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0"/>
    <a:srgbClr val="E6E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930EB-B0AF-4551-AD0F-02BD53788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0CDAB-C3CA-468E-AC63-E01545647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FC2BE-48B0-41A3-B724-7C5CC0E5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85A2-041C-44E1-8B9F-BCDE397A46C3}" type="datetimeFigureOut">
              <a:rPr lang="fa-IR" smtClean="0"/>
              <a:t>25/05/1446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2AAC6-8ADC-49A6-B6AF-E78EB932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4EB0A-ABE4-4AB8-843B-15BE6E88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1509-D49E-4405-9C86-E22CD85E4E4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9788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C75F-D809-4019-B6D8-AF523233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EED2C-01B8-4335-AB0B-0092222F1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4C9ED-707A-4537-952F-B9B343CAC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85A2-041C-44E1-8B9F-BCDE397A46C3}" type="datetimeFigureOut">
              <a:rPr lang="fa-IR" smtClean="0"/>
              <a:t>25/05/1446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1B0B0-CCDF-4BFA-AC89-F12A4F97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71D80-A8CB-4CDC-A2BA-F0F6BD02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1509-D49E-4405-9C86-E22CD85E4E4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1275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7B1EDF-2BFB-40BF-A524-7E87D728C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7EAD7-6FB4-4833-9DB4-FA6E17650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8217E-8CCE-487E-8F1A-84704060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85A2-041C-44E1-8B9F-BCDE397A46C3}" type="datetimeFigureOut">
              <a:rPr lang="fa-IR" smtClean="0"/>
              <a:t>25/05/1446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F48DC-E66F-444A-8355-17B3C1DF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C99ED-1C8B-4AB7-94A0-E7413A60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1509-D49E-4405-9C86-E22CD85E4E4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4123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9407-9160-47A4-95A2-0DA2B04E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2BB14-99CB-4E61-A4E9-519C0B0C3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28325-2379-4DE5-8730-6B2F8E9C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85A2-041C-44E1-8B9F-BCDE397A46C3}" type="datetimeFigureOut">
              <a:rPr lang="fa-IR" smtClean="0"/>
              <a:t>25/05/1446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94700-F3EC-4085-92E3-897A6C1A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4DEC5-9726-46D8-BE35-58CA855E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1509-D49E-4405-9C86-E22CD85E4E4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492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15B6-E807-4CD8-97B0-FD70468C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53DA3-6CB9-4770-AC66-DA85599CC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2550E-FD43-45C7-BB77-D5BE36B3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85A2-041C-44E1-8B9F-BCDE397A46C3}" type="datetimeFigureOut">
              <a:rPr lang="fa-IR" smtClean="0"/>
              <a:t>25/05/1446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47FA-A9F1-4C99-8883-5F0BB8C5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EC992-C3ED-4A5C-9C2E-0FDBC697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1509-D49E-4405-9C86-E22CD85E4E4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365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DE46-EA17-45E3-8D3F-5E60E6FD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96639-C6F5-4FA1-AA3D-1AA99D8BA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1AE6C-FB8B-4BDE-8176-EEC07C117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4168A-B735-471D-B98B-10797F42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85A2-041C-44E1-8B9F-BCDE397A46C3}" type="datetimeFigureOut">
              <a:rPr lang="fa-IR" smtClean="0"/>
              <a:t>25/05/1446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8367B-DFFE-4412-BDBA-817CA720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E9F05-AE28-41F1-8544-7249F18E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1509-D49E-4405-9C86-E22CD85E4E4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9937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F46F2-6F11-4B7E-8F07-8E3EEA299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C20C4-9D1F-45B7-B6A4-FF4AD8938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D10F4-2FD3-458D-AB2B-B226A0F20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B7B6E-E815-4153-BB17-E3940D7DC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DF145-7B6C-4F4E-95C4-344217125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165426-EADA-4206-B5ED-512720DF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85A2-041C-44E1-8B9F-BCDE397A46C3}" type="datetimeFigureOut">
              <a:rPr lang="fa-IR" smtClean="0"/>
              <a:t>25/05/1446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55A2AA-1BB4-4D26-B48C-44C0598D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6E7D5B-6C17-4CF2-96B9-077B445E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1509-D49E-4405-9C86-E22CD85E4E4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7528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9C25-3AA7-4FD2-8894-F7616CD6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3F59EC-B8F6-4EB6-961E-B7570F0F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85A2-041C-44E1-8B9F-BCDE397A46C3}" type="datetimeFigureOut">
              <a:rPr lang="fa-IR" smtClean="0"/>
              <a:t>25/05/1446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9AF79-4EB1-42F1-AB24-D556AF5A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C3297-479C-4E4A-9E51-A6F39FA3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1509-D49E-4405-9C86-E22CD85E4E4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7044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8A4476-24A3-48A0-8428-CABA3D059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85A2-041C-44E1-8B9F-BCDE397A46C3}" type="datetimeFigureOut">
              <a:rPr lang="fa-IR" smtClean="0"/>
              <a:t>25/05/1446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A7DE0-3752-41E3-BCC0-2D31CCD53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1E6CD-DCFB-4B46-8E76-7B1A893B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1509-D49E-4405-9C86-E22CD85E4E4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540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0CDA-DA49-405E-AE75-927E9C855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BB50F-1E1D-4A41-B4F4-0DA4AD8EE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226A2-A5BE-4AC4-8582-06A92324B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0BA5E-7A2A-4AA4-AA48-0B9852F8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85A2-041C-44E1-8B9F-BCDE397A46C3}" type="datetimeFigureOut">
              <a:rPr lang="fa-IR" smtClean="0"/>
              <a:t>25/05/1446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63C8A-8897-4F13-BAB1-28770878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50E68-291C-443E-8F52-A9C972EB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1509-D49E-4405-9C86-E22CD85E4E4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1879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65E0-F7A4-4464-9552-B1C42132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79F0F-D7BC-42EB-B696-6E0BE9371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B343A-5C1E-407A-90FC-FE2917A8A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3F055-A7FC-422E-A585-A6E9BCF3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85A2-041C-44E1-8B9F-BCDE397A46C3}" type="datetimeFigureOut">
              <a:rPr lang="fa-IR" smtClean="0"/>
              <a:t>25/05/1446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0905-993D-4EE0-B6E5-88930304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5C6C8-E1C5-4F1D-A2CE-A39BBC2D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1509-D49E-4405-9C86-E22CD85E4E4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2429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B1F053-3C8E-410B-B9EC-135E24E4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DB27A-3149-4D1E-AF1D-2C91B39E3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36FEF-4BAF-49D7-8B9F-3A47F44FB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85A2-041C-44E1-8B9F-BCDE397A46C3}" type="datetimeFigureOut">
              <a:rPr lang="fa-IR" smtClean="0"/>
              <a:t>25/05/1446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B0316-DF4E-4653-AE14-8BA8D139B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47A31-1DEA-45D7-A413-4A89A9E7C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21509-D49E-4405-9C86-E22CD85E4E4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1073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E38FE2-1C0B-44E2-A6F7-8CD5ED66C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753" y="0"/>
            <a:ext cx="12254753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A18074A-CE0C-414F-B550-8FF42F10285A}"/>
              </a:ext>
            </a:extLst>
          </p:cNvPr>
          <p:cNvSpPr/>
          <p:nvPr/>
        </p:nvSpPr>
        <p:spPr>
          <a:xfrm>
            <a:off x="197224" y="4652682"/>
            <a:ext cx="3021105" cy="2026024"/>
          </a:xfrm>
          <a:prstGeom prst="ellipse">
            <a:avLst/>
          </a:prstGeom>
          <a:solidFill>
            <a:srgbClr val="E6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0E1486-723C-4770-9E27-C3EDE2C5124D}"/>
              </a:ext>
            </a:extLst>
          </p:cNvPr>
          <p:cNvSpPr/>
          <p:nvPr/>
        </p:nvSpPr>
        <p:spPr>
          <a:xfrm>
            <a:off x="2393577" y="5145741"/>
            <a:ext cx="7189694" cy="1801906"/>
          </a:xfrm>
          <a:prstGeom prst="ellipse">
            <a:avLst/>
          </a:prstGeom>
          <a:solidFill>
            <a:srgbClr val="E6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AEE9BDC4-7E9C-4D49-AE69-710E81760B23}"/>
              </a:ext>
            </a:extLst>
          </p:cNvPr>
          <p:cNvSpPr/>
          <p:nvPr/>
        </p:nvSpPr>
        <p:spPr>
          <a:xfrm>
            <a:off x="403412" y="5567709"/>
            <a:ext cx="10614214" cy="658800"/>
          </a:xfrm>
          <a:prstGeom prst="rect">
            <a:avLst/>
          </a:prstGeom>
          <a:solidFill>
            <a:srgbClr val="20838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4000" b="1" dirty="0">
                <a:solidFill>
                  <a:schemeClr val="bg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طبقه بندی عکس های دسته های مختلف آگهی های با سلام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3702C2FE-F291-432E-8903-E133F0D45383}"/>
              </a:ext>
            </a:extLst>
          </p:cNvPr>
          <p:cNvSpPr/>
          <p:nvPr/>
        </p:nvSpPr>
        <p:spPr>
          <a:xfrm>
            <a:off x="197224" y="3429000"/>
            <a:ext cx="2393577" cy="932329"/>
          </a:xfrm>
          <a:prstGeom prst="rect">
            <a:avLst/>
          </a:prstGeom>
          <a:solidFill>
            <a:srgbClr val="0000A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2000" b="1" dirty="0">
                <a:solidFill>
                  <a:schemeClr val="bg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پروژه نهایی</a:t>
            </a:r>
          </a:p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2000" b="1" dirty="0">
                <a:solidFill>
                  <a:schemeClr val="bg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حمیدرضا کاشانی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07BBC3-2A72-4F76-83D5-B7C4C057B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074894"/>
            <a:ext cx="1219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51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6242EF59-1A6E-4984-89BB-884466F880B4}"/>
              </a:ext>
            </a:extLst>
          </p:cNvPr>
          <p:cNvSpPr/>
          <p:nvPr/>
        </p:nvSpPr>
        <p:spPr>
          <a:xfrm>
            <a:off x="4924926" y="129434"/>
            <a:ext cx="7103351" cy="658800"/>
          </a:xfrm>
          <a:prstGeom prst="rect">
            <a:avLst/>
          </a:prstGeom>
          <a:solidFill>
            <a:srgbClr val="20838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chemeClr val="bg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انتخاب مدل نهایی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D5BB5977-8CE1-472E-BF2B-7FE52ECB9BC5}"/>
              </a:ext>
            </a:extLst>
          </p:cNvPr>
          <p:cNvSpPr/>
          <p:nvPr/>
        </p:nvSpPr>
        <p:spPr>
          <a:xfrm>
            <a:off x="8229600" y="1099217"/>
            <a:ext cx="3798677" cy="658800"/>
          </a:xfrm>
          <a:prstGeom prst="rect">
            <a:avLst/>
          </a:prstGeom>
          <a:solidFill>
            <a:srgbClr val="0000A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chemeClr val="bg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🏆 مدل منتخب: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3E24502D-0172-4E38-9ECB-AD84C6A0F25A}"/>
              </a:ext>
            </a:extLst>
          </p:cNvPr>
          <p:cNvSpPr/>
          <p:nvPr/>
        </p:nvSpPr>
        <p:spPr>
          <a:xfrm>
            <a:off x="1698812" y="2759241"/>
            <a:ext cx="6931841" cy="890004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EfficientNet-B0</a:t>
            </a: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6C1A91FC-2B64-4B9C-9EC7-E426AEF87F20}"/>
              </a:ext>
            </a:extLst>
          </p:cNvPr>
          <p:cNvSpPr/>
          <p:nvPr/>
        </p:nvSpPr>
        <p:spPr>
          <a:xfrm>
            <a:off x="1698811" y="3857790"/>
            <a:ext cx="6931841" cy="146557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مزایا:دقت بالا (90.32٪)</a:t>
            </a:r>
          </a:p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5 برابر سبک‌تر نسبت به </a:t>
            </a:r>
            <a:r>
              <a:rPr lang="en-US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ResNet50</a:t>
            </a:r>
          </a:p>
        </p:txBody>
      </p:sp>
    </p:spTree>
    <p:extLst>
      <p:ext uri="{BB962C8B-B14F-4D97-AF65-F5344CB8AC3E}">
        <p14:creationId xmlns:p14="http://schemas.microsoft.com/office/powerpoint/2010/main" val="428554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7F9CBDA-9164-4E95-988E-F2F37038D4A6}"/>
              </a:ext>
            </a:extLst>
          </p:cNvPr>
          <p:cNvSpPr/>
          <p:nvPr/>
        </p:nvSpPr>
        <p:spPr>
          <a:xfrm>
            <a:off x="4844715" y="211388"/>
            <a:ext cx="7103351" cy="658800"/>
          </a:xfrm>
          <a:prstGeom prst="rect">
            <a:avLst/>
          </a:prstGeom>
          <a:solidFill>
            <a:srgbClr val="20838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chemeClr val="bg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بهبود مدل با داده‌های تصحیح شده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5C508B2C-2033-4270-9296-F05D0C81DBD2}"/>
              </a:ext>
            </a:extLst>
          </p:cNvPr>
          <p:cNvSpPr/>
          <p:nvPr/>
        </p:nvSpPr>
        <p:spPr>
          <a:xfrm>
            <a:off x="8229600" y="1099217"/>
            <a:ext cx="3798677" cy="658800"/>
          </a:xfrm>
          <a:prstGeom prst="rect">
            <a:avLst/>
          </a:prstGeom>
          <a:solidFill>
            <a:srgbClr val="0000A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chemeClr val="bg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⚡ بهبود: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9A2218E0-603F-4BD4-9498-F23BBCD47210}"/>
              </a:ext>
            </a:extLst>
          </p:cNvPr>
          <p:cNvSpPr/>
          <p:nvPr/>
        </p:nvSpPr>
        <p:spPr>
          <a:xfrm>
            <a:off x="2630079" y="2333790"/>
            <a:ext cx="6931841" cy="1676736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حذف تصاویر مشکل‌دار با بررسی موارد غلط تشخیص داده شده</a:t>
            </a:r>
          </a:p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بهبود دیتاست و آموزش مجدد</a:t>
            </a:r>
            <a:endParaRPr lang="en-US" sz="3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12199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6779967F-806F-42B4-827D-BA1FA51B4153}"/>
              </a:ext>
            </a:extLst>
          </p:cNvPr>
          <p:cNvSpPr/>
          <p:nvPr/>
        </p:nvSpPr>
        <p:spPr>
          <a:xfrm>
            <a:off x="4844715" y="211388"/>
            <a:ext cx="7103351" cy="658800"/>
          </a:xfrm>
          <a:prstGeom prst="rect">
            <a:avLst/>
          </a:prstGeom>
          <a:solidFill>
            <a:srgbClr val="20838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chemeClr val="bg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 استفاده از مدل سنگین‌تر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ViT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8FFC9671-B255-43A9-935A-252C581CF485}"/>
              </a:ext>
            </a:extLst>
          </p:cNvPr>
          <p:cNvSpPr/>
          <p:nvPr/>
        </p:nvSpPr>
        <p:spPr>
          <a:xfrm>
            <a:off x="8229600" y="1099217"/>
            <a:ext cx="3798677" cy="658800"/>
          </a:xfrm>
          <a:prstGeom prst="rect">
            <a:avLst/>
          </a:prstGeom>
          <a:solidFill>
            <a:srgbClr val="0000A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chemeClr val="bg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💪 ویژگی‌ها: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28EA61A3-2874-4D2D-867A-18F61F38A201}"/>
              </a:ext>
            </a:extLst>
          </p:cNvPr>
          <p:cNvSpPr/>
          <p:nvPr/>
        </p:nvSpPr>
        <p:spPr>
          <a:xfrm>
            <a:off x="2630079" y="2333790"/>
            <a:ext cx="6931841" cy="1676736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آموزش مدل </a:t>
            </a:r>
            <a:r>
              <a:rPr lang="en-US" sz="3200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ViT</a:t>
            </a:r>
            <a:r>
              <a:rPr lang="en-US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 </a:t>
            </a: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برای افزایش دقت</a:t>
            </a:r>
          </a:p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endParaRPr lang="fa-IR" sz="3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نتیجه: دقت بالای 95٪</a:t>
            </a:r>
            <a:endParaRPr lang="en-US" sz="3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63613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6779967F-806F-42B4-827D-BA1FA51B4153}"/>
              </a:ext>
            </a:extLst>
          </p:cNvPr>
          <p:cNvSpPr/>
          <p:nvPr/>
        </p:nvSpPr>
        <p:spPr>
          <a:xfrm>
            <a:off x="4844715" y="211388"/>
            <a:ext cx="7103351" cy="658800"/>
          </a:xfrm>
          <a:prstGeom prst="rect">
            <a:avLst/>
          </a:prstGeom>
          <a:solidFill>
            <a:srgbClr val="20838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chemeClr val="bg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ساخت اپلیکیشن وب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8FFC9671-B255-43A9-935A-252C581CF485}"/>
              </a:ext>
            </a:extLst>
          </p:cNvPr>
          <p:cNvSpPr/>
          <p:nvPr/>
        </p:nvSpPr>
        <p:spPr>
          <a:xfrm>
            <a:off x="8229600" y="1099217"/>
            <a:ext cx="3798677" cy="658800"/>
          </a:xfrm>
          <a:prstGeom prst="rect">
            <a:avLst/>
          </a:prstGeom>
          <a:solidFill>
            <a:srgbClr val="0000A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chemeClr val="bg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🌐 ویژگی‌ها: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28EA61A3-2874-4D2D-867A-18F61F38A201}"/>
              </a:ext>
            </a:extLst>
          </p:cNvPr>
          <p:cNvSpPr/>
          <p:nvPr/>
        </p:nvSpPr>
        <p:spPr>
          <a:xfrm>
            <a:off x="2437574" y="2414000"/>
            <a:ext cx="6931841" cy="1676736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ساخت یک اپ با </a:t>
            </a:r>
            <a:r>
              <a:rPr lang="en-US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Flask</a:t>
            </a:r>
          </a:p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دو مدل: </a:t>
            </a:r>
            <a:r>
              <a:rPr lang="en-US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EfficientNet-B0 </a:t>
            </a: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و </a:t>
            </a:r>
            <a:r>
              <a:rPr lang="en-US" sz="3200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ViT</a:t>
            </a:r>
            <a:endParaRPr lang="en-US" sz="3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قابلیت طبقه‌بندی تصویر به گروه‌های مختلف</a:t>
            </a:r>
            <a:endParaRPr lang="en-US" sz="3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0857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5E95949A-C01B-45E9-A8C3-E127F3CA5E5B}"/>
              </a:ext>
            </a:extLst>
          </p:cNvPr>
          <p:cNvSpPr/>
          <p:nvPr/>
        </p:nvSpPr>
        <p:spPr>
          <a:xfrm>
            <a:off x="4844715" y="211388"/>
            <a:ext cx="7103351" cy="658800"/>
          </a:xfrm>
          <a:prstGeom prst="rect">
            <a:avLst/>
          </a:prstGeom>
          <a:solidFill>
            <a:srgbClr val="20838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4000" b="1" dirty="0">
                <a:solidFill>
                  <a:schemeClr val="bg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🎯 دستاوردها: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FA0D9956-6843-4735-B392-7E5C03C38C15}"/>
              </a:ext>
            </a:extLst>
          </p:cNvPr>
          <p:cNvSpPr/>
          <p:nvPr/>
        </p:nvSpPr>
        <p:spPr>
          <a:xfrm>
            <a:off x="2630079" y="2333790"/>
            <a:ext cx="6931841" cy="109521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6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دیتاست تمیز و قابل اعتماد</a:t>
            </a:r>
            <a:endParaRPr lang="en-US" sz="36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7E8C69C8-EB5A-4073-BE35-01EC22891AB8}"/>
              </a:ext>
            </a:extLst>
          </p:cNvPr>
          <p:cNvSpPr/>
          <p:nvPr/>
        </p:nvSpPr>
        <p:spPr>
          <a:xfrm>
            <a:off x="2630079" y="3617159"/>
            <a:ext cx="6931841" cy="109521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6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مدل‌ با دقت بالا (تا 95٪)</a:t>
            </a:r>
            <a:endParaRPr lang="en-US" sz="36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6F57B0E8-9388-4702-BB0E-67F219CD38CA}"/>
              </a:ext>
            </a:extLst>
          </p:cNvPr>
          <p:cNvSpPr/>
          <p:nvPr/>
        </p:nvSpPr>
        <p:spPr>
          <a:xfrm>
            <a:off x="2630078" y="4892602"/>
            <a:ext cx="6931841" cy="109521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6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ساخت اپلیکیشن کاربردی برای کاربران</a:t>
            </a:r>
            <a:endParaRPr lang="en-US" sz="36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99783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E38FE2-1C0B-44E2-A6F7-8CD5ED66C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753" y="0"/>
            <a:ext cx="12254753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A18074A-CE0C-414F-B550-8FF42F10285A}"/>
              </a:ext>
            </a:extLst>
          </p:cNvPr>
          <p:cNvSpPr/>
          <p:nvPr/>
        </p:nvSpPr>
        <p:spPr>
          <a:xfrm>
            <a:off x="197224" y="4652682"/>
            <a:ext cx="3021105" cy="2026024"/>
          </a:xfrm>
          <a:prstGeom prst="ellipse">
            <a:avLst/>
          </a:prstGeom>
          <a:solidFill>
            <a:srgbClr val="E6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0E1486-723C-4770-9E27-C3EDE2C5124D}"/>
              </a:ext>
            </a:extLst>
          </p:cNvPr>
          <p:cNvSpPr/>
          <p:nvPr/>
        </p:nvSpPr>
        <p:spPr>
          <a:xfrm>
            <a:off x="2393577" y="5145741"/>
            <a:ext cx="7189694" cy="1801906"/>
          </a:xfrm>
          <a:prstGeom prst="ellipse">
            <a:avLst/>
          </a:prstGeom>
          <a:solidFill>
            <a:srgbClr val="E6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AEE9BDC4-7E9C-4D49-AE69-710E81760B23}"/>
              </a:ext>
            </a:extLst>
          </p:cNvPr>
          <p:cNvSpPr/>
          <p:nvPr/>
        </p:nvSpPr>
        <p:spPr>
          <a:xfrm>
            <a:off x="403412" y="5567709"/>
            <a:ext cx="10614214" cy="658800"/>
          </a:xfrm>
          <a:prstGeom prst="rect">
            <a:avLst/>
          </a:prstGeom>
          <a:solidFill>
            <a:srgbClr val="20838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4000" b="1" dirty="0">
                <a:solidFill>
                  <a:schemeClr val="bg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طبقه بندی عکس های دسته های مختلف آگهی های با سلام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3702C2FE-F291-432E-8903-E133F0D45383}"/>
              </a:ext>
            </a:extLst>
          </p:cNvPr>
          <p:cNvSpPr/>
          <p:nvPr/>
        </p:nvSpPr>
        <p:spPr>
          <a:xfrm>
            <a:off x="197224" y="3429000"/>
            <a:ext cx="2393577" cy="932329"/>
          </a:xfrm>
          <a:prstGeom prst="rect">
            <a:avLst/>
          </a:prstGeom>
          <a:solidFill>
            <a:srgbClr val="0000A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2000" b="1" dirty="0">
                <a:solidFill>
                  <a:schemeClr val="bg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پروژه نهایی</a:t>
            </a:r>
          </a:p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2000" b="1" dirty="0">
                <a:solidFill>
                  <a:schemeClr val="bg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حمیدرضا کاشانی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07BBC3-2A72-4F76-83D5-B7C4C057B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074894"/>
            <a:ext cx="1219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1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BB0E768D-4FBD-4303-B1F2-FD79458D91D8}"/>
              </a:ext>
            </a:extLst>
          </p:cNvPr>
          <p:cNvSpPr/>
          <p:nvPr/>
        </p:nvSpPr>
        <p:spPr>
          <a:xfrm>
            <a:off x="6256420" y="129434"/>
            <a:ext cx="5771857" cy="658800"/>
          </a:xfrm>
          <a:prstGeom prst="rect">
            <a:avLst/>
          </a:prstGeom>
          <a:solidFill>
            <a:srgbClr val="20838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chemeClr val="bg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اهداف 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D5F82E14-F691-48D8-949B-57B67B440054}"/>
              </a:ext>
            </a:extLst>
          </p:cNvPr>
          <p:cNvSpPr/>
          <p:nvPr/>
        </p:nvSpPr>
        <p:spPr>
          <a:xfrm>
            <a:off x="1299412" y="1475873"/>
            <a:ext cx="10186736" cy="78606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دانلود و ساخت دیتاست تمیز و منظم و لیبل  شده از عکس های با سلام</a:t>
            </a:r>
            <a:endParaRPr lang="en-US" sz="3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875A015C-0133-4ABC-B3EF-F2D865037A96}"/>
              </a:ext>
            </a:extLst>
          </p:cNvPr>
          <p:cNvSpPr/>
          <p:nvPr/>
        </p:nvSpPr>
        <p:spPr>
          <a:xfrm>
            <a:off x="11486148" y="1475873"/>
            <a:ext cx="542129" cy="786062"/>
          </a:xfrm>
          <a:prstGeom prst="rect">
            <a:avLst/>
          </a:prstGeom>
          <a:solidFill>
            <a:srgbClr val="20838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chemeClr val="bg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1 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9C6E67DE-A91C-4C15-B254-344FF919BA4D}"/>
              </a:ext>
            </a:extLst>
          </p:cNvPr>
          <p:cNvSpPr/>
          <p:nvPr/>
        </p:nvSpPr>
        <p:spPr>
          <a:xfrm>
            <a:off x="1299412" y="2556542"/>
            <a:ext cx="10186736" cy="78606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طراحی مدل‌های دقیق برای طبقه‌بندی تصاویر</a:t>
            </a:r>
            <a:endParaRPr lang="en-US" sz="3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1FA953B7-9E2B-43BD-B9D4-6969F4E7855D}"/>
              </a:ext>
            </a:extLst>
          </p:cNvPr>
          <p:cNvSpPr/>
          <p:nvPr/>
        </p:nvSpPr>
        <p:spPr>
          <a:xfrm>
            <a:off x="11486148" y="2556542"/>
            <a:ext cx="542129" cy="786062"/>
          </a:xfrm>
          <a:prstGeom prst="rect">
            <a:avLst/>
          </a:prstGeom>
          <a:solidFill>
            <a:srgbClr val="20838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chemeClr val="bg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2 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9D01E146-5711-48E1-8818-04C2526991A4}"/>
              </a:ext>
            </a:extLst>
          </p:cNvPr>
          <p:cNvSpPr/>
          <p:nvPr/>
        </p:nvSpPr>
        <p:spPr>
          <a:xfrm>
            <a:off x="1299412" y="3707225"/>
            <a:ext cx="10186736" cy="78606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ساخت اپلیکیشن وب برای استفاده از مدل</a:t>
            </a:r>
            <a:endParaRPr lang="en-US" sz="3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138C2BDB-8E6D-4362-A014-382D2F8275EA}"/>
              </a:ext>
            </a:extLst>
          </p:cNvPr>
          <p:cNvSpPr/>
          <p:nvPr/>
        </p:nvSpPr>
        <p:spPr>
          <a:xfrm>
            <a:off x="11486148" y="3707225"/>
            <a:ext cx="542129" cy="786062"/>
          </a:xfrm>
          <a:prstGeom prst="rect">
            <a:avLst/>
          </a:prstGeom>
          <a:solidFill>
            <a:srgbClr val="20838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chemeClr val="bg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3 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3774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481E571C-E15C-4B52-89D0-688321A0F5FB}"/>
              </a:ext>
            </a:extLst>
          </p:cNvPr>
          <p:cNvSpPr/>
          <p:nvPr/>
        </p:nvSpPr>
        <p:spPr>
          <a:xfrm>
            <a:off x="6256420" y="129434"/>
            <a:ext cx="5771857" cy="658800"/>
          </a:xfrm>
          <a:prstGeom prst="rect">
            <a:avLst/>
          </a:prstGeom>
          <a:solidFill>
            <a:srgbClr val="20838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chemeClr val="bg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شروع پروژه 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B0AD960-E627-431F-AD21-207BE1AB7396}"/>
              </a:ext>
            </a:extLst>
          </p:cNvPr>
          <p:cNvSpPr/>
          <p:nvPr/>
        </p:nvSpPr>
        <p:spPr>
          <a:xfrm>
            <a:off x="6256420" y="1091960"/>
            <a:ext cx="5771857" cy="658800"/>
          </a:xfrm>
          <a:prstGeom prst="rect">
            <a:avLst/>
          </a:prstGeom>
          <a:solidFill>
            <a:srgbClr val="0000A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chemeClr val="bg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🔍 بررسی اولیه داده‌ها: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461D8970-3783-470C-8574-60AA7EA14171}"/>
              </a:ext>
            </a:extLst>
          </p:cNvPr>
          <p:cNvSpPr/>
          <p:nvPr/>
        </p:nvSpPr>
        <p:spPr>
          <a:xfrm>
            <a:off x="1163052" y="2748625"/>
            <a:ext cx="10186736" cy="78606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مرتب‌سازی داده‌ها</a:t>
            </a:r>
            <a:endParaRPr lang="en-US" sz="3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9A767594-D9B8-40F1-8A2F-80E881FCA0B4}"/>
              </a:ext>
            </a:extLst>
          </p:cNvPr>
          <p:cNvSpPr/>
          <p:nvPr/>
        </p:nvSpPr>
        <p:spPr>
          <a:xfrm>
            <a:off x="11349788" y="2748625"/>
            <a:ext cx="542129" cy="786062"/>
          </a:xfrm>
          <a:prstGeom prst="rect">
            <a:avLst/>
          </a:prstGeom>
          <a:solidFill>
            <a:srgbClr val="20838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chemeClr val="bg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1 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933437B0-5FE4-457E-B5A0-5056CE26F478}"/>
              </a:ext>
            </a:extLst>
          </p:cNvPr>
          <p:cNvSpPr/>
          <p:nvPr/>
        </p:nvSpPr>
        <p:spPr>
          <a:xfrm>
            <a:off x="1163052" y="3829294"/>
            <a:ext cx="10186736" cy="78606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حذف گروه‌های متفرقه</a:t>
            </a:r>
            <a:endParaRPr lang="en-US" sz="3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142DAAB3-A176-493E-A896-76889172572B}"/>
              </a:ext>
            </a:extLst>
          </p:cNvPr>
          <p:cNvSpPr/>
          <p:nvPr/>
        </p:nvSpPr>
        <p:spPr>
          <a:xfrm>
            <a:off x="11349788" y="3829294"/>
            <a:ext cx="542129" cy="786062"/>
          </a:xfrm>
          <a:prstGeom prst="rect">
            <a:avLst/>
          </a:prstGeom>
          <a:solidFill>
            <a:srgbClr val="20838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chemeClr val="bg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2 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86B2A593-D0F0-43D9-877B-35085F0357DC}"/>
              </a:ext>
            </a:extLst>
          </p:cNvPr>
          <p:cNvSpPr/>
          <p:nvPr/>
        </p:nvSpPr>
        <p:spPr>
          <a:xfrm>
            <a:off x="1163052" y="4979977"/>
            <a:ext cx="10186736" cy="78606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دانلود 1200 تصویر برای 50 گروه برتر</a:t>
            </a:r>
            <a:endParaRPr lang="en-US" sz="3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679E18CC-5E9E-4F1C-AAF5-37FD5503B460}"/>
              </a:ext>
            </a:extLst>
          </p:cNvPr>
          <p:cNvSpPr/>
          <p:nvPr/>
        </p:nvSpPr>
        <p:spPr>
          <a:xfrm>
            <a:off x="11349788" y="4979977"/>
            <a:ext cx="542129" cy="786062"/>
          </a:xfrm>
          <a:prstGeom prst="rect">
            <a:avLst/>
          </a:prstGeom>
          <a:solidFill>
            <a:srgbClr val="20838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chemeClr val="bg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3 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6FB46389-3EFC-436E-A6CE-010C3D59CDCB}"/>
              </a:ext>
            </a:extLst>
          </p:cNvPr>
          <p:cNvSpPr/>
          <p:nvPr/>
        </p:nvSpPr>
        <p:spPr>
          <a:xfrm>
            <a:off x="7100286" y="1815258"/>
            <a:ext cx="4927992" cy="78606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اقدامات اولیه:</a:t>
            </a:r>
            <a:endParaRPr lang="en-US" sz="3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0989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26F7D418-21AA-4F6D-8249-2B2D62CC42FA}"/>
              </a:ext>
            </a:extLst>
          </p:cNvPr>
          <p:cNvSpPr/>
          <p:nvPr/>
        </p:nvSpPr>
        <p:spPr>
          <a:xfrm>
            <a:off x="6256420" y="129434"/>
            <a:ext cx="5771857" cy="658800"/>
          </a:xfrm>
          <a:prstGeom prst="rect">
            <a:avLst/>
          </a:prstGeom>
          <a:solidFill>
            <a:srgbClr val="20838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chemeClr val="bg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چالش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4B5D7C9-6D43-49D6-BF6F-26671BAA32F6}"/>
              </a:ext>
            </a:extLst>
          </p:cNvPr>
          <p:cNvSpPr/>
          <p:nvPr/>
        </p:nvSpPr>
        <p:spPr>
          <a:xfrm>
            <a:off x="5438274" y="1091960"/>
            <a:ext cx="6590003" cy="658800"/>
          </a:xfrm>
          <a:prstGeom prst="rect">
            <a:avLst/>
          </a:prstGeom>
          <a:solidFill>
            <a:srgbClr val="0000A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chemeClr val="bg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⚠️ مشکل: برخی لینک‌ها خراب بودند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85298951-CDF6-4DEE-B1BD-56F568442E63}"/>
              </a:ext>
            </a:extLst>
          </p:cNvPr>
          <p:cNvSpPr/>
          <p:nvPr/>
        </p:nvSpPr>
        <p:spPr>
          <a:xfrm>
            <a:off x="1999130" y="3449589"/>
            <a:ext cx="10029148" cy="658800"/>
          </a:xfrm>
          <a:prstGeom prst="rect">
            <a:avLst/>
          </a:prstGeom>
          <a:solidFill>
            <a:srgbClr val="0000A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chemeClr val="bg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⚠️ مشکل: داده ها بسیار نویزی است که در مراحل بعدی حل شده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8AE1A548-6D34-4666-B306-E9A15FB08569}"/>
              </a:ext>
            </a:extLst>
          </p:cNvPr>
          <p:cNvSpPr/>
          <p:nvPr/>
        </p:nvSpPr>
        <p:spPr>
          <a:xfrm>
            <a:off x="176463" y="1815258"/>
            <a:ext cx="11851815" cy="1168574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نوشتن تابعی که در صورت خرابی لینک، 5 بار تلاش کند تصویر دیگری دانلود کند</a:t>
            </a:r>
          </a:p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اطمینان از تعداد دقیق تصاویر در هر گروه</a:t>
            </a:r>
            <a:endParaRPr lang="en-US" sz="3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8BB7FC3C-E63C-4C58-B842-3E94D415295D}"/>
              </a:ext>
            </a:extLst>
          </p:cNvPr>
          <p:cNvSpPr/>
          <p:nvPr/>
        </p:nvSpPr>
        <p:spPr>
          <a:xfrm>
            <a:off x="170092" y="4333869"/>
            <a:ext cx="11851815" cy="1168574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جدا سازی چشمی</a:t>
            </a:r>
            <a:b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</a:b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جدا کردن داده های اشتباه تشخیص داده شده و بررسی آنها</a:t>
            </a:r>
            <a:endParaRPr lang="en-US" sz="3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330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0FE80C9-9E47-4ED9-B017-D57E6E56B493}"/>
              </a:ext>
            </a:extLst>
          </p:cNvPr>
          <p:cNvSpPr/>
          <p:nvPr/>
        </p:nvSpPr>
        <p:spPr>
          <a:xfrm>
            <a:off x="6256420" y="129434"/>
            <a:ext cx="5771857" cy="658800"/>
          </a:xfrm>
          <a:prstGeom prst="rect">
            <a:avLst/>
          </a:prstGeom>
          <a:solidFill>
            <a:srgbClr val="20838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chemeClr val="bg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تست اولیه مدل‌ها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5348709F-293F-4D0E-A175-F341A585E79B}"/>
              </a:ext>
            </a:extLst>
          </p:cNvPr>
          <p:cNvSpPr/>
          <p:nvPr/>
        </p:nvSpPr>
        <p:spPr>
          <a:xfrm>
            <a:off x="5438274" y="854573"/>
            <a:ext cx="6590003" cy="658800"/>
          </a:xfrm>
          <a:prstGeom prst="rect">
            <a:avLst/>
          </a:prstGeom>
          <a:solidFill>
            <a:srgbClr val="0000A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chemeClr val="bg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⚙️ مدل اولیه: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8286FC78-5BE3-452A-8940-8380A931EBE6}"/>
              </a:ext>
            </a:extLst>
          </p:cNvPr>
          <p:cNvSpPr/>
          <p:nvPr/>
        </p:nvSpPr>
        <p:spPr>
          <a:xfrm>
            <a:off x="3096126" y="1659923"/>
            <a:ext cx="5066004" cy="1168574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Logistic Regression</a:t>
            </a:r>
            <a:endParaRPr lang="fa-IR" sz="3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دقت: فقط 15٪</a:t>
            </a:r>
            <a:endParaRPr lang="en-US" sz="3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4379765C-FB97-409F-866A-DB00B8F13EFA}"/>
              </a:ext>
            </a:extLst>
          </p:cNvPr>
          <p:cNvSpPr/>
          <p:nvPr/>
        </p:nvSpPr>
        <p:spPr>
          <a:xfrm>
            <a:off x="5438273" y="3099600"/>
            <a:ext cx="6590003" cy="658800"/>
          </a:xfrm>
          <a:prstGeom prst="rect">
            <a:avLst/>
          </a:prstGeom>
          <a:solidFill>
            <a:srgbClr val="0000A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dirty="0"/>
              <a:t>🧠 </a:t>
            </a:r>
            <a:r>
              <a:rPr lang="fa-IR" sz="3200" b="1" dirty="0">
                <a:solidFill>
                  <a:schemeClr val="bg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استفاده از مدل‌های پیشرفته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197A300F-1420-45BE-B090-07FAF0B796DA}"/>
              </a:ext>
            </a:extLst>
          </p:cNvPr>
          <p:cNvSpPr/>
          <p:nvPr/>
        </p:nvSpPr>
        <p:spPr>
          <a:xfrm>
            <a:off x="1490264" y="4235116"/>
            <a:ext cx="8277727" cy="2351781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استفاده از مدل‌های ترنسفر لرنینگ</a:t>
            </a:r>
          </a:p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آزمودن 10 مدل مختلف از </a:t>
            </a:r>
            <a:r>
              <a:rPr lang="en-US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 </a:t>
            </a:r>
            <a:r>
              <a:rPr lang="en-US" sz="3200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MobileNet</a:t>
            </a:r>
            <a:r>
              <a:rPr lang="en-US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 </a:t>
            </a: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تا </a:t>
            </a:r>
            <a:r>
              <a:rPr lang="en-US" sz="3200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ViT</a:t>
            </a:r>
            <a:endParaRPr lang="en-US" sz="3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بهترین مدل: </a:t>
            </a:r>
            <a:r>
              <a:rPr lang="en-US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Vision Transformers (</a:t>
            </a:r>
            <a:r>
              <a:rPr lang="en-US" sz="3200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ViT</a:t>
            </a:r>
            <a:r>
              <a:rPr lang="en-US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)</a:t>
            </a:r>
            <a:endParaRPr lang="fa-IR" sz="3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دقت: حدود 60٪</a:t>
            </a:r>
            <a:endParaRPr lang="en-US" sz="3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3551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2FD81CC5-1F6F-402A-BEFE-E309C3C1C24D}"/>
              </a:ext>
            </a:extLst>
          </p:cNvPr>
          <p:cNvSpPr/>
          <p:nvPr/>
        </p:nvSpPr>
        <p:spPr>
          <a:xfrm>
            <a:off x="6256420" y="129434"/>
            <a:ext cx="5771857" cy="658800"/>
          </a:xfrm>
          <a:prstGeom prst="rect">
            <a:avLst/>
          </a:prstGeom>
          <a:solidFill>
            <a:srgbClr val="20838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chemeClr val="bg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تحلیل مشکل داده‌ها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EEFF7643-AA10-4449-ADE6-036F79C313DE}"/>
              </a:ext>
            </a:extLst>
          </p:cNvPr>
          <p:cNvSpPr/>
          <p:nvPr/>
        </p:nvSpPr>
        <p:spPr>
          <a:xfrm>
            <a:off x="6256420" y="1099217"/>
            <a:ext cx="5771857" cy="658800"/>
          </a:xfrm>
          <a:prstGeom prst="rect">
            <a:avLst/>
          </a:prstGeom>
          <a:solidFill>
            <a:srgbClr val="0000A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chemeClr val="bg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🔎 مشکل: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A10DE920-A01C-461D-A229-86CDCDB23938}"/>
              </a:ext>
            </a:extLst>
          </p:cNvPr>
          <p:cNvSpPr/>
          <p:nvPr/>
        </p:nvSpPr>
        <p:spPr>
          <a:xfrm>
            <a:off x="1860884" y="2197767"/>
            <a:ext cx="8630652" cy="2419057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داده‌ها پر نویز بودند</a:t>
            </a:r>
          </a:p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endParaRPr lang="fa-IR" sz="3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شباهت زیاد بین کلاس‌ها (مثلاً گیاه خانگی ، بذر گیاهان، خاک و کود و گلدان)</a:t>
            </a:r>
            <a:endParaRPr lang="en-US" sz="3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5508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BFBE41C3-642C-48FF-9189-F79D44A54A8E}"/>
              </a:ext>
            </a:extLst>
          </p:cNvPr>
          <p:cNvSpPr/>
          <p:nvPr/>
        </p:nvSpPr>
        <p:spPr>
          <a:xfrm>
            <a:off x="6256420" y="129434"/>
            <a:ext cx="5771857" cy="658800"/>
          </a:xfrm>
          <a:prstGeom prst="rect">
            <a:avLst/>
          </a:prstGeom>
          <a:solidFill>
            <a:srgbClr val="20838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chemeClr val="bg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انتخاب کلاس‌های جدید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1B26FDC1-2465-40C5-9D75-CBCE72074109}"/>
              </a:ext>
            </a:extLst>
          </p:cNvPr>
          <p:cNvSpPr/>
          <p:nvPr/>
        </p:nvSpPr>
        <p:spPr>
          <a:xfrm>
            <a:off x="6096000" y="1660691"/>
            <a:ext cx="5771857" cy="2766930"/>
          </a:xfrm>
          <a:prstGeom prst="rect">
            <a:avLst/>
          </a:prstGeom>
          <a:solidFill>
            <a:srgbClr val="0000A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chemeClr val="bg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📂 انتخاب کلاس‌های واضح‌تر: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6BA7797B-A056-4BB1-A6D2-4A6BCF198350}"/>
              </a:ext>
            </a:extLst>
          </p:cNvPr>
          <p:cNvSpPr/>
          <p:nvPr/>
        </p:nvSpPr>
        <p:spPr>
          <a:xfrm>
            <a:off x="1106904" y="788234"/>
            <a:ext cx="4475748" cy="5679337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10 کلاس نهایی:</a:t>
            </a:r>
          </a:p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سنگ قیمتی</a:t>
            </a:r>
          </a:p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لوازم خیاطی</a:t>
            </a:r>
          </a:p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وسایل الکترونیکی</a:t>
            </a:r>
          </a:p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مبل</a:t>
            </a:r>
          </a:p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میز</a:t>
            </a:r>
          </a:p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مانتو و تونیک</a:t>
            </a:r>
          </a:p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کفش زنانه</a:t>
            </a:r>
          </a:p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ظروف آشپزخانه</a:t>
            </a:r>
          </a:p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گیاه خانگی</a:t>
            </a:r>
            <a:endParaRPr lang="en-US" sz="3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493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E42B4EC-39F2-4EA0-8E10-8651F0CAD1C3}"/>
              </a:ext>
            </a:extLst>
          </p:cNvPr>
          <p:cNvSpPr/>
          <p:nvPr/>
        </p:nvSpPr>
        <p:spPr>
          <a:xfrm>
            <a:off x="6256420" y="129434"/>
            <a:ext cx="5771857" cy="658800"/>
          </a:xfrm>
          <a:prstGeom prst="rect">
            <a:avLst/>
          </a:prstGeom>
          <a:solidFill>
            <a:srgbClr val="20838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chemeClr val="bg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تمیزسازی داده‌ها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C55C975B-6A79-4DD4-B7AC-68F3446D7D82}"/>
              </a:ext>
            </a:extLst>
          </p:cNvPr>
          <p:cNvSpPr/>
          <p:nvPr/>
        </p:nvSpPr>
        <p:spPr>
          <a:xfrm>
            <a:off x="8919411" y="1099217"/>
            <a:ext cx="3108866" cy="658800"/>
          </a:xfrm>
          <a:prstGeom prst="rect">
            <a:avLst/>
          </a:prstGeom>
          <a:solidFill>
            <a:srgbClr val="0000A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chemeClr val="bg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🧹 روش‌ها: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A59AC279-D43B-4BF0-85CA-FCF1BB13346A}"/>
              </a:ext>
            </a:extLst>
          </p:cNvPr>
          <p:cNvSpPr/>
          <p:nvPr/>
        </p:nvSpPr>
        <p:spPr>
          <a:xfrm>
            <a:off x="1860884" y="2197767"/>
            <a:ext cx="8630652" cy="272715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حذف تصاویر نامرتبط یا تار</a:t>
            </a:r>
          </a:p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حذف تصاویر دارای اشیای موجود در گروه های دیگر</a:t>
            </a:r>
          </a:p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ایجاد دیتاست نهایی 10 کلاسه با تصاویر تمیز</a:t>
            </a:r>
            <a:endParaRPr lang="en-US" sz="3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65881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4443A248-9703-48E0-A3D0-F9FFE76F0CE2}"/>
              </a:ext>
            </a:extLst>
          </p:cNvPr>
          <p:cNvSpPr/>
          <p:nvPr/>
        </p:nvSpPr>
        <p:spPr>
          <a:xfrm>
            <a:off x="4924926" y="129434"/>
            <a:ext cx="7103351" cy="658800"/>
          </a:xfrm>
          <a:prstGeom prst="rect">
            <a:avLst/>
          </a:prstGeom>
          <a:solidFill>
            <a:srgbClr val="20838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chemeClr val="bg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آزمایش مدل‌ها روی داده های تمیز  شده جدید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53FDF64-4AA0-4627-9878-92A1FD98B437}"/>
              </a:ext>
            </a:extLst>
          </p:cNvPr>
          <p:cNvSpPr/>
          <p:nvPr/>
        </p:nvSpPr>
        <p:spPr>
          <a:xfrm>
            <a:off x="8229600" y="1099217"/>
            <a:ext cx="3798677" cy="658800"/>
          </a:xfrm>
          <a:prstGeom prst="rect">
            <a:avLst/>
          </a:prstGeom>
          <a:solidFill>
            <a:srgbClr val="0000A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chemeClr val="bg1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🔬 مدل‌های تست شده: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9DB5E071-FF77-4919-A079-01C349637125}"/>
              </a:ext>
            </a:extLst>
          </p:cNvPr>
          <p:cNvSpPr/>
          <p:nvPr/>
        </p:nvSpPr>
        <p:spPr>
          <a:xfrm>
            <a:off x="511696" y="1099218"/>
            <a:ext cx="6931841" cy="890004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Logistic Regression: 19 %</a:t>
            </a: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E091AA6F-0804-4199-9BE5-518883E1F42A}"/>
              </a:ext>
            </a:extLst>
          </p:cNvPr>
          <p:cNvSpPr/>
          <p:nvPr/>
        </p:nvSpPr>
        <p:spPr>
          <a:xfrm>
            <a:off x="511696" y="2197767"/>
            <a:ext cx="6931841" cy="3763281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44000" rtlCol="0" anchor="ctr"/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a-IR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مدل‌های ترنسفر لرنینگ:</a:t>
            </a:r>
          </a:p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200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MobileNet</a:t>
            </a:r>
            <a:r>
              <a:rPr lang="en-US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: 89.10%</a:t>
            </a:r>
          </a:p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EfficientNet-B0: 90.32%</a:t>
            </a:r>
            <a:endParaRPr lang="fa-IR" sz="3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ResNet50: 90.71%</a:t>
            </a:r>
          </a:p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DenseNet121: 89.81%</a:t>
            </a:r>
            <a:endParaRPr lang="fa-IR" sz="3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B Titr" panose="00000700000000000000" pitchFamily="2" charset="-78"/>
            </a:endParaRPr>
          </a:p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200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ViT</a:t>
            </a:r>
            <a:r>
              <a:rPr lang="en-US" sz="3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B Titr" panose="00000700000000000000" pitchFamily="2" charset="-78"/>
              </a:rPr>
              <a:t>: 95%</a:t>
            </a:r>
          </a:p>
        </p:txBody>
      </p:sp>
    </p:spTree>
    <p:extLst>
      <p:ext uri="{BB962C8B-B14F-4D97-AF65-F5344CB8AC3E}">
        <p14:creationId xmlns:p14="http://schemas.microsoft.com/office/powerpoint/2010/main" val="412367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429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Hamidreza Kashani</dc:creator>
  <cp:lastModifiedBy>Hamidreza Kashani</cp:lastModifiedBy>
  <cp:revision>11</cp:revision>
  <dcterms:created xsi:type="dcterms:W3CDTF">2024-11-26T14:31:41Z</dcterms:created>
  <dcterms:modified xsi:type="dcterms:W3CDTF">2024-11-26T15:26:31Z</dcterms:modified>
</cp:coreProperties>
</file>