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c9a6fc9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c9a6fc9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c9a6fc9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c9a6fc9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c9a6fc9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c9a6fc9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c9a6fc9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c9a6fc9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c9a6fc9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c9a6fc9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c9a6fc9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c9a6fc9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c9a6fc9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3c9a6fc9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c9a6fc9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c9a6fc9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c9a6fc9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c9a6fc9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c9a6fc9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c9a6fc9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c9a6fc9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c9a6fc9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3c9a6fc9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3c9a6fc9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c9a6fc9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c9a6fc9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c9a6fc9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c9a6fc9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c9a6fc9b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3c9a6fc9b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c9a6fc9b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c9a6fc9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ciencedirect.com/science/article/abs/pii/S0167923609001377?via%3Dihu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(KNN) for Wine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152400"/>
            <a:ext cx="36290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35718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613" y="2819400"/>
            <a:ext cx="3084802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589" y="2819400"/>
            <a:ext cx="3150611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25" y="152400"/>
            <a:ext cx="36290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175" y="152400"/>
            <a:ext cx="35718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350" y="2753025"/>
            <a:ext cx="318351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353" y="2819400"/>
            <a:ext cx="318351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5" y="152400"/>
            <a:ext cx="36290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650" y="152400"/>
            <a:ext cx="36290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275" y="2819400"/>
            <a:ext cx="3134158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 for Train and Test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rain: 70%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est: 30%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400" y="1215125"/>
            <a:ext cx="6415551" cy="37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Models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38" y="1103750"/>
            <a:ext cx="56457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75" y="727575"/>
            <a:ext cx="5798600" cy="38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2809575" y="2710025"/>
            <a:ext cx="785400" cy="82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157500" y="2340725"/>
            <a:ext cx="205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Around here looks the best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0" y="1347100"/>
            <a:ext cx="8475400" cy="3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As we can see, the best model is </a:t>
            </a:r>
            <a:r>
              <a:rPr b="1" lang="en" sz="1400">
                <a:solidFill>
                  <a:schemeClr val="dk1"/>
                </a:solidFill>
              </a:rPr>
              <a:t>K=7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its accuracy is about 0.940 for test data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75" y="1836175"/>
            <a:ext cx="4371625" cy="292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9"/>
          <p:cNvCxnSpPr/>
          <p:nvPr/>
        </p:nvCxnSpPr>
        <p:spPr>
          <a:xfrm flipH="1">
            <a:off x="3052875" y="1791925"/>
            <a:ext cx="11100" cy="280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40475" y="1152475"/>
            <a:ext cx="81921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Topic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About Data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Process of Creating Models</a:t>
            </a:r>
            <a:endParaRPr sz="20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Installing Libraries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Importing Data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Describing and Cleansing Data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Splitting Data for Train and Test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Creating Models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Model Analysis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g</a:t>
            </a:r>
            <a:r>
              <a:rPr lang="en"/>
              <a:t>oal: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b="1" lang="en"/>
              <a:t>To create a model with K-Nearest Neighbor(KNN) for wine classification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>
            <a:off x="1738775" y="2423950"/>
            <a:ext cx="1704600" cy="1034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Wine Data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738775" y="3709500"/>
            <a:ext cx="1704600" cy="103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</a:t>
            </a:r>
            <a:r>
              <a:rPr lang="en"/>
              <a:t>Wine Data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306200" y="2818075"/>
            <a:ext cx="1379400" cy="1290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？</a:t>
            </a:r>
            <a:endParaRPr sz="2000"/>
          </a:p>
        </p:txBody>
      </p:sp>
      <p:sp>
        <p:nvSpPr>
          <p:cNvPr id="71" name="Google Shape;71;p15"/>
          <p:cNvSpPr/>
          <p:nvPr/>
        </p:nvSpPr>
        <p:spPr>
          <a:xfrm>
            <a:off x="4002675" y="3197525"/>
            <a:ext cx="1744200" cy="6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355400" y="4236975"/>
            <a:ext cx="12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KNN </a:t>
            </a: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51800" y="1152475"/>
            <a:ext cx="82806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395">
                <a:solidFill>
                  <a:schemeClr val="dk1"/>
                </a:solidFill>
              </a:rPr>
              <a:t>For more information: “Modeling wine preferences by data mining from physicochemical properties”</a:t>
            </a:r>
            <a:br>
              <a:rPr lang="en" sz="1395">
                <a:solidFill>
                  <a:schemeClr val="dk1"/>
                </a:solidFill>
              </a:rPr>
            </a:br>
            <a:r>
              <a:rPr lang="en" sz="1071" u="sng">
                <a:solidFill>
                  <a:srgbClr val="1A466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https://www.sciencedirect.com/science/article/abs/pii/S0167923609001377?via%3Dihub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95">
                <a:solidFill>
                  <a:schemeClr val="dk1"/>
                </a:solidFill>
              </a:rPr>
              <a:t>The variable quality is sensory data.</a:t>
            </a:r>
            <a:br>
              <a:rPr lang="en" sz="1395">
                <a:solidFill>
                  <a:schemeClr val="dk1"/>
                </a:solidFill>
              </a:rPr>
            </a:br>
            <a:r>
              <a:rPr lang="en" sz="1395">
                <a:solidFill>
                  <a:schemeClr val="dk1"/>
                </a:solidFill>
              </a:rPr>
              <a:t>The others are data collected by physicochemical tests.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fixed acidity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volatile acidity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citric acid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residual sugar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chlorides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free sulfur dioxide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total sulfur dioxide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Density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pH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sulphates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alcohol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AutoNum type="arabicPeriod"/>
            </a:pPr>
            <a:r>
              <a:rPr lang="en" sz="1395">
                <a:solidFill>
                  <a:schemeClr val="dk1"/>
                </a:solidFill>
              </a:rPr>
              <a:t>quality (sensory data, score between 0 and 10)</a:t>
            </a:r>
            <a:endParaRPr sz="1765"/>
          </a:p>
        </p:txBody>
      </p:sp>
      <p:sp>
        <p:nvSpPr>
          <p:cNvPr id="79" name="Google Shape;79;p16"/>
          <p:cNvSpPr txBox="1"/>
          <p:nvPr/>
        </p:nvSpPr>
        <p:spPr>
          <a:xfrm>
            <a:off x="5054800" y="3103825"/>
            <a:ext cx="358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+  type (0: red wine, 1: white wine)</a:t>
            </a:r>
            <a:endParaRPr sz="16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823400" y="3846175"/>
            <a:ext cx="2295900" cy="96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90">
                <a:solidFill>
                  <a:schemeClr val="dk1"/>
                </a:solidFill>
              </a:rPr>
              <a:t>the size of dataset</a:t>
            </a:r>
            <a:endParaRPr sz="1390">
              <a:solidFill>
                <a:schemeClr val="dk1"/>
              </a:solidFill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" sz="1390">
                <a:solidFill>
                  <a:schemeClr val="dk1"/>
                </a:solidFill>
              </a:rPr>
              <a:t>red wine: 1599</a:t>
            </a:r>
            <a:endParaRPr sz="1390">
              <a:solidFill>
                <a:schemeClr val="dk1"/>
              </a:solidFill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Char char="●"/>
            </a:pPr>
            <a:r>
              <a:rPr lang="en" sz="1390">
                <a:solidFill>
                  <a:schemeClr val="dk1"/>
                </a:solidFill>
              </a:rPr>
              <a:t>white wine: 4898</a:t>
            </a:r>
            <a:endParaRPr sz="13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Creating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Libraries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" y="1800725"/>
            <a:ext cx="8262449" cy="18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50" y="1111000"/>
            <a:ext cx="689539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664750" y="3966425"/>
            <a:ext cx="2123700" cy="14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54900" y="4660675"/>
            <a:ext cx="2291400" cy="14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093050" y="3966425"/>
            <a:ext cx="19206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column “type” added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50" y="1531875"/>
            <a:ext cx="642967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150" y="2962975"/>
            <a:ext cx="53340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5409675" y="3468375"/>
            <a:ext cx="926100" cy="8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 txBox="1"/>
          <p:nvPr/>
        </p:nvSpPr>
        <p:spPr>
          <a:xfrm>
            <a:off x="5635225" y="4528075"/>
            <a:ext cx="19206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6,497 data in total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and Cleansing Data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1458"/>
          <a:stretch/>
        </p:blipFill>
        <p:spPr>
          <a:xfrm>
            <a:off x="852000" y="1202125"/>
            <a:ext cx="2339300" cy="34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625" y="1547000"/>
            <a:ext cx="3060000" cy="23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