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6" r:id="rId1"/>
  </p:sldMasterIdLst>
  <p:notesMasterIdLst>
    <p:notesMasterId r:id="rId27"/>
  </p:notesMasterIdLst>
  <p:sldIdLst>
    <p:sldId id="270" r:id="rId2"/>
    <p:sldId id="3911" r:id="rId3"/>
    <p:sldId id="3917" r:id="rId4"/>
    <p:sldId id="3931" r:id="rId5"/>
    <p:sldId id="3918" r:id="rId6"/>
    <p:sldId id="3893" r:id="rId7"/>
    <p:sldId id="362" r:id="rId8"/>
    <p:sldId id="3915" r:id="rId9"/>
    <p:sldId id="3896" r:id="rId10"/>
    <p:sldId id="3923" r:id="rId11"/>
    <p:sldId id="3924" r:id="rId12"/>
    <p:sldId id="3872" r:id="rId13"/>
    <p:sldId id="3876" r:id="rId14"/>
    <p:sldId id="3897" r:id="rId15"/>
    <p:sldId id="3921" r:id="rId16"/>
    <p:sldId id="3922" r:id="rId17"/>
    <p:sldId id="3919" r:id="rId18"/>
    <p:sldId id="3920" r:id="rId19"/>
    <p:sldId id="3930" r:id="rId20"/>
    <p:sldId id="3929" r:id="rId21"/>
    <p:sldId id="269" r:id="rId22"/>
    <p:sldId id="3859" r:id="rId23"/>
    <p:sldId id="3860" r:id="rId24"/>
    <p:sldId id="3863" r:id="rId25"/>
    <p:sldId id="3866" r:id="rId26"/>
  </p:sldIdLst>
  <p:sldSz cx="18288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0855" userDrawn="1">
          <p15:clr>
            <a:srgbClr val="A4A3A4"/>
          </p15:clr>
        </p15:guide>
        <p15:guide id="52" pos="5760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9397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ADC1"/>
    <a:srgbClr val="C4D4E2"/>
    <a:srgbClr val="EAECED"/>
    <a:srgbClr val="C5CBCF"/>
    <a:srgbClr val="C00000"/>
    <a:srgbClr val="E5A2A2"/>
    <a:srgbClr val="E7ECF2"/>
    <a:srgbClr val="DAE3EC"/>
    <a:srgbClr val="002E42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6400" autoAdjust="0"/>
  </p:normalViewPr>
  <p:slideViewPr>
    <p:cSldViewPr snapToGrid="0" snapToObjects="1">
      <p:cViewPr>
        <p:scale>
          <a:sx n="50" d="100"/>
          <a:sy n="50" d="100"/>
        </p:scale>
        <p:origin x="990" y="342"/>
      </p:cViewPr>
      <p:guideLst>
        <p:guide pos="10855"/>
        <p:guide pos="5760"/>
        <p:guide orient="horz" pos="4320"/>
        <p:guide pos="9397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len\Documents\MEGA\Documents\1%20ESRC%20FELLOWSHIP\4%20PAPERS\3%20Original%20Research%20Paper\SPA%20and%20ESA\Data%20and%20Analysis\FINAL%20REANALYSIS%20v2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650275922988512E-2"/>
          <c:y val="3.3051771786596004E-2"/>
          <c:w val="0.91954556471997728"/>
          <c:h val="0.7845718499016419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12"/>
            <c:invertIfNegative val="0"/>
            <c:bubble3D val="0"/>
            <c:spPr>
              <a:solidFill>
                <a:schemeClr val="tx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35B-4723-A910-C2CDF859AC2A}"/>
              </c:ext>
            </c:extLst>
          </c:dPt>
          <c:dPt>
            <c:idx val="23"/>
            <c:invertIfNegative val="0"/>
            <c:bubble3D val="0"/>
            <c:spPr>
              <a:solidFill>
                <a:schemeClr val="tx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35B-4723-A910-C2CDF859AC2A}"/>
              </c:ext>
            </c:extLst>
          </c:dPt>
          <c:cat>
            <c:strRef>
              <c:f>Sheet2!$D$2:$D$27</c:f>
              <c:strCache>
                <c:ptCount val="26"/>
                <c:pt idx="0">
                  <c:v>JPN</c:v>
                </c:pt>
                <c:pt idx="1">
                  <c:v>EST</c:v>
                </c:pt>
                <c:pt idx="2">
                  <c:v>GRE</c:v>
                </c:pt>
                <c:pt idx="3">
                  <c:v>LUX</c:v>
                </c:pt>
                <c:pt idx="4">
                  <c:v>POL</c:v>
                </c:pt>
                <c:pt idx="5">
                  <c:v>HUN</c:v>
                </c:pt>
                <c:pt idx="6">
                  <c:v>CZE</c:v>
                </c:pt>
                <c:pt idx="7">
                  <c:v>PRT</c:v>
                </c:pt>
                <c:pt idx="8">
                  <c:v>ESP</c:v>
                </c:pt>
                <c:pt idx="9">
                  <c:v>SLK</c:v>
                </c:pt>
                <c:pt idx="10">
                  <c:v>NLD</c:v>
                </c:pt>
                <c:pt idx="11">
                  <c:v>CHE</c:v>
                </c:pt>
                <c:pt idx="12">
                  <c:v>USA</c:v>
                </c:pt>
                <c:pt idx="13">
                  <c:v>IRE</c:v>
                </c:pt>
                <c:pt idx="14">
                  <c:v>AUS</c:v>
                </c:pt>
                <c:pt idx="15">
                  <c:v>SLV</c:v>
                </c:pt>
                <c:pt idx="16">
                  <c:v>AUT</c:v>
                </c:pt>
                <c:pt idx="17">
                  <c:v>UK</c:v>
                </c:pt>
                <c:pt idx="18">
                  <c:v>DEN</c:v>
                </c:pt>
                <c:pt idx="19">
                  <c:v>DEU</c:v>
                </c:pt>
                <c:pt idx="20">
                  <c:v>ITA</c:v>
                </c:pt>
                <c:pt idx="21">
                  <c:v>FIN</c:v>
                </c:pt>
                <c:pt idx="22">
                  <c:v>BEL</c:v>
                </c:pt>
                <c:pt idx="23">
                  <c:v>SWE</c:v>
                </c:pt>
                <c:pt idx="24">
                  <c:v>FRA</c:v>
                </c:pt>
                <c:pt idx="25">
                  <c:v>NOR</c:v>
                </c:pt>
              </c:strCache>
            </c:strRef>
          </c:cat>
          <c:val>
            <c:numRef>
              <c:f>Sheet2!$E$2:$E$27</c:f>
              <c:numCache>
                <c:formatCode>General</c:formatCode>
                <c:ptCount val="26"/>
                <c:pt idx="0">
                  <c:v>6.4000000000000001E-2</c:v>
                </c:pt>
                <c:pt idx="1">
                  <c:v>7.400000000000001E-2</c:v>
                </c:pt>
                <c:pt idx="2">
                  <c:v>9.8000000000000004E-2</c:v>
                </c:pt>
                <c:pt idx="3">
                  <c:v>0.14300000000000002</c:v>
                </c:pt>
                <c:pt idx="4">
                  <c:v>0.152</c:v>
                </c:pt>
                <c:pt idx="5">
                  <c:v>0.153</c:v>
                </c:pt>
                <c:pt idx="6">
                  <c:v>0.157</c:v>
                </c:pt>
                <c:pt idx="7">
                  <c:v>0.16699999999999998</c:v>
                </c:pt>
                <c:pt idx="8">
                  <c:v>0.19500000000000001</c:v>
                </c:pt>
                <c:pt idx="9">
                  <c:v>0.20800000000000002</c:v>
                </c:pt>
                <c:pt idx="10">
                  <c:v>0.21299999999999999</c:v>
                </c:pt>
                <c:pt idx="11">
                  <c:v>0.223</c:v>
                </c:pt>
                <c:pt idx="12">
                  <c:v>0.23399999999999999</c:v>
                </c:pt>
                <c:pt idx="13">
                  <c:v>0.24</c:v>
                </c:pt>
                <c:pt idx="14">
                  <c:v>0.26100000000000001</c:v>
                </c:pt>
                <c:pt idx="15">
                  <c:v>0.26200000000000001</c:v>
                </c:pt>
                <c:pt idx="16">
                  <c:v>0.26700000000000002</c:v>
                </c:pt>
                <c:pt idx="17">
                  <c:v>0.27500000000000002</c:v>
                </c:pt>
                <c:pt idx="18">
                  <c:v>0.307</c:v>
                </c:pt>
                <c:pt idx="19">
                  <c:v>0.32</c:v>
                </c:pt>
                <c:pt idx="20">
                  <c:v>0.32299999999999995</c:v>
                </c:pt>
                <c:pt idx="21">
                  <c:v>0.33299999999999996</c:v>
                </c:pt>
                <c:pt idx="22">
                  <c:v>0.33799999999999997</c:v>
                </c:pt>
                <c:pt idx="23">
                  <c:v>0.36899999999999999</c:v>
                </c:pt>
                <c:pt idx="24">
                  <c:v>0.41200000000000003</c:v>
                </c:pt>
                <c:pt idx="25">
                  <c:v>0.45600000000000002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5B-4723-A910-C2CDF859AC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7354224"/>
        <c:axId val="427355864"/>
      </c:barChart>
      <c:catAx>
        <c:axId val="427354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bg1">
                    <a:lumMod val="10000"/>
                  </a:schemeClr>
                </a:solidFill>
                <a:latin typeface="Lucida Sans" panose="020B0602030504020204" pitchFamily="34" charset="0"/>
                <a:ea typeface="+mn-ea"/>
                <a:cs typeface="+mn-cs"/>
              </a:defRPr>
            </a:pPr>
            <a:endParaRPr lang="en-US"/>
          </a:p>
        </c:txPr>
        <c:crossAx val="427355864"/>
        <c:crosses val="autoZero"/>
        <c:auto val="1"/>
        <c:lblAlgn val="ctr"/>
        <c:lblOffset val="100"/>
        <c:noMultiLvlLbl val="0"/>
      </c:catAx>
      <c:valAx>
        <c:axId val="427355864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bg1">
                    <a:lumMod val="10000"/>
                  </a:schemeClr>
                </a:solidFill>
                <a:latin typeface="Lucida Sans" panose="020B0602030504020204" pitchFamily="34" charset="0"/>
                <a:ea typeface="+mn-ea"/>
                <a:cs typeface="+mn-cs"/>
              </a:defRPr>
            </a:pPr>
            <a:endParaRPr lang="en-US"/>
          </a:p>
        </c:txPr>
        <c:crossAx val="427354224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1FFCF1-6827-443C-B356-516CECAE7A2F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 phldr="1"/>
      <dgm:spPr/>
    </dgm:pt>
    <dgm:pt modelId="{DA154088-22A9-4540-A207-1FFC6F77EC89}">
      <dgm:prSet phldrT="[Text]" custT="1"/>
      <dgm:spPr>
        <a:solidFill>
          <a:schemeClr val="bg2">
            <a:lumMod val="40000"/>
            <a:lumOff val="60000"/>
            <a:alpha val="50000"/>
          </a:schemeClr>
        </a:solidFill>
        <a:ln>
          <a:solidFill>
            <a:schemeClr val="bg2"/>
          </a:solidFill>
        </a:ln>
      </dgm:spPr>
      <dgm:t>
        <a:bodyPr/>
        <a:lstStyle/>
        <a:p>
          <a:r>
            <a:rPr lang="en-GB" sz="3200" dirty="0">
              <a:solidFill>
                <a:srgbClr val="000000"/>
              </a:solidFill>
              <a:latin typeface="Lucida Sans" panose="020B0602030504020204" pitchFamily="34" charset="0"/>
            </a:rPr>
            <a:t>Condition #3</a:t>
          </a:r>
        </a:p>
      </dgm:t>
    </dgm:pt>
    <dgm:pt modelId="{594506CA-1797-4C26-9251-3E07401B63D3}" type="parTrans" cxnId="{726D8CBD-0999-47E0-A106-4616A7FEFE3A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EB068341-8279-44D3-9D0C-581CA4F4F740}" type="sibTrans" cxnId="{726D8CBD-0999-47E0-A106-4616A7FEFE3A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86A79587-51C6-4C72-B833-75F77DB82793}">
      <dgm:prSet phldrT="[Text]" custT="1"/>
      <dgm:spPr>
        <a:solidFill>
          <a:schemeClr val="bg2">
            <a:lumMod val="40000"/>
            <a:lumOff val="60000"/>
            <a:alpha val="50000"/>
          </a:schemeClr>
        </a:solidFill>
        <a:ln w="19050">
          <a:solidFill>
            <a:schemeClr val="bg2"/>
          </a:solidFill>
        </a:ln>
      </dgm:spPr>
      <dgm:t>
        <a:bodyPr/>
        <a:lstStyle/>
        <a:p>
          <a:r>
            <a:rPr lang="en-GB" sz="3200" dirty="0">
              <a:solidFill>
                <a:srgbClr val="000000"/>
              </a:solidFill>
              <a:latin typeface="Lucida Sans" panose="020B0602030504020204" pitchFamily="34" charset="0"/>
            </a:rPr>
            <a:t>Condition #1</a:t>
          </a:r>
        </a:p>
      </dgm:t>
    </dgm:pt>
    <dgm:pt modelId="{54AB5321-7810-4D3C-ABCA-EB62ECC8CB27}" type="parTrans" cxnId="{9E21AC14-09BC-4EDC-9A3B-505E553581A2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9A1B7BED-AE8D-44C2-A9B1-EB17E4A0FEC9}" type="sibTrans" cxnId="{9E21AC14-09BC-4EDC-9A3B-505E553581A2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8705B9AE-9D38-4336-A1EE-5251FFC7646E}">
      <dgm:prSet phldrT="[Text]" custT="1"/>
      <dgm:spPr>
        <a:solidFill>
          <a:schemeClr val="bg2">
            <a:lumMod val="40000"/>
            <a:lumOff val="60000"/>
            <a:alpha val="50000"/>
          </a:schemeClr>
        </a:solidFill>
        <a:ln>
          <a:solidFill>
            <a:schemeClr val="bg2"/>
          </a:solidFill>
        </a:ln>
      </dgm:spPr>
      <dgm:t>
        <a:bodyPr/>
        <a:lstStyle/>
        <a:p>
          <a:r>
            <a:rPr lang="en-GB" sz="3200" dirty="0">
              <a:solidFill>
                <a:srgbClr val="000000"/>
              </a:solidFill>
              <a:latin typeface="Lucida Sans" panose="020B0602030504020204" pitchFamily="34" charset="0"/>
            </a:rPr>
            <a:t>Condition #4</a:t>
          </a:r>
        </a:p>
      </dgm:t>
    </dgm:pt>
    <dgm:pt modelId="{269347DE-3058-4EFD-A495-2BFAEC1F3BFA}" type="parTrans" cxnId="{04987B2F-0134-43B7-83F3-918D2FB112ED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921A0D4E-E5C4-495F-8C43-94C3DF288A8C}" type="sibTrans" cxnId="{04987B2F-0134-43B7-83F3-918D2FB112ED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675F5439-B965-4F3A-B3D0-1198E975D451}">
      <dgm:prSet custT="1"/>
      <dgm:spPr>
        <a:solidFill>
          <a:schemeClr val="bg2">
            <a:lumMod val="40000"/>
            <a:lumOff val="60000"/>
            <a:alpha val="50000"/>
          </a:schemeClr>
        </a:solidFill>
        <a:ln w="19050">
          <a:solidFill>
            <a:schemeClr val="bg2"/>
          </a:solidFill>
        </a:ln>
      </dgm:spPr>
      <dgm:t>
        <a:bodyPr/>
        <a:lstStyle/>
        <a:p>
          <a:endParaRPr lang="en-GB" sz="3600" dirty="0">
            <a:solidFill>
              <a:srgbClr val="000000"/>
            </a:solidFill>
            <a:latin typeface="Lucida Sans" panose="020B0602030504020204" pitchFamily="34" charset="0"/>
          </a:endParaRPr>
        </a:p>
        <a:p>
          <a:r>
            <a:rPr lang="en-GB" sz="3200" dirty="0">
              <a:solidFill>
                <a:srgbClr val="000000"/>
              </a:solidFill>
              <a:latin typeface="Lucida Sans" panose="020B0602030504020204" pitchFamily="34" charset="0"/>
            </a:rPr>
            <a:t>Condition #2</a:t>
          </a:r>
        </a:p>
      </dgm:t>
    </dgm:pt>
    <dgm:pt modelId="{5C8BD21E-E54E-4B35-BCD9-547A91DD34D4}" type="parTrans" cxnId="{8E28B170-F775-4190-A65B-6252A74416FB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30AAA8DF-FCE8-4B4B-BF22-DFCC9A570972}" type="sibTrans" cxnId="{8E28B170-F775-4190-A65B-6252A74416FB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6A5A2D2F-BB80-48CE-B2F1-350785CA8624}" type="pres">
      <dgm:prSet presAssocID="{AD1FFCF1-6827-443C-B356-516CECAE7A2F}" presName="Name0" presStyleCnt="0">
        <dgm:presLayoutVars>
          <dgm:chMax val="7"/>
          <dgm:dir/>
          <dgm:resizeHandles val="exact"/>
        </dgm:presLayoutVars>
      </dgm:prSet>
      <dgm:spPr/>
    </dgm:pt>
    <dgm:pt modelId="{F688DFF8-3FFD-4712-92B0-078ECC88A594}" type="pres">
      <dgm:prSet presAssocID="{AD1FFCF1-6827-443C-B356-516CECAE7A2F}" presName="ellipse1" presStyleLbl="vennNode1" presStyleIdx="0" presStyleCnt="4" custLinFactNeighborX="64604" custLinFactNeighborY="78656">
        <dgm:presLayoutVars>
          <dgm:bulletEnabled val="1"/>
        </dgm:presLayoutVars>
      </dgm:prSet>
      <dgm:spPr/>
    </dgm:pt>
    <dgm:pt modelId="{20CD03C3-1813-4B17-95FB-0670F15FE729}" type="pres">
      <dgm:prSet presAssocID="{AD1FFCF1-6827-443C-B356-516CECAE7A2F}" presName="ellipse2" presStyleLbl="vennNode1" presStyleIdx="1" presStyleCnt="4" custLinFactNeighborX="-55827" custLinFactNeighborY="-28887">
        <dgm:presLayoutVars>
          <dgm:bulletEnabled val="1"/>
        </dgm:presLayoutVars>
      </dgm:prSet>
      <dgm:spPr/>
    </dgm:pt>
    <dgm:pt modelId="{91201F73-BF79-4159-8EC1-452D6092D7A7}" type="pres">
      <dgm:prSet presAssocID="{AD1FFCF1-6827-443C-B356-516CECAE7A2F}" presName="ellipse3" presStyleLbl="vennNode1" presStyleIdx="2" presStyleCnt="4" custLinFactNeighborX="-40207" custLinFactNeighborY="-10913">
        <dgm:presLayoutVars>
          <dgm:bulletEnabled val="1"/>
        </dgm:presLayoutVars>
      </dgm:prSet>
      <dgm:spPr/>
    </dgm:pt>
    <dgm:pt modelId="{A1D81965-9B71-4B13-83D5-B4A1C10519C9}" type="pres">
      <dgm:prSet presAssocID="{AD1FFCF1-6827-443C-B356-516CECAE7A2F}" presName="ellipse4" presStyleLbl="vennNode1" presStyleIdx="3" presStyleCnt="4" custLinFactNeighborX="-19697" custLinFactNeighborY="-33264">
        <dgm:presLayoutVars>
          <dgm:bulletEnabled val="1"/>
        </dgm:presLayoutVars>
      </dgm:prSet>
      <dgm:spPr/>
    </dgm:pt>
  </dgm:ptLst>
  <dgm:cxnLst>
    <dgm:cxn modelId="{FD428903-0221-4EB9-AC04-DF887C0C49A0}" type="presOf" srcId="{675F5439-B965-4F3A-B3D0-1198E975D451}" destId="{F688DFF8-3FFD-4712-92B0-078ECC88A594}" srcOrd="0" destOrd="0" presId="urn:microsoft.com/office/officeart/2005/8/layout/rings+Icon"/>
    <dgm:cxn modelId="{9E21AC14-09BC-4EDC-9A3B-505E553581A2}" srcId="{AD1FFCF1-6827-443C-B356-516CECAE7A2F}" destId="{86A79587-51C6-4C72-B833-75F77DB82793}" srcOrd="2" destOrd="0" parTransId="{54AB5321-7810-4D3C-ABCA-EB62ECC8CB27}" sibTransId="{9A1B7BED-AE8D-44C2-A9B1-EB17E4A0FEC9}"/>
    <dgm:cxn modelId="{B1A5DF20-15E4-4619-AD7E-B3B0F8F7B3B8}" type="presOf" srcId="{8705B9AE-9D38-4336-A1EE-5251FFC7646E}" destId="{A1D81965-9B71-4B13-83D5-B4A1C10519C9}" srcOrd="0" destOrd="0" presId="urn:microsoft.com/office/officeart/2005/8/layout/rings+Icon"/>
    <dgm:cxn modelId="{04987B2F-0134-43B7-83F3-918D2FB112ED}" srcId="{AD1FFCF1-6827-443C-B356-516CECAE7A2F}" destId="{8705B9AE-9D38-4336-A1EE-5251FFC7646E}" srcOrd="3" destOrd="0" parTransId="{269347DE-3058-4EFD-A495-2BFAEC1F3BFA}" sibTransId="{921A0D4E-E5C4-495F-8C43-94C3DF288A8C}"/>
    <dgm:cxn modelId="{B3410768-3320-4422-B790-9B50F855AF19}" type="presOf" srcId="{86A79587-51C6-4C72-B833-75F77DB82793}" destId="{91201F73-BF79-4159-8EC1-452D6092D7A7}" srcOrd="0" destOrd="0" presId="urn:microsoft.com/office/officeart/2005/8/layout/rings+Icon"/>
    <dgm:cxn modelId="{8E28B170-F775-4190-A65B-6252A74416FB}" srcId="{AD1FFCF1-6827-443C-B356-516CECAE7A2F}" destId="{675F5439-B965-4F3A-B3D0-1198E975D451}" srcOrd="0" destOrd="0" parTransId="{5C8BD21E-E54E-4B35-BCD9-547A91DD34D4}" sibTransId="{30AAA8DF-FCE8-4B4B-BF22-DFCC9A570972}"/>
    <dgm:cxn modelId="{726D8CBD-0999-47E0-A106-4616A7FEFE3A}" srcId="{AD1FFCF1-6827-443C-B356-516CECAE7A2F}" destId="{DA154088-22A9-4540-A207-1FFC6F77EC89}" srcOrd="1" destOrd="0" parTransId="{594506CA-1797-4C26-9251-3E07401B63D3}" sibTransId="{EB068341-8279-44D3-9D0C-581CA4F4F740}"/>
    <dgm:cxn modelId="{D303B4E9-8A1C-49B1-BFA3-E812981838EB}" type="presOf" srcId="{AD1FFCF1-6827-443C-B356-516CECAE7A2F}" destId="{6A5A2D2F-BB80-48CE-B2F1-350785CA8624}" srcOrd="0" destOrd="0" presId="urn:microsoft.com/office/officeart/2005/8/layout/rings+Icon"/>
    <dgm:cxn modelId="{D805BBF8-5024-4CC1-87CF-F9B1092EDA1C}" type="presOf" srcId="{DA154088-22A9-4540-A207-1FFC6F77EC89}" destId="{20CD03C3-1813-4B17-95FB-0670F15FE729}" srcOrd="0" destOrd="0" presId="urn:microsoft.com/office/officeart/2005/8/layout/rings+Icon"/>
    <dgm:cxn modelId="{3CE38E52-C5B3-41A2-8AE9-4D53F8D511E1}" type="presParOf" srcId="{6A5A2D2F-BB80-48CE-B2F1-350785CA8624}" destId="{F688DFF8-3FFD-4712-92B0-078ECC88A594}" srcOrd="0" destOrd="0" presId="urn:microsoft.com/office/officeart/2005/8/layout/rings+Icon"/>
    <dgm:cxn modelId="{9F687AD8-F7CA-4924-92E4-F87F07EE1CB3}" type="presParOf" srcId="{6A5A2D2F-BB80-48CE-B2F1-350785CA8624}" destId="{20CD03C3-1813-4B17-95FB-0670F15FE729}" srcOrd="1" destOrd="0" presId="urn:microsoft.com/office/officeart/2005/8/layout/rings+Icon"/>
    <dgm:cxn modelId="{D7D73E63-5BB6-498E-9BC5-B0BB1E3CCFAC}" type="presParOf" srcId="{6A5A2D2F-BB80-48CE-B2F1-350785CA8624}" destId="{91201F73-BF79-4159-8EC1-452D6092D7A7}" srcOrd="2" destOrd="0" presId="urn:microsoft.com/office/officeart/2005/8/layout/rings+Icon"/>
    <dgm:cxn modelId="{9482A92C-A58D-4E4A-9CE0-F5C390D05B14}" type="presParOf" srcId="{6A5A2D2F-BB80-48CE-B2F1-350785CA8624}" destId="{A1D81965-9B71-4B13-83D5-B4A1C10519C9}" srcOrd="3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1FFCF1-6827-443C-B356-516CECAE7A2F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 phldr="1"/>
      <dgm:spPr/>
    </dgm:pt>
    <dgm:pt modelId="{DA154088-22A9-4540-A207-1FFC6F77EC89}">
      <dgm:prSet phldrT="[Text]" custT="1"/>
      <dgm:spPr>
        <a:solidFill>
          <a:schemeClr val="bg2">
            <a:lumMod val="40000"/>
            <a:lumOff val="60000"/>
            <a:alpha val="50000"/>
          </a:schemeClr>
        </a:solidFill>
        <a:ln>
          <a:solidFill>
            <a:schemeClr val="bg2"/>
          </a:solidFill>
        </a:ln>
      </dgm:spPr>
      <dgm:t>
        <a:bodyPr/>
        <a:lstStyle/>
        <a:p>
          <a:r>
            <a:rPr lang="en-GB" sz="3200" dirty="0">
              <a:solidFill>
                <a:srgbClr val="000000"/>
              </a:solidFill>
              <a:latin typeface="Lucida Sans" panose="020B0602030504020204" pitchFamily="34" charset="0"/>
            </a:rPr>
            <a:t>Condition #3</a:t>
          </a:r>
        </a:p>
      </dgm:t>
    </dgm:pt>
    <dgm:pt modelId="{594506CA-1797-4C26-9251-3E07401B63D3}" type="parTrans" cxnId="{726D8CBD-0999-47E0-A106-4616A7FEFE3A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EB068341-8279-44D3-9D0C-581CA4F4F740}" type="sibTrans" cxnId="{726D8CBD-0999-47E0-A106-4616A7FEFE3A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86A79587-51C6-4C72-B833-75F77DB82793}">
      <dgm:prSet phldrT="[Text]" custT="1"/>
      <dgm:spPr>
        <a:solidFill>
          <a:srgbClr val="C00000">
            <a:alpha val="35000"/>
          </a:srgbClr>
        </a:solidFill>
        <a:ln w="82550">
          <a:solidFill>
            <a:srgbClr val="C00000"/>
          </a:solidFill>
        </a:ln>
      </dgm:spPr>
      <dgm:t>
        <a:bodyPr/>
        <a:lstStyle/>
        <a:p>
          <a:r>
            <a:rPr lang="en-GB" sz="3200" dirty="0">
              <a:solidFill>
                <a:srgbClr val="000000"/>
              </a:solidFill>
              <a:latin typeface="Lucida Sans" panose="020B0602030504020204" pitchFamily="34" charset="0"/>
            </a:rPr>
            <a:t>Welfare State Intervention Index</a:t>
          </a:r>
        </a:p>
      </dgm:t>
    </dgm:pt>
    <dgm:pt modelId="{54AB5321-7810-4D3C-ABCA-EB62ECC8CB27}" type="parTrans" cxnId="{9E21AC14-09BC-4EDC-9A3B-505E553581A2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9A1B7BED-AE8D-44C2-A9B1-EB17E4A0FEC9}" type="sibTrans" cxnId="{9E21AC14-09BC-4EDC-9A3B-505E553581A2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8705B9AE-9D38-4336-A1EE-5251FFC7646E}">
      <dgm:prSet phldrT="[Text]" custT="1"/>
      <dgm:spPr>
        <a:solidFill>
          <a:schemeClr val="bg2">
            <a:lumMod val="40000"/>
            <a:lumOff val="60000"/>
            <a:alpha val="50000"/>
          </a:schemeClr>
        </a:solidFill>
        <a:ln>
          <a:solidFill>
            <a:schemeClr val="bg2"/>
          </a:solidFill>
        </a:ln>
      </dgm:spPr>
      <dgm:t>
        <a:bodyPr/>
        <a:lstStyle/>
        <a:p>
          <a:r>
            <a:rPr lang="en-GB" sz="3200" dirty="0">
              <a:solidFill>
                <a:srgbClr val="000000"/>
              </a:solidFill>
              <a:latin typeface="Lucida Sans" panose="020B0602030504020204" pitchFamily="34" charset="0"/>
            </a:rPr>
            <a:t>Condition #4</a:t>
          </a:r>
        </a:p>
      </dgm:t>
    </dgm:pt>
    <dgm:pt modelId="{269347DE-3058-4EFD-A495-2BFAEC1F3BFA}" type="parTrans" cxnId="{04987B2F-0134-43B7-83F3-918D2FB112ED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921A0D4E-E5C4-495F-8C43-94C3DF288A8C}" type="sibTrans" cxnId="{04987B2F-0134-43B7-83F3-918D2FB112ED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675F5439-B965-4F3A-B3D0-1198E975D451}">
      <dgm:prSet custT="1"/>
      <dgm:spPr>
        <a:solidFill>
          <a:schemeClr val="bg2">
            <a:lumMod val="40000"/>
            <a:lumOff val="60000"/>
            <a:alpha val="50000"/>
          </a:schemeClr>
        </a:solidFill>
        <a:ln w="19050">
          <a:solidFill>
            <a:schemeClr val="bg2"/>
          </a:solidFill>
        </a:ln>
      </dgm:spPr>
      <dgm:t>
        <a:bodyPr/>
        <a:lstStyle/>
        <a:p>
          <a:endParaRPr lang="en-GB" sz="3600" dirty="0">
            <a:solidFill>
              <a:srgbClr val="000000"/>
            </a:solidFill>
            <a:latin typeface="Lucida Sans" panose="020B0602030504020204" pitchFamily="34" charset="0"/>
          </a:endParaRPr>
        </a:p>
        <a:p>
          <a:r>
            <a:rPr lang="en-GB" sz="3200" dirty="0">
              <a:solidFill>
                <a:srgbClr val="000000"/>
              </a:solidFill>
              <a:latin typeface="Lucida Sans" panose="020B0602030504020204" pitchFamily="34" charset="0"/>
            </a:rPr>
            <a:t>Condition #2</a:t>
          </a:r>
        </a:p>
      </dgm:t>
    </dgm:pt>
    <dgm:pt modelId="{5C8BD21E-E54E-4B35-BCD9-547A91DD34D4}" type="parTrans" cxnId="{8E28B170-F775-4190-A65B-6252A74416FB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30AAA8DF-FCE8-4B4B-BF22-DFCC9A570972}" type="sibTrans" cxnId="{8E28B170-F775-4190-A65B-6252A74416FB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6A5A2D2F-BB80-48CE-B2F1-350785CA8624}" type="pres">
      <dgm:prSet presAssocID="{AD1FFCF1-6827-443C-B356-516CECAE7A2F}" presName="Name0" presStyleCnt="0">
        <dgm:presLayoutVars>
          <dgm:chMax val="7"/>
          <dgm:dir/>
          <dgm:resizeHandles val="exact"/>
        </dgm:presLayoutVars>
      </dgm:prSet>
      <dgm:spPr/>
    </dgm:pt>
    <dgm:pt modelId="{F688DFF8-3FFD-4712-92B0-078ECC88A594}" type="pres">
      <dgm:prSet presAssocID="{AD1FFCF1-6827-443C-B356-516CECAE7A2F}" presName="ellipse1" presStyleLbl="vennNode1" presStyleIdx="0" presStyleCnt="4" custLinFactNeighborX="64604" custLinFactNeighborY="78656">
        <dgm:presLayoutVars>
          <dgm:bulletEnabled val="1"/>
        </dgm:presLayoutVars>
      </dgm:prSet>
      <dgm:spPr/>
    </dgm:pt>
    <dgm:pt modelId="{20CD03C3-1813-4B17-95FB-0670F15FE729}" type="pres">
      <dgm:prSet presAssocID="{AD1FFCF1-6827-443C-B356-516CECAE7A2F}" presName="ellipse2" presStyleLbl="vennNode1" presStyleIdx="1" presStyleCnt="4" custLinFactNeighborX="-55827" custLinFactNeighborY="-28887">
        <dgm:presLayoutVars>
          <dgm:bulletEnabled val="1"/>
        </dgm:presLayoutVars>
      </dgm:prSet>
      <dgm:spPr/>
    </dgm:pt>
    <dgm:pt modelId="{91201F73-BF79-4159-8EC1-452D6092D7A7}" type="pres">
      <dgm:prSet presAssocID="{AD1FFCF1-6827-443C-B356-516CECAE7A2F}" presName="ellipse3" presStyleLbl="vennNode1" presStyleIdx="2" presStyleCnt="4" custLinFactNeighborX="-40207" custLinFactNeighborY="-10913">
        <dgm:presLayoutVars>
          <dgm:bulletEnabled val="1"/>
        </dgm:presLayoutVars>
      </dgm:prSet>
      <dgm:spPr/>
    </dgm:pt>
    <dgm:pt modelId="{A1D81965-9B71-4B13-83D5-B4A1C10519C9}" type="pres">
      <dgm:prSet presAssocID="{AD1FFCF1-6827-443C-B356-516CECAE7A2F}" presName="ellipse4" presStyleLbl="vennNode1" presStyleIdx="3" presStyleCnt="4" custLinFactNeighborX="-19697" custLinFactNeighborY="-33264">
        <dgm:presLayoutVars>
          <dgm:bulletEnabled val="1"/>
        </dgm:presLayoutVars>
      </dgm:prSet>
      <dgm:spPr/>
    </dgm:pt>
  </dgm:ptLst>
  <dgm:cxnLst>
    <dgm:cxn modelId="{FD428903-0221-4EB9-AC04-DF887C0C49A0}" type="presOf" srcId="{675F5439-B965-4F3A-B3D0-1198E975D451}" destId="{F688DFF8-3FFD-4712-92B0-078ECC88A594}" srcOrd="0" destOrd="0" presId="urn:microsoft.com/office/officeart/2005/8/layout/rings+Icon"/>
    <dgm:cxn modelId="{9E21AC14-09BC-4EDC-9A3B-505E553581A2}" srcId="{AD1FFCF1-6827-443C-B356-516CECAE7A2F}" destId="{86A79587-51C6-4C72-B833-75F77DB82793}" srcOrd="2" destOrd="0" parTransId="{54AB5321-7810-4D3C-ABCA-EB62ECC8CB27}" sibTransId="{9A1B7BED-AE8D-44C2-A9B1-EB17E4A0FEC9}"/>
    <dgm:cxn modelId="{B1A5DF20-15E4-4619-AD7E-B3B0F8F7B3B8}" type="presOf" srcId="{8705B9AE-9D38-4336-A1EE-5251FFC7646E}" destId="{A1D81965-9B71-4B13-83D5-B4A1C10519C9}" srcOrd="0" destOrd="0" presId="urn:microsoft.com/office/officeart/2005/8/layout/rings+Icon"/>
    <dgm:cxn modelId="{04987B2F-0134-43B7-83F3-918D2FB112ED}" srcId="{AD1FFCF1-6827-443C-B356-516CECAE7A2F}" destId="{8705B9AE-9D38-4336-A1EE-5251FFC7646E}" srcOrd="3" destOrd="0" parTransId="{269347DE-3058-4EFD-A495-2BFAEC1F3BFA}" sibTransId="{921A0D4E-E5C4-495F-8C43-94C3DF288A8C}"/>
    <dgm:cxn modelId="{B3410768-3320-4422-B790-9B50F855AF19}" type="presOf" srcId="{86A79587-51C6-4C72-B833-75F77DB82793}" destId="{91201F73-BF79-4159-8EC1-452D6092D7A7}" srcOrd="0" destOrd="0" presId="urn:microsoft.com/office/officeart/2005/8/layout/rings+Icon"/>
    <dgm:cxn modelId="{8E28B170-F775-4190-A65B-6252A74416FB}" srcId="{AD1FFCF1-6827-443C-B356-516CECAE7A2F}" destId="{675F5439-B965-4F3A-B3D0-1198E975D451}" srcOrd="0" destOrd="0" parTransId="{5C8BD21E-E54E-4B35-BCD9-547A91DD34D4}" sibTransId="{30AAA8DF-FCE8-4B4B-BF22-DFCC9A570972}"/>
    <dgm:cxn modelId="{726D8CBD-0999-47E0-A106-4616A7FEFE3A}" srcId="{AD1FFCF1-6827-443C-B356-516CECAE7A2F}" destId="{DA154088-22A9-4540-A207-1FFC6F77EC89}" srcOrd="1" destOrd="0" parTransId="{594506CA-1797-4C26-9251-3E07401B63D3}" sibTransId="{EB068341-8279-44D3-9D0C-581CA4F4F740}"/>
    <dgm:cxn modelId="{D303B4E9-8A1C-49B1-BFA3-E812981838EB}" type="presOf" srcId="{AD1FFCF1-6827-443C-B356-516CECAE7A2F}" destId="{6A5A2D2F-BB80-48CE-B2F1-350785CA8624}" srcOrd="0" destOrd="0" presId="urn:microsoft.com/office/officeart/2005/8/layout/rings+Icon"/>
    <dgm:cxn modelId="{D805BBF8-5024-4CC1-87CF-F9B1092EDA1C}" type="presOf" srcId="{DA154088-22A9-4540-A207-1FFC6F77EC89}" destId="{20CD03C3-1813-4B17-95FB-0670F15FE729}" srcOrd="0" destOrd="0" presId="urn:microsoft.com/office/officeart/2005/8/layout/rings+Icon"/>
    <dgm:cxn modelId="{3CE38E52-C5B3-41A2-8AE9-4D53F8D511E1}" type="presParOf" srcId="{6A5A2D2F-BB80-48CE-B2F1-350785CA8624}" destId="{F688DFF8-3FFD-4712-92B0-078ECC88A594}" srcOrd="0" destOrd="0" presId="urn:microsoft.com/office/officeart/2005/8/layout/rings+Icon"/>
    <dgm:cxn modelId="{9F687AD8-F7CA-4924-92E4-F87F07EE1CB3}" type="presParOf" srcId="{6A5A2D2F-BB80-48CE-B2F1-350785CA8624}" destId="{20CD03C3-1813-4B17-95FB-0670F15FE729}" srcOrd="1" destOrd="0" presId="urn:microsoft.com/office/officeart/2005/8/layout/rings+Icon"/>
    <dgm:cxn modelId="{D7D73E63-5BB6-498E-9BC5-B0BB1E3CCFAC}" type="presParOf" srcId="{6A5A2D2F-BB80-48CE-B2F1-350785CA8624}" destId="{91201F73-BF79-4159-8EC1-452D6092D7A7}" srcOrd="2" destOrd="0" presId="urn:microsoft.com/office/officeart/2005/8/layout/rings+Icon"/>
    <dgm:cxn modelId="{9482A92C-A58D-4E4A-9CE0-F5C390D05B14}" type="presParOf" srcId="{6A5A2D2F-BB80-48CE-B2F1-350785CA8624}" destId="{A1D81965-9B71-4B13-83D5-B4A1C10519C9}" srcOrd="3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1FFCF1-6827-443C-B356-516CECAE7A2F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 phldr="1"/>
      <dgm:spPr/>
    </dgm:pt>
    <dgm:pt modelId="{DA154088-22A9-4540-A207-1FFC6F77EC89}">
      <dgm:prSet phldrT="[Text]" custT="1"/>
      <dgm:spPr>
        <a:solidFill>
          <a:schemeClr val="bg2">
            <a:lumMod val="40000"/>
            <a:lumOff val="60000"/>
            <a:alpha val="50000"/>
          </a:schemeClr>
        </a:solidFill>
        <a:ln>
          <a:solidFill>
            <a:schemeClr val="bg2"/>
          </a:solidFill>
        </a:ln>
      </dgm:spPr>
      <dgm:t>
        <a:bodyPr/>
        <a:lstStyle/>
        <a:p>
          <a:r>
            <a:rPr lang="en-GB" sz="3200" dirty="0">
              <a:solidFill>
                <a:srgbClr val="000000"/>
              </a:solidFill>
              <a:latin typeface="Lucida Sans" panose="020B0602030504020204" pitchFamily="34" charset="0"/>
            </a:rPr>
            <a:t>Condition #3</a:t>
          </a:r>
        </a:p>
      </dgm:t>
    </dgm:pt>
    <dgm:pt modelId="{594506CA-1797-4C26-9251-3E07401B63D3}" type="parTrans" cxnId="{726D8CBD-0999-47E0-A106-4616A7FEFE3A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EB068341-8279-44D3-9D0C-581CA4F4F740}" type="sibTrans" cxnId="{726D8CBD-0999-47E0-A106-4616A7FEFE3A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86A79587-51C6-4C72-B833-75F77DB82793}">
      <dgm:prSet phldrT="[Text]" custT="1"/>
      <dgm:spPr>
        <a:solidFill>
          <a:schemeClr val="bg2">
            <a:lumMod val="40000"/>
            <a:lumOff val="60000"/>
            <a:alpha val="50000"/>
          </a:schemeClr>
        </a:solidFill>
        <a:ln>
          <a:solidFill>
            <a:schemeClr val="bg2"/>
          </a:solidFill>
        </a:ln>
      </dgm:spPr>
      <dgm:t>
        <a:bodyPr/>
        <a:lstStyle/>
        <a:p>
          <a:r>
            <a:rPr lang="en-GB" sz="3200" dirty="0">
              <a:solidFill>
                <a:srgbClr val="000000"/>
              </a:solidFill>
              <a:latin typeface="Lucida Sans" panose="020B0602030504020204" pitchFamily="34" charset="0"/>
            </a:rPr>
            <a:t>Welfare State Intervention Index</a:t>
          </a:r>
        </a:p>
      </dgm:t>
    </dgm:pt>
    <dgm:pt modelId="{54AB5321-7810-4D3C-ABCA-EB62ECC8CB27}" type="parTrans" cxnId="{9E21AC14-09BC-4EDC-9A3B-505E553581A2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9A1B7BED-AE8D-44C2-A9B1-EB17E4A0FEC9}" type="sibTrans" cxnId="{9E21AC14-09BC-4EDC-9A3B-505E553581A2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8705B9AE-9D38-4336-A1EE-5251FFC7646E}">
      <dgm:prSet phldrT="[Text]" custT="1"/>
      <dgm:spPr>
        <a:solidFill>
          <a:schemeClr val="bg2">
            <a:lumMod val="40000"/>
            <a:lumOff val="60000"/>
            <a:alpha val="50000"/>
          </a:schemeClr>
        </a:solidFill>
        <a:ln>
          <a:solidFill>
            <a:schemeClr val="bg2"/>
          </a:solidFill>
        </a:ln>
      </dgm:spPr>
      <dgm:t>
        <a:bodyPr/>
        <a:lstStyle/>
        <a:p>
          <a:r>
            <a:rPr lang="en-GB" sz="3200" dirty="0">
              <a:solidFill>
                <a:srgbClr val="000000"/>
              </a:solidFill>
              <a:latin typeface="Lucida Sans" panose="020B0602030504020204" pitchFamily="34" charset="0"/>
            </a:rPr>
            <a:t>Condition #4</a:t>
          </a:r>
        </a:p>
      </dgm:t>
    </dgm:pt>
    <dgm:pt modelId="{269347DE-3058-4EFD-A495-2BFAEC1F3BFA}" type="parTrans" cxnId="{04987B2F-0134-43B7-83F3-918D2FB112ED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921A0D4E-E5C4-495F-8C43-94C3DF288A8C}" type="sibTrans" cxnId="{04987B2F-0134-43B7-83F3-918D2FB112ED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675F5439-B965-4F3A-B3D0-1198E975D451}">
      <dgm:prSet custT="1"/>
      <dgm:spPr>
        <a:solidFill>
          <a:srgbClr val="C00000">
            <a:alpha val="35000"/>
          </a:srgbClr>
        </a:solidFill>
        <a:ln w="82550">
          <a:solidFill>
            <a:srgbClr val="C00000"/>
          </a:solidFill>
        </a:ln>
      </dgm:spPr>
      <dgm:t>
        <a:bodyPr/>
        <a:lstStyle/>
        <a:p>
          <a:endParaRPr lang="en-GB" sz="3600" dirty="0">
            <a:solidFill>
              <a:srgbClr val="000000"/>
            </a:solidFill>
            <a:latin typeface="Lucida Sans" panose="020B0602030504020204" pitchFamily="34" charset="0"/>
          </a:endParaRPr>
        </a:p>
        <a:p>
          <a:r>
            <a:rPr lang="en-GB" sz="3200" dirty="0">
              <a:solidFill>
                <a:srgbClr val="000000"/>
              </a:solidFill>
              <a:latin typeface="Lucida Sans" panose="020B0602030504020204" pitchFamily="34" charset="0"/>
            </a:rPr>
            <a:t>Strict employment protection</a:t>
          </a:r>
        </a:p>
      </dgm:t>
    </dgm:pt>
    <dgm:pt modelId="{5C8BD21E-E54E-4B35-BCD9-547A91DD34D4}" type="parTrans" cxnId="{8E28B170-F775-4190-A65B-6252A74416FB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30AAA8DF-FCE8-4B4B-BF22-DFCC9A570972}" type="sibTrans" cxnId="{8E28B170-F775-4190-A65B-6252A74416FB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6A5A2D2F-BB80-48CE-B2F1-350785CA8624}" type="pres">
      <dgm:prSet presAssocID="{AD1FFCF1-6827-443C-B356-516CECAE7A2F}" presName="Name0" presStyleCnt="0">
        <dgm:presLayoutVars>
          <dgm:chMax val="7"/>
          <dgm:dir/>
          <dgm:resizeHandles val="exact"/>
        </dgm:presLayoutVars>
      </dgm:prSet>
      <dgm:spPr/>
    </dgm:pt>
    <dgm:pt modelId="{F688DFF8-3FFD-4712-92B0-078ECC88A594}" type="pres">
      <dgm:prSet presAssocID="{AD1FFCF1-6827-443C-B356-516CECAE7A2F}" presName="ellipse1" presStyleLbl="vennNode1" presStyleIdx="0" presStyleCnt="4" custLinFactNeighborX="64604" custLinFactNeighborY="78656">
        <dgm:presLayoutVars>
          <dgm:bulletEnabled val="1"/>
        </dgm:presLayoutVars>
      </dgm:prSet>
      <dgm:spPr/>
    </dgm:pt>
    <dgm:pt modelId="{20CD03C3-1813-4B17-95FB-0670F15FE729}" type="pres">
      <dgm:prSet presAssocID="{AD1FFCF1-6827-443C-B356-516CECAE7A2F}" presName="ellipse2" presStyleLbl="vennNode1" presStyleIdx="1" presStyleCnt="4" custLinFactNeighborX="-55827" custLinFactNeighborY="-28887">
        <dgm:presLayoutVars>
          <dgm:bulletEnabled val="1"/>
        </dgm:presLayoutVars>
      </dgm:prSet>
      <dgm:spPr/>
    </dgm:pt>
    <dgm:pt modelId="{91201F73-BF79-4159-8EC1-452D6092D7A7}" type="pres">
      <dgm:prSet presAssocID="{AD1FFCF1-6827-443C-B356-516CECAE7A2F}" presName="ellipse3" presStyleLbl="vennNode1" presStyleIdx="2" presStyleCnt="4" custLinFactNeighborX="-40207" custLinFactNeighborY="-10913">
        <dgm:presLayoutVars>
          <dgm:bulletEnabled val="1"/>
        </dgm:presLayoutVars>
      </dgm:prSet>
      <dgm:spPr/>
    </dgm:pt>
    <dgm:pt modelId="{A1D81965-9B71-4B13-83D5-B4A1C10519C9}" type="pres">
      <dgm:prSet presAssocID="{AD1FFCF1-6827-443C-B356-516CECAE7A2F}" presName="ellipse4" presStyleLbl="vennNode1" presStyleIdx="3" presStyleCnt="4" custLinFactNeighborX="-19697" custLinFactNeighborY="-33264">
        <dgm:presLayoutVars>
          <dgm:bulletEnabled val="1"/>
        </dgm:presLayoutVars>
      </dgm:prSet>
      <dgm:spPr/>
    </dgm:pt>
  </dgm:ptLst>
  <dgm:cxnLst>
    <dgm:cxn modelId="{FD428903-0221-4EB9-AC04-DF887C0C49A0}" type="presOf" srcId="{675F5439-B965-4F3A-B3D0-1198E975D451}" destId="{F688DFF8-3FFD-4712-92B0-078ECC88A594}" srcOrd="0" destOrd="0" presId="urn:microsoft.com/office/officeart/2005/8/layout/rings+Icon"/>
    <dgm:cxn modelId="{9E21AC14-09BC-4EDC-9A3B-505E553581A2}" srcId="{AD1FFCF1-6827-443C-B356-516CECAE7A2F}" destId="{86A79587-51C6-4C72-B833-75F77DB82793}" srcOrd="2" destOrd="0" parTransId="{54AB5321-7810-4D3C-ABCA-EB62ECC8CB27}" sibTransId="{9A1B7BED-AE8D-44C2-A9B1-EB17E4A0FEC9}"/>
    <dgm:cxn modelId="{B1A5DF20-15E4-4619-AD7E-B3B0F8F7B3B8}" type="presOf" srcId="{8705B9AE-9D38-4336-A1EE-5251FFC7646E}" destId="{A1D81965-9B71-4B13-83D5-B4A1C10519C9}" srcOrd="0" destOrd="0" presId="urn:microsoft.com/office/officeart/2005/8/layout/rings+Icon"/>
    <dgm:cxn modelId="{04987B2F-0134-43B7-83F3-918D2FB112ED}" srcId="{AD1FFCF1-6827-443C-B356-516CECAE7A2F}" destId="{8705B9AE-9D38-4336-A1EE-5251FFC7646E}" srcOrd="3" destOrd="0" parTransId="{269347DE-3058-4EFD-A495-2BFAEC1F3BFA}" sibTransId="{921A0D4E-E5C4-495F-8C43-94C3DF288A8C}"/>
    <dgm:cxn modelId="{B3410768-3320-4422-B790-9B50F855AF19}" type="presOf" srcId="{86A79587-51C6-4C72-B833-75F77DB82793}" destId="{91201F73-BF79-4159-8EC1-452D6092D7A7}" srcOrd="0" destOrd="0" presId="urn:microsoft.com/office/officeart/2005/8/layout/rings+Icon"/>
    <dgm:cxn modelId="{8E28B170-F775-4190-A65B-6252A74416FB}" srcId="{AD1FFCF1-6827-443C-B356-516CECAE7A2F}" destId="{675F5439-B965-4F3A-B3D0-1198E975D451}" srcOrd="0" destOrd="0" parTransId="{5C8BD21E-E54E-4B35-BCD9-547A91DD34D4}" sibTransId="{30AAA8DF-FCE8-4B4B-BF22-DFCC9A570972}"/>
    <dgm:cxn modelId="{726D8CBD-0999-47E0-A106-4616A7FEFE3A}" srcId="{AD1FFCF1-6827-443C-B356-516CECAE7A2F}" destId="{DA154088-22A9-4540-A207-1FFC6F77EC89}" srcOrd="1" destOrd="0" parTransId="{594506CA-1797-4C26-9251-3E07401B63D3}" sibTransId="{EB068341-8279-44D3-9D0C-581CA4F4F740}"/>
    <dgm:cxn modelId="{D303B4E9-8A1C-49B1-BFA3-E812981838EB}" type="presOf" srcId="{AD1FFCF1-6827-443C-B356-516CECAE7A2F}" destId="{6A5A2D2F-BB80-48CE-B2F1-350785CA8624}" srcOrd="0" destOrd="0" presId="urn:microsoft.com/office/officeart/2005/8/layout/rings+Icon"/>
    <dgm:cxn modelId="{D805BBF8-5024-4CC1-87CF-F9B1092EDA1C}" type="presOf" srcId="{DA154088-22A9-4540-A207-1FFC6F77EC89}" destId="{20CD03C3-1813-4B17-95FB-0670F15FE729}" srcOrd="0" destOrd="0" presId="urn:microsoft.com/office/officeart/2005/8/layout/rings+Icon"/>
    <dgm:cxn modelId="{3CE38E52-C5B3-41A2-8AE9-4D53F8D511E1}" type="presParOf" srcId="{6A5A2D2F-BB80-48CE-B2F1-350785CA8624}" destId="{F688DFF8-3FFD-4712-92B0-078ECC88A594}" srcOrd="0" destOrd="0" presId="urn:microsoft.com/office/officeart/2005/8/layout/rings+Icon"/>
    <dgm:cxn modelId="{9F687AD8-F7CA-4924-92E4-F87F07EE1CB3}" type="presParOf" srcId="{6A5A2D2F-BB80-48CE-B2F1-350785CA8624}" destId="{20CD03C3-1813-4B17-95FB-0670F15FE729}" srcOrd="1" destOrd="0" presId="urn:microsoft.com/office/officeart/2005/8/layout/rings+Icon"/>
    <dgm:cxn modelId="{D7D73E63-5BB6-498E-9BC5-B0BB1E3CCFAC}" type="presParOf" srcId="{6A5A2D2F-BB80-48CE-B2F1-350785CA8624}" destId="{91201F73-BF79-4159-8EC1-452D6092D7A7}" srcOrd="2" destOrd="0" presId="urn:microsoft.com/office/officeart/2005/8/layout/rings+Icon"/>
    <dgm:cxn modelId="{9482A92C-A58D-4E4A-9CE0-F5C390D05B14}" type="presParOf" srcId="{6A5A2D2F-BB80-48CE-B2F1-350785CA8624}" destId="{A1D81965-9B71-4B13-83D5-B4A1C10519C9}" srcOrd="3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1FFCF1-6827-443C-B356-516CECAE7A2F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 phldr="1"/>
      <dgm:spPr/>
    </dgm:pt>
    <dgm:pt modelId="{DA154088-22A9-4540-A207-1FFC6F77EC89}">
      <dgm:prSet phldrT="[Text]" custT="1"/>
      <dgm:spPr>
        <a:solidFill>
          <a:schemeClr val="bg2">
            <a:lumMod val="40000"/>
            <a:lumOff val="60000"/>
            <a:alpha val="50000"/>
          </a:schemeClr>
        </a:solidFill>
        <a:ln>
          <a:solidFill>
            <a:schemeClr val="bg2"/>
          </a:solidFill>
        </a:ln>
      </dgm:spPr>
      <dgm:t>
        <a:bodyPr/>
        <a:lstStyle/>
        <a:p>
          <a:r>
            <a:rPr lang="en-GB" sz="3200" dirty="0">
              <a:solidFill>
                <a:srgbClr val="000000"/>
              </a:solidFill>
              <a:latin typeface="Lucida Sans" panose="020B0602030504020204" pitchFamily="34" charset="0"/>
            </a:rPr>
            <a:t>Strict employment protection</a:t>
          </a:r>
        </a:p>
      </dgm:t>
    </dgm:pt>
    <dgm:pt modelId="{594506CA-1797-4C26-9251-3E07401B63D3}" type="parTrans" cxnId="{726D8CBD-0999-47E0-A106-4616A7FEFE3A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EB068341-8279-44D3-9D0C-581CA4F4F740}" type="sibTrans" cxnId="{726D8CBD-0999-47E0-A106-4616A7FEFE3A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86A79587-51C6-4C72-B833-75F77DB82793}">
      <dgm:prSet phldrT="[Text]" custT="1"/>
      <dgm:spPr>
        <a:solidFill>
          <a:schemeClr val="bg2">
            <a:lumMod val="40000"/>
            <a:lumOff val="60000"/>
            <a:alpha val="50000"/>
          </a:schemeClr>
        </a:solidFill>
        <a:ln>
          <a:solidFill>
            <a:schemeClr val="bg2"/>
          </a:solidFill>
        </a:ln>
      </dgm:spPr>
      <dgm:t>
        <a:bodyPr/>
        <a:lstStyle/>
        <a:p>
          <a:r>
            <a:rPr lang="en-GB" sz="3200" dirty="0">
              <a:solidFill>
                <a:srgbClr val="000000"/>
              </a:solidFill>
              <a:latin typeface="Lucida Sans" panose="020B0602030504020204" pitchFamily="34" charset="0"/>
            </a:rPr>
            <a:t>Welfare State Intervention Index</a:t>
          </a:r>
        </a:p>
      </dgm:t>
    </dgm:pt>
    <dgm:pt modelId="{54AB5321-7810-4D3C-ABCA-EB62ECC8CB27}" type="parTrans" cxnId="{9E21AC14-09BC-4EDC-9A3B-505E553581A2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9A1B7BED-AE8D-44C2-A9B1-EB17E4A0FEC9}" type="sibTrans" cxnId="{9E21AC14-09BC-4EDC-9A3B-505E553581A2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8705B9AE-9D38-4336-A1EE-5251FFC7646E}">
      <dgm:prSet phldrT="[Text]" custT="1"/>
      <dgm:spPr>
        <a:solidFill>
          <a:schemeClr val="bg2">
            <a:lumMod val="40000"/>
            <a:lumOff val="60000"/>
            <a:alpha val="50000"/>
          </a:schemeClr>
        </a:solidFill>
        <a:ln>
          <a:solidFill>
            <a:schemeClr val="bg2"/>
          </a:solidFill>
        </a:ln>
      </dgm:spPr>
      <dgm:t>
        <a:bodyPr/>
        <a:lstStyle/>
        <a:p>
          <a:r>
            <a:rPr lang="en-GB" sz="3200" dirty="0">
              <a:solidFill>
                <a:srgbClr val="000000"/>
              </a:solidFill>
              <a:latin typeface="Lucida Sans" panose="020B0602030504020204" pitchFamily="34" charset="0"/>
            </a:rPr>
            <a:t>Condition #4</a:t>
          </a:r>
        </a:p>
      </dgm:t>
    </dgm:pt>
    <dgm:pt modelId="{269347DE-3058-4EFD-A495-2BFAEC1F3BFA}" type="parTrans" cxnId="{04987B2F-0134-43B7-83F3-918D2FB112ED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921A0D4E-E5C4-495F-8C43-94C3DF288A8C}" type="sibTrans" cxnId="{04987B2F-0134-43B7-83F3-918D2FB112ED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675F5439-B965-4F3A-B3D0-1198E975D451}">
      <dgm:prSet custT="1"/>
      <dgm:spPr>
        <a:solidFill>
          <a:srgbClr val="C00000">
            <a:alpha val="35000"/>
          </a:srgbClr>
        </a:solidFill>
        <a:ln w="82550">
          <a:solidFill>
            <a:srgbClr val="C00000"/>
          </a:solidFill>
        </a:ln>
      </dgm:spPr>
      <dgm:t>
        <a:bodyPr/>
        <a:lstStyle/>
        <a:p>
          <a:r>
            <a:rPr lang="en-GB" sz="3200" dirty="0">
              <a:solidFill>
                <a:srgbClr val="000000"/>
              </a:solidFill>
              <a:latin typeface="Lucida Sans" panose="020B0602030504020204" pitchFamily="34" charset="0"/>
            </a:rPr>
            <a:t>‘Hard’ quota</a:t>
          </a:r>
        </a:p>
      </dgm:t>
    </dgm:pt>
    <dgm:pt modelId="{5C8BD21E-E54E-4B35-BCD9-547A91DD34D4}" type="parTrans" cxnId="{8E28B170-F775-4190-A65B-6252A74416FB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30AAA8DF-FCE8-4B4B-BF22-DFCC9A570972}" type="sibTrans" cxnId="{8E28B170-F775-4190-A65B-6252A74416FB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6A5A2D2F-BB80-48CE-B2F1-350785CA8624}" type="pres">
      <dgm:prSet presAssocID="{AD1FFCF1-6827-443C-B356-516CECAE7A2F}" presName="Name0" presStyleCnt="0">
        <dgm:presLayoutVars>
          <dgm:chMax val="7"/>
          <dgm:dir/>
          <dgm:resizeHandles val="exact"/>
        </dgm:presLayoutVars>
      </dgm:prSet>
      <dgm:spPr/>
    </dgm:pt>
    <dgm:pt modelId="{F688DFF8-3FFD-4712-92B0-078ECC88A594}" type="pres">
      <dgm:prSet presAssocID="{AD1FFCF1-6827-443C-B356-516CECAE7A2F}" presName="ellipse1" presStyleLbl="vennNode1" presStyleIdx="0" presStyleCnt="4" custLinFactNeighborX="0" custLinFactNeighborY="37568">
        <dgm:presLayoutVars>
          <dgm:bulletEnabled val="1"/>
        </dgm:presLayoutVars>
      </dgm:prSet>
      <dgm:spPr/>
    </dgm:pt>
    <dgm:pt modelId="{20CD03C3-1813-4B17-95FB-0670F15FE729}" type="pres">
      <dgm:prSet presAssocID="{AD1FFCF1-6827-443C-B356-516CECAE7A2F}" presName="ellipse2" presStyleLbl="vennNode1" presStyleIdx="1" presStyleCnt="4" custLinFactNeighborX="15090" custLinFactNeighborY="7198">
        <dgm:presLayoutVars>
          <dgm:bulletEnabled val="1"/>
        </dgm:presLayoutVars>
      </dgm:prSet>
      <dgm:spPr/>
    </dgm:pt>
    <dgm:pt modelId="{91201F73-BF79-4159-8EC1-452D6092D7A7}" type="pres">
      <dgm:prSet presAssocID="{AD1FFCF1-6827-443C-B356-516CECAE7A2F}" presName="ellipse3" presStyleLbl="vennNode1" presStyleIdx="2" presStyleCnt="4" custLinFactNeighborX="-40207" custLinFactNeighborY="-10913">
        <dgm:presLayoutVars>
          <dgm:bulletEnabled val="1"/>
        </dgm:presLayoutVars>
      </dgm:prSet>
      <dgm:spPr/>
    </dgm:pt>
    <dgm:pt modelId="{A1D81965-9B71-4B13-83D5-B4A1C10519C9}" type="pres">
      <dgm:prSet presAssocID="{AD1FFCF1-6827-443C-B356-516CECAE7A2F}" presName="ellipse4" presStyleLbl="vennNode1" presStyleIdx="3" presStyleCnt="4" custLinFactNeighborX="-19697" custLinFactNeighborY="-33264">
        <dgm:presLayoutVars>
          <dgm:bulletEnabled val="1"/>
        </dgm:presLayoutVars>
      </dgm:prSet>
      <dgm:spPr/>
    </dgm:pt>
  </dgm:ptLst>
  <dgm:cxnLst>
    <dgm:cxn modelId="{FD428903-0221-4EB9-AC04-DF887C0C49A0}" type="presOf" srcId="{675F5439-B965-4F3A-B3D0-1198E975D451}" destId="{F688DFF8-3FFD-4712-92B0-078ECC88A594}" srcOrd="0" destOrd="0" presId="urn:microsoft.com/office/officeart/2005/8/layout/rings+Icon"/>
    <dgm:cxn modelId="{9E21AC14-09BC-4EDC-9A3B-505E553581A2}" srcId="{AD1FFCF1-6827-443C-B356-516CECAE7A2F}" destId="{86A79587-51C6-4C72-B833-75F77DB82793}" srcOrd="2" destOrd="0" parTransId="{54AB5321-7810-4D3C-ABCA-EB62ECC8CB27}" sibTransId="{9A1B7BED-AE8D-44C2-A9B1-EB17E4A0FEC9}"/>
    <dgm:cxn modelId="{B1A5DF20-15E4-4619-AD7E-B3B0F8F7B3B8}" type="presOf" srcId="{8705B9AE-9D38-4336-A1EE-5251FFC7646E}" destId="{A1D81965-9B71-4B13-83D5-B4A1C10519C9}" srcOrd="0" destOrd="0" presId="urn:microsoft.com/office/officeart/2005/8/layout/rings+Icon"/>
    <dgm:cxn modelId="{04987B2F-0134-43B7-83F3-918D2FB112ED}" srcId="{AD1FFCF1-6827-443C-B356-516CECAE7A2F}" destId="{8705B9AE-9D38-4336-A1EE-5251FFC7646E}" srcOrd="3" destOrd="0" parTransId="{269347DE-3058-4EFD-A495-2BFAEC1F3BFA}" sibTransId="{921A0D4E-E5C4-495F-8C43-94C3DF288A8C}"/>
    <dgm:cxn modelId="{B3410768-3320-4422-B790-9B50F855AF19}" type="presOf" srcId="{86A79587-51C6-4C72-B833-75F77DB82793}" destId="{91201F73-BF79-4159-8EC1-452D6092D7A7}" srcOrd="0" destOrd="0" presId="urn:microsoft.com/office/officeart/2005/8/layout/rings+Icon"/>
    <dgm:cxn modelId="{8E28B170-F775-4190-A65B-6252A74416FB}" srcId="{AD1FFCF1-6827-443C-B356-516CECAE7A2F}" destId="{675F5439-B965-4F3A-B3D0-1198E975D451}" srcOrd="0" destOrd="0" parTransId="{5C8BD21E-E54E-4B35-BCD9-547A91DD34D4}" sibTransId="{30AAA8DF-FCE8-4B4B-BF22-DFCC9A570972}"/>
    <dgm:cxn modelId="{726D8CBD-0999-47E0-A106-4616A7FEFE3A}" srcId="{AD1FFCF1-6827-443C-B356-516CECAE7A2F}" destId="{DA154088-22A9-4540-A207-1FFC6F77EC89}" srcOrd="1" destOrd="0" parTransId="{594506CA-1797-4C26-9251-3E07401B63D3}" sibTransId="{EB068341-8279-44D3-9D0C-581CA4F4F740}"/>
    <dgm:cxn modelId="{D303B4E9-8A1C-49B1-BFA3-E812981838EB}" type="presOf" srcId="{AD1FFCF1-6827-443C-B356-516CECAE7A2F}" destId="{6A5A2D2F-BB80-48CE-B2F1-350785CA8624}" srcOrd="0" destOrd="0" presId="urn:microsoft.com/office/officeart/2005/8/layout/rings+Icon"/>
    <dgm:cxn modelId="{D805BBF8-5024-4CC1-87CF-F9B1092EDA1C}" type="presOf" srcId="{DA154088-22A9-4540-A207-1FFC6F77EC89}" destId="{20CD03C3-1813-4B17-95FB-0670F15FE729}" srcOrd="0" destOrd="0" presId="urn:microsoft.com/office/officeart/2005/8/layout/rings+Icon"/>
    <dgm:cxn modelId="{3CE38E52-C5B3-41A2-8AE9-4D53F8D511E1}" type="presParOf" srcId="{6A5A2D2F-BB80-48CE-B2F1-350785CA8624}" destId="{F688DFF8-3FFD-4712-92B0-078ECC88A594}" srcOrd="0" destOrd="0" presId="urn:microsoft.com/office/officeart/2005/8/layout/rings+Icon"/>
    <dgm:cxn modelId="{9F687AD8-F7CA-4924-92E4-F87F07EE1CB3}" type="presParOf" srcId="{6A5A2D2F-BB80-48CE-B2F1-350785CA8624}" destId="{20CD03C3-1813-4B17-95FB-0670F15FE729}" srcOrd="1" destOrd="0" presId="urn:microsoft.com/office/officeart/2005/8/layout/rings+Icon"/>
    <dgm:cxn modelId="{D7D73E63-5BB6-498E-9BC5-B0BB1E3CCFAC}" type="presParOf" srcId="{6A5A2D2F-BB80-48CE-B2F1-350785CA8624}" destId="{91201F73-BF79-4159-8EC1-452D6092D7A7}" srcOrd="2" destOrd="0" presId="urn:microsoft.com/office/officeart/2005/8/layout/rings+Icon"/>
    <dgm:cxn modelId="{9482A92C-A58D-4E4A-9CE0-F5C390D05B14}" type="presParOf" srcId="{6A5A2D2F-BB80-48CE-B2F1-350785CA8624}" destId="{A1D81965-9B71-4B13-83D5-B4A1C10519C9}" srcOrd="3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D1FFCF1-6827-443C-B356-516CECAE7A2F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 phldr="1"/>
      <dgm:spPr/>
    </dgm:pt>
    <dgm:pt modelId="{DA154088-22A9-4540-A207-1FFC6F77EC89}">
      <dgm:prSet phldrT="[Text]" custT="1"/>
      <dgm:spPr>
        <a:solidFill>
          <a:schemeClr val="bg2">
            <a:lumMod val="40000"/>
            <a:lumOff val="60000"/>
            <a:alpha val="50000"/>
          </a:schemeClr>
        </a:solidFill>
        <a:ln>
          <a:solidFill>
            <a:schemeClr val="bg2"/>
          </a:solidFill>
        </a:ln>
      </dgm:spPr>
      <dgm:t>
        <a:bodyPr/>
        <a:lstStyle/>
        <a:p>
          <a:r>
            <a:rPr lang="en-GB" sz="3200" dirty="0">
              <a:solidFill>
                <a:srgbClr val="000000"/>
              </a:solidFill>
              <a:latin typeface="Lucida Sans" panose="020B0602030504020204" pitchFamily="34" charset="0"/>
            </a:rPr>
            <a:t>Strict employment protection</a:t>
          </a:r>
        </a:p>
      </dgm:t>
    </dgm:pt>
    <dgm:pt modelId="{594506CA-1797-4C26-9251-3E07401B63D3}" type="parTrans" cxnId="{726D8CBD-0999-47E0-A106-4616A7FEFE3A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EB068341-8279-44D3-9D0C-581CA4F4F740}" type="sibTrans" cxnId="{726D8CBD-0999-47E0-A106-4616A7FEFE3A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86A79587-51C6-4C72-B833-75F77DB82793}">
      <dgm:prSet phldrT="[Text]" custT="1"/>
      <dgm:spPr>
        <a:solidFill>
          <a:schemeClr val="bg2">
            <a:lumMod val="40000"/>
            <a:lumOff val="60000"/>
            <a:alpha val="50000"/>
          </a:schemeClr>
        </a:solidFill>
        <a:ln>
          <a:solidFill>
            <a:schemeClr val="bg2"/>
          </a:solidFill>
        </a:ln>
      </dgm:spPr>
      <dgm:t>
        <a:bodyPr/>
        <a:lstStyle/>
        <a:p>
          <a:r>
            <a:rPr lang="en-GB" sz="3200" dirty="0">
              <a:solidFill>
                <a:srgbClr val="000000"/>
              </a:solidFill>
              <a:latin typeface="Lucida Sans" panose="020B0602030504020204" pitchFamily="34" charset="0"/>
            </a:rPr>
            <a:t>Welfare State Intervention Index</a:t>
          </a:r>
        </a:p>
      </dgm:t>
    </dgm:pt>
    <dgm:pt modelId="{54AB5321-7810-4D3C-ABCA-EB62ECC8CB27}" type="parTrans" cxnId="{9E21AC14-09BC-4EDC-9A3B-505E553581A2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9A1B7BED-AE8D-44C2-A9B1-EB17E4A0FEC9}" type="sibTrans" cxnId="{9E21AC14-09BC-4EDC-9A3B-505E553581A2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675F5439-B965-4F3A-B3D0-1198E975D451}">
      <dgm:prSet custT="1"/>
      <dgm:spPr>
        <a:solidFill>
          <a:srgbClr val="EAECED"/>
        </a:solidFill>
        <a:ln w="19050">
          <a:solidFill>
            <a:srgbClr val="C5CBCF"/>
          </a:solidFill>
        </a:ln>
      </dgm:spPr>
      <dgm:t>
        <a:bodyPr/>
        <a:lstStyle/>
        <a:p>
          <a:r>
            <a:rPr lang="en-GB" sz="3200" dirty="0">
              <a:solidFill>
                <a:srgbClr val="000000"/>
              </a:solidFill>
              <a:latin typeface="Lucida Sans" panose="020B0602030504020204" pitchFamily="34" charset="0"/>
            </a:rPr>
            <a:t>‘Hard’ quota</a:t>
          </a:r>
        </a:p>
      </dgm:t>
    </dgm:pt>
    <dgm:pt modelId="{5C8BD21E-E54E-4B35-BCD9-547A91DD34D4}" type="parTrans" cxnId="{8E28B170-F775-4190-A65B-6252A74416FB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30AAA8DF-FCE8-4B4B-BF22-DFCC9A570972}" type="sibTrans" cxnId="{8E28B170-F775-4190-A65B-6252A74416FB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8705B9AE-9D38-4336-A1EE-5251FFC7646E}">
      <dgm:prSet phldrT="[Text]" custT="1"/>
      <dgm:spPr>
        <a:solidFill>
          <a:srgbClr val="C00000">
            <a:alpha val="35000"/>
          </a:srgbClr>
        </a:solidFill>
        <a:ln w="82550">
          <a:solidFill>
            <a:srgbClr val="C00000"/>
          </a:solidFill>
        </a:ln>
      </dgm:spPr>
      <dgm:t>
        <a:bodyPr/>
        <a:lstStyle/>
        <a:p>
          <a:r>
            <a:rPr lang="en-GB" sz="3200" dirty="0">
              <a:solidFill>
                <a:srgbClr val="000000"/>
              </a:solidFill>
              <a:latin typeface="Lucida Sans" panose="020B0602030504020204" pitchFamily="34" charset="0"/>
            </a:rPr>
            <a:t>‘Soft’ regulations</a:t>
          </a:r>
        </a:p>
      </dgm:t>
    </dgm:pt>
    <dgm:pt modelId="{921A0D4E-E5C4-495F-8C43-94C3DF288A8C}" type="sibTrans" cxnId="{04987B2F-0134-43B7-83F3-918D2FB112ED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269347DE-3058-4EFD-A495-2BFAEC1F3BFA}" type="parTrans" cxnId="{04987B2F-0134-43B7-83F3-918D2FB112ED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6A5A2D2F-BB80-48CE-B2F1-350785CA8624}" type="pres">
      <dgm:prSet presAssocID="{AD1FFCF1-6827-443C-B356-516CECAE7A2F}" presName="Name0" presStyleCnt="0">
        <dgm:presLayoutVars>
          <dgm:chMax val="7"/>
          <dgm:dir/>
          <dgm:resizeHandles val="exact"/>
        </dgm:presLayoutVars>
      </dgm:prSet>
      <dgm:spPr/>
    </dgm:pt>
    <dgm:pt modelId="{F688DFF8-3FFD-4712-92B0-078ECC88A594}" type="pres">
      <dgm:prSet presAssocID="{AD1FFCF1-6827-443C-B356-516CECAE7A2F}" presName="ellipse1" presStyleLbl="vennNode1" presStyleIdx="0" presStyleCnt="4" custLinFactNeighborX="0" custLinFactNeighborY="37568">
        <dgm:presLayoutVars>
          <dgm:bulletEnabled val="1"/>
        </dgm:presLayoutVars>
      </dgm:prSet>
      <dgm:spPr/>
    </dgm:pt>
    <dgm:pt modelId="{20CD03C3-1813-4B17-95FB-0670F15FE729}" type="pres">
      <dgm:prSet presAssocID="{AD1FFCF1-6827-443C-B356-516CECAE7A2F}" presName="ellipse2" presStyleLbl="vennNode1" presStyleIdx="1" presStyleCnt="4" custLinFactNeighborX="15090" custLinFactNeighborY="7198">
        <dgm:presLayoutVars>
          <dgm:bulletEnabled val="1"/>
        </dgm:presLayoutVars>
      </dgm:prSet>
      <dgm:spPr/>
    </dgm:pt>
    <dgm:pt modelId="{91201F73-BF79-4159-8EC1-452D6092D7A7}" type="pres">
      <dgm:prSet presAssocID="{AD1FFCF1-6827-443C-B356-516CECAE7A2F}" presName="ellipse3" presStyleLbl="vennNode1" presStyleIdx="2" presStyleCnt="4" custLinFactNeighborX="-40207" custLinFactNeighborY="-10913">
        <dgm:presLayoutVars>
          <dgm:bulletEnabled val="1"/>
        </dgm:presLayoutVars>
      </dgm:prSet>
      <dgm:spPr/>
    </dgm:pt>
    <dgm:pt modelId="{A1D81965-9B71-4B13-83D5-B4A1C10519C9}" type="pres">
      <dgm:prSet presAssocID="{AD1FFCF1-6827-443C-B356-516CECAE7A2F}" presName="ellipse4" presStyleLbl="vennNode1" presStyleIdx="3" presStyleCnt="4" custLinFactNeighborX="-19697" custLinFactNeighborY="-33264">
        <dgm:presLayoutVars>
          <dgm:bulletEnabled val="1"/>
        </dgm:presLayoutVars>
      </dgm:prSet>
      <dgm:spPr/>
    </dgm:pt>
  </dgm:ptLst>
  <dgm:cxnLst>
    <dgm:cxn modelId="{FD428903-0221-4EB9-AC04-DF887C0C49A0}" type="presOf" srcId="{675F5439-B965-4F3A-B3D0-1198E975D451}" destId="{F688DFF8-3FFD-4712-92B0-078ECC88A594}" srcOrd="0" destOrd="0" presId="urn:microsoft.com/office/officeart/2005/8/layout/rings+Icon"/>
    <dgm:cxn modelId="{9E21AC14-09BC-4EDC-9A3B-505E553581A2}" srcId="{AD1FFCF1-6827-443C-B356-516CECAE7A2F}" destId="{86A79587-51C6-4C72-B833-75F77DB82793}" srcOrd="2" destOrd="0" parTransId="{54AB5321-7810-4D3C-ABCA-EB62ECC8CB27}" sibTransId="{9A1B7BED-AE8D-44C2-A9B1-EB17E4A0FEC9}"/>
    <dgm:cxn modelId="{B1A5DF20-15E4-4619-AD7E-B3B0F8F7B3B8}" type="presOf" srcId="{8705B9AE-9D38-4336-A1EE-5251FFC7646E}" destId="{A1D81965-9B71-4B13-83D5-B4A1C10519C9}" srcOrd="0" destOrd="0" presId="urn:microsoft.com/office/officeart/2005/8/layout/rings+Icon"/>
    <dgm:cxn modelId="{04987B2F-0134-43B7-83F3-918D2FB112ED}" srcId="{AD1FFCF1-6827-443C-B356-516CECAE7A2F}" destId="{8705B9AE-9D38-4336-A1EE-5251FFC7646E}" srcOrd="3" destOrd="0" parTransId="{269347DE-3058-4EFD-A495-2BFAEC1F3BFA}" sibTransId="{921A0D4E-E5C4-495F-8C43-94C3DF288A8C}"/>
    <dgm:cxn modelId="{B3410768-3320-4422-B790-9B50F855AF19}" type="presOf" srcId="{86A79587-51C6-4C72-B833-75F77DB82793}" destId="{91201F73-BF79-4159-8EC1-452D6092D7A7}" srcOrd="0" destOrd="0" presId="urn:microsoft.com/office/officeart/2005/8/layout/rings+Icon"/>
    <dgm:cxn modelId="{8E28B170-F775-4190-A65B-6252A74416FB}" srcId="{AD1FFCF1-6827-443C-B356-516CECAE7A2F}" destId="{675F5439-B965-4F3A-B3D0-1198E975D451}" srcOrd="0" destOrd="0" parTransId="{5C8BD21E-E54E-4B35-BCD9-547A91DD34D4}" sibTransId="{30AAA8DF-FCE8-4B4B-BF22-DFCC9A570972}"/>
    <dgm:cxn modelId="{726D8CBD-0999-47E0-A106-4616A7FEFE3A}" srcId="{AD1FFCF1-6827-443C-B356-516CECAE7A2F}" destId="{DA154088-22A9-4540-A207-1FFC6F77EC89}" srcOrd="1" destOrd="0" parTransId="{594506CA-1797-4C26-9251-3E07401B63D3}" sibTransId="{EB068341-8279-44D3-9D0C-581CA4F4F740}"/>
    <dgm:cxn modelId="{D303B4E9-8A1C-49B1-BFA3-E812981838EB}" type="presOf" srcId="{AD1FFCF1-6827-443C-B356-516CECAE7A2F}" destId="{6A5A2D2F-BB80-48CE-B2F1-350785CA8624}" srcOrd="0" destOrd="0" presId="urn:microsoft.com/office/officeart/2005/8/layout/rings+Icon"/>
    <dgm:cxn modelId="{D805BBF8-5024-4CC1-87CF-F9B1092EDA1C}" type="presOf" srcId="{DA154088-22A9-4540-A207-1FFC6F77EC89}" destId="{20CD03C3-1813-4B17-95FB-0670F15FE729}" srcOrd="0" destOrd="0" presId="urn:microsoft.com/office/officeart/2005/8/layout/rings+Icon"/>
    <dgm:cxn modelId="{3CE38E52-C5B3-41A2-8AE9-4D53F8D511E1}" type="presParOf" srcId="{6A5A2D2F-BB80-48CE-B2F1-350785CA8624}" destId="{F688DFF8-3FFD-4712-92B0-078ECC88A594}" srcOrd="0" destOrd="0" presId="urn:microsoft.com/office/officeart/2005/8/layout/rings+Icon"/>
    <dgm:cxn modelId="{9F687AD8-F7CA-4924-92E4-F87F07EE1CB3}" type="presParOf" srcId="{6A5A2D2F-BB80-48CE-B2F1-350785CA8624}" destId="{20CD03C3-1813-4B17-95FB-0670F15FE729}" srcOrd="1" destOrd="0" presId="urn:microsoft.com/office/officeart/2005/8/layout/rings+Icon"/>
    <dgm:cxn modelId="{D7D73E63-5BB6-498E-9BC5-B0BB1E3CCFAC}" type="presParOf" srcId="{6A5A2D2F-BB80-48CE-B2F1-350785CA8624}" destId="{91201F73-BF79-4159-8EC1-452D6092D7A7}" srcOrd="2" destOrd="0" presId="urn:microsoft.com/office/officeart/2005/8/layout/rings+Icon"/>
    <dgm:cxn modelId="{9482A92C-A58D-4E4A-9CE0-F5C390D05B14}" type="presParOf" srcId="{6A5A2D2F-BB80-48CE-B2F1-350785CA8624}" destId="{A1D81965-9B71-4B13-83D5-B4A1C10519C9}" srcOrd="3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D1FFCF1-6827-443C-B356-516CECAE7A2F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 phldr="1"/>
      <dgm:spPr/>
    </dgm:pt>
    <dgm:pt modelId="{DA154088-22A9-4540-A207-1FFC6F77EC89}">
      <dgm:prSet phldrT="[Text]" custT="1"/>
      <dgm:spPr>
        <a:solidFill>
          <a:schemeClr val="bg2">
            <a:lumMod val="40000"/>
            <a:lumOff val="60000"/>
            <a:alpha val="50000"/>
          </a:schemeClr>
        </a:solidFill>
        <a:ln>
          <a:solidFill>
            <a:schemeClr val="bg2"/>
          </a:solidFill>
        </a:ln>
      </dgm:spPr>
      <dgm:t>
        <a:bodyPr/>
        <a:lstStyle/>
        <a:p>
          <a:r>
            <a:rPr lang="en-GB" sz="3200" dirty="0">
              <a:solidFill>
                <a:srgbClr val="000000"/>
              </a:solidFill>
              <a:latin typeface="Lucida Sans" panose="020B0602030504020204" pitchFamily="34" charset="0"/>
            </a:rPr>
            <a:t>Strict employment protection</a:t>
          </a:r>
        </a:p>
      </dgm:t>
    </dgm:pt>
    <dgm:pt modelId="{594506CA-1797-4C26-9251-3E07401B63D3}" type="parTrans" cxnId="{726D8CBD-0999-47E0-A106-4616A7FEFE3A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EB068341-8279-44D3-9D0C-581CA4F4F740}" type="sibTrans" cxnId="{726D8CBD-0999-47E0-A106-4616A7FEFE3A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86A79587-51C6-4C72-B833-75F77DB82793}">
      <dgm:prSet phldrT="[Text]" custT="1"/>
      <dgm:spPr>
        <a:solidFill>
          <a:schemeClr val="bg2">
            <a:lumMod val="40000"/>
            <a:lumOff val="60000"/>
            <a:alpha val="50000"/>
          </a:schemeClr>
        </a:solidFill>
        <a:ln>
          <a:solidFill>
            <a:schemeClr val="bg2"/>
          </a:solidFill>
        </a:ln>
      </dgm:spPr>
      <dgm:t>
        <a:bodyPr/>
        <a:lstStyle/>
        <a:p>
          <a:r>
            <a:rPr lang="en-GB" sz="3200" dirty="0">
              <a:solidFill>
                <a:srgbClr val="000000"/>
              </a:solidFill>
              <a:latin typeface="Lucida Sans" panose="020B0602030504020204" pitchFamily="34" charset="0"/>
            </a:rPr>
            <a:t>Welfare State Intervention Index</a:t>
          </a:r>
        </a:p>
      </dgm:t>
    </dgm:pt>
    <dgm:pt modelId="{54AB5321-7810-4D3C-ABCA-EB62ECC8CB27}" type="parTrans" cxnId="{9E21AC14-09BC-4EDC-9A3B-505E553581A2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9A1B7BED-AE8D-44C2-A9B1-EB17E4A0FEC9}" type="sibTrans" cxnId="{9E21AC14-09BC-4EDC-9A3B-505E553581A2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675F5439-B965-4F3A-B3D0-1198E975D451}">
      <dgm:prSet custT="1"/>
      <dgm:spPr>
        <a:solidFill>
          <a:srgbClr val="EAECED"/>
        </a:solidFill>
        <a:ln w="19050">
          <a:solidFill>
            <a:srgbClr val="C5CBCF"/>
          </a:solidFill>
        </a:ln>
      </dgm:spPr>
      <dgm:t>
        <a:bodyPr/>
        <a:lstStyle/>
        <a:p>
          <a:r>
            <a:rPr lang="en-GB" sz="3200" dirty="0">
              <a:solidFill>
                <a:srgbClr val="000000"/>
              </a:solidFill>
              <a:latin typeface="Lucida Sans" panose="020B0602030504020204" pitchFamily="34" charset="0"/>
            </a:rPr>
            <a:t>‘Hard’ quota</a:t>
          </a:r>
        </a:p>
      </dgm:t>
    </dgm:pt>
    <dgm:pt modelId="{5C8BD21E-E54E-4B35-BCD9-547A91DD34D4}" type="parTrans" cxnId="{8E28B170-F775-4190-A65B-6252A74416FB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30AAA8DF-FCE8-4B4B-BF22-DFCC9A570972}" type="sibTrans" cxnId="{8E28B170-F775-4190-A65B-6252A74416FB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8705B9AE-9D38-4336-A1EE-5251FFC7646E}">
      <dgm:prSet phldrT="[Text]" custT="1"/>
      <dgm:spPr>
        <a:solidFill>
          <a:schemeClr val="bg2">
            <a:lumMod val="40000"/>
            <a:lumOff val="60000"/>
            <a:alpha val="50000"/>
          </a:schemeClr>
        </a:solidFill>
        <a:ln w="19050">
          <a:solidFill>
            <a:schemeClr val="bg2"/>
          </a:solidFill>
        </a:ln>
      </dgm:spPr>
      <dgm:t>
        <a:bodyPr/>
        <a:lstStyle/>
        <a:p>
          <a:r>
            <a:rPr lang="en-GB" sz="3200" dirty="0">
              <a:solidFill>
                <a:srgbClr val="000000"/>
              </a:solidFill>
              <a:latin typeface="Lucida Sans" panose="020B0602030504020204" pitchFamily="34" charset="0"/>
            </a:rPr>
            <a:t>‘Soft’ regulations</a:t>
          </a:r>
        </a:p>
      </dgm:t>
    </dgm:pt>
    <dgm:pt modelId="{921A0D4E-E5C4-495F-8C43-94C3DF288A8C}" type="sibTrans" cxnId="{04987B2F-0134-43B7-83F3-918D2FB112ED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269347DE-3058-4EFD-A495-2BFAEC1F3BFA}" type="parTrans" cxnId="{04987B2F-0134-43B7-83F3-918D2FB112ED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6A5A2D2F-BB80-48CE-B2F1-350785CA8624}" type="pres">
      <dgm:prSet presAssocID="{AD1FFCF1-6827-443C-B356-516CECAE7A2F}" presName="Name0" presStyleCnt="0">
        <dgm:presLayoutVars>
          <dgm:chMax val="7"/>
          <dgm:dir/>
          <dgm:resizeHandles val="exact"/>
        </dgm:presLayoutVars>
      </dgm:prSet>
      <dgm:spPr/>
    </dgm:pt>
    <dgm:pt modelId="{F688DFF8-3FFD-4712-92B0-078ECC88A594}" type="pres">
      <dgm:prSet presAssocID="{AD1FFCF1-6827-443C-B356-516CECAE7A2F}" presName="ellipse1" presStyleLbl="vennNode1" presStyleIdx="0" presStyleCnt="4" custLinFactNeighborX="0" custLinFactNeighborY="37568">
        <dgm:presLayoutVars>
          <dgm:bulletEnabled val="1"/>
        </dgm:presLayoutVars>
      </dgm:prSet>
      <dgm:spPr/>
    </dgm:pt>
    <dgm:pt modelId="{20CD03C3-1813-4B17-95FB-0670F15FE729}" type="pres">
      <dgm:prSet presAssocID="{AD1FFCF1-6827-443C-B356-516CECAE7A2F}" presName="ellipse2" presStyleLbl="vennNode1" presStyleIdx="1" presStyleCnt="4" custLinFactNeighborX="15090" custLinFactNeighborY="7198">
        <dgm:presLayoutVars>
          <dgm:bulletEnabled val="1"/>
        </dgm:presLayoutVars>
      </dgm:prSet>
      <dgm:spPr/>
    </dgm:pt>
    <dgm:pt modelId="{91201F73-BF79-4159-8EC1-452D6092D7A7}" type="pres">
      <dgm:prSet presAssocID="{AD1FFCF1-6827-443C-B356-516CECAE7A2F}" presName="ellipse3" presStyleLbl="vennNode1" presStyleIdx="2" presStyleCnt="4" custLinFactNeighborX="-40207" custLinFactNeighborY="-10913">
        <dgm:presLayoutVars>
          <dgm:bulletEnabled val="1"/>
        </dgm:presLayoutVars>
      </dgm:prSet>
      <dgm:spPr/>
    </dgm:pt>
    <dgm:pt modelId="{A1D81965-9B71-4B13-83D5-B4A1C10519C9}" type="pres">
      <dgm:prSet presAssocID="{AD1FFCF1-6827-443C-B356-516CECAE7A2F}" presName="ellipse4" presStyleLbl="vennNode1" presStyleIdx="3" presStyleCnt="4" custLinFactNeighborX="-19697" custLinFactNeighborY="-33264">
        <dgm:presLayoutVars>
          <dgm:bulletEnabled val="1"/>
        </dgm:presLayoutVars>
      </dgm:prSet>
      <dgm:spPr/>
    </dgm:pt>
  </dgm:ptLst>
  <dgm:cxnLst>
    <dgm:cxn modelId="{FD428903-0221-4EB9-AC04-DF887C0C49A0}" type="presOf" srcId="{675F5439-B965-4F3A-B3D0-1198E975D451}" destId="{F688DFF8-3FFD-4712-92B0-078ECC88A594}" srcOrd="0" destOrd="0" presId="urn:microsoft.com/office/officeart/2005/8/layout/rings+Icon"/>
    <dgm:cxn modelId="{9E21AC14-09BC-4EDC-9A3B-505E553581A2}" srcId="{AD1FFCF1-6827-443C-B356-516CECAE7A2F}" destId="{86A79587-51C6-4C72-B833-75F77DB82793}" srcOrd="2" destOrd="0" parTransId="{54AB5321-7810-4D3C-ABCA-EB62ECC8CB27}" sibTransId="{9A1B7BED-AE8D-44C2-A9B1-EB17E4A0FEC9}"/>
    <dgm:cxn modelId="{B1A5DF20-15E4-4619-AD7E-B3B0F8F7B3B8}" type="presOf" srcId="{8705B9AE-9D38-4336-A1EE-5251FFC7646E}" destId="{A1D81965-9B71-4B13-83D5-B4A1C10519C9}" srcOrd="0" destOrd="0" presId="urn:microsoft.com/office/officeart/2005/8/layout/rings+Icon"/>
    <dgm:cxn modelId="{04987B2F-0134-43B7-83F3-918D2FB112ED}" srcId="{AD1FFCF1-6827-443C-B356-516CECAE7A2F}" destId="{8705B9AE-9D38-4336-A1EE-5251FFC7646E}" srcOrd="3" destOrd="0" parTransId="{269347DE-3058-4EFD-A495-2BFAEC1F3BFA}" sibTransId="{921A0D4E-E5C4-495F-8C43-94C3DF288A8C}"/>
    <dgm:cxn modelId="{B3410768-3320-4422-B790-9B50F855AF19}" type="presOf" srcId="{86A79587-51C6-4C72-B833-75F77DB82793}" destId="{91201F73-BF79-4159-8EC1-452D6092D7A7}" srcOrd="0" destOrd="0" presId="urn:microsoft.com/office/officeart/2005/8/layout/rings+Icon"/>
    <dgm:cxn modelId="{8E28B170-F775-4190-A65B-6252A74416FB}" srcId="{AD1FFCF1-6827-443C-B356-516CECAE7A2F}" destId="{675F5439-B965-4F3A-B3D0-1198E975D451}" srcOrd="0" destOrd="0" parTransId="{5C8BD21E-E54E-4B35-BCD9-547A91DD34D4}" sibTransId="{30AAA8DF-FCE8-4B4B-BF22-DFCC9A570972}"/>
    <dgm:cxn modelId="{726D8CBD-0999-47E0-A106-4616A7FEFE3A}" srcId="{AD1FFCF1-6827-443C-B356-516CECAE7A2F}" destId="{DA154088-22A9-4540-A207-1FFC6F77EC89}" srcOrd="1" destOrd="0" parTransId="{594506CA-1797-4C26-9251-3E07401B63D3}" sibTransId="{EB068341-8279-44D3-9D0C-581CA4F4F740}"/>
    <dgm:cxn modelId="{D303B4E9-8A1C-49B1-BFA3-E812981838EB}" type="presOf" srcId="{AD1FFCF1-6827-443C-B356-516CECAE7A2F}" destId="{6A5A2D2F-BB80-48CE-B2F1-350785CA8624}" srcOrd="0" destOrd="0" presId="urn:microsoft.com/office/officeart/2005/8/layout/rings+Icon"/>
    <dgm:cxn modelId="{D805BBF8-5024-4CC1-87CF-F9B1092EDA1C}" type="presOf" srcId="{DA154088-22A9-4540-A207-1FFC6F77EC89}" destId="{20CD03C3-1813-4B17-95FB-0670F15FE729}" srcOrd="0" destOrd="0" presId="urn:microsoft.com/office/officeart/2005/8/layout/rings+Icon"/>
    <dgm:cxn modelId="{3CE38E52-C5B3-41A2-8AE9-4D53F8D511E1}" type="presParOf" srcId="{6A5A2D2F-BB80-48CE-B2F1-350785CA8624}" destId="{F688DFF8-3FFD-4712-92B0-078ECC88A594}" srcOrd="0" destOrd="0" presId="urn:microsoft.com/office/officeart/2005/8/layout/rings+Icon"/>
    <dgm:cxn modelId="{9F687AD8-F7CA-4924-92E4-F87F07EE1CB3}" type="presParOf" srcId="{6A5A2D2F-BB80-48CE-B2F1-350785CA8624}" destId="{20CD03C3-1813-4B17-95FB-0670F15FE729}" srcOrd="1" destOrd="0" presId="urn:microsoft.com/office/officeart/2005/8/layout/rings+Icon"/>
    <dgm:cxn modelId="{D7D73E63-5BB6-498E-9BC5-B0BB1E3CCFAC}" type="presParOf" srcId="{6A5A2D2F-BB80-48CE-B2F1-350785CA8624}" destId="{91201F73-BF79-4159-8EC1-452D6092D7A7}" srcOrd="2" destOrd="0" presId="urn:microsoft.com/office/officeart/2005/8/layout/rings+Icon"/>
    <dgm:cxn modelId="{9482A92C-A58D-4E4A-9CE0-F5C390D05B14}" type="presParOf" srcId="{6A5A2D2F-BB80-48CE-B2F1-350785CA8624}" destId="{A1D81965-9B71-4B13-83D5-B4A1C10519C9}" srcOrd="3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D1FFCF1-6827-443C-B356-516CECAE7A2F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 phldr="1"/>
      <dgm:spPr/>
    </dgm:pt>
    <dgm:pt modelId="{6A5A2D2F-BB80-48CE-B2F1-350785CA8624}" type="pres">
      <dgm:prSet presAssocID="{AD1FFCF1-6827-443C-B356-516CECAE7A2F}" presName="Name0" presStyleCnt="0">
        <dgm:presLayoutVars>
          <dgm:chMax val="7"/>
          <dgm:dir/>
          <dgm:resizeHandles val="exact"/>
        </dgm:presLayoutVars>
      </dgm:prSet>
      <dgm:spPr/>
    </dgm:pt>
  </dgm:ptLst>
  <dgm:cxnLst>
    <dgm:cxn modelId="{D303B4E9-8A1C-49B1-BFA3-E812981838EB}" type="presOf" srcId="{AD1FFCF1-6827-443C-B356-516CECAE7A2F}" destId="{6A5A2D2F-BB80-48CE-B2F1-350785CA8624}" srcOrd="0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D1FFCF1-6827-443C-B356-516CECAE7A2F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 phldr="1"/>
      <dgm:spPr/>
    </dgm:pt>
    <dgm:pt modelId="{DA154088-22A9-4540-A207-1FFC6F77EC89}">
      <dgm:prSet phldrT="[Text]" custT="1"/>
      <dgm:spPr>
        <a:solidFill>
          <a:srgbClr val="DAE3EC">
            <a:alpha val="60000"/>
          </a:srgbClr>
        </a:solidFill>
        <a:ln>
          <a:solidFill>
            <a:schemeClr val="bg2"/>
          </a:solidFill>
        </a:ln>
      </dgm:spPr>
      <dgm:t>
        <a:bodyPr/>
        <a:lstStyle/>
        <a:p>
          <a:endParaRPr lang="en-GB" sz="3200" dirty="0">
            <a:solidFill>
              <a:schemeClr val="bg1">
                <a:lumMod val="50000"/>
              </a:schemeClr>
            </a:solidFill>
            <a:latin typeface="Lucida Sans" panose="020B0602030504020204" pitchFamily="34" charset="0"/>
          </a:endParaRPr>
        </a:p>
        <a:p>
          <a:r>
            <a:rPr lang="en-GB" sz="32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rPr>
            <a:t>Strict employment protection</a:t>
          </a:r>
        </a:p>
        <a:p>
          <a:r>
            <a:rPr lang="en-GB" sz="3200" b="1" dirty="0">
              <a:solidFill>
                <a:srgbClr val="000000"/>
              </a:solidFill>
              <a:latin typeface="Lucida Sans" panose="020B0602030504020204" pitchFamily="34" charset="0"/>
            </a:rPr>
            <a:t>CZE, EST</a:t>
          </a:r>
        </a:p>
      </dgm:t>
    </dgm:pt>
    <dgm:pt modelId="{594506CA-1797-4C26-9251-3E07401B63D3}" type="parTrans" cxnId="{726D8CBD-0999-47E0-A106-4616A7FEFE3A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EB068341-8279-44D3-9D0C-581CA4F4F740}" type="sibTrans" cxnId="{726D8CBD-0999-47E0-A106-4616A7FEFE3A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86A79587-51C6-4C72-B833-75F77DB82793}">
      <dgm:prSet phldrT="[Text]" custT="1"/>
      <dgm:spPr>
        <a:solidFill>
          <a:srgbClr val="DAE3EC">
            <a:alpha val="60000"/>
          </a:srgbClr>
        </a:solidFill>
        <a:ln>
          <a:solidFill>
            <a:schemeClr val="bg2"/>
          </a:solidFill>
        </a:ln>
      </dgm:spPr>
      <dgm:t>
        <a:bodyPr/>
        <a:lstStyle/>
        <a:p>
          <a:r>
            <a:rPr lang="en-GB" sz="32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rPr>
            <a:t>Welfare State Intervention Index</a:t>
          </a:r>
        </a:p>
      </dgm:t>
    </dgm:pt>
    <dgm:pt modelId="{54AB5321-7810-4D3C-ABCA-EB62ECC8CB27}" type="parTrans" cxnId="{9E21AC14-09BC-4EDC-9A3B-505E553581A2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9A1B7BED-AE8D-44C2-A9B1-EB17E4A0FEC9}" type="sibTrans" cxnId="{9E21AC14-09BC-4EDC-9A3B-505E553581A2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8705B9AE-9D38-4336-A1EE-5251FFC7646E}">
      <dgm:prSet phldrT="[Text]" custT="1"/>
      <dgm:spPr>
        <a:solidFill>
          <a:schemeClr val="bg2">
            <a:lumMod val="40000"/>
            <a:lumOff val="60000"/>
            <a:alpha val="50000"/>
          </a:schemeClr>
        </a:solidFill>
        <a:ln>
          <a:solidFill>
            <a:schemeClr val="bg2"/>
          </a:solidFill>
        </a:ln>
      </dgm:spPr>
      <dgm:t>
        <a:bodyPr/>
        <a:lstStyle/>
        <a:p>
          <a:r>
            <a:rPr lang="en-GB" sz="32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rPr>
            <a:t>‘Hard’ quota</a:t>
          </a:r>
        </a:p>
      </dgm:t>
    </dgm:pt>
    <dgm:pt modelId="{269347DE-3058-4EFD-A495-2BFAEC1F3BFA}" type="parTrans" cxnId="{04987B2F-0134-43B7-83F3-918D2FB112ED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921A0D4E-E5C4-495F-8C43-94C3DF288A8C}" type="sibTrans" cxnId="{04987B2F-0134-43B7-83F3-918D2FB112ED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675F5439-B965-4F3A-B3D0-1198E975D451}">
      <dgm:prSet custT="1"/>
      <dgm:spPr>
        <a:solidFill>
          <a:srgbClr val="DAE3EC">
            <a:alpha val="60000"/>
          </a:srgbClr>
        </a:solidFill>
        <a:ln w="19050">
          <a:solidFill>
            <a:schemeClr val="bg2"/>
          </a:solidFill>
        </a:ln>
      </dgm:spPr>
      <dgm:t>
        <a:bodyPr/>
        <a:lstStyle/>
        <a:p>
          <a:r>
            <a:rPr lang="en-GB" sz="32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rPr>
            <a:t>‘Soft’ regulations</a:t>
          </a:r>
        </a:p>
        <a:p>
          <a:r>
            <a:rPr lang="en-GB" sz="3200" b="1" dirty="0">
              <a:solidFill>
                <a:srgbClr val="000000"/>
              </a:solidFill>
              <a:latin typeface="Lucida Sans" panose="020B0602030504020204" pitchFamily="34" charset="0"/>
            </a:rPr>
            <a:t>AUS, IRE,JPN, NLD, UK </a:t>
          </a:r>
        </a:p>
      </dgm:t>
    </dgm:pt>
    <dgm:pt modelId="{5C8BD21E-E54E-4B35-BCD9-547A91DD34D4}" type="parTrans" cxnId="{8E28B170-F775-4190-A65B-6252A74416FB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30AAA8DF-FCE8-4B4B-BF22-DFCC9A570972}" type="sibTrans" cxnId="{8E28B170-F775-4190-A65B-6252A74416FB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6A5A2D2F-BB80-48CE-B2F1-350785CA8624}" type="pres">
      <dgm:prSet presAssocID="{AD1FFCF1-6827-443C-B356-516CECAE7A2F}" presName="Name0" presStyleCnt="0">
        <dgm:presLayoutVars>
          <dgm:chMax val="7"/>
          <dgm:dir/>
          <dgm:resizeHandles val="exact"/>
        </dgm:presLayoutVars>
      </dgm:prSet>
      <dgm:spPr/>
    </dgm:pt>
    <dgm:pt modelId="{F688DFF8-3FFD-4712-92B0-078ECC88A594}" type="pres">
      <dgm:prSet presAssocID="{AD1FFCF1-6827-443C-B356-516CECAE7A2F}" presName="ellipse1" presStyleLbl="vennNode1" presStyleIdx="0" presStyleCnt="4" custLinFactX="33897" custLinFactNeighborX="100000" custLinFactNeighborY="31431">
        <dgm:presLayoutVars>
          <dgm:bulletEnabled val="1"/>
        </dgm:presLayoutVars>
      </dgm:prSet>
      <dgm:spPr/>
    </dgm:pt>
    <dgm:pt modelId="{20CD03C3-1813-4B17-95FB-0670F15FE729}" type="pres">
      <dgm:prSet presAssocID="{AD1FFCF1-6827-443C-B356-516CECAE7A2F}" presName="ellipse2" presStyleLbl="vennNode1" presStyleIdx="1" presStyleCnt="4" custLinFactNeighborX="15090" custLinFactNeighborY="7198">
        <dgm:presLayoutVars>
          <dgm:bulletEnabled val="1"/>
        </dgm:presLayoutVars>
      </dgm:prSet>
      <dgm:spPr/>
    </dgm:pt>
    <dgm:pt modelId="{91201F73-BF79-4159-8EC1-452D6092D7A7}" type="pres">
      <dgm:prSet presAssocID="{AD1FFCF1-6827-443C-B356-516CECAE7A2F}" presName="ellipse3" presStyleLbl="vennNode1" presStyleIdx="2" presStyleCnt="4" custLinFactNeighborX="-40207" custLinFactNeighborY="-10913">
        <dgm:presLayoutVars>
          <dgm:bulletEnabled val="1"/>
        </dgm:presLayoutVars>
      </dgm:prSet>
      <dgm:spPr/>
    </dgm:pt>
    <dgm:pt modelId="{A1D81965-9B71-4B13-83D5-B4A1C10519C9}" type="pres">
      <dgm:prSet presAssocID="{AD1FFCF1-6827-443C-B356-516CECAE7A2F}" presName="ellipse4" presStyleLbl="vennNode1" presStyleIdx="3" presStyleCnt="4" custLinFactX="-54323" custLinFactNeighborX="-100000" custLinFactNeighborY="-36613">
        <dgm:presLayoutVars>
          <dgm:bulletEnabled val="1"/>
        </dgm:presLayoutVars>
      </dgm:prSet>
      <dgm:spPr/>
    </dgm:pt>
  </dgm:ptLst>
  <dgm:cxnLst>
    <dgm:cxn modelId="{FD428903-0221-4EB9-AC04-DF887C0C49A0}" type="presOf" srcId="{675F5439-B965-4F3A-B3D0-1198E975D451}" destId="{F688DFF8-3FFD-4712-92B0-078ECC88A594}" srcOrd="0" destOrd="0" presId="urn:microsoft.com/office/officeart/2005/8/layout/rings+Icon"/>
    <dgm:cxn modelId="{9E21AC14-09BC-4EDC-9A3B-505E553581A2}" srcId="{AD1FFCF1-6827-443C-B356-516CECAE7A2F}" destId="{86A79587-51C6-4C72-B833-75F77DB82793}" srcOrd="2" destOrd="0" parTransId="{54AB5321-7810-4D3C-ABCA-EB62ECC8CB27}" sibTransId="{9A1B7BED-AE8D-44C2-A9B1-EB17E4A0FEC9}"/>
    <dgm:cxn modelId="{B1A5DF20-15E4-4619-AD7E-B3B0F8F7B3B8}" type="presOf" srcId="{8705B9AE-9D38-4336-A1EE-5251FFC7646E}" destId="{A1D81965-9B71-4B13-83D5-B4A1C10519C9}" srcOrd="0" destOrd="0" presId="urn:microsoft.com/office/officeart/2005/8/layout/rings+Icon"/>
    <dgm:cxn modelId="{04987B2F-0134-43B7-83F3-918D2FB112ED}" srcId="{AD1FFCF1-6827-443C-B356-516CECAE7A2F}" destId="{8705B9AE-9D38-4336-A1EE-5251FFC7646E}" srcOrd="3" destOrd="0" parTransId="{269347DE-3058-4EFD-A495-2BFAEC1F3BFA}" sibTransId="{921A0D4E-E5C4-495F-8C43-94C3DF288A8C}"/>
    <dgm:cxn modelId="{B3410768-3320-4422-B790-9B50F855AF19}" type="presOf" srcId="{86A79587-51C6-4C72-B833-75F77DB82793}" destId="{91201F73-BF79-4159-8EC1-452D6092D7A7}" srcOrd="0" destOrd="0" presId="urn:microsoft.com/office/officeart/2005/8/layout/rings+Icon"/>
    <dgm:cxn modelId="{8E28B170-F775-4190-A65B-6252A74416FB}" srcId="{AD1FFCF1-6827-443C-B356-516CECAE7A2F}" destId="{675F5439-B965-4F3A-B3D0-1198E975D451}" srcOrd="0" destOrd="0" parTransId="{5C8BD21E-E54E-4B35-BCD9-547A91DD34D4}" sibTransId="{30AAA8DF-FCE8-4B4B-BF22-DFCC9A570972}"/>
    <dgm:cxn modelId="{726D8CBD-0999-47E0-A106-4616A7FEFE3A}" srcId="{AD1FFCF1-6827-443C-B356-516CECAE7A2F}" destId="{DA154088-22A9-4540-A207-1FFC6F77EC89}" srcOrd="1" destOrd="0" parTransId="{594506CA-1797-4C26-9251-3E07401B63D3}" sibTransId="{EB068341-8279-44D3-9D0C-581CA4F4F740}"/>
    <dgm:cxn modelId="{D303B4E9-8A1C-49B1-BFA3-E812981838EB}" type="presOf" srcId="{AD1FFCF1-6827-443C-B356-516CECAE7A2F}" destId="{6A5A2D2F-BB80-48CE-B2F1-350785CA8624}" srcOrd="0" destOrd="0" presId="urn:microsoft.com/office/officeart/2005/8/layout/rings+Icon"/>
    <dgm:cxn modelId="{D805BBF8-5024-4CC1-87CF-F9B1092EDA1C}" type="presOf" srcId="{DA154088-22A9-4540-A207-1FFC6F77EC89}" destId="{20CD03C3-1813-4B17-95FB-0670F15FE729}" srcOrd="0" destOrd="0" presId="urn:microsoft.com/office/officeart/2005/8/layout/rings+Icon"/>
    <dgm:cxn modelId="{3CE38E52-C5B3-41A2-8AE9-4D53F8D511E1}" type="presParOf" srcId="{6A5A2D2F-BB80-48CE-B2F1-350785CA8624}" destId="{F688DFF8-3FFD-4712-92B0-078ECC88A594}" srcOrd="0" destOrd="0" presId="urn:microsoft.com/office/officeart/2005/8/layout/rings+Icon"/>
    <dgm:cxn modelId="{9F687AD8-F7CA-4924-92E4-F87F07EE1CB3}" type="presParOf" srcId="{6A5A2D2F-BB80-48CE-B2F1-350785CA8624}" destId="{20CD03C3-1813-4B17-95FB-0670F15FE729}" srcOrd="1" destOrd="0" presId="urn:microsoft.com/office/officeart/2005/8/layout/rings+Icon"/>
    <dgm:cxn modelId="{D7D73E63-5BB6-498E-9BC5-B0BB1E3CCFAC}" type="presParOf" srcId="{6A5A2D2F-BB80-48CE-B2F1-350785CA8624}" destId="{91201F73-BF79-4159-8EC1-452D6092D7A7}" srcOrd="2" destOrd="0" presId="urn:microsoft.com/office/officeart/2005/8/layout/rings+Icon"/>
    <dgm:cxn modelId="{9482A92C-A58D-4E4A-9CE0-F5C390D05B14}" type="presParOf" srcId="{6A5A2D2F-BB80-48CE-B2F1-350785CA8624}" destId="{A1D81965-9B71-4B13-83D5-B4A1C10519C9}" srcOrd="3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D1FFCF1-6827-443C-B356-516CECAE7A2F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 phldr="1"/>
      <dgm:spPr/>
    </dgm:pt>
    <dgm:pt modelId="{DA154088-22A9-4540-A207-1FFC6F77EC89}">
      <dgm:prSet phldrT="[Text]" custT="1"/>
      <dgm:spPr>
        <a:solidFill>
          <a:srgbClr val="DAE3EC">
            <a:alpha val="60000"/>
          </a:srgbClr>
        </a:solidFill>
        <a:ln>
          <a:solidFill>
            <a:schemeClr val="bg2"/>
          </a:solidFill>
        </a:ln>
      </dgm:spPr>
      <dgm:t>
        <a:bodyPr/>
        <a:lstStyle/>
        <a:p>
          <a:endParaRPr lang="en-GB" sz="3200" dirty="0">
            <a:solidFill>
              <a:schemeClr val="bg1">
                <a:lumMod val="50000"/>
              </a:schemeClr>
            </a:solidFill>
            <a:latin typeface="Lucida Sans" panose="020B0602030504020204" pitchFamily="34" charset="0"/>
          </a:endParaRPr>
        </a:p>
        <a:p>
          <a:r>
            <a:rPr lang="en-GB" sz="32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rPr>
            <a:t>Strict employment protection</a:t>
          </a:r>
        </a:p>
        <a:p>
          <a:r>
            <a:rPr lang="en-GB" sz="3200" b="1" dirty="0">
              <a:solidFill>
                <a:srgbClr val="000000"/>
              </a:solidFill>
              <a:latin typeface="Lucida Sans" panose="020B0602030504020204" pitchFamily="34" charset="0"/>
            </a:rPr>
            <a:t>CZE, EST</a:t>
          </a:r>
        </a:p>
      </dgm:t>
    </dgm:pt>
    <dgm:pt modelId="{594506CA-1797-4C26-9251-3E07401B63D3}" type="parTrans" cxnId="{726D8CBD-0999-47E0-A106-4616A7FEFE3A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EB068341-8279-44D3-9D0C-581CA4F4F740}" type="sibTrans" cxnId="{726D8CBD-0999-47E0-A106-4616A7FEFE3A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86A79587-51C6-4C72-B833-75F77DB82793}">
      <dgm:prSet phldrT="[Text]" custT="1"/>
      <dgm:spPr>
        <a:solidFill>
          <a:srgbClr val="DAE3EC">
            <a:alpha val="60000"/>
          </a:srgbClr>
        </a:solidFill>
        <a:ln>
          <a:solidFill>
            <a:schemeClr val="bg2"/>
          </a:solidFill>
        </a:ln>
      </dgm:spPr>
      <dgm:t>
        <a:bodyPr/>
        <a:lstStyle/>
        <a:p>
          <a:r>
            <a:rPr lang="en-GB" sz="32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rPr>
            <a:t>Welfare State Intervention Index</a:t>
          </a:r>
        </a:p>
      </dgm:t>
    </dgm:pt>
    <dgm:pt modelId="{54AB5321-7810-4D3C-ABCA-EB62ECC8CB27}" type="parTrans" cxnId="{9E21AC14-09BC-4EDC-9A3B-505E553581A2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9A1B7BED-AE8D-44C2-A9B1-EB17E4A0FEC9}" type="sibTrans" cxnId="{9E21AC14-09BC-4EDC-9A3B-505E553581A2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8705B9AE-9D38-4336-A1EE-5251FFC7646E}">
      <dgm:prSet phldrT="[Text]" custT="1"/>
      <dgm:spPr>
        <a:solidFill>
          <a:schemeClr val="bg2">
            <a:lumMod val="40000"/>
            <a:lumOff val="60000"/>
            <a:alpha val="50000"/>
          </a:schemeClr>
        </a:solidFill>
        <a:ln>
          <a:solidFill>
            <a:schemeClr val="bg2"/>
          </a:solidFill>
        </a:ln>
      </dgm:spPr>
      <dgm:t>
        <a:bodyPr/>
        <a:lstStyle/>
        <a:p>
          <a:r>
            <a:rPr lang="en-GB" sz="32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rPr>
            <a:t>‘Hard’ quota</a:t>
          </a:r>
        </a:p>
      </dgm:t>
    </dgm:pt>
    <dgm:pt modelId="{269347DE-3058-4EFD-A495-2BFAEC1F3BFA}" type="parTrans" cxnId="{04987B2F-0134-43B7-83F3-918D2FB112ED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921A0D4E-E5C4-495F-8C43-94C3DF288A8C}" type="sibTrans" cxnId="{04987B2F-0134-43B7-83F3-918D2FB112ED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675F5439-B965-4F3A-B3D0-1198E975D451}">
      <dgm:prSet custT="1"/>
      <dgm:spPr>
        <a:solidFill>
          <a:srgbClr val="DAE3EC">
            <a:alpha val="60000"/>
          </a:srgbClr>
        </a:solidFill>
        <a:ln w="19050">
          <a:solidFill>
            <a:schemeClr val="bg2"/>
          </a:solidFill>
        </a:ln>
      </dgm:spPr>
      <dgm:t>
        <a:bodyPr/>
        <a:lstStyle/>
        <a:p>
          <a:r>
            <a:rPr lang="en-GB" sz="32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rPr>
            <a:t>‘Soft’ regulations</a:t>
          </a:r>
        </a:p>
        <a:p>
          <a:r>
            <a:rPr lang="en-GB" sz="3200" b="1" dirty="0">
              <a:solidFill>
                <a:srgbClr val="000000"/>
              </a:solidFill>
              <a:latin typeface="Lucida Sans" panose="020B0602030504020204" pitchFamily="34" charset="0"/>
            </a:rPr>
            <a:t>AUS, IRE,JPN, NLD, UK </a:t>
          </a:r>
        </a:p>
      </dgm:t>
    </dgm:pt>
    <dgm:pt modelId="{5C8BD21E-E54E-4B35-BCD9-547A91DD34D4}" type="parTrans" cxnId="{8E28B170-F775-4190-A65B-6252A74416FB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30AAA8DF-FCE8-4B4B-BF22-DFCC9A570972}" type="sibTrans" cxnId="{8E28B170-F775-4190-A65B-6252A74416FB}">
      <dgm:prSet/>
      <dgm:spPr/>
      <dgm:t>
        <a:bodyPr/>
        <a:lstStyle/>
        <a:p>
          <a:endParaRPr lang="en-GB" sz="2800">
            <a:solidFill>
              <a:srgbClr val="000000"/>
            </a:solidFill>
            <a:latin typeface="Lucida Sans" panose="020B0602030504020204" pitchFamily="34" charset="0"/>
          </a:endParaRPr>
        </a:p>
      </dgm:t>
    </dgm:pt>
    <dgm:pt modelId="{6A5A2D2F-BB80-48CE-B2F1-350785CA8624}" type="pres">
      <dgm:prSet presAssocID="{AD1FFCF1-6827-443C-B356-516CECAE7A2F}" presName="Name0" presStyleCnt="0">
        <dgm:presLayoutVars>
          <dgm:chMax val="7"/>
          <dgm:dir/>
          <dgm:resizeHandles val="exact"/>
        </dgm:presLayoutVars>
      </dgm:prSet>
      <dgm:spPr/>
    </dgm:pt>
    <dgm:pt modelId="{F688DFF8-3FFD-4712-92B0-078ECC88A594}" type="pres">
      <dgm:prSet presAssocID="{AD1FFCF1-6827-443C-B356-516CECAE7A2F}" presName="ellipse1" presStyleLbl="vennNode1" presStyleIdx="0" presStyleCnt="4" custLinFactX="33897" custLinFactNeighborX="100000" custLinFactNeighborY="31431">
        <dgm:presLayoutVars>
          <dgm:bulletEnabled val="1"/>
        </dgm:presLayoutVars>
      </dgm:prSet>
      <dgm:spPr/>
    </dgm:pt>
    <dgm:pt modelId="{20CD03C3-1813-4B17-95FB-0670F15FE729}" type="pres">
      <dgm:prSet presAssocID="{AD1FFCF1-6827-443C-B356-516CECAE7A2F}" presName="ellipse2" presStyleLbl="vennNode1" presStyleIdx="1" presStyleCnt="4" custLinFactNeighborX="15090" custLinFactNeighborY="7198">
        <dgm:presLayoutVars>
          <dgm:bulletEnabled val="1"/>
        </dgm:presLayoutVars>
      </dgm:prSet>
      <dgm:spPr/>
    </dgm:pt>
    <dgm:pt modelId="{91201F73-BF79-4159-8EC1-452D6092D7A7}" type="pres">
      <dgm:prSet presAssocID="{AD1FFCF1-6827-443C-B356-516CECAE7A2F}" presName="ellipse3" presStyleLbl="vennNode1" presStyleIdx="2" presStyleCnt="4" custLinFactNeighborX="-40207" custLinFactNeighborY="-10913">
        <dgm:presLayoutVars>
          <dgm:bulletEnabled val="1"/>
        </dgm:presLayoutVars>
      </dgm:prSet>
      <dgm:spPr/>
    </dgm:pt>
    <dgm:pt modelId="{A1D81965-9B71-4B13-83D5-B4A1C10519C9}" type="pres">
      <dgm:prSet presAssocID="{AD1FFCF1-6827-443C-B356-516CECAE7A2F}" presName="ellipse4" presStyleLbl="vennNode1" presStyleIdx="3" presStyleCnt="4" custLinFactX="-54323" custLinFactNeighborX="-100000" custLinFactNeighborY="-36613">
        <dgm:presLayoutVars>
          <dgm:bulletEnabled val="1"/>
        </dgm:presLayoutVars>
      </dgm:prSet>
      <dgm:spPr/>
    </dgm:pt>
  </dgm:ptLst>
  <dgm:cxnLst>
    <dgm:cxn modelId="{FD428903-0221-4EB9-AC04-DF887C0C49A0}" type="presOf" srcId="{675F5439-B965-4F3A-B3D0-1198E975D451}" destId="{F688DFF8-3FFD-4712-92B0-078ECC88A594}" srcOrd="0" destOrd="0" presId="urn:microsoft.com/office/officeart/2005/8/layout/rings+Icon"/>
    <dgm:cxn modelId="{9E21AC14-09BC-4EDC-9A3B-505E553581A2}" srcId="{AD1FFCF1-6827-443C-B356-516CECAE7A2F}" destId="{86A79587-51C6-4C72-B833-75F77DB82793}" srcOrd="2" destOrd="0" parTransId="{54AB5321-7810-4D3C-ABCA-EB62ECC8CB27}" sibTransId="{9A1B7BED-AE8D-44C2-A9B1-EB17E4A0FEC9}"/>
    <dgm:cxn modelId="{B1A5DF20-15E4-4619-AD7E-B3B0F8F7B3B8}" type="presOf" srcId="{8705B9AE-9D38-4336-A1EE-5251FFC7646E}" destId="{A1D81965-9B71-4B13-83D5-B4A1C10519C9}" srcOrd="0" destOrd="0" presId="urn:microsoft.com/office/officeart/2005/8/layout/rings+Icon"/>
    <dgm:cxn modelId="{04987B2F-0134-43B7-83F3-918D2FB112ED}" srcId="{AD1FFCF1-6827-443C-B356-516CECAE7A2F}" destId="{8705B9AE-9D38-4336-A1EE-5251FFC7646E}" srcOrd="3" destOrd="0" parTransId="{269347DE-3058-4EFD-A495-2BFAEC1F3BFA}" sibTransId="{921A0D4E-E5C4-495F-8C43-94C3DF288A8C}"/>
    <dgm:cxn modelId="{B3410768-3320-4422-B790-9B50F855AF19}" type="presOf" srcId="{86A79587-51C6-4C72-B833-75F77DB82793}" destId="{91201F73-BF79-4159-8EC1-452D6092D7A7}" srcOrd="0" destOrd="0" presId="urn:microsoft.com/office/officeart/2005/8/layout/rings+Icon"/>
    <dgm:cxn modelId="{8E28B170-F775-4190-A65B-6252A74416FB}" srcId="{AD1FFCF1-6827-443C-B356-516CECAE7A2F}" destId="{675F5439-B965-4F3A-B3D0-1198E975D451}" srcOrd="0" destOrd="0" parTransId="{5C8BD21E-E54E-4B35-BCD9-547A91DD34D4}" sibTransId="{30AAA8DF-FCE8-4B4B-BF22-DFCC9A570972}"/>
    <dgm:cxn modelId="{726D8CBD-0999-47E0-A106-4616A7FEFE3A}" srcId="{AD1FFCF1-6827-443C-B356-516CECAE7A2F}" destId="{DA154088-22A9-4540-A207-1FFC6F77EC89}" srcOrd="1" destOrd="0" parTransId="{594506CA-1797-4C26-9251-3E07401B63D3}" sibTransId="{EB068341-8279-44D3-9D0C-581CA4F4F740}"/>
    <dgm:cxn modelId="{D303B4E9-8A1C-49B1-BFA3-E812981838EB}" type="presOf" srcId="{AD1FFCF1-6827-443C-B356-516CECAE7A2F}" destId="{6A5A2D2F-BB80-48CE-B2F1-350785CA8624}" srcOrd="0" destOrd="0" presId="urn:microsoft.com/office/officeart/2005/8/layout/rings+Icon"/>
    <dgm:cxn modelId="{D805BBF8-5024-4CC1-87CF-F9B1092EDA1C}" type="presOf" srcId="{DA154088-22A9-4540-A207-1FFC6F77EC89}" destId="{20CD03C3-1813-4B17-95FB-0670F15FE729}" srcOrd="0" destOrd="0" presId="urn:microsoft.com/office/officeart/2005/8/layout/rings+Icon"/>
    <dgm:cxn modelId="{3CE38E52-C5B3-41A2-8AE9-4D53F8D511E1}" type="presParOf" srcId="{6A5A2D2F-BB80-48CE-B2F1-350785CA8624}" destId="{F688DFF8-3FFD-4712-92B0-078ECC88A594}" srcOrd="0" destOrd="0" presId="urn:microsoft.com/office/officeart/2005/8/layout/rings+Icon"/>
    <dgm:cxn modelId="{9F687AD8-F7CA-4924-92E4-F87F07EE1CB3}" type="presParOf" srcId="{6A5A2D2F-BB80-48CE-B2F1-350785CA8624}" destId="{20CD03C3-1813-4B17-95FB-0670F15FE729}" srcOrd="1" destOrd="0" presId="urn:microsoft.com/office/officeart/2005/8/layout/rings+Icon"/>
    <dgm:cxn modelId="{D7D73E63-5BB6-498E-9BC5-B0BB1E3CCFAC}" type="presParOf" srcId="{6A5A2D2F-BB80-48CE-B2F1-350785CA8624}" destId="{91201F73-BF79-4159-8EC1-452D6092D7A7}" srcOrd="2" destOrd="0" presId="urn:microsoft.com/office/officeart/2005/8/layout/rings+Icon"/>
    <dgm:cxn modelId="{9482A92C-A58D-4E4A-9CE0-F5C390D05B14}" type="presParOf" srcId="{6A5A2D2F-BB80-48CE-B2F1-350785CA8624}" destId="{A1D81965-9B71-4B13-83D5-B4A1C10519C9}" srcOrd="3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8DFF8-3FFD-4712-92B0-078ECC88A594}">
      <dsp:nvSpPr>
        <dsp:cNvPr id="0" name=""/>
        <dsp:cNvSpPr/>
      </dsp:nvSpPr>
      <dsp:spPr>
        <a:xfrm>
          <a:off x="2730368" y="3830240"/>
          <a:ext cx="4226315" cy="4226832"/>
        </a:xfrm>
        <a:prstGeom prst="ellipse">
          <a:avLst/>
        </a:prstGeom>
        <a:solidFill>
          <a:schemeClr val="bg2">
            <a:lumMod val="40000"/>
            <a:lumOff val="60000"/>
            <a:alpha val="50000"/>
          </a:schemeClr>
        </a:solidFill>
        <a:ln w="1905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kern="1200" dirty="0">
            <a:solidFill>
              <a:srgbClr val="000000"/>
            </a:solidFill>
            <a:latin typeface="Lucida Sans" panose="020B0602030504020204" pitchFamily="34" charset="0"/>
          </a:endParaRP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solidFill>
                <a:srgbClr val="000000"/>
              </a:solidFill>
              <a:latin typeface="Lucida Sans" panose="020B0602030504020204" pitchFamily="34" charset="0"/>
            </a:rPr>
            <a:t>Condition #2</a:t>
          </a:r>
        </a:p>
      </dsp:txBody>
      <dsp:txXfrm>
        <a:off x="3349298" y="4449245"/>
        <a:ext cx="2988455" cy="2988822"/>
      </dsp:txXfrm>
    </dsp:sp>
    <dsp:sp modelId="{20CD03C3-1813-4B17-95FB-0670F15FE729}">
      <dsp:nvSpPr>
        <dsp:cNvPr id="0" name=""/>
        <dsp:cNvSpPr/>
      </dsp:nvSpPr>
      <dsp:spPr>
        <a:xfrm>
          <a:off x="0" y="2103646"/>
          <a:ext cx="4226315" cy="4226832"/>
        </a:xfrm>
        <a:prstGeom prst="ellipse">
          <a:avLst/>
        </a:prstGeom>
        <a:solidFill>
          <a:schemeClr val="bg2">
            <a:lumMod val="40000"/>
            <a:lumOff val="60000"/>
            <a:alpha val="50000"/>
          </a:schemeClr>
        </a:solidFill>
        <a:ln w="1905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solidFill>
                <a:srgbClr val="000000"/>
              </a:solidFill>
              <a:latin typeface="Lucida Sans" panose="020B0602030504020204" pitchFamily="34" charset="0"/>
            </a:rPr>
            <a:t>Condition #3</a:t>
          </a:r>
        </a:p>
      </dsp:txBody>
      <dsp:txXfrm>
        <a:off x="618930" y="2722651"/>
        <a:ext cx="2988455" cy="2988822"/>
      </dsp:txXfrm>
    </dsp:sp>
    <dsp:sp modelId="{91201F73-BF79-4159-8EC1-452D6092D7A7}">
      <dsp:nvSpPr>
        <dsp:cNvPr id="0" name=""/>
        <dsp:cNvSpPr/>
      </dsp:nvSpPr>
      <dsp:spPr>
        <a:xfrm>
          <a:off x="2648498" y="44314"/>
          <a:ext cx="4226315" cy="4226832"/>
        </a:xfrm>
        <a:prstGeom prst="ellipse">
          <a:avLst/>
        </a:prstGeom>
        <a:solidFill>
          <a:schemeClr val="bg2">
            <a:lumMod val="40000"/>
            <a:lumOff val="60000"/>
            <a:alpha val="50000"/>
          </a:schemeClr>
        </a:solidFill>
        <a:ln w="1905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solidFill>
                <a:srgbClr val="000000"/>
              </a:solidFill>
              <a:latin typeface="Lucida Sans" panose="020B0602030504020204" pitchFamily="34" charset="0"/>
            </a:rPr>
            <a:t>Condition #1</a:t>
          </a:r>
        </a:p>
      </dsp:txBody>
      <dsp:txXfrm>
        <a:off x="3267428" y="663319"/>
        <a:ext cx="2988455" cy="2988822"/>
      </dsp:txXfrm>
    </dsp:sp>
    <dsp:sp modelId="{A1D81965-9B71-4B13-83D5-B4A1C10519C9}">
      <dsp:nvSpPr>
        <dsp:cNvPr id="0" name=""/>
        <dsp:cNvSpPr/>
      </dsp:nvSpPr>
      <dsp:spPr>
        <a:xfrm>
          <a:off x="5689740" y="1918638"/>
          <a:ext cx="4226315" cy="4226832"/>
        </a:xfrm>
        <a:prstGeom prst="ellipse">
          <a:avLst/>
        </a:prstGeom>
        <a:solidFill>
          <a:schemeClr val="bg2">
            <a:lumMod val="40000"/>
            <a:lumOff val="60000"/>
            <a:alpha val="50000"/>
          </a:schemeClr>
        </a:solidFill>
        <a:ln w="1905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solidFill>
                <a:srgbClr val="000000"/>
              </a:solidFill>
              <a:latin typeface="Lucida Sans" panose="020B0602030504020204" pitchFamily="34" charset="0"/>
            </a:rPr>
            <a:t>Condition #4</a:t>
          </a:r>
        </a:p>
      </dsp:txBody>
      <dsp:txXfrm>
        <a:off x="6308670" y="2537643"/>
        <a:ext cx="2988455" cy="29888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8DFF8-3FFD-4712-92B0-078ECC88A594}">
      <dsp:nvSpPr>
        <dsp:cNvPr id="0" name=""/>
        <dsp:cNvSpPr/>
      </dsp:nvSpPr>
      <dsp:spPr>
        <a:xfrm>
          <a:off x="2730368" y="3830240"/>
          <a:ext cx="4226315" cy="4226832"/>
        </a:xfrm>
        <a:prstGeom prst="ellipse">
          <a:avLst/>
        </a:prstGeom>
        <a:solidFill>
          <a:schemeClr val="bg2">
            <a:lumMod val="40000"/>
            <a:lumOff val="60000"/>
            <a:alpha val="50000"/>
          </a:schemeClr>
        </a:solidFill>
        <a:ln w="1905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kern="1200" dirty="0">
            <a:solidFill>
              <a:srgbClr val="000000"/>
            </a:solidFill>
            <a:latin typeface="Lucida Sans" panose="020B0602030504020204" pitchFamily="34" charset="0"/>
          </a:endParaRP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solidFill>
                <a:srgbClr val="000000"/>
              </a:solidFill>
              <a:latin typeface="Lucida Sans" panose="020B0602030504020204" pitchFamily="34" charset="0"/>
            </a:rPr>
            <a:t>Condition #2</a:t>
          </a:r>
        </a:p>
      </dsp:txBody>
      <dsp:txXfrm>
        <a:off x="3349298" y="4449245"/>
        <a:ext cx="2988455" cy="2988822"/>
      </dsp:txXfrm>
    </dsp:sp>
    <dsp:sp modelId="{20CD03C3-1813-4B17-95FB-0670F15FE729}">
      <dsp:nvSpPr>
        <dsp:cNvPr id="0" name=""/>
        <dsp:cNvSpPr/>
      </dsp:nvSpPr>
      <dsp:spPr>
        <a:xfrm>
          <a:off x="0" y="2103646"/>
          <a:ext cx="4226315" cy="4226832"/>
        </a:xfrm>
        <a:prstGeom prst="ellipse">
          <a:avLst/>
        </a:prstGeom>
        <a:solidFill>
          <a:schemeClr val="bg2">
            <a:lumMod val="40000"/>
            <a:lumOff val="60000"/>
            <a:alpha val="50000"/>
          </a:schemeClr>
        </a:solidFill>
        <a:ln w="1905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solidFill>
                <a:srgbClr val="000000"/>
              </a:solidFill>
              <a:latin typeface="Lucida Sans" panose="020B0602030504020204" pitchFamily="34" charset="0"/>
            </a:rPr>
            <a:t>Condition #3</a:t>
          </a:r>
        </a:p>
      </dsp:txBody>
      <dsp:txXfrm>
        <a:off x="618930" y="2722651"/>
        <a:ext cx="2988455" cy="2988822"/>
      </dsp:txXfrm>
    </dsp:sp>
    <dsp:sp modelId="{91201F73-BF79-4159-8EC1-452D6092D7A7}">
      <dsp:nvSpPr>
        <dsp:cNvPr id="0" name=""/>
        <dsp:cNvSpPr/>
      </dsp:nvSpPr>
      <dsp:spPr>
        <a:xfrm>
          <a:off x="2648498" y="44314"/>
          <a:ext cx="4226315" cy="4226832"/>
        </a:xfrm>
        <a:prstGeom prst="ellipse">
          <a:avLst/>
        </a:prstGeom>
        <a:solidFill>
          <a:srgbClr val="C00000">
            <a:alpha val="35000"/>
          </a:srgbClr>
        </a:solidFill>
        <a:ln w="8255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solidFill>
                <a:srgbClr val="000000"/>
              </a:solidFill>
              <a:latin typeface="Lucida Sans" panose="020B0602030504020204" pitchFamily="34" charset="0"/>
            </a:rPr>
            <a:t>Welfare State Intervention Index</a:t>
          </a:r>
        </a:p>
      </dsp:txBody>
      <dsp:txXfrm>
        <a:off x="3267428" y="663319"/>
        <a:ext cx="2988455" cy="2988822"/>
      </dsp:txXfrm>
    </dsp:sp>
    <dsp:sp modelId="{A1D81965-9B71-4B13-83D5-B4A1C10519C9}">
      <dsp:nvSpPr>
        <dsp:cNvPr id="0" name=""/>
        <dsp:cNvSpPr/>
      </dsp:nvSpPr>
      <dsp:spPr>
        <a:xfrm>
          <a:off x="5689740" y="1918638"/>
          <a:ext cx="4226315" cy="4226832"/>
        </a:xfrm>
        <a:prstGeom prst="ellipse">
          <a:avLst/>
        </a:prstGeom>
        <a:solidFill>
          <a:schemeClr val="bg2">
            <a:lumMod val="40000"/>
            <a:lumOff val="60000"/>
            <a:alpha val="50000"/>
          </a:schemeClr>
        </a:solidFill>
        <a:ln w="1905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solidFill>
                <a:srgbClr val="000000"/>
              </a:solidFill>
              <a:latin typeface="Lucida Sans" panose="020B0602030504020204" pitchFamily="34" charset="0"/>
            </a:rPr>
            <a:t>Condition #4</a:t>
          </a:r>
        </a:p>
      </dsp:txBody>
      <dsp:txXfrm>
        <a:off x="6308670" y="2537643"/>
        <a:ext cx="2988455" cy="29888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8DFF8-3FFD-4712-92B0-078ECC88A594}">
      <dsp:nvSpPr>
        <dsp:cNvPr id="0" name=""/>
        <dsp:cNvSpPr/>
      </dsp:nvSpPr>
      <dsp:spPr>
        <a:xfrm>
          <a:off x="2730368" y="3830240"/>
          <a:ext cx="4226315" cy="4226832"/>
        </a:xfrm>
        <a:prstGeom prst="ellipse">
          <a:avLst/>
        </a:prstGeom>
        <a:solidFill>
          <a:srgbClr val="C00000">
            <a:alpha val="35000"/>
          </a:srgbClr>
        </a:solidFill>
        <a:ln w="8255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kern="1200" dirty="0">
            <a:solidFill>
              <a:srgbClr val="000000"/>
            </a:solidFill>
            <a:latin typeface="Lucida Sans" panose="020B0602030504020204" pitchFamily="34" charset="0"/>
          </a:endParaRP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solidFill>
                <a:srgbClr val="000000"/>
              </a:solidFill>
              <a:latin typeface="Lucida Sans" panose="020B0602030504020204" pitchFamily="34" charset="0"/>
            </a:rPr>
            <a:t>Strict employment protection</a:t>
          </a:r>
        </a:p>
      </dsp:txBody>
      <dsp:txXfrm>
        <a:off x="3349298" y="4449245"/>
        <a:ext cx="2988455" cy="2988822"/>
      </dsp:txXfrm>
    </dsp:sp>
    <dsp:sp modelId="{20CD03C3-1813-4B17-95FB-0670F15FE729}">
      <dsp:nvSpPr>
        <dsp:cNvPr id="0" name=""/>
        <dsp:cNvSpPr/>
      </dsp:nvSpPr>
      <dsp:spPr>
        <a:xfrm>
          <a:off x="0" y="2103646"/>
          <a:ext cx="4226315" cy="4226832"/>
        </a:xfrm>
        <a:prstGeom prst="ellipse">
          <a:avLst/>
        </a:prstGeom>
        <a:solidFill>
          <a:schemeClr val="bg2">
            <a:lumMod val="40000"/>
            <a:lumOff val="60000"/>
            <a:alpha val="50000"/>
          </a:schemeClr>
        </a:solidFill>
        <a:ln w="1905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solidFill>
                <a:srgbClr val="000000"/>
              </a:solidFill>
              <a:latin typeface="Lucida Sans" panose="020B0602030504020204" pitchFamily="34" charset="0"/>
            </a:rPr>
            <a:t>Condition #3</a:t>
          </a:r>
        </a:p>
      </dsp:txBody>
      <dsp:txXfrm>
        <a:off x="618930" y="2722651"/>
        <a:ext cx="2988455" cy="2988822"/>
      </dsp:txXfrm>
    </dsp:sp>
    <dsp:sp modelId="{91201F73-BF79-4159-8EC1-452D6092D7A7}">
      <dsp:nvSpPr>
        <dsp:cNvPr id="0" name=""/>
        <dsp:cNvSpPr/>
      </dsp:nvSpPr>
      <dsp:spPr>
        <a:xfrm>
          <a:off x="2648498" y="44314"/>
          <a:ext cx="4226315" cy="4226832"/>
        </a:xfrm>
        <a:prstGeom prst="ellipse">
          <a:avLst/>
        </a:prstGeom>
        <a:solidFill>
          <a:schemeClr val="bg2">
            <a:lumMod val="40000"/>
            <a:lumOff val="60000"/>
            <a:alpha val="50000"/>
          </a:schemeClr>
        </a:solidFill>
        <a:ln w="1905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solidFill>
                <a:srgbClr val="000000"/>
              </a:solidFill>
              <a:latin typeface="Lucida Sans" panose="020B0602030504020204" pitchFamily="34" charset="0"/>
            </a:rPr>
            <a:t>Welfare State Intervention Index</a:t>
          </a:r>
        </a:p>
      </dsp:txBody>
      <dsp:txXfrm>
        <a:off x="3267428" y="663319"/>
        <a:ext cx="2988455" cy="2988822"/>
      </dsp:txXfrm>
    </dsp:sp>
    <dsp:sp modelId="{A1D81965-9B71-4B13-83D5-B4A1C10519C9}">
      <dsp:nvSpPr>
        <dsp:cNvPr id="0" name=""/>
        <dsp:cNvSpPr/>
      </dsp:nvSpPr>
      <dsp:spPr>
        <a:xfrm>
          <a:off x="5689740" y="1918638"/>
          <a:ext cx="4226315" cy="4226832"/>
        </a:xfrm>
        <a:prstGeom prst="ellipse">
          <a:avLst/>
        </a:prstGeom>
        <a:solidFill>
          <a:schemeClr val="bg2">
            <a:lumMod val="40000"/>
            <a:lumOff val="60000"/>
            <a:alpha val="50000"/>
          </a:schemeClr>
        </a:solidFill>
        <a:ln w="1905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solidFill>
                <a:srgbClr val="000000"/>
              </a:solidFill>
              <a:latin typeface="Lucida Sans" panose="020B0602030504020204" pitchFamily="34" charset="0"/>
            </a:rPr>
            <a:t>Condition #4</a:t>
          </a:r>
        </a:p>
      </dsp:txBody>
      <dsp:txXfrm>
        <a:off x="6308670" y="2537643"/>
        <a:ext cx="2988455" cy="29888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8DFF8-3FFD-4712-92B0-078ECC88A594}">
      <dsp:nvSpPr>
        <dsp:cNvPr id="0" name=""/>
        <dsp:cNvSpPr/>
      </dsp:nvSpPr>
      <dsp:spPr>
        <a:xfrm>
          <a:off x="0" y="2093525"/>
          <a:ext cx="4226315" cy="4226832"/>
        </a:xfrm>
        <a:prstGeom prst="ellipse">
          <a:avLst/>
        </a:prstGeom>
        <a:solidFill>
          <a:srgbClr val="C00000">
            <a:alpha val="35000"/>
          </a:srgbClr>
        </a:solidFill>
        <a:ln w="8255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solidFill>
                <a:srgbClr val="000000"/>
              </a:solidFill>
              <a:latin typeface="Lucida Sans" panose="020B0602030504020204" pitchFamily="34" charset="0"/>
            </a:rPr>
            <a:t>‘Hard’ quota</a:t>
          </a:r>
        </a:p>
      </dsp:txBody>
      <dsp:txXfrm>
        <a:off x="618930" y="2712530"/>
        <a:ext cx="2988455" cy="2988822"/>
      </dsp:txXfrm>
    </dsp:sp>
    <dsp:sp modelId="{20CD03C3-1813-4B17-95FB-0670F15FE729}">
      <dsp:nvSpPr>
        <dsp:cNvPr id="0" name=""/>
        <dsp:cNvSpPr/>
      </dsp:nvSpPr>
      <dsp:spPr>
        <a:xfrm>
          <a:off x="2812175" y="3628898"/>
          <a:ext cx="4226315" cy="4226832"/>
        </a:xfrm>
        <a:prstGeom prst="ellipse">
          <a:avLst/>
        </a:prstGeom>
        <a:solidFill>
          <a:schemeClr val="bg2">
            <a:lumMod val="40000"/>
            <a:lumOff val="60000"/>
            <a:alpha val="50000"/>
          </a:schemeClr>
        </a:solidFill>
        <a:ln w="1905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solidFill>
                <a:srgbClr val="000000"/>
              </a:solidFill>
              <a:latin typeface="Lucida Sans" panose="020B0602030504020204" pitchFamily="34" charset="0"/>
            </a:rPr>
            <a:t>Strict employment protection</a:t>
          </a:r>
        </a:p>
      </dsp:txBody>
      <dsp:txXfrm>
        <a:off x="3431105" y="4247903"/>
        <a:ext cx="2988455" cy="2988822"/>
      </dsp:txXfrm>
    </dsp:sp>
    <dsp:sp modelId="{91201F73-BF79-4159-8EC1-452D6092D7A7}">
      <dsp:nvSpPr>
        <dsp:cNvPr id="0" name=""/>
        <dsp:cNvSpPr/>
      </dsp:nvSpPr>
      <dsp:spPr>
        <a:xfrm>
          <a:off x="2648498" y="44314"/>
          <a:ext cx="4226315" cy="4226832"/>
        </a:xfrm>
        <a:prstGeom prst="ellipse">
          <a:avLst/>
        </a:prstGeom>
        <a:solidFill>
          <a:schemeClr val="bg2">
            <a:lumMod val="40000"/>
            <a:lumOff val="60000"/>
            <a:alpha val="50000"/>
          </a:schemeClr>
        </a:solidFill>
        <a:ln w="1905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solidFill>
                <a:srgbClr val="000000"/>
              </a:solidFill>
              <a:latin typeface="Lucida Sans" panose="020B0602030504020204" pitchFamily="34" charset="0"/>
            </a:rPr>
            <a:t>Welfare State Intervention Index</a:t>
          </a:r>
        </a:p>
      </dsp:txBody>
      <dsp:txXfrm>
        <a:off x="3267428" y="663319"/>
        <a:ext cx="2988455" cy="2988822"/>
      </dsp:txXfrm>
    </dsp:sp>
    <dsp:sp modelId="{A1D81965-9B71-4B13-83D5-B4A1C10519C9}">
      <dsp:nvSpPr>
        <dsp:cNvPr id="0" name=""/>
        <dsp:cNvSpPr/>
      </dsp:nvSpPr>
      <dsp:spPr>
        <a:xfrm>
          <a:off x="5689740" y="1918638"/>
          <a:ext cx="4226315" cy="4226832"/>
        </a:xfrm>
        <a:prstGeom prst="ellipse">
          <a:avLst/>
        </a:prstGeom>
        <a:solidFill>
          <a:schemeClr val="bg2">
            <a:lumMod val="40000"/>
            <a:lumOff val="60000"/>
            <a:alpha val="50000"/>
          </a:schemeClr>
        </a:solidFill>
        <a:ln w="1905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solidFill>
                <a:srgbClr val="000000"/>
              </a:solidFill>
              <a:latin typeface="Lucida Sans" panose="020B0602030504020204" pitchFamily="34" charset="0"/>
            </a:rPr>
            <a:t>Condition #4</a:t>
          </a:r>
        </a:p>
      </dsp:txBody>
      <dsp:txXfrm>
        <a:off x="6308670" y="2537643"/>
        <a:ext cx="2988455" cy="29888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8DFF8-3FFD-4712-92B0-078ECC88A594}">
      <dsp:nvSpPr>
        <dsp:cNvPr id="0" name=""/>
        <dsp:cNvSpPr/>
      </dsp:nvSpPr>
      <dsp:spPr>
        <a:xfrm>
          <a:off x="0" y="2093525"/>
          <a:ext cx="4226315" cy="4226832"/>
        </a:xfrm>
        <a:prstGeom prst="ellipse">
          <a:avLst/>
        </a:prstGeom>
        <a:solidFill>
          <a:srgbClr val="EAECED"/>
        </a:solidFill>
        <a:ln w="19050" cap="flat" cmpd="sng" algn="ctr">
          <a:solidFill>
            <a:srgbClr val="C5CBC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solidFill>
                <a:srgbClr val="000000"/>
              </a:solidFill>
              <a:latin typeface="Lucida Sans" panose="020B0602030504020204" pitchFamily="34" charset="0"/>
            </a:rPr>
            <a:t>‘Hard’ quota</a:t>
          </a:r>
        </a:p>
      </dsp:txBody>
      <dsp:txXfrm>
        <a:off x="618930" y="2712530"/>
        <a:ext cx="2988455" cy="2988822"/>
      </dsp:txXfrm>
    </dsp:sp>
    <dsp:sp modelId="{20CD03C3-1813-4B17-95FB-0670F15FE729}">
      <dsp:nvSpPr>
        <dsp:cNvPr id="0" name=""/>
        <dsp:cNvSpPr/>
      </dsp:nvSpPr>
      <dsp:spPr>
        <a:xfrm>
          <a:off x="2812175" y="3628898"/>
          <a:ext cx="4226315" cy="4226832"/>
        </a:xfrm>
        <a:prstGeom prst="ellipse">
          <a:avLst/>
        </a:prstGeom>
        <a:solidFill>
          <a:schemeClr val="bg2">
            <a:lumMod val="40000"/>
            <a:lumOff val="60000"/>
            <a:alpha val="50000"/>
          </a:schemeClr>
        </a:solidFill>
        <a:ln w="1905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solidFill>
                <a:srgbClr val="000000"/>
              </a:solidFill>
              <a:latin typeface="Lucida Sans" panose="020B0602030504020204" pitchFamily="34" charset="0"/>
            </a:rPr>
            <a:t>Strict employment protection</a:t>
          </a:r>
        </a:p>
      </dsp:txBody>
      <dsp:txXfrm>
        <a:off x="3431105" y="4247903"/>
        <a:ext cx="2988455" cy="2988822"/>
      </dsp:txXfrm>
    </dsp:sp>
    <dsp:sp modelId="{91201F73-BF79-4159-8EC1-452D6092D7A7}">
      <dsp:nvSpPr>
        <dsp:cNvPr id="0" name=""/>
        <dsp:cNvSpPr/>
      </dsp:nvSpPr>
      <dsp:spPr>
        <a:xfrm>
          <a:off x="2648498" y="44314"/>
          <a:ext cx="4226315" cy="4226832"/>
        </a:xfrm>
        <a:prstGeom prst="ellipse">
          <a:avLst/>
        </a:prstGeom>
        <a:solidFill>
          <a:schemeClr val="bg2">
            <a:lumMod val="40000"/>
            <a:lumOff val="60000"/>
            <a:alpha val="50000"/>
          </a:schemeClr>
        </a:solidFill>
        <a:ln w="1905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solidFill>
                <a:srgbClr val="000000"/>
              </a:solidFill>
              <a:latin typeface="Lucida Sans" panose="020B0602030504020204" pitchFamily="34" charset="0"/>
            </a:rPr>
            <a:t>Welfare State Intervention Index</a:t>
          </a:r>
        </a:p>
      </dsp:txBody>
      <dsp:txXfrm>
        <a:off x="3267428" y="663319"/>
        <a:ext cx="2988455" cy="2988822"/>
      </dsp:txXfrm>
    </dsp:sp>
    <dsp:sp modelId="{A1D81965-9B71-4B13-83D5-B4A1C10519C9}">
      <dsp:nvSpPr>
        <dsp:cNvPr id="0" name=""/>
        <dsp:cNvSpPr/>
      </dsp:nvSpPr>
      <dsp:spPr>
        <a:xfrm>
          <a:off x="5689740" y="1918638"/>
          <a:ext cx="4226315" cy="4226832"/>
        </a:xfrm>
        <a:prstGeom prst="ellipse">
          <a:avLst/>
        </a:prstGeom>
        <a:solidFill>
          <a:srgbClr val="C00000">
            <a:alpha val="35000"/>
          </a:srgbClr>
        </a:solidFill>
        <a:ln w="8255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solidFill>
                <a:srgbClr val="000000"/>
              </a:solidFill>
              <a:latin typeface="Lucida Sans" panose="020B0602030504020204" pitchFamily="34" charset="0"/>
            </a:rPr>
            <a:t>‘Soft’ regulations</a:t>
          </a:r>
        </a:p>
      </dsp:txBody>
      <dsp:txXfrm>
        <a:off x="6308670" y="2537643"/>
        <a:ext cx="2988455" cy="29888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8DFF8-3FFD-4712-92B0-078ECC88A594}">
      <dsp:nvSpPr>
        <dsp:cNvPr id="0" name=""/>
        <dsp:cNvSpPr/>
      </dsp:nvSpPr>
      <dsp:spPr>
        <a:xfrm>
          <a:off x="0" y="2093525"/>
          <a:ext cx="4226315" cy="4226832"/>
        </a:xfrm>
        <a:prstGeom prst="ellipse">
          <a:avLst/>
        </a:prstGeom>
        <a:solidFill>
          <a:srgbClr val="EAECED"/>
        </a:solidFill>
        <a:ln w="19050" cap="flat" cmpd="sng" algn="ctr">
          <a:solidFill>
            <a:srgbClr val="C5CBC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solidFill>
                <a:srgbClr val="000000"/>
              </a:solidFill>
              <a:latin typeface="Lucida Sans" panose="020B0602030504020204" pitchFamily="34" charset="0"/>
            </a:rPr>
            <a:t>‘Hard’ quota</a:t>
          </a:r>
        </a:p>
      </dsp:txBody>
      <dsp:txXfrm>
        <a:off x="618930" y="2712530"/>
        <a:ext cx="2988455" cy="2988822"/>
      </dsp:txXfrm>
    </dsp:sp>
    <dsp:sp modelId="{20CD03C3-1813-4B17-95FB-0670F15FE729}">
      <dsp:nvSpPr>
        <dsp:cNvPr id="0" name=""/>
        <dsp:cNvSpPr/>
      </dsp:nvSpPr>
      <dsp:spPr>
        <a:xfrm>
          <a:off x="2812175" y="3628898"/>
          <a:ext cx="4226315" cy="4226832"/>
        </a:xfrm>
        <a:prstGeom prst="ellipse">
          <a:avLst/>
        </a:prstGeom>
        <a:solidFill>
          <a:schemeClr val="bg2">
            <a:lumMod val="40000"/>
            <a:lumOff val="60000"/>
            <a:alpha val="50000"/>
          </a:schemeClr>
        </a:solidFill>
        <a:ln w="1905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solidFill>
                <a:srgbClr val="000000"/>
              </a:solidFill>
              <a:latin typeface="Lucida Sans" panose="020B0602030504020204" pitchFamily="34" charset="0"/>
            </a:rPr>
            <a:t>Strict employment protection</a:t>
          </a:r>
        </a:p>
      </dsp:txBody>
      <dsp:txXfrm>
        <a:off x="3431105" y="4247903"/>
        <a:ext cx="2988455" cy="2988822"/>
      </dsp:txXfrm>
    </dsp:sp>
    <dsp:sp modelId="{91201F73-BF79-4159-8EC1-452D6092D7A7}">
      <dsp:nvSpPr>
        <dsp:cNvPr id="0" name=""/>
        <dsp:cNvSpPr/>
      </dsp:nvSpPr>
      <dsp:spPr>
        <a:xfrm>
          <a:off x="2648498" y="44314"/>
          <a:ext cx="4226315" cy="4226832"/>
        </a:xfrm>
        <a:prstGeom prst="ellipse">
          <a:avLst/>
        </a:prstGeom>
        <a:solidFill>
          <a:schemeClr val="bg2">
            <a:lumMod val="40000"/>
            <a:lumOff val="60000"/>
            <a:alpha val="50000"/>
          </a:schemeClr>
        </a:solidFill>
        <a:ln w="1905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solidFill>
                <a:srgbClr val="000000"/>
              </a:solidFill>
              <a:latin typeface="Lucida Sans" panose="020B0602030504020204" pitchFamily="34" charset="0"/>
            </a:rPr>
            <a:t>Welfare State Intervention Index</a:t>
          </a:r>
        </a:p>
      </dsp:txBody>
      <dsp:txXfrm>
        <a:off x="3267428" y="663319"/>
        <a:ext cx="2988455" cy="2988822"/>
      </dsp:txXfrm>
    </dsp:sp>
    <dsp:sp modelId="{A1D81965-9B71-4B13-83D5-B4A1C10519C9}">
      <dsp:nvSpPr>
        <dsp:cNvPr id="0" name=""/>
        <dsp:cNvSpPr/>
      </dsp:nvSpPr>
      <dsp:spPr>
        <a:xfrm>
          <a:off x="5689740" y="1918638"/>
          <a:ext cx="4226315" cy="4226832"/>
        </a:xfrm>
        <a:prstGeom prst="ellipse">
          <a:avLst/>
        </a:prstGeom>
        <a:solidFill>
          <a:schemeClr val="bg2">
            <a:lumMod val="40000"/>
            <a:lumOff val="60000"/>
            <a:alpha val="50000"/>
          </a:schemeClr>
        </a:solidFill>
        <a:ln w="1905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solidFill>
                <a:srgbClr val="000000"/>
              </a:solidFill>
              <a:latin typeface="Lucida Sans" panose="020B0602030504020204" pitchFamily="34" charset="0"/>
            </a:rPr>
            <a:t>‘Soft’ regulations</a:t>
          </a:r>
        </a:p>
      </dsp:txBody>
      <dsp:txXfrm>
        <a:off x="6308670" y="2537643"/>
        <a:ext cx="2988455" cy="298882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8DFF8-3FFD-4712-92B0-078ECC88A594}">
      <dsp:nvSpPr>
        <dsp:cNvPr id="0" name=""/>
        <dsp:cNvSpPr/>
      </dsp:nvSpPr>
      <dsp:spPr>
        <a:xfrm>
          <a:off x="5658909" y="1834124"/>
          <a:ext cx="4226315" cy="4226832"/>
        </a:xfrm>
        <a:prstGeom prst="ellipse">
          <a:avLst/>
        </a:prstGeom>
        <a:solidFill>
          <a:srgbClr val="DAE3EC">
            <a:alpha val="60000"/>
          </a:srgbClr>
        </a:solidFill>
        <a:ln w="1905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rPr>
            <a:t>‘Soft’ regulations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dirty="0">
              <a:solidFill>
                <a:srgbClr val="000000"/>
              </a:solidFill>
              <a:latin typeface="Lucida Sans" panose="020B0602030504020204" pitchFamily="34" charset="0"/>
            </a:rPr>
            <a:t>AUS, IRE,JPN, NLD, UK </a:t>
          </a:r>
        </a:p>
      </dsp:txBody>
      <dsp:txXfrm>
        <a:off x="6277839" y="2453129"/>
        <a:ext cx="2988455" cy="2988822"/>
      </dsp:txXfrm>
    </dsp:sp>
    <dsp:sp modelId="{20CD03C3-1813-4B17-95FB-0670F15FE729}">
      <dsp:nvSpPr>
        <dsp:cNvPr id="0" name=""/>
        <dsp:cNvSpPr/>
      </dsp:nvSpPr>
      <dsp:spPr>
        <a:xfrm>
          <a:off x="2812175" y="3628898"/>
          <a:ext cx="4226315" cy="4226832"/>
        </a:xfrm>
        <a:prstGeom prst="ellipse">
          <a:avLst/>
        </a:prstGeom>
        <a:solidFill>
          <a:srgbClr val="DAE3EC">
            <a:alpha val="60000"/>
          </a:srgbClr>
        </a:solidFill>
        <a:ln w="1905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200" kern="1200" dirty="0">
            <a:solidFill>
              <a:schemeClr val="bg1">
                <a:lumMod val="50000"/>
              </a:schemeClr>
            </a:solidFill>
            <a:latin typeface="Lucida Sans" panose="020B0602030504020204" pitchFamily="34" charset="0"/>
          </a:endParaRP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rPr>
            <a:t>Strict employment protection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dirty="0">
              <a:solidFill>
                <a:srgbClr val="000000"/>
              </a:solidFill>
              <a:latin typeface="Lucida Sans" panose="020B0602030504020204" pitchFamily="34" charset="0"/>
            </a:rPr>
            <a:t>CZE, EST</a:t>
          </a:r>
        </a:p>
      </dsp:txBody>
      <dsp:txXfrm>
        <a:off x="3431105" y="4247903"/>
        <a:ext cx="2988455" cy="2988822"/>
      </dsp:txXfrm>
    </dsp:sp>
    <dsp:sp modelId="{91201F73-BF79-4159-8EC1-452D6092D7A7}">
      <dsp:nvSpPr>
        <dsp:cNvPr id="0" name=""/>
        <dsp:cNvSpPr/>
      </dsp:nvSpPr>
      <dsp:spPr>
        <a:xfrm>
          <a:off x="2648498" y="44314"/>
          <a:ext cx="4226315" cy="4226832"/>
        </a:xfrm>
        <a:prstGeom prst="ellipse">
          <a:avLst/>
        </a:prstGeom>
        <a:solidFill>
          <a:srgbClr val="DAE3EC">
            <a:alpha val="60000"/>
          </a:srgbClr>
        </a:solidFill>
        <a:ln w="1905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rPr>
            <a:t>Welfare State Intervention Index</a:t>
          </a:r>
        </a:p>
      </dsp:txBody>
      <dsp:txXfrm>
        <a:off x="3267428" y="663319"/>
        <a:ext cx="2988455" cy="2988822"/>
      </dsp:txXfrm>
    </dsp:sp>
    <dsp:sp modelId="{A1D81965-9B71-4B13-83D5-B4A1C10519C9}">
      <dsp:nvSpPr>
        <dsp:cNvPr id="0" name=""/>
        <dsp:cNvSpPr/>
      </dsp:nvSpPr>
      <dsp:spPr>
        <a:xfrm>
          <a:off x="21" y="1777081"/>
          <a:ext cx="4226315" cy="4226832"/>
        </a:xfrm>
        <a:prstGeom prst="ellipse">
          <a:avLst/>
        </a:prstGeom>
        <a:solidFill>
          <a:schemeClr val="bg2">
            <a:lumMod val="40000"/>
            <a:lumOff val="60000"/>
            <a:alpha val="50000"/>
          </a:schemeClr>
        </a:solidFill>
        <a:ln w="1905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rPr>
            <a:t>‘Hard’ quota</a:t>
          </a:r>
        </a:p>
      </dsp:txBody>
      <dsp:txXfrm>
        <a:off x="618951" y="2396086"/>
        <a:ext cx="2988455" cy="298882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8DFF8-3FFD-4712-92B0-078ECC88A594}">
      <dsp:nvSpPr>
        <dsp:cNvPr id="0" name=""/>
        <dsp:cNvSpPr/>
      </dsp:nvSpPr>
      <dsp:spPr>
        <a:xfrm>
          <a:off x="5658909" y="1834124"/>
          <a:ext cx="4226315" cy="4226832"/>
        </a:xfrm>
        <a:prstGeom prst="ellipse">
          <a:avLst/>
        </a:prstGeom>
        <a:solidFill>
          <a:srgbClr val="DAE3EC">
            <a:alpha val="60000"/>
          </a:srgbClr>
        </a:solidFill>
        <a:ln w="1905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rPr>
            <a:t>‘Soft’ regulations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dirty="0">
              <a:solidFill>
                <a:srgbClr val="000000"/>
              </a:solidFill>
              <a:latin typeface="Lucida Sans" panose="020B0602030504020204" pitchFamily="34" charset="0"/>
            </a:rPr>
            <a:t>AUS, IRE,JPN, NLD, UK </a:t>
          </a:r>
        </a:p>
      </dsp:txBody>
      <dsp:txXfrm>
        <a:off x="6277839" y="2453129"/>
        <a:ext cx="2988455" cy="2988822"/>
      </dsp:txXfrm>
    </dsp:sp>
    <dsp:sp modelId="{20CD03C3-1813-4B17-95FB-0670F15FE729}">
      <dsp:nvSpPr>
        <dsp:cNvPr id="0" name=""/>
        <dsp:cNvSpPr/>
      </dsp:nvSpPr>
      <dsp:spPr>
        <a:xfrm>
          <a:off x="2812175" y="3628898"/>
          <a:ext cx="4226315" cy="4226832"/>
        </a:xfrm>
        <a:prstGeom prst="ellipse">
          <a:avLst/>
        </a:prstGeom>
        <a:solidFill>
          <a:srgbClr val="DAE3EC">
            <a:alpha val="60000"/>
          </a:srgbClr>
        </a:solidFill>
        <a:ln w="1905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200" kern="1200" dirty="0">
            <a:solidFill>
              <a:schemeClr val="bg1">
                <a:lumMod val="50000"/>
              </a:schemeClr>
            </a:solidFill>
            <a:latin typeface="Lucida Sans" panose="020B0602030504020204" pitchFamily="34" charset="0"/>
          </a:endParaRP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rPr>
            <a:t>Strict employment protection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dirty="0">
              <a:solidFill>
                <a:srgbClr val="000000"/>
              </a:solidFill>
              <a:latin typeface="Lucida Sans" panose="020B0602030504020204" pitchFamily="34" charset="0"/>
            </a:rPr>
            <a:t>CZE, EST</a:t>
          </a:r>
        </a:p>
      </dsp:txBody>
      <dsp:txXfrm>
        <a:off x="3431105" y="4247903"/>
        <a:ext cx="2988455" cy="2988822"/>
      </dsp:txXfrm>
    </dsp:sp>
    <dsp:sp modelId="{91201F73-BF79-4159-8EC1-452D6092D7A7}">
      <dsp:nvSpPr>
        <dsp:cNvPr id="0" name=""/>
        <dsp:cNvSpPr/>
      </dsp:nvSpPr>
      <dsp:spPr>
        <a:xfrm>
          <a:off x="2648498" y="44314"/>
          <a:ext cx="4226315" cy="4226832"/>
        </a:xfrm>
        <a:prstGeom prst="ellipse">
          <a:avLst/>
        </a:prstGeom>
        <a:solidFill>
          <a:srgbClr val="DAE3EC">
            <a:alpha val="60000"/>
          </a:srgbClr>
        </a:solidFill>
        <a:ln w="1905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rPr>
            <a:t>Welfare State Intervention Index</a:t>
          </a:r>
        </a:p>
      </dsp:txBody>
      <dsp:txXfrm>
        <a:off x="3267428" y="663319"/>
        <a:ext cx="2988455" cy="2988822"/>
      </dsp:txXfrm>
    </dsp:sp>
    <dsp:sp modelId="{A1D81965-9B71-4B13-83D5-B4A1C10519C9}">
      <dsp:nvSpPr>
        <dsp:cNvPr id="0" name=""/>
        <dsp:cNvSpPr/>
      </dsp:nvSpPr>
      <dsp:spPr>
        <a:xfrm>
          <a:off x="21" y="1777081"/>
          <a:ext cx="4226315" cy="4226832"/>
        </a:xfrm>
        <a:prstGeom prst="ellipse">
          <a:avLst/>
        </a:prstGeom>
        <a:solidFill>
          <a:schemeClr val="bg2">
            <a:lumMod val="40000"/>
            <a:lumOff val="60000"/>
            <a:alpha val="50000"/>
          </a:schemeClr>
        </a:solidFill>
        <a:ln w="1905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rPr>
            <a:t>‘Hard’ quota</a:t>
          </a:r>
        </a:p>
      </dsp:txBody>
      <dsp:txXfrm>
        <a:off x="618951" y="2396086"/>
        <a:ext cx="2988455" cy="29888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0.80056</cdr:x>
      <cdr:y>0.07488</cdr:y>
    </cdr:from>
    <cdr:to>
      <cdr:x>0.94411</cdr:x>
      <cdr:y>0.24631</cdr:y>
    </cdr:to>
    <cdr:sp macro="" textlink="">
      <cdr:nvSpPr>
        <cdr:cNvPr id="4" name="Rectangle 3">
          <a:extLst xmlns:a="http://schemas.openxmlformats.org/drawingml/2006/main">
            <a:ext uri="{FF2B5EF4-FFF2-40B4-BE49-F238E27FC236}">
              <a16:creationId xmlns:a16="http://schemas.microsoft.com/office/drawing/2014/main" id="{AB5D5843-2EA7-4C5A-89BB-5E77A0BD03F0}"/>
            </a:ext>
          </a:extLst>
        </cdr:cNvPr>
        <cdr:cNvSpPr/>
      </cdr:nvSpPr>
      <cdr:spPr>
        <a:xfrm xmlns:a="http://schemas.openxmlformats.org/drawingml/2006/main">
          <a:off x="12642850" y="524266"/>
          <a:ext cx="2266950" cy="120015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GB" sz="3200" dirty="0">
              <a:solidFill>
                <a:schemeClr val="bg1">
                  <a:lumMod val="10000"/>
                </a:schemeClr>
              </a:solidFill>
              <a:latin typeface="Lucida Sans" panose="020B0602030504020204" pitchFamily="34" charset="0"/>
            </a:rPr>
            <a:t>SWE: 37%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3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72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633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4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5758" y="365758"/>
            <a:ext cx="17556480" cy="1298448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764752"/>
            <a:ext cx="14950440" cy="58521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2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7" y="7739271"/>
            <a:ext cx="13151790" cy="2776330"/>
          </a:xfrm>
        </p:spPr>
        <p:txBody>
          <a:bodyPr>
            <a:normAutofit/>
          </a:bodyPr>
          <a:lstStyle>
            <a:lvl1pPr marL="0" indent="0" algn="ctr">
              <a:spcBef>
                <a:spcPts val="2000"/>
              </a:spcBef>
              <a:buNone/>
              <a:defRPr sz="3600">
                <a:solidFill>
                  <a:srgbClr val="FFFFFF"/>
                </a:solidFill>
              </a:defRPr>
            </a:lvl1pPr>
            <a:lvl2pPr marL="685800" indent="0" algn="ctr">
              <a:buNone/>
              <a:defRPr sz="3600"/>
            </a:lvl2pPr>
            <a:lvl3pPr marL="1371600" indent="0" algn="ctr">
              <a:buNone/>
              <a:defRPr sz="36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74676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703">
            <a:extLst>
              <a:ext uri="{FF2B5EF4-FFF2-40B4-BE49-F238E27FC236}">
                <a16:creationId xmlns:a16="http://schemas.microsoft.com/office/drawing/2014/main" id="{E61C94CD-6E47-4B38-A6A2-269074422B7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2103101" y="736600"/>
            <a:ext cx="5394326" cy="1171576"/>
            <a:chOff x="1610" y="2863"/>
            <a:chExt cx="3221" cy="699"/>
          </a:xfrm>
        </p:grpSpPr>
        <p:sp>
          <p:nvSpPr>
            <p:cNvPr id="10" name="Freeform 1704">
              <a:extLst>
                <a:ext uri="{FF2B5EF4-FFF2-40B4-BE49-F238E27FC236}">
                  <a16:creationId xmlns:a16="http://schemas.microsoft.com/office/drawing/2014/main" id="{0170CFC3-3E5D-43F3-8190-218A74960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0" y="2971"/>
              <a:ext cx="264" cy="449"/>
            </a:xfrm>
            <a:custGeom>
              <a:avLst/>
              <a:gdLst>
                <a:gd name="T0" fmla="*/ 142 w 264"/>
                <a:gd name="T1" fmla="*/ 179 h 449"/>
                <a:gd name="T2" fmla="*/ 210 w 264"/>
                <a:gd name="T3" fmla="*/ 216 h 449"/>
                <a:gd name="T4" fmla="*/ 247 w 264"/>
                <a:gd name="T5" fmla="*/ 253 h 449"/>
                <a:gd name="T6" fmla="*/ 256 w 264"/>
                <a:gd name="T7" fmla="*/ 267 h 449"/>
                <a:gd name="T8" fmla="*/ 264 w 264"/>
                <a:gd name="T9" fmla="*/ 298 h 449"/>
                <a:gd name="T10" fmla="*/ 264 w 264"/>
                <a:gd name="T11" fmla="*/ 318 h 449"/>
                <a:gd name="T12" fmla="*/ 253 w 264"/>
                <a:gd name="T13" fmla="*/ 369 h 449"/>
                <a:gd name="T14" fmla="*/ 222 w 264"/>
                <a:gd name="T15" fmla="*/ 412 h 449"/>
                <a:gd name="T16" fmla="*/ 199 w 264"/>
                <a:gd name="T17" fmla="*/ 429 h 449"/>
                <a:gd name="T18" fmla="*/ 148 w 264"/>
                <a:gd name="T19" fmla="*/ 446 h 449"/>
                <a:gd name="T20" fmla="*/ 122 w 264"/>
                <a:gd name="T21" fmla="*/ 449 h 449"/>
                <a:gd name="T22" fmla="*/ 60 w 264"/>
                <a:gd name="T23" fmla="*/ 440 h 449"/>
                <a:gd name="T24" fmla="*/ 34 w 264"/>
                <a:gd name="T25" fmla="*/ 429 h 449"/>
                <a:gd name="T26" fmla="*/ 0 w 264"/>
                <a:gd name="T27" fmla="*/ 318 h 449"/>
                <a:gd name="T28" fmla="*/ 9 w 264"/>
                <a:gd name="T29" fmla="*/ 338 h 449"/>
                <a:gd name="T30" fmla="*/ 28 w 264"/>
                <a:gd name="T31" fmla="*/ 375 h 449"/>
                <a:gd name="T32" fmla="*/ 43 w 264"/>
                <a:gd name="T33" fmla="*/ 392 h 449"/>
                <a:gd name="T34" fmla="*/ 74 w 264"/>
                <a:gd name="T35" fmla="*/ 415 h 449"/>
                <a:gd name="T36" fmla="*/ 116 w 264"/>
                <a:gd name="T37" fmla="*/ 423 h 449"/>
                <a:gd name="T38" fmla="*/ 139 w 264"/>
                <a:gd name="T39" fmla="*/ 421 h 449"/>
                <a:gd name="T40" fmla="*/ 173 w 264"/>
                <a:gd name="T41" fmla="*/ 406 h 449"/>
                <a:gd name="T42" fmla="*/ 185 w 264"/>
                <a:gd name="T43" fmla="*/ 395 h 449"/>
                <a:gd name="T44" fmla="*/ 199 w 264"/>
                <a:gd name="T45" fmla="*/ 367 h 449"/>
                <a:gd name="T46" fmla="*/ 205 w 264"/>
                <a:gd name="T47" fmla="*/ 335 h 449"/>
                <a:gd name="T48" fmla="*/ 205 w 264"/>
                <a:gd name="T49" fmla="*/ 318 h 449"/>
                <a:gd name="T50" fmla="*/ 193 w 264"/>
                <a:gd name="T51" fmla="*/ 290 h 449"/>
                <a:gd name="T52" fmla="*/ 185 w 264"/>
                <a:gd name="T53" fmla="*/ 278 h 449"/>
                <a:gd name="T54" fmla="*/ 97 w 264"/>
                <a:gd name="T55" fmla="*/ 230 h 449"/>
                <a:gd name="T56" fmla="*/ 74 w 264"/>
                <a:gd name="T57" fmla="*/ 219 h 449"/>
                <a:gd name="T58" fmla="*/ 37 w 264"/>
                <a:gd name="T59" fmla="*/ 193 h 449"/>
                <a:gd name="T60" fmla="*/ 26 w 264"/>
                <a:gd name="T61" fmla="*/ 179 h 449"/>
                <a:gd name="T62" fmla="*/ 9 w 264"/>
                <a:gd name="T63" fmla="*/ 148 h 449"/>
                <a:gd name="T64" fmla="*/ 3 w 264"/>
                <a:gd name="T65" fmla="*/ 114 h 449"/>
                <a:gd name="T66" fmla="*/ 6 w 264"/>
                <a:gd name="T67" fmla="*/ 88 h 449"/>
                <a:gd name="T68" fmla="*/ 26 w 264"/>
                <a:gd name="T69" fmla="*/ 45 h 449"/>
                <a:gd name="T70" fmla="*/ 43 w 264"/>
                <a:gd name="T71" fmla="*/ 28 h 449"/>
                <a:gd name="T72" fmla="*/ 85 w 264"/>
                <a:gd name="T73" fmla="*/ 6 h 449"/>
                <a:gd name="T74" fmla="*/ 136 w 264"/>
                <a:gd name="T75" fmla="*/ 0 h 449"/>
                <a:gd name="T76" fmla="*/ 162 w 264"/>
                <a:gd name="T77" fmla="*/ 0 h 449"/>
                <a:gd name="T78" fmla="*/ 207 w 264"/>
                <a:gd name="T79" fmla="*/ 14 h 449"/>
                <a:gd name="T80" fmla="*/ 230 w 264"/>
                <a:gd name="T81" fmla="*/ 108 h 449"/>
                <a:gd name="T82" fmla="*/ 227 w 264"/>
                <a:gd name="T83" fmla="*/ 94 h 449"/>
                <a:gd name="T84" fmla="*/ 207 w 264"/>
                <a:gd name="T85" fmla="*/ 65 h 449"/>
                <a:gd name="T86" fmla="*/ 196 w 264"/>
                <a:gd name="T87" fmla="*/ 51 h 449"/>
                <a:gd name="T88" fmla="*/ 165 w 264"/>
                <a:gd name="T89" fmla="*/ 31 h 449"/>
                <a:gd name="T90" fmla="*/ 128 w 264"/>
                <a:gd name="T91" fmla="*/ 26 h 449"/>
                <a:gd name="T92" fmla="*/ 108 w 264"/>
                <a:gd name="T93" fmla="*/ 26 h 449"/>
                <a:gd name="T94" fmla="*/ 82 w 264"/>
                <a:gd name="T95" fmla="*/ 37 h 449"/>
                <a:gd name="T96" fmla="*/ 71 w 264"/>
                <a:gd name="T97" fmla="*/ 48 h 449"/>
                <a:gd name="T98" fmla="*/ 60 w 264"/>
                <a:gd name="T99" fmla="*/ 68 h 449"/>
                <a:gd name="T100" fmla="*/ 54 w 264"/>
                <a:gd name="T101" fmla="*/ 94 h 449"/>
                <a:gd name="T102" fmla="*/ 57 w 264"/>
                <a:gd name="T103" fmla="*/ 108 h 449"/>
                <a:gd name="T104" fmla="*/ 65 w 264"/>
                <a:gd name="T105" fmla="*/ 128 h 449"/>
                <a:gd name="T106" fmla="*/ 71 w 264"/>
                <a:gd name="T107" fmla="*/ 139 h 449"/>
                <a:gd name="T108" fmla="*/ 142 w 264"/>
                <a:gd name="T109" fmla="*/ 179 h 44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64" h="449">
                  <a:moveTo>
                    <a:pt x="142" y="179"/>
                  </a:moveTo>
                  <a:lnTo>
                    <a:pt x="142" y="179"/>
                  </a:lnTo>
                  <a:lnTo>
                    <a:pt x="210" y="216"/>
                  </a:lnTo>
                  <a:lnTo>
                    <a:pt x="230" y="233"/>
                  </a:lnTo>
                  <a:lnTo>
                    <a:pt x="247" y="253"/>
                  </a:lnTo>
                  <a:lnTo>
                    <a:pt x="256" y="267"/>
                  </a:lnTo>
                  <a:lnTo>
                    <a:pt x="261" y="281"/>
                  </a:lnTo>
                  <a:lnTo>
                    <a:pt x="264" y="298"/>
                  </a:lnTo>
                  <a:lnTo>
                    <a:pt x="264" y="318"/>
                  </a:lnTo>
                  <a:lnTo>
                    <a:pt x="261" y="347"/>
                  </a:lnTo>
                  <a:lnTo>
                    <a:pt x="253" y="369"/>
                  </a:lnTo>
                  <a:lnTo>
                    <a:pt x="239" y="392"/>
                  </a:lnTo>
                  <a:lnTo>
                    <a:pt x="222" y="412"/>
                  </a:lnTo>
                  <a:lnTo>
                    <a:pt x="199" y="429"/>
                  </a:lnTo>
                  <a:lnTo>
                    <a:pt x="173" y="440"/>
                  </a:lnTo>
                  <a:lnTo>
                    <a:pt x="148" y="446"/>
                  </a:lnTo>
                  <a:lnTo>
                    <a:pt x="122" y="449"/>
                  </a:lnTo>
                  <a:lnTo>
                    <a:pt x="88" y="446"/>
                  </a:lnTo>
                  <a:lnTo>
                    <a:pt x="60" y="440"/>
                  </a:lnTo>
                  <a:lnTo>
                    <a:pt x="34" y="429"/>
                  </a:lnTo>
                  <a:lnTo>
                    <a:pt x="3" y="415"/>
                  </a:lnTo>
                  <a:lnTo>
                    <a:pt x="0" y="318"/>
                  </a:lnTo>
                  <a:lnTo>
                    <a:pt x="9" y="338"/>
                  </a:lnTo>
                  <a:lnTo>
                    <a:pt x="17" y="358"/>
                  </a:lnTo>
                  <a:lnTo>
                    <a:pt x="28" y="375"/>
                  </a:lnTo>
                  <a:lnTo>
                    <a:pt x="43" y="392"/>
                  </a:lnTo>
                  <a:lnTo>
                    <a:pt x="57" y="406"/>
                  </a:lnTo>
                  <a:lnTo>
                    <a:pt x="74" y="415"/>
                  </a:lnTo>
                  <a:lnTo>
                    <a:pt x="94" y="421"/>
                  </a:lnTo>
                  <a:lnTo>
                    <a:pt x="116" y="423"/>
                  </a:lnTo>
                  <a:lnTo>
                    <a:pt x="139" y="421"/>
                  </a:lnTo>
                  <a:lnTo>
                    <a:pt x="156" y="415"/>
                  </a:lnTo>
                  <a:lnTo>
                    <a:pt x="173" y="406"/>
                  </a:lnTo>
                  <a:lnTo>
                    <a:pt x="185" y="395"/>
                  </a:lnTo>
                  <a:lnTo>
                    <a:pt x="193" y="381"/>
                  </a:lnTo>
                  <a:lnTo>
                    <a:pt x="199" y="367"/>
                  </a:lnTo>
                  <a:lnTo>
                    <a:pt x="205" y="352"/>
                  </a:lnTo>
                  <a:lnTo>
                    <a:pt x="205" y="335"/>
                  </a:lnTo>
                  <a:lnTo>
                    <a:pt x="205" y="318"/>
                  </a:lnTo>
                  <a:lnTo>
                    <a:pt x="199" y="301"/>
                  </a:lnTo>
                  <a:lnTo>
                    <a:pt x="193" y="290"/>
                  </a:lnTo>
                  <a:lnTo>
                    <a:pt x="185" y="278"/>
                  </a:lnTo>
                  <a:lnTo>
                    <a:pt x="153" y="259"/>
                  </a:lnTo>
                  <a:lnTo>
                    <a:pt x="97" y="230"/>
                  </a:lnTo>
                  <a:lnTo>
                    <a:pt x="74" y="219"/>
                  </a:lnTo>
                  <a:lnTo>
                    <a:pt x="54" y="205"/>
                  </a:lnTo>
                  <a:lnTo>
                    <a:pt x="37" y="193"/>
                  </a:lnTo>
                  <a:lnTo>
                    <a:pt x="26" y="179"/>
                  </a:lnTo>
                  <a:lnTo>
                    <a:pt x="14" y="165"/>
                  </a:lnTo>
                  <a:lnTo>
                    <a:pt x="9" y="148"/>
                  </a:lnTo>
                  <a:lnTo>
                    <a:pt x="3" y="131"/>
                  </a:lnTo>
                  <a:lnTo>
                    <a:pt x="3" y="114"/>
                  </a:lnTo>
                  <a:lnTo>
                    <a:pt x="6" y="88"/>
                  </a:lnTo>
                  <a:lnTo>
                    <a:pt x="11" y="65"/>
                  </a:lnTo>
                  <a:lnTo>
                    <a:pt x="26" y="45"/>
                  </a:lnTo>
                  <a:lnTo>
                    <a:pt x="43" y="28"/>
                  </a:lnTo>
                  <a:lnTo>
                    <a:pt x="65" y="17"/>
                  </a:lnTo>
                  <a:lnTo>
                    <a:pt x="85" y="6"/>
                  </a:lnTo>
                  <a:lnTo>
                    <a:pt x="111" y="0"/>
                  </a:lnTo>
                  <a:lnTo>
                    <a:pt x="136" y="0"/>
                  </a:lnTo>
                  <a:lnTo>
                    <a:pt x="162" y="0"/>
                  </a:lnTo>
                  <a:lnTo>
                    <a:pt x="185" y="6"/>
                  </a:lnTo>
                  <a:lnTo>
                    <a:pt x="207" y="14"/>
                  </a:lnTo>
                  <a:lnTo>
                    <a:pt x="227" y="23"/>
                  </a:lnTo>
                  <a:lnTo>
                    <a:pt x="230" y="108"/>
                  </a:lnTo>
                  <a:lnTo>
                    <a:pt x="227" y="94"/>
                  </a:lnTo>
                  <a:lnTo>
                    <a:pt x="219" y="80"/>
                  </a:lnTo>
                  <a:lnTo>
                    <a:pt x="207" y="65"/>
                  </a:lnTo>
                  <a:lnTo>
                    <a:pt x="196" y="51"/>
                  </a:lnTo>
                  <a:lnTo>
                    <a:pt x="182" y="40"/>
                  </a:lnTo>
                  <a:lnTo>
                    <a:pt x="165" y="31"/>
                  </a:lnTo>
                  <a:lnTo>
                    <a:pt x="148" y="28"/>
                  </a:lnTo>
                  <a:lnTo>
                    <a:pt x="128" y="26"/>
                  </a:lnTo>
                  <a:lnTo>
                    <a:pt x="108" y="26"/>
                  </a:lnTo>
                  <a:lnTo>
                    <a:pt x="94" y="31"/>
                  </a:lnTo>
                  <a:lnTo>
                    <a:pt x="82" y="37"/>
                  </a:lnTo>
                  <a:lnTo>
                    <a:pt x="71" y="48"/>
                  </a:lnTo>
                  <a:lnTo>
                    <a:pt x="65" y="57"/>
                  </a:lnTo>
                  <a:lnTo>
                    <a:pt x="60" y="68"/>
                  </a:lnTo>
                  <a:lnTo>
                    <a:pt x="57" y="82"/>
                  </a:lnTo>
                  <a:lnTo>
                    <a:pt x="54" y="94"/>
                  </a:lnTo>
                  <a:lnTo>
                    <a:pt x="57" y="108"/>
                  </a:lnTo>
                  <a:lnTo>
                    <a:pt x="60" y="119"/>
                  </a:lnTo>
                  <a:lnTo>
                    <a:pt x="65" y="128"/>
                  </a:lnTo>
                  <a:lnTo>
                    <a:pt x="71" y="139"/>
                  </a:lnTo>
                  <a:lnTo>
                    <a:pt x="99" y="156"/>
                  </a:lnTo>
                  <a:lnTo>
                    <a:pt x="142" y="17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 sz="5401" dirty="0"/>
            </a:p>
          </p:txBody>
        </p:sp>
        <p:sp>
          <p:nvSpPr>
            <p:cNvPr id="11" name="Freeform 1705">
              <a:extLst>
                <a:ext uri="{FF2B5EF4-FFF2-40B4-BE49-F238E27FC236}">
                  <a16:creationId xmlns:a16="http://schemas.microsoft.com/office/drawing/2014/main" id="{D7B921AD-403F-4274-B284-24652E1836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0" y="3110"/>
              <a:ext cx="281" cy="310"/>
            </a:xfrm>
            <a:custGeom>
              <a:avLst/>
              <a:gdLst>
                <a:gd name="T0" fmla="*/ 142 w 281"/>
                <a:gd name="T1" fmla="*/ 0 h 310"/>
                <a:gd name="T2" fmla="*/ 184 w 281"/>
                <a:gd name="T3" fmla="*/ 6 h 310"/>
                <a:gd name="T4" fmla="*/ 218 w 281"/>
                <a:gd name="T5" fmla="*/ 23 h 310"/>
                <a:gd name="T6" fmla="*/ 235 w 281"/>
                <a:gd name="T7" fmla="*/ 34 h 310"/>
                <a:gd name="T8" fmla="*/ 258 w 281"/>
                <a:gd name="T9" fmla="*/ 63 h 310"/>
                <a:gd name="T10" fmla="*/ 267 w 281"/>
                <a:gd name="T11" fmla="*/ 80 h 310"/>
                <a:gd name="T12" fmla="*/ 278 w 281"/>
                <a:gd name="T13" fmla="*/ 117 h 310"/>
                <a:gd name="T14" fmla="*/ 281 w 281"/>
                <a:gd name="T15" fmla="*/ 156 h 310"/>
                <a:gd name="T16" fmla="*/ 281 w 281"/>
                <a:gd name="T17" fmla="*/ 174 h 310"/>
                <a:gd name="T18" fmla="*/ 272 w 281"/>
                <a:gd name="T19" fmla="*/ 210 h 310"/>
                <a:gd name="T20" fmla="*/ 264 w 281"/>
                <a:gd name="T21" fmla="*/ 230 h 310"/>
                <a:gd name="T22" fmla="*/ 241 w 281"/>
                <a:gd name="T23" fmla="*/ 262 h 310"/>
                <a:gd name="T24" fmla="*/ 213 w 281"/>
                <a:gd name="T25" fmla="*/ 290 h 310"/>
                <a:gd name="T26" fmla="*/ 196 w 281"/>
                <a:gd name="T27" fmla="*/ 299 h 310"/>
                <a:gd name="T28" fmla="*/ 159 w 281"/>
                <a:gd name="T29" fmla="*/ 310 h 310"/>
                <a:gd name="T30" fmla="*/ 139 w 281"/>
                <a:gd name="T31" fmla="*/ 310 h 310"/>
                <a:gd name="T32" fmla="*/ 93 w 281"/>
                <a:gd name="T33" fmla="*/ 304 h 310"/>
                <a:gd name="T34" fmla="*/ 65 w 281"/>
                <a:gd name="T35" fmla="*/ 293 h 310"/>
                <a:gd name="T36" fmla="*/ 45 w 281"/>
                <a:gd name="T37" fmla="*/ 273 h 310"/>
                <a:gd name="T38" fmla="*/ 34 w 281"/>
                <a:gd name="T39" fmla="*/ 264 h 310"/>
                <a:gd name="T40" fmla="*/ 8 w 281"/>
                <a:gd name="T41" fmla="*/ 213 h 310"/>
                <a:gd name="T42" fmla="*/ 0 w 281"/>
                <a:gd name="T43" fmla="*/ 156 h 310"/>
                <a:gd name="T44" fmla="*/ 0 w 281"/>
                <a:gd name="T45" fmla="*/ 137 h 310"/>
                <a:gd name="T46" fmla="*/ 8 w 281"/>
                <a:gd name="T47" fmla="*/ 100 h 310"/>
                <a:gd name="T48" fmla="*/ 17 w 281"/>
                <a:gd name="T49" fmla="*/ 80 h 310"/>
                <a:gd name="T50" fmla="*/ 37 w 281"/>
                <a:gd name="T51" fmla="*/ 49 h 310"/>
                <a:gd name="T52" fmla="*/ 68 w 281"/>
                <a:gd name="T53" fmla="*/ 23 h 310"/>
                <a:gd name="T54" fmla="*/ 82 w 281"/>
                <a:gd name="T55" fmla="*/ 12 h 310"/>
                <a:gd name="T56" fmla="*/ 122 w 281"/>
                <a:gd name="T57" fmla="*/ 0 h 310"/>
                <a:gd name="T58" fmla="*/ 142 w 281"/>
                <a:gd name="T59" fmla="*/ 0 h 310"/>
                <a:gd name="T60" fmla="*/ 136 w 281"/>
                <a:gd name="T61" fmla="*/ 23 h 310"/>
                <a:gd name="T62" fmla="*/ 99 w 281"/>
                <a:gd name="T63" fmla="*/ 34 h 310"/>
                <a:gd name="T64" fmla="*/ 76 w 281"/>
                <a:gd name="T65" fmla="*/ 66 h 310"/>
                <a:gd name="T66" fmla="*/ 68 w 281"/>
                <a:gd name="T67" fmla="*/ 85 h 310"/>
                <a:gd name="T68" fmla="*/ 57 w 281"/>
                <a:gd name="T69" fmla="*/ 131 h 310"/>
                <a:gd name="T70" fmla="*/ 57 w 281"/>
                <a:gd name="T71" fmla="*/ 159 h 310"/>
                <a:gd name="T72" fmla="*/ 65 w 281"/>
                <a:gd name="T73" fmla="*/ 210 h 310"/>
                <a:gd name="T74" fmla="*/ 82 w 281"/>
                <a:gd name="T75" fmla="*/ 250 h 310"/>
                <a:gd name="T76" fmla="*/ 96 w 281"/>
                <a:gd name="T77" fmla="*/ 267 h 310"/>
                <a:gd name="T78" fmla="*/ 128 w 281"/>
                <a:gd name="T79" fmla="*/ 284 h 310"/>
                <a:gd name="T80" fmla="*/ 145 w 281"/>
                <a:gd name="T81" fmla="*/ 284 h 310"/>
                <a:gd name="T82" fmla="*/ 179 w 281"/>
                <a:gd name="T83" fmla="*/ 273 h 310"/>
                <a:gd name="T84" fmla="*/ 204 w 281"/>
                <a:gd name="T85" fmla="*/ 245 h 310"/>
                <a:gd name="T86" fmla="*/ 213 w 281"/>
                <a:gd name="T87" fmla="*/ 225 h 310"/>
                <a:gd name="T88" fmla="*/ 224 w 281"/>
                <a:gd name="T89" fmla="*/ 179 h 310"/>
                <a:gd name="T90" fmla="*/ 224 w 281"/>
                <a:gd name="T91" fmla="*/ 151 h 310"/>
                <a:gd name="T92" fmla="*/ 210 w 281"/>
                <a:gd name="T93" fmla="*/ 85 h 310"/>
                <a:gd name="T94" fmla="*/ 199 w 281"/>
                <a:gd name="T95" fmla="*/ 60 h 310"/>
                <a:gd name="T96" fmla="*/ 182 w 281"/>
                <a:gd name="T97" fmla="*/ 40 h 310"/>
                <a:gd name="T98" fmla="*/ 162 w 281"/>
                <a:gd name="T99" fmla="*/ 29 h 310"/>
                <a:gd name="T100" fmla="*/ 136 w 281"/>
                <a:gd name="T101" fmla="*/ 23 h 3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81" h="310">
                  <a:moveTo>
                    <a:pt x="142" y="0"/>
                  </a:moveTo>
                  <a:lnTo>
                    <a:pt x="142" y="0"/>
                  </a:lnTo>
                  <a:lnTo>
                    <a:pt x="164" y="0"/>
                  </a:lnTo>
                  <a:lnTo>
                    <a:pt x="184" y="6"/>
                  </a:lnTo>
                  <a:lnTo>
                    <a:pt x="201" y="12"/>
                  </a:lnTo>
                  <a:lnTo>
                    <a:pt x="218" y="23"/>
                  </a:lnTo>
                  <a:lnTo>
                    <a:pt x="235" y="34"/>
                  </a:lnTo>
                  <a:lnTo>
                    <a:pt x="247" y="49"/>
                  </a:lnTo>
                  <a:lnTo>
                    <a:pt x="258" y="63"/>
                  </a:lnTo>
                  <a:lnTo>
                    <a:pt x="267" y="80"/>
                  </a:lnTo>
                  <a:lnTo>
                    <a:pt x="272" y="100"/>
                  </a:lnTo>
                  <a:lnTo>
                    <a:pt x="278" y="117"/>
                  </a:lnTo>
                  <a:lnTo>
                    <a:pt x="281" y="137"/>
                  </a:lnTo>
                  <a:lnTo>
                    <a:pt x="281" y="156"/>
                  </a:lnTo>
                  <a:lnTo>
                    <a:pt x="281" y="174"/>
                  </a:lnTo>
                  <a:lnTo>
                    <a:pt x="278" y="193"/>
                  </a:lnTo>
                  <a:lnTo>
                    <a:pt x="272" y="210"/>
                  </a:lnTo>
                  <a:lnTo>
                    <a:pt x="264" y="230"/>
                  </a:lnTo>
                  <a:lnTo>
                    <a:pt x="253" y="247"/>
                  </a:lnTo>
                  <a:lnTo>
                    <a:pt x="241" y="262"/>
                  </a:lnTo>
                  <a:lnTo>
                    <a:pt x="230" y="276"/>
                  </a:lnTo>
                  <a:lnTo>
                    <a:pt x="213" y="290"/>
                  </a:lnTo>
                  <a:lnTo>
                    <a:pt x="196" y="299"/>
                  </a:lnTo>
                  <a:lnTo>
                    <a:pt x="179" y="304"/>
                  </a:lnTo>
                  <a:lnTo>
                    <a:pt x="159" y="310"/>
                  </a:lnTo>
                  <a:lnTo>
                    <a:pt x="139" y="310"/>
                  </a:lnTo>
                  <a:lnTo>
                    <a:pt x="108" y="307"/>
                  </a:lnTo>
                  <a:lnTo>
                    <a:pt x="93" y="304"/>
                  </a:lnTo>
                  <a:lnTo>
                    <a:pt x="79" y="299"/>
                  </a:lnTo>
                  <a:lnTo>
                    <a:pt x="65" y="293"/>
                  </a:lnTo>
                  <a:lnTo>
                    <a:pt x="54" y="284"/>
                  </a:lnTo>
                  <a:lnTo>
                    <a:pt x="45" y="273"/>
                  </a:lnTo>
                  <a:lnTo>
                    <a:pt x="34" y="264"/>
                  </a:lnTo>
                  <a:lnTo>
                    <a:pt x="20" y="239"/>
                  </a:lnTo>
                  <a:lnTo>
                    <a:pt x="8" y="213"/>
                  </a:lnTo>
                  <a:lnTo>
                    <a:pt x="0" y="185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3" y="117"/>
                  </a:lnTo>
                  <a:lnTo>
                    <a:pt x="8" y="100"/>
                  </a:lnTo>
                  <a:lnTo>
                    <a:pt x="17" y="80"/>
                  </a:lnTo>
                  <a:lnTo>
                    <a:pt x="25" y="63"/>
                  </a:lnTo>
                  <a:lnTo>
                    <a:pt x="37" y="49"/>
                  </a:lnTo>
                  <a:lnTo>
                    <a:pt x="51" y="34"/>
                  </a:lnTo>
                  <a:lnTo>
                    <a:pt x="68" y="23"/>
                  </a:lnTo>
                  <a:lnTo>
                    <a:pt x="82" y="12"/>
                  </a:lnTo>
                  <a:lnTo>
                    <a:pt x="102" y="6"/>
                  </a:lnTo>
                  <a:lnTo>
                    <a:pt x="122" y="0"/>
                  </a:lnTo>
                  <a:lnTo>
                    <a:pt x="142" y="0"/>
                  </a:lnTo>
                  <a:close/>
                  <a:moveTo>
                    <a:pt x="136" y="23"/>
                  </a:moveTo>
                  <a:lnTo>
                    <a:pt x="136" y="23"/>
                  </a:lnTo>
                  <a:lnTo>
                    <a:pt x="116" y="26"/>
                  </a:lnTo>
                  <a:lnTo>
                    <a:pt x="99" y="34"/>
                  </a:lnTo>
                  <a:lnTo>
                    <a:pt x="88" y="49"/>
                  </a:lnTo>
                  <a:lnTo>
                    <a:pt x="76" y="66"/>
                  </a:lnTo>
                  <a:lnTo>
                    <a:pt x="68" y="85"/>
                  </a:lnTo>
                  <a:lnTo>
                    <a:pt x="62" y="108"/>
                  </a:lnTo>
                  <a:lnTo>
                    <a:pt x="57" y="131"/>
                  </a:lnTo>
                  <a:lnTo>
                    <a:pt x="57" y="159"/>
                  </a:lnTo>
                  <a:lnTo>
                    <a:pt x="59" y="185"/>
                  </a:lnTo>
                  <a:lnTo>
                    <a:pt x="65" y="210"/>
                  </a:lnTo>
                  <a:lnTo>
                    <a:pt x="74" y="230"/>
                  </a:lnTo>
                  <a:lnTo>
                    <a:pt x="82" y="250"/>
                  </a:lnTo>
                  <a:lnTo>
                    <a:pt x="96" y="267"/>
                  </a:lnTo>
                  <a:lnTo>
                    <a:pt x="110" y="279"/>
                  </a:lnTo>
                  <a:lnTo>
                    <a:pt x="128" y="284"/>
                  </a:lnTo>
                  <a:lnTo>
                    <a:pt x="145" y="284"/>
                  </a:lnTo>
                  <a:lnTo>
                    <a:pt x="164" y="282"/>
                  </a:lnTo>
                  <a:lnTo>
                    <a:pt x="179" y="273"/>
                  </a:lnTo>
                  <a:lnTo>
                    <a:pt x="193" y="262"/>
                  </a:lnTo>
                  <a:lnTo>
                    <a:pt x="204" y="245"/>
                  </a:lnTo>
                  <a:lnTo>
                    <a:pt x="213" y="225"/>
                  </a:lnTo>
                  <a:lnTo>
                    <a:pt x="218" y="202"/>
                  </a:lnTo>
                  <a:lnTo>
                    <a:pt x="224" y="179"/>
                  </a:lnTo>
                  <a:lnTo>
                    <a:pt x="224" y="151"/>
                  </a:lnTo>
                  <a:lnTo>
                    <a:pt x="218" y="117"/>
                  </a:lnTo>
                  <a:lnTo>
                    <a:pt x="210" y="85"/>
                  </a:lnTo>
                  <a:lnTo>
                    <a:pt x="199" y="60"/>
                  </a:lnTo>
                  <a:lnTo>
                    <a:pt x="182" y="40"/>
                  </a:lnTo>
                  <a:lnTo>
                    <a:pt x="173" y="31"/>
                  </a:lnTo>
                  <a:lnTo>
                    <a:pt x="162" y="29"/>
                  </a:lnTo>
                  <a:lnTo>
                    <a:pt x="150" y="23"/>
                  </a:lnTo>
                  <a:lnTo>
                    <a:pt x="136" y="2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 sz="5401" dirty="0"/>
            </a:p>
          </p:txBody>
        </p:sp>
        <p:sp>
          <p:nvSpPr>
            <p:cNvPr id="12" name="Freeform 1706">
              <a:extLst>
                <a:ext uri="{FF2B5EF4-FFF2-40B4-BE49-F238E27FC236}">
                  <a16:creationId xmlns:a16="http://schemas.microsoft.com/office/drawing/2014/main" id="{81AA3BAC-327A-484D-BC17-7C7938287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" y="3059"/>
              <a:ext cx="182" cy="361"/>
            </a:xfrm>
            <a:custGeom>
              <a:avLst/>
              <a:gdLst>
                <a:gd name="T0" fmla="*/ 86 w 182"/>
                <a:gd name="T1" fmla="*/ 0 h 361"/>
                <a:gd name="T2" fmla="*/ 86 w 182"/>
                <a:gd name="T3" fmla="*/ 60 h 361"/>
                <a:gd name="T4" fmla="*/ 174 w 182"/>
                <a:gd name="T5" fmla="*/ 60 h 361"/>
                <a:gd name="T6" fmla="*/ 151 w 182"/>
                <a:gd name="T7" fmla="*/ 85 h 361"/>
                <a:gd name="T8" fmla="*/ 83 w 182"/>
                <a:gd name="T9" fmla="*/ 85 h 361"/>
                <a:gd name="T10" fmla="*/ 83 w 182"/>
                <a:gd name="T11" fmla="*/ 267 h 361"/>
                <a:gd name="T12" fmla="*/ 83 w 182"/>
                <a:gd name="T13" fmla="*/ 267 h 361"/>
                <a:gd name="T14" fmla="*/ 83 w 182"/>
                <a:gd name="T15" fmla="*/ 284 h 361"/>
                <a:gd name="T16" fmla="*/ 86 w 182"/>
                <a:gd name="T17" fmla="*/ 296 h 361"/>
                <a:gd name="T18" fmla="*/ 91 w 182"/>
                <a:gd name="T19" fmla="*/ 307 h 361"/>
                <a:gd name="T20" fmla="*/ 97 w 182"/>
                <a:gd name="T21" fmla="*/ 318 h 361"/>
                <a:gd name="T22" fmla="*/ 105 w 182"/>
                <a:gd name="T23" fmla="*/ 324 h 361"/>
                <a:gd name="T24" fmla="*/ 117 w 182"/>
                <a:gd name="T25" fmla="*/ 330 h 361"/>
                <a:gd name="T26" fmla="*/ 128 w 182"/>
                <a:gd name="T27" fmla="*/ 333 h 361"/>
                <a:gd name="T28" fmla="*/ 142 w 182"/>
                <a:gd name="T29" fmla="*/ 335 h 361"/>
                <a:gd name="T30" fmla="*/ 142 w 182"/>
                <a:gd name="T31" fmla="*/ 335 h 361"/>
                <a:gd name="T32" fmla="*/ 157 w 182"/>
                <a:gd name="T33" fmla="*/ 333 h 361"/>
                <a:gd name="T34" fmla="*/ 165 w 182"/>
                <a:gd name="T35" fmla="*/ 330 h 361"/>
                <a:gd name="T36" fmla="*/ 165 w 182"/>
                <a:gd name="T37" fmla="*/ 330 h 361"/>
                <a:gd name="T38" fmla="*/ 182 w 182"/>
                <a:gd name="T39" fmla="*/ 318 h 361"/>
                <a:gd name="T40" fmla="*/ 182 w 182"/>
                <a:gd name="T41" fmla="*/ 318 h 361"/>
                <a:gd name="T42" fmla="*/ 182 w 182"/>
                <a:gd name="T43" fmla="*/ 324 h 361"/>
                <a:gd name="T44" fmla="*/ 179 w 182"/>
                <a:gd name="T45" fmla="*/ 333 h 361"/>
                <a:gd name="T46" fmla="*/ 162 w 182"/>
                <a:gd name="T47" fmla="*/ 347 h 361"/>
                <a:gd name="T48" fmla="*/ 162 w 182"/>
                <a:gd name="T49" fmla="*/ 347 h 361"/>
                <a:gd name="T50" fmla="*/ 154 w 182"/>
                <a:gd name="T51" fmla="*/ 352 h 361"/>
                <a:gd name="T52" fmla="*/ 142 w 182"/>
                <a:gd name="T53" fmla="*/ 358 h 361"/>
                <a:gd name="T54" fmla="*/ 131 w 182"/>
                <a:gd name="T55" fmla="*/ 361 h 361"/>
                <a:gd name="T56" fmla="*/ 117 w 182"/>
                <a:gd name="T57" fmla="*/ 361 h 361"/>
                <a:gd name="T58" fmla="*/ 117 w 182"/>
                <a:gd name="T59" fmla="*/ 361 h 361"/>
                <a:gd name="T60" fmla="*/ 100 w 182"/>
                <a:gd name="T61" fmla="*/ 361 h 361"/>
                <a:gd name="T62" fmla="*/ 83 w 182"/>
                <a:gd name="T63" fmla="*/ 355 h 361"/>
                <a:gd name="T64" fmla="*/ 66 w 182"/>
                <a:gd name="T65" fmla="*/ 347 h 361"/>
                <a:gd name="T66" fmla="*/ 54 w 182"/>
                <a:gd name="T67" fmla="*/ 335 h 361"/>
                <a:gd name="T68" fmla="*/ 54 w 182"/>
                <a:gd name="T69" fmla="*/ 335 h 361"/>
                <a:gd name="T70" fmla="*/ 43 w 182"/>
                <a:gd name="T71" fmla="*/ 324 h 361"/>
                <a:gd name="T72" fmla="*/ 34 w 182"/>
                <a:gd name="T73" fmla="*/ 307 h 361"/>
                <a:gd name="T74" fmla="*/ 29 w 182"/>
                <a:gd name="T75" fmla="*/ 290 h 361"/>
                <a:gd name="T76" fmla="*/ 29 w 182"/>
                <a:gd name="T77" fmla="*/ 267 h 361"/>
                <a:gd name="T78" fmla="*/ 29 w 182"/>
                <a:gd name="T79" fmla="*/ 85 h 361"/>
                <a:gd name="T80" fmla="*/ 0 w 182"/>
                <a:gd name="T81" fmla="*/ 85 h 361"/>
                <a:gd name="T82" fmla="*/ 86 w 182"/>
                <a:gd name="T83" fmla="*/ 0 h 361"/>
                <a:gd name="T84" fmla="*/ 86 w 182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82" h="361">
                  <a:moveTo>
                    <a:pt x="86" y="0"/>
                  </a:moveTo>
                  <a:lnTo>
                    <a:pt x="86" y="60"/>
                  </a:lnTo>
                  <a:lnTo>
                    <a:pt x="174" y="60"/>
                  </a:lnTo>
                  <a:lnTo>
                    <a:pt x="151" y="85"/>
                  </a:lnTo>
                  <a:lnTo>
                    <a:pt x="83" y="85"/>
                  </a:lnTo>
                  <a:lnTo>
                    <a:pt x="83" y="267"/>
                  </a:lnTo>
                  <a:lnTo>
                    <a:pt x="83" y="284"/>
                  </a:lnTo>
                  <a:lnTo>
                    <a:pt x="86" y="296"/>
                  </a:lnTo>
                  <a:lnTo>
                    <a:pt x="91" y="307"/>
                  </a:lnTo>
                  <a:lnTo>
                    <a:pt x="97" y="318"/>
                  </a:lnTo>
                  <a:lnTo>
                    <a:pt x="105" y="324"/>
                  </a:lnTo>
                  <a:lnTo>
                    <a:pt x="117" y="330"/>
                  </a:lnTo>
                  <a:lnTo>
                    <a:pt x="128" y="333"/>
                  </a:lnTo>
                  <a:lnTo>
                    <a:pt x="142" y="335"/>
                  </a:lnTo>
                  <a:lnTo>
                    <a:pt x="157" y="333"/>
                  </a:lnTo>
                  <a:lnTo>
                    <a:pt x="165" y="330"/>
                  </a:lnTo>
                  <a:lnTo>
                    <a:pt x="182" y="318"/>
                  </a:lnTo>
                  <a:lnTo>
                    <a:pt x="182" y="324"/>
                  </a:lnTo>
                  <a:lnTo>
                    <a:pt x="179" y="333"/>
                  </a:lnTo>
                  <a:lnTo>
                    <a:pt x="162" y="347"/>
                  </a:lnTo>
                  <a:lnTo>
                    <a:pt x="154" y="352"/>
                  </a:lnTo>
                  <a:lnTo>
                    <a:pt x="142" y="358"/>
                  </a:lnTo>
                  <a:lnTo>
                    <a:pt x="131" y="361"/>
                  </a:lnTo>
                  <a:lnTo>
                    <a:pt x="117" y="361"/>
                  </a:lnTo>
                  <a:lnTo>
                    <a:pt x="100" y="361"/>
                  </a:lnTo>
                  <a:lnTo>
                    <a:pt x="83" y="355"/>
                  </a:lnTo>
                  <a:lnTo>
                    <a:pt x="66" y="347"/>
                  </a:lnTo>
                  <a:lnTo>
                    <a:pt x="54" y="335"/>
                  </a:lnTo>
                  <a:lnTo>
                    <a:pt x="43" y="324"/>
                  </a:lnTo>
                  <a:lnTo>
                    <a:pt x="34" y="307"/>
                  </a:lnTo>
                  <a:lnTo>
                    <a:pt x="29" y="290"/>
                  </a:lnTo>
                  <a:lnTo>
                    <a:pt x="29" y="267"/>
                  </a:lnTo>
                  <a:lnTo>
                    <a:pt x="29" y="85"/>
                  </a:lnTo>
                  <a:lnTo>
                    <a:pt x="0" y="85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 sz="5401" dirty="0"/>
            </a:p>
          </p:txBody>
        </p:sp>
        <p:sp>
          <p:nvSpPr>
            <p:cNvPr id="13" name="Freeform 1707">
              <a:extLst>
                <a:ext uri="{FF2B5EF4-FFF2-40B4-BE49-F238E27FC236}">
                  <a16:creationId xmlns:a16="http://schemas.microsoft.com/office/drawing/2014/main" id="{BB8E6C46-E998-4F00-A6B4-07AFB4142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5" y="2971"/>
              <a:ext cx="290" cy="443"/>
            </a:xfrm>
            <a:custGeom>
              <a:avLst/>
              <a:gdLst>
                <a:gd name="T0" fmla="*/ 176 w 290"/>
                <a:gd name="T1" fmla="*/ 139 h 443"/>
                <a:gd name="T2" fmla="*/ 213 w 290"/>
                <a:gd name="T3" fmla="*/ 145 h 443"/>
                <a:gd name="T4" fmla="*/ 244 w 290"/>
                <a:gd name="T5" fmla="*/ 162 h 443"/>
                <a:gd name="T6" fmla="*/ 256 w 290"/>
                <a:gd name="T7" fmla="*/ 176 h 443"/>
                <a:gd name="T8" fmla="*/ 270 w 290"/>
                <a:gd name="T9" fmla="*/ 207 h 443"/>
                <a:gd name="T10" fmla="*/ 273 w 290"/>
                <a:gd name="T11" fmla="*/ 421 h 443"/>
                <a:gd name="T12" fmla="*/ 273 w 290"/>
                <a:gd name="T13" fmla="*/ 429 h 443"/>
                <a:gd name="T14" fmla="*/ 276 w 290"/>
                <a:gd name="T15" fmla="*/ 435 h 443"/>
                <a:gd name="T16" fmla="*/ 199 w 290"/>
                <a:gd name="T17" fmla="*/ 443 h 443"/>
                <a:gd name="T18" fmla="*/ 207 w 290"/>
                <a:gd name="T19" fmla="*/ 438 h 443"/>
                <a:gd name="T20" fmla="*/ 216 w 290"/>
                <a:gd name="T21" fmla="*/ 426 h 443"/>
                <a:gd name="T22" fmla="*/ 216 w 290"/>
                <a:gd name="T23" fmla="*/ 250 h 443"/>
                <a:gd name="T24" fmla="*/ 216 w 290"/>
                <a:gd name="T25" fmla="*/ 233 h 443"/>
                <a:gd name="T26" fmla="*/ 207 w 290"/>
                <a:gd name="T27" fmla="*/ 207 h 443"/>
                <a:gd name="T28" fmla="*/ 202 w 290"/>
                <a:gd name="T29" fmla="*/ 196 h 443"/>
                <a:gd name="T30" fmla="*/ 179 w 290"/>
                <a:gd name="T31" fmla="*/ 182 h 443"/>
                <a:gd name="T32" fmla="*/ 148 w 290"/>
                <a:gd name="T33" fmla="*/ 176 h 443"/>
                <a:gd name="T34" fmla="*/ 128 w 290"/>
                <a:gd name="T35" fmla="*/ 179 h 443"/>
                <a:gd name="T36" fmla="*/ 108 w 290"/>
                <a:gd name="T37" fmla="*/ 188 h 443"/>
                <a:gd name="T38" fmla="*/ 77 w 290"/>
                <a:gd name="T39" fmla="*/ 210 h 443"/>
                <a:gd name="T40" fmla="*/ 77 w 290"/>
                <a:gd name="T41" fmla="*/ 421 h 443"/>
                <a:gd name="T42" fmla="*/ 82 w 290"/>
                <a:gd name="T43" fmla="*/ 432 h 443"/>
                <a:gd name="T44" fmla="*/ 88 w 290"/>
                <a:gd name="T45" fmla="*/ 438 h 443"/>
                <a:gd name="T46" fmla="*/ 6 w 290"/>
                <a:gd name="T47" fmla="*/ 443 h 443"/>
                <a:gd name="T48" fmla="*/ 11 w 290"/>
                <a:gd name="T49" fmla="*/ 438 h 443"/>
                <a:gd name="T50" fmla="*/ 20 w 290"/>
                <a:gd name="T51" fmla="*/ 426 h 443"/>
                <a:gd name="T52" fmla="*/ 20 w 290"/>
                <a:gd name="T53" fmla="*/ 40 h 443"/>
                <a:gd name="T54" fmla="*/ 20 w 290"/>
                <a:gd name="T55" fmla="*/ 31 h 443"/>
                <a:gd name="T56" fmla="*/ 17 w 290"/>
                <a:gd name="T57" fmla="*/ 23 h 443"/>
                <a:gd name="T58" fmla="*/ 77 w 290"/>
                <a:gd name="T59" fmla="*/ 0 h 443"/>
                <a:gd name="T60" fmla="*/ 77 w 290"/>
                <a:gd name="T61" fmla="*/ 185 h 443"/>
                <a:gd name="T62" fmla="*/ 128 w 290"/>
                <a:gd name="T63" fmla="*/ 151 h 443"/>
                <a:gd name="T64" fmla="*/ 176 w 290"/>
                <a:gd name="T65" fmla="*/ 139 h 44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0" h="443">
                  <a:moveTo>
                    <a:pt x="176" y="139"/>
                  </a:moveTo>
                  <a:lnTo>
                    <a:pt x="176" y="139"/>
                  </a:lnTo>
                  <a:lnTo>
                    <a:pt x="193" y="139"/>
                  </a:lnTo>
                  <a:lnTo>
                    <a:pt x="213" y="145"/>
                  </a:lnTo>
                  <a:lnTo>
                    <a:pt x="230" y="153"/>
                  </a:lnTo>
                  <a:lnTo>
                    <a:pt x="244" y="162"/>
                  </a:lnTo>
                  <a:lnTo>
                    <a:pt x="256" y="176"/>
                  </a:lnTo>
                  <a:lnTo>
                    <a:pt x="264" y="190"/>
                  </a:lnTo>
                  <a:lnTo>
                    <a:pt x="270" y="207"/>
                  </a:lnTo>
                  <a:lnTo>
                    <a:pt x="273" y="227"/>
                  </a:lnTo>
                  <a:lnTo>
                    <a:pt x="273" y="421"/>
                  </a:lnTo>
                  <a:lnTo>
                    <a:pt x="273" y="429"/>
                  </a:lnTo>
                  <a:lnTo>
                    <a:pt x="276" y="435"/>
                  </a:lnTo>
                  <a:lnTo>
                    <a:pt x="290" y="443"/>
                  </a:lnTo>
                  <a:lnTo>
                    <a:pt x="199" y="443"/>
                  </a:lnTo>
                  <a:lnTo>
                    <a:pt x="207" y="438"/>
                  </a:lnTo>
                  <a:lnTo>
                    <a:pt x="213" y="432"/>
                  </a:lnTo>
                  <a:lnTo>
                    <a:pt x="216" y="426"/>
                  </a:lnTo>
                  <a:lnTo>
                    <a:pt x="216" y="421"/>
                  </a:lnTo>
                  <a:lnTo>
                    <a:pt x="216" y="250"/>
                  </a:lnTo>
                  <a:lnTo>
                    <a:pt x="216" y="233"/>
                  </a:lnTo>
                  <a:lnTo>
                    <a:pt x="213" y="219"/>
                  </a:lnTo>
                  <a:lnTo>
                    <a:pt x="207" y="207"/>
                  </a:lnTo>
                  <a:lnTo>
                    <a:pt x="202" y="196"/>
                  </a:lnTo>
                  <a:lnTo>
                    <a:pt x="190" y="188"/>
                  </a:lnTo>
                  <a:lnTo>
                    <a:pt x="179" y="182"/>
                  </a:lnTo>
                  <a:lnTo>
                    <a:pt x="165" y="179"/>
                  </a:lnTo>
                  <a:lnTo>
                    <a:pt x="148" y="176"/>
                  </a:lnTo>
                  <a:lnTo>
                    <a:pt x="128" y="179"/>
                  </a:lnTo>
                  <a:lnTo>
                    <a:pt x="108" y="188"/>
                  </a:lnTo>
                  <a:lnTo>
                    <a:pt x="91" y="196"/>
                  </a:lnTo>
                  <a:lnTo>
                    <a:pt x="77" y="210"/>
                  </a:lnTo>
                  <a:lnTo>
                    <a:pt x="77" y="421"/>
                  </a:lnTo>
                  <a:lnTo>
                    <a:pt x="80" y="426"/>
                  </a:lnTo>
                  <a:lnTo>
                    <a:pt x="82" y="432"/>
                  </a:lnTo>
                  <a:lnTo>
                    <a:pt x="88" y="438"/>
                  </a:lnTo>
                  <a:lnTo>
                    <a:pt x="97" y="443"/>
                  </a:lnTo>
                  <a:lnTo>
                    <a:pt x="6" y="443"/>
                  </a:lnTo>
                  <a:lnTo>
                    <a:pt x="11" y="438"/>
                  </a:lnTo>
                  <a:lnTo>
                    <a:pt x="17" y="432"/>
                  </a:lnTo>
                  <a:lnTo>
                    <a:pt x="20" y="426"/>
                  </a:lnTo>
                  <a:lnTo>
                    <a:pt x="20" y="421"/>
                  </a:lnTo>
                  <a:lnTo>
                    <a:pt x="20" y="40"/>
                  </a:lnTo>
                  <a:lnTo>
                    <a:pt x="20" y="31"/>
                  </a:lnTo>
                  <a:lnTo>
                    <a:pt x="17" y="23"/>
                  </a:lnTo>
                  <a:lnTo>
                    <a:pt x="0" y="14"/>
                  </a:lnTo>
                  <a:lnTo>
                    <a:pt x="77" y="0"/>
                  </a:lnTo>
                  <a:lnTo>
                    <a:pt x="77" y="185"/>
                  </a:lnTo>
                  <a:lnTo>
                    <a:pt x="102" y="165"/>
                  </a:lnTo>
                  <a:lnTo>
                    <a:pt x="128" y="151"/>
                  </a:lnTo>
                  <a:lnTo>
                    <a:pt x="153" y="142"/>
                  </a:lnTo>
                  <a:lnTo>
                    <a:pt x="176" y="13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 sz="5401" dirty="0"/>
            </a:p>
          </p:txBody>
        </p:sp>
        <p:sp>
          <p:nvSpPr>
            <p:cNvPr id="14" name="Freeform 1708">
              <a:extLst>
                <a:ext uri="{FF2B5EF4-FFF2-40B4-BE49-F238E27FC236}">
                  <a16:creationId xmlns:a16="http://schemas.microsoft.com/office/drawing/2014/main" id="{6EFB332B-D457-4B4E-923B-B6203BAD4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4" y="3110"/>
              <a:ext cx="475" cy="304"/>
            </a:xfrm>
            <a:custGeom>
              <a:avLst/>
              <a:gdLst>
                <a:gd name="T0" fmla="*/ 364 w 475"/>
                <a:gd name="T1" fmla="*/ 0 h 304"/>
                <a:gd name="T2" fmla="*/ 398 w 475"/>
                <a:gd name="T3" fmla="*/ 6 h 304"/>
                <a:gd name="T4" fmla="*/ 429 w 475"/>
                <a:gd name="T5" fmla="*/ 23 h 304"/>
                <a:gd name="T6" fmla="*/ 444 w 475"/>
                <a:gd name="T7" fmla="*/ 37 h 304"/>
                <a:gd name="T8" fmla="*/ 458 w 475"/>
                <a:gd name="T9" fmla="*/ 68 h 304"/>
                <a:gd name="T10" fmla="*/ 458 w 475"/>
                <a:gd name="T11" fmla="*/ 282 h 304"/>
                <a:gd name="T12" fmla="*/ 461 w 475"/>
                <a:gd name="T13" fmla="*/ 287 h 304"/>
                <a:gd name="T14" fmla="*/ 463 w 475"/>
                <a:gd name="T15" fmla="*/ 293 h 304"/>
                <a:gd name="T16" fmla="*/ 387 w 475"/>
                <a:gd name="T17" fmla="*/ 304 h 304"/>
                <a:gd name="T18" fmla="*/ 392 w 475"/>
                <a:gd name="T19" fmla="*/ 299 h 304"/>
                <a:gd name="T20" fmla="*/ 404 w 475"/>
                <a:gd name="T21" fmla="*/ 287 h 304"/>
                <a:gd name="T22" fmla="*/ 404 w 475"/>
                <a:gd name="T23" fmla="*/ 108 h 304"/>
                <a:gd name="T24" fmla="*/ 404 w 475"/>
                <a:gd name="T25" fmla="*/ 91 h 304"/>
                <a:gd name="T26" fmla="*/ 395 w 475"/>
                <a:gd name="T27" fmla="*/ 66 h 304"/>
                <a:gd name="T28" fmla="*/ 387 w 475"/>
                <a:gd name="T29" fmla="*/ 57 h 304"/>
                <a:gd name="T30" fmla="*/ 367 w 475"/>
                <a:gd name="T31" fmla="*/ 43 h 304"/>
                <a:gd name="T32" fmla="*/ 336 w 475"/>
                <a:gd name="T33" fmla="*/ 37 h 304"/>
                <a:gd name="T34" fmla="*/ 316 w 475"/>
                <a:gd name="T35" fmla="*/ 40 h 304"/>
                <a:gd name="T36" fmla="*/ 282 w 475"/>
                <a:gd name="T37" fmla="*/ 60 h 304"/>
                <a:gd name="T38" fmla="*/ 267 w 475"/>
                <a:gd name="T39" fmla="*/ 77 h 304"/>
                <a:gd name="T40" fmla="*/ 267 w 475"/>
                <a:gd name="T41" fmla="*/ 282 h 304"/>
                <a:gd name="T42" fmla="*/ 270 w 475"/>
                <a:gd name="T43" fmla="*/ 287 h 304"/>
                <a:gd name="T44" fmla="*/ 273 w 475"/>
                <a:gd name="T45" fmla="*/ 293 h 304"/>
                <a:gd name="T46" fmla="*/ 194 w 475"/>
                <a:gd name="T47" fmla="*/ 304 h 304"/>
                <a:gd name="T48" fmla="*/ 202 w 475"/>
                <a:gd name="T49" fmla="*/ 299 h 304"/>
                <a:gd name="T50" fmla="*/ 211 w 475"/>
                <a:gd name="T51" fmla="*/ 287 h 304"/>
                <a:gd name="T52" fmla="*/ 211 w 475"/>
                <a:gd name="T53" fmla="*/ 105 h 304"/>
                <a:gd name="T54" fmla="*/ 211 w 475"/>
                <a:gd name="T55" fmla="*/ 88 h 304"/>
                <a:gd name="T56" fmla="*/ 202 w 475"/>
                <a:gd name="T57" fmla="*/ 63 h 304"/>
                <a:gd name="T58" fmla="*/ 185 w 475"/>
                <a:gd name="T59" fmla="*/ 46 h 304"/>
                <a:gd name="T60" fmla="*/ 160 w 475"/>
                <a:gd name="T61" fmla="*/ 37 h 304"/>
                <a:gd name="T62" fmla="*/ 145 w 475"/>
                <a:gd name="T63" fmla="*/ 37 h 304"/>
                <a:gd name="T64" fmla="*/ 108 w 475"/>
                <a:gd name="T65" fmla="*/ 46 h 304"/>
                <a:gd name="T66" fmla="*/ 80 w 475"/>
                <a:gd name="T67" fmla="*/ 68 h 304"/>
                <a:gd name="T68" fmla="*/ 80 w 475"/>
                <a:gd name="T69" fmla="*/ 282 h 304"/>
                <a:gd name="T70" fmla="*/ 83 w 475"/>
                <a:gd name="T71" fmla="*/ 293 h 304"/>
                <a:gd name="T72" fmla="*/ 97 w 475"/>
                <a:gd name="T73" fmla="*/ 304 h 304"/>
                <a:gd name="T74" fmla="*/ 6 w 475"/>
                <a:gd name="T75" fmla="*/ 304 h 304"/>
                <a:gd name="T76" fmla="*/ 20 w 475"/>
                <a:gd name="T77" fmla="*/ 293 h 304"/>
                <a:gd name="T78" fmla="*/ 23 w 475"/>
                <a:gd name="T79" fmla="*/ 282 h 304"/>
                <a:gd name="T80" fmla="*/ 23 w 475"/>
                <a:gd name="T81" fmla="*/ 40 h 304"/>
                <a:gd name="T82" fmla="*/ 18 w 475"/>
                <a:gd name="T83" fmla="*/ 23 h 304"/>
                <a:gd name="T84" fmla="*/ 9 w 475"/>
                <a:gd name="T85" fmla="*/ 17 h 304"/>
                <a:gd name="T86" fmla="*/ 80 w 475"/>
                <a:gd name="T87" fmla="*/ 0 h 304"/>
                <a:gd name="T88" fmla="*/ 80 w 475"/>
                <a:gd name="T89" fmla="*/ 43 h 304"/>
                <a:gd name="T90" fmla="*/ 123 w 475"/>
                <a:gd name="T91" fmla="*/ 14 h 304"/>
                <a:gd name="T92" fmla="*/ 134 w 475"/>
                <a:gd name="T93" fmla="*/ 9 h 304"/>
                <a:gd name="T94" fmla="*/ 160 w 475"/>
                <a:gd name="T95" fmla="*/ 0 h 304"/>
                <a:gd name="T96" fmla="*/ 174 w 475"/>
                <a:gd name="T97" fmla="*/ 0 h 304"/>
                <a:gd name="T98" fmla="*/ 202 w 475"/>
                <a:gd name="T99" fmla="*/ 3 h 304"/>
                <a:gd name="T100" fmla="*/ 228 w 475"/>
                <a:gd name="T101" fmla="*/ 14 h 304"/>
                <a:gd name="T102" fmla="*/ 239 w 475"/>
                <a:gd name="T103" fmla="*/ 23 h 304"/>
                <a:gd name="T104" fmla="*/ 256 w 475"/>
                <a:gd name="T105" fmla="*/ 43 h 304"/>
                <a:gd name="T106" fmla="*/ 262 w 475"/>
                <a:gd name="T107" fmla="*/ 57 h 304"/>
                <a:gd name="T108" fmla="*/ 307 w 475"/>
                <a:gd name="T109" fmla="*/ 17 h 304"/>
                <a:gd name="T110" fmla="*/ 321 w 475"/>
                <a:gd name="T111" fmla="*/ 9 h 304"/>
                <a:gd name="T112" fmla="*/ 350 w 475"/>
                <a:gd name="T113" fmla="*/ 0 h 304"/>
                <a:gd name="T114" fmla="*/ 364 w 475"/>
                <a:gd name="T115" fmla="*/ 0 h 30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75" h="304">
                  <a:moveTo>
                    <a:pt x="364" y="0"/>
                  </a:moveTo>
                  <a:lnTo>
                    <a:pt x="364" y="0"/>
                  </a:lnTo>
                  <a:lnTo>
                    <a:pt x="381" y="0"/>
                  </a:lnTo>
                  <a:lnTo>
                    <a:pt x="398" y="6"/>
                  </a:lnTo>
                  <a:lnTo>
                    <a:pt x="415" y="14"/>
                  </a:lnTo>
                  <a:lnTo>
                    <a:pt x="429" y="23"/>
                  </a:lnTo>
                  <a:lnTo>
                    <a:pt x="444" y="37"/>
                  </a:lnTo>
                  <a:lnTo>
                    <a:pt x="452" y="51"/>
                  </a:lnTo>
                  <a:lnTo>
                    <a:pt x="458" y="68"/>
                  </a:lnTo>
                  <a:lnTo>
                    <a:pt x="458" y="88"/>
                  </a:lnTo>
                  <a:lnTo>
                    <a:pt x="458" y="282"/>
                  </a:lnTo>
                  <a:lnTo>
                    <a:pt x="461" y="287"/>
                  </a:lnTo>
                  <a:lnTo>
                    <a:pt x="463" y="293"/>
                  </a:lnTo>
                  <a:lnTo>
                    <a:pt x="475" y="304"/>
                  </a:lnTo>
                  <a:lnTo>
                    <a:pt x="387" y="304"/>
                  </a:lnTo>
                  <a:lnTo>
                    <a:pt x="392" y="299"/>
                  </a:lnTo>
                  <a:lnTo>
                    <a:pt x="398" y="293"/>
                  </a:lnTo>
                  <a:lnTo>
                    <a:pt x="404" y="287"/>
                  </a:lnTo>
                  <a:lnTo>
                    <a:pt x="404" y="282"/>
                  </a:lnTo>
                  <a:lnTo>
                    <a:pt x="404" y="108"/>
                  </a:lnTo>
                  <a:lnTo>
                    <a:pt x="404" y="91"/>
                  </a:lnTo>
                  <a:lnTo>
                    <a:pt x="401" y="80"/>
                  </a:lnTo>
                  <a:lnTo>
                    <a:pt x="395" y="66"/>
                  </a:lnTo>
                  <a:lnTo>
                    <a:pt x="387" y="57"/>
                  </a:lnTo>
                  <a:lnTo>
                    <a:pt x="378" y="49"/>
                  </a:lnTo>
                  <a:lnTo>
                    <a:pt x="367" y="43"/>
                  </a:lnTo>
                  <a:lnTo>
                    <a:pt x="353" y="37"/>
                  </a:lnTo>
                  <a:lnTo>
                    <a:pt x="336" y="37"/>
                  </a:lnTo>
                  <a:lnTo>
                    <a:pt x="316" y="40"/>
                  </a:lnTo>
                  <a:lnTo>
                    <a:pt x="299" y="46"/>
                  </a:lnTo>
                  <a:lnTo>
                    <a:pt x="282" y="60"/>
                  </a:lnTo>
                  <a:lnTo>
                    <a:pt x="267" y="77"/>
                  </a:lnTo>
                  <a:lnTo>
                    <a:pt x="267" y="85"/>
                  </a:lnTo>
                  <a:lnTo>
                    <a:pt x="267" y="282"/>
                  </a:lnTo>
                  <a:lnTo>
                    <a:pt x="270" y="287"/>
                  </a:lnTo>
                  <a:lnTo>
                    <a:pt x="273" y="293"/>
                  </a:lnTo>
                  <a:lnTo>
                    <a:pt x="285" y="304"/>
                  </a:lnTo>
                  <a:lnTo>
                    <a:pt x="194" y="304"/>
                  </a:lnTo>
                  <a:lnTo>
                    <a:pt x="202" y="299"/>
                  </a:lnTo>
                  <a:lnTo>
                    <a:pt x="208" y="293"/>
                  </a:lnTo>
                  <a:lnTo>
                    <a:pt x="211" y="287"/>
                  </a:lnTo>
                  <a:lnTo>
                    <a:pt x="211" y="282"/>
                  </a:lnTo>
                  <a:lnTo>
                    <a:pt x="211" y="105"/>
                  </a:lnTo>
                  <a:lnTo>
                    <a:pt x="211" y="88"/>
                  </a:lnTo>
                  <a:lnTo>
                    <a:pt x="208" y="74"/>
                  </a:lnTo>
                  <a:lnTo>
                    <a:pt x="202" y="63"/>
                  </a:lnTo>
                  <a:lnTo>
                    <a:pt x="194" y="54"/>
                  </a:lnTo>
                  <a:lnTo>
                    <a:pt x="185" y="46"/>
                  </a:lnTo>
                  <a:lnTo>
                    <a:pt x="174" y="40"/>
                  </a:lnTo>
                  <a:lnTo>
                    <a:pt x="160" y="37"/>
                  </a:lnTo>
                  <a:lnTo>
                    <a:pt x="145" y="37"/>
                  </a:lnTo>
                  <a:lnTo>
                    <a:pt x="125" y="40"/>
                  </a:lnTo>
                  <a:lnTo>
                    <a:pt x="108" y="46"/>
                  </a:lnTo>
                  <a:lnTo>
                    <a:pt x="94" y="54"/>
                  </a:lnTo>
                  <a:lnTo>
                    <a:pt x="80" y="68"/>
                  </a:lnTo>
                  <a:lnTo>
                    <a:pt x="80" y="282"/>
                  </a:lnTo>
                  <a:lnTo>
                    <a:pt x="80" y="287"/>
                  </a:lnTo>
                  <a:lnTo>
                    <a:pt x="83" y="293"/>
                  </a:lnTo>
                  <a:lnTo>
                    <a:pt x="97" y="304"/>
                  </a:lnTo>
                  <a:lnTo>
                    <a:pt x="6" y="304"/>
                  </a:lnTo>
                  <a:lnTo>
                    <a:pt x="15" y="299"/>
                  </a:lnTo>
                  <a:lnTo>
                    <a:pt x="20" y="293"/>
                  </a:lnTo>
                  <a:lnTo>
                    <a:pt x="23" y="287"/>
                  </a:lnTo>
                  <a:lnTo>
                    <a:pt x="23" y="282"/>
                  </a:lnTo>
                  <a:lnTo>
                    <a:pt x="23" y="40"/>
                  </a:lnTo>
                  <a:lnTo>
                    <a:pt x="23" y="31"/>
                  </a:lnTo>
                  <a:lnTo>
                    <a:pt x="18" y="23"/>
                  </a:lnTo>
                  <a:lnTo>
                    <a:pt x="9" y="17"/>
                  </a:lnTo>
                  <a:lnTo>
                    <a:pt x="0" y="14"/>
                  </a:lnTo>
                  <a:lnTo>
                    <a:pt x="80" y="0"/>
                  </a:lnTo>
                  <a:lnTo>
                    <a:pt x="80" y="43"/>
                  </a:lnTo>
                  <a:lnTo>
                    <a:pt x="100" y="29"/>
                  </a:lnTo>
                  <a:lnTo>
                    <a:pt x="123" y="14"/>
                  </a:lnTo>
                  <a:lnTo>
                    <a:pt x="134" y="9"/>
                  </a:lnTo>
                  <a:lnTo>
                    <a:pt x="145" y="3"/>
                  </a:lnTo>
                  <a:lnTo>
                    <a:pt x="160" y="0"/>
                  </a:lnTo>
                  <a:lnTo>
                    <a:pt x="174" y="0"/>
                  </a:lnTo>
                  <a:lnTo>
                    <a:pt x="188" y="0"/>
                  </a:lnTo>
                  <a:lnTo>
                    <a:pt x="202" y="3"/>
                  </a:lnTo>
                  <a:lnTo>
                    <a:pt x="213" y="9"/>
                  </a:lnTo>
                  <a:lnTo>
                    <a:pt x="228" y="14"/>
                  </a:lnTo>
                  <a:lnTo>
                    <a:pt x="239" y="23"/>
                  </a:lnTo>
                  <a:lnTo>
                    <a:pt x="248" y="31"/>
                  </a:lnTo>
                  <a:lnTo>
                    <a:pt x="256" y="43"/>
                  </a:lnTo>
                  <a:lnTo>
                    <a:pt x="262" y="57"/>
                  </a:lnTo>
                  <a:lnTo>
                    <a:pt x="282" y="34"/>
                  </a:lnTo>
                  <a:lnTo>
                    <a:pt x="307" y="17"/>
                  </a:lnTo>
                  <a:lnTo>
                    <a:pt x="321" y="9"/>
                  </a:lnTo>
                  <a:lnTo>
                    <a:pt x="336" y="3"/>
                  </a:lnTo>
                  <a:lnTo>
                    <a:pt x="350" y="0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 sz="5401" dirty="0"/>
            </a:p>
          </p:txBody>
        </p:sp>
        <p:sp>
          <p:nvSpPr>
            <p:cNvPr id="15" name="Freeform 1709">
              <a:extLst>
                <a:ext uri="{FF2B5EF4-FFF2-40B4-BE49-F238E27FC236}">
                  <a16:creationId xmlns:a16="http://schemas.microsoft.com/office/drawing/2014/main" id="{90D8FBE0-9BBA-4820-B4EE-3F671A497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0" y="3059"/>
              <a:ext cx="184" cy="361"/>
            </a:xfrm>
            <a:custGeom>
              <a:avLst/>
              <a:gdLst>
                <a:gd name="T0" fmla="*/ 85 w 184"/>
                <a:gd name="T1" fmla="*/ 0 h 361"/>
                <a:gd name="T2" fmla="*/ 85 w 184"/>
                <a:gd name="T3" fmla="*/ 60 h 361"/>
                <a:gd name="T4" fmla="*/ 173 w 184"/>
                <a:gd name="T5" fmla="*/ 60 h 361"/>
                <a:gd name="T6" fmla="*/ 150 w 184"/>
                <a:gd name="T7" fmla="*/ 85 h 361"/>
                <a:gd name="T8" fmla="*/ 82 w 184"/>
                <a:gd name="T9" fmla="*/ 85 h 361"/>
                <a:gd name="T10" fmla="*/ 82 w 184"/>
                <a:gd name="T11" fmla="*/ 267 h 361"/>
                <a:gd name="T12" fmla="*/ 82 w 184"/>
                <a:gd name="T13" fmla="*/ 267 h 361"/>
                <a:gd name="T14" fmla="*/ 85 w 184"/>
                <a:gd name="T15" fmla="*/ 284 h 361"/>
                <a:gd name="T16" fmla="*/ 88 w 184"/>
                <a:gd name="T17" fmla="*/ 296 h 361"/>
                <a:gd name="T18" fmla="*/ 91 w 184"/>
                <a:gd name="T19" fmla="*/ 307 h 361"/>
                <a:gd name="T20" fmla="*/ 99 w 184"/>
                <a:gd name="T21" fmla="*/ 318 h 361"/>
                <a:gd name="T22" fmla="*/ 105 w 184"/>
                <a:gd name="T23" fmla="*/ 324 h 361"/>
                <a:gd name="T24" fmla="*/ 116 w 184"/>
                <a:gd name="T25" fmla="*/ 330 h 361"/>
                <a:gd name="T26" fmla="*/ 128 w 184"/>
                <a:gd name="T27" fmla="*/ 333 h 361"/>
                <a:gd name="T28" fmla="*/ 142 w 184"/>
                <a:gd name="T29" fmla="*/ 335 h 361"/>
                <a:gd name="T30" fmla="*/ 142 w 184"/>
                <a:gd name="T31" fmla="*/ 335 h 361"/>
                <a:gd name="T32" fmla="*/ 156 w 184"/>
                <a:gd name="T33" fmla="*/ 333 h 361"/>
                <a:gd name="T34" fmla="*/ 165 w 184"/>
                <a:gd name="T35" fmla="*/ 330 h 361"/>
                <a:gd name="T36" fmla="*/ 165 w 184"/>
                <a:gd name="T37" fmla="*/ 330 h 361"/>
                <a:gd name="T38" fmla="*/ 184 w 184"/>
                <a:gd name="T39" fmla="*/ 318 h 361"/>
                <a:gd name="T40" fmla="*/ 184 w 184"/>
                <a:gd name="T41" fmla="*/ 318 h 361"/>
                <a:gd name="T42" fmla="*/ 182 w 184"/>
                <a:gd name="T43" fmla="*/ 324 h 361"/>
                <a:gd name="T44" fmla="*/ 179 w 184"/>
                <a:gd name="T45" fmla="*/ 333 h 361"/>
                <a:gd name="T46" fmla="*/ 162 w 184"/>
                <a:gd name="T47" fmla="*/ 347 h 361"/>
                <a:gd name="T48" fmla="*/ 162 w 184"/>
                <a:gd name="T49" fmla="*/ 347 h 361"/>
                <a:gd name="T50" fmla="*/ 153 w 184"/>
                <a:gd name="T51" fmla="*/ 352 h 361"/>
                <a:gd name="T52" fmla="*/ 142 w 184"/>
                <a:gd name="T53" fmla="*/ 358 h 361"/>
                <a:gd name="T54" fmla="*/ 130 w 184"/>
                <a:gd name="T55" fmla="*/ 361 h 361"/>
                <a:gd name="T56" fmla="*/ 119 w 184"/>
                <a:gd name="T57" fmla="*/ 361 h 361"/>
                <a:gd name="T58" fmla="*/ 119 w 184"/>
                <a:gd name="T59" fmla="*/ 361 h 361"/>
                <a:gd name="T60" fmla="*/ 99 w 184"/>
                <a:gd name="T61" fmla="*/ 361 h 361"/>
                <a:gd name="T62" fmla="*/ 82 w 184"/>
                <a:gd name="T63" fmla="*/ 355 h 361"/>
                <a:gd name="T64" fmla="*/ 65 w 184"/>
                <a:gd name="T65" fmla="*/ 347 h 361"/>
                <a:gd name="T66" fmla="*/ 54 w 184"/>
                <a:gd name="T67" fmla="*/ 335 h 361"/>
                <a:gd name="T68" fmla="*/ 54 w 184"/>
                <a:gd name="T69" fmla="*/ 335 h 361"/>
                <a:gd name="T70" fmla="*/ 42 w 184"/>
                <a:gd name="T71" fmla="*/ 324 h 361"/>
                <a:gd name="T72" fmla="*/ 34 w 184"/>
                <a:gd name="T73" fmla="*/ 307 h 361"/>
                <a:gd name="T74" fmla="*/ 31 w 184"/>
                <a:gd name="T75" fmla="*/ 290 h 361"/>
                <a:gd name="T76" fmla="*/ 28 w 184"/>
                <a:gd name="T77" fmla="*/ 267 h 361"/>
                <a:gd name="T78" fmla="*/ 28 w 184"/>
                <a:gd name="T79" fmla="*/ 85 h 361"/>
                <a:gd name="T80" fmla="*/ 0 w 184"/>
                <a:gd name="T81" fmla="*/ 85 h 361"/>
                <a:gd name="T82" fmla="*/ 85 w 184"/>
                <a:gd name="T83" fmla="*/ 0 h 361"/>
                <a:gd name="T84" fmla="*/ 85 w 18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84" h="361">
                  <a:moveTo>
                    <a:pt x="85" y="0"/>
                  </a:moveTo>
                  <a:lnTo>
                    <a:pt x="85" y="60"/>
                  </a:lnTo>
                  <a:lnTo>
                    <a:pt x="173" y="60"/>
                  </a:lnTo>
                  <a:lnTo>
                    <a:pt x="150" y="85"/>
                  </a:lnTo>
                  <a:lnTo>
                    <a:pt x="82" y="85"/>
                  </a:lnTo>
                  <a:lnTo>
                    <a:pt x="82" y="267"/>
                  </a:lnTo>
                  <a:lnTo>
                    <a:pt x="85" y="284"/>
                  </a:lnTo>
                  <a:lnTo>
                    <a:pt x="88" y="296"/>
                  </a:lnTo>
                  <a:lnTo>
                    <a:pt x="91" y="307"/>
                  </a:lnTo>
                  <a:lnTo>
                    <a:pt x="99" y="318"/>
                  </a:lnTo>
                  <a:lnTo>
                    <a:pt x="105" y="324"/>
                  </a:lnTo>
                  <a:lnTo>
                    <a:pt x="116" y="330"/>
                  </a:lnTo>
                  <a:lnTo>
                    <a:pt x="128" y="333"/>
                  </a:lnTo>
                  <a:lnTo>
                    <a:pt x="142" y="335"/>
                  </a:lnTo>
                  <a:lnTo>
                    <a:pt x="156" y="333"/>
                  </a:lnTo>
                  <a:lnTo>
                    <a:pt x="165" y="330"/>
                  </a:lnTo>
                  <a:lnTo>
                    <a:pt x="184" y="318"/>
                  </a:lnTo>
                  <a:lnTo>
                    <a:pt x="182" y="324"/>
                  </a:lnTo>
                  <a:lnTo>
                    <a:pt x="179" y="333"/>
                  </a:lnTo>
                  <a:lnTo>
                    <a:pt x="162" y="347"/>
                  </a:lnTo>
                  <a:lnTo>
                    <a:pt x="153" y="352"/>
                  </a:lnTo>
                  <a:lnTo>
                    <a:pt x="142" y="358"/>
                  </a:lnTo>
                  <a:lnTo>
                    <a:pt x="130" y="361"/>
                  </a:lnTo>
                  <a:lnTo>
                    <a:pt x="119" y="361"/>
                  </a:lnTo>
                  <a:lnTo>
                    <a:pt x="99" y="361"/>
                  </a:lnTo>
                  <a:lnTo>
                    <a:pt x="82" y="355"/>
                  </a:lnTo>
                  <a:lnTo>
                    <a:pt x="65" y="347"/>
                  </a:lnTo>
                  <a:lnTo>
                    <a:pt x="54" y="335"/>
                  </a:lnTo>
                  <a:lnTo>
                    <a:pt x="42" y="324"/>
                  </a:lnTo>
                  <a:lnTo>
                    <a:pt x="34" y="307"/>
                  </a:lnTo>
                  <a:lnTo>
                    <a:pt x="31" y="290"/>
                  </a:lnTo>
                  <a:lnTo>
                    <a:pt x="28" y="267"/>
                  </a:lnTo>
                  <a:lnTo>
                    <a:pt x="28" y="85"/>
                  </a:lnTo>
                  <a:lnTo>
                    <a:pt x="0" y="85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 sz="5401" dirty="0"/>
            </a:p>
          </p:txBody>
        </p:sp>
        <p:sp>
          <p:nvSpPr>
            <p:cNvPr id="16" name="Freeform 1710">
              <a:extLst>
                <a:ext uri="{FF2B5EF4-FFF2-40B4-BE49-F238E27FC236}">
                  <a16:creationId xmlns:a16="http://schemas.microsoft.com/office/drawing/2014/main" id="{733066A6-65E9-4D25-B4FE-FFF29E52BB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2" y="3110"/>
              <a:ext cx="284" cy="310"/>
            </a:xfrm>
            <a:custGeom>
              <a:avLst/>
              <a:gdLst>
                <a:gd name="T0" fmla="*/ 144 w 284"/>
                <a:gd name="T1" fmla="*/ 0 h 310"/>
                <a:gd name="T2" fmla="*/ 184 w 284"/>
                <a:gd name="T3" fmla="*/ 6 h 310"/>
                <a:gd name="T4" fmla="*/ 221 w 284"/>
                <a:gd name="T5" fmla="*/ 23 h 310"/>
                <a:gd name="T6" fmla="*/ 235 w 284"/>
                <a:gd name="T7" fmla="*/ 34 h 310"/>
                <a:gd name="T8" fmla="*/ 261 w 284"/>
                <a:gd name="T9" fmla="*/ 63 h 310"/>
                <a:gd name="T10" fmla="*/ 269 w 284"/>
                <a:gd name="T11" fmla="*/ 80 h 310"/>
                <a:gd name="T12" fmla="*/ 281 w 284"/>
                <a:gd name="T13" fmla="*/ 117 h 310"/>
                <a:gd name="T14" fmla="*/ 284 w 284"/>
                <a:gd name="T15" fmla="*/ 156 h 310"/>
                <a:gd name="T16" fmla="*/ 284 w 284"/>
                <a:gd name="T17" fmla="*/ 174 h 310"/>
                <a:gd name="T18" fmla="*/ 272 w 284"/>
                <a:gd name="T19" fmla="*/ 210 h 310"/>
                <a:gd name="T20" fmla="*/ 267 w 284"/>
                <a:gd name="T21" fmla="*/ 230 h 310"/>
                <a:gd name="T22" fmla="*/ 244 w 284"/>
                <a:gd name="T23" fmla="*/ 262 h 310"/>
                <a:gd name="T24" fmla="*/ 215 w 284"/>
                <a:gd name="T25" fmla="*/ 290 h 310"/>
                <a:gd name="T26" fmla="*/ 198 w 284"/>
                <a:gd name="T27" fmla="*/ 299 h 310"/>
                <a:gd name="T28" fmla="*/ 161 w 284"/>
                <a:gd name="T29" fmla="*/ 310 h 310"/>
                <a:gd name="T30" fmla="*/ 142 w 284"/>
                <a:gd name="T31" fmla="*/ 310 h 310"/>
                <a:gd name="T32" fmla="*/ 93 w 284"/>
                <a:gd name="T33" fmla="*/ 304 h 310"/>
                <a:gd name="T34" fmla="*/ 68 w 284"/>
                <a:gd name="T35" fmla="*/ 293 h 310"/>
                <a:gd name="T36" fmla="*/ 45 w 284"/>
                <a:gd name="T37" fmla="*/ 273 h 310"/>
                <a:gd name="T38" fmla="*/ 36 w 284"/>
                <a:gd name="T39" fmla="*/ 264 h 310"/>
                <a:gd name="T40" fmla="*/ 11 w 284"/>
                <a:gd name="T41" fmla="*/ 213 h 310"/>
                <a:gd name="T42" fmla="*/ 0 w 284"/>
                <a:gd name="T43" fmla="*/ 156 h 310"/>
                <a:gd name="T44" fmla="*/ 2 w 284"/>
                <a:gd name="T45" fmla="*/ 137 h 310"/>
                <a:gd name="T46" fmla="*/ 11 w 284"/>
                <a:gd name="T47" fmla="*/ 100 h 310"/>
                <a:gd name="T48" fmla="*/ 19 w 284"/>
                <a:gd name="T49" fmla="*/ 80 h 310"/>
                <a:gd name="T50" fmla="*/ 39 w 284"/>
                <a:gd name="T51" fmla="*/ 49 h 310"/>
                <a:gd name="T52" fmla="*/ 68 w 284"/>
                <a:gd name="T53" fmla="*/ 23 h 310"/>
                <a:gd name="T54" fmla="*/ 85 w 284"/>
                <a:gd name="T55" fmla="*/ 12 h 310"/>
                <a:gd name="T56" fmla="*/ 122 w 284"/>
                <a:gd name="T57" fmla="*/ 0 h 310"/>
                <a:gd name="T58" fmla="*/ 144 w 284"/>
                <a:gd name="T59" fmla="*/ 0 h 310"/>
                <a:gd name="T60" fmla="*/ 139 w 284"/>
                <a:gd name="T61" fmla="*/ 23 h 310"/>
                <a:gd name="T62" fmla="*/ 102 w 284"/>
                <a:gd name="T63" fmla="*/ 34 h 310"/>
                <a:gd name="T64" fmla="*/ 76 w 284"/>
                <a:gd name="T65" fmla="*/ 66 h 310"/>
                <a:gd name="T66" fmla="*/ 68 w 284"/>
                <a:gd name="T67" fmla="*/ 85 h 310"/>
                <a:gd name="T68" fmla="*/ 59 w 284"/>
                <a:gd name="T69" fmla="*/ 131 h 310"/>
                <a:gd name="T70" fmla="*/ 59 w 284"/>
                <a:gd name="T71" fmla="*/ 159 h 310"/>
                <a:gd name="T72" fmla="*/ 68 w 284"/>
                <a:gd name="T73" fmla="*/ 210 h 310"/>
                <a:gd name="T74" fmla="*/ 85 w 284"/>
                <a:gd name="T75" fmla="*/ 250 h 310"/>
                <a:gd name="T76" fmla="*/ 96 w 284"/>
                <a:gd name="T77" fmla="*/ 267 h 310"/>
                <a:gd name="T78" fmla="*/ 127 w 284"/>
                <a:gd name="T79" fmla="*/ 284 h 310"/>
                <a:gd name="T80" fmla="*/ 147 w 284"/>
                <a:gd name="T81" fmla="*/ 284 h 310"/>
                <a:gd name="T82" fmla="*/ 181 w 284"/>
                <a:gd name="T83" fmla="*/ 273 h 310"/>
                <a:gd name="T84" fmla="*/ 207 w 284"/>
                <a:gd name="T85" fmla="*/ 245 h 310"/>
                <a:gd name="T86" fmla="*/ 215 w 284"/>
                <a:gd name="T87" fmla="*/ 225 h 310"/>
                <a:gd name="T88" fmla="*/ 224 w 284"/>
                <a:gd name="T89" fmla="*/ 179 h 310"/>
                <a:gd name="T90" fmla="*/ 224 w 284"/>
                <a:gd name="T91" fmla="*/ 151 h 310"/>
                <a:gd name="T92" fmla="*/ 213 w 284"/>
                <a:gd name="T93" fmla="*/ 85 h 310"/>
                <a:gd name="T94" fmla="*/ 201 w 284"/>
                <a:gd name="T95" fmla="*/ 60 h 310"/>
                <a:gd name="T96" fmla="*/ 184 w 284"/>
                <a:gd name="T97" fmla="*/ 40 h 310"/>
                <a:gd name="T98" fmla="*/ 164 w 284"/>
                <a:gd name="T99" fmla="*/ 29 h 310"/>
                <a:gd name="T100" fmla="*/ 139 w 284"/>
                <a:gd name="T101" fmla="*/ 23 h 3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84" h="310">
                  <a:moveTo>
                    <a:pt x="144" y="0"/>
                  </a:moveTo>
                  <a:lnTo>
                    <a:pt x="144" y="0"/>
                  </a:lnTo>
                  <a:lnTo>
                    <a:pt x="164" y="0"/>
                  </a:lnTo>
                  <a:lnTo>
                    <a:pt x="184" y="6"/>
                  </a:lnTo>
                  <a:lnTo>
                    <a:pt x="204" y="12"/>
                  </a:lnTo>
                  <a:lnTo>
                    <a:pt x="221" y="23"/>
                  </a:lnTo>
                  <a:lnTo>
                    <a:pt x="235" y="34"/>
                  </a:lnTo>
                  <a:lnTo>
                    <a:pt x="250" y="49"/>
                  </a:lnTo>
                  <a:lnTo>
                    <a:pt x="261" y="63"/>
                  </a:lnTo>
                  <a:lnTo>
                    <a:pt x="269" y="80"/>
                  </a:lnTo>
                  <a:lnTo>
                    <a:pt x="275" y="100"/>
                  </a:lnTo>
                  <a:lnTo>
                    <a:pt x="281" y="117"/>
                  </a:lnTo>
                  <a:lnTo>
                    <a:pt x="284" y="137"/>
                  </a:lnTo>
                  <a:lnTo>
                    <a:pt x="284" y="156"/>
                  </a:lnTo>
                  <a:lnTo>
                    <a:pt x="284" y="174"/>
                  </a:lnTo>
                  <a:lnTo>
                    <a:pt x="278" y="193"/>
                  </a:lnTo>
                  <a:lnTo>
                    <a:pt x="272" y="210"/>
                  </a:lnTo>
                  <a:lnTo>
                    <a:pt x="267" y="230"/>
                  </a:lnTo>
                  <a:lnTo>
                    <a:pt x="255" y="247"/>
                  </a:lnTo>
                  <a:lnTo>
                    <a:pt x="244" y="262"/>
                  </a:lnTo>
                  <a:lnTo>
                    <a:pt x="230" y="276"/>
                  </a:lnTo>
                  <a:lnTo>
                    <a:pt x="215" y="290"/>
                  </a:lnTo>
                  <a:lnTo>
                    <a:pt x="198" y="299"/>
                  </a:lnTo>
                  <a:lnTo>
                    <a:pt x="181" y="304"/>
                  </a:lnTo>
                  <a:lnTo>
                    <a:pt x="161" y="310"/>
                  </a:lnTo>
                  <a:lnTo>
                    <a:pt x="142" y="310"/>
                  </a:lnTo>
                  <a:lnTo>
                    <a:pt x="110" y="307"/>
                  </a:lnTo>
                  <a:lnTo>
                    <a:pt x="93" y="304"/>
                  </a:lnTo>
                  <a:lnTo>
                    <a:pt x="82" y="299"/>
                  </a:lnTo>
                  <a:lnTo>
                    <a:pt x="68" y="293"/>
                  </a:lnTo>
                  <a:lnTo>
                    <a:pt x="56" y="284"/>
                  </a:lnTo>
                  <a:lnTo>
                    <a:pt x="45" y="273"/>
                  </a:lnTo>
                  <a:lnTo>
                    <a:pt x="36" y="264"/>
                  </a:lnTo>
                  <a:lnTo>
                    <a:pt x="19" y="239"/>
                  </a:lnTo>
                  <a:lnTo>
                    <a:pt x="11" y="213"/>
                  </a:lnTo>
                  <a:lnTo>
                    <a:pt x="2" y="185"/>
                  </a:lnTo>
                  <a:lnTo>
                    <a:pt x="0" y="156"/>
                  </a:lnTo>
                  <a:lnTo>
                    <a:pt x="2" y="137"/>
                  </a:lnTo>
                  <a:lnTo>
                    <a:pt x="5" y="117"/>
                  </a:lnTo>
                  <a:lnTo>
                    <a:pt x="11" y="100"/>
                  </a:lnTo>
                  <a:lnTo>
                    <a:pt x="19" y="80"/>
                  </a:lnTo>
                  <a:lnTo>
                    <a:pt x="28" y="63"/>
                  </a:lnTo>
                  <a:lnTo>
                    <a:pt x="39" y="49"/>
                  </a:lnTo>
                  <a:lnTo>
                    <a:pt x="54" y="34"/>
                  </a:lnTo>
                  <a:lnTo>
                    <a:pt x="68" y="23"/>
                  </a:lnTo>
                  <a:lnTo>
                    <a:pt x="85" y="12"/>
                  </a:lnTo>
                  <a:lnTo>
                    <a:pt x="105" y="6"/>
                  </a:lnTo>
                  <a:lnTo>
                    <a:pt x="122" y="0"/>
                  </a:lnTo>
                  <a:lnTo>
                    <a:pt x="144" y="0"/>
                  </a:lnTo>
                  <a:close/>
                  <a:moveTo>
                    <a:pt x="139" y="23"/>
                  </a:moveTo>
                  <a:lnTo>
                    <a:pt x="139" y="23"/>
                  </a:lnTo>
                  <a:lnTo>
                    <a:pt x="119" y="26"/>
                  </a:lnTo>
                  <a:lnTo>
                    <a:pt x="102" y="34"/>
                  </a:lnTo>
                  <a:lnTo>
                    <a:pt x="88" y="49"/>
                  </a:lnTo>
                  <a:lnTo>
                    <a:pt x="76" y="66"/>
                  </a:lnTo>
                  <a:lnTo>
                    <a:pt x="68" y="85"/>
                  </a:lnTo>
                  <a:lnTo>
                    <a:pt x="62" y="108"/>
                  </a:lnTo>
                  <a:lnTo>
                    <a:pt x="59" y="131"/>
                  </a:lnTo>
                  <a:lnTo>
                    <a:pt x="59" y="159"/>
                  </a:lnTo>
                  <a:lnTo>
                    <a:pt x="62" y="185"/>
                  </a:lnTo>
                  <a:lnTo>
                    <a:pt x="68" y="210"/>
                  </a:lnTo>
                  <a:lnTo>
                    <a:pt x="73" y="230"/>
                  </a:lnTo>
                  <a:lnTo>
                    <a:pt x="85" y="250"/>
                  </a:lnTo>
                  <a:lnTo>
                    <a:pt x="96" y="267"/>
                  </a:lnTo>
                  <a:lnTo>
                    <a:pt x="113" y="279"/>
                  </a:lnTo>
                  <a:lnTo>
                    <a:pt x="127" y="284"/>
                  </a:lnTo>
                  <a:lnTo>
                    <a:pt x="147" y="284"/>
                  </a:lnTo>
                  <a:lnTo>
                    <a:pt x="164" y="282"/>
                  </a:lnTo>
                  <a:lnTo>
                    <a:pt x="181" y="273"/>
                  </a:lnTo>
                  <a:lnTo>
                    <a:pt x="196" y="262"/>
                  </a:lnTo>
                  <a:lnTo>
                    <a:pt x="207" y="245"/>
                  </a:lnTo>
                  <a:lnTo>
                    <a:pt x="215" y="225"/>
                  </a:lnTo>
                  <a:lnTo>
                    <a:pt x="221" y="202"/>
                  </a:lnTo>
                  <a:lnTo>
                    <a:pt x="224" y="179"/>
                  </a:lnTo>
                  <a:lnTo>
                    <a:pt x="224" y="151"/>
                  </a:lnTo>
                  <a:lnTo>
                    <a:pt x="221" y="117"/>
                  </a:lnTo>
                  <a:lnTo>
                    <a:pt x="213" y="85"/>
                  </a:lnTo>
                  <a:lnTo>
                    <a:pt x="201" y="60"/>
                  </a:lnTo>
                  <a:lnTo>
                    <a:pt x="184" y="40"/>
                  </a:lnTo>
                  <a:lnTo>
                    <a:pt x="176" y="31"/>
                  </a:lnTo>
                  <a:lnTo>
                    <a:pt x="164" y="29"/>
                  </a:lnTo>
                  <a:lnTo>
                    <a:pt x="150" y="23"/>
                  </a:lnTo>
                  <a:lnTo>
                    <a:pt x="139" y="2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 sz="5401" dirty="0"/>
            </a:p>
          </p:txBody>
        </p:sp>
        <p:sp>
          <p:nvSpPr>
            <p:cNvPr id="17" name="Freeform 1711">
              <a:extLst>
                <a:ext uri="{FF2B5EF4-FFF2-40B4-BE49-F238E27FC236}">
                  <a16:creationId xmlns:a16="http://schemas.microsoft.com/office/drawing/2014/main" id="{38482DFD-5D47-4607-A182-B681DFC55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7" y="3110"/>
              <a:ext cx="284" cy="304"/>
            </a:xfrm>
            <a:custGeom>
              <a:avLst/>
              <a:gdLst>
                <a:gd name="T0" fmla="*/ 170 w 284"/>
                <a:gd name="T1" fmla="*/ 0 h 304"/>
                <a:gd name="T2" fmla="*/ 219 w 284"/>
                <a:gd name="T3" fmla="*/ 12 h 304"/>
                <a:gd name="T4" fmla="*/ 239 w 284"/>
                <a:gd name="T5" fmla="*/ 23 h 304"/>
                <a:gd name="T6" fmla="*/ 253 w 284"/>
                <a:gd name="T7" fmla="*/ 43 h 304"/>
                <a:gd name="T8" fmla="*/ 264 w 284"/>
                <a:gd name="T9" fmla="*/ 63 h 304"/>
                <a:gd name="T10" fmla="*/ 267 w 284"/>
                <a:gd name="T11" fmla="*/ 88 h 304"/>
                <a:gd name="T12" fmla="*/ 267 w 284"/>
                <a:gd name="T13" fmla="*/ 282 h 304"/>
                <a:gd name="T14" fmla="*/ 270 w 284"/>
                <a:gd name="T15" fmla="*/ 293 h 304"/>
                <a:gd name="T16" fmla="*/ 284 w 284"/>
                <a:gd name="T17" fmla="*/ 304 h 304"/>
                <a:gd name="T18" fmla="*/ 196 w 284"/>
                <a:gd name="T19" fmla="*/ 304 h 304"/>
                <a:gd name="T20" fmla="*/ 207 w 284"/>
                <a:gd name="T21" fmla="*/ 293 h 304"/>
                <a:gd name="T22" fmla="*/ 213 w 284"/>
                <a:gd name="T23" fmla="*/ 282 h 304"/>
                <a:gd name="T24" fmla="*/ 213 w 284"/>
                <a:gd name="T25" fmla="*/ 111 h 304"/>
                <a:gd name="T26" fmla="*/ 207 w 284"/>
                <a:gd name="T27" fmla="*/ 80 h 304"/>
                <a:gd name="T28" fmla="*/ 196 w 284"/>
                <a:gd name="T29" fmla="*/ 57 h 304"/>
                <a:gd name="T30" fmla="*/ 173 w 284"/>
                <a:gd name="T31" fmla="*/ 43 h 304"/>
                <a:gd name="T32" fmla="*/ 145 w 284"/>
                <a:gd name="T33" fmla="*/ 37 h 304"/>
                <a:gd name="T34" fmla="*/ 125 w 284"/>
                <a:gd name="T35" fmla="*/ 40 h 304"/>
                <a:gd name="T36" fmla="*/ 108 w 284"/>
                <a:gd name="T37" fmla="*/ 49 h 304"/>
                <a:gd name="T38" fmla="*/ 79 w 284"/>
                <a:gd name="T39" fmla="*/ 71 h 304"/>
                <a:gd name="T40" fmla="*/ 79 w 284"/>
                <a:gd name="T41" fmla="*/ 282 h 304"/>
                <a:gd name="T42" fmla="*/ 82 w 284"/>
                <a:gd name="T43" fmla="*/ 293 h 304"/>
                <a:gd name="T44" fmla="*/ 97 w 284"/>
                <a:gd name="T45" fmla="*/ 304 h 304"/>
                <a:gd name="T46" fmla="*/ 6 w 284"/>
                <a:gd name="T47" fmla="*/ 304 h 304"/>
                <a:gd name="T48" fmla="*/ 17 w 284"/>
                <a:gd name="T49" fmla="*/ 293 h 304"/>
                <a:gd name="T50" fmla="*/ 23 w 284"/>
                <a:gd name="T51" fmla="*/ 282 h 304"/>
                <a:gd name="T52" fmla="*/ 23 w 284"/>
                <a:gd name="T53" fmla="*/ 40 h 304"/>
                <a:gd name="T54" fmla="*/ 17 w 284"/>
                <a:gd name="T55" fmla="*/ 26 h 304"/>
                <a:gd name="T56" fmla="*/ 0 w 284"/>
                <a:gd name="T57" fmla="*/ 14 h 304"/>
                <a:gd name="T58" fmla="*/ 79 w 284"/>
                <a:gd name="T59" fmla="*/ 46 h 304"/>
                <a:gd name="T60" fmla="*/ 97 w 284"/>
                <a:gd name="T61" fmla="*/ 29 h 304"/>
                <a:gd name="T62" fmla="*/ 119 w 284"/>
                <a:gd name="T63" fmla="*/ 14 h 304"/>
                <a:gd name="T64" fmla="*/ 145 w 284"/>
                <a:gd name="T65" fmla="*/ 3 h 304"/>
                <a:gd name="T66" fmla="*/ 170 w 284"/>
                <a:gd name="T67" fmla="*/ 0 h 30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84" h="304">
                  <a:moveTo>
                    <a:pt x="170" y="0"/>
                  </a:moveTo>
                  <a:lnTo>
                    <a:pt x="170" y="0"/>
                  </a:lnTo>
                  <a:lnTo>
                    <a:pt x="196" y="3"/>
                  </a:lnTo>
                  <a:lnTo>
                    <a:pt x="219" y="12"/>
                  </a:lnTo>
                  <a:lnTo>
                    <a:pt x="239" y="23"/>
                  </a:lnTo>
                  <a:lnTo>
                    <a:pt x="253" y="43"/>
                  </a:lnTo>
                  <a:lnTo>
                    <a:pt x="258" y="51"/>
                  </a:lnTo>
                  <a:lnTo>
                    <a:pt x="264" y="63"/>
                  </a:lnTo>
                  <a:lnTo>
                    <a:pt x="267" y="77"/>
                  </a:lnTo>
                  <a:lnTo>
                    <a:pt x="267" y="88"/>
                  </a:lnTo>
                  <a:lnTo>
                    <a:pt x="267" y="282"/>
                  </a:lnTo>
                  <a:lnTo>
                    <a:pt x="267" y="287"/>
                  </a:lnTo>
                  <a:lnTo>
                    <a:pt x="270" y="293"/>
                  </a:lnTo>
                  <a:lnTo>
                    <a:pt x="284" y="304"/>
                  </a:lnTo>
                  <a:lnTo>
                    <a:pt x="196" y="304"/>
                  </a:lnTo>
                  <a:lnTo>
                    <a:pt x="202" y="301"/>
                  </a:lnTo>
                  <a:lnTo>
                    <a:pt x="207" y="293"/>
                  </a:lnTo>
                  <a:lnTo>
                    <a:pt x="210" y="287"/>
                  </a:lnTo>
                  <a:lnTo>
                    <a:pt x="213" y="282"/>
                  </a:lnTo>
                  <a:lnTo>
                    <a:pt x="213" y="111"/>
                  </a:lnTo>
                  <a:lnTo>
                    <a:pt x="210" y="94"/>
                  </a:lnTo>
                  <a:lnTo>
                    <a:pt x="207" y="80"/>
                  </a:lnTo>
                  <a:lnTo>
                    <a:pt x="202" y="66"/>
                  </a:lnTo>
                  <a:lnTo>
                    <a:pt x="196" y="57"/>
                  </a:lnTo>
                  <a:lnTo>
                    <a:pt x="185" y="49"/>
                  </a:lnTo>
                  <a:lnTo>
                    <a:pt x="173" y="43"/>
                  </a:lnTo>
                  <a:lnTo>
                    <a:pt x="159" y="40"/>
                  </a:lnTo>
                  <a:lnTo>
                    <a:pt x="145" y="37"/>
                  </a:lnTo>
                  <a:lnTo>
                    <a:pt x="125" y="40"/>
                  </a:lnTo>
                  <a:lnTo>
                    <a:pt x="108" y="49"/>
                  </a:lnTo>
                  <a:lnTo>
                    <a:pt x="91" y="57"/>
                  </a:lnTo>
                  <a:lnTo>
                    <a:pt x="79" y="71"/>
                  </a:lnTo>
                  <a:lnTo>
                    <a:pt x="79" y="282"/>
                  </a:lnTo>
                  <a:lnTo>
                    <a:pt x="79" y="287"/>
                  </a:lnTo>
                  <a:lnTo>
                    <a:pt x="82" y="293"/>
                  </a:lnTo>
                  <a:lnTo>
                    <a:pt x="97" y="304"/>
                  </a:lnTo>
                  <a:lnTo>
                    <a:pt x="6" y="304"/>
                  </a:lnTo>
                  <a:lnTo>
                    <a:pt x="14" y="301"/>
                  </a:lnTo>
                  <a:lnTo>
                    <a:pt x="17" y="293"/>
                  </a:lnTo>
                  <a:lnTo>
                    <a:pt x="20" y="287"/>
                  </a:lnTo>
                  <a:lnTo>
                    <a:pt x="23" y="282"/>
                  </a:lnTo>
                  <a:lnTo>
                    <a:pt x="23" y="40"/>
                  </a:lnTo>
                  <a:lnTo>
                    <a:pt x="20" y="31"/>
                  </a:lnTo>
                  <a:lnTo>
                    <a:pt x="17" y="26"/>
                  </a:lnTo>
                  <a:lnTo>
                    <a:pt x="11" y="20"/>
                  </a:lnTo>
                  <a:lnTo>
                    <a:pt x="0" y="14"/>
                  </a:lnTo>
                  <a:lnTo>
                    <a:pt x="79" y="0"/>
                  </a:lnTo>
                  <a:lnTo>
                    <a:pt x="79" y="46"/>
                  </a:lnTo>
                  <a:lnTo>
                    <a:pt x="97" y="29"/>
                  </a:lnTo>
                  <a:lnTo>
                    <a:pt x="119" y="14"/>
                  </a:lnTo>
                  <a:lnTo>
                    <a:pt x="133" y="9"/>
                  </a:lnTo>
                  <a:lnTo>
                    <a:pt x="145" y="3"/>
                  </a:lnTo>
                  <a:lnTo>
                    <a:pt x="15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 sz="5401" dirty="0"/>
            </a:p>
          </p:txBody>
        </p:sp>
        <p:sp>
          <p:nvSpPr>
            <p:cNvPr id="18" name="Freeform 1712">
              <a:extLst>
                <a:ext uri="{FF2B5EF4-FFF2-40B4-BE49-F238E27FC236}">
                  <a16:creationId xmlns:a16="http://schemas.microsoft.com/office/drawing/2014/main" id="{489271CD-8A0D-4669-8192-DAD617434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" y="3110"/>
              <a:ext cx="293" cy="452"/>
            </a:xfrm>
            <a:custGeom>
              <a:avLst/>
              <a:gdLst>
                <a:gd name="T0" fmla="*/ 281 w 293"/>
                <a:gd name="T1" fmla="*/ 85 h 452"/>
                <a:gd name="T2" fmla="*/ 250 w 293"/>
                <a:gd name="T3" fmla="*/ 37 h 452"/>
                <a:gd name="T4" fmla="*/ 230 w 293"/>
                <a:gd name="T5" fmla="*/ 20 h 452"/>
                <a:gd name="T6" fmla="*/ 210 w 293"/>
                <a:gd name="T7" fmla="*/ 9 h 452"/>
                <a:gd name="T8" fmla="*/ 165 w 293"/>
                <a:gd name="T9" fmla="*/ 0 h 452"/>
                <a:gd name="T10" fmla="*/ 139 w 293"/>
                <a:gd name="T11" fmla="*/ 3 h 452"/>
                <a:gd name="T12" fmla="*/ 114 w 293"/>
                <a:gd name="T13" fmla="*/ 12 h 452"/>
                <a:gd name="T14" fmla="*/ 77 w 293"/>
                <a:gd name="T15" fmla="*/ 40 h 452"/>
                <a:gd name="T16" fmla="*/ 0 w 293"/>
                <a:gd name="T17" fmla="*/ 17 h 452"/>
                <a:gd name="T18" fmla="*/ 9 w 293"/>
                <a:gd name="T19" fmla="*/ 20 h 452"/>
                <a:gd name="T20" fmla="*/ 20 w 293"/>
                <a:gd name="T21" fmla="*/ 34 h 452"/>
                <a:gd name="T22" fmla="*/ 23 w 293"/>
                <a:gd name="T23" fmla="*/ 426 h 452"/>
                <a:gd name="T24" fmla="*/ 20 w 293"/>
                <a:gd name="T25" fmla="*/ 435 h 452"/>
                <a:gd name="T26" fmla="*/ 11 w 293"/>
                <a:gd name="T27" fmla="*/ 449 h 452"/>
                <a:gd name="T28" fmla="*/ 94 w 293"/>
                <a:gd name="T29" fmla="*/ 452 h 452"/>
                <a:gd name="T30" fmla="*/ 88 w 293"/>
                <a:gd name="T31" fmla="*/ 449 h 452"/>
                <a:gd name="T32" fmla="*/ 80 w 293"/>
                <a:gd name="T33" fmla="*/ 435 h 452"/>
                <a:gd name="T34" fmla="*/ 77 w 293"/>
                <a:gd name="T35" fmla="*/ 68 h 452"/>
                <a:gd name="T36" fmla="*/ 91 w 293"/>
                <a:gd name="T37" fmla="*/ 54 h 452"/>
                <a:gd name="T38" fmla="*/ 105 w 293"/>
                <a:gd name="T39" fmla="*/ 46 h 452"/>
                <a:gd name="T40" fmla="*/ 142 w 293"/>
                <a:gd name="T41" fmla="*/ 34 h 452"/>
                <a:gd name="T42" fmla="*/ 159 w 293"/>
                <a:gd name="T43" fmla="*/ 37 h 452"/>
                <a:gd name="T44" fmla="*/ 190 w 293"/>
                <a:gd name="T45" fmla="*/ 51 h 452"/>
                <a:gd name="T46" fmla="*/ 205 w 293"/>
                <a:gd name="T47" fmla="*/ 63 h 452"/>
                <a:gd name="T48" fmla="*/ 224 w 293"/>
                <a:gd name="T49" fmla="*/ 100 h 452"/>
                <a:gd name="T50" fmla="*/ 230 w 293"/>
                <a:gd name="T51" fmla="*/ 156 h 452"/>
                <a:gd name="T52" fmla="*/ 230 w 293"/>
                <a:gd name="T53" fmla="*/ 185 h 452"/>
                <a:gd name="T54" fmla="*/ 216 w 293"/>
                <a:gd name="T55" fmla="*/ 233 h 452"/>
                <a:gd name="T56" fmla="*/ 205 w 293"/>
                <a:gd name="T57" fmla="*/ 250 h 452"/>
                <a:gd name="T58" fmla="*/ 176 w 293"/>
                <a:gd name="T59" fmla="*/ 276 h 452"/>
                <a:gd name="T60" fmla="*/ 136 w 293"/>
                <a:gd name="T61" fmla="*/ 284 h 452"/>
                <a:gd name="T62" fmla="*/ 122 w 293"/>
                <a:gd name="T63" fmla="*/ 284 h 452"/>
                <a:gd name="T64" fmla="*/ 99 w 293"/>
                <a:gd name="T65" fmla="*/ 276 h 452"/>
                <a:gd name="T66" fmla="*/ 102 w 293"/>
                <a:gd name="T67" fmla="*/ 304 h 452"/>
                <a:gd name="T68" fmla="*/ 122 w 293"/>
                <a:gd name="T69" fmla="*/ 310 h 452"/>
                <a:gd name="T70" fmla="*/ 145 w 293"/>
                <a:gd name="T71" fmla="*/ 310 h 452"/>
                <a:gd name="T72" fmla="*/ 190 w 293"/>
                <a:gd name="T73" fmla="*/ 304 h 452"/>
                <a:gd name="T74" fmla="*/ 219 w 293"/>
                <a:gd name="T75" fmla="*/ 290 h 452"/>
                <a:gd name="T76" fmla="*/ 241 w 293"/>
                <a:gd name="T77" fmla="*/ 273 h 452"/>
                <a:gd name="T78" fmla="*/ 253 w 293"/>
                <a:gd name="T79" fmla="*/ 262 h 452"/>
                <a:gd name="T80" fmla="*/ 281 w 293"/>
                <a:gd name="T81" fmla="*/ 210 h 452"/>
                <a:gd name="T82" fmla="*/ 293 w 293"/>
                <a:gd name="T83" fmla="*/ 154 h 452"/>
                <a:gd name="T84" fmla="*/ 290 w 293"/>
                <a:gd name="T85" fmla="*/ 117 h 452"/>
                <a:gd name="T86" fmla="*/ 281 w 293"/>
                <a:gd name="T87" fmla="*/ 85 h 45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93" h="452">
                  <a:moveTo>
                    <a:pt x="281" y="85"/>
                  </a:moveTo>
                  <a:lnTo>
                    <a:pt x="281" y="85"/>
                  </a:lnTo>
                  <a:lnTo>
                    <a:pt x="267" y="57"/>
                  </a:lnTo>
                  <a:lnTo>
                    <a:pt x="250" y="37"/>
                  </a:lnTo>
                  <a:lnTo>
                    <a:pt x="230" y="20"/>
                  </a:lnTo>
                  <a:lnTo>
                    <a:pt x="210" y="9"/>
                  </a:lnTo>
                  <a:lnTo>
                    <a:pt x="187" y="3"/>
                  </a:lnTo>
                  <a:lnTo>
                    <a:pt x="165" y="0"/>
                  </a:lnTo>
                  <a:lnTo>
                    <a:pt x="139" y="3"/>
                  </a:lnTo>
                  <a:lnTo>
                    <a:pt x="114" y="12"/>
                  </a:lnTo>
                  <a:lnTo>
                    <a:pt x="94" y="26"/>
                  </a:lnTo>
                  <a:lnTo>
                    <a:pt x="77" y="40"/>
                  </a:lnTo>
                  <a:lnTo>
                    <a:pt x="77" y="0"/>
                  </a:lnTo>
                  <a:lnTo>
                    <a:pt x="0" y="17"/>
                  </a:lnTo>
                  <a:lnTo>
                    <a:pt x="9" y="20"/>
                  </a:lnTo>
                  <a:lnTo>
                    <a:pt x="17" y="26"/>
                  </a:lnTo>
                  <a:lnTo>
                    <a:pt x="20" y="34"/>
                  </a:lnTo>
                  <a:lnTo>
                    <a:pt x="23" y="43"/>
                  </a:lnTo>
                  <a:lnTo>
                    <a:pt x="23" y="426"/>
                  </a:lnTo>
                  <a:lnTo>
                    <a:pt x="20" y="435"/>
                  </a:lnTo>
                  <a:lnTo>
                    <a:pt x="17" y="443"/>
                  </a:lnTo>
                  <a:lnTo>
                    <a:pt x="11" y="449"/>
                  </a:lnTo>
                  <a:lnTo>
                    <a:pt x="6" y="452"/>
                  </a:lnTo>
                  <a:lnTo>
                    <a:pt x="94" y="452"/>
                  </a:lnTo>
                  <a:lnTo>
                    <a:pt x="88" y="449"/>
                  </a:lnTo>
                  <a:lnTo>
                    <a:pt x="82" y="443"/>
                  </a:lnTo>
                  <a:lnTo>
                    <a:pt x="80" y="435"/>
                  </a:lnTo>
                  <a:lnTo>
                    <a:pt x="77" y="426"/>
                  </a:lnTo>
                  <a:lnTo>
                    <a:pt x="77" y="68"/>
                  </a:lnTo>
                  <a:lnTo>
                    <a:pt x="91" y="54"/>
                  </a:lnTo>
                  <a:lnTo>
                    <a:pt x="105" y="46"/>
                  </a:lnTo>
                  <a:lnTo>
                    <a:pt x="122" y="37"/>
                  </a:lnTo>
                  <a:lnTo>
                    <a:pt x="142" y="34"/>
                  </a:lnTo>
                  <a:lnTo>
                    <a:pt x="159" y="37"/>
                  </a:lnTo>
                  <a:lnTo>
                    <a:pt x="173" y="43"/>
                  </a:lnTo>
                  <a:lnTo>
                    <a:pt x="190" y="51"/>
                  </a:lnTo>
                  <a:lnTo>
                    <a:pt x="205" y="63"/>
                  </a:lnTo>
                  <a:lnTo>
                    <a:pt x="216" y="80"/>
                  </a:lnTo>
                  <a:lnTo>
                    <a:pt x="224" y="100"/>
                  </a:lnTo>
                  <a:lnTo>
                    <a:pt x="230" y="125"/>
                  </a:lnTo>
                  <a:lnTo>
                    <a:pt x="230" y="156"/>
                  </a:lnTo>
                  <a:lnTo>
                    <a:pt x="230" y="185"/>
                  </a:lnTo>
                  <a:lnTo>
                    <a:pt x="224" y="210"/>
                  </a:lnTo>
                  <a:lnTo>
                    <a:pt x="216" y="233"/>
                  </a:lnTo>
                  <a:lnTo>
                    <a:pt x="205" y="250"/>
                  </a:lnTo>
                  <a:lnTo>
                    <a:pt x="190" y="267"/>
                  </a:lnTo>
                  <a:lnTo>
                    <a:pt x="176" y="276"/>
                  </a:lnTo>
                  <a:lnTo>
                    <a:pt x="156" y="284"/>
                  </a:lnTo>
                  <a:lnTo>
                    <a:pt x="136" y="284"/>
                  </a:lnTo>
                  <a:lnTo>
                    <a:pt x="122" y="284"/>
                  </a:lnTo>
                  <a:lnTo>
                    <a:pt x="111" y="282"/>
                  </a:lnTo>
                  <a:lnTo>
                    <a:pt x="99" y="276"/>
                  </a:lnTo>
                  <a:lnTo>
                    <a:pt x="88" y="264"/>
                  </a:lnTo>
                  <a:lnTo>
                    <a:pt x="102" y="304"/>
                  </a:lnTo>
                  <a:lnTo>
                    <a:pt x="122" y="310"/>
                  </a:lnTo>
                  <a:lnTo>
                    <a:pt x="145" y="310"/>
                  </a:lnTo>
                  <a:lnTo>
                    <a:pt x="176" y="307"/>
                  </a:lnTo>
                  <a:lnTo>
                    <a:pt x="190" y="304"/>
                  </a:lnTo>
                  <a:lnTo>
                    <a:pt x="205" y="299"/>
                  </a:lnTo>
                  <a:lnTo>
                    <a:pt x="219" y="290"/>
                  </a:lnTo>
                  <a:lnTo>
                    <a:pt x="230" y="284"/>
                  </a:lnTo>
                  <a:lnTo>
                    <a:pt x="241" y="273"/>
                  </a:lnTo>
                  <a:lnTo>
                    <a:pt x="253" y="262"/>
                  </a:lnTo>
                  <a:lnTo>
                    <a:pt x="270" y="236"/>
                  </a:lnTo>
                  <a:lnTo>
                    <a:pt x="281" y="210"/>
                  </a:lnTo>
                  <a:lnTo>
                    <a:pt x="290" y="182"/>
                  </a:lnTo>
                  <a:lnTo>
                    <a:pt x="293" y="154"/>
                  </a:lnTo>
                  <a:lnTo>
                    <a:pt x="290" y="117"/>
                  </a:lnTo>
                  <a:lnTo>
                    <a:pt x="281" y="8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 sz="5401" dirty="0"/>
            </a:p>
          </p:txBody>
        </p:sp>
        <p:sp>
          <p:nvSpPr>
            <p:cNvPr id="19" name="Freeform 1713">
              <a:extLst>
                <a:ext uri="{FF2B5EF4-FFF2-40B4-BE49-F238E27FC236}">
                  <a16:creationId xmlns:a16="http://schemas.microsoft.com/office/drawing/2014/main" id="{90CA5E81-E80F-442E-9E9A-0B2124D2B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2" y="3110"/>
              <a:ext cx="208" cy="310"/>
            </a:xfrm>
            <a:custGeom>
              <a:avLst/>
              <a:gdLst>
                <a:gd name="T0" fmla="*/ 182 w 208"/>
                <a:gd name="T1" fmla="*/ 264 h 310"/>
                <a:gd name="T2" fmla="*/ 182 w 208"/>
                <a:gd name="T3" fmla="*/ 264 h 310"/>
                <a:gd name="T4" fmla="*/ 165 w 208"/>
                <a:gd name="T5" fmla="*/ 270 h 310"/>
                <a:gd name="T6" fmla="*/ 145 w 208"/>
                <a:gd name="T7" fmla="*/ 273 h 310"/>
                <a:gd name="T8" fmla="*/ 145 w 208"/>
                <a:gd name="T9" fmla="*/ 273 h 310"/>
                <a:gd name="T10" fmla="*/ 131 w 208"/>
                <a:gd name="T11" fmla="*/ 273 h 310"/>
                <a:gd name="T12" fmla="*/ 120 w 208"/>
                <a:gd name="T13" fmla="*/ 267 h 310"/>
                <a:gd name="T14" fmla="*/ 108 w 208"/>
                <a:gd name="T15" fmla="*/ 262 h 310"/>
                <a:gd name="T16" fmla="*/ 100 w 208"/>
                <a:gd name="T17" fmla="*/ 250 h 310"/>
                <a:gd name="T18" fmla="*/ 100 w 208"/>
                <a:gd name="T19" fmla="*/ 250 h 310"/>
                <a:gd name="T20" fmla="*/ 91 w 208"/>
                <a:gd name="T21" fmla="*/ 239 h 310"/>
                <a:gd name="T22" fmla="*/ 83 w 208"/>
                <a:gd name="T23" fmla="*/ 225 h 310"/>
                <a:gd name="T24" fmla="*/ 80 w 208"/>
                <a:gd name="T25" fmla="*/ 208 h 310"/>
                <a:gd name="T26" fmla="*/ 80 w 208"/>
                <a:gd name="T27" fmla="*/ 191 h 310"/>
                <a:gd name="T28" fmla="*/ 80 w 208"/>
                <a:gd name="T29" fmla="*/ 0 h 310"/>
                <a:gd name="T30" fmla="*/ 0 w 208"/>
                <a:gd name="T31" fmla="*/ 14 h 310"/>
                <a:gd name="T32" fmla="*/ 0 w 208"/>
                <a:gd name="T33" fmla="*/ 14 h 310"/>
                <a:gd name="T34" fmla="*/ 12 w 208"/>
                <a:gd name="T35" fmla="*/ 20 h 310"/>
                <a:gd name="T36" fmla="*/ 17 w 208"/>
                <a:gd name="T37" fmla="*/ 26 h 310"/>
                <a:gd name="T38" fmla="*/ 23 w 208"/>
                <a:gd name="T39" fmla="*/ 31 h 310"/>
                <a:gd name="T40" fmla="*/ 23 w 208"/>
                <a:gd name="T41" fmla="*/ 40 h 310"/>
                <a:gd name="T42" fmla="*/ 23 w 208"/>
                <a:gd name="T43" fmla="*/ 191 h 310"/>
                <a:gd name="T44" fmla="*/ 23 w 208"/>
                <a:gd name="T45" fmla="*/ 191 h 310"/>
                <a:gd name="T46" fmla="*/ 26 w 208"/>
                <a:gd name="T47" fmla="*/ 219 h 310"/>
                <a:gd name="T48" fmla="*/ 32 w 208"/>
                <a:gd name="T49" fmla="*/ 245 h 310"/>
                <a:gd name="T50" fmla="*/ 40 w 208"/>
                <a:gd name="T51" fmla="*/ 264 h 310"/>
                <a:gd name="T52" fmla="*/ 54 w 208"/>
                <a:gd name="T53" fmla="*/ 282 h 310"/>
                <a:gd name="T54" fmla="*/ 54 w 208"/>
                <a:gd name="T55" fmla="*/ 282 h 310"/>
                <a:gd name="T56" fmla="*/ 71 w 208"/>
                <a:gd name="T57" fmla="*/ 296 h 310"/>
                <a:gd name="T58" fmla="*/ 85 w 208"/>
                <a:gd name="T59" fmla="*/ 304 h 310"/>
                <a:gd name="T60" fmla="*/ 103 w 208"/>
                <a:gd name="T61" fmla="*/ 310 h 310"/>
                <a:gd name="T62" fmla="*/ 122 w 208"/>
                <a:gd name="T63" fmla="*/ 310 h 310"/>
                <a:gd name="T64" fmla="*/ 122 w 208"/>
                <a:gd name="T65" fmla="*/ 310 h 310"/>
                <a:gd name="T66" fmla="*/ 142 w 208"/>
                <a:gd name="T67" fmla="*/ 310 h 310"/>
                <a:gd name="T68" fmla="*/ 162 w 208"/>
                <a:gd name="T69" fmla="*/ 304 h 310"/>
                <a:gd name="T70" fmla="*/ 179 w 208"/>
                <a:gd name="T71" fmla="*/ 296 h 310"/>
                <a:gd name="T72" fmla="*/ 196 w 208"/>
                <a:gd name="T73" fmla="*/ 282 h 310"/>
                <a:gd name="T74" fmla="*/ 208 w 208"/>
                <a:gd name="T75" fmla="*/ 245 h 310"/>
                <a:gd name="T76" fmla="*/ 208 w 208"/>
                <a:gd name="T77" fmla="*/ 245 h 310"/>
                <a:gd name="T78" fmla="*/ 196 w 208"/>
                <a:gd name="T79" fmla="*/ 256 h 310"/>
                <a:gd name="T80" fmla="*/ 182 w 208"/>
                <a:gd name="T81" fmla="*/ 264 h 310"/>
                <a:gd name="T82" fmla="*/ 182 w 208"/>
                <a:gd name="T83" fmla="*/ 264 h 31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08" h="310">
                  <a:moveTo>
                    <a:pt x="182" y="264"/>
                  </a:moveTo>
                  <a:lnTo>
                    <a:pt x="182" y="264"/>
                  </a:lnTo>
                  <a:lnTo>
                    <a:pt x="165" y="270"/>
                  </a:lnTo>
                  <a:lnTo>
                    <a:pt x="145" y="273"/>
                  </a:lnTo>
                  <a:lnTo>
                    <a:pt x="131" y="273"/>
                  </a:lnTo>
                  <a:lnTo>
                    <a:pt x="120" y="267"/>
                  </a:lnTo>
                  <a:lnTo>
                    <a:pt x="108" y="262"/>
                  </a:lnTo>
                  <a:lnTo>
                    <a:pt x="100" y="250"/>
                  </a:lnTo>
                  <a:lnTo>
                    <a:pt x="91" y="239"/>
                  </a:lnTo>
                  <a:lnTo>
                    <a:pt x="83" y="225"/>
                  </a:lnTo>
                  <a:lnTo>
                    <a:pt x="80" y="208"/>
                  </a:lnTo>
                  <a:lnTo>
                    <a:pt x="80" y="191"/>
                  </a:lnTo>
                  <a:lnTo>
                    <a:pt x="80" y="0"/>
                  </a:lnTo>
                  <a:lnTo>
                    <a:pt x="0" y="14"/>
                  </a:lnTo>
                  <a:lnTo>
                    <a:pt x="12" y="20"/>
                  </a:lnTo>
                  <a:lnTo>
                    <a:pt x="17" y="26"/>
                  </a:lnTo>
                  <a:lnTo>
                    <a:pt x="23" y="31"/>
                  </a:lnTo>
                  <a:lnTo>
                    <a:pt x="23" y="40"/>
                  </a:lnTo>
                  <a:lnTo>
                    <a:pt x="23" y="191"/>
                  </a:lnTo>
                  <a:lnTo>
                    <a:pt x="26" y="219"/>
                  </a:lnTo>
                  <a:lnTo>
                    <a:pt x="32" y="245"/>
                  </a:lnTo>
                  <a:lnTo>
                    <a:pt x="40" y="264"/>
                  </a:lnTo>
                  <a:lnTo>
                    <a:pt x="54" y="282"/>
                  </a:lnTo>
                  <a:lnTo>
                    <a:pt x="71" y="296"/>
                  </a:lnTo>
                  <a:lnTo>
                    <a:pt x="85" y="304"/>
                  </a:lnTo>
                  <a:lnTo>
                    <a:pt x="103" y="310"/>
                  </a:lnTo>
                  <a:lnTo>
                    <a:pt x="122" y="310"/>
                  </a:lnTo>
                  <a:lnTo>
                    <a:pt x="142" y="310"/>
                  </a:lnTo>
                  <a:lnTo>
                    <a:pt x="162" y="304"/>
                  </a:lnTo>
                  <a:lnTo>
                    <a:pt x="179" y="296"/>
                  </a:lnTo>
                  <a:lnTo>
                    <a:pt x="196" y="282"/>
                  </a:lnTo>
                  <a:lnTo>
                    <a:pt x="208" y="245"/>
                  </a:lnTo>
                  <a:lnTo>
                    <a:pt x="196" y="256"/>
                  </a:lnTo>
                  <a:lnTo>
                    <a:pt x="182" y="26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 sz="5401" dirty="0"/>
            </a:p>
          </p:txBody>
        </p:sp>
        <p:sp>
          <p:nvSpPr>
            <p:cNvPr id="20" name="Freeform 1714">
              <a:extLst>
                <a:ext uri="{FF2B5EF4-FFF2-40B4-BE49-F238E27FC236}">
                  <a16:creationId xmlns:a16="http://schemas.microsoft.com/office/drawing/2014/main" id="{A9CCCC8B-9808-4D88-A660-6DF60EB62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" y="3110"/>
              <a:ext cx="105" cy="310"/>
            </a:xfrm>
            <a:custGeom>
              <a:avLst/>
              <a:gdLst>
                <a:gd name="T0" fmla="*/ 79 w 105"/>
                <a:gd name="T1" fmla="*/ 253 h 310"/>
                <a:gd name="T2" fmla="*/ 79 w 105"/>
                <a:gd name="T3" fmla="*/ 0 h 310"/>
                <a:gd name="T4" fmla="*/ 0 w 105"/>
                <a:gd name="T5" fmla="*/ 14 h 310"/>
                <a:gd name="T6" fmla="*/ 0 w 105"/>
                <a:gd name="T7" fmla="*/ 14 h 310"/>
                <a:gd name="T8" fmla="*/ 11 w 105"/>
                <a:gd name="T9" fmla="*/ 17 h 310"/>
                <a:gd name="T10" fmla="*/ 17 w 105"/>
                <a:gd name="T11" fmla="*/ 23 h 310"/>
                <a:gd name="T12" fmla="*/ 17 w 105"/>
                <a:gd name="T13" fmla="*/ 23 h 310"/>
                <a:gd name="T14" fmla="*/ 22 w 105"/>
                <a:gd name="T15" fmla="*/ 31 h 310"/>
                <a:gd name="T16" fmla="*/ 22 w 105"/>
                <a:gd name="T17" fmla="*/ 40 h 310"/>
                <a:gd name="T18" fmla="*/ 22 w 105"/>
                <a:gd name="T19" fmla="*/ 239 h 310"/>
                <a:gd name="T20" fmla="*/ 25 w 105"/>
                <a:gd name="T21" fmla="*/ 264 h 310"/>
                <a:gd name="T22" fmla="*/ 25 w 105"/>
                <a:gd name="T23" fmla="*/ 264 h 310"/>
                <a:gd name="T24" fmla="*/ 25 w 105"/>
                <a:gd name="T25" fmla="*/ 264 h 310"/>
                <a:gd name="T26" fmla="*/ 25 w 105"/>
                <a:gd name="T27" fmla="*/ 264 h 310"/>
                <a:gd name="T28" fmla="*/ 25 w 105"/>
                <a:gd name="T29" fmla="*/ 282 h 310"/>
                <a:gd name="T30" fmla="*/ 31 w 105"/>
                <a:gd name="T31" fmla="*/ 293 h 310"/>
                <a:gd name="T32" fmla="*/ 31 w 105"/>
                <a:gd name="T33" fmla="*/ 293 h 310"/>
                <a:gd name="T34" fmla="*/ 37 w 105"/>
                <a:gd name="T35" fmla="*/ 301 h 310"/>
                <a:gd name="T36" fmla="*/ 48 w 105"/>
                <a:gd name="T37" fmla="*/ 310 h 310"/>
                <a:gd name="T38" fmla="*/ 105 w 105"/>
                <a:gd name="T39" fmla="*/ 290 h 310"/>
                <a:gd name="T40" fmla="*/ 105 w 105"/>
                <a:gd name="T41" fmla="*/ 290 h 310"/>
                <a:gd name="T42" fmla="*/ 93 w 105"/>
                <a:gd name="T43" fmla="*/ 287 h 310"/>
                <a:gd name="T44" fmla="*/ 85 w 105"/>
                <a:gd name="T45" fmla="*/ 279 h 310"/>
                <a:gd name="T46" fmla="*/ 79 w 105"/>
                <a:gd name="T47" fmla="*/ 267 h 310"/>
                <a:gd name="T48" fmla="*/ 79 w 105"/>
                <a:gd name="T49" fmla="*/ 253 h 310"/>
                <a:gd name="T50" fmla="*/ 79 w 105"/>
                <a:gd name="T51" fmla="*/ 253 h 31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5" h="310">
                  <a:moveTo>
                    <a:pt x="79" y="253"/>
                  </a:moveTo>
                  <a:lnTo>
                    <a:pt x="79" y="0"/>
                  </a:lnTo>
                  <a:lnTo>
                    <a:pt x="0" y="14"/>
                  </a:lnTo>
                  <a:lnTo>
                    <a:pt x="11" y="17"/>
                  </a:lnTo>
                  <a:lnTo>
                    <a:pt x="17" y="23"/>
                  </a:lnTo>
                  <a:lnTo>
                    <a:pt x="22" y="31"/>
                  </a:lnTo>
                  <a:lnTo>
                    <a:pt x="22" y="40"/>
                  </a:lnTo>
                  <a:lnTo>
                    <a:pt x="22" y="239"/>
                  </a:lnTo>
                  <a:lnTo>
                    <a:pt x="25" y="264"/>
                  </a:lnTo>
                  <a:lnTo>
                    <a:pt x="25" y="282"/>
                  </a:lnTo>
                  <a:lnTo>
                    <a:pt x="31" y="293"/>
                  </a:lnTo>
                  <a:lnTo>
                    <a:pt x="37" y="301"/>
                  </a:lnTo>
                  <a:lnTo>
                    <a:pt x="48" y="310"/>
                  </a:lnTo>
                  <a:lnTo>
                    <a:pt x="105" y="290"/>
                  </a:lnTo>
                  <a:lnTo>
                    <a:pt x="93" y="287"/>
                  </a:lnTo>
                  <a:lnTo>
                    <a:pt x="85" y="279"/>
                  </a:lnTo>
                  <a:lnTo>
                    <a:pt x="79" y="267"/>
                  </a:lnTo>
                  <a:lnTo>
                    <a:pt x="79" y="25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 sz="5401" dirty="0"/>
            </a:p>
          </p:txBody>
        </p:sp>
        <p:sp>
          <p:nvSpPr>
            <p:cNvPr id="21" name="Freeform 1715">
              <a:extLst>
                <a:ext uri="{FF2B5EF4-FFF2-40B4-BE49-F238E27FC236}">
                  <a16:creationId xmlns:a16="http://schemas.microsoft.com/office/drawing/2014/main" id="{43A010F3-A198-4F52-ACE1-6836FC308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0" y="3110"/>
              <a:ext cx="250" cy="310"/>
            </a:xfrm>
            <a:custGeom>
              <a:avLst/>
              <a:gdLst>
                <a:gd name="T0" fmla="*/ 233 w 250"/>
                <a:gd name="T1" fmla="*/ 279 h 310"/>
                <a:gd name="T2" fmla="*/ 230 w 250"/>
                <a:gd name="T3" fmla="*/ 259 h 310"/>
                <a:gd name="T4" fmla="*/ 230 w 250"/>
                <a:gd name="T5" fmla="*/ 85 h 310"/>
                <a:gd name="T6" fmla="*/ 222 w 250"/>
                <a:gd name="T7" fmla="*/ 46 h 310"/>
                <a:gd name="T8" fmla="*/ 199 w 250"/>
                <a:gd name="T9" fmla="*/ 17 h 310"/>
                <a:gd name="T10" fmla="*/ 185 w 250"/>
                <a:gd name="T11" fmla="*/ 12 h 310"/>
                <a:gd name="T12" fmla="*/ 148 w 250"/>
                <a:gd name="T13" fmla="*/ 0 h 310"/>
                <a:gd name="T14" fmla="*/ 128 w 250"/>
                <a:gd name="T15" fmla="*/ 0 h 310"/>
                <a:gd name="T16" fmla="*/ 77 w 250"/>
                <a:gd name="T17" fmla="*/ 9 h 310"/>
                <a:gd name="T18" fmla="*/ 29 w 250"/>
                <a:gd name="T19" fmla="*/ 31 h 310"/>
                <a:gd name="T20" fmla="*/ 29 w 250"/>
                <a:gd name="T21" fmla="*/ 111 h 310"/>
                <a:gd name="T22" fmla="*/ 43 w 250"/>
                <a:gd name="T23" fmla="*/ 74 h 310"/>
                <a:gd name="T24" fmla="*/ 63 w 250"/>
                <a:gd name="T25" fmla="*/ 49 h 310"/>
                <a:gd name="T26" fmla="*/ 74 w 250"/>
                <a:gd name="T27" fmla="*/ 37 h 310"/>
                <a:gd name="T28" fmla="*/ 105 w 250"/>
                <a:gd name="T29" fmla="*/ 26 h 310"/>
                <a:gd name="T30" fmla="*/ 122 w 250"/>
                <a:gd name="T31" fmla="*/ 23 h 310"/>
                <a:gd name="T32" fmla="*/ 145 w 250"/>
                <a:gd name="T33" fmla="*/ 29 h 310"/>
                <a:gd name="T34" fmla="*/ 162 w 250"/>
                <a:gd name="T35" fmla="*/ 40 h 310"/>
                <a:gd name="T36" fmla="*/ 171 w 250"/>
                <a:gd name="T37" fmla="*/ 49 h 310"/>
                <a:gd name="T38" fmla="*/ 176 w 250"/>
                <a:gd name="T39" fmla="*/ 68 h 310"/>
                <a:gd name="T40" fmla="*/ 176 w 250"/>
                <a:gd name="T41" fmla="*/ 80 h 310"/>
                <a:gd name="T42" fmla="*/ 174 w 250"/>
                <a:gd name="T43" fmla="*/ 108 h 310"/>
                <a:gd name="T44" fmla="*/ 165 w 250"/>
                <a:gd name="T45" fmla="*/ 117 h 310"/>
                <a:gd name="T46" fmla="*/ 151 w 250"/>
                <a:gd name="T47" fmla="*/ 122 h 310"/>
                <a:gd name="T48" fmla="*/ 97 w 250"/>
                <a:gd name="T49" fmla="*/ 139 h 310"/>
                <a:gd name="T50" fmla="*/ 43 w 250"/>
                <a:gd name="T51" fmla="*/ 159 h 310"/>
                <a:gd name="T52" fmla="*/ 23 w 250"/>
                <a:gd name="T53" fmla="*/ 174 h 310"/>
                <a:gd name="T54" fmla="*/ 3 w 250"/>
                <a:gd name="T55" fmla="*/ 210 h 310"/>
                <a:gd name="T56" fmla="*/ 0 w 250"/>
                <a:gd name="T57" fmla="*/ 233 h 310"/>
                <a:gd name="T58" fmla="*/ 6 w 250"/>
                <a:gd name="T59" fmla="*/ 259 h 310"/>
                <a:gd name="T60" fmla="*/ 20 w 250"/>
                <a:gd name="T61" fmla="*/ 284 h 310"/>
                <a:gd name="T62" fmla="*/ 32 w 250"/>
                <a:gd name="T63" fmla="*/ 296 h 310"/>
                <a:gd name="T64" fmla="*/ 60 w 250"/>
                <a:gd name="T65" fmla="*/ 310 h 310"/>
                <a:gd name="T66" fmla="*/ 77 w 250"/>
                <a:gd name="T67" fmla="*/ 310 h 310"/>
                <a:gd name="T68" fmla="*/ 120 w 250"/>
                <a:gd name="T69" fmla="*/ 304 h 310"/>
                <a:gd name="T70" fmla="*/ 159 w 250"/>
                <a:gd name="T71" fmla="*/ 279 h 310"/>
                <a:gd name="T72" fmla="*/ 171 w 250"/>
                <a:gd name="T73" fmla="*/ 247 h 310"/>
                <a:gd name="T74" fmla="*/ 139 w 250"/>
                <a:gd name="T75" fmla="*/ 267 h 310"/>
                <a:gd name="T76" fmla="*/ 103 w 250"/>
                <a:gd name="T77" fmla="*/ 273 h 310"/>
                <a:gd name="T78" fmla="*/ 94 w 250"/>
                <a:gd name="T79" fmla="*/ 273 h 310"/>
                <a:gd name="T80" fmla="*/ 74 w 250"/>
                <a:gd name="T81" fmla="*/ 267 h 310"/>
                <a:gd name="T82" fmla="*/ 68 w 250"/>
                <a:gd name="T83" fmla="*/ 259 h 310"/>
                <a:gd name="T84" fmla="*/ 57 w 250"/>
                <a:gd name="T85" fmla="*/ 242 h 310"/>
                <a:gd name="T86" fmla="*/ 54 w 250"/>
                <a:gd name="T87" fmla="*/ 222 h 310"/>
                <a:gd name="T88" fmla="*/ 54 w 250"/>
                <a:gd name="T89" fmla="*/ 210 h 310"/>
                <a:gd name="T90" fmla="*/ 63 w 250"/>
                <a:gd name="T91" fmla="*/ 193 h 310"/>
                <a:gd name="T92" fmla="*/ 68 w 250"/>
                <a:gd name="T93" fmla="*/ 185 h 310"/>
                <a:gd name="T94" fmla="*/ 108 w 250"/>
                <a:gd name="T95" fmla="*/ 162 h 310"/>
                <a:gd name="T96" fmla="*/ 154 w 250"/>
                <a:gd name="T97" fmla="*/ 148 h 310"/>
                <a:gd name="T98" fmla="*/ 176 w 250"/>
                <a:gd name="T99" fmla="*/ 242 h 310"/>
                <a:gd name="T100" fmla="*/ 176 w 250"/>
                <a:gd name="T101" fmla="*/ 262 h 310"/>
                <a:gd name="T102" fmla="*/ 179 w 250"/>
                <a:gd name="T103" fmla="*/ 282 h 310"/>
                <a:gd name="T104" fmla="*/ 182 w 250"/>
                <a:gd name="T105" fmla="*/ 293 h 310"/>
                <a:gd name="T106" fmla="*/ 199 w 250"/>
                <a:gd name="T107" fmla="*/ 310 h 310"/>
                <a:gd name="T108" fmla="*/ 250 w 250"/>
                <a:gd name="T109" fmla="*/ 290 h 310"/>
                <a:gd name="T110" fmla="*/ 233 w 250"/>
                <a:gd name="T111" fmla="*/ 279 h 31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50" h="310">
                  <a:moveTo>
                    <a:pt x="233" y="279"/>
                  </a:moveTo>
                  <a:lnTo>
                    <a:pt x="233" y="279"/>
                  </a:lnTo>
                  <a:lnTo>
                    <a:pt x="230" y="273"/>
                  </a:lnTo>
                  <a:lnTo>
                    <a:pt x="230" y="259"/>
                  </a:lnTo>
                  <a:lnTo>
                    <a:pt x="230" y="85"/>
                  </a:lnTo>
                  <a:lnTo>
                    <a:pt x="228" y="63"/>
                  </a:lnTo>
                  <a:lnTo>
                    <a:pt x="222" y="46"/>
                  </a:lnTo>
                  <a:lnTo>
                    <a:pt x="213" y="29"/>
                  </a:lnTo>
                  <a:lnTo>
                    <a:pt x="199" y="17"/>
                  </a:lnTo>
                  <a:lnTo>
                    <a:pt x="185" y="12"/>
                  </a:lnTo>
                  <a:lnTo>
                    <a:pt x="168" y="6"/>
                  </a:lnTo>
                  <a:lnTo>
                    <a:pt x="148" y="0"/>
                  </a:lnTo>
                  <a:lnTo>
                    <a:pt x="128" y="0"/>
                  </a:lnTo>
                  <a:lnTo>
                    <a:pt x="103" y="3"/>
                  </a:lnTo>
                  <a:lnTo>
                    <a:pt x="77" y="9"/>
                  </a:lnTo>
                  <a:lnTo>
                    <a:pt x="51" y="17"/>
                  </a:lnTo>
                  <a:lnTo>
                    <a:pt x="29" y="31"/>
                  </a:lnTo>
                  <a:lnTo>
                    <a:pt x="29" y="111"/>
                  </a:lnTo>
                  <a:lnTo>
                    <a:pt x="37" y="91"/>
                  </a:lnTo>
                  <a:lnTo>
                    <a:pt x="43" y="74"/>
                  </a:lnTo>
                  <a:lnTo>
                    <a:pt x="54" y="60"/>
                  </a:lnTo>
                  <a:lnTo>
                    <a:pt x="63" y="49"/>
                  </a:lnTo>
                  <a:lnTo>
                    <a:pt x="74" y="37"/>
                  </a:lnTo>
                  <a:lnTo>
                    <a:pt x="88" y="31"/>
                  </a:lnTo>
                  <a:lnTo>
                    <a:pt x="105" y="26"/>
                  </a:lnTo>
                  <a:lnTo>
                    <a:pt x="122" y="23"/>
                  </a:lnTo>
                  <a:lnTo>
                    <a:pt x="134" y="26"/>
                  </a:lnTo>
                  <a:lnTo>
                    <a:pt x="145" y="29"/>
                  </a:lnTo>
                  <a:lnTo>
                    <a:pt x="157" y="34"/>
                  </a:lnTo>
                  <a:lnTo>
                    <a:pt x="162" y="40"/>
                  </a:lnTo>
                  <a:lnTo>
                    <a:pt x="171" y="49"/>
                  </a:lnTo>
                  <a:lnTo>
                    <a:pt x="174" y="60"/>
                  </a:lnTo>
                  <a:lnTo>
                    <a:pt x="176" y="68"/>
                  </a:lnTo>
                  <a:lnTo>
                    <a:pt x="176" y="80"/>
                  </a:lnTo>
                  <a:lnTo>
                    <a:pt x="176" y="100"/>
                  </a:lnTo>
                  <a:lnTo>
                    <a:pt x="174" y="108"/>
                  </a:lnTo>
                  <a:lnTo>
                    <a:pt x="165" y="117"/>
                  </a:lnTo>
                  <a:lnTo>
                    <a:pt x="151" y="122"/>
                  </a:lnTo>
                  <a:lnTo>
                    <a:pt x="97" y="139"/>
                  </a:lnTo>
                  <a:lnTo>
                    <a:pt x="63" y="151"/>
                  </a:lnTo>
                  <a:lnTo>
                    <a:pt x="43" y="159"/>
                  </a:lnTo>
                  <a:lnTo>
                    <a:pt x="23" y="174"/>
                  </a:lnTo>
                  <a:lnTo>
                    <a:pt x="12" y="191"/>
                  </a:lnTo>
                  <a:lnTo>
                    <a:pt x="3" y="210"/>
                  </a:lnTo>
                  <a:lnTo>
                    <a:pt x="0" y="233"/>
                  </a:lnTo>
                  <a:lnTo>
                    <a:pt x="0" y="245"/>
                  </a:lnTo>
                  <a:lnTo>
                    <a:pt x="6" y="259"/>
                  </a:lnTo>
                  <a:lnTo>
                    <a:pt x="12" y="270"/>
                  </a:lnTo>
                  <a:lnTo>
                    <a:pt x="20" y="284"/>
                  </a:lnTo>
                  <a:lnTo>
                    <a:pt x="32" y="296"/>
                  </a:lnTo>
                  <a:lnTo>
                    <a:pt x="43" y="304"/>
                  </a:lnTo>
                  <a:lnTo>
                    <a:pt x="60" y="310"/>
                  </a:lnTo>
                  <a:lnTo>
                    <a:pt x="77" y="310"/>
                  </a:lnTo>
                  <a:lnTo>
                    <a:pt x="100" y="310"/>
                  </a:lnTo>
                  <a:lnTo>
                    <a:pt x="120" y="304"/>
                  </a:lnTo>
                  <a:lnTo>
                    <a:pt x="139" y="293"/>
                  </a:lnTo>
                  <a:lnTo>
                    <a:pt x="159" y="279"/>
                  </a:lnTo>
                  <a:lnTo>
                    <a:pt x="171" y="247"/>
                  </a:lnTo>
                  <a:lnTo>
                    <a:pt x="157" y="259"/>
                  </a:lnTo>
                  <a:lnTo>
                    <a:pt x="139" y="267"/>
                  </a:lnTo>
                  <a:lnTo>
                    <a:pt x="122" y="273"/>
                  </a:lnTo>
                  <a:lnTo>
                    <a:pt x="103" y="273"/>
                  </a:lnTo>
                  <a:lnTo>
                    <a:pt x="94" y="273"/>
                  </a:lnTo>
                  <a:lnTo>
                    <a:pt x="83" y="270"/>
                  </a:lnTo>
                  <a:lnTo>
                    <a:pt x="74" y="267"/>
                  </a:lnTo>
                  <a:lnTo>
                    <a:pt x="68" y="259"/>
                  </a:lnTo>
                  <a:lnTo>
                    <a:pt x="63" y="253"/>
                  </a:lnTo>
                  <a:lnTo>
                    <a:pt x="57" y="242"/>
                  </a:lnTo>
                  <a:lnTo>
                    <a:pt x="54" y="233"/>
                  </a:lnTo>
                  <a:lnTo>
                    <a:pt x="54" y="222"/>
                  </a:lnTo>
                  <a:lnTo>
                    <a:pt x="54" y="210"/>
                  </a:lnTo>
                  <a:lnTo>
                    <a:pt x="57" y="202"/>
                  </a:lnTo>
                  <a:lnTo>
                    <a:pt x="63" y="193"/>
                  </a:lnTo>
                  <a:lnTo>
                    <a:pt x="68" y="185"/>
                  </a:lnTo>
                  <a:lnTo>
                    <a:pt x="86" y="174"/>
                  </a:lnTo>
                  <a:lnTo>
                    <a:pt x="108" y="162"/>
                  </a:lnTo>
                  <a:lnTo>
                    <a:pt x="154" y="148"/>
                  </a:lnTo>
                  <a:lnTo>
                    <a:pt x="176" y="137"/>
                  </a:lnTo>
                  <a:lnTo>
                    <a:pt x="176" y="242"/>
                  </a:lnTo>
                  <a:lnTo>
                    <a:pt x="176" y="262"/>
                  </a:lnTo>
                  <a:lnTo>
                    <a:pt x="179" y="282"/>
                  </a:lnTo>
                  <a:lnTo>
                    <a:pt x="182" y="293"/>
                  </a:lnTo>
                  <a:lnTo>
                    <a:pt x="191" y="301"/>
                  </a:lnTo>
                  <a:lnTo>
                    <a:pt x="199" y="310"/>
                  </a:lnTo>
                  <a:lnTo>
                    <a:pt x="250" y="290"/>
                  </a:lnTo>
                  <a:lnTo>
                    <a:pt x="239" y="284"/>
                  </a:lnTo>
                  <a:lnTo>
                    <a:pt x="233" y="27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 sz="5401" dirty="0"/>
            </a:p>
          </p:txBody>
        </p:sp>
        <p:sp>
          <p:nvSpPr>
            <p:cNvPr id="22" name="Freeform 1716">
              <a:extLst>
                <a:ext uri="{FF2B5EF4-FFF2-40B4-BE49-F238E27FC236}">
                  <a16:creationId xmlns:a16="http://schemas.microsoft.com/office/drawing/2014/main" id="{0B0DEBFC-CE4F-4FEB-B001-9B1F58999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" y="2866"/>
              <a:ext cx="136" cy="170"/>
            </a:xfrm>
            <a:custGeom>
              <a:avLst/>
              <a:gdLst>
                <a:gd name="T0" fmla="*/ 31 w 136"/>
                <a:gd name="T1" fmla="*/ 11 h 170"/>
                <a:gd name="T2" fmla="*/ 31 w 136"/>
                <a:gd name="T3" fmla="*/ 116 h 170"/>
                <a:gd name="T4" fmla="*/ 31 w 136"/>
                <a:gd name="T5" fmla="*/ 116 h 170"/>
                <a:gd name="T6" fmla="*/ 34 w 136"/>
                <a:gd name="T7" fmla="*/ 131 h 170"/>
                <a:gd name="T8" fmla="*/ 40 w 136"/>
                <a:gd name="T9" fmla="*/ 142 h 170"/>
                <a:gd name="T10" fmla="*/ 46 w 136"/>
                <a:gd name="T11" fmla="*/ 150 h 170"/>
                <a:gd name="T12" fmla="*/ 51 w 136"/>
                <a:gd name="T13" fmla="*/ 153 h 170"/>
                <a:gd name="T14" fmla="*/ 63 w 136"/>
                <a:gd name="T15" fmla="*/ 156 h 170"/>
                <a:gd name="T16" fmla="*/ 74 w 136"/>
                <a:gd name="T17" fmla="*/ 159 h 170"/>
                <a:gd name="T18" fmla="*/ 74 w 136"/>
                <a:gd name="T19" fmla="*/ 159 h 170"/>
                <a:gd name="T20" fmla="*/ 85 w 136"/>
                <a:gd name="T21" fmla="*/ 159 h 170"/>
                <a:gd name="T22" fmla="*/ 94 w 136"/>
                <a:gd name="T23" fmla="*/ 156 h 170"/>
                <a:gd name="T24" fmla="*/ 102 w 136"/>
                <a:gd name="T25" fmla="*/ 150 h 170"/>
                <a:gd name="T26" fmla="*/ 108 w 136"/>
                <a:gd name="T27" fmla="*/ 145 h 170"/>
                <a:gd name="T28" fmla="*/ 111 w 136"/>
                <a:gd name="T29" fmla="*/ 139 h 170"/>
                <a:gd name="T30" fmla="*/ 114 w 136"/>
                <a:gd name="T31" fmla="*/ 131 h 170"/>
                <a:gd name="T32" fmla="*/ 117 w 136"/>
                <a:gd name="T33" fmla="*/ 116 h 170"/>
                <a:gd name="T34" fmla="*/ 117 w 136"/>
                <a:gd name="T35" fmla="*/ 11 h 170"/>
                <a:gd name="T36" fmla="*/ 117 w 136"/>
                <a:gd name="T37" fmla="*/ 11 h 170"/>
                <a:gd name="T38" fmla="*/ 114 w 136"/>
                <a:gd name="T39" fmla="*/ 3 h 170"/>
                <a:gd name="T40" fmla="*/ 108 w 136"/>
                <a:gd name="T41" fmla="*/ 0 h 170"/>
                <a:gd name="T42" fmla="*/ 136 w 136"/>
                <a:gd name="T43" fmla="*/ 0 h 170"/>
                <a:gd name="T44" fmla="*/ 136 w 136"/>
                <a:gd name="T45" fmla="*/ 0 h 170"/>
                <a:gd name="T46" fmla="*/ 131 w 136"/>
                <a:gd name="T47" fmla="*/ 3 h 170"/>
                <a:gd name="T48" fmla="*/ 131 w 136"/>
                <a:gd name="T49" fmla="*/ 11 h 170"/>
                <a:gd name="T50" fmla="*/ 128 w 136"/>
                <a:gd name="T51" fmla="*/ 114 h 170"/>
                <a:gd name="T52" fmla="*/ 128 w 136"/>
                <a:gd name="T53" fmla="*/ 114 h 170"/>
                <a:gd name="T54" fmla="*/ 128 w 136"/>
                <a:gd name="T55" fmla="*/ 128 h 170"/>
                <a:gd name="T56" fmla="*/ 125 w 136"/>
                <a:gd name="T57" fmla="*/ 139 h 170"/>
                <a:gd name="T58" fmla="*/ 119 w 136"/>
                <a:gd name="T59" fmla="*/ 150 h 170"/>
                <a:gd name="T60" fmla="*/ 111 w 136"/>
                <a:gd name="T61" fmla="*/ 156 h 170"/>
                <a:gd name="T62" fmla="*/ 102 w 136"/>
                <a:gd name="T63" fmla="*/ 162 h 170"/>
                <a:gd name="T64" fmla="*/ 94 w 136"/>
                <a:gd name="T65" fmla="*/ 167 h 170"/>
                <a:gd name="T66" fmla="*/ 71 w 136"/>
                <a:gd name="T67" fmla="*/ 170 h 170"/>
                <a:gd name="T68" fmla="*/ 71 w 136"/>
                <a:gd name="T69" fmla="*/ 170 h 170"/>
                <a:gd name="T70" fmla="*/ 51 w 136"/>
                <a:gd name="T71" fmla="*/ 167 h 170"/>
                <a:gd name="T72" fmla="*/ 40 w 136"/>
                <a:gd name="T73" fmla="*/ 165 h 170"/>
                <a:gd name="T74" fmla="*/ 31 w 136"/>
                <a:gd name="T75" fmla="*/ 159 h 170"/>
                <a:gd name="T76" fmla="*/ 20 w 136"/>
                <a:gd name="T77" fmla="*/ 150 h 170"/>
                <a:gd name="T78" fmla="*/ 14 w 136"/>
                <a:gd name="T79" fmla="*/ 142 h 170"/>
                <a:gd name="T80" fmla="*/ 9 w 136"/>
                <a:gd name="T81" fmla="*/ 128 h 170"/>
                <a:gd name="T82" fmla="*/ 9 w 136"/>
                <a:gd name="T83" fmla="*/ 114 h 170"/>
                <a:gd name="T84" fmla="*/ 9 w 136"/>
                <a:gd name="T85" fmla="*/ 11 h 170"/>
                <a:gd name="T86" fmla="*/ 9 w 136"/>
                <a:gd name="T87" fmla="*/ 11 h 170"/>
                <a:gd name="T88" fmla="*/ 6 w 136"/>
                <a:gd name="T89" fmla="*/ 3 h 170"/>
                <a:gd name="T90" fmla="*/ 0 w 136"/>
                <a:gd name="T91" fmla="*/ 0 h 170"/>
                <a:gd name="T92" fmla="*/ 40 w 136"/>
                <a:gd name="T93" fmla="*/ 0 h 170"/>
                <a:gd name="T94" fmla="*/ 40 w 136"/>
                <a:gd name="T95" fmla="*/ 0 h 170"/>
                <a:gd name="T96" fmla="*/ 34 w 136"/>
                <a:gd name="T97" fmla="*/ 3 h 170"/>
                <a:gd name="T98" fmla="*/ 31 w 136"/>
                <a:gd name="T99" fmla="*/ 11 h 170"/>
                <a:gd name="T100" fmla="*/ 31 w 136"/>
                <a:gd name="T101" fmla="*/ 11 h 17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36" h="170">
                  <a:moveTo>
                    <a:pt x="31" y="11"/>
                  </a:moveTo>
                  <a:lnTo>
                    <a:pt x="31" y="116"/>
                  </a:lnTo>
                  <a:lnTo>
                    <a:pt x="34" y="131"/>
                  </a:lnTo>
                  <a:lnTo>
                    <a:pt x="40" y="142"/>
                  </a:lnTo>
                  <a:lnTo>
                    <a:pt x="46" y="150"/>
                  </a:lnTo>
                  <a:lnTo>
                    <a:pt x="51" y="153"/>
                  </a:lnTo>
                  <a:lnTo>
                    <a:pt x="63" y="156"/>
                  </a:lnTo>
                  <a:lnTo>
                    <a:pt x="74" y="159"/>
                  </a:lnTo>
                  <a:lnTo>
                    <a:pt x="85" y="159"/>
                  </a:lnTo>
                  <a:lnTo>
                    <a:pt x="94" y="156"/>
                  </a:lnTo>
                  <a:lnTo>
                    <a:pt x="102" y="150"/>
                  </a:lnTo>
                  <a:lnTo>
                    <a:pt x="108" y="145"/>
                  </a:lnTo>
                  <a:lnTo>
                    <a:pt x="111" y="139"/>
                  </a:lnTo>
                  <a:lnTo>
                    <a:pt x="114" y="131"/>
                  </a:lnTo>
                  <a:lnTo>
                    <a:pt x="117" y="116"/>
                  </a:lnTo>
                  <a:lnTo>
                    <a:pt x="117" y="11"/>
                  </a:lnTo>
                  <a:lnTo>
                    <a:pt x="114" y="3"/>
                  </a:lnTo>
                  <a:lnTo>
                    <a:pt x="108" y="0"/>
                  </a:lnTo>
                  <a:lnTo>
                    <a:pt x="136" y="0"/>
                  </a:lnTo>
                  <a:lnTo>
                    <a:pt x="131" y="3"/>
                  </a:lnTo>
                  <a:lnTo>
                    <a:pt x="131" y="11"/>
                  </a:lnTo>
                  <a:lnTo>
                    <a:pt x="128" y="114"/>
                  </a:lnTo>
                  <a:lnTo>
                    <a:pt x="128" y="128"/>
                  </a:lnTo>
                  <a:lnTo>
                    <a:pt x="125" y="139"/>
                  </a:lnTo>
                  <a:lnTo>
                    <a:pt x="119" y="150"/>
                  </a:lnTo>
                  <a:lnTo>
                    <a:pt x="111" y="156"/>
                  </a:lnTo>
                  <a:lnTo>
                    <a:pt x="102" y="162"/>
                  </a:lnTo>
                  <a:lnTo>
                    <a:pt x="94" y="167"/>
                  </a:lnTo>
                  <a:lnTo>
                    <a:pt x="71" y="170"/>
                  </a:lnTo>
                  <a:lnTo>
                    <a:pt x="51" y="167"/>
                  </a:lnTo>
                  <a:lnTo>
                    <a:pt x="40" y="165"/>
                  </a:lnTo>
                  <a:lnTo>
                    <a:pt x="31" y="159"/>
                  </a:lnTo>
                  <a:lnTo>
                    <a:pt x="20" y="150"/>
                  </a:lnTo>
                  <a:lnTo>
                    <a:pt x="14" y="142"/>
                  </a:lnTo>
                  <a:lnTo>
                    <a:pt x="9" y="128"/>
                  </a:lnTo>
                  <a:lnTo>
                    <a:pt x="9" y="114"/>
                  </a:lnTo>
                  <a:lnTo>
                    <a:pt x="9" y="11"/>
                  </a:lnTo>
                  <a:lnTo>
                    <a:pt x="6" y="3"/>
                  </a:lnTo>
                  <a:lnTo>
                    <a:pt x="0" y="0"/>
                  </a:lnTo>
                  <a:lnTo>
                    <a:pt x="40" y="0"/>
                  </a:lnTo>
                  <a:lnTo>
                    <a:pt x="34" y="3"/>
                  </a:lnTo>
                  <a:lnTo>
                    <a:pt x="31" y="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 sz="5401" dirty="0"/>
            </a:p>
          </p:txBody>
        </p:sp>
        <p:sp>
          <p:nvSpPr>
            <p:cNvPr id="23" name="Freeform 1717">
              <a:extLst>
                <a:ext uri="{FF2B5EF4-FFF2-40B4-BE49-F238E27FC236}">
                  <a16:creationId xmlns:a16="http://schemas.microsoft.com/office/drawing/2014/main" id="{72B42B94-94FF-4CB5-B770-C2DDA5E7D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2" y="2866"/>
              <a:ext cx="153" cy="173"/>
            </a:xfrm>
            <a:custGeom>
              <a:avLst/>
              <a:gdLst>
                <a:gd name="T0" fmla="*/ 133 w 153"/>
                <a:gd name="T1" fmla="*/ 11 h 173"/>
                <a:gd name="T2" fmla="*/ 133 w 153"/>
                <a:gd name="T3" fmla="*/ 11 h 173"/>
                <a:gd name="T4" fmla="*/ 133 w 153"/>
                <a:gd name="T5" fmla="*/ 3 h 173"/>
                <a:gd name="T6" fmla="*/ 127 w 153"/>
                <a:gd name="T7" fmla="*/ 0 h 173"/>
                <a:gd name="T8" fmla="*/ 153 w 153"/>
                <a:gd name="T9" fmla="*/ 0 h 173"/>
                <a:gd name="T10" fmla="*/ 153 w 153"/>
                <a:gd name="T11" fmla="*/ 0 h 173"/>
                <a:gd name="T12" fmla="*/ 147 w 153"/>
                <a:gd name="T13" fmla="*/ 3 h 173"/>
                <a:gd name="T14" fmla="*/ 147 w 153"/>
                <a:gd name="T15" fmla="*/ 11 h 173"/>
                <a:gd name="T16" fmla="*/ 147 w 153"/>
                <a:gd name="T17" fmla="*/ 173 h 173"/>
                <a:gd name="T18" fmla="*/ 147 w 153"/>
                <a:gd name="T19" fmla="*/ 173 h 173"/>
                <a:gd name="T20" fmla="*/ 88 w 153"/>
                <a:gd name="T21" fmla="*/ 99 h 173"/>
                <a:gd name="T22" fmla="*/ 28 w 153"/>
                <a:gd name="T23" fmla="*/ 25 h 173"/>
                <a:gd name="T24" fmla="*/ 28 w 153"/>
                <a:gd name="T25" fmla="*/ 156 h 173"/>
                <a:gd name="T26" fmla="*/ 28 w 153"/>
                <a:gd name="T27" fmla="*/ 156 h 173"/>
                <a:gd name="T28" fmla="*/ 31 w 153"/>
                <a:gd name="T29" fmla="*/ 165 h 173"/>
                <a:gd name="T30" fmla="*/ 34 w 153"/>
                <a:gd name="T31" fmla="*/ 167 h 173"/>
                <a:gd name="T32" fmla="*/ 8 w 153"/>
                <a:gd name="T33" fmla="*/ 167 h 173"/>
                <a:gd name="T34" fmla="*/ 8 w 153"/>
                <a:gd name="T35" fmla="*/ 167 h 173"/>
                <a:gd name="T36" fmla="*/ 14 w 153"/>
                <a:gd name="T37" fmla="*/ 165 h 173"/>
                <a:gd name="T38" fmla="*/ 14 w 153"/>
                <a:gd name="T39" fmla="*/ 156 h 173"/>
                <a:gd name="T40" fmla="*/ 14 w 153"/>
                <a:gd name="T41" fmla="*/ 20 h 173"/>
                <a:gd name="T42" fmla="*/ 14 w 153"/>
                <a:gd name="T43" fmla="*/ 20 h 173"/>
                <a:gd name="T44" fmla="*/ 14 w 153"/>
                <a:gd name="T45" fmla="*/ 14 h 173"/>
                <a:gd name="T46" fmla="*/ 11 w 153"/>
                <a:gd name="T47" fmla="*/ 8 h 173"/>
                <a:gd name="T48" fmla="*/ 11 w 153"/>
                <a:gd name="T49" fmla="*/ 8 h 173"/>
                <a:gd name="T50" fmla="*/ 8 w 153"/>
                <a:gd name="T51" fmla="*/ 3 h 173"/>
                <a:gd name="T52" fmla="*/ 0 w 153"/>
                <a:gd name="T53" fmla="*/ 0 h 173"/>
                <a:gd name="T54" fmla="*/ 37 w 153"/>
                <a:gd name="T55" fmla="*/ 0 h 173"/>
                <a:gd name="T56" fmla="*/ 133 w 153"/>
                <a:gd name="T57" fmla="*/ 119 h 173"/>
                <a:gd name="T58" fmla="*/ 133 w 153"/>
                <a:gd name="T59" fmla="*/ 11 h 173"/>
                <a:gd name="T60" fmla="*/ 133 w 153"/>
                <a:gd name="T61" fmla="*/ 11 h 173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53" h="173">
                  <a:moveTo>
                    <a:pt x="133" y="11"/>
                  </a:moveTo>
                  <a:lnTo>
                    <a:pt x="133" y="11"/>
                  </a:lnTo>
                  <a:lnTo>
                    <a:pt x="133" y="3"/>
                  </a:lnTo>
                  <a:lnTo>
                    <a:pt x="127" y="0"/>
                  </a:lnTo>
                  <a:lnTo>
                    <a:pt x="153" y="0"/>
                  </a:lnTo>
                  <a:lnTo>
                    <a:pt x="147" y="3"/>
                  </a:lnTo>
                  <a:lnTo>
                    <a:pt x="147" y="11"/>
                  </a:lnTo>
                  <a:lnTo>
                    <a:pt x="147" y="173"/>
                  </a:lnTo>
                  <a:lnTo>
                    <a:pt x="88" y="99"/>
                  </a:lnTo>
                  <a:lnTo>
                    <a:pt x="28" y="25"/>
                  </a:lnTo>
                  <a:lnTo>
                    <a:pt x="28" y="156"/>
                  </a:lnTo>
                  <a:lnTo>
                    <a:pt x="31" y="165"/>
                  </a:lnTo>
                  <a:lnTo>
                    <a:pt x="34" y="167"/>
                  </a:lnTo>
                  <a:lnTo>
                    <a:pt x="8" y="167"/>
                  </a:lnTo>
                  <a:lnTo>
                    <a:pt x="14" y="165"/>
                  </a:lnTo>
                  <a:lnTo>
                    <a:pt x="14" y="156"/>
                  </a:lnTo>
                  <a:lnTo>
                    <a:pt x="14" y="20"/>
                  </a:lnTo>
                  <a:lnTo>
                    <a:pt x="14" y="14"/>
                  </a:lnTo>
                  <a:lnTo>
                    <a:pt x="11" y="8"/>
                  </a:lnTo>
                  <a:lnTo>
                    <a:pt x="8" y="3"/>
                  </a:lnTo>
                  <a:lnTo>
                    <a:pt x="0" y="0"/>
                  </a:lnTo>
                  <a:lnTo>
                    <a:pt x="37" y="0"/>
                  </a:lnTo>
                  <a:lnTo>
                    <a:pt x="133" y="119"/>
                  </a:lnTo>
                  <a:lnTo>
                    <a:pt x="133" y="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 sz="5401" dirty="0"/>
            </a:p>
          </p:txBody>
        </p:sp>
        <p:sp>
          <p:nvSpPr>
            <p:cNvPr id="24" name="Freeform 1718">
              <a:extLst>
                <a:ext uri="{FF2B5EF4-FFF2-40B4-BE49-F238E27FC236}">
                  <a16:creationId xmlns:a16="http://schemas.microsoft.com/office/drawing/2014/main" id="{E286F36E-3544-44AF-B0AF-ED49FD85F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1" y="2866"/>
              <a:ext cx="37" cy="167"/>
            </a:xfrm>
            <a:custGeom>
              <a:avLst/>
              <a:gdLst>
                <a:gd name="T0" fmla="*/ 37 w 37"/>
                <a:gd name="T1" fmla="*/ 0 h 167"/>
                <a:gd name="T2" fmla="*/ 37 w 37"/>
                <a:gd name="T3" fmla="*/ 0 h 167"/>
                <a:gd name="T4" fmla="*/ 31 w 37"/>
                <a:gd name="T5" fmla="*/ 3 h 167"/>
                <a:gd name="T6" fmla="*/ 28 w 37"/>
                <a:gd name="T7" fmla="*/ 11 h 167"/>
                <a:gd name="T8" fmla="*/ 28 w 37"/>
                <a:gd name="T9" fmla="*/ 156 h 167"/>
                <a:gd name="T10" fmla="*/ 28 w 37"/>
                <a:gd name="T11" fmla="*/ 156 h 167"/>
                <a:gd name="T12" fmla="*/ 31 w 37"/>
                <a:gd name="T13" fmla="*/ 165 h 167"/>
                <a:gd name="T14" fmla="*/ 37 w 37"/>
                <a:gd name="T15" fmla="*/ 167 h 167"/>
                <a:gd name="T16" fmla="*/ 0 w 37"/>
                <a:gd name="T17" fmla="*/ 167 h 167"/>
                <a:gd name="T18" fmla="*/ 0 w 37"/>
                <a:gd name="T19" fmla="*/ 167 h 167"/>
                <a:gd name="T20" fmla="*/ 2 w 37"/>
                <a:gd name="T21" fmla="*/ 165 h 167"/>
                <a:gd name="T22" fmla="*/ 5 w 37"/>
                <a:gd name="T23" fmla="*/ 156 h 167"/>
                <a:gd name="T24" fmla="*/ 5 w 37"/>
                <a:gd name="T25" fmla="*/ 11 h 167"/>
                <a:gd name="T26" fmla="*/ 5 w 37"/>
                <a:gd name="T27" fmla="*/ 11 h 167"/>
                <a:gd name="T28" fmla="*/ 2 w 37"/>
                <a:gd name="T29" fmla="*/ 3 h 167"/>
                <a:gd name="T30" fmla="*/ 0 w 37"/>
                <a:gd name="T31" fmla="*/ 0 h 167"/>
                <a:gd name="T32" fmla="*/ 37 w 37"/>
                <a:gd name="T33" fmla="*/ 0 h 167"/>
                <a:gd name="T34" fmla="*/ 37 w 37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7" h="167">
                  <a:moveTo>
                    <a:pt x="37" y="0"/>
                  </a:moveTo>
                  <a:lnTo>
                    <a:pt x="37" y="0"/>
                  </a:lnTo>
                  <a:lnTo>
                    <a:pt x="31" y="3"/>
                  </a:lnTo>
                  <a:lnTo>
                    <a:pt x="28" y="11"/>
                  </a:lnTo>
                  <a:lnTo>
                    <a:pt x="28" y="156"/>
                  </a:lnTo>
                  <a:lnTo>
                    <a:pt x="31" y="165"/>
                  </a:lnTo>
                  <a:lnTo>
                    <a:pt x="37" y="167"/>
                  </a:lnTo>
                  <a:lnTo>
                    <a:pt x="0" y="167"/>
                  </a:lnTo>
                  <a:lnTo>
                    <a:pt x="2" y="165"/>
                  </a:lnTo>
                  <a:lnTo>
                    <a:pt x="5" y="156"/>
                  </a:lnTo>
                  <a:lnTo>
                    <a:pt x="5" y="11"/>
                  </a:lnTo>
                  <a:lnTo>
                    <a:pt x="2" y="3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 sz="5401" dirty="0"/>
            </a:p>
          </p:txBody>
        </p:sp>
        <p:sp>
          <p:nvSpPr>
            <p:cNvPr id="25" name="Freeform 1719">
              <a:extLst>
                <a:ext uri="{FF2B5EF4-FFF2-40B4-BE49-F238E27FC236}">
                  <a16:creationId xmlns:a16="http://schemas.microsoft.com/office/drawing/2014/main" id="{3E238ACC-80C6-49E2-A7E5-C0A0C9A38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" y="2866"/>
              <a:ext cx="153" cy="173"/>
            </a:xfrm>
            <a:custGeom>
              <a:avLst/>
              <a:gdLst>
                <a:gd name="T0" fmla="*/ 131 w 153"/>
                <a:gd name="T1" fmla="*/ 11 h 173"/>
                <a:gd name="T2" fmla="*/ 131 w 153"/>
                <a:gd name="T3" fmla="*/ 11 h 173"/>
                <a:gd name="T4" fmla="*/ 131 w 153"/>
                <a:gd name="T5" fmla="*/ 3 h 173"/>
                <a:gd name="T6" fmla="*/ 125 w 153"/>
                <a:gd name="T7" fmla="*/ 0 h 173"/>
                <a:gd name="T8" fmla="*/ 153 w 153"/>
                <a:gd name="T9" fmla="*/ 0 h 173"/>
                <a:gd name="T10" fmla="*/ 153 w 153"/>
                <a:gd name="T11" fmla="*/ 0 h 173"/>
                <a:gd name="T12" fmla="*/ 148 w 153"/>
                <a:gd name="T13" fmla="*/ 6 h 173"/>
                <a:gd name="T14" fmla="*/ 142 w 153"/>
                <a:gd name="T15" fmla="*/ 11 h 173"/>
                <a:gd name="T16" fmla="*/ 142 w 153"/>
                <a:gd name="T17" fmla="*/ 11 h 173"/>
                <a:gd name="T18" fmla="*/ 82 w 153"/>
                <a:gd name="T19" fmla="*/ 173 h 173"/>
                <a:gd name="T20" fmla="*/ 82 w 153"/>
                <a:gd name="T21" fmla="*/ 173 h 173"/>
                <a:gd name="T22" fmla="*/ 14 w 153"/>
                <a:gd name="T23" fmla="*/ 11 h 173"/>
                <a:gd name="T24" fmla="*/ 14 w 153"/>
                <a:gd name="T25" fmla="*/ 11 h 173"/>
                <a:gd name="T26" fmla="*/ 8 w 153"/>
                <a:gd name="T27" fmla="*/ 6 h 173"/>
                <a:gd name="T28" fmla="*/ 0 w 153"/>
                <a:gd name="T29" fmla="*/ 0 h 173"/>
                <a:gd name="T30" fmla="*/ 45 w 153"/>
                <a:gd name="T31" fmla="*/ 0 h 173"/>
                <a:gd name="T32" fmla="*/ 45 w 153"/>
                <a:gd name="T33" fmla="*/ 0 h 173"/>
                <a:gd name="T34" fmla="*/ 43 w 153"/>
                <a:gd name="T35" fmla="*/ 3 h 173"/>
                <a:gd name="T36" fmla="*/ 40 w 153"/>
                <a:gd name="T37" fmla="*/ 6 h 173"/>
                <a:gd name="T38" fmla="*/ 43 w 153"/>
                <a:gd name="T39" fmla="*/ 14 h 173"/>
                <a:gd name="T40" fmla="*/ 43 w 153"/>
                <a:gd name="T41" fmla="*/ 14 h 173"/>
                <a:gd name="T42" fmla="*/ 85 w 153"/>
                <a:gd name="T43" fmla="*/ 128 h 173"/>
                <a:gd name="T44" fmla="*/ 85 w 153"/>
                <a:gd name="T45" fmla="*/ 128 h 173"/>
                <a:gd name="T46" fmla="*/ 131 w 153"/>
                <a:gd name="T47" fmla="*/ 11 h 173"/>
                <a:gd name="T48" fmla="*/ 131 w 153"/>
                <a:gd name="T49" fmla="*/ 11 h 17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53" h="173">
                  <a:moveTo>
                    <a:pt x="131" y="11"/>
                  </a:moveTo>
                  <a:lnTo>
                    <a:pt x="131" y="11"/>
                  </a:lnTo>
                  <a:lnTo>
                    <a:pt x="131" y="3"/>
                  </a:lnTo>
                  <a:lnTo>
                    <a:pt x="125" y="0"/>
                  </a:lnTo>
                  <a:lnTo>
                    <a:pt x="153" y="0"/>
                  </a:lnTo>
                  <a:lnTo>
                    <a:pt x="148" y="6"/>
                  </a:lnTo>
                  <a:lnTo>
                    <a:pt x="142" y="11"/>
                  </a:lnTo>
                  <a:lnTo>
                    <a:pt x="82" y="173"/>
                  </a:lnTo>
                  <a:lnTo>
                    <a:pt x="14" y="11"/>
                  </a:lnTo>
                  <a:lnTo>
                    <a:pt x="8" y="6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3" y="3"/>
                  </a:lnTo>
                  <a:lnTo>
                    <a:pt x="40" y="6"/>
                  </a:lnTo>
                  <a:lnTo>
                    <a:pt x="43" y="14"/>
                  </a:lnTo>
                  <a:lnTo>
                    <a:pt x="85" y="128"/>
                  </a:lnTo>
                  <a:lnTo>
                    <a:pt x="131" y="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 sz="5401" dirty="0"/>
            </a:p>
          </p:txBody>
        </p:sp>
        <p:sp>
          <p:nvSpPr>
            <p:cNvPr id="26" name="Freeform 1720">
              <a:extLst>
                <a:ext uri="{FF2B5EF4-FFF2-40B4-BE49-F238E27FC236}">
                  <a16:creationId xmlns:a16="http://schemas.microsoft.com/office/drawing/2014/main" id="{6D78DF14-2768-43C7-8E6B-A30CC86E1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" y="2866"/>
              <a:ext cx="105" cy="167"/>
            </a:xfrm>
            <a:custGeom>
              <a:avLst/>
              <a:gdLst>
                <a:gd name="T0" fmla="*/ 94 w 105"/>
                <a:gd name="T1" fmla="*/ 23 h 167"/>
                <a:gd name="T2" fmla="*/ 94 w 105"/>
                <a:gd name="T3" fmla="*/ 23 h 167"/>
                <a:gd name="T4" fmla="*/ 85 w 105"/>
                <a:gd name="T5" fmla="*/ 14 h 167"/>
                <a:gd name="T6" fmla="*/ 74 w 105"/>
                <a:gd name="T7" fmla="*/ 11 h 167"/>
                <a:gd name="T8" fmla="*/ 74 w 105"/>
                <a:gd name="T9" fmla="*/ 11 h 167"/>
                <a:gd name="T10" fmla="*/ 31 w 105"/>
                <a:gd name="T11" fmla="*/ 11 h 167"/>
                <a:gd name="T12" fmla="*/ 31 w 105"/>
                <a:gd name="T13" fmla="*/ 68 h 167"/>
                <a:gd name="T14" fmla="*/ 71 w 105"/>
                <a:gd name="T15" fmla="*/ 68 h 167"/>
                <a:gd name="T16" fmla="*/ 71 w 105"/>
                <a:gd name="T17" fmla="*/ 68 h 167"/>
                <a:gd name="T18" fmla="*/ 76 w 105"/>
                <a:gd name="T19" fmla="*/ 65 h 167"/>
                <a:gd name="T20" fmla="*/ 79 w 105"/>
                <a:gd name="T21" fmla="*/ 62 h 167"/>
                <a:gd name="T22" fmla="*/ 79 w 105"/>
                <a:gd name="T23" fmla="*/ 88 h 167"/>
                <a:gd name="T24" fmla="*/ 79 w 105"/>
                <a:gd name="T25" fmla="*/ 88 h 167"/>
                <a:gd name="T26" fmla="*/ 76 w 105"/>
                <a:gd name="T27" fmla="*/ 82 h 167"/>
                <a:gd name="T28" fmla="*/ 71 w 105"/>
                <a:gd name="T29" fmla="*/ 82 h 167"/>
                <a:gd name="T30" fmla="*/ 31 w 105"/>
                <a:gd name="T31" fmla="*/ 82 h 167"/>
                <a:gd name="T32" fmla="*/ 31 w 105"/>
                <a:gd name="T33" fmla="*/ 153 h 167"/>
                <a:gd name="T34" fmla="*/ 31 w 105"/>
                <a:gd name="T35" fmla="*/ 153 h 167"/>
                <a:gd name="T36" fmla="*/ 59 w 105"/>
                <a:gd name="T37" fmla="*/ 156 h 167"/>
                <a:gd name="T38" fmla="*/ 59 w 105"/>
                <a:gd name="T39" fmla="*/ 156 h 167"/>
                <a:gd name="T40" fmla="*/ 76 w 105"/>
                <a:gd name="T41" fmla="*/ 156 h 167"/>
                <a:gd name="T42" fmla="*/ 88 w 105"/>
                <a:gd name="T43" fmla="*/ 153 h 167"/>
                <a:gd name="T44" fmla="*/ 96 w 105"/>
                <a:gd name="T45" fmla="*/ 148 h 167"/>
                <a:gd name="T46" fmla="*/ 105 w 105"/>
                <a:gd name="T47" fmla="*/ 139 h 167"/>
                <a:gd name="T48" fmla="*/ 99 w 105"/>
                <a:gd name="T49" fmla="*/ 167 h 167"/>
                <a:gd name="T50" fmla="*/ 0 w 105"/>
                <a:gd name="T51" fmla="*/ 167 h 167"/>
                <a:gd name="T52" fmla="*/ 0 w 105"/>
                <a:gd name="T53" fmla="*/ 167 h 167"/>
                <a:gd name="T54" fmla="*/ 5 w 105"/>
                <a:gd name="T55" fmla="*/ 165 h 167"/>
                <a:gd name="T56" fmla="*/ 8 w 105"/>
                <a:gd name="T57" fmla="*/ 156 h 167"/>
                <a:gd name="T58" fmla="*/ 8 w 105"/>
                <a:gd name="T59" fmla="*/ 11 h 167"/>
                <a:gd name="T60" fmla="*/ 8 w 105"/>
                <a:gd name="T61" fmla="*/ 11 h 167"/>
                <a:gd name="T62" fmla="*/ 5 w 105"/>
                <a:gd name="T63" fmla="*/ 3 h 167"/>
                <a:gd name="T64" fmla="*/ 0 w 105"/>
                <a:gd name="T65" fmla="*/ 0 h 167"/>
                <a:gd name="T66" fmla="*/ 94 w 105"/>
                <a:gd name="T67" fmla="*/ 0 h 167"/>
                <a:gd name="T68" fmla="*/ 94 w 105"/>
                <a:gd name="T69" fmla="*/ 23 h 167"/>
                <a:gd name="T70" fmla="*/ 94 w 105"/>
                <a:gd name="T71" fmla="*/ 23 h 16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5" h="167">
                  <a:moveTo>
                    <a:pt x="94" y="23"/>
                  </a:moveTo>
                  <a:lnTo>
                    <a:pt x="94" y="23"/>
                  </a:lnTo>
                  <a:lnTo>
                    <a:pt x="85" y="14"/>
                  </a:lnTo>
                  <a:lnTo>
                    <a:pt x="74" y="11"/>
                  </a:lnTo>
                  <a:lnTo>
                    <a:pt x="31" y="11"/>
                  </a:lnTo>
                  <a:lnTo>
                    <a:pt x="31" y="68"/>
                  </a:lnTo>
                  <a:lnTo>
                    <a:pt x="71" y="68"/>
                  </a:lnTo>
                  <a:lnTo>
                    <a:pt x="76" y="65"/>
                  </a:lnTo>
                  <a:lnTo>
                    <a:pt x="79" y="62"/>
                  </a:lnTo>
                  <a:lnTo>
                    <a:pt x="79" y="88"/>
                  </a:lnTo>
                  <a:lnTo>
                    <a:pt x="76" y="82"/>
                  </a:lnTo>
                  <a:lnTo>
                    <a:pt x="71" y="82"/>
                  </a:lnTo>
                  <a:lnTo>
                    <a:pt x="31" y="82"/>
                  </a:lnTo>
                  <a:lnTo>
                    <a:pt x="31" y="153"/>
                  </a:lnTo>
                  <a:lnTo>
                    <a:pt x="59" y="156"/>
                  </a:lnTo>
                  <a:lnTo>
                    <a:pt x="76" y="156"/>
                  </a:lnTo>
                  <a:lnTo>
                    <a:pt x="88" y="153"/>
                  </a:lnTo>
                  <a:lnTo>
                    <a:pt x="96" y="148"/>
                  </a:lnTo>
                  <a:lnTo>
                    <a:pt x="105" y="139"/>
                  </a:lnTo>
                  <a:lnTo>
                    <a:pt x="99" y="167"/>
                  </a:lnTo>
                  <a:lnTo>
                    <a:pt x="0" y="167"/>
                  </a:lnTo>
                  <a:lnTo>
                    <a:pt x="5" y="165"/>
                  </a:lnTo>
                  <a:lnTo>
                    <a:pt x="8" y="156"/>
                  </a:lnTo>
                  <a:lnTo>
                    <a:pt x="8" y="11"/>
                  </a:lnTo>
                  <a:lnTo>
                    <a:pt x="5" y="3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2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 sz="5401" dirty="0"/>
            </a:p>
          </p:txBody>
        </p:sp>
        <p:sp>
          <p:nvSpPr>
            <p:cNvPr id="27" name="Freeform 1721">
              <a:extLst>
                <a:ext uri="{FF2B5EF4-FFF2-40B4-BE49-F238E27FC236}">
                  <a16:creationId xmlns:a16="http://schemas.microsoft.com/office/drawing/2014/main" id="{F30AFE11-6E85-4254-A4A7-9817143543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7" y="2866"/>
              <a:ext cx="145" cy="167"/>
            </a:xfrm>
            <a:custGeom>
              <a:avLst/>
              <a:gdLst>
                <a:gd name="T0" fmla="*/ 68 w 145"/>
                <a:gd name="T1" fmla="*/ 82 h 167"/>
                <a:gd name="T2" fmla="*/ 85 w 145"/>
                <a:gd name="T3" fmla="*/ 91 h 167"/>
                <a:gd name="T4" fmla="*/ 94 w 145"/>
                <a:gd name="T5" fmla="*/ 102 h 167"/>
                <a:gd name="T6" fmla="*/ 120 w 145"/>
                <a:gd name="T7" fmla="*/ 145 h 167"/>
                <a:gd name="T8" fmla="*/ 131 w 145"/>
                <a:gd name="T9" fmla="*/ 159 h 167"/>
                <a:gd name="T10" fmla="*/ 145 w 145"/>
                <a:gd name="T11" fmla="*/ 167 h 167"/>
                <a:gd name="T12" fmla="*/ 120 w 145"/>
                <a:gd name="T13" fmla="*/ 167 h 167"/>
                <a:gd name="T14" fmla="*/ 108 w 145"/>
                <a:gd name="T15" fmla="*/ 165 h 167"/>
                <a:gd name="T16" fmla="*/ 100 w 145"/>
                <a:gd name="T17" fmla="*/ 156 h 167"/>
                <a:gd name="T18" fmla="*/ 71 w 145"/>
                <a:gd name="T19" fmla="*/ 111 h 167"/>
                <a:gd name="T20" fmla="*/ 54 w 145"/>
                <a:gd name="T21" fmla="*/ 91 h 167"/>
                <a:gd name="T22" fmla="*/ 46 w 145"/>
                <a:gd name="T23" fmla="*/ 91 h 167"/>
                <a:gd name="T24" fmla="*/ 32 w 145"/>
                <a:gd name="T25" fmla="*/ 156 h 167"/>
                <a:gd name="T26" fmla="*/ 34 w 145"/>
                <a:gd name="T27" fmla="*/ 165 h 167"/>
                <a:gd name="T28" fmla="*/ 0 w 145"/>
                <a:gd name="T29" fmla="*/ 167 h 167"/>
                <a:gd name="T30" fmla="*/ 6 w 145"/>
                <a:gd name="T31" fmla="*/ 165 h 167"/>
                <a:gd name="T32" fmla="*/ 9 w 145"/>
                <a:gd name="T33" fmla="*/ 11 h 167"/>
                <a:gd name="T34" fmla="*/ 6 w 145"/>
                <a:gd name="T35" fmla="*/ 3 h 167"/>
                <a:gd name="T36" fmla="*/ 49 w 145"/>
                <a:gd name="T37" fmla="*/ 0 h 167"/>
                <a:gd name="T38" fmla="*/ 66 w 145"/>
                <a:gd name="T39" fmla="*/ 0 h 167"/>
                <a:gd name="T40" fmla="*/ 88 w 145"/>
                <a:gd name="T41" fmla="*/ 8 h 167"/>
                <a:gd name="T42" fmla="*/ 103 w 145"/>
                <a:gd name="T43" fmla="*/ 20 h 167"/>
                <a:gd name="T44" fmla="*/ 108 w 145"/>
                <a:gd name="T45" fmla="*/ 40 h 167"/>
                <a:gd name="T46" fmla="*/ 108 w 145"/>
                <a:gd name="T47" fmla="*/ 51 h 167"/>
                <a:gd name="T48" fmla="*/ 100 w 145"/>
                <a:gd name="T49" fmla="*/ 65 h 167"/>
                <a:gd name="T50" fmla="*/ 83 w 145"/>
                <a:gd name="T51" fmla="*/ 79 h 167"/>
                <a:gd name="T52" fmla="*/ 68 w 145"/>
                <a:gd name="T53" fmla="*/ 82 h 167"/>
                <a:gd name="T54" fmla="*/ 32 w 145"/>
                <a:gd name="T55" fmla="*/ 77 h 167"/>
                <a:gd name="T56" fmla="*/ 46 w 145"/>
                <a:gd name="T57" fmla="*/ 77 h 167"/>
                <a:gd name="T58" fmla="*/ 60 w 145"/>
                <a:gd name="T59" fmla="*/ 77 h 167"/>
                <a:gd name="T60" fmla="*/ 77 w 145"/>
                <a:gd name="T61" fmla="*/ 65 h 167"/>
                <a:gd name="T62" fmla="*/ 83 w 145"/>
                <a:gd name="T63" fmla="*/ 51 h 167"/>
                <a:gd name="T64" fmla="*/ 83 w 145"/>
                <a:gd name="T65" fmla="*/ 42 h 167"/>
                <a:gd name="T66" fmla="*/ 77 w 145"/>
                <a:gd name="T67" fmla="*/ 20 h 167"/>
                <a:gd name="T68" fmla="*/ 60 w 145"/>
                <a:gd name="T69" fmla="*/ 11 h 167"/>
                <a:gd name="T70" fmla="*/ 49 w 145"/>
                <a:gd name="T71" fmla="*/ 8 h 167"/>
                <a:gd name="T72" fmla="*/ 32 w 145"/>
                <a:gd name="T73" fmla="*/ 11 h 16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45" h="167">
                  <a:moveTo>
                    <a:pt x="68" y="82"/>
                  </a:moveTo>
                  <a:lnTo>
                    <a:pt x="68" y="82"/>
                  </a:lnTo>
                  <a:lnTo>
                    <a:pt x="77" y="85"/>
                  </a:lnTo>
                  <a:lnTo>
                    <a:pt x="85" y="91"/>
                  </a:lnTo>
                  <a:lnTo>
                    <a:pt x="94" y="102"/>
                  </a:lnTo>
                  <a:lnTo>
                    <a:pt x="108" y="125"/>
                  </a:lnTo>
                  <a:lnTo>
                    <a:pt x="120" y="145"/>
                  </a:lnTo>
                  <a:lnTo>
                    <a:pt x="131" y="159"/>
                  </a:lnTo>
                  <a:lnTo>
                    <a:pt x="139" y="165"/>
                  </a:lnTo>
                  <a:lnTo>
                    <a:pt x="145" y="167"/>
                  </a:lnTo>
                  <a:lnTo>
                    <a:pt x="120" y="167"/>
                  </a:lnTo>
                  <a:lnTo>
                    <a:pt x="114" y="167"/>
                  </a:lnTo>
                  <a:lnTo>
                    <a:pt x="108" y="165"/>
                  </a:lnTo>
                  <a:lnTo>
                    <a:pt x="100" y="156"/>
                  </a:lnTo>
                  <a:lnTo>
                    <a:pt x="71" y="111"/>
                  </a:lnTo>
                  <a:lnTo>
                    <a:pt x="60" y="96"/>
                  </a:lnTo>
                  <a:lnTo>
                    <a:pt x="54" y="91"/>
                  </a:lnTo>
                  <a:lnTo>
                    <a:pt x="46" y="91"/>
                  </a:lnTo>
                  <a:lnTo>
                    <a:pt x="32" y="91"/>
                  </a:lnTo>
                  <a:lnTo>
                    <a:pt x="32" y="156"/>
                  </a:lnTo>
                  <a:lnTo>
                    <a:pt x="34" y="165"/>
                  </a:lnTo>
                  <a:lnTo>
                    <a:pt x="37" y="167"/>
                  </a:lnTo>
                  <a:lnTo>
                    <a:pt x="0" y="167"/>
                  </a:lnTo>
                  <a:lnTo>
                    <a:pt x="6" y="165"/>
                  </a:lnTo>
                  <a:lnTo>
                    <a:pt x="9" y="156"/>
                  </a:lnTo>
                  <a:lnTo>
                    <a:pt x="9" y="11"/>
                  </a:lnTo>
                  <a:lnTo>
                    <a:pt x="6" y="3"/>
                  </a:lnTo>
                  <a:lnTo>
                    <a:pt x="0" y="0"/>
                  </a:lnTo>
                  <a:lnTo>
                    <a:pt x="49" y="0"/>
                  </a:lnTo>
                  <a:lnTo>
                    <a:pt x="66" y="0"/>
                  </a:lnTo>
                  <a:lnTo>
                    <a:pt x="77" y="3"/>
                  </a:lnTo>
                  <a:lnTo>
                    <a:pt x="88" y="8"/>
                  </a:lnTo>
                  <a:lnTo>
                    <a:pt x="97" y="14"/>
                  </a:lnTo>
                  <a:lnTo>
                    <a:pt x="103" y="20"/>
                  </a:lnTo>
                  <a:lnTo>
                    <a:pt x="105" y="28"/>
                  </a:lnTo>
                  <a:lnTo>
                    <a:pt x="108" y="40"/>
                  </a:lnTo>
                  <a:lnTo>
                    <a:pt x="108" y="51"/>
                  </a:lnTo>
                  <a:lnTo>
                    <a:pt x="105" y="60"/>
                  </a:lnTo>
                  <a:lnTo>
                    <a:pt x="100" y="65"/>
                  </a:lnTo>
                  <a:lnTo>
                    <a:pt x="94" y="71"/>
                  </a:lnTo>
                  <a:lnTo>
                    <a:pt x="83" y="79"/>
                  </a:lnTo>
                  <a:lnTo>
                    <a:pt x="68" y="82"/>
                  </a:lnTo>
                  <a:close/>
                  <a:moveTo>
                    <a:pt x="32" y="11"/>
                  </a:moveTo>
                  <a:lnTo>
                    <a:pt x="32" y="77"/>
                  </a:lnTo>
                  <a:lnTo>
                    <a:pt x="46" y="77"/>
                  </a:lnTo>
                  <a:lnTo>
                    <a:pt x="60" y="77"/>
                  </a:lnTo>
                  <a:lnTo>
                    <a:pt x="71" y="68"/>
                  </a:lnTo>
                  <a:lnTo>
                    <a:pt x="77" y="65"/>
                  </a:lnTo>
                  <a:lnTo>
                    <a:pt x="80" y="57"/>
                  </a:lnTo>
                  <a:lnTo>
                    <a:pt x="83" y="51"/>
                  </a:lnTo>
                  <a:lnTo>
                    <a:pt x="83" y="42"/>
                  </a:lnTo>
                  <a:lnTo>
                    <a:pt x="83" y="31"/>
                  </a:lnTo>
                  <a:lnTo>
                    <a:pt x="77" y="20"/>
                  </a:lnTo>
                  <a:lnTo>
                    <a:pt x="66" y="11"/>
                  </a:lnTo>
                  <a:lnTo>
                    <a:pt x="60" y="11"/>
                  </a:lnTo>
                  <a:lnTo>
                    <a:pt x="49" y="8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 sz="5401" dirty="0"/>
            </a:p>
          </p:txBody>
        </p:sp>
        <p:sp>
          <p:nvSpPr>
            <p:cNvPr id="28" name="Freeform 1722">
              <a:extLst>
                <a:ext uri="{FF2B5EF4-FFF2-40B4-BE49-F238E27FC236}">
                  <a16:creationId xmlns:a16="http://schemas.microsoft.com/office/drawing/2014/main" id="{949AB9C8-C88E-4142-9549-56A27A749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2" y="2863"/>
              <a:ext cx="102" cy="173"/>
            </a:xfrm>
            <a:custGeom>
              <a:avLst/>
              <a:gdLst>
                <a:gd name="T0" fmla="*/ 102 w 102"/>
                <a:gd name="T1" fmla="*/ 122 h 173"/>
                <a:gd name="T2" fmla="*/ 97 w 102"/>
                <a:gd name="T3" fmla="*/ 142 h 173"/>
                <a:gd name="T4" fmla="*/ 85 w 102"/>
                <a:gd name="T5" fmla="*/ 159 h 173"/>
                <a:gd name="T6" fmla="*/ 68 w 102"/>
                <a:gd name="T7" fmla="*/ 170 h 173"/>
                <a:gd name="T8" fmla="*/ 48 w 102"/>
                <a:gd name="T9" fmla="*/ 173 h 173"/>
                <a:gd name="T10" fmla="*/ 34 w 102"/>
                <a:gd name="T11" fmla="*/ 170 h 173"/>
                <a:gd name="T12" fmla="*/ 3 w 102"/>
                <a:gd name="T13" fmla="*/ 159 h 173"/>
                <a:gd name="T14" fmla="*/ 0 w 102"/>
                <a:gd name="T15" fmla="*/ 122 h 173"/>
                <a:gd name="T16" fmla="*/ 14 w 102"/>
                <a:gd name="T17" fmla="*/ 148 h 173"/>
                <a:gd name="T18" fmla="*/ 37 w 102"/>
                <a:gd name="T19" fmla="*/ 162 h 173"/>
                <a:gd name="T20" fmla="*/ 46 w 102"/>
                <a:gd name="T21" fmla="*/ 162 h 173"/>
                <a:gd name="T22" fmla="*/ 63 w 102"/>
                <a:gd name="T23" fmla="*/ 159 h 173"/>
                <a:gd name="T24" fmla="*/ 74 w 102"/>
                <a:gd name="T25" fmla="*/ 151 h 173"/>
                <a:gd name="T26" fmla="*/ 80 w 102"/>
                <a:gd name="T27" fmla="*/ 131 h 173"/>
                <a:gd name="T28" fmla="*/ 80 w 102"/>
                <a:gd name="T29" fmla="*/ 122 h 173"/>
                <a:gd name="T30" fmla="*/ 68 w 102"/>
                <a:gd name="T31" fmla="*/ 105 h 173"/>
                <a:gd name="T32" fmla="*/ 37 w 102"/>
                <a:gd name="T33" fmla="*/ 88 h 173"/>
                <a:gd name="T34" fmla="*/ 23 w 102"/>
                <a:gd name="T35" fmla="*/ 80 h 173"/>
                <a:gd name="T36" fmla="*/ 3 w 102"/>
                <a:gd name="T37" fmla="*/ 57 h 173"/>
                <a:gd name="T38" fmla="*/ 3 w 102"/>
                <a:gd name="T39" fmla="*/ 43 h 173"/>
                <a:gd name="T40" fmla="*/ 6 w 102"/>
                <a:gd name="T41" fmla="*/ 26 h 173"/>
                <a:gd name="T42" fmla="*/ 20 w 102"/>
                <a:gd name="T43" fmla="*/ 11 h 173"/>
                <a:gd name="T44" fmla="*/ 54 w 102"/>
                <a:gd name="T45" fmla="*/ 0 h 173"/>
                <a:gd name="T46" fmla="*/ 71 w 102"/>
                <a:gd name="T47" fmla="*/ 3 h 173"/>
                <a:gd name="T48" fmla="*/ 88 w 102"/>
                <a:gd name="T49" fmla="*/ 9 h 173"/>
                <a:gd name="T50" fmla="*/ 91 w 102"/>
                <a:gd name="T51" fmla="*/ 43 h 173"/>
                <a:gd name="T52" fmla="*/ 77 w 102"/>
                <a:gd name="T53" fmla="*/ 23 h 173"/>
                <a:gd name="T54" fmla="*/ 57 w 102"/>
                <a:gd name="T55" fmla="*/ 11 h 173"/>
                <a:gd name="T56" fmla="*/ 48 w 102"/>
                <a:gd name="T57" fmla="*/ 11 h 173"/>
                <a:gd name="T58" fmla="*/ 29 w 102"/>
                <a:gd name="T59" fmla="*/ 20 h 173"/>
                <a:gd name="T60" fmla="*/ 23 w 102"/>
                <a:gd name="T61" fmla="*/ 37 h 173"/>
                <a:gd name="T62" fmla="*/ 23 w 102"/>
                <a:gd name="T63" fmla="*/ 45 h 173"/>
                <a:gd name="T64" fmla="*/ 40 w 102"/>
                <a:gd name="T65" fmla="*/ 63 h 173"/>
                <a:gd name="T66" fmla="*/ 57 w 102"/>
                <a:gd name="T67" fmla="*/ 68 h 173"/>
                <a:gd name="T68" fmla="*/ 88 w 102"/>
                <a:gd name="T69" fmla="*/ 88 h 173"/>
                <a:gd name="T70" fmla="*/ 100 w 102"/>
                <a:gd name="T71" fmla="*/ 102 h 173"/>
                <a:gd name="T72" fmla="*/ 102 w 102"/>
                <a:gd name="T73" fmla="*/ 122 h 17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2" h="173">
                  <a:moveTo>
                    <a:pt x="102" y="122"/>
                  </a:moveTo>
                  <a:lnTo>
                    <a:pt x="102" y="122"/>
                  </a:lnTo>
                  <a:lnTo>
                    <a:pt x="102" y="134"/>
                  </a:lnTo>
                  <a:lnTo>
                    <a:pt x="97" y="142"/>
                  </a:lnTo>
                  <a:lnTo>
                    <a:pt x="91" y="151"/>
                  </a:lnTo>
                  <a:lnTo>
                    <a:pt x="85" y="159"/>
                  </a:lnTo>
                  <a:lnTo>
                    <a:pt x="77" y="165"/>
                  </a:lnTo>
                  <a:lnTo>
                    <a:pt x="68" y="170"/>
                  </a:lnTo>
                  <a:lnTo>
                    <a:pt x="57" y="173"/>
                  </a:lnTo>
                  <a:lnTo>
                    <a:pt x="48" y="173"/>
                  </a:lnTo>
                  <a:lnTo>
                    <a:pt x="34" y="170"/>
                  </a:lnTo>
                  <a:lnTo>
                    <a:pt x="20" y="168"/>
                  </a:lnTo>
                  <a:lnTo>
                    <a:pt x="3" y="159"/>
                  </a:lnTo>
                  <a:lnTo>
                    <a:pt x="0" y="122"/>
                  </a:lnTo>
                  <a:lnTo>
                    <a:pt x="6" y="136"/>
                  </a:lnTo>
                  <a:lnTo>
                    <a:pt x="14" y="148"/>
                  </a:lnTo>
                  <a:lnTo>
                    <a:pt x="29" y="159"/>
                  </a:lnTo>
                  <a:lnTo>
                    <a:pt x="37" y="162"/>
                  </a:lnTo>
                  <a:lnTo>
                    <a:pt x="46" y="162"/>
                  </a:lnTo>
                  <a:lnTo>
                    <a:pt x="54" y="162"/>
                  </a:lnTo>
                  <a:lnTo>
                    <a:pt x="63" y="159"/>
                  </a:lnTo>
                  <a:lnTo>
                    <a:pt x="68" y="156"/>
                  </a:lnTo>
                  <a:lnTo>
                    <a:pt x="74" y="151"/>
                  </a:lnTo>
                  <a:lnTo>
                    <a:pt x="80" y="139"/>
                  </a:lnTo>
                  <a:lnTo>
                    <a:pt x="80" y="131"/>
                  </a:lnTo>
                  <a:lnTo>
                    <a:pt x="80" y="122"/>
                  </a:lnTo>
                  <a:lnTo>
                    <a:pt x="77" y="114"/>
                  </a:lnTo>
                  <a:lnTo>
                    <a:pt x="68" y="105"/>
                  </a:lnTo>
                  <a:lnTo>
                    <a:pt x="54" y="97"/>
                  </a:lnTo>
                  <a:lnTo>
                    <a:pt x="37" y="88"/>
                  </a:lnTo>
                  <a:lnTo>
                    <a:pt x="23" y="80"/>
                  </a:lnTo>
                  <a:lnTo>
                    <a:pt x="11" y="68"/>
                  </a:lnTo>
                  <a:lnTo>
                    <a:pt x="3" y="57"/>
                  </a:lnTo>
                  <a:lnTo>
                    <a:pt x="3" y="43"/>
                  </a:lnTo>
                  <a:lnTo>
                    <a:pt x="3" y="34"/>
                  </a:lnTo>
                  <a:lnTo>
                    <a:pt x="6" y="26"/>
                  </a:lnTo>
                  <a:lnTo>
                    <a:pt x="11" y="17"/>
                  </a:lnTo>
                  <a:lnTo>
                    <a:pt x="20" y="11"/>
                  </a:lnTo>
                  <a:lnTo>
                    <a:pt x="34" y="3"/>
                  </a:lnTo>
                  <a:lnTo>
                    <a:pt x="54" y="0"/>
                  </a:lnTo>
                  <a:lnTo>
                    <a:pt x="71" y="3"/>
                  </a:lnTo>
                  <a:lnTo>
                    <a:pt x="80" y="6"/>
                  </a:lnTo>
                  <a:lnTo>
                    <a:pt x="88" y="9"/>
                  </a:lnTo>
                  <a:lnTo>
                    <a:pt x="91" y="43"/>
                  </a:lnTo>
                  <a:lnTo>
                    <a:pt x="85" y="31"/>
                  </a:lnTo>
                  <a:lnTo>
                    <a:pt x="77" y="23"/>
                  </a:lnTo>
                  <a:lnTo>
                    <a:pt x="65" y="14"/>
                  </a:lnTo>
                  <a:lnTo>
                    <a:pt x="57" y="11"/>
                  </a:lnTo>
                  <a:lnTo>
                    <a:pt x="48" y="11"/>
                  </a:lnTo>
                  <a:lnTo>
                    <a:pt x="37" y="11"/>
                  </a:lnTo>
                  <a:lnTo>
                    <a:pt x="29" y="20"/>
                  </a:lnTo>
                  <a:lnTo>
                    <a:pt x="23" y="28"/>
                  </a:lnTo>
                  <a:lnTo>
                    <a:pt x="23" y="37"/>
                  </a:lnTo>
                  <a:lnTo>
                    <a:pt x="23" y="45"/>
                  </a:lnTo>
                  <a:lnTo>
                    <a:pt x="31" y="54"/>
                  </a:lnTo>
                  <a:lnTo>
                    <a:pt x="40" y="63"/>
                  </a:lnTo>
                  <a:lnTo>
                    <a:pt x="57" y="68"/>
                  </a:lnTo>
                  <a:lnTo>
                    <a:pt x="74" y="77"/>
                  </a:lnTo>
                  <a:lnTo>
                    <a:pt x="88" y="88"/>
                  </a:lnTo>
                  <a:lnTo>
                    <a:pt x="94" y="94"/>
                  </a:lnTo>
                  <a:lnTo>
                    <a:pt x="100" y="102"/>
                  </a:lnTo>
                  <a:lnTo>
                    <a:pt x="102" y="111"/>
                  </a:lnTo>
                  <a:lnTo>
                    <a:pt x="102" y="12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 sz="5401" dirty="0"/>
            </a:p>
          </p:txBody>
        </p:sp>
        <p:sp>
          <p:nvSpPr>
            <p:cNvPr id="29" name="Freeform 1723">
              <a:extLst>
                <a:ext uri="{FF2B5EF4-FFF2-40B4-BE49-F238E27FC236}">
                  <a16:creationId xmlns:a16="http://schemas.microsoft.com/office/drawing/2014/main" id="{FF9605AF-3BEC-4D9F-815A-1F8CC6153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1" y="2866"/>
              <a:ext cx="37" cy="167"/>
            </a:xfrm>
            <a:custGeom>
              <a:avLst/>
              <a:gdLst>
                <a:gd name="T0" fmla="*/ 37 w 37"/>
                <a:gd name="T1" fmla="*/ 0 h 167"/>
                <a:gd name="T2" fmla="*/ 37 w 37"/>
                <a:gd name="T3" fmla="*/ 0 h 167"/>
                <a:gd name="T4" fmla="*/ 32 w 37"/>
                <a:gd name="T5" fmla="*/ 3 h 167"/>
                <a:gd name="T6" fmla="*/ 29 w 37"/>
                <a:gd name="T7" fmla="*/ 11 h 167"/>
                <a:gd name="T8" fmla="*/ 29 w 37"/>
                <a:gd name="T9" fmla="*/ 156 h 167"/>
                <a:gd name="T10" fmla="*/ 29 w 37"/>
                <a:gd name="T11" fmla="*/ 156 h 167"/>
                <a:gd name="T12" fmla="*/ 32 w 37"/>
                <a:gd name="T13" fmla="*/ 165 h 167"/>
                <a:gd name="T14" fmla="*/ 37 w 37"/>
                <a:gd name="T15" fmla="*/ 167 h 167"/>
                <a:gd name="T16" fmla="*/ 0 w 37"/>
                <a:gd name="T17" fmla="*/ 167 h 167"/>
                <a:gd name="T18" fmla="*/ 0 w 37"/>
                <a:gd name="T19" fmla="*/ 167 h 167"/>
                <a:gd name="T20" fmla="*/ 3 w 37"/>
                <a:gd name="T21" fmla="*/ 165 h 167"/>
                <a:gd name="T22" fmla="*/ 6 w 37"/>
                <a:gd name="T23" fmla="*/ 156 h 167"/>
                <a:gd name="T24" fmla="*/ 6 w 37"/>
                <a:gd name="T25" fmla="*/ 11 h 167"/>
                <a:gd name="T26" fmla="*/ 6 w 37"/>
                <a:gd name="T27" fmla="*/ 11 h 167"/>
                <a:gd name="T28" fmla="*/ 3 w 37"/>
                <a:gd name="T29" fmla="*/ 3 h 167"/>
                <a:gd name="T30" fmla="*/ 0 w 37"/>
                <a:gd name="T31" fmla="*/ 0 h 167"/>
                <a:gd name="T32" fmla="*/ 37 w 37"/>
                <a:gd name="T33" fmla="*/ 0 h 167"/>
                <a:gd name="T34" fmla="*/ 37 w 37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7" h="167">
                  <a:moveTo>
                    <a:pt x="37" y="0"/>
                  </a:moveTo>
                  <a:lnTo>
                    <a:pt x="37" y="0"/>
                  </a:lnTo>
                  <a:lnTo>
                    <a:pt x="32" y="3"/>
                  </a:lnTo>
                  <a:lnTo>
                    <a:pt x="29" y="11"/>
                  </a:lnTo>
                  <a:lnTo>
                    <a:pt x="29" y="156"/>
                  </a:lnTo>
                  <a:lnTo>
                    <a:pt x="32" y="165"/>
                  </a:lnTo>
                  <a:lnTo>
                    <a:pt x="37" y="167"/>
                  </a:lnTo>
                  <a:lnTo>
                    <a:pt x="0" y="167"/>
                  </a:lnTo>
                  <a:lnTo>
                    <a:pt x="3" y="165"/>
                  </a:lnTo>
                  <a:lnTo>
                    <a:pt x="6" y="156"/>
                  </a:lnTo>
                  <a:lnTo>
                    <a:pt x="6" y="11"/>
                  </a:lnTo>
                  <a:lnTo>
                    <a:pt x="3" y="3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 sz="5401" dirty="0"/>
            </a:p>
          </p:txBody>
        </p:sp>
        <p:sp>
          <p:nvSpPr>
            <p:cNvPr id="30" name="Freeform 1724">
              <a:extLst>
                <a:ext uri="{FF2B5EF4-FFF2-40B4-BE49-F238E27FC236}">
                  <a16:creationId xmlns:a16="http://schemas.microsoft.com/office/drawing/2014/main" id="{3B1106BA-FA06-41FF-944E-ADF0AFDE5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" y="2866"/>
              <a:ext cx="130" cy="167"/>
            </a:xfrm>
            <a:custGeom>
              <a:avLst/>
              <a:gdLst>
                <a:gd name="T0" fmla="*/ 79 w 130"/>
                <a:gd name="T1" fmla="*/ 11 h 167"/>
                <a:gd name="T2" fmla="*/ 79 w 130"/>
                <a:gd name="T3" fmla="*/ 156 h 167"/>
                <a:gd name="T4" fmla="*/ 79 w 130"/>
                <a:gd name="T5" fmla="*/ 156 h 167"/>
                <a:gd name="T6" fmla="*/ 79 w 130"/>
                <a:gd name="T7" fmla="*/ 165 h 167"/>
                <a:gd name="T8" fmla="*/ 85 w 130"/>
                <a:gd name="T9" fmla="*/ 167 h 167"/>
                <a:gd name="T10" fmla="*/ 48 w 130"/>
                <a:gd name="T11" fmla="*/ 167 h 167"/>
                <a:gd name="T12" fmla="*/ 48 w 130"/>
                <a:gd name="T13" fmla="*/ 167 h 167"/>
                <a:gd name="T14" fmla="*/ 54 w 130"/>
                <a:gd name="T15" fmla="*/ 165 h 167"/>
                <a:gd name="T16" fmla="*/ 54 w 130"/>
                <a:gd name="T17" fmla="*/ 156 h 167"/>
                <a:gd name="T18" fmla="*/ 54 w 130"/>
                <a:gd name="T19" fmla="*/ 11 h 167"/>
                <a:gd name="T20" fmla="*/ 54 w 130"/>
                <a:gd name="T21" fmla="*/ 11 h 167"/>
                <a:gd name="T22" fmla="*/ 14 w 130"/>
                <a:gd name="T23" fmla="*/ 14 h 167"/>
                <a:gd name="T24" fmla="*/ 14 w 130"/>
                <a:gd name="T25" fmla="*/ 14 h 167"/>
                <a:gd name="T26" fmla="*/ 11 w 130"/>
                <a:gd name="T27" fmla="*/ 14 h 167"/>
                <a:gd name="T28" fmla="*/ 5 w 130"/>
                <a:gd name="T29" fmla="*/ 17 h 167"/>
                <a:gd name="T30" fmla="*/ 0 w 130"/>
                <a:gd name="T31" fmla="*/ 23 h 167"/>
                <a:gd name="T32" fmla="*/ 0 w 130"/>
                <a:gd name="T33" fmla="*/ 0 h 167"/>
                <a:gd name="T34" fmla="*/ 130 w 130"/>
                <a:gd name="T35" fmla="*/ 0 h 167"/>
                <a:gd name="T36" fmla="*/ 130 w 130"/>
                <a:gd name="T37" fmla="*/ 23 h 167"/>
                <a:gd name="T38" fmla="*/ 130 w 130"/>
                <a:gd name="T39" fmla="*/ 23 h 167"/>
                <a:gd name="T40" fmla="*/ 128 w 130"/>
                <a:gd name="T41" fmla="*/ 17 h 167"/>
                <a:gd name="T42" fmla="*/ 119 w 130"/>
                <a:gd name="T43" fmla="*/ 14 h 167"/>
                <a:gd name="T44" fmla="*/ 119 w 130"/>
                <a:gd name="T45" fmla="*/ 14 h 167"/>
                <a:gd name="T46" fmla="*/ 79 w 130"/>
                <a:gd name="T47" fmla="*/ 11 h 167"/>
                <a:gd name="T48" fmla="*/ 79 w 130"/>
                <a:gd name="T49" fmla="*/ 11 h 16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30" h="167">
                  <a:moveTo>
                    <a:pt x="79" y="11"/>
                  </a:moveTo>
                  <a:lnTo>
                    <a:pt x="79" y="156"/>
                  </a:lnTo>
                  <a:lnTo>
                    <a:pt x="79" y="165"/>
                  </a:lnTo>
                  <a:lnTo>
                    <a:pt x="85" y="167"/>
                  </a:lnTo>
                  <a:lnTo>
                    <a:pt x="48" y="167"/>
                  </a:lnTo>
                  <a:lnTo>
                    <a:pt x="54" y="165"/>
                  </a:lnTo>
                  <a:lnTo>
                    <a:pt x="54" y="156"/>
                  </a:lnTo>
                  <a:lnTo>
                    <a:pt x="54" y="11"/>
                  </a:lnTo>
                  <a:lnTo>
                    <a:pt x="14" y="14"/>
                  </a:lnTo>
                  <a:lnTo>
                    <a:pt x="11" y="14"/>
                  </a:lnTo>
                  <a:lnTo>
                    <a:pt x="5" y="17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23"/>
                  </a:lnTo>
                  <a:lnTo>
                    <a:pt x="128" y="17"/>
                  </a:lnTo>
                  <a:lnTo>
                    <a:pt x="119" y="14"/>
                  </a:lnTo>
                  <a:lnTo>
                    <a:pt x="79" y="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 sz="5401" dirty="0"/>
            </a:p>
          </p:txBody>
        </p:sp>
        <p:sp>
          <p:nvSpPr>
            <p:cNvPr id="31" name="Freeform 1725">
              <a:extLst>
                <a:ext uri="{FF2B5EF4-FFF2-40B4-BE49-F238E27FC236}">
                  <a16:creationId xmlns:a16="http://schemas.microsoft.com/office/drawing/2014/main" id="{490714E9-328B-445D-AC4C-F91F08140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6" y="2866"/>
              <a:ext cx="142" cy="167"/>
            </a:xfrm>
            <a:custGeom>
              <a:avLst/>
              <a:gdLst>
                <a:gd name="T0" fmla="*/ 142 w 142"/>
                <a:gd name="T1" fmla="*/ 0 h 167"/>
                <a:gd name="T2" fmla="*/ 142 w 142"/>
                <a:gd name="T3" fmla="*/ 0 h 167"/>
                <a:gd name="T4" fmla="*/ 131 w 142"/>
                <a:gd name="T5" fmla="*/ 6 h 167"/>
                <a:gd name="T6" fmla="*/ 125 w 142"/>
                <a:gd name="T7" fmla="*/ 14 h 167"/>
                <a:gd name="T8" fmla="*/ 85 w 142"/>
                <a:gd name="T9" fmla="*/ 88 h 167"/>
                <a:gd name="T10" fmla="*/ 85 w 142"/>
                <a:gd name="T11" fmla="*/ 156 h 167"/>
                <a:gd name="T12" fmla="*/ 85 w 142"/>
                <a:gd name="T13" fmla="*/ 156 h 167"/>
                <a:gd name="T14" fmla="*/ 88 w 142"/>
                <a:gd name="T15" fmla="*/ 165 h 167"/>
                <a:gd name="T16" fmla="*/ 97 w 142"/>
                <a:gd name="T17" fmla="*/ 167 h 167"/>
                <a:gd name="T18" fmla="*/ 54 w 142"/>
                <a:gd name="T19" fmla="*/ 167 h 167"/>
                <a:gd name="T20" fmla="*/ 54 w 142"/>
                <a:gd name="T21" fmla="*/ 167 h 167"/>
                <a:gd name="T22" fmla="*/ 60 w 142"/>
                <a:gd name="T23" fmla="*/ 165 h 167"/>
                <a:gd name="T24" fmla="*/ 63 w 142"/>
                <a:gd name="T25" fmla="*/ 162 h 167"/>
                <a:gd name="T26" fmla="*/ 63 w 142"/>
                <a:gd name="T27" fmla="*/ 156 h 167"/>
                <a:gd name="T28" fmla="*/ 63 w 142"/>
                <a:gd name="T29" fmla="*/ 88 h 167"/>
                <a:gd name="T30" fmla="*/ 14 w 142"/>
                <a:gd name="T31" fmla="*/ 11 h 167"/>
                <a:gd name="T32" fmla="*/ 14 w 142"/>
                <a:gd name="T33" fmla="*/ 11 h 167"/>
                <a:gd name="T34" fmla="*/ 9 w 142"/>
                <a:gd name="T35" fmla="*/ 6 h 167"/>
                <a:gd name="T36" fmla="*/ 0 w 142"/>
                <a:gd name="T37" fmla="*/ 0 h 167"/>
                <a:gd name="T38" fmla="*/ 48 w 142"/>
                <a:gd name="T39" fmla="*/ 0 h 167"/>
                <a:gd name="T40" fmla="*/ 48 w 142"/>
                <a:gd name="T41" fmla="*/ 0 h 167"/>
                <a:gd name="T42" fmla="*/ 45 w 142"/>
                <a:gd name="T43" fmla="*/ 0 h 167"/>
                <a:gd name="T44" fmla="*/ 43 w 142"/>
                <a:gd name="T45" fmla="*/ 3 h 167"/>
                <a:gd name="T46" fmla="*/ 43 w 142"/>
                <a:gd name="T47" fmla="*/ 8 h 167"/>
                <a:gd name="T48" fmla="*/ 45 w 142"/>
                <a:gd name="T49" fmla="*/ 14 h 167"/>
                <a:gd name="T50" fmla="*/ 80 w 142"/>
                <a:gd name="T51" fmla="*/ 77 h 167"/>
                <a:gd name="T52" fmla="*/ 114 w 142"/>
                <a:gd name="T53" fmla="*/ 11 h 167"/>
                <a:gd name="T54" fmla="*/ 114 w 142"/>
                <a:gd name="T55" fmla="*/ 11 h 167"/>
                <a:gd name="T56" fmla="*/ 114 w 142"/>
                <a:gd name="T57" fmla="*/ 6 h 167"/>
                <a:gd name="T58" fmla="*/ 114 w 142"/>
                <a:gd name="T59" fmla="*/ 3 h 167"/>
                <a:gd name="T60" fmla="*/ 108 w 142"/>
                <a:gd name="T61" fmla="*/ 0 h 167"/>
                <a:gd name="T62" fmla="*/ 142 w 142"/>
                <a:gd name="T63" fmla="*/ 0 h 167"/>
                <a:gd name="T64" fmla="*/ 142 w 142"/>
                <a:gd name="T65" fmla="*/ 0 h 16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2" h="167">
                  <a:moveTo>
                    <a:pt x="142" y="0"/>
                  </a:moveTo>
                  <a:lnTo>
                    <a:pt x="142" y="0"/>
                  </a:lnTo>
                  <a:lnTo>
                    <a:pt x="131" y="6"/>
                  </a:lnTo>
                  <a:lnTo>
                    <a:pt x="125" y="14"/>
                  </a:lnTo>
                  <a:lnTo>
                    <a:pt x="85" y="88"/>
                  </a:lnTo>
                  <a:lnTo>
                    <a:pt x="85" y="156"/>
                  </a:lnTo>
                  <a:lnTo>
                    <a:pt x="88" y="165"/>
                  </a:lnTo>
                  <a:lnTo>
                    <a:pt x="97" y="167"/>
                  </a:lnTo>
                  <a:lnTo>
                    <a:pt x="54" y="167"/>
                  </a:lnTo>
                  <a:lnTo>
                    <a:pt x="60" y="165"/>
                  </a:lnTo>
                  <a:lnTo>
                    <a:pt x="63" y="162"/>
                  </a:lnTo>
                  <a:lnTo>
                    <a:pt x="63" y="156"/>
                  </a:lnTo>
                  <a:lnTo>
                    <a:pt x="63" y="88"/>
                  </a:lnTo>
                  <a:lnTo>
                    <a:pt x="14" y="11"/>
                  </a:lnTo>
                  <a:lnTo>
                    <a:pt x="9" y="6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5" y="0"/>
                  </a:lnTo>
                  <a:lnTo>
                    <a:pt x="43" y="3"/>
                  </a:lnTo>
                  <a:lnTo>
                    <a:pt x="43" y="8"/>
                  </a:lnTo>
                  <a:lnTo>
                    <a:pt x="45" y="14"/>
                  </a:lnTo>
                  <a:lnTo>
                    <a:pt x="80" y="77"/>
                  </a:lnTo>
                  <a:lnTo>
                    <a:pt x="114" y="11"/>
                  </a:lnTo>
                  <a:lnTo>
                    <a:pt x="114" y="6"/>
                  </a:lnTo>
                  <a:lnTo>
                    <a:pt x="114" y="3"/>
                  </a:lnTo>
                  <a:lnTo>
                    <a:pt x="108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 sz="5401" dirty="0"/>
            </a:p>
          </p:txBody>
        </p:sp>
        <p:sp>
          <p:nvSpPr>
            <p:cNvPr id="32" name="Freeform 1726">
              <a:extLst>
                <a:ext uri="{FF2B5EF4-FFF2-40B4-BE49-F238E27FC236}">
                  <a16:creationId xmlns:a16="http://schemas.microsoft.com/office/drawing/2014/main" id="{3236FB67-7EC2-4176-9436-7C566A038D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92" y="2863"/>
              <a:ext cx="156" cy="173"/>
            </a:xfrm>
            <a:custGeom>
              <a:avLst/>
              <a:gdLst>
                <a:gd name="T0" fmla="*/ 77 w 156"/>
                <a:gd name="T1" fmla="*/ 173 h 173"/>
                <a:gd name="T2" fmla="*/ 48 w 156"/>
                <a:gd name="T3" fmla="*/ 165 h 173"/>
                <a:gd name="T4" fmla="*/ 23 w 156"/>
                <a:gd name="T5" fmla="*/ 148 h 173"/>
                <a:gd name="T6" fmla="*/ 6 w 156"/>
                <a:gd name="T7" fmla="*/ 119 h 173"/>
                <a:gd name="T8" fmla="*/ 0 w 156"/>
                <a:gd name="T9" fmla="*/ 85 h 173"/>
                <a:gd name="T10" fmla="*/ 3 w 156"/>
                <a:gd name="T11" fmla="*/ 68 h 173"/>
                <a:gd name="T12" fmla="*/ 14 w 156"/>
                <a:gd name="T13" fmla="*/ 40 h 173"/>
                <a:gd name="T14" fmla="*/ 34 w 156"/>
                <a:gd name="T15" fmla="*/ 14 h 173"/>
                <a:gd name="T16" fmla="*/ 62 w 156"/>
                <a:gd name="T17" fmla="*/ 3 h 173"/>
                <a:gd name="T18" fmla="*/ 82 w 156"/>
                <a:gd name="T19" fmla="*/ 0 h 173"/>
                <a:gd name="T20" fmla="*/ 108 w 156"/>
                <a:gd name="T21" fmla="*/ 6 h 173"/>
                <a:gd name="T22" fmla="*/ 133 w 156"/>
                <a:gd name="T23" fmla="*/ 23 h 173"/>
                <a:gd name="T24" fmla="*/ 150 w 156"/>
                <a:gd name="T25" fmla="*/ 51 h 173"/>
                <a:gd name="T26" fmla="*/ 156 w 156"/>
                <a:gd name="T27" fmla="*/ 88 h 173"/>
                <a:gd name="T28" fmla="*/ 156 w 156"/>
                <a:gd name="T29" fmla="*/ 108 h 173"/>
                <a:gd name="T30" fmla="*/ 142 w 156"/>
                <a:gd name="T31" fmla="*/ 139 h 173"/>
                <a:gd name="T32" fmla="*/ 119 w 156"/>
                <a:gd name="T33" fmla="*/ 162 h 173"/>
                <a:gd name="T34" fmla="*/ 91 w 156"/>
                <a:gd name="T35" fmla="*/ 173 h 173"/>
                <a:gd name="T36" fmla="*/ 77 w 156"/>
                <a:gd name="T37" fmla="*/ 173 h 173"/>
                <a:gd name="T38" fmla="*/ 25 w 156"/>
                <a:gd name="T39" fmla="*/ 82 h 173"/>
                <a:gd name="T40" fmla="*/ 31 w 156"/>
                <a:gd name="T41" fmla="*/ 119 h 173"/>
                <a:gd name="T42" fmla="*/ 43 w 156"/>
                <a:gd name="T43" fmla="*/ 142 h 173"/>
                <a:gd name="T44" fmla="*/ 60 w 156"/>
                <a:gd name="T45" fmla="*/ 156 h 173"/>
                <a:gd name="T46" fmla="*/ 79 w 156"/>
                <a:gd name="T47" fmla="*/ 162 h 173"/>
                <a:gd name="T48" fmla="*/ 91 w 156"/>
                <a:gd name="T49" fmla="*/ 159 h 173"/>
                <a:gd name="T50" fmla="*/ 111 w 156"/>
                <a:gd name="T51" fmla="*/ 151 h 173"/>
                <a:gd name="T52" fmla="*/ 122 w 156"/>
                <a:gd name="T53" fmla="*/ 131 h 173"/>
                <a:gd name="T54" fmla="*/ 131 w 156"/>
                <a:gd name="T55" fmla="*/ 105 h 173"/>
                <a:gd name="T56" fmla="*/ 131 w 156"/>
                <a:gd name="T57" fmla="*/ 88 h 173"/>
                <a:gd name="T58" fmla="*/ 128 w 156"/>
                <a:gd name="T59" fmla="*/ 57 h 173"/>
                <a:gd name="T60" fmla="*/ 116 w 156"/>
                <a:gd name="T61" fmla="*/ 31 h 173"/>
                <a:gd name="T62" fmla="*/ 102 w 156"/>
                <a:gd name="T63" fmla="*/ 17 h 173"/>
                <a:gd name="T64" fmla="*/ 79 w 156"/>
                <a:gd name="T65" fmla="*/ 11 h 173"/>
                <a:gd name="T66" fmla="*/ 68 w 156"/>
                <a:gd name="T67" fmla="*/ 11 h 173"/>
                <a:gd name="T68" fmla="*/ 48 w 156"/>
                <a:gd name="T69" fmla="*/ 23 h 173"/>
                <a:gd name="T70" fmla="*/ 34 w 156"/>
                <a:gd name="T71" fmla="*/ 40 h 173"/>
                <a:gd name="T72" fmla="*/ 28 w 156"/>
                <a:gd name="T73" fmla="*/ 65 h 173"/>
                <a:gd name="T74" fmla="*/ 25 w 156"/>
                <a:gd name="T75" fmla="*/ 82 h 17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56" h="173">
                  <a:moveTo>
                    <a:pt x="77" y="173"/>
                  </a:moveTo>
                  <a:lnTo>
                    <a:pt x="77" y="173"/>
                  </a:lnTo>
                  <a:lnTo>
                    <a:pt x="62" y="170"/>
                  </a:lnTo>
                  <a:lnTo>
                    <a:pt x="48" y="165"/>
                  </a:lnTo>
                  <a:lnTo>
                    <a:pt x="34" y="159"/>
                  </a:lnTo>
                  <a:lnTo>
                    <a:pt x="23" y="148"/>
                  </a:lnTo>
                  <a:lnTo>
                    <a:pt x="14" y="134"/>
                  </a:lnTo>
                  <a:lnTo>
                    <a:pt x="6" y="119"/>
                  </a:lnTo>
                  <a:lnTo>
                    <a:pt x="3" y="102"/>
                  </a:lnTo>
                  <a:lnTo>
                    <a:pt x="0" y="85"/>
                  </a:lnTo>
                  <a:lnTo>
                    <a:pt x="3" y="68"/>
                  </a:lnTo>
                  <a:lnTo>
                    <a:pt x="6" y="54"/>
                  </a:lnTo>
                  <a:lnTo>
                    <a:pt x="14" y="40"/>
                  </a:lnTo>
                  <a:lnTo>
                    <a:pt x="23" y="26"/>
                  </a:lnTo>
                  <a:lnTo>
                    <a:pt x="34" y="14"/>
                  </a:lnTo>
                  <a:lnTo>
                    <a:pt x="48" y="6"/>
                  </a:lnTo>
                  <a:lnTo>
                    <a:pt x="62" y="3"/>
                  </a:lnTo>
                  <a:lnTo>
                    <a:pt x="82" y="0"/>
                  </a:lnTo>
                  <a:lnTo>
                    <a:pt x="94" y="3"/>
                  </a:lnTo>
                  <a:lnTo>
                    <a:pt x="108" y="6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2" y="37"/>
                  </a:lnTo>
                  <a:lnTo>
                    <a:pt x="150" y="51"/>
                  </a:lnTo>
                  <a:lnTo>
                    <a:pt x="156" y="68"/>
                  </a:lnTo>
                  <a:lnTo>
                    <a:pt x="156" y="88"/>
                  </a:lnTo>
                  <a:lnTo>
                    <a:pt x="156" y="108"/>
                  </a:lnTo>
                  <a:lnTo>
                    <a:pt x="150" y="125"/>
                  </a:lnTo>
                  <a:lnTo>
                    <a:pt x="142" y="139"/>
                  </a:lnTo>
                  <a:lnTo>
                    <a:pt x="131" y="153"/>
                  </a:lnTo>
                  <a:lnTo>
                    <a:pt x="119" y="162"/>
                  </a:lnTo>
                  <a:lnTo>
                    <a:pt x="105" y="168"/>
                  </a:lnTo>
                  <a:lnTo>
                    <a:pt x="91" y="173"/>
                  </a:lnTo>
                  <a:lnTo>
                    <a:pt x="77" y="173"/>
                  </a:lnTo>
                  <a:close/>
                  <a:moveTo>
                    <a:pt x="25" y="82"/>
                  </a:moveTo>
                  <a:lnTo>
                    <a:pt x="25" y="82"/>
                  </a:lnTo>
                  <a:lnTo>
                    <a:pt x="28" y="102"/>
                  </a:lnTo>
                  <a:lnTo>
                    <a:pt x="31" y="119"/>
                  </a:lnTo>
                  <a:lnTo>
                    <a:pt x="37" y="131"/>
                  </a:lnTo>
                  <a:lnTo>
                    <a:pt x="43" y="142"/>
                  </a:lnTo>
                  <a:lnTo>
                    <a:pt x="51" y="151"/>
                  </a:lnTo>
                  <a:lnTo>
                    <a:pt x="60" y="156"/>
                  </a:lnTo>
                  <a:lnTo>
                    <a:pt x="71" y="159"/>
                  </a:lnTo>
                  <a:lnTo>
                    <a:pt x="79" y="162"/>
                  </a:lnTo>
                  <a:lnTo>
                    <a:pt x="91" y="159"/>
                  </a:lnTo>
                  <a:lnTo>
                    <a:pt x="102" y="156"/>
                  </a:lnTo>
                  <a:lnTo>
                    <a:pt x="111" y="151"/>
                  </a:lnTo>
                  <a:lnTo>
                    <a:pt x="116" y="142"/>
                  </a:lnTo>
                  <a:lnTo>
                    <a:pt x="122" y="131"/>
                  </a:lnTo>
                  <a:lnTo>
                    <a:pt x="128" y="119"/>
                  </a:lnTo>
                  <a:lnTo>
                    <a:pt x="131" y="105"/>
                  </a:lnTo>
                  <a:lnTo>
                    <a:pt x="131" y="88"/>
                  </a:lnTo>
                  <a:lnTo>
                    <a:pt x="131" y="71"/>
                  </a:lnTo>
                  <a:lnTo>
                    <a:pt x="128" y="57"/>
                  </a:lnTo>
                  <a:lnTo>
                    <a:pt x="122" y="43"/>
                  </a:lnTo>
                  <a:lnTo>
                    <a:pt x="116" y="31"/>
                  </a:lnTo>
                  <a:lnTo>
                    <a:pt x="111" y="23"/>
                  </a:lnTo>
                  <a:lnTo>
                    <a:pt x="102" y="17"/>
                  </a:lnTo>
                  <a:lnTo>
                    <a:pt x="91" y="11"/>
                  </a:lnTo>
                  <a:lnTo>
                    <a:pt x="79" y="11"/>
                  </a:lnTo>
                  <a:lnTo>
                    <a:pt x="68" y="11"/>
                  </a:lnTo>
                  <a:lnTo>
                    <a:pt x="57" y="14"/>
                  </a:lnTo>
                  <a:lnTo>
                    <a:pt x="48" y="23"/>
                  </a:lnTo>
                  <a:lnTo>
                    <a:pt x="40" y="28"/>
                  </a:lnTo>
                  <a:lnTo>
                    <a:pt x="34" y="40"/>
                  </a:lnTo>
                  <a:lnTo>
                    <a:pt x="31" y="51"/>
                  </a:lnTo>
                  <a:lnTo>
                    <a:pt x="28" y="65"/>
                  </a:lnTo>
                  <a:lnTo>
                    <a:pt x="25" y="8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 sz="5401" dirty="0"/>
            </a:p>
          </p:txBody>
        </p:sp>
        <p:sp>
          <p:nvSpPr>
            <p:cNvPr id="33" name="Freeform 1727">
              <a:extLst>
                <a:ext uri="{FF2B5EF4-FFF2-40B4-BE49-F238E27FC236}">
                  <a16:creationId xmlns:a16="http://schemas.microsoft.com/office/drawing/2014/main" id="{C422B8FF-0AD7-41A1-81EF-61E973260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5" y="2866"/>
              <a:ext cx="100" cy="167"/>
            </a:xfrm>
            <a:custGeom>
              <a:avLst/>
              <a:gdLst>
                <a:gd name="T0" fmla="*/ 37 w 100"/>
                <a:gd name="T1" fmla="*/ 167 h 167"/>
                <a:gd name="T2" fmla="*/ 0 w 100"/>
                <a:gd name="T3" fmla="*/ 167 h 167"/>
                <a:gd name="T4" fmla="*/ 0 w 100"/>
                <a:gd name="T5" fmla="*/ 167 h 167"/>
                <a:gd name="T6" fmla="*/ 6 w 100"/>
                <a:gd name="T7" fmla="*/ 165 h 167"/>
                <a:gd name="T8" fmla="*/ 6 w 100"/>
                <a:gd name="T9" fmla="*/ 156 h 167"/>
                <a:gd name="T10" fmla="*/ 6 w 100"/>
                <a:gd name="T11" fmla="*/ 11 h 167"/>
                <a:gd name="T12" fmla="*/ 6 w 100"/>
                <a:gd name="T13" fmla="*/ 11 h 167"/>
                <a:gd name="T14" fmla="*/ 6 w 100"/>
                <a:gd name="T15" fmla="*/ 3 h 167"/>
                <a:gd name="T16" fmla="*/ 0 w 100"/>
                <a:gd name="T17" fmla="*/ 0 h 167"/>
                <a:gd name="T18" fmla="*/ 100 w 100"/>
                <a:gd name="T19" fmla="*/ 0 h 167"/>
                <a:gd name="T20" fmla="*/ 100 w 100"/>
                <a:gd name="T21" fmla="*/ 23 h 167"/>
                <a:gd name="T22" fmla="*/ 100 w 100"/>
                <a:gd name="T23" fmla="*/ 23 h 167"/>
                <a:gd name="T24" fmla="*/ 91 w 100"/>
                <a:gd name="T25" fmla="*/ 14 h 167"/>
                <a:gd name="T26" fmla="*/ 77 w 100"/>
                <a:gd name="T27" fmla="*/ 11 h 167"/>
                <a:gd name="T28" fmla="*/ 77 w 100"/>
                <a:gd name="T29" fmla="*/ 11 h 167"/>
                <a:gd name="T30" fmla="*/ 31 w 100"/>
                <a:gd name="T31" fmla="*/ 11 h 167"/>
                <a:gd name="T32" fmla="*/ 31 w 100"/>
                <a:gd name="T33" fmla="*/ 68 h 167"/>
                <a:gd name="T34" fmla="*/ 71 w 100"/>
                <a:gd name="T35" fmla="*/ 68 h 167"/>
                <a:gd name="T36" fmla="*/ 71 w 100"/>
                <a:gd name="T37" fmla="*/ 68 h 167"/>
                <a:gd name="T38" fmla="*/ 77 w 100"/>
                <a:gd name="T39" fmla="*/ 65 h 167"/>
                <a:gd name="T40" fmla="*/ 80 w 100"/>
                <a:gd name="T41" fmla="*/ 62 h 167"/>
                <a:gd name="T42" fmla="*/ 80 w 100"/>
                <a:gd name="T43" fmla="*/ 88 h 167"/>
                <a:gd name="T44" fmla="*/ 80 w 100"/>
                <a:gd name="T45" fmla="*/ 88 h 167"/>
                <a:gd name="T46" fmla="*/ 77 w 100"/>
                <a:gd name="T47" fmla="*/ 82 h 167"/>
                <a:gd name="T48" fmla="*/ 71 w 100"/>
                <a:gd name="T49" fmla="*/ 82 h 167"/>
                <a:gd name="T50" fmla="*/ 31 w 100"/>
                <a:gd name="T51" fmla="*/ 82 h 167"/>
                <a:gd name="T52" fmla="*/ 31 w 100"/>
                <a:gd name="T53" fmla="*/ 156 h 167"/>
                <a:gd name="T54" fmla="*/ 31 w 100"/>
                <a:gd name="T55" fmla="*/ 156 h 167"/>
                <a:gd name="T56" fmla="*/ 31 w 100"/>
                <a:gd name="T57" fmla="*/ 165 h 167"/>
                <a:gd name="T58" fmla="*/ 37 w 100"/>
                <a:gd name="T59" fmla="*/ 167 h 167"/>
                <a:gd name="T60" fmla="*/ 37 w 100"/>
                <a:gd name="T61" fmla="*/ 167 h 16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0" h="167">
                  <a:moveTo>
                    <a:pt x="37" y="167"/>
                  </a:moveTo>
                  <a:lnTo>
                    <a:pt x="0" y="167"/>
                  </a:lnTo>
                  <a:lnTo>
                    <a:pt x="6" y="165"/>
                  </a:lnTo>
                  <a:lnTo>
                    <a:pt x="6" y="156"/>
                  </a:lnTo>
                  <a:lnTo>
                    <a:pt x="6" y="11"/>
                  </a:lnTo>
                  <a:lnTo>
                    <a:pt x="6" y="3"/>
                  </a:lnTo>
                  <a:lnTo>
                    <a:pt x="0" y="0"/>
                  </a:lnTo>
                  <a:lnTo>
                    <a:pt x="100" y="0"/>
                  </a:lnTo>
                  <a:lnTo>
                    <a:pt x="100" y="23"/>
                  </a:lnTo>
                  <a:lnTo>
                    <a:pt x="91" y="14"/>
                  </a:lnTo>
                  <a:lnTo>
                    <a:pt x="77" y="11"/>
                  </a:lnTo>
                  <a:lnTo>
                    <a:pt x="31" y="11"/>
                  </a:lnTo>
                  <a:lnTo>
                    <a:pt x="31" y="68"/>
                  </a:lnTo>
                  <a:lnTo>
                    <a:pt x="71" y="68"/>
                  </a:lnTo>
                  <a:lnTo>
                    <a:pt x="77" y="65"/>
                  </a:lnTo>
                  <a:lnTo>
                    <a:pt x="80" y="62"/>
                  </a:lnTo>
                  <a:lnTo>
                    <a:pt x="80" y="88"/>
                  </a:lnTo>
                  <a:lnTo>
                    <a:pt x="77" y="82"/>
                  </a:lnTo>
                  <a:lnTo>
                    <a:pt x="71" y="82"/>
                  </a:lnTo>
                  <a:lnTo>
                    <a:pt x="31" y="82"/>
                  </a:lnTo>
                  <a:lnTo>
                    <a:pt x="31" y="156"/>
                  </a:lnTo>
                  <a:lnTo>
                    <a:pt x="31" y="165"/>
                  </a:lnTo>
                  <a:lnTo>
                    <a:pt x="37" y="16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 sz="5401" dirty="0"/>
            </a:p>
          </p:txBody>
        </p:sp>
      </p:grpSp>
    </p:spTree>
    <p:extLst>
      <p:ext uri="{BB962C8B-B14F-4D97-AF65-F5344CB8AC3E}">
        <p14:creationId xmlns:p14="http://schemas.microsoft.com/office/powerpoint/2010/main" val="182862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0664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1524000"/>
            <a:ext cx="3486150" cy="10820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1" y="1524000"/>
            <a:ext cx="11144250" cy="10820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67786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ig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350339" y="2"/>
            <a:ext cx="5937662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>
                <a:latin typeface="Lato" charset="0"/>
                <a:ea typeface="Lato" charset="0"/>
                <a:cs typeface="Lato" charset="0"/>
              </a:defRPr>
            </a:lvl1pPr>
          </a:lstStyle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794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2717373" y="3447129"/>
            <a:ext cx="3536951" cy="4711702"/>
          </a:xfrm>
          <a:prstGeom prst="ellipse">
            <a:avLst/>
          </a:prstGeom>
        </p:spPr>
        <p:txBody>
          <a:bodyPr/>
          <a:lstStyle>
            <a:lvl1pPr marL="0" marR="0" indent="0" algn="l" defTabSz="1371691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1" hasCustomPrompt="1"/>
          </p:nvPr>
        </p:nvSpPr>
        <p:spPr>
          <a:xfrm>
            <a:off x="7373104" y="3447129"/>
            <a:ext cx="3536951" cy="4711702"/>
          </a:xfrm>
          <a:prstGeom prst="ellipse">
            <a:avLst/>
          </a:prstGeom>
        </p:spPr>
        <p:txBody>
          <a:bodyPr/>
          <a:lstStyle>
            <a:lvl1pPr marL="0" marR="0" indent="0" algn="l" defTabSz="1371691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12028833" y="3447129"/>
            <a:ext cx="3536951" cy="4711702"/>
          </a:xfrm>
          <a:prstGeom prst="ellipse">
            <a:avLst/>
          </a:prstGeom>
        </p:spPr>
        <p:txBody>
          <a:bodyPr/>
          <a:lstStyle>
            <a:lvl1pPr marL="0" marR="0" indent="0" algn="l" defTabSz="1371691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5112232" y="7672403"/>
            <a:ext cx="3536951" cy="4711702"/>
          </a:xfrm>
          <a:prstGeom prst="ellipse">
            <a:avLst/>
          </a:prstGeom>
        </p:spPr>
        <p:txBody>
          <a:bodyPr/>
          <a:lstStyle>
            <a:lvl1pPr marL="0" marR="0" indent="0" algn="l" defTabSz="1371691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9767961" y="7672403"/>
            <a:ext cx="3536951" cy="4711702"/>
          </a:xfrm>
          <a:prstGeom prst="ellipse">
            <a:avLst/>
          </a:prstGeom>
        </p:spPr>
        <p:txBody>
          <a:bodyPr/>
          <a:lstStyle>
            <a:lvl1pPr marL="0" marR="0" indent="0" algn="l" defTabSz="1371691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199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426860" y="3158340"/>
            <a:ext cx="7542912" cy="423283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291508" y="3180500"/>
            <a:ext cx="7542912" cy="423283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0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xmlns:p14="http://schemas.microsoft.com/office/powerpoint/2010/main" spd="med" advClick="0" advTm="2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012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84952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2347150"/>
            <a:ext cx="14950440" cy="585216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2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2" y="8309040"/>
            <a:ext cx="13153644" cy="2727612"/>
          </a:xfrm>
        </p:spPr>
        <p:txBody>
          <a:bodyPr anchor="t">
            <a:normAutofit/>
          </a:bodyPr>
          <a:lstStyle>
            <a:lvl1pPr marL="0" indent="0" algn="ctr"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8040816"/>
            <a:ext cx="123444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37191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4114798"/>
            <a:ext cx="7132320" cy="80467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8" y="4114800"/>
            <a:ext cx="7132320" cy="80467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686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4003022"/>
            <a:ext cx="7132320" cy="155448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5442966"/>
            <a:ext cx="7132320" cy="676656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3998064"/>
            <a:ext cx="7132320" cy="155448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5438644"/>
            <a:ext cx="7132320" cy="676656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39536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591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7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2194560"/>
            <a:ext cx="5669280" cy="34747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8628" y="2194560"/>
            <a:ext cx="8299276" cy="932688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5669280"/>
            <a:ext cx="5669280" cy="58521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309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2194560"/>
            <a:ext cx="5669280" cy="34747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38215" y="2139695"/>
            <a:ext cx="8515406" cy="9290306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2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5669280"/>
            <a:ext cx="5669280" cy="57607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816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5760" y="365760"/>
            <a:ext cx="17556480" cy="129844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1219200"/>
            <a:ext cx="14813280" cy="2712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3" y="4114800"/>
            <a:ext cx="14809306" cy="807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4" y="12447659"/>
            <a:ext cx="349361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accent1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3" y="12447659"/>
            <a:ext cx="707666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7" y="12447659"/>
            <a:ext cx="2559326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</p:sldLayoutIdLst>
  <p:hf hdr="0" ft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274320" algn="l" defTabSz="1371600" rtl="0" eaLnBrk="1" latinLnBrk="0" hangingPunct="1">
        <a:lnSpc>
          <a:spcPct val="90000"/>
        </a:lnSpc>
        <a:spcBef>
          <a:spcPts val="2000"/>
        </a:spcBef>
        <a:buClr>
          <a:schemeClr val="accent1"/>
        </a:buClr>
        <a:buSzPct val="80000"/>
        <a:buFont typeface="Corbel" pitchFamily="34" charset="0"/>
        <a:buChar char="•"/>
        <a:defRPr sz="4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84024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2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6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0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4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omenonboards.net/womenonboards-AU/media/AU-BDI-2018/ASX200_2018_PercentageFemaleDirectors.pdf" TargetMode="External"/><Relationship Id="rId3" Type="http://schemas.openxmlformats.org/officeDocument/2006/relationships/hyperlink" Target="http://www.oecd.org/els/emp/EPL-Methodology.pdf" TargetMode="External"/><Relationship Id="rId7" Type="http://schemas.openxmlformats.org/officeDocument/2006/relationships/hyperlink" Target="https://eige.europa.eu/gender-statistics" TargetMode="External"/><Relationship Id="rId2" Type="http://schemas.openxmlformats.org/officeDocument/2006/relationships/hyperlink" Target="https://multilinks-database.wzb.e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fo.de/DocDL/dicereport313-db3.pdf" TargetMode="External"/><Relationship Id="rId5" Type="http://schemas.openxmlformats.org/officeDocument/2006/relationships/hyperlink" Target="https://www2.deloitte.com/content/dam/Deloitte/cn/Documents/risk/deloitte-cn-ra-ccg-e1-women-in-the-boardroom-a-global-perspective-fifth-edition.pdf" TargetMode="External"/><Relationship Id="rId4" Type="http://schemas.openxmlformats.org/officeDocument/2006/relationships/hyperlink" Target="http://www.oecd.org/employment/emp/34846856.pdf" TargetMode="External"/><Relationship Id="rId9" Type="http://schemas.openxmlformats.org/officeDocument/2006/relationships/hyperlink" Target="https://www.spencerstuart.com/-/media/2018/november/bi-belgium-2018b.pdf?la=en&amp;hash=52F5A3753B1F07E848C2F23E5B61088754C32B2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3728231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Lato Regular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3675" y="4399442"/>
            <a:ext cx="10036294" cy="4917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bg1"/>
                </a:solidFill>
                <a:latin typeface="Lucida Sans" panose="020B0602030504020204" pitchFamily="34" charset="0"/>
                <a:ea typeface="Lato" charset="0"/>
                <a:cs typeface="Lato" charset="0"/>
              </a:rPr>
              <a:t>Bringing Women on </a:t>
            </a:r>
            <a:br>
              <a:rPr lang="en-US" sz="5400" b="1" dirty="0">
                <a:solidFill>
                  <a:schemeClr val="bg1"/>
                </a:solidFill>
                <a:latin typeface="Lucida Sans" panose="020B0602030504020204" pitchFamily="34" charset="0"/>
                <a:ea typeface="Lato" charset="0"/>
                <a:cs typeface="Lato" charset="0"/>
              </a:rPr>
            </a:br>
            <a:r>
              <a:rPr lang="en-US" sz="5400" b="1" dirty="0">
                <a:solidFill>
                  <a:schemeClr val="bg1"/>
                </a:solidFill>
                <a:latin typeface="Lucida Sans" panose="020B0602030504020204" pitchFamily="34" charset="0"/>
                <a:ea typeface="Lato" charset="0"/>
                <a:cs typeface="Lato" charset="0"/>
              </a:rPr>
              <a:t>Board? Family Policies, Quotas, and Gender Diversity in Top Jobs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20270" y="1145208"/>
            <a:ext cx="8376178" cy="1949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Lucida Sans" panose="020B0602030504020204" pitchFamily="34" charset="0"/>
                <a:ea typeface="Lato" charset="0"/>
                <a:cs typeface="Lato" charset="0"/>
              </a:rPr>
              <a:t>HELEN KOWALEWSKA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Lucida Sans" panose="020B0602030504020204" pitchFamily="34" charset="0"/>
                <a:ea typeface="Lato" charset="0"/>
                <a:cs typeface="Lato" charset="0"/>
              </a:rPr>
              <a:t>ESRC POSTDOCTORAL FELLOW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Lucida Sans" panose="020B0602030504020204" pitchFamily="34" charset="0"/>
                <a:ea typeface="Lato" charset="0"/>
                <a:cs typeface="Lato" charset="0"/>
              </a:rPr>
              <a:t>UNIVERSITY OF SOUTHAMPTON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53675" y="10638969"/>
            <a:ext cx="10193977" cy="1476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Lucida Sans" panose="020B0602030504020204" pitchFamily="34" charset="0"/>
                <a:ea typeface="Lato" charset="0"/>
                <a:cs typeface="Lato" charset="0"/>
              </a:rPr>
              <a:t>ESA Annual Conference, Manchester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Lucida Sans" panose="020B0602030504020204" pitchFamily="34" charset="0"/>
                <a:ea typeface="Lato" charset="0"/>
                <a:cs typeface="Lato" charset="0"/>
              </a:rPr>
              <a:t>21 August 2019</a:t>
            </a:r>
          </a:p>
        </p:txBody>
      </p:sp>
      <p:sp>
        <p:nvSpPr>
          <p:cNvPr id="4" name="Rectangle 3"/>
          <p:cNvSpPr/>
          <p:nvPr/>
        </p:nvSpPr>
        <p:spPr>
          <a:xfrm>
            <a:off x="10839450" y="0"/>
            <a:ext cx="7448550" cy="137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>
                  <a:lumMod val="85000"/>
                </a:schemeClr>
              </a:solidFill>
              <a:latin typeface="Lato Regular" charset="0"/>
            </a:endParaRP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B6315FDC-9616-4C6F-BDB6-DDDFB268A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405" y="10638969"/>
            <a:ext cx="529660" cy="52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1" descr="Envelope">
            <a:extLst>
              <a:ext uri="{FF2B5EF4-FFF2-40B4-BE49-F238E27FC236}">
                <a16:creationId xmlns:a16="http://schemas.microsoft.com/office/drawing/2014/main" id="{495B0B76-F0B4-4DE9-8D07-886692003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3773" y="11516304"/>
            <a:ext cx="583490" cy="598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1">
            <a:extLst>
              <a:ext uri="{FF2B5EF4-FFF2-40B4-BE49-F238E27FC236}">
                <a16:creationId xmlns:a16="http://schemas.microsoft.com/office/drawing/2014/main" id="{7FDAF8CA-FC94-487B-A195-313C624C9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1441" y="996942"/>
            <a:ext cx="2338706" cy="1957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C87D3E-856E-4A1E-BAC3-16D046D8A942}"/>
              </a:ext>
            </a:extLst>
          </p:cNvPr>
          <p:cNvSpPr txBox="1"/>
          <p:nvPr/>
        </p:nvSpPr>
        <p:spPr>
          <a:xfrm>
            <a:off x="11483384" y="10577946"/>
            <a:ext cx="462121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altLang="en-US" sz="3200" dirty="0">
                <a:solidFill>
                  <a:srgbClr val="000000"/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@helenkowalewska		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B9F7A7-7AEE-45D6-85DD-FE654E2FFE8B}"/>
              </a:ext>
            </a:extLst>
          </p:cNvPr>
          <p:cNvSpPr txBox="1"/>
          <p:nvPr/>
        </p:nvSpPr>
        <p:spPr>
          <a:xfrm>
            <a:off x="11663893" y="11588751"/>
            <a:ext cx="620998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altLang="en-US" sz="3200" dirty="0">
                <a:solidFill>
                  <a:srgbClr val="000000"/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H.R.Kowalewska@soton.ac.uk	</a:t>
            </a:r>
          </a:p>
          <a:p>
            <a:pPr algn="ctr">
              <a:defRPr/>
            </a:pPr>
            <a:endParaRPr lang="en-GB" altLang="en-US" sz="3200" dirty="0">
              <a:solidFill>
                <a:srgbClr val="000000"/>
              </a:solidFill>
              <a:latin typeface="Lucida Sans" panose="020B0602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1D9F99C-E730-48E3-94F7-9E2CA8F538A3}"/>
              </a:ext>
            </a:extLst>
          </p:cNvPr>
          <p:cNvGrpSpPr>
            <a:grpSpLocks/>
          </p:cNvGrpSpPr>
          <p:nvPr/>
        </p:nvGrpSpPr>
        <p:grpSpPr bwMode="auto">
          <a:xfrm>
            <a:off x="13851999" y="1479270"/>
            <a:ext cx="4021879" cy="844830"/>
            <a:chOff x="385" y="1412"/>
            <a:chExt cx="2268" cy="492"/>
          </a:xfrm>
        </p:grpSpPr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1C9415D-FEC4-45DA-9B38-52B4FC9A3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" y="1488"/>
              <a:ext cx="186" cy="316"/>
            </a:xfrm>
            <a:custGeom>
              <a:avLst/>
              <a:gdLst>
                <a:gd name="T0" fmla="*/ 100 w 186"/>
                <a:gd name="T1" fmla="*/ 126 h 316"/>
                <a:gd name="T2" fmla="*/ 148 w 186"/>
                <a:gd name="T3" fmla="*/ 152 h 316"/>
                <a:gd name="T4" fmla="*/ 174 w 186"/>
                <a:gd name="T5" fmla="*/ 178 h 316"/>
                <a:gd name="T6" fmla="*/ 180 w 186"/>
                <a:gd name="T7" fmla="*/ 188 h 316"/>
                <a:gd name="T8" fmla="*/ 186 w 186"/>
                <a:gd name="T9" fmla="*/ 210 h 316"/>
                <a:gd name="T10" fmla="*/ 186 w 186"/>
                <a:gd name="T11" fmla="*/ 224 h 316"/>
                <a:gd name="T12" fmla="*/ 178 w 186"/>
                <a:gd name="T13" fmla="*/ 260 h 316"/>
                <a:gd name="T14" fmla="*/ 156 w 186"/>
                <a:gd name="T15" fmla="*/ 290 h 316"/>
                <a:gd name="T16" fmla="*/ 140 w 186"/>
                <a:gd name="T17" fmla="*/ 302 h 316"/>
                <a:gd name="T18" fmla="*/ 104 w 186"/>
                <a:gd name="T19" fmla="*/ 314 h 316"/>
                <a:gd name="T20" fmla="*/ 86 w 186"/>
                <a:gd name="T21" fmla="*/ 316 h 316"/>
                <a:gd name="T22" fmla="*/ 42 w 186"/>
                <a:gd name="T23" fmla="*/ 310 h 316"/>
                <a:gd name="T24" fmla="*/ 24 w 186"/>
                <a:gd name="T25" fmla="*/ 302 h 316"/>
                <a:gd name="T26" fmla="*/ 0 w 186"/>
                <a:gd name="T27" fmla="*/ 224 h 316"/>
                <a:gd name="T28" fmla="*/ 6 w 186"/>
                <a:gd name="T29" fmla="*/ 238 h 316"/>
                <a:gd name="T30" fmla="*/ 20 w 186"/>
                <a:gd name="T31" fmla="*/ 264 h 316"/>
                <a:gd name="T32" fmla="*/ 30 w 186"/>
                <a:gd name="T33" fmla="*/ 276 h 316"/>
                <a:gd name="T34" fmla="*/ 52 w 186"/>
                <a:gd name="T35" fmla="*/ 292 h 316"/>
                <a:gd name="T36" fmla="*/ 82 w 186"/>
                <a:gd name="T37" fmla="*/ 298 h 316"/>
                <a:gd name="T38" fmla="*/ 98 w 186"/>
                <a:gd name="T39" fmla="*/ 296 h 316"/>
                <a:gd name="T40" fmla="*/ 122 w 186"/>
                <a:gd name="T41" fmla="*/ 286 h 316"/>
                <a:gd name="T42" fmla="*/ 130 w 186"/>
                <a:gd name="T43" fmla="*/ 278 h 316"/>
                <a:gd name="T44" fmla="*/ 140 w 186"/>
                <a:gd name="T45" fmla="*/ 258 h 316"/>
                <a:gd name="T46" fmla="*/ 144 w 186"/>
                <a:gd name="T47" fmla="*/ 236 h 316"/>
                <a:gd name="T48" fmla="*/ 144 w 186"/>
                <a:gd name="T49" fmla="*/ 224 h 316"/>
                <a:gd name="T50" fmla="*/ 136 w 186"/>
                <a:gd name="T51" fmla="*/ 204 h 316"/>
                <a:gd name="T52" fmla="*/ 130 w 186"/>
                <a:gd name="T53" fmla="*/ 196 h 316"/>
                <a:gd name="T54" fmla="*/ 68 w 186"/>
                <a:gd name="T55" fmla="*/ 162 h 316"/>
                <a:gd name="T56" fmla="*/ 52 w 186"/>
                <a:gd name="T57" fmla="*/ 154 h 316"/>
                <a:gd name="T58" fmla="*/ 26 w 186"/>
                <a:gd name="T59" fmla="*/ 136 h 316"/>
                <a:gd name="T60" fmla="*/ 18 w 186"/>
                <a:gd name="T61" fmla="*/ 126 h 316"/>
                <a:gd name="T62" fmla="*/ 6 w 186"/>
                <a:gd name="T63" fmla="*/ 104 h 316"/>
                <a:gd name="T64" fmla="*/ 2 w 186"/>
                <a:gd name="T65" fmla="*/ 80 h 316"/>
                <a:gd name="T66" fmla="*/ 4 w 186"/>
                <a:gd name="T67" fmla="*/ 62 h 316"/>
                <a:gd name="T68" fmla="*/ 18 w 186"/>
                <a:gd name="T69" fmla="*/ 32 h 316"/>
                <a:gd name="T70" fmla="*/ 30 w 186"/>
                <a:gd name="T71" fmla="*/ 20 h 316"/>
                <a:gd name="T72" fmla="*/ 60 w 186"/>
                <a:gd name="T73" fmla="*/ 4 h 316"/>
                <a:gd name="T74" fmla="*/ 96 w 186"/>
                <a:gd name="T75" fmla="*/ 0 h 316"/>
                <a:gd name="T76" fmla="*/ 114 w 186"/>
                <a:gd name="T77" fmla="*/ 0 h 316"/>
                <a:gd name="T78" fmla="*/ 146 w 186"/>
                <a:gd name="T79" fmla="*/ 10 h 316"/>
                <a:gd name="T80" fmla="*/ 162 w 186"/>
                <a:gd name="T81" fmla="*/ 76 h 316"/>
                <a:gd name="T82" fmla="*/ 160 w 186"/>
                <a:gd name="T83" fmla="*/ 66 h 316"/>
                <a:gd name="T84" fmla="*/ 146 w 186"/>
                <a:gd name="T85" fmla="*/ 46 h 316"/>
                <a:gd name="T86" fmla="*/ 138 w 186"/>
                <a:gd name="T87" fmla="*/ 36 h 316"/>
                <a:gd name="T88" fmla="*/ 116 w 186"/>
                <a:gd name="T89" fmla="*/ 22 h 316"/>
                <a:gd name="T90" fmla="*/ 90 w 186"/>
                <a:gd name="T91" fmla="*/ 18 h 316"/>
                <a:gd name="T92" fmla="*/ 76 w 186"/>
                <a:gd name="T93" fmla="*/ 18 h 316"/>
                <a:gd name="T94" fmla="*/ 58 w 186"/>
                <a:gd name="T95" fmla="*/ 26 h 316"/>
                <a:gd name="T96" fmla="*/ 50 w 186"/>
                <a:gd name="T97" fmla="*/ 34 h 316"/>
                <a:gd name="T98" fmla="*/ 42 w 186"/>
                <a:gd name="T99" fmla="*/ 48 h 316"/>
                <a:gd name="T100" fmla="*/ 38 w 186"/>
                <a:gd name="T101" fmla="*/ 66 h 316"/>
                <a:gd name="T102" fmla="*/ 40 w 186"/>
                <a:gd name="T103" fmla="*/ 76 h 316"/>
                <a:gd name="T104" fmla="*/ 46 w 186"/>
                <a:gd name="T105" fmla="*/ 90 h 316"/>
                <a:gd name="T106" fmla="*/ 50 w 186"/>
                <a:gd name="T107" fmla="*/ 98 h 316"/>
                <a:gd name="T108" fmla="*/ 100 w 186"/>
                <a:gd name="T109" fmla="*/ 12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316">
                  <a:moveTo>
                    <a:pt x="100" y="126"/>
                  </a:moveTo>
                  <a:lnTo>
                    <a:pt x="100" y="126"/>
                  </a:lnTo>
                  <a:lnTo>
                    <a:pt x="148" y="152"/>
                  </a:lnTo>
                  <a:lnTo>
                    <a:pt x="148" y="152"/>
                  </a:lnTo>
                  <a:lnTo>
                    <a:pt x="162" y="164"/>
                  </a:lnTo>
                  <a:lnTo>
                    <a:pt x="174" y="178"/>
                  </a:lnTo>
                  <a:lnTo>
                    <a:pt x="174" y="178"/>
                  </a:lnTo>
                  <a:lnTo>
                    <a:pt x="180" y="188"/>
                  </a:lnTo>
                  <a:lnTo>
                    <a:pt x="184" y="198"/>
                  </a:lnTo>
                  <a:lnTo>
                    <a:pt x="186" y="210"/>
                  </a:lnTo>
                  <a:lnTo>
                    <a:pt x="186" y="224"/>
                  </a:lnTo>
                  <a:lnTo>
                    <a:pt x="186" y="224"/>
                  </a:lnTo>
                  <a:lnTo>
                    <a:pt x="184" y="244"/>
                  </a:lnTo>
                  <a:lnTo>
                    <a:pt x="178" y="260"/>
                  </a:lnTo>
                  <a:lnTo>
                    <a:pt x="168" y="276"/>
                  </a:lnTo>
                  <a:lnTo>
                    <a:pt x="156" y="290"/>
                  </a:lnTo>
                  <a:lnTo>
                    <a:pt x="156" y="290"/>
                  </a:lnTo>
                  <a:lnTo>
                    <a:pt x="140" y="302"/>
                  </a:lnTo>
                  <a:lnTo>
                    <a:pt x="122" y="310"/>
                  </a:lnTo>
                  <a:lnTo>
                    <a:pt x="104" y="314"/>
                  </a:lnTo>
                  <a:lnTo>
                    <a:pt x="86" y="316"/>
                  </a:lnTo>
                  <a:lnTo>
                    <a:pt x="86" y="316"/>
                  </a:lnTo>
                  <a:lnTo>
                    <a:pt x="62" y="314"/>
                  </a:lnTo>
                  <a:lnTo>
                    <a:pt x="42" y="310"/>
                  </a:lnTo>
                  <a:lnTo>
                    <a:pt x="42" y="310"/>
                  </a:lnTo>
                  <a:lnTo>
                    <a:pt x="24" y="302"/>
                  </a:lnTo>
                  <a:lnTo>
                    <a:pt x="2" y="292"/>
                  </a:lnTo>
                  <a:lnTo>
                    <a:pt x="0" y="224"/>
                  </a:lnTo>
                  <a:lnTo>
                    <a:pt x="0" y="224"/>
                  </a:lnTo>
                  <a:lnTo>
                    <a:pt x="6" y="238"/>
                  </a:lnTo>
                  <a:lnTo>
                    <a:pt x="12" y="252"/>
                  </a:lnTo>
                  <a:lnTo>
                    <a:pt x="20" y="264"/>
                  </a:lnTo>
                  <a:lnTo>
                    <a:pt x="30" y="276"/>
                  </a:lnTo>
                  <a:lnTo>
                    <a:pt x="30" y="276"/>
                  </a:lnTo>
                  <a:lnTo>
                    <a:pt x="40" y="286"/>
                  </a:lnTo>
                  <a:lnTo>
                    <a:pt x="52" y="292"/>
                  </a:lnTo>
                  <a:lnTo>
                    <a:pt x="66" y="296"/>
                  </a:lnTo>
                  <a:lnTo>
                    <a:pt x="82" y="298"/>
                  </a:lnTo>
                  <a:lnTo>
                    <a:pt x="82" y="298"/>
                  </a:lnTo>
                  <a:lnTo>
                    <a:pt x="98" y="296"/>
                  </a:lnTo>
                  <a:lnTo>
                    <a:pt x="110" y="292"/>
                  </a:lnTo>
                  <a:lnTo>
                    <a:pt x="122" y="286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36" y="268"/>
                  </a:lnTo>
                  <a:lnTo>
                    <a:pt x="140" y="258"/>
                  </a:lnTo>
                  <a:lnTo>
                    <a:pt x="144" y="248"/>
                  </a:lnTo>
                  <a:lnTo>
                    <a:pt x="144" y="236"/>
                  </a:lnTo>
                  <a:lnTo>
                    <a:pt x="144" y="236"/>
                  </a:lnTo>
                  <a:lnTo>
                    <a:pt x="144" y="224"/>
                  </a:lnTo>
                  <a:lnTo>
                    <a:pt x="140" y="212"/>
                  </a:lnTo>
                  <a:lnTo>
                    <a:pt x="136" y="204"/>
                  </a:lnTo>
                  <a:lnTo>
                    <a:pt x="130" y="196"/>
                  </a:lnTo>
                  <a:lnTo>
                    <a:pt x="130" y="196"/>
                  </a:lnTo>
                  <a:lnTo>
                    <a:pt x="108" y="182"/>
                  </a:lnTo>
                  <a:lnTo>
                    <a:pt x="68" y="162"/>
                  </a:lnTo>
                  <a:lnTo>
                    <a:pt x="68" y="162"/>
                  </a:lnTo>
                  <a:lnTo>
                    <a:pt x="52" y="154"/>
                  </a:lnTo>
                  <a:lnTo>
                    <a:pt x="38" y="144"/>
                  </a:lnTo>
                  <a:lnTo>
                    <a:pt x="26" y="136"/>
                  </a:lnTo>
                  <a:lnTo>
                    <a:pt x="18" y="12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6" y="104"/>
                  </a:lnTo>
                  <a:lnTo>
                    <a:pt x="2" y="92"/>
                  </a:lnTo>
                  <a:lnTo>
                    <a:pt x="2" y="80"/>
                  </a:lnTo>
                  <a:lnTo>
                    <a:pt x="2" y="80"/>
                  </a:lnTo>
                  <a:lnTo>
                    <a:pt x="4" y="62"/>
                  </a:lnTo>
                  <a:lnTo>
                    <a:pt x="8" y="46"/>
                  </a:lnTo>
                  <a:lnTo>
                    <a:pt x="18" y="32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46" y="12"/>
                  </a:lnTo>
                  <a:lnTo>
                    <a:pt x="60" y="4"/>
                  </a:lnTo>
                  <a:lnTo>
                    <a:pt x="78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4" y="0"/>
                  </a:lnTo>
                  <a:lnTo>
                    <a:pt x="130" y="4"/>
                  </a:lnTo>
                  <a:lnTo>
                    <a:pt x="146" y="10"/>
                  </a:lnTo>
                  <a:lnTo>
                    <a:pt x="160" y="16"/>
                  </a:lnTo>
                  <a:lnTo>
                    <a:pt x="162" y="76"/>
                  </a:lnTo>
                  <a:lnTo>
                    <a:pt x="162" y="76"/>
                  </a:lnTo>
                  <a:lnTo>
                    <a:pt x="160" y="66"/>
                  </a:lnTo>
                  <a:lnTo>
                    <a:pt x="154" y="56"/>
                  </a:lnTo>
                  <a:lnTo>
                    <a:pt x="146" y="46"/>
                  </a:lnTo>
                  <a:lnTo>
                    <a:pt x="138" y="36"/>
                  </a:lnTo>
                  <a:lnTo>
                    <a:pt x="138" y="36"/>
                  </a:lnTo>
                  <a:lnTo>
                    <a:pt x="128" y="28"/>
                  </a:lnTo>
                  <a:lnTo>
                    <a:pt x="116" y="22"/>
                  </a:lnTo>
                  <a:lnTo>
                    <a:pt x="104" y="2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76" y="18"/>
                  </a:lnTo>
                  <a:lnTo>
                    <a:pt x="66" y="22"/>
                  </a:lnTo>
                  <a:lnTo>
                    <a:pt x="58" y="26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46" y="40"/>
                  </a:lnTo>
                  <a:lnTo>
                    <a:pt x="42" y="48"/>
                  </a:lnTo>
                  <a:lnTo>
                    <a:pt x="40" y="58"/>
                  </a:lnTo>
                  <a:lnTo>
                    <a:pt x="38" y="66"/>
                  </a:lnTo>
                  <a:lnTo>
                    <a:pt x="38" y="66"/>
                  </a:lnTo>
                  <a:lnTo>
                    <a:pt x="40" y="76"/>
                  </a:lnTo>
                  <a:lnTo>
                    <a:pt x="42" y="84"/>
                  </a:lnTo>
                  <a:lnTo>
                    <a:pt x="46" y="90"/>
                  </a:lnTo>
                  <a:lnTo>
                    <a:pt x="50" y="98"/>
                  </a:lnTo>
                  <a:lnTo>
                    <a:pt x="50" y="98"/>
                  </a:lnTo>
                  <a:lnTo>
                    <a:pt x="70" y="110"/>
                  </a:lnTo>
                  <a:lnTo>
                    <a:pt x="100" y="126"/>
                  </a:lnTo>
                  <a:lnTo>
                    <a:pt x="100" y="1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endParaRPr lang="en-GB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E64C230-C36C-420A-B717-68C8C44145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" y="1586"/>
              <a:ext cx="198" cy="218"/>
            </a:xfrm>
            <a:custGeom>
              <a:avLst/>
              <a:gdLst>
                <a:gd name="T0" fmla="*/ 100 w 198"/>
                <a:gd name="T1" fmla="*/ 0 h 218"/>
                <a:gd name="T2" fmla="*/ 130 w 198"/>
                <a:gd name="T3" fmla="*/ 4 h 218"/>
                <a:gd name="T4" fmla="*/ 154 w 198"/>
                <a:gd name="T5" fmla="*/ 16 h 218"/>
                <a:gd name="T6" fmla="*/ 166 w 198"/>
                <a:gd name="T7" fmla="*/ 24 h 218"/>
                <a:gd name="T8" fmla="*/ 182 w 198"/>
                <a:gd name="T9" fmla="*/ 44 h 218"/>
                <a:gd name="T10" fmla="*/ 188 w 198"/>
                <a:gd name="T11" fmla="*/ 56 h 218"/>
                <a:gd name="T12" fmla="*/ 196 w 198"/>
                <a:gd name="T13" fmla="*/ 82 h 218"/>
                <a:gd name="T14" fmla="*/ 198 w 198"/>
                <a:gd name="T15" fmla="*/ 110 h 218"/>
                <a:gd name="T16" fmla="*/ 198 w 198"/>
                <a:gd name="T17" fmla="*/ 122 h 218"/>
                <a:gd name="T18" fmla="*/ 192 w 198"/>
                <a:gd name="T19" fmla="*/ 148 h 218"/>
                <a:gd name="T20" fmla="*/ 186 w 198"/>
                <a:gd name="T21" fmla="*/ 162 h 218"/>
                <a:gd name="T22" fmla="*/ 170 w 198"/>
                <a:gd name="T23" fmla="*/ 184 h 218"/>
                <a:gd name="T24" fmla="*/ 150 w 198"/>
                <a:gd name="T25" fmla="*/ 204 h 218"/>
                <a:gd name="T26" fmla="*/ 138 w 198"/>
                <a:gd name="T27" fmla="*/ 210 h 218"/>
                <a:gd name="T28" fmla="*/ 112 w 198"/>
                <a:gd name="T29" fmla="*/ 218 h 218"/>
                <a:gd name="T30" fmla="*/ 98 w 198"/>
                <a:gd name="T31" fmla="*/ 218 h 218"/>
                <a:gd name="T32" fmla="*/ 66 w 198"/>
                <a:gd name="T33" fmla="*/ 214 h 218"/>
                <a:gd name="T34" fmla="*/ 46 w 198"/>
                <a:gd name="T35" fmla="*/ 206 h 218"/>
                <a:gd name="T36" fmla="*/ 32 w 198"/>
                <a:gd name="T37" fmla="*/ 192 h 218"/>
                <a:gd name="T38" fmla="*/ 24 w 198"/>
                <a:gd name="T39" fmla="*/ 186 h 218"/>
                <a:gd name="T40" fmla="*/ 6 w 198"/>
                <a:gd name="T41" fmla="*/ 150 h 218"/>
                <a:gd name="T42" fmla="*/ 0 w 198"/>
                <a:gd name="T43" fmla="*/ 110 h 218"/>
                <a:gd name="T44" fmla="*/ 0 w 198"/>
                <a:gd name="T45" fmla="*/ 96 h 218"/>
                <a:gd name="T46" fmla="*/ 6 w 198"/>
                <a:gd name="T47" fmla="*/ 70 h 218"/>
                <a:gd name="T48" fmla="*/ 12 w 198"/>
                <a:gd name="T49" fmla="*/ 56 h 218"/>
                <a:gd name="T50" fmla="*/ 26 w 198"/>
                <a:gd name="T51" fmla="*/ 34 h 218"/>
                <a:gd name="T52" fmla="*/ 48 w 198"/>
                <a:gd name="T53" fmla="*/ 16 h 218"/>
                <a:gd name="T54" fmla="*/ 58 w 198"/>
                <a:gd name="T55" fmla="*/ 8 h 218"/>
                <a:gd name="T56" fmla="*/ 86 w 198"/>
                <a:gd name="T57" fmla="*/ 0 h 218"/>
                <a:gd name="T58" fmla="*/ 100 w 198"/>
                <a:gd name="T59" fmla="*/ 0 h 218"/>
                <a:gd name="T60" fmla="*/ 96 w 198"/>
                <a:gd name="T61" fmla="*/ 16 h 218"/>
                <a:gd name="T62" fmla="*/ 70 w 198"/>
                <a:gd name="T63" fmla="*/ 24 h 218"/>
                <a:gd name="T64" fmla="*/ 54 w 198"/>
                <a:gd name="T65" fmla="*/ 46 h 218"/>
                <a:gd name="T66" fmla="*/ 48 w 198"/>
                <a:gd name="T67" fmla="*/ 60 h 218"/>
                <a:gd name="T68" fmla="*/ 40 w 198"/>
                <a:gd name="T69" fmla="*/ 92 h 218"/>
                <a:gd name="T70" fmla="*/ 40 w 198"/>
                <a:gd name="T71" fmla="*/ 112 h 218"/>
                <a:gd name="T72" fmla="*/ 46 w 198"/>
                <a:gd name="T73" fmla="*/ 148 h 218"/>
                <a:gd name="T74" fmla="*/ 58 w 198"/>
                <a:gd name="T75" fmla="*/ 176 h 218"/>
                <a:gd name="T76" fmla="*/ 68 w 198"/>
                <a:gd name="T77" fmla="*/ 188 h 218"/>
                <a:gd name="T78" fmla="*/ 90 w 198"/>
                <a:gd name="T79" fmla="*/ 200 h 218"/>
                <a:gd name="T80" fmla="*/ 102 w 198"/>
                <a:gd name="T81" fmla="*/ 200 h 218"/>
                <a:gd name="T82" fmla="*/ 126 w 198"/>
                <a:gd name="T83" fmla="*/ 192 h 218"/>
                <a:gd name="T84" fmla="*/ 144 w 198"/>
                <a:gd name="T85" fmla="*/ 172 h 218"/>
                <a:gd name="T86" fmla="*/ 150 w 198"/>
                <a:gd name="T87" fmla="*/ 158 h 218"/>
                <a:gd name="T88" fmla="*/ 158 w 198"/>
                <a:gd name="T89" fmla="*/ 126 h 218"/>
                <a:gd name="T90" fmla="*/ 158 w 198"/>
                <a:gd name="T91" fmla="*/ 106 h 218"/>
                <a:gd name="T92" fmla="*/ 148 w 198"/>
                <a:gd name="T93" fmla="*/ 60 h 218"/>
                <a:gd name="T94" fmla="*/ 140 w 198"/>
                <a:gd name="T95" fmla="*/ 42 h 218"/>
                <a:gd name="T96" fmla="*/ 128 w 198"/>
                <a:gd name="T97" fmla="*/ 28 h 218"/>
                <a:gd name="T98" fmla="*/ 114 w 198"/>
                <a:gd name="T99" fmla="*/ 20 h 218"/>
                <a:gd name="T100" fmla="*/ 96 w 198"/>
                <a:gd name="T101" fmla="*/ 1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8" h="218">
                  <a:moveTo>
                    <a:pt x="100" y="0"/>
                  </a:moveTo>
                  <a:lnTo>
                    <a:pt x="100" y="0"/>
                  </a:lnTo>
                  <a:lnTo>
                    <a:pt x="116" y="0"/>
                  </a:lnTo>
                  <a:lnTo>
                    <a:pt x="130" y="4"/>
                  </a:lnTo>
                  <a:lnTo>
                    <a:pt x="142" y="8"/>
                  </a:lnTo>
                  <a:lnTo>
                    <a:pt x="154" y="16"/>
                  </a:lnTo>
                  <a:lnTo>
                    <a:pt x="154" y="16"/>
                  </a:lnTo>
                  <a:lnTo>
                    <a:pt x="166" y="24"/>
                  </a:lnTo>
                  <a:lnTo>
                    <a:pt x="174" y="34"/>
                  </a:lnTo>
                  <a:lnTo>
                    <a:pt x="182" y="44"/>
                  </a:lnTo>
                  <a:lnTo>
                    <a:pt x="188" y="56"/>
                  </a:lnTo>
                  <a:lnTo>
                    <a:pt x="188" y="56"/>
                  </a:lnTo>
                  <a:lnTo>
                    <a:pt x="192" y="70"/>
                  </a:lnTo>
                  <a:lnTo>
                    <a:pt x="196" y="82"/>
                  </a:lnTo>
                  <a:lnTo>
                    <a:pt x="198" y="96"/>
                  </a:lnTo>
                  <a:lnTo>
                    <a:pt x="198" y="110"/>
                  </a:lnTo>
                  <a:lnTo>
                    <a:pt x="198" y="110"/>
                  </a:lnTo>
                  <a:lnTo>
                    <a:pt x="198" y="122"/>
                  </a:lnTo>
                  <a:lnTo>
                    <a:pt x="196" y="136"/>
                  </a:lnTo>
                  <a:lnTo>
                    <a:pt x="192" y="148"/>
                  </a:lnTo>
                  <a:lnTo>
                    <a:pt x="186" y="162"/>
                  </a:lnTo>
                  <a:lnTo>
                    <a:pt x="186" y="162"/>
                  </a:lnTo>
                  <a:lnTo>
                    <a:pt x="178" y="174"/>
                  </a:lnTo>
                  <a:lnTo>
                    <a:pt x="170" y="184"/>
                  </a:lnTo>
                  <a:lnTo>
                    <a:pt x="162" y="194"/>
                  </a:lnTo>
                  <a:lnTo>
                    <a:pt x="150" y="204"/>
                  </a:lnTo>
                  <a:lnTo>
                    <a:pt x="150" y="204"/>
                  </a:lnTo>
                  <a:lnTo>
                    <a:pt x="138" y="210"/>
                  </a:lnTo>
                  <a:lnTo>
                    <a:pt x="126" y="214"/>
                  </a:lnTo>
                  <a:lnTo>
                    <a:pt x="112" y="218"/>
                  </a:lnTo>
                  <a:lnTo>
                    <a:pt x="98" y="218"/>
                  </a:lnTo>
                  <a:lnTo>
                    <a:pt x="98" y="218"/>
                  </a:lnTo>
                  <a:lnTo>
                    <a:pt x="76" y="216"/>
                  </a:lnTo>
                  <a:lnTo>
                    <a:pt x="66" y="214"/>
                  </a:lnTo>
                  <a:lnTo>
                    <a:pt x="56" y="210"/>
                  </a:lnTo>
                  <a:lnTo>
                    <a:pt x="46" y="206"/>
                  </a:lnTo>
                  <a:lnTo>
                    <a:pt x="38" y="200"/>
                  </a:lnTo>
                  <a:lnTo>
                    <a:pt x="32" y="192"/>
                  </a:lnTo>
                  <a:lnTo>
                    <a:pt x="24" y="186"/>
                  </a:lnTo>
                  <a:lnTo>
                    <a:pt x="24" y="186"/>
                  </a:lnTo>
                  <a:lnTo>
                    <a:pt x="14" y="168"/>
                  </a:lnTo>
                  <a:lnTo>
                    <a:pt x="6" y="150"/>
                  </a:lnTo>
                  <a:lnTo>
                    <a:pt x="0" y="13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96"/>
                  </a:lnTo>
                  <a:lnTo>
                    <a:pt x="2" y="82"/>
                  </a:lnTo>
                  <a:lnTo>
                    <a:pt x="6" y="70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8" y="44"/>
                  </a:lnTo>
                  <a:lnTo>
                    <a:pt x="26" y="34"/>
                  </a:lnTo>
                  <a:lnTo>
                    <a:pt x="36" y="24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58" y="8"/>
                  </a:lnTo>
                  <a:lnTo>
                    <a:pt x="72" y="4"/>
                  </a:lnTo>
                  <a:lnTo>
                    <a:pt x="86" y="0"/>
                  </a:lnTo>
                  <a:lnTo>
                    <a:pt x="100" y="0"/>
                  </a:lnTo>
                  <a:lnTo>
                    <a:pt x="100" y="0"/>
                  </a:lnTo>
                  <a:close/>
                  <a:moveTo>
                    <a:pt x="96" y="16"/>
                  </a:moveTo>
                  <a:lnTo>
                    <a:pt x="96" y="16"/>
                  </a:lnTo>
                  <a:lnTo>
                    <a:pt x="82" y="18"/>
                  </a:lnTo>
                  <a:lnTo>
                    <a:pt x="70" y="24"/>
                  </a:lnTo>
                  <a:lnTo>
                    <a:pt x="62" y="3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48" y="60"/>
                  </a:lnTo>
                  <a:lnTo>
                    <a:pt x="44" y="76"/>
                  </a:lnTo>
                  <a:lnTo>
                    <a:pt x="40" y="92"/>
                  </a:lnTo>
                  <a:lnTo>
                    <a:pt x="40" y="112"/>
                  </a:lnTo>
                  <a:lnTo>
                    <a:pt x="40" y="112"/>
                  </a:lnTo>
                  <a:lnTo>
                    <a:pt x="42" y="130"/>
                  </a:lnTo>
                  <a:lnTo>
                    <a:pt x="46" y="148"/>
                  </a:lnTo>
                  <a:lnTo>
                    <a:pt x="52" y="162"/>
                  </a:lnTo>
                  <a:lnTo>
                    <a:pt x="58" y="176"/>
                  </a:lnTo>
                  <a:lnTo>
                    <a:pt x="58" y="176"/>
                  </a:lnTo>
                  <a:lnTo>
                    <a:pt x="68" y="188"/>
                  </a:lnTo>
                  <a:lnTo>
                    <a:pt x="78" y="196"/>
                  </a:lnTo>
                  <a:lnTo>
                    <a:pt x="90" y="200"/>
                  </a:lnTo>
                  <a:lnTo>
                    <a:pt x="102" y="200"/>
                  </a:lnTo>
                  <a:lnTo>
                    <a:pt x="102" y="200"/>
                  </a:lnTo>
                  <a:lnTo>
                    <a:pt x="116" y="198"/>
                  </a:lnTo>
                  <a:lnTo>
                    <a:pt x="126" y="192"/>
                  </a:lnTo>
                  <a:lnTo>
                    <a:pt x="136" y="184"/>
                  </a:lnTo>
                  <a:lnTo>
                    <a:pt x="144" y="172"/>
                  </a:lnTo>
                  <a:lnTo>
                    <a:pt x="144" y="172"/>
                  </a:lnTo>
                  <a:lnTo>
                    <a:pt x="150" y="158"/>
                  </a:lnTo>
                  <a:lnTo>
                    <a:pt x="154" y="142"/>
                  </a:lnTo>
                  <a:lnTo>
                    <a:pt x="158" y="126"/>
                  </a:lnTo>
                  <a:lnTo>
                    <a:pt x="158" y="106"/>
                  </a:lnTo>
                  <a:lnTo>
                    <a:pt x="158" y="106"/>
                  </a:lnTo>
                  <a:lnTo>
                    <a:pt x="154" y="82"/>
                  </a:lnTo>
                  <a:lnTo>
                    <a:pt x="148" y="60"/>
                  </a:lnTo>
                  <a:lnTo>
                    <a:pt x="148" y="60"/>
                  </a:lnTo>
                  <a:lnTo>
                    <a:pt x="140" y="42"/>
                  </a:lnTo>
                  <a:lnTo>
                    <a:pt x="128" y="28"/>
                  </a:lnTo>
                  <a:lnTo>
                    <a:pt x="128" y="28"/>
                  </a:lnTo>
                  <a:lnTo>
                    <a:pt x="122" y="22"/>
                  </a:lnTo>
                  <a:lnTo>
                    <a:pt x="114" y="20"/>
                  </a:lnTo>
                  <a:lnTo>
                    <a:pt x="106" y="16"/>
                  </a:lnTo>
                  <a:lnTo>
                    <a:pt x="96" y="16"/>
                  </a:lnTo>
                  <a:lnTo>
                    <a:pt x="9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endParaRPr lang="en-GB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B803E254-66CD-4996-BEA6-23526A8E5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" y="1550"/>
              <a:ext cx="128" cy="254"/>
            </a:xfrm>
            <a:custGeom>
              <a:avLst/>
              <a:gdLst>
                <a:gd name="T0" fmla="*/ 60 w 128"/>
                <a:gd name="T1" fmla="*/ 0 h 254"/>
                <a:gd name="T2" fmla="*/ 60 w 128"/>
                <a:gd name="T3" fmla="*/ 42 h 254"/>
                <a:gd name="T4" fmla="*/ 122 w 128"/>
                <a:gd name="T5" fmla="*/ 42 h 254"/>
                <a:gd name="T6" fmla="*/ 106 w 128"/>
                <a:gd name="T7" fmla="*/ 60 h 254"/>
                <a:gd name="T8" fmla="*/ 58 w 128"/>
                <a:gd name="T9" fmla="*/ 60 h 254"/>
                <a:gd name="T10" fmla="*/ 58 w 128"/>
                <a:gd name="T11" fmla="*/ 188 h 254"/>
                <a:gd name="T12" fmla="*/ 58 w 128"/>
                <a:gd name="T13" fmla="*/ 188 h 254"/>
                <a:gd name="T14" fmla="*/ 58 w 128"/>
                <a:gd name="T15" fmla="*/ 200 h 254"/>
                <a:gd name="T16" fmla="*/ 60 w 128"/>
                <a:gd name="T17" fmla="*/ 208 h 254"/>
                <a:gd name="T18" fmla="*/ 64 w 128"/>
                <a:gd name="T19" fmla="*/ 216 h 254"/>
                <a:gd name="T20" fmla="*/ 68 w 128"/>
                <a:gd name="T21" fmla="*/ 224 h 254"/>
                <a:gd name="T22" fmla="*/ 74 w 128"/>
                <a:gd name="T23" fmla="*/ 228 h 254"/>
                <a:gd name="T24" fmla="*/ 82 w 128"/>
                <a:gd name="T25" fmla="*/ 232 h 254"/>
                <a:gd name="T26" fmla="*/ 90 w 128"/>
                <a:gd name="T27" fmla="*/ 234 h 254"/>
                <a:gd name="T28" fmla="*/ 100 w 128"/>
                <a:gd name="T29" fmla="*/ 236 h 254"/>
                <a:gd name="T30" fmla="*/ 100 w 128"/>
                <a:gd name="T31" fmla="*/ 236 h 254"/>
                <a:gd name="T32" fmla="*/ 110 w 128"/>
                <a:gd name="T33" fmla="*/ 234 h 254"/>
                <a:gd name="T34" fmla="*/ 116 w 128"/>
                <a:gd name="T35" fmla="*/ 232 h 254"/>
                <a:gd name="T36" fmla="*/ 116 w 128"/>
                <a:gd name="T37" fmla="*/ 232 h 254"/>
                <a:gd name="T38" fmla="*/ 128 w 128"/>
                <a:gd name="T39" fmla="*/ 224 h 254"/>
                <a:gd name="T40" fmla="*/ 128 w 128"/>
                <a:gd name="T41" fmla="*/ 224 h 254"/>
                <a:gd name="T42" fmla="*/ 128 w 128"/>
                <a:gd name="T43" fmla="*/ 228 h 254"/>
                <a:gd name="T44" fmla="*/ 126 w 128"/>
                <a:gd name="T45" fmla="*/ 234 h 254"/>
                <a:gd name="T46" fmla="*/ 114 w 128"/>
                <a:gd name="T47" fmla="*/ 244 h 254"/>
                <a:gd name="T48" fmla="*/ 114 w 128"/>
                <a:gd name="T49" fmla="*/ 244 h 254"/>
                <a:gd name="T50" fmla="*/ 108 w 128"/>
                <a:gd name="T51" fmla="*/ 248 h 254"/>
                <a:gd name="T52" fmla="*/ 100 w 128"/>
                <a:gd name="T53" fmla="*/ 252 h 254"/>
                <a:gd name="T54" fmla="*/ 92 w 128"/>
                <a:gd name="T55" fmla="*/ 254 h 254"/>
                <a:gd name="T56" fmla="*/ 82 w 128"/>
                <a:gd name="T57" fmla="*/ 254 h 254"/>
                <a:gd name="T58" fmla="*/ 82 w 128"/>
                <a:gd name="T59" fmla="*/ 254 h 254"/>
                <a:gd name="T60" fmla="*/ 70 w 128"/>
                <a:gd name="T61" fmla="*/ 254 h 254"/>
                <a:gd name="T62" fmla="*/ 58 w 128"/>
                <a:gd name="T63" fmla="*/ 250 h 254"/>
                <a:gd name="T64" fmla="*/ 46 w 128"/>
                <a:gd name="T65" fmla="*/ 244 h 254"/>
                <a:gd name="T66" fmla="*/ 38 w 128"/>
                <a:gd name="T67" fmla="*/ 236 h 254"/>
                <a:gd name="T68" fmla="*/ 38 w 128"/>
                <a:gd name="T69" fmla="*/ 236 h 254"/>
                <a:gd name="T70" fmla="*/ 30 w 128"/>
                <a:gd name="T71" fmla="*/ 228 h 254"/>
                <a:gd name="T72" fmla="*/ 24 w 128"/>
                <a:gd name="T73" fmla="*/ 216 h 254"/>
                <a:gd name="T74" fmla="*/ 20 w 128"/>
                <a:gd name="T75" fmla="*/ 204 h 254"/>
                <a:gd name="T76" fmla="*/ 20 w 128"/>
                <a:gd name="T77" fmla="*/ 188 h 254"/>
                <a:gd name="T78" fmla="*/ 20 w 128"/>
                <a:gd name="T79" fmla="*/ 60 h 254"/>
                <a:gd name="T80" fmla="*/ 0 w 128"/>
                <a:gd name="T81" fmla="*/ 60 h 254"/>
                <a:gd name="T82" fmla="*/ 60 w 128"/>
                <a:gd name="T83" fmla="*/ 0 h 254"/>
                <a:gd name="T84" fmla="*/ 60 w 128"/>
                <a:gd name="T8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54">
                  <a:moveTo>
                    <a:pt x="60" y="0"/>
                  </a:moveTo>
                  <a:lnTo>
                    <a:pt x="60" y="42"/>
                  </a:lnTo>
                  <a:lnTo>
                    <a:pt x="122" y="42"/>
                  </a:lnTo>
                  <a:lnTo>
                    <a:pt x="106" y="60"/>
                  </a:lnTo>
                  <a:lnTo>
                    <a:pt x="58" y="6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58" y="200"/>
                  </a:lnTo>
                  <a:lnTo>
                    <a:pt x="60" y="208"/>
                  </a:lnTo>
                  <a:lnTo>
                    <a:pt x="64" y="216"/>
                  </a:lnTo>
                  <a:lnTo>
                    <a:pt x="68" y="224"/>
                  </a:lnTo>
                  <a:lnTo>
                    <a:pt x="74" y="228"/>
                  </a:lnTo>
                  <a:lnTo>
                    <a:pt x="82" y="232"/>
                  </a:lnTo>
                  <a:lnTo>
                    <a:pt x="90" y="234"/>
                  </a:lnTo>
                  <a:lnTo>
                    <a:pt x="100" y="236"/>
                  </a:lnTo>
                  <a:lnTo>
                    <a:pt x="100" y="236"/>
                  </a:lnTo>
                  <a:lnTo>
                    <a:pt x="110" y="234"/>
                  </a:lnTo>
                  <a:lnTo>
                    <a:pt x="116" y="232"/>
                  </a:lnTo>
                  <a:lnTo>
                    <a:pt x="116" y="232"/>
                  </a:lnTo>
                  <a:lnTo>
                    <a:pt x="128" y="224"/>
                  </a:lnTo>
                  <a:lnTo>
                    <a:pt x="128" y="224"/>
                  </a:lnTo>
                  <a:lnTo>
                    <a:pt x="128" y="228"/>
                  </a:lnTo>
                  <a:lnTo>
                    <a:pt x="126" y="234"/>
                  </a:lnTo>
                  <a:lnTo>
                    <a:pt x="114" y="244"/>
                  </a:lnTo>
                  <a:lnTo>
                    <a:pt x="114" y="244"/>
                  </a:lnTo>
                  <a:lnTo>
                    <a:pt x="108" y="248"/>
                  </a:lnTo>
                  <a:lnTo>
                    <a:pt x="100" y="252"/>
                  </a:lnTo>
                  <a:lnTo>
                    <a:pt x="92" y="254"/>
                  </a:lnTo>
                  <a:lnTo>
                    <a:pt x="82" y="254"/>
                  </a:lnTo>
                  <a:lnTo>
                    <a:pt x="82" y="254"/>
                  </a:lnTo>
                  <a:lnTo>
                    <a:pt x="70" y="254"/>
                  </a:lnTo>
                  <a:lnTo>
                    <a:pt x="58" y="250"/>
                  </a:lnTo>
                  <a:lnTo>
                    <a:pt x="46" y="244"/>
                  </a:lnTo>
                  <a:lnTo>
                    <a:pt x="38" y="236"/>
                  </a:lnTo>
                  <a:lnTo>
                    <a:pt x="38" y="236"/>
                  </a:lnTo>
                  <a:lnTo>
                    <a:pt x="30" y="228"/>
                  </a:lnTo>
                  <a:lnTo>
                    <a:pt x="24" y="216"/>
                  </a:lnTo>
                  <a:lnTo>
                    <a:pt x="20" y="204"/>
                  </a:lnTo>
                  <a:lnTo>
                    <a:pt x="20" y="188"/>
                  </a:lnTo>
                  <a:lnTo>
                    <a:pt x="20" y="60"/>
                  </a:lnTo>
                  <a:lnTo>
                    <a:pt x="0" y="60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endParaRPr lang="en-GB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EFFCD573-D91B-4725-9957-143DD47D0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" y="1488"/>
              <a:ext cx="204" cy="312"/>
            </a:xfrm>
            <a:custGeom>
              <a:avLst/>
              <a:gdLst>
                <a:gd name="T0" fmla="*/ 124 w 204"/>
                <a:gd name="T1" fmla="*/ 98 h 312"/>
                <a:gd name="T2" fmla="*/ 150 w 204"/>
                <a:gd name="T3" fmla="*/ 102 h 312"/>
                <a:gd name="T4" fmla="*/ 172 w 204"/>
                <a:gd name="T5" fmla="*/ 114 h 312"/>
                <a:gd name="T6" fmla="*/ 180 w 204"/>
                <a:gd name="T7" fmla="*/ 124 h 312"/>
                <a:gd name="T8" fmla="*/ 190 w 204"/>
                <a:gd name="T9" fmla="*/ 146 h 312"/>
                <a:gd name="T10" fmla="*/ 192 w 204"/>
                <a:gd name="T11" fmla="*/ 296 h 312"/>
                <a:gd name="T12" fmla="*/ 192 w 204"/>
                <a:gd name="T13" fmla="*/ 302 h 312"/>
                <a:gd name="T14" fmla="*/ 194 w 204"/>
                <a:gd name="T15" fmla="*/ 306 h 312"/>
                <a:gd name="T16" fmla="*/ 140 w 204"/>
                <a:gd name="T17" fmla="*/ 312 h 312"/>
                <a:gd name="T18" fmla="*/ 146 w 204"/>
                <a:gd name="T19" fmla="*/ 308 h 312"/>
                <a:gd name="T20" fmla="*/ 152 w 204"/>
                <a:gd name="T21" fmla="*/ 300 h 312"/>
                <a:gd name="T22" fmla="*/ 152 w 204"/>
                <a:gd name="T23" fmla="*/ 176 h 312"/>
                <a:gd name="T24" fmla="*/ 152 w 204"/>
                <a:gd name="T25" fmla="*/ 164 h 312"/>
                <a:gd name="T26" fmla="*/ 146 w 204"/>
                <a:gd name="T27" fmla="*/ 146 h 312"/>
                <a:gd name="T28" fmla="*/ 142 w 204"/>
                <a:gd name="T29" fmla="*/ 138 h 312"/>
                <a:gd name="T30" fmla="*/ 126 w 204"/>
                <a:gd name="T31" fmla="*/ 128 h 312"/>
                <a:gd name="T32" fmla="*/ 104 w 204"/>
                <a:gd name="T33" fmla="*/ 124 h 312"/>
                <a:gd name="T34" fmla="*/ 90 w 204"/>
                <a:gd name="T35" fmla="*/ 126 h 312"/>
                <a:gd name="T36" fmla="*/ 76 w 204"/>
                <a:gd name="T37" fmla="*/ 132 h 312"/>
                <a:gd name="T38" fmla="*/ 54 w 204"/>
                <a:gd name="T39" fmla="*/ 148 h 312"/>
                <a:gd name="T40" fmla="*/ 54 w 204"/>
                <a:gd name="T41" fmla="*/ 296 h 312"/>
                <a:gd name="T42" fmla="*/ 58 w 204"/>
                <a:gd name="T43" fmla="*/ 304 h 312"/>
                <a:gd name="T44" fmla="*/ 62 w 204"/>
                <a:gd name="T45" fmla="*/ 308 h 312"/>
                <a:gd name="T46" fmla="*/ 4 w 204"/>
                <a:gd name="T47" fmla="*/ 312 h 312"/>
                <a:gd name="T48" fmla="*/ 8 w 204"/>
                <a:gd name="T49" fmla="*/ 308 h 312"/>
                <a:gd name="T50" fmla="*/ 14 w 204"/>
                <a:gd name="T51" fmla="*/ 300 h 312"/>
                <a:gd name="T52" fmla="*/ 14 w 204"/>
                <a:gd name="T53" fmla="*/ 28 h 312"/>
                <a:gd name="T54" fmla="*/ 14 w 204"/>
                <a:gd name="T55" fmla="*/ 22 h 312"/>
                <a:gd name="T56" fmla="*/ 12 w 204"/>
                <a:gd name="T57" fmla="*/ 16 h 312"/>
                <a:gd name="T58" fmla="*/ 54 w 204"/>
                <a:gd name="T59" fmla="*/ 0 h 312"/>
                <a:gd name="T60" fmla="*/ 54 w 204"/>
                <a:gd name="T61" fmla="*/ 130 h 312"/>
                <a:gd name="T62" fmla="*/ 90 w 204"/>
                <a:gd name="T63" fmla="*/ 106 h 312"/>
                <a:gd name="T64" fmla="*/ 124 w 204"/>
                <a:gd name="T65" fmla="*/ 98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4" h="312">
                  <a:moveTo>
                    <a:pt x="124" y="98"/>
                  </a:moveTo>
                  <a:lnTo>
                    <a:pt x="124" y="98"/>
                  </a:lnTo>
                  <a:lnTo>
                    <a:pt x="136" y="98"/>
                  </a:lnTo>
                  <a:lnTo>
                    <a:pt x="150" y="102"/>
                  </a:lnTo>
                  <a:lnTo>
                    <a:pt x="162" y="108"/>
                  </a:lnTo>
                  <a:lnTo>
                    <a:pt x="172" y="114"/>
                  </a:lnTo>
                  <a:lnTo>
                    <a:pt x="172" y="114"/>
                  </a:lnTo>
                  <a:lnTo>
                    <a:pt x="180" y="124"/>
                  </a:lnTo>
                  <a:lnTo>
                    <a:pt x="186" y="134"/>
                  </a:lnTo>
                  <a:lnTo>
                    <a:pt x="190" y="146"/>
                  </a:lnTo>
                  <a:lnTo>
                    <a:pt x="192" y="160"/>
                  </a:lnTo>
                  <a:lnTo>
                    <a:pt x="192" y="296"/>
                  </a:lnTo>
                  <a:lnTo>
                    <a:pt x="192" y="296"/>
                  </a:lnTo>
                  <a:lnTo>
                    <a:pt x="192" y="302"/>
                  </a:lnTo>
                  <a:lnTo>
                    <a:pt x="194" y="306"/>
                  </a:lnTo>
                  <a:lnTo>
                    <a:pt x="194" y="306"/>
                  </a:lnTo>
                  <a:lnTo>
                    <a:pt x="204" y="312"/>
                  </a:lnTo>
                  <a:lnTo>
                    <a:pt x="140" y="312"/>
                  </a:lnTo>
                  <a:lnTo>
                    <a:pt x="140" y="312"/>
                  </a:lnTo>
                  <a:lnTo>
                    <a:pt x="146" y="308"/>
                  </a:lnTo>
                  <a:lnTo>
                    <a:pt x="150" y="304"/>
                  </a:lnTo>
                  <a:lnTo>
                    <a:pt x="152" y="300"/>
                  </a:lnTo>
                  <a:lnTo>
                    <a:pt x="152" y="296"/>
                  </a:lnTo>
                  <a:lnTo>
                    <a:pt x="152" y="176"/>
                  </a:lnTo>
                  <a:lnTo>
                    <a:pt x="152" y="176"/>
                  </a:lnTo>
                  <a:lnTo>
                    <a:pt x="152" y="164"/>
                  </a:lnTo>
                  <a:lnTo>
                    <a:pt x="150" y="154"/>
                  </a:lnTo>
                  <a:lnTo>
                    <a:pt x="146" y="146"/>
                  </a:lnTo>
                  <a:lnTo>
                    <a:pt x="142" y="138"/>
                  </a:lnTo>
                  <a:lnTo>
                    <a:pt x="142" y="138"/>
                  </a:lnTo>
                  <a:lnTo>
                    <a:pt x="134" y="132"/>
                  </a:lnTo>
                  <a:lnTo>
                    <a:pt x="126" y="128"/>
                  </a:lnTo>
                  <a:lnTo>
                    <a:pt x="116" y="126"/>
                  </a:lnTo>
                  <a:lnTo>
                    <a:pt x="104" y="124"/>
                  </a:lnTo>
                  <a:lnTo>
                    <a:pt x="104" y="124"/>
                  </a:lnTo>
                  <a:lnTo>
                    <a:pt x="90" y="126"/>
                  </a:lnTo>
                  <a:lnTo>
                    <a:pt x="76" y="132"/>
                  </a:lnTo>
                  <a:lnTo>
                    <a:pt x="76" y="132"/>
                  </a:lnTo>
                  <a:lnTo>
                    <a:pt x="64" y="138"/>
                  </a:lnTo>
                  <a:lnTo>
                    <a:pt x="54" y="148"/>
                  </a:lnTo>
                  <a:lnTo>
                    <a:pt x="54" y="296"/>
                  </a:lnTo>
                  <a:lnTo>
                    <a:pt x="54" y="296"/>
                  </a:lnTo>
                  <a:lnTo>
                    <a:pt x="56" y="300"/>
                  </a:lnTo>
                  <a:lnTo>
                    <a:pt x="58" y="304"/>
                  </a:lnTo>
                  <a:lnTo>
                    <a:pt x="58" y="304"/>
                  </a:lnTo>
                  <a:lnTo>
                    <a:pt x="62" y="308"/>
                  </a:lnTo>
                  <a:lnTo>
                    <a:pt x="68" y="312"/>
                  </a:lnTo>
                  <a:lnTo>
                    <a:pt x="4" y="312"/>
                  </a:lnTo>
                  <a:lnTo>
                    <a:pt x="4" y="312"/>
                  </a:lnTo>
                  <a:lnTo>
                    <a:pt x="8" y="308"/>
                  </a:lnTo>
                  <a:lnTo>
                    <a:pt x="12" y="304"/>
                  </a:lnTo>
                  <a:lnTo>
                    <a:pt x="14" y="300"/>
                  </a:lnTo>
                  <a:lnTo>
                    <a:pt x="14" y="29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2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0" y="10"/>
                  </a:lnTo>
                  <a:lnTo>
                    <a:pt x="54" y="0"/>
                  </a:lnTo>
                  <a:lnTo>
                    <a:pt x="54" y="130"/>
                  </a:lnTo>
                  <a:lnTo>
                    <a:pt x="54" y="130"/>
                  </a:lnTo>
                  <a:lnTo>
                    <a:pt x="72" y="116"/>
                  </a:lnTo>
                  <a:lnTo>
                    <a:pt x="90" y="106"/>
                  </a:lnTo>
                  <a:lnTo>
                    <a:pt x="108" y="100"/>
                  </a:lnTo>
                  <a:lnTo>
                    <a:pt x="124" y="98"/>
                  </a:lnTo>
                  <a:lnTo>
                    <a:pt x="12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endParaRPr lang="en-GB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833B63E0-5E31-43A6-A630-639D818F8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" y="1586"/>
              <a:ext cx="334" cy="214"/>
            </a:xfrm>
            <a:custGeom>
              <a:avLst/>
              <a:gdLst>
                <a:gd name="T0" fmla="*/ 256 w 334"/>
                <a:gd name="T1" fmla="*/ 0 h 214"/>
                <a:gd name="T2" fmla="*/ 280 w 334"/>
                <a:gd name="T3" fmla="*/ 4 h 214"/>
                <a:gd name="T4" fmla="*/ 302 w 334"/>
                <a:gd name="T5" fmla="*/ 16 h 214"/>
                <a:gd name="T6" fmla="*/ 312 w 334"/>
                <a:gd name="T7" fmla="*/ 26 h 214"/>
                <a:gd name="T8" fmla="*/ 322 w 334"/>
                <a:gd name="T9" fmla="*/ 48 h 214"/>
                <a:gd name="T10" fmla="*/ 322 w 334"/>
                <a:gd name="T11" fmla="*/ 198 h 214"/>
                <a:gd name="T12" fmla="*/ 324 w 334"/>
                <a:gd name="T13" fmla="*/ 202 h 214"/>
                <a:gd name="T14" fmla="*/ 326 w 334"/>
                <a:gd name="T15" fmla="*/ 206 h 214"/>
                <a:gd name="T16" fmla="*/ 272 w 334"/>
                <a:gd name="T17" fmla="*/ 214 h 214"/>
                <a:gd name="T18" fmla="*/ 276 w 334"/>
                <a:gd name="T19" fmla="*/ 210 h 214"/>
                <a:gd name="T20" fmla="*/ 284 w 334"/>
                <a:gd name="T21" fmla="*/ 202 h 214"/>
                <a:gd name="T22" fmla="*/ 284 w 334"/>
                <a:gd name="T23" fmla="*/ 76 h 214"/>
                <a:gd name="T24" fmla="*/ 284 w 334"/>
                <a:gd name="T25" fmla="*/ 64 h 214"/>
                <a:gd name="T26" fmla="*/ 278 w 334"/>
                <a:gd name="T27" fmla="*/ 46 h 214"/>
                <a:gd name="T28" fmla="*/ 272 w 334"/>
                <a:gd name="T29" fmla="*/ 40 h 214"/>
                <a:gd name="T30" fmla="*/ 258 w 334"/>
                <a:gd name="T31" fmla="*/ 30 h 214"/>
                <a:gd name="T32" fmla="*/ 236 w 334"/>
                <a:gd name="T33" fmla="*/ 26 h 214"/>
                <a:gd name="T34" fmla="*/ 222 w 334"/>
                <a:gd name="T35" fmla="*/ 28 h 214"/>
                <a:gd name="T36" fmla="*/ 198 w 334"/>
                <a:gd name="T37" fmla="*/ 42 h 214"/>
                <a:gd name="T38" fmla="*/ 188 w 334"/>
                <a:gd name="T39" fmla="*/ 54 h 214"/>
                <a:gd name="T40" fmla="*/ 188 w 334"/>
                <a:gd name="T41" fmla="*/ 198 h 214"/>
                <a:gd name="T42" fmla="*/ 190 w 334"/>
                <a:gd name="T43" fmla="*/ 202 h 214"/>
                <a:gd name="T44" fmla="*/ 192 w 334"/>
                <a:gd name="T45" fmla="*/ 206 h 214"/>
                <a:gd name="T46" fmla="*/ 136 w 334"/>
                <a:gd name="T47" fmla="*/ 214 h 214"/>
                <a:gd name="T48" fmla="*/ 142 w 334"/>
                <a:gd name="T49" fmla="*/ 210 h 214"/>
                <a:gd name="T50" fmla="*/ 148 w 334"/>
                <a:gd name="T51" fmla="*/ 202 h 214"/>
                <a:gd name="T52" fmla="*/ 148 w 334"/>
                <a:gd name="T53" fmla="*/ 74 h 214"/>
                <a:gd name="T54" fmla="*/ 148 w 334"/>
                <a:gd name="T55" fmla="*/ 62 h 214"/>
                <a:gd name="T56" fmla="*/ 142 w 334"/>
                <a:gd name="T57" fmla="*/ 44 h 214"/>
                <a:gd name="T58" fmla="*/ 130 w 334"/>
                <a:gd name="T59" fmla="*/ 32 h 214"/>
                <a:gd name="T60" fmla="*/ 112 w 334"/>
                <a:gd name="T61" fmla="*/ 26 h 214"/>
                <a:gd name="T62" fmla="*/ 102 w 334"/>
                <a:gd name="T63" fmla="*/ 26 h 214"/>
                <a:gd name="T64" fmla="*/ 76 w 334"/>
                <a:gd name="T65" fmla="*/ 32 h 214"/>
                <a:gd name="T66" fmla="*/ 56 w 334"/>
                <a:gd name="T67" fmla="*/ 48 h 214"/>
                <a:gd name="T68" fmla="*/ 56 w 334"/>
                <a:gd name="T69" fmla="*/ 198 h 214"/>
                <a:gd name="T70" fmla="*/ 58 w 334"/>
                <a:gd name="T71" fmla="*/ 206 h 214"/>
                <a:gd name="T72" fmla="*/ 68 w 334"/>
                <a:gd name="T73" fmla="*/ 214 h 214"/>
                <a:gd name="T74" fmla="*/ 4 w 334"/>
                <a:gd name="T75" fmla="*/ 214 h 214"/>
                <a:gd name="T76" fmla="*/ 14 w 334"/>
                <a:gd name="T77" fmla="*/ 206 h 214"/>
                <a:gd name="T78" fmla="*/ 16 w 334"/>
                <a:gd name="T79" fmla="*/ 198 h 214"/>
                <a:gd name="T80" fmla="*/ 16 w 334"/>
                <a:gd name="T81" fmla="*/ 28 h 214"/>
                <a:gd name="T82" fmla="*/ 12 w 334"/>
                <a:gd name="T83" fmla="*/ 16 h 214"/>
                <a:gd name="T84" fmla="*/ 6 w 334"/>
                <a:gd name="T85" fmla="*/ 12 h 214"/>
                <a:gd name="T86" fmla="*/ 56 w 334"/>
                <a:gd name="T87" fmla="*/ 0 h 214"/>
                <a:gd name="T88" fmla="*/ 56 w 334"/>
                <a:gd name="T89" fmla="*/ 30 h 214"/>
                <a:gd name="T90" fmla="*/ 86 w 334"/>
                <a:gd name="T91" fmla="*/ 10 h 214"/>
                <a:gd name="T92" fmla="*/ 94 w 334"/>
                <a:gd name="T93" fmla="*/ 6 h 214"/>
                <a:gd name="T94" fmla="*/ 112 w 334"/>
                <a:gd name="T95" fmla="*/ 0 h 214"/>
                <a:gd name="T96" fmla="*/ 122 w 334"/>
                <a:gd name="T97" fmla="*/ 0 h 214"/>
                <a:gd name="T98" fmla="*/ 142 w 334"/>
                <a:gd name="T99" fmla="*/ 2 h 214"/>
                <a:gd name="T100" fmla="*/ 160 w 334"/>
                <a:gd name="T101" fmla="*/ 10 h 214"/>
                <a:gd name="T102" fmla="*/ 168 w 334"/>
                <a:gd name="T103" fmla="*/ 16 h 214"/>
                <a:gd name="T104" fmla="*/ 180 w 334"/>
                <a:gd name="T105" fmla="*/ 30 h 214"/>
                <a:gd name="T106" fmla="*/ 184 w 334"/>
                <a:gd name="T107" fmla="*/ 40 h 214"/>
                <a:gd name="T108" fmla="*/ 216 w 334"/>
                <a:gd name="T109" fmla="*/ 12 h 214"/>
                <a:gd name="T110" fmla="*/ 226 w 334"/>
                <a:gd name="T111" fmla="*/ 6 h 214"/>
                <a:gd name="T112" fmla="*/ 246 w 334"/>
                <a:gd name="T113" fmla="*/ 0 h 214"/>
                <a:gd name="T114" fmla="*/ 256 w 334"/>
                <a:gd name="T11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4" h="214">
                  <a:moveTo>
                    <a:pt x="256" y="0"/>
                  </a:moveTo>
                  <a:lnTo>
                    <a:pt x="256" y="0"/>
                  </a:lnTo>
                  <a:lnTo>
                    <a:pt x="268" y="0"/>
                  </a:lnTo>
                  <a:lnTo>
                    <a:pt x="280" y="4"/>
                  </a:lnTo>
                  <a:lnTo>
                    <a:pt x="292" y="10"/>
                  </a:lnTo>
                  <a:lnTo>
                    <a:pt x="302" y="16"/>
                  </a:lnTo>
                  <a:lnTo>
                    <a:pt x="302" y="16"/>
                  </a:lnTo>
                  <a:lnTo>
                    <a:pt x="312" y="26"/>
                  </a:lnTo>
                  <a:lnTo>
                    <a:pt x="318" y="36"/>
                  </a:lnTo>
                  <a:lnTo>
                    <a:pt x="322" y="48"/>
                  </a:lnTo>
                  <a:lnTo>
                    <a:pt x="322" y="62"/>
                  </a:lnTo>
                  <a:lnTo>
                    <a:pt x="322" y="198"/>
                  </a:lnTo>
                  <a:lnTo>
                    <a:pt x="322" y="198"/>
                  </a:lnTo>
                  <a:lnTo>
                    <a:pt x="324" y="202"/>
                  </a:lnTo>
                  <a:lnTo>
                    <a:pt x="326" y="206"/>
                  </a:lnTo>
                  <a:lnTo>
                    <a:pt x="326" y="206"/>
                  </a:lnTo>
                  <a:lnTo>
                    <a:pt x="334" y="214"/>
                  </a:lnTo>
                  <a:lnTo>
                    <a:pt x="272" y="214"/>
                  </a:lnTo>
                  <a:lnTo>
                    <a:pt x="272" y="214"/>
                  </a:lnTo>
                  <a:lnTo>
                    <a:pt x="276" y="210"/>
                  </a:lnTo>
                  <a:lnTo>
                    <a:pt x="280" y="206"/>
                  </a:lnTo>
                  <a:lnTo>
                    <a:pt x="284" y="202"/>
                  </a:lnTo>
                  <a:lnTo>
                    <a:pt x="284" y="198"/>
                  </a:lnTo>
                  <a:lnTo>
                    <a:pt x="284" y="76"/>
                  </a:lnTo>
                  <a:lnTo>
                    <a:pt x="284" y="76"/>
                  </a:lnTo>
                  <a:lnTo>
                    <a:pt x="284" y="64"/>
                  </a:lnTo>
                  <a:lnTo>
                    <a:pt x="282" y="56"/>
                  </a:lnTo>
                  <a:lnTo>
                    <a:pt x="278" y="46"/>
                  </a:lnTo>
                  <a:lnTo>
                    <a:pt x="272" y="40"/>
                  </a:lnTo>
                  <a:lnTo>
                    <a:pt x="272" y="40"/>
                  </a:lnTo>
                  <a:lnTo>
                    <a:pt x="266" y="34"/>
                  </a:lnTo>
                  <a:lnTo>
                    <a:pt x="258" y="30"/>
                  </a:lnTo>
                  <a:lnTo>
                    <a:pt x="248" y="26"/>
                  </a:lnTo>
                  <a:lnTo>
                    <a:pt x="236" y="26"/>
                  </a:lnTo>
                  <a:lnTo>
                    <a:pt x="236" y="26"/>
                  </a:lnTo>
                  <a:lnTo>
                    <a:pt x="222" y="28"/>
                  </a:lnTo>
                  <a:lnTo>
                    <a:pt x="210" y="32"/>
                  </a:lnTo>
                  <a:lnTo>
                    <a:pt x="198" y="42"/>
                  </a:lnTo>
                  <a:lnTo>
                    <a:pt x="188" y="54"/>
                  </a:lnTo>
                  <a:lnTo>
                    <a:pt x="188" y="54"/>
                  </a:lnTo>
                  <a:lnTo>
                    <a:pt x="188" y="60"/>
                  </a:lnTo>
                  <a:lnTo>
                    <a:pt x="188" y="198"/>
                  </a:lnTo>
                  <a:lnTo>
                    <a:pt x="188" y="198"/>
                  </a:lnTo>
                  <a:lnTo>
                    <a:pt x="190" y="202"/>
                  </a:lnTo>
                  <a:lnTo>
                    <a:pt x="192" y="206"/>
                  </a:lnTo>
                  <a:lnTo>
                    <a:pt x="192" y="206"/>
                  </a:lnTo>
                  <a:lnTo>
                    <a:pt x="200" y="214"/>
                  </a:lnTo>
                  <a:lnTo>
                    <a:pt x="136" y="214"/>
                  </a:lnTo>
                  <a:lnTo>
                    <a:pt x="136" y="214"/>
                  </a:lnTo>
                  <a:lnTo>
                    <a:pt x="142" y="210"/>
                  </a:lnTo>
                  <a:lnTo>
                    <a:pt x="146" y="206"/>
                  </a:lnTo>
                  <a:lnTo>
                    <a:pt x="148" y="202"/>
                  </a:lnTo>
                  <a:lnTo>
                    <a:pt x="148" y="198"/>
                  </a:lnTo>
                  <a:lnTo>
                    <a:pt x="148" y="74"/>
                  </a:lnTo>
                  <a:lnTo>
                    <a:pt x="148" y="74"/>
                  </a:lnTo>
                  <a:lnTo>
                    <a:pt x="148" y="62"/>
                  </a:lnTo>
                  <a:lnTo>
                    <a:pt x="146" y="52"/>
                  </a:lnTo>
                  <a:lnTo>
                    <a:pt x="142" y="44"/>
                  </a:lnTo>
                  <a:lnTo>
                    <a:pt x="136" y="38"/>
                  </a:lnTo>
                  <a:lnTo>
                    <a:pt x="130" y="32"/>
                  </a:lnTo>
                  <a:lnTo>
                    <a:pt x="122" y="28"/>
                  </a:lnTo>
                  <a:lnTo>
                    <a:pt x="112" y="26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88" y="28"/>
                  </a:lnTo>
                  <a:lnTo>
                    <a:pt x="76" y="32"/>
                  </a:lnTo>
                  <a:lnTo>
                    <a:pt x="66" y="38"/>
                  </a:lnTo>
                  <a:lnTo>
                    <a:pt x="56" y="48"/>
                  </a:lnTo>
                  <a:lnTo>
                    <a:pt x="56" y="198"/>
                  </a:lnTo>
                  <a:lnTo>
                    <a:pt x="56" y="198"/>
                  </a:lnTo>
                  <a:lnTo>
                    <a:pt x="56" y="202"/>
                  </a:lnTo>
                  <a:lnTo>
                    <a:pt x="58" y="206"/>
                  </a:lnTo>
                  <a:lnTo>
                    <a:pt x="58" y="206"/>
                  </a:lnTo>
                  <a:lnTo>
                    <a:pt x="68" y="214"/>
                  </a:lnTo>
                  <a:lnTo>
                    <a:pt x="4" y="214"/>
                  </a:lnTo>
                  <a:lnTo>
                    <a:pt x="4" y="214"/>
                  </a:lnTo>
                  <a:lnTo>
                    <a:pt x="10" y="210"/>
                  </a:lnTo>
                  <a:lnTo>
                    <a:pt x="14" y="206"/>
                  </a:lnTo>
                  <a:lnTo>
                    <a:pt x="16" y="202"/>
                  </a:lnTo>
                  <a:lnTo>
                    <a:pt x="16" y="198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6" y="22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6" y="12"/>
                  </a:lnTo>
                  <a:lnTo>
                    <a:pt x="0" y="10"/>
                  </a:lnTo>
                  <a:lnTo>
                    <a:pt x="56" y="0"/>
                  </a:lnTo>
                  <a:lnTo>
                    <a:pt x="56" y="30"/>
                  </a:lnTo>
                  <a:lnTo>
                    <a:pt x="56" y="30"/>
                  </a:lnTo>
                  <a:lnTo>
                    <a:pt x="70" y="20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94" y="6"/>
                  </a:lnTo>
                  <a:lnTo>
                    <a:pt x="102" y="2"/>
                  </a:lnTo>
                  <a:lnTo>
                    <a:pt x="112" y="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32" y="0"/>
                  </a:lnTo>
                  <a:lnTo>
                    <a:pt x="142" y="2"/>
                  </a:lnTo>
                  <a:lnTo>
                    <a:pt x="150" y="6"/>
                  </a:lnTo>
                  <a:lnTo>
                    <a:pt x="160" y="10"/>
                  </a:lnTo>
                  <a:lnTo>
                    <a:pt x="160" y="10"/>
                  </a:lnTo>
                  <a:lnTo>
                    <a:pt x="168" y="16"/>
                  </a:lnTo>
                  <a:lnTo>
                    <a:pt x="174" y="22"/>
                  </a:lnTo>
                  <a:lnTo>
                    <a:pt x="180" y="30"/>
                  </a:lnTo>
                  <a:lnTo>
                    <a:pt x="184" y="40"/>
                  </a:lnTo>
                  <a:lnTo>
                    <a:pt x="184" y="40"/>
                  </a:lnTo>
                  <a:lnTo>
                    <a:pt x="198" y="24"/>
                  </a:lnTo>
                  <a:lnTo>
                    <a:pt x="216" y="12"/>
                  </a:lnTo>
                  <a:lnTo>
                    <a:pt x="216" y="12"/>
                  </a:lnTo>
                  <a:lnTo>
                    <a:pt x="226" y="6"/>
                  </a:lnTo>
                  <a:lnTo>
                    <a:pt x="236" y="2"/>
                  </a:lnTo>
                  <a:lnTo>
                    <a:pt x="246" y="0"/>
                  </a:lnTo>
                  <a:lnTo>
                    <a:pt x="256" y="0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endParaRPr lang="en-GB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A576FD9-2D0D-4FD9-A3C8-A831F5E1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7" y="1550"/>
              <a:ext cx="130" cy="254"/>
            </a:xfrm>
            <a:custGeom>
              <a:avLst/>
              <a:gdLst>
                <a:gd name="T0" fmla="*/ 60 w 130"/>
                <a:gd name="T1" fmla="*/ 0 h 254"/>
                <a:gd name="T2" fmla="*/ 60 w 130"/>
                <a:gd name="T3" fmla="*/ 42 h 254"/>
                <a:gd name="T4" fmla="*/ 122 w 130"/>
                <a:gd name="T5" fmla="*/ 42 h 254"/>
                <a:gd name="T6" fmla="*/ 106 w 130"/>
                <a:gd name="T7" fmla="*/ 60 h 254"/>
                <a:gd name="T8" fmla="*/ 58 w 130"/>
                <a:gd name="T9" fmla="*/ 60 h 254"/>
                <a:gd name="T10" fmla="*/ 58 w 130"/>
                <a:gd name="T11" fmla="*/ 188 h 254"/>
                <a:gd name="T12" fmla="*/ 58 w 130"/>
                <a:gd name="T13" fmla="*/ 188 h 254"/>
                <a:gd name="T14" fmla="*/ 60 w 130"/>
                <a:gd name="T15" fmla="*/ 200 h 254"/>
                <a:gd name="T16" fmla="*/ 62 w 130"/>
                <a:gd name="T17" fmla="*/ 208 h 254"/>
                <a:gd name="T18" fmla="*/ 64 w 130"/>
                <a:gd name="T19" fmla="*/ 216 h 254"/>
                <a:gd name="T20" fmla="*/ 70 w 130"/>
                <a:gd name="T21" fmla="*/ 224 h 254"/>
                <a:gd name="T22" fmla="*/ 74 w 130"/>
                <a:gd name="T23" fmla="*/ 228 h 254"/>
                <a:gd name="T24" fmla="*/ 82 w 130"/>
                <a:gd name="T25" fmla="*/ 232 h 254"/>
                <a:gd name="T26" fmla="*/ 90 w 130"/>
                <a:gd name="T27" fmla="*/ 234 h 254"/>
                <a:gd name="T28" fmla="*/ 100 w 130"/>
                <a:gd name="T29" fmla="*/ 236 h 254"/>
                <a:gd name="T30" fmla="*/ 100 w 130"/>
                <a:gd name="T31" fmla="*/ 236 h 254"/>
                <a:gd name="T32" fmla="*/ 110 w 130"/>
                <a:gd name="T33" fmla="*/ 234 h 254"/>
                <a:gd name="T34" fmla="*/ 116 w 130"/>
                <a:gd name="T35" fmla="*/ 232 h 254"/>
                <a:gd name="T36" fmla="*/ 116 w 130"/>
                <a:gd name="T37" fmla="*/ 232 h 254"/>
                <a:gd name="T38" fmla="*/ 130 w 130"/>
                <a:gd name="T39" fmla="*/ 224 h 254"/>
                <a:gd name="T40" fmla="*/ 130 w 130"/>
                <a:gd name="T41" fmla="*/ 224 h 254"/>
                <a:gd name="T42" fmla="*/ 128 w 130"/>
                <a:gd name="T43" fmla="*/ 228 h 254"/>
                <a:gd name="T44" fmla="*/ 126 w 130"/>
                <a:gd name="T45" fmla="*/ 234 h 254"/>
                <a:gd name="T46" fmla="*/ 114 w 130"/>
                <a:gd name="T47" fmla="*/ 244 h 254"/>
                <a:gd name="T48" fmla="*/ 114 w 130"/>
                <a:gd name="T49" fmla="*/ 244 h 254"/>
                <a:gd name="T50" fmla="*/ 108 w 130"/>
                <a:gd name="T51" fmla="*/ 248 h 254"/>
                <a:gd name="T52" fmla="*/ 100 w 130"/>
                <a:gd name="T53" fmla="*/ 252 h 254"/>
                <a:gd name="T54" fmla="*/ 92 w 130"/>
                <a:gd name="T55" fmla="*/ 254 h 254"/>
                <a:gd name="T56" fmla="*/ 84 w 130"/>
                <a:gd name="T57" fmla="*/ 254 h 254"/>
                <a:gd name="T58" fmla="*/ 84 w 130"/>
                <a:gd name="T59" fmla="*/ 254 h 254"/>
                <a:gd name="T60" fmla="*/ 70 w 130"/>
                <a:gd name="T61" fmla="*/ 254 h 254"/>
                <a:gd name="T62" fmla="*/ 58 w 130"/>
                <a:gd name="T63" fmla="*/ 250 h 254"/>
                <a:gd name="T64" fmla="*/ 46 w 130"/>
                <a:gd name="T65" fmla="*/ 244 h 254"/>
                <a:gd name="T66" fmla="*/ 38 w 130"/>
                <a:gd name="T67" fmla="*/ 236 h 254"/>
                <a:gd name="T68" fmla="*/ 38 w 130"/>
                <a:gd name="T69" fmla="*/ 236 h 254"/>
                <a:gd name="T70" fmla="*/ 30 w 130"/>
                <a:gd name="T71" fmla="*/ 228 h 254"/>
                <a:gd name="T72" fmla="*/ 24 w 130"/>
                <a:gd name="T73" fmla="*/ 216 h 254"/>
                <a:gd name="T74" fmla="*/ 22 w 130"/>
                <a:gd name="T75" fmla="*/ 204 h 254"/>
                <a:gd name="T76" fmla="*/ 20 w 130"/>
                <a:gd name="T77" fmla="*/ 188 h 254"/>
                <a:gd name="T78" fmla="*/ 20 w 130"/>
                <a:gd name="T79" fmla="*/ 60 h 254"/>
                <a:gd name="T80" fmla="*/ 0 w 130"/>
                <a:gd name="T81" fmla="*/ 60 h 254"/>
                <a:gd name="T82" fmla="*/ 60 w 130"/>
                <a:gd name="T83" fmla="*/ 0 h 254"/>
                <a:gd name="T84" fmla="*/ 60 w 130"/>
                <a:gd name="T8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254">
                  <a:moveTo>
                    <a:pt x="60" y="0"/>
                  </a:moveTo>
                  <a:lnTo>
                    <a:pt x="60" y="42"/>
                  </a:lnTo>
                  <a:lnTo>
                    <a:pt x="122" y="42"/>
                  </a:lnTo>
                  <a:lnTo>
                    <a:pt x="106" y="60"/>
                  </a:lnTo>
                  <a:lnTo>
                    <a:pt x="58" y="6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60" y="200"/>
                  </a:lnTo>
                  <a:lnTo>
                    <a:pt x="62" y="208"/>
                  </a:lnTo>
                  <a:lnTo>
                    <a:pt x="64" y="216"/>
                  </a:lnTo>
                  <a:lnTo>
                    <a:pt x="70" y="224"/>
                  </a:lnTo>
                  <a:lnTo>
                    <a:pt x="74" y="228"/>
                  </a:lnTo>
                  <a:lnTo>
                    <a:pt x="82" y="232"/>
                  </a:lnTo>
                  <a:lnTo>
                    <a:pt x="90" y="234"/>
                  </a:lnTo>
                  <a:lnTo>
                    <a:pt x="100" y="236"/>
                  </a:lnTo>
                  <a:lnTo>
                    <a:pt x="100" y="236"/>
                  </a:lnTo>
                  <a:lnTo>
                    <a:pt x="110" y="234"/>
                  </a:lnTo>
                  <a:lnTo>
                    <a:pt x="116" y="232"/>
                  </a:lnTo>
                  <a:lnTo>
                    <a:pt x="116" y="232"/>
                  </a:lnTo>
                  <a:lnTo>
                    <a:pt x="130" y="224"/>
                  </a:lnTo>
                  <a:lnTo>
                    <a:pt x="130" y="224"/>
                  </a:lnTo>
                  <a:lnTo>
                    <a:pt x="128" y="228"/>
                  </a:lnTo>
                  <a:lnTo>
                    <a:pt x="126" y="234"/>
                  </a:lnTo>
                  <a:lnTo>
                    <a:pt x="114" y="244"/>
                  </a:lnTo>
                  <a:lnTo>
                    <a:pt x="114" y="244"/>
                  </a:lnTo>
                  <a:lnTo>
                    <a:pt x="108" y="248"/>
                  </a:lnTo>
                  <a:lnTo>
                    <a:pt x="100" y="252"/>
                  </a:lnTo>
                  <a:lnTo>
                    <a:pt x="92" y="254"/>
                  </a:lnTo>
                  <a:lnTo>
                    <a:pt x="84" y="254"/>
                  </a:lnTo>
                  <a:lnTo>
                    <a:pt x="84" y="254"/>
                  </a:lnTo>
                  <a:lnTo>
                    <a:pt x="70" y="254"/>
                  </a:lnTo>
                  <a:lnTo>
                    <a:pt x="58" y="250"/>
                  </a:lnTo>
                  <a:lnTo>
                    <a:pt x="46" y="244"/>
                  </a:lnTo>
                  <a:lnTo>
                    <a:pt x="38" y="236"/>
                  </a:lnTo>
                  <a:lnTo>
                    <a:pt x="38" y="236"/>
                  </a:lnTo>
                  <a:lnTo>
                    <a:pt x="30" y="228"/>
                  </a:lnTo>
                  <a:lnTo>
                    <a:pt x="24" y="216"/>
                  </a:lnTo>
                  <a:lnTo>
                    <a:pt x="22" y="204"/>
                  </a:lnTo>
                  <a:lnTo>
                    <a:pt x="20" y="188"/>
                  </a:lnTo>
                  <a:lnTo>
                    <a:pt x="20" y="60"/>
                  </a:lnTo>
                  <a:lnTo>
                    <a:pt x="0" y="60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endParaRPr lang="en-GB" dirty="0"/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3A5FEC68-802C-43B7-B41D-E128B88F38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45" y="1586"/>
              <a:ext cx="200" cy="218"/>
            </a:xfrm>
            <a:custGeom>
              <a:avLst/>
              <a:gdLst>
                <a:gd name="T0" fmla="*/ 102 w 200"/>
                <a:gd name="T1" fmla="*/ 0 h 218"/>
                <a:gd name="T2" fmla="*/ 130 w 200"/>
                <a:gd name="T3" fmla="*/ 4 h 218"/>
                <a:gd name="T4" fmla="*/ 156 w 200"/>
                <a:gd name="T5" fmla="*/ 16 h 218"/>
                <a:gd name="T6" fmla="*/ 166 w 200"/>
                <a:gd name="T7" fmla="*/ 24 h 218"/>
                <a:gd name="T8" fmla="*/ 184 w 200"/>
                <a:gd name="T9" fmla="*/ 44 h 218"/>
                <a:gd name="T10" fmla="*/ 190 w 200"/>
                <a:gd name="T11" fmla="*/ 56 h 218"/>
                <a:gd name="T12" fmla="*/ 198 w 200"/>
                <a:gd name="T13" fmla="*/ 82 h 218"/>
                <a:gd name="T14" fmla="*/ 200 w 200"/>
                <a:gd name="T15" fmla="*/ 110 h 218"/>
                <a:gd name="T16" fmla="*/ 200 w 200"/>
                <a:gd name="T17" fmla="*/ 122 h 218"/>
                <a:gd name="T18" fmla="*/ 192 w 200"/>
                <a:gd name="T19" fmla="*/ 148 h 218"/>
                <a:gd name="T20" fmla="*/ 188 w 200"/>
                <a:gd name="T21" fmla="*/ 162 h 218"/>
                <a:gd name="T22" fmla="*/ 172 w 200"/>
                <a:gd name="T23" fmla="*/ 184 h 218"/>
                <a:gd name="T24" fmla="*/ 152 w 200"/>
                <a:gd name="T25" fmla="*/ 204 h 218"/>
                <a:gd name="T26" fmla="*/ 140 w 200"/>
                <a:gd name="T27" fmla="*/ 210 h 218"/>
                <a:gd name="T28" fmla="*/ 114 w 200"/>
                <a:gd name="T29" fmla="*/ 218 h 218"/>
                <a:gd name="T30" fmla="*/ 100 w 200"/>
                <a:gd name="T31" fmla="*/ 218 h 218"/>
                <a:gd name="T32" fmla="*/ 66 w 200"/>
                <a:gd name="T33" fmla="*/ 214 h 218"/>
                <a:gd name="T34" fmla="*/ 48 w 200"/>
                <a:gd name="T35" fmla="*/ 206 h 218"/>
                <a:gd name="T36" fmla="*/ 32 w 200"/>
                <a:gd name="T37" fmla="*/ 192 h 218"/>
                <a:gd name="T38" fmla="*/ 26 w 200"/>
                <a:gd name="T39" fmla="*/ 186 h 218"/>
                <a:gd name="T40" fmla="*/ 8 w 200"/>
                <a:gd name="T41" fmla="*/ 150 h 218"/>
                <a:gd name="T42" fmla="*/ 0 w 200"/>
                <a:gd name="T43" fmla="*/ 110 h 218"/>
                <a:gd name="T44" fmla="*/ 2 w 200"/>
                <a:gd name="T45" fmla="*/ 96 h 218"/>
                <a:gd name="T46" fmla="*/ 8 w 200"/>
                <a:gd name="T47" fmla="*/ 70 h 218"/>
                <a:gd name="T48" fmla="*/ 14 w 200"/>
                <a:gd name="T49" fmla="*/ 56 h 218"/>
                <a:gd name="T50" fmla="*/ 28 w 200"/>
                <a:gd name="T51" fmla="*/ 34 h 218"/>
                <a:gd name="T52" fmla="*/ 48 w 200"/>
                <a:gd name="T53" fmla="*/ 16 h 218"/>
                <a:gd name="T54" fmla="*/ 60 w 200"/>
                <a:gd name="T55" fmla="*/ 8 h 218"/>
                <a:gd name="T56" fmla="*/ 86 w 200"/>
                <a:gd name="T57" fmla="*/ 0 h 218"/>
                <a:gd name="T58" fmla="*/ 102 w 200"/>
                <a:gd name="T59" fmla="*/ 0 h 218"/>
                <a:gd name="T60" fmla="*/ 98 w 200"/>
                <a:gd name="T61" fmla="*/ 16 h 218"/>
                <a:gd name="T62" fmla="*/ 72 w 200"/>
                <a:gd name="T63" fmla="*/ 24 h 218"/>
                <a:gd name="T64" fmla="*/ 54 w 200"/>
                <a:gd name="T65" fmla="*/ 46 h 218"/>
                <a:gd name="T66" fmla="*/ 48 w 200"/>
                <a:gd name="T67" fmla="*/ 60 h 218"/>
                <a:gd name="T68" fmla="*/ 42 w 200"/>
                <a:gd name="T69" fmla="*/ 92 h 218"/>
                <a:gd name="T70" fmla="*/ 42 w 200"/>
                <a:gd name="T71" fmla="*/ 112 h 218"/>
                <a:gd name="T72" fmla="*/ 48 w 200"/>
                <a:gd name="T73" fmla="*/ 148 h 218"/>
                <a:gd name="T74" fmla="*/ 60 w 200"/>
                <a:gd name="T75" fmla="*/ 176 h 218"/>
                <a:gd name="T76" fmla="*/ 68 w 200"/>
                <a:gd name="T77" fmla="*/ 188 h 218"/>
                <a:gd name="T78" fmla="*/ 90 w 200"/>
                <a:gd name="T79" fmla="*/ 200 h 218"/>
                <a:gd name="T80" fmla="*/ 104 w 200"/>
                <a:gd name="T81" fmla="*/ 200 h 218"/>
                <a:gd name="T82" fmla="*/ 128 w 200"/>
                <a:gd name="T83" fmla="*/ 192 h 218"/>
                <a:gd name="T84" fmla="*/ 146 w 200"/>
                <a:gd name="T85" fmla="*/ 172 h 218"/>
                <a:gd name="T86" fmla="*/ 152 w 200"/>
                <a:gd name="T87" fmla="*/ 158 h 218"/>
                <a:gd name="T88" fmla="*/ 158 w 200"/>
                <a:gd name="T89" fmla="*/ 126 h 218"/>
                <a:gd name="T90" fmla="*/ 158 w 200"/>
                <a:gd name="T91" fmla="*/ 106 h 218"/>
                <a:gd name="T92" fmla="*/ 150 w 200"/>
                <a:gd name="T93" fmla="*/ 60 h 218"/>
                <a:gd name="T94" fmla="*/ 142 w 200"/>
                <a:gd name="T95" fmla="*/ 42 h 218"/>
                <a:gd name="T96" fmla="*/ 130 w 200"/>
                <a:gd name="T97" fmla="*/ 28 h 218"/>
                <a:gd name="T98" fmla="*/ 116 w 200"/>
                <a:gd name="T99" fmla="*/ 20 h 218"/>
                <a:gd name="T100" fmla="*/ 98 w 200"/>
                <a:gd name="T101" fmla="*/ 1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0" h="218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4"/>
                  </a:lnTo>
                  <a:lnTo>
                    <a:pt x="144" y="8"/>
                  </a:lnTo>
                  <a:lnTo>
                    <a:pt x="156" y="16"/>
                  </a:lnTo>
                  <a:lnTo>
                    <a:pt x="156" y="16"/>
                  </a:lnTo>
                  <a:lnTo>
                    <a:pt x="166" y="24"/>
                  </a:lnTo>
                  <a:lnTo>
                    <a:pt x="176" y="34"/>
                  </a:lnTo>
                  <a:lnTo>
                    <a:pt x="184" y="4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4" y="70"/>
                  </a:lnTo>
                  <a:lnTo>
                    <a:pt x="198" y="82"/>
                  </a:lnTo>
                  <a:lnTo>
                    <a:pt x="200" y="96"/>
                  </a:lnTo>
                  <a:lnTo>
                    <a:pt x="200" y="110"/>
                  </a:lnTo>
                  <a:lnTo>
                    <a:pt x="200" y="110"/>
                  </a:lnTo>
                  <a:lnTo>
                    <a:pt x="200" y="122"/>
                  </a:lnTo>
                  <a:lnTo>
                    <a:pt x="196" y="136"/>
                  </a:lnTo>
                  <a:lnTo>
                    <a:pt x="192" y="148"/>
                  </a:lnTo>
                  <a:lnTo>
                    <a:pt x="188" y="162"/>
                  </a:lnTo>
                  <a:lnTo>
                    <a:pt x="188" y="162"/>
                  </a:lnTo>
                  <a:lnTo>
                    <a:pt x="180" y="174"/>
                  </a:lnTo>
                  <a:lnTo>
                    <a:pt x="172" y="184"/>
                  </a:lnTo>
                  <a:lnTo>
                    <a:pt x="162" y="194"/>
                  </a:lnTo>
                  <a:lnTo>
                    <a:pt x="152" y="204"/>
                  </a:lnTo>
                  <a:lnTo>
                    <a:pt x="152" y="204"/>
                  </a:lnTo>
                  <a:lnTo>
                    <a:pt x="140" y="210"/>
                  </a:lnTo>
                  <a:lnTo>
                    <a:pt x="128" y="214"/>
                  </a:lnTo>
                  <a:lnTo>
                    <a:pt x="114" y="218"/>
                  </a:lnTo>
                  <a:lnTo>
                    <a:pt x="100" y="218"/>
                  </a:lnTo>
                  <a:lnTo>
                    <a:pt x="100" y="218"/>
                  </a:lnTo>
                  <a:lnTo>
                    <a:pt x="78" y="216"/>
                  </a:lnTo>
                  <a:lnTo>
                    <a:pt x="66" y="214"/>
                  </a:lnTo>
                  <a:lnTo>
                    <a:pt x="58" y="210"/>
                  </a:lnTo>
                  <a:lnTo>
                    <a:pt x="48" y="206"/>
                  </a:lnTo>
                  <a:lnTo>
                    <a:pt x="40" y="200"/>
                  </a:lnTo>
                  <a:lnTo>
                    <a:pt x="32" y="192"/>
                  </a:lnTo>
                  <a:lnTo>
                    <a:pt x="26" y="186"/>
                  </a:lnTo>
                  <a:lnTo>
                    <a:pt x="26" y="186"/>
                  </a:lnTo>
                  <a:lnTo>
                    <a:pt x="14" y="168"/>
                  </a:lnTo>
                  <a:lnTo>
                    <a:pt x="8" y="150"/>
                  </a:lnTo>
                  <a:lnTo>
                    <a:pt x="2" y="13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96"/>
                  </a:lnTo>
                  <a:lnTo>
                    <a:pt x="4" y="82"/>
                  </a:lnTo>
                  <a:lnTo>
                    <a:pt x="8" y="70"/>
                  </a:lnTo>
                  <a:lnTo>
                    <a:pt x="14" y="56"/>
                  </a:lnTo>
                  <a:lnTo>
                    <a:pt x="14" y="56"/>
                  </a:lnTo>
                  <a:lnTo>
                    <a:pt x="20" y="44"/>
                  </a:lnTo>
                  <a:lnTo>
                    <a:pt x="28" y="34"/>
                  </a:lnTo>
                  <a:lnTo>
                    <a:pt x="38" y="24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60" y="8"/>
                  </a:lnTo>
                  <a:lnTo>
                    <a:pt x="74" y="4"/>
                  </a:lnTo>
                  <a:lnTo>
                    <a:pt x="86" y="0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98" y="16"/>
                  </a:moveTo>
                  <a:lnTo>
                    <a:pt x="98" y="16"/>
                  </a:lnTo>
                  <a:lnTo>
                    <a:pt x="84" y="18"/>
                  </a:lnTo>
                  <a:lnTo>
                    <a:pt x="72" y="24"/>
                  </a:lnTo>
                  <a:lnTo>
                    <a:pt x="62" y="3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48" y="60"/>
                  </a:lnTo>
                  <a:lnTo>
                    <a:pt x="44" y="76"/>
                  </a:lnTo>
                  <a:lnTo>
                    <a:pt x="42" y="92"/>
                  </a:lnTo>
                  <a:lnTo>
                    <a:pt x="42" y="112"/>
                  </a:lnTo>
                  <a:lnTo>
                    <a:pt x="42" y="112"/>
                  </a:lnTo>
                  <a:lnTo>
                    <a:pt x="44" y="130"/>
                  </a:lnTo>
                  <a:lnTo>
                    <a:pt x="48" y="148"/>
                  </a:lnTo>
                  <a:lnTo>
                    <a:pt x="52" y="16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68" y="188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104" y="200"/>
                  </a:lnTo>
                  <a:lnTo>
                    <a:pt x="104" y="200"/>
                  </a:lnTo>
                  <a:lnTo>
                    <a:pt x="116" y="198"/>
                  </a:lnTo>
                  <a:lnTo>
                    <a:pt x="128" y="192"/>
                  </a:lnTo>
                  <a:lnTo>
                    <a:pt x="138" y="184"/>
                  </a:lnTo>
                  <a:lnTo>
                    <a:pt x="146" y="172"/>
                  </a:lnTo>
                  <a:lnTo>
                    <a:pt x="146" y="172"/>
                  </a:lnTo>
                  <a:lnTo>
                    <a:pt x="152" y="158"/>
                  </a:lnTo>
                  <a:lnTo>
                    <a:pt x="156" y="142"/>
                  </a:lnTo>
                  <a:lnTo>
                    <a:pt x="158" y="126"/>
                  </a:lnTo>
                  <a:lnTo>
                    <a:pt x="158" y="106"/>
                  </a:lnTo>
                  <a:lnTo>
                    <a:pt x="158" y="106"/>
                  </a:lnTo>
                  <a:lnTo>
                    <a:pt x="156" y="82"/>
                  </a:lnTo>
                  <a:lnTo>
                    <a:pt x="150" y="60"/>
                  </a:lnTo>
                  <a:lnTo>
                    <a:pt x="150" y="60"/>
                  </a:lnTo>
                  <a:lnTo>
                    <a:pt x="142" y="42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24" y="22"/>
                  </a:lnTo>
                  <a:lnTo>
                    <a:pt x="116" y="20"/>
                  </a:lnTo>
                  <a:lnTo>
                    <a:pt x="106" y="16"/>
                  </a:lnTo>
                  <a:lnTo>
                    <a:pt x="98" y="16"/>
                  </a:lnTo>
                  <a:lnTo>
                    <a:pt x="9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endParaRPr lang="en-GB" dirty="0"/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D1FA5320-12C9-45D3-AD7E-B5669BB8B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3" y="1586"/>
              <a:ext cx="200" cy="214"/>
            </a:xfrm>
            <a:custGeom>
              <a:avLst/>
              <a:gdLst>
                <a:gd name="T0" fmla="*/ 120 w 200"/>
                <a:gd name="T1" fmla="*/ 0 h 214"/>
                <a:gd name="T2" fmla="*/ 154 w 200"/>
                <a:gd name="T3" fmla="*/ 8 h 214"/>
                <a:gd name="T4" fmla="*/ 168 w 200"/>
                <a:gd name="T5" fmla="*/ 16 h 214"/>
                <a:gd name="T6" fmla="*/ 178 w 200"/>
                <a:gd name="T7" fmla="*/ 30 h 214"/>
                <a:gd name="T8" fmla="*/ 186 w 200"/>
                <a:gd name="T9" fmla="*/ 44 h 214"/>
                <a:gd name="T10" fmla="*/ 188 w 200"/>
                <a:gd name="T11" fmla="*/ 62 h 214"/>
                <a:gd name="T12" fmla="*/ 188 w 200"/>
                <a:gd name="T13" fmla="*/ 198 h 214"/>
                <a:gd name="T14" fmla="*/ 190 w 200"/>
                <a:gd name="T15" fmla="*/ 206 h 214"/>
                <a:gd name="T16" fmla="*/ 200 w 200"/>
                <a:gd name="T17" fmla="*/ 214 h 214"/>
                <a:gd name="T18" fmla="*/ 138 w 200"/>
                <a:gd name="T19" fmla="*/ 214 h 214"/>
                <a:gd name="T20" fmla="*/ 146 w 200"/>
                <a:gd name="T21" fmla="*/ 206 h 214"/>
                <a:gd name="T22" fmla="*/ 150 w 200"/>
                <a:gd name="T23" fmla="*/ 198 h 214"/>
                <a:gd name="T24" fmla="*/ 150 w 200"/>
                <a:gd name="T25" fmla="*/ 78 h 214"/>
                <a:gd name="T26" fmla="*/ 146 w 200"/>
                <a:gd name="T27" fmla="*/ 56 h 214"/>
                <a:gd name="T28" fmla="*/ 138 w 200"/>
                <a:gd name="T29" fmla="*/ 40 h 214"/>
                <a:gd name="T30" fmla="*/ 122 w 200"/>
                <a:gd name="T31" fmla="*/ 30 h 214"/>
                <a:gd name="T32" fmla="*/ 102 w 200"/>
                <a:gd name="T33" fmla="*/ 26 h 214"/>
                <a:gd name="T34" fmla="*/ 88 w 200"/>
                <a:gd name="T35" fmla="*/ 28 h 214"/>
                <a:gd name="T36" fmla="*/ 76 w 200"/>
                <a:gd name="T37" fmla="*/ 34 h 214"/>
                <a:gd name="T38" fmla="*/ 56 w 200"/>
                <a:gd name="T39" fmla="*/ 50 h 214"/>
                <a:gd name="T40" fmla="*/ 56 w 200"/>
                <a:gd name="T41" fmla="*/ 198 h 214"/>
                <a:gd name="T42" fmla="*/ 58 w 200"/>
                <a:gd name="T43" fmla="*/ 206 h 214"/>
                <a:gd name="T44" fmla="*/ 68 w 200"/>
                <a:gd name="T45" fmla="*/ 214 h 214"/>
                <a:gd name="T46" fmla="*/ 4 w 200"/>
                <a:gd name="T47" fmla="*/ 214 h 214"/>
                <a:gd name="T48" fmla="*/ 12 w 200"/>
                <a:gd name="T49" fmla="*/ 206 h 214"/>
                <a:gd name="T50" fmla="*/ 16 w 200"/>
                <a:gd name="T51" fmla="*/ 198 h 214"/>
                <a:gd name="T52" fmla="*/ 16 w 200"/>
                <a:gd name="T53" fmla="*/ 28 h 214"/>
                <a:gd name="T54" fmla="*/ 12 w 200"/>
                <a:gd name="T55" fmla="*/ 18 h 214"/>
                <a:gd name="T56" fmla="*/ 0 w 200"/>
                <a:gd name="T57" fmla="*/ 10 h 214"/>
                <a:gd name="T58" fmla="*/ 56 w 200"/>
                <a:gd name="T59" fmla="*/ 32 h 214"/>
                <a:gd name="T60" fmla="*/ 68 w 200"/>
                <a:gd name="T61" fmla="*/ 20 h 214"/>
                <a:gd name="T62" fmla="*/ 84 w 200"/>
                <a:gd name="T63" fmla="*/ 10 h 214"/>
                <a:gd name="T64" fmla="*/ 102 w 200"/>
                <a:gd name="T65" fmla="*/ 2 h 214"/>
                <a:gd name="T66" fmla="*/ 120 w 200"/>
                <a:gd name="T67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0" h="214">
                  <a:moveTo>
                    <a:pt x="120" y="0"/>
                  </a:moveTo>
                  <a:lnTo>
                    <a:pt x="120" y="0"/>
                  </a:lnTo>
                  <a:lnTo>
                    <a:pt x="138" y="2"/>
                  </a:lnTo>
                  <a:lnTo>
                    <a:pt x="154" y="8"/>
                  </a:lnTo>
                  <a:lnTo>
                    <a:pt x="154" y="8"/>
                  </a:lnTo>
                  <a:lnTo>
                    <a:pt x="168" y="16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82" y="36"/>
                  </a:lnTo>
                  <a:lnTo>
                    <a:pt x="186" y="44"/>
                  </a:lnTo>
                  <a:lnTo>
                    <a:pt x="188" y="54"/>
                  </a:lnTo>
                  <a:lnTo>
                    <a:pt x="188" y="62"/>
                  </a:lnTo>
                  <a:lnTo>
                    <a:pt x="188" y="198"/>
                  </a:lnTo>
                  <a:lnTo>
                    <a:pt x="188" y="198"/>
                  </a:lnTo>
                  <a:lnTo>
                    <a:pt x="188" y="202"/>
                  </a:lnTo>
                  <a:lnTo>
                    <a:pt x="190" y="206"/>
                  </a:lnTo>
                  <a:lnTo>
                    <a:pt x="190" y="206"/>
                  </a:lnTo>
                  <a:lnTo>
                    <a:pt x="200" y="214"/>
                  </a:lnTo>
                  <a:lnTo>
                    <a:pt x="138" y="214"/>
                  </a:lnTo>
                  <a:lnTo>
                    <a:pt x="138" y="214"/>
                  </a:lnTo>
                  <a:lnTo>
                    <a:pt x="142" y="212"/>
                  </a:lnTo>
                  <a:lnTo>
                    <a:pt x="146" y="206"/>
                  </a:lnTo>
                  <a:lnTo>
                    <a:pt x="148" y="202"/>
                  </a:lnTo>
                  <a:lnTo>
                    <a:pt x="150" y="198"/>
                  </a:lnTo>
                  <a:lnTo>
                    <a:pt x="150" y="78"/>
                  </a:lnTo>
                  <a:lnTo>
                    <a:pt x="150" y="78"/>
                  </a:lnTo>
                  <a:lnTo>
                    <a:pt x="148" y="66"/>
                  </a:lnTo>
                  <a:lnTo>
                    <a:pt x="146" y="56"/>
                  </a:lnTo>
                  <a:lnTo>
                    <a:pt x="142" y="46"/>
                  </a:lnTo>
                  <a:lnTo>
                    <a:pt x="138" y="40"/>
                  </a:lnTo>
                  <a:lnTo>
                    <a:pt x="130" y="34"/>
                  </a:lnTo>
                  <a:lnTo>
                    <a:pt x="122" y="30"/>
                  </a:lnTo>
                  <a:lnTo>
                    <a:pt x="112" y="2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88" y="28"/>
                  </a:lnTo>
                  <a:lnTo>
                    <a:pt x="76" y="34"/>
                  </a:lnTo>
                  <a:lnTo>
                    <a:pt x="76" y="34"/>
                  </a:lnTo>
                  <a:lnTo>
                    <a:pt x="64" y="40"/>
                  </a:lnTo>
                  <a:lnTo>
                    <a:pt x="56" y="50"/>
                  </a:lnTo>
                  <a:lnTo>
                    <a:pt x="56" y="198"/>
                  </a:lnTo>
                  <a:lnTo>
                    <a:pt x="56" y="198"/>
                  </a:lnTo>
                  <a:lnTo>
                    <a:pt x="56" y="202"/>
                  </a:lnTo>
                  <a:lnTo>
                    <a:pt x="58" y="206"/>
                  </a:lnTo>
                  <a:lnTo>
                    <a:pt x="58" y="206"/>
                  </a:lnTo>
                  <a:lnTo>
                    <a:pt x="68" y="214"/>
                  </a:lnTo>
                  <a:lnTo>
                    <a:pt x="4" y="214"/>
                  </a:lnTo>
                  <a:lnTo>
                    <a:pt x="4" y="214"/>
                  </a:lnTo>
                  <a:lnTo>
                    <a:pt x="10" y="212"/>
                  </a:lnTo>
                  <a:lnTo>
                    <a:pt x="12" y="206"/>
                  </a:lnTo>
                  <a:lnTo>
                    <a:pt x="14" y="202"/>
                  </a:lnTo>
                  <a:lnTo>
                    <a:pt x="16" y="198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4" y="22"/>
                  </a:lnTo>
                  <a:lnTo>
                    <a:pt x="12" y="18"/>
                  </a:lnTo>
                  <a:lnTo>
                    <a:pt x="8" y="14"/>
                  </a:lnTo>
                  <a:lnTo>
                    <a:pt x="0" y="10"/>
                  </a:lnTo>
                  <a:lnTo>
                    <a:pt x="56" y="0"/>
                  </a:lnTo>
                  <a:lnTo>
                    <a:pt x="56" y="32"/>
                  </a:lnTo>
                  <a:lnTo>
                    <a:pt x="56" y="32"/>
                  </a:lnTo>
                  <a:lnTo>
                    <a:pt x="68" y="20"/>
                  </a:lnTo>
                  <a:lnTo>
                    <a:pt x="84" y="10"/>
                  </a:lnTo>
                  <a:lnTo>
                    <a:pt x="84" y="10"/>
                  </a:lnTo>
                  <a:lnTo>
                    <a:pt x="94" y="6"/>
                  </a:lnTo>
                  <a:lnTo>
                    <a:pt x="102" y="2"/>
                  </a:lnTo>
                  <a:lnTo>
                    <a:pt x="112" y="0"/>
                  </a:lnTo>
                  <a:lnTo>
                    <a:pt x="120" y="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endParaRPr lang="en-GB" dirty="0"/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903B1662-3531-48B6-B8FB-E9A078979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1" y="1586"/>
              <a:ext cx="206" cy="318"/>
            </a:xfrm>
            <a:custGeom>
              <a:avLst/>
              <a:gdLst>
                <a:gd name="T0" fmla="*/ 198 w 206"/>
                <a:gd name="T1" fmla="*/ 60 h 318"/>
                <a:gd name="T2" fmla="*/ 176 w 206"/>
                <a:gd name="T3" fmla="*/ 26 h 318"/>
                <a:gd name="T4" fmla="*/ 162 w 206"/>
                <a:gd name="T5" fmla="*/ 14 h 318"/>
                <a:gd name="T6" fmla="*/ 148 w 206"/>
                <a:gd name="T7" fmla="*/ 6 h 318"/>
                <a:gd name="T8" fmla="*/ 116 w 206"/>
                <a:gd name="T9" fmla="*/ 0 h 318"/>
                <a:gd name="T10" fmla="*/ 98 w 206"/>
                <a:gd name="T11" fmla="*/ 2 h 318"/>
                <a:gd name="T12" fmla="*/ 80 w 206"/>
                <a:gd name="T13" fmla="*/ 8 h 318"/>
                <a:gd name="T14" fmla="*/ 54 w 206"/>
                <a:gd name="T15" fmla="*/ 28 h 318"/>
                <a:gd name="T16" fmla="*/ 0 w 206"/>
                <a:gd name="T17" fmla="*/ 12 h 318"/>
                <a:gd name="T18" fmla="*/ 6 w 206"/>
                <a:gd name="T19" fmla="*/ 14 h 318"/>
                <a:gd name="T20" fmla="*/ 14 w 206"/>
                <a:gd name="T21" fmla="*/ 24 h 318"/>
                <a:gd name="T22" fmla="*/ 16 w 206"/>
                <a:gd name="T23" fmla="*/ 300 h 318"/>
                <a:gd name="T24" fmla="*/ 14 w 206"/>
                <a:gd name="T25" fmla="*/ 306 h 318"/>
                <a:gd name="T26" fmla="*/ 8 w 206"/>
                <a:gd name="T27" fmla="*/ 316 h 318"/>
                <a:gd name="T28" fmla="*/ 66 w 206"/>
                <a:gd name="T29" fmla="*/ 318 h 318"/>
                <a:gd name="T30" fmla="*/ 62 w 206"/>
                <a:gd name="T31" fmla="*/ 316 h 318"/>
                <a:gd name="T32" fmla="*/ 56 w 206"/>
                <a:gd name="T33" fmla="*/ 306 h 318"/>
                <a:gd name="T34" fmla="*/ 54 w 206"/>
                <a:gd name="T35" fmla="*/ 48 h 318"/>
                <a:gd name="T36" fmla="*/ 64 w 206"/>
                <a:gd name="T37" fmla="*/ 38 h 318"/>
                <a:gd name="T38" fmla="*/ 74 w 206"/>
                <a:gd name="T39" fmla="*/ 32 h 318"/>
                <a:gd name="T40" fmla="*/ 100 w 206"/>
                <a:gd name="T41" fmla="*/ 24 h 318"/>
                <a:gd name="T42" fmla="*/ 112 w 206"/>
                <a:gd name="T43" fmla="*/ 26 h 318"/>
                <a:gd name="T44" fmla="*/ 134 w 206"/>
                <a:gd name="T45" fmla="*/ 36 h 318"/>
                <a:gd name="T46" fmla="*/ 144 w 206"/>
                <a:gd name="T47" fmla="*/ 44 h 318"/>
                <a:gd name="T48" fmla="*/ 158 w 206"/>
                <a:gd name="T49" fmla="*/ 70 h 318"/>
                <a:gd name="T50" fmla="*/ 162 w 206"/>
                <a:gd name="T51" fmla="*/ 110 h 318"/>
                <a:gd name="T52" fmla="*/ 162 w 206"/>
                <a:gd name="T53" fmla="*/ 130 h 318"/>
                <a:gd name="T54" fmla="*/ 152 w 206"/>
                <a:gd name="T55" fmla="*/ 164 h 318"/>
                <a:gd name="T56" fmla="*/ 144 w 206"/>
                <a:gd name="T57" fmla="*/ 176 h 318"/>
                <a:gd name="T58" fmla="*/ 124 w 206"/>
                <a:gd name="T59" fmla="*/ 194 h 318"/>
                <a:gd name="T60" fmla="*/ 96 w 206"/>
                <a:gd name="T61" fmla="*/ 200 h 318"/>
                <a:gd name="T62" fmla="*/ 86 w 206"/>
                <a:gd name="T63" fmla="*/ 200 h 318"/>
                <a:gd name="T64" fmla="*/ 70 w 206"/>
                <a:gd name="T65" fmla="*/ 194 h 318"/>
                <a:gd name="T66" fmla="*/ 72 w 206"/>
                <a:gd name="T67" fmla="*/ 214 h 318"/>
                <a:gd name="T68" fmla="*/ 86 w 206"/>
                <a:gd name="T69" fmla="*/ 218 h 318"/>
                <a:gd name="T70" fmla="*/ 102 w 206"/>
                <a:gd name="T71" fmla="*/ 218 h 318"/>
                <a:gd name="T72" fmla="*/ 134 w 206"/>
                <a:gd name="T73" fmla="*/ 214 h 318"/>
                <a:gd name="T74" fmla="*/ 154 w 206"/>
                <a:gd name="T75" fmla="*/ 204 h 318"/>
                <a:gd name="T76" fmla="*/ 170 w 206"/>
                <a:gd name="T77" fmla="*/ 192 h 318"/>
                <a:gd name="T78" fmla="*/ 178 w 206"/>
                <a:gd name="T79" fmla="*/ 184 h 318"/>
                <a:gd name="T80" fmla="*/ 198 w 206"/>
                <a:gd name="T81" fmla="*/ 148 h 318"/>
                <a:gd name="T82" fmla="*/ 206 w 206"/>
                <a:gd name="T83" fmla="*/ 108 h 318"/>
                <a:gd name="T84" fmla="*/ 204 w 206"/>
                <a:gd name="T85" fmla="*/ 82 h 318"/>
                <a:gd name="T86" fmla="*/ 198 w 206"/>
                <a:gd name="T87" fmla="*/ 6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6" h="318">
                  <a:moveTo>
                    <a:pt x="198" y="60"/>
                  </a:moveTo>
                  <a:lnTo>
                    <a:pt x="198" y="60"/>
                  </a:lnTo>
                  <a:lnTo>
                    <a:pt x="188" y="40"/>
                  </a:lnTo>
                  <a:lnTo>
                    <a:pt x="176" y="26"/>
                  </a:lnTo>
                  <a:lnTo>
                    <a:pt x="176" y="26"/>
                  </a:lnTo>
                  <a:lnTo>
                    <a:pt x="162" y="14"/>
                  </a:lnTo>
                  <a:lnTo>
                    <a:pt x="148" y="6"/>
                  </a:lnTo>
                  <a:lnTo>
                    <a:pt x="148" y="6"/>
                  </a:lnTo>
                  <a:lnTo>
                    <a:pt x="132" y="2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98" y="2"/>
                  </a:lnTo>
                  <a:lnTo>
                    <a:pt x="80" y="8"/>
                  </a:lnTo>
                  <a:lnTo>
                    <a:pt x="80" y="8"/>
                  </a:lnTo>
                  <a:lnTo>
                    <a:pt x="66" y="18"/>
                  </a:lnTo>
                  <a:lnTo>
                    <a:pt x="54" y="28"/>
                  </a:lnTo>
                  <a:lnTo>
                    <a:pt x="54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6" y="14"/>
                  </a:lnTo>
                  <a:lnTo>
                    <a:pt x="12" y="18"/>
                  </a:lnTo>
                  <a:lnTo>
                    <a:pt x="14" y="24"/>
                  </a:lnTo>
                  <a:lnTo>
                    <a:pt x="16" y="30"/>
                  </a:lnTo>
                  <a:lnTo>
                    <a:pt x="16" y="300"/>
                  </a:lnTo>
                  <a:lnTo>
                    <a:pt x="16" y="300"/>
                  </a:lnTo>
                  <a:lnTo>
                    <a:pt x="14" y="306"/>
                  </a:lnTo>
                  <a:lnTo>
                    <a:pt x="12" y="312"/>
                  </a:lnTo>
                  <a:lnTo>
                    <a:pt x="8" y="316"/>
                  </a:lnTo>
                  <a:lnTo>
                    <a:pt x="4" y="318"/>
                  </a:lnTo>
                  <a:lnTo>
                    <a:pt x="66" y="318"/>
                  </a:lnTo>
                  <a:lnTo>
                    <a:pt x="66" y="318"/>
                  </a:lnTo>
                  <a:lnTo>
                    <a:pt x="62" y="316"/>
                  </a:lnTo>
                  <a:lnTo>
                    <a:pt x="58" y="312"/>
                  </a:lnTo>
                  <a:lnTo>
                    <a:pt x="56" y="306"/>
                  </a:lnTo>
                  <a:lnTo>
                    <a:pt x="54" y="300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64" y="38"/>
                  </a:lnTo>
                  <a:lnTo>
                    <a:pt x="74" y="32"/>
                  </a:lnTo>
                  <a:lnTo>
                    <a:pt x="74" y="32"/>
                  </a:lnTo>
                  <a:lnTo>
                    <a:pt x="86" y="26"/>
                  </a:lnTo>
                  <a:lnTo>
                    <a:pt x="100" y="24"/>
                  </a:lnTo>
                  <a:lnTo>
                    <a:pt x="100" y="24"/>
                  </a:lnTo>
                  <a:lnTo>
                    <a:pt x="112" y="26"/>
                  </a:lnTo>
                  <a:lnTo>
                    <a:pt x="122" y="30"/>
                  </a:lnTo>
                  <a:lnTo>
                    <a:pt x="134" y="36"/>
                  </a:lnTo>
                  <a:lnTo>
                    <a:pt x="144" y="44"/>
                  </a:lnTo>
                  <a:lnTo>
                    <a:pt x="144" y="44"/>
                  </a:lnTo>
                  <a:lnTo>
                    <a:pt x="152" y="56"/>
                  </a:lnTo>
                  <a:lnTo>
                    <a:pt x="158" y="70"/>
                  </a:lnTo>
                  <a:lnTo>
                    <a:pt x="162" y="88"/>
                  </a:lnTo>
                  <a:lnTo>
                    <a:pt x="162" y="110"/>
                  </a:lnTo>
                  <a:lnTo>
                    <a:pt x="162" y="110"/>
                  </a:lnTo>
                  <a:lnTo>
                    <a:pt x="162" y="130"/>
                  </a:lnTo>
                  <a:lnTo>
                    <a:pt x="158" y="148"/>
                  </a:lnTo>
                  <a:lnTo>
                    <a:pt x="152" y="164"/>
                  </a:lnTo>
                  <a:lnTo>
                    <a:pt x="144" y="176"/>
                  </a:lnTo>
                  <a:lnTo>
                    <a:pt x="144" y="176"/>
                  </a:lnTo>
                  <a:lnTo>
                    <a:pt x="134" y="188"/>
                  </a:lnTo>
                  <a:lnTo>
                    <a:pt x="124" y="194"/>
                  </a:lnTo>
                  <a:lnTo>
                    <a:pt x="110" y="200"/>
                  </a:lnTo>
                  <a:lnTo>
                    <a:pt x="96" y="200"/>
                  </a:lnTo>
                  <a:lnTo>
                    <a:pt x="96" y="200"/>
                  </a:lnTo>
                  <a:lnTo>
                    <a:pt x="86" y="200"/>
                  </a:lnTo>
                  <a:lnTo>
                    <a:pt x="78" y="198"/>
                  </a:lnTo>
                  <a:lnTo>
                    <a:pt x="70" y="194"/>
                  </a:lnTo>
                  <a:lnTo>
                    <a:pt x="62" y="186"/>
                  </a:lnTo>
                  <a:lnTo>
                    <a:pt x="72" y="214"/>
                  </a:lnTo>
                  <a:lnTo>
                    <a:pt x="72" y="214"/>
                  </a:lnTo>
                  <a:lnTo>
                    <a:pt x="86" y="218"/>
                  </a:lnTo>
                  <a:lnTo>
                    <a:pt x="102" y="218"/>
                  </a:lnTo>
                  <a:lnTo>
                    <a:pt x="102" y="218"/>
                  </a:lnTo>
                  <a:lnTo>
                    <a:pt x="124" y="216"/>
                  </a:lnTo>
                  <a:lnTo>
                    <a:pt x="134" y="214"/>
                  </a:lnTo>
                  <a:lnTo>
                    <a:pt x="144" y="210"/>
                  </a:lnTo>
                  <a:lnTo>
                    <a:pt x="154" y="204"/>
                  </a:lnTo>
                  <a:lnTo>
                    <a:pt x="162" y="200"/>
                  </a:lnTo>
                  <a:lnTo>
                    <a:pt x="170" y="192"/>
                  </a:lnTo>
                  <a:lnTo>
                    <a:pt x="178" y="184"/>
                  </a:lnTo>
                  <a:lnTo>
                    <a:pt x="178" y="184"/>
                  </a:lnTo>
                  <a:lnTo>
                    <a:pt x="190" y="166"/>
                  </a:lnTo>
                  <a:lnTo>
                    <a:pt x="198" y="148"/>
                  </a:lnTo>
                  <a:lnTo>
                    <a:pt x="204" y="128"/>
                  </a:lnTo>
                  <a:lnTo>
                    <a:pt x="206" y="108"/>
                  </a:lnTo>
                  <a:lnTo>
                    <a:pt x="206" y="108"/>
                  </a:lnTo>
                  <a:lnTo>
                    <a:pt x="204" y="82"/>
                  </a:lnTo>
                  <a:lnTo>
                    <a:pt x="198" y="60"/>
                  </a:lnTo>
                  <a:lnTo>
                    <a:pt x="198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endParaRPr lang="en-GB" dirty="0"/>
            </a:p>
          </p:txBody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203FCA5A-F44C-4706-9F21-D2E4B8597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" y="1586"/>
              <a:ext cx="146" cy="218"/>
            </a:xfrm>
            <a:custGeom>
              <a:avLst/>
              <a:gdLst>
                <a:gd name="T0" fmla="*/ 128 w 146"/>
                <a:gd name="T1" fmla="*/ 186 h 218"/>
                <a:gd name="T2" fmla="*/ 128 w 146"/>
                <a:gd name="T3" fmla="*/ 186 h 218"/>
                <a:gd name="T4" fmla="*/ 116 w 146"/>
                <a:gd name="T5" fmla="*/ 190 h 218"/>
                <a:gd name="T6" fmla="*/ 102 w 146"/>
                <a:gd name="T7" fmla="*/ 192 h 218"/>
                <a:gd name="T8" fmla="*/ 102 w 146"/>
                <a:gd name="T9" fmla="*/ 192 h 218"/>
                <a:gd name="T10" fmla="*/ 92 w 146"/>
                <a:gd name="T11" fmla="*/ 192 h 218"/>
                <a:gd name="T12" fmla="*/ 84 w 146"/>
                <a:gd name="T13" fmla="*/ 188 h 218"/>
                <a:gd name="T14" fmla="*/ 76 w 146"/>
                <a:gd name="T15" fmla="*/ 184 h 218"/>
                <a:gd name="T16" fmla="*/ 70 w 146"/>
                <a:gd name="T17" fmla="*/ 176 h 218"/>
                <a:gd name="T18" fmla="*/ 70 w 146"/>
                <a:gd name="T19" fmla="*/ 176 h 218"/>
                <a:gd name="T20" fmla="*/ 64 w 146"/>
                <a:gd name="T21" fmla="*/ 168 h 218"/>
                <a:gd name="T22" fmla="*/ 58 w 146"/>
                <a:gd name="T23" fmla="*/ 158 h 218"/>
                <a:gd name="T24" fmla="*/ 56 w 146"/>
                <a:gd name="T25" fmla="*/ 146 h 218"/>
                <a:gd name="T26" fmla="*/ 56 w 146"/>
                <a:gd name="T27" fmla="*/ 134 h 218"/>
                <a:gd name="T28" fmla="*/ 56 w 146"/>
                <a:gd name="T29" fmla="*/ 0 h 218"/>
                <a:gd name="T30" fmla="*/ 0 w 146"/>
                <a:gd name="T31" fmla="*/ 10 h 218"/>
                <a:gd name="T32" fmla="*/ 0 w 146"/>
                <a:gd name="T33" fmla="*/ 10 h 218"/>
                <a:gd name="T34" fmla="*/ 8 w 146"/>
                <a:gd name="T35" fmla="*/ 14 h 218"/>
                <a:gd name="T36" fmla="*/ 12 w 146"/>
                <a:gd name="T37" fmla="*/ 18 h 218"/>
                <a:gd name="T38" fmla="*/ 16 w 146"/>
                <a:gd name="T39" fmla="*/ 22 h 218"/>
                <a:gd name="T40" fmla="*/ 16 w 146"/>
                <a:gd name="T41" fmla="*/ 28 h 218"/>
                <a:gd name="T42" fmla="*/ 16 w 146"/>
                <a:gd name="T43" fmla="*/ 134 h 218"/>
                <a:gd name="T44" fmla="*/ 16 w 146"/>
                <a:gd name="T45" fmla="*/ 134 h 218"/>
                <a:gd name="T46" fmla="*/ 18 w 146"/>
                <a:gd name="T47" fmla="*/ 154 h 218"/>
                <a:gd name="T48" fmla="*/ 22 w 146"/>
                <a:gd name="T49" fmla="*/ 172 h 218"/>
                <a:gd name="T50" fmla="*/ 28 w 146"/>
                <a:gd name="T51" fmla="*/ 186 h 218"/>
                <a:gd name="T52" fmla="*/ 38 w 146"/>
                <a:gd name="T53" fmla="*/ 198 h 218"/>
                <a:gd name="T54" fmla="*/ 38 w 146"/>
                <a:gd name="T55" fmla="*/ 198 h 218"/>
                <a:gd name="T56" fmla="*/ 50 w 146"/>
                <a:gd name="T57" fmla="*/ 208 h 218"/>
                <a:gd name="T58" fmla="*/ 60 w 146"/>
                <a:gd name="T59" fmla="*/ 214 h 218"/>
                <a:gd name="T60" fmla="*/ 72 w 146"/>
                <a:gd name="T61" fmla="*/ 218 h 218"/>
                <a:gd name="T62" fmla="*/ 86 w 146"/>
                <a:gd name="T63" fmla="*/ 218 h 218"/>
                <a:gd name="T64" fmla="*/ 86 w 146"/>
                <a:gd name="T65" fmla="*/ 218 h 218"/>
                <a:gd name="T66" fmla="*/ 100 w 146"/>
                <a:gd name="T67" fmla="*/ 218 h 218"/>
                <a:gd name="T68" fmla="*/ 114 w 146"/>
                <a:gd name="T69" fmla="*/ 214 h 218"/>
                <a:gd name="T70" fmla="*/ 126 w 146"/>
                <a:gd name="T71" fmla="*/ 208 h 218"/>
                <a:gd name="T72" fmla="*/ 138 w 146"/>
                <a:gd name="T73" fmla="*/ 198 h 218"/>
                <a:gd name="T74" fmla="*/ 146 w 146"/>
                <a:gd name="T75" fmla="*/ 172 h 218"/>
                <a:gd name="T76" fmla="*/ 146 w 146"/>
                <a:gd name="T77" fmla="*/ 172 h 218"/>
                <a:gd name="T78" fmla="*/ 138 w 146"/>
                <a:gd name="T79" fmla="*/ 180 h 218"/>
                <a:gd name="T80" fmla="*/ 128 w 146"/>
                <a:gd name="T81" fmla="*/ 186 h 218"/>
                <a:gd name="T82" fmla="*/ 128 w 146"/>
                <a:gd name="T8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6" h="218">
                  <a:moveTo>
                    <a:pt x="128" y="186"/>
                  </a:moveTo>
                  <a:lnTo>
                    <a:pt x="128" y="186"/>
                  </a:lnTo>
                  <a:lnTo>
                    <a:pt x="116" y="190"/>
                  </a:lnTo>
                  <a:lnTo>
                    <a:pt x="102" y="192"/>
                  </a:lnTo>
                  <a:lnTo>
                    <a:pt x="102" y="192"/>
                  </a:lnTo>
                  <a:lnTo>
                    <a:pt x="92" y="192"/>
                  </a:lnTo>
                  <a:lnTo>
                    <a:pt x="84" y="188"/>
                  </a:lnTo>
                  <a:lnTo>
                    <a:pt x="76" y="184"/>
                  </a:lnTo>
                  <a:lnTo>
                    <a:pt x="70" y="176"/>
                  </a:lnTo>
                  <a:lnTo>
                    <a:pt x="70" y="176"/>
                  </a:lnTo>
                  <a:lnTo>
                    <a:pt x="64" y="168"/>
                  </a:lnTo>
                  <a:lnTo>
                    <a:pt x="58" y="158"/>
                  </a:lnTo>
                  <a:lnTo>
                    <a:pt x="56" y="146"/>
                  </a:lnTo>
                  <a:lnTo>
                    <a:pt x="56" y="134"/>
                  </a:lnTo>
                  <a:lnTo>
                    <a:pt x="56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8" y="14"/>
                  </a:lnTo>
                  <a:lnTo>
                    <a:pt x="12" y="18"/>
                  </a:lnTo>
                  <a:lnTo>
                    <a:pt x="16" y="22"/>
                  </a:lnTo>
                  <a:lnTo>
                    <a:pt x="16" y="28"/>
                  </a:lnTo>
                  <a:lnTo>
                    <a:pt x="16" y="134"/>
                  </a:lnTo>
                  <a:lnTo>
                    <a:pt x="16" y="134"/>
                  </a:lnTo>
                  <a:lnTo>
                    <a:pt x="18" y="154"/>
                  </a:lnTo>
                  <a:lnTo>
                    <a:pt x="22" y="172"/>
                  </a:lnTo>
                  <a:lnTo>
                    <a:pt x="28" y="186"/>
                  </a:lnTo>
                  <a:lnTo>
                    <a:pt x="38" y="198"/>
                  </a:lnTo>
                  <a:lnTo>
                    <a:pt x="38" y="198"/>
                  </a:lnTo>
                  <a:lnTo>
                    <a:pt x="50" y="208"/>
                  </a:lnTo>
                  <a:lnTo>
                    <a:pt x="60" y="214"/>
                  </a:lnTo>
                  <a:lnTo>
                    <a:pt x="72" y="218"/>
                  </a:lnTo>
                  <a:lnTo>
                    <a:pt x="86" y="218"/>
                  </a:lnTo>
                  <a:lnTo>
                    <a:pt x="86" y="218"/>
                  </a:lnTo>
                  <a:lnTo>
                    <a:pt x="100" y="218"/>
                  </a:lnTo>
                  <a:lnTo>
                    <a:pt x="114" y="214"/>
                  </a:lnTo>
                  <a:lnTo>
                    <a:pt x="126" y="208"/>
                  </a:lnTo>
                  <a:lnTo>
                    <a:pt x="138" y="198"/>
                  </a:lnTo>
                  <a:lnTo>
                    <a:pt x="146" y="172"/>
                  </a:lnTo>
                  <a:lnTo>
                    <a:pt x="146" y="172"/>
                  </a:lnTo>
                  <a:lnTo>
                    <a:pt x="138" y="180"/>
                  </a:lnTo>
                  <a:lnTo>
                    <a:pt x="128" y="186"/>
                  </a:lnTo>
                  <a:lnTo>
                    <a:pt x="128" y="1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endParaRPr lang="en-GB" dirty="0"/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258AB0B2-AED9-4B32-B82B-95E18D81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" y="1586"/>
              <a:ext cx="74" cy="218"/>
            </a:xfrm>
            <a:custGeom>
              <a:avLst/>
              <a:gdLst>
                <a:gd name="T0" fmla="*/ 56 w 74"/>
                <a:gd name="T1" fmla="*/ 178 h 218"/>
                <a:gd name="T2" fmla="*/ 56 w 74"/>
                <a:gd name="T3" fmla="*/ 0 h 218"/>
                <a:gd name="T4" fmla="*/ 0 w 74"/>
                <a:gd name="T5" fmla="*/ 10 h 218"/>
                <a:gd name="T6" fmla="*/ 0 w 74"/>
                <a:gd name="T7" fmla="*/ 10 h 218"/>
                <a:gd name="T8" fmla="*/ 8 w 74"/>
                <a:gd name="T9" fmla="*/ 12 h 218"/>
                <a:gd name="T10" fmla="*/ 12 w 74"/>
                <a:gd name="T11" fmla="*/ 16 h 218"/>
                <a:gd name="T12" fmla="*/ 12 w 74"/>
                <a:gd name="T13" fmla="*/ 16 h 218"/>
                <a:gd name="T14" fmla="*/ 16 w 74"/>
                <a:gd name="T15" fmla="*/ 22 h 218"/>
                <a:gd name="T16" fmla="*/ 16 w 74"/>
                <a:gd name="T17" fmla="*/ 28 h 218"/>
                <a:gd name="T18" fmla="*/ 16 w 74"/>
                <a:gd name="T19" fmla="*/ 168 h 218"/>
                <a:gd name="T20" fmla="*/ 18 w 74"/>
                <a:gd name="T21" fmla="*/ 186 h 218"/>
                <a:gd name="T22" fmla="*/ 18 w 74"/>
                <a:gd name="T23" fmla="*/ 186 h 218"/>
                <a:gd name="T24" fmla="*/ 18 w 74"/>
                <a:gd name="T25" fmla="*/ 186 h 218"/>
                <a:gd name="T26" fmla="*/ 18 w 74"/>
                <a:gd name="T27" fmla="*/ 186 h 218"/>
                <a:gd name="T28" fmla="*/ 18 w 74"/>
                <a:gd name="T29" fmla="*/ 198 h 218"/>
                <a:gd name="T30" fmla="*/ 22 w 74"/>
                <a:gd name="T31" fmla="*/ 206 h 218"/>
                <a:gd name="T32" fmla="*/ 22 w 74"/>
                <a:gd name="T33" fmla="*/ 206 h 218"/>
                <a:gd name="T34" fmla="*/ 26 w 74"/>
                <a:gd name="T35" fmla="*/ 212 h 218"/>
                <a:gd name="T36" fmla="*/ 34 w 74"/>
                <a:gd name="T37" fmla="*/ 218 h 218"/>
                <a:gd name="T38" fmla="*/ 74 w 74"/>
                <a:gd name="T39" fmla="*/ 204 h 218"/>
                <a:gd name="T40" fmla="*/ 74 w 74"/>
                <a:gd name="T41" fmla="*/ 204 h 218"/>
                <a:gd name="T42" fmla="*/ 66 w 74"/>
                <a:gd name="T43" fmla="*/ 202 h 218"/>
                <a:gd name="T44" fmla="*/ 60 w 74"/>
                <a:gd name="T45" fmla="*/ 196 h 218"/>
                <a:gd name="T46" fmla="*/ 56 w 74"/>
                <a:gd name="T47" fmla="*/ 188 h 218"/>
                <a:gd name="T48" fmla="*/ 56 w 74"/>
                <a:gd name="T49" fmla="*/ 178 h 218"/>
                <a:gd name="T50" fmla="*/ 56 w 74"/>
                <a:gd name="T51" fmla="*/ 1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218">
                  <a:moveTo>
                    <a:pt x="56" y="178"/>
                  </a:moveTo>
                  <a:lnTo>
                    <a:pt x="56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8" y="12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6" y="22"/>
                  </a:lnTo>
                  <a:lnTo>
                    <a:pt x="16" y="28"/>
                  </a:lnTo>
                  <a:lnTo>
                    <a:pt x="16" y="168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8" y="198"/>
                  </a:lnTo>
                  <a:lnTo>
                    <a:pt x="22" y="206"/>
                  </a:lnTo>
                  <a:lnTo>
                    <a:pt x="22" y="206"/>
                  </a:lnTo>
                  <a:lnTo>
                    <a:pt x="26" y="212"/>
                  </a:lnTo>
                  <a:lnTo>
                    <a:pt x="34" y="218"/>
                  </a:lnTo>
                  <a:lnTo>
                    <a:pt x="74" y="204"/>
                  </a:lnTo>
                  <a:lnTo>
                    <a:pt x="74" y="204"/>
                  </a:lnTo>
                  <a:lnTo>
                    <a:pt x="66" y="202"/>
                  </a:lnTo>
                  <a:lnTo>
                    <a:pt x="60" y="196"/>
                  </a:lnTo>
                  <a:lnTo>
                    <a:pt x="56" y="188"/>
                  </a:lnTo>
                  <a:lnTo>
                    <a:pt x="56" y="178"/>
                  </a:lnTo>
                  <a:lnTo>
                    <a:pt x="56" y="1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endParaRPr lang="en-GB" dirty="0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27F9E417-2F50-49C5-91D5-9E65A596C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" y="1586"/>
              <a:ext cx="176" cy="218"/>
            </a:xfrm>
            <a:custGeom>
              <a:avLst/>
              <a:gdLst>
                <a:gd name="T0" fmla="*/ 164 w 176"/>
                <a:gd name="T1" fmla="*/ 196 h 218"/>
                <a:gd name="T2" fmla="*/ 162 w 176"/>
                <a:gd name="T3" fmla="*/ 182 h 218"/>
                <a:gd name="T4" fmla="*/ 162 w 176"/>
                <a:gd name="T5" fmla="*/ 60 h 218"/>
                <a:gd name="T6" fmla="*/ 156 w 176"/>
                <a:gd name="T7" fmla="*/ 32 h 218"/>
                <a:gd name="T8" fmla="*/ 140 w 176"/>
                <a:gd name="T9" fmla="*/ 12 h 218"/>
                <a:gd name="T10" fmla="*/ 130 w 176"/>
                <a:gd name="T11" fmla="*/ 8 h 218"/>
                <a:gd name="T12" fmla="*/ 104 w 176"/>
                <a:gd name="T13" fmla="*/ 0 h 218"/>
                <a:gd name="T14" fmla="*/ 90 w 176"/>
                <a:gd name="T15" fmla="*/ 0 h 218"/>
                <a:gd name="T16" fmla="*/ 54 w 176"/>
                <a:gd name="T17" fmla="*/ 6 h 218"/>
                <a:gd name="T18" fmla="*/ 20 w 176"/>
                <a:gd name="T19" fmla="*/ 22 h 218"/>
                <a:gd name="T20" fmla="*/ 20 w 176"/>
                <a:gd name="T21" fmla="*/ 78 h 218"/>
                <a:gd name="T22" fmla="*/ 30 w 176"/>
                <a:gd name="T23" fmla="*/ 52 h 218"/>
                <a:gd name="T24" fmla="*/ 44 w 176"/>
                <a:gd name="T25" fmla="*/ 34 h 218"/>
                <a:gd name="T26" fmla="*/ 52 w 176"/>
                <a:gd name="T27" fmla="*/ 26 h 218"/>
                <a:gd name="T28" fmla="*/ 74 w 176"/>
                <a:gd name="T29" fmla="*/ 18 h 218"/>
                <a:gd name="T30" fmla="*/ 86 w 176"/>
                <a:gd name="T31" fmla="*/ 16 h 218"/>
                <a:gd name="T32" fmla="*/ 102 w 176"/>
                <a:gd name="T33" fmla="*/ 20 h 218"/>
                <a:gd name="T34" fmla="*/ 114 w 176"/>
                <a:gd name="T35" fmla="*/ 28 h 218"/>
                <a:gd name="T36" fmla="*/ 120 w 176"/>
                <a:gd name="T37" fmla="*/ 34 h 218"/>
                <a:gd name="T38" fmla="*/ 124 w 176"/>
                <a:gd name="T39" fmla="*/ 48 h 218"/>
                <a:gd name="T40" fmla="*/ 124 w 176"/>
                <a:gd name="T41" fmla="*/ 56 h 218"/>
                <a:gd name="T42" fmla="*/ 122 w 176"/>
                <a:gd name="T43" fmla="*/ 76 h 218"/>
                <a:gd name="T44" fmla="*/ 116 w 176"/>
                <a:gd name="T45" fmla="*/ 82 h 218"/>
                <a:gd name="T46" fmla="*/ 106 w 176"/>
                <a:gd name="T47" fmla="*/ 86 h 218"/>
                <a:gd name="T48" fmla="*/ 68 w 176"/>
                <a:gd name="T49" fmla="*/ 98 h 218"/>
                <a:gd name="T50" fmla="*/ 30 w 176"/>
                <a:gd name="T51" fmla="*/ 112 h 218"/>
                <a:gd name="T52" fmla="*/ 16 w 176"/>
                <a:gd name="T53" fmla="*/ 122 h 218"/>
                <a:gd name="T54" fmla="*/ 2 w 176"/>
                <a:gd name="T55" fmla="*/ 148 h 218"/>
                <a:gd name="T56" fmla="*/ 0 w 176"/>
                <a:gd name="T57" fmla="*/ 164 h 218"/>
                <a:gd name="T58" fmla="*/ 4 w 176"/>
                <a:gd name="T59" fmla="*/ 182 h 218"/>
                <a:gd name="T60" fmla="*/ 14 w 176"/>
                <a:gd name="T61" fmla="*/ 200 h 218"/>
                <a:gd name="T62" fmla="*/ 22 w 176"/>
                <a:gd name="T63" fmla="*/ 208 h 218"/>
                <a:gd name="T64" fmla="*/ 42 w 176"/>
                <a:gd name="T65" fmla="*/ 218 h 218"/>
                <a:gd name="T66" fmla="*/ 54 w 176"/>
                <a:gd name="T67" fmla="*/ 218 h 218"/>
                <a:gd name="T68" fmla="*/ 84 w 176"/>
                <a:gd name="T69" fmla="*/ 214 h 218"/>
                <a:gd name="T70" fmla="*/ 112 w 176"/>
                <a:gd name="T71" fmla="*/ 196 h 218"/>
                <a:gd name="T72" fmla="*/ 120 w 176"/>
                <a:gd name="T73" fmla="*/ 174 h 218"/>
                <a:gd name="T74" fmla="*/ 98 w 176"/>
                <a:gd name="T75" fmla="*/ 188 h 218"/>
                <a:gd name="T76" fmla="*/ 72 w 176"/>
                <a:gd name="T77" fmla="*/ 192 h 218"/>
                <a:gd name="T78" fmla="*/ 66 w 176"/>
                <a:gd name="T79" fmla="*/ 192 h 218"/>
                <a:gd name="T80" fmla="*/ 52 w 176"/>
                <a:gd name="T81" fmla="*/ 188 h 218"/>
                <a:gd name="T82" fmla="*/ 48 w 176"/>
                <a:gd name="T83" fmla="*/ 182 h 218"/>
                <a:gd name="T84" fmla="*/ 40 w 176"/>
                <a:gd name="T85" fmla="*/ 170 h 218"/>
                <a:gd name="T86" fmla="*/ 38 w 176"/>
                <a:gd name="T87" fmla="*/ 156 h 218"/>
                <a:gd name="T88" fmla="*/ 38 w 176"/>
                <a:gd name="T89" fmla="*/ 148 h 218"/>
                <a:gd name="T90" fmla="*/ 44 w 176"/>
                <a:gd name="T91" fmla="*/ 136 h 218"/>
                <a:gd name="T92" fmla="*/ 48 w 176"/>
                <a:gd name="T93" fmla="*/ 130 h 218"/>
                <a:gd name="T94" fmla="*/ 76 w 176"/>
                <a:gd name="T95" fmla="*/ 114 h 218"/>
                <a:gd name="T96" fmla="*/ 108 w 176"/>
                <a:gd name="T97" fmla="*/ 104 h 218"/>
                <a:gd name="T98" fmla="*/ 124 w 176"/>
                <a:gd name="T99" fmla="*/ 170 h 218"/>
                <a:gd name="T100" fmla="*/ 124 w 176"/>
                <a:gd name="T101" fmla="*/ 184 h 218"/>
                <a:gd name="T102" fmla="*/ 126 w 176"/>
                <a:gd name="T103" fmla="*/ 198 h 218"/>
                <a:gd name="T104" fmla="*/ 128 w 176"/>
                <a:gd name="T105" fmla="*/ 206 h 218"/>
                <a:gd name="T106" fmla="*/ 140 w 176"/>
                <a:gd name="T107" fmla="*/ 218 h 218"/>
                <a:gd name="T108" fmla="*/ 176 w 176"/>
                <a:gd name="T109" fmla="*/ 204 h 218"/>
                <a:gd name="T110" fmla="*/ 164 w 176"/>
                <a:gd name="T111" fmla="*/ 19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6" h="218">
                  <a:moveTo>
                    <a:pt x="164" y="196"/>
                  </a:moveTo>
                  <a:lnTo>
                    <a:pt x="164" y="196"/>
                  </a:lnTo>
                  <a:lnTo>
                    <a:pt x="162" y="192"/>
                  </a:lnTo>
                  <a:lnTo>
                    <a:pt x="162" y="182"/>
                  </a:lnTo>
                  <a:lnTo>
                    <a:pt x="162" y="60"/>
                  </a:lnTo>
                  <a:lnTo>
                    <a:pt x="162" y="60"/>
                  </a:lnTo>
                  <a:lnTo>
                    <a:pt x="160" y="44"/>
                  </a:lnTo>
                  <a:lnTo>
                    <a:pt x="156" y="32"/>
                  </a:lnTo>
                  <a:lnTo>
                    <a:pt x="150" y="20"/>
                  </a:lnTo>
                  <a:lnTo>
                    <a:pt x="140" y="12"/>
                  </a:lnTo>
                  <a:lnTo>
                    <a:pt x="140" y="12"/>
                  </a:lnTo>
                  <a:lnTo>
                    <a:pt x="130" y="8"/>
                  </a:lnTo>
                  <a:lnTo>
                    <a:pt x="118" y="4"/>
                  </a:lnTo>
                  <a:lnTo>
                    <a:pt x="104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72" y="2"/>
                  </a:lnTo>
                  <a:lnTo>
                    <a:pt x="54" y="6"/>
                  </a:lnTo>
                  <a:lnTo>
                    <a:pt x="36" y="12"/>
                  </a:lnTo>
                  <a:lnTo>
                    <a:pt x="20" y="22"/>
                  </a:lnTo>
                  <a:lnTo>
                    <a:pt x="20" y="78"/>
                  </a:lnTo>
                  <a:lnTo>
                    <a:pt x="20" y="78"/>
                  </a:lnTo>
                  <a:lnTo>
                    <a:pt x="26" y="64"/>
                  </a:lnTo>
                  <a:lnTo>
                    <a:pt x="30" y="52"/>
                  </a:lnTo>
                  <a:lnTo>
                    <a:pt x="38" y="42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26"/>
                  </a:lnTo>
                  <a:lnTo>
                    <a:pt x="62" y="22"/>
                  </a:lnTo>
                  <a:lnTo>
                    <a:pt x="74" y="18"/>
                  </a:lnTo>
                  <a:lnTo>
                    <a:pt x="86" y="16"/>
                  </a:lnTo>
                  <a:lnTo>
                    <a:pt x="86" y="16"/>
                  </a:lnTo>
                  <a:lnTo>
                    <a:pt x="94" y="18"/>
                  </a:lnTo>
                  <a:lnTo>
                    <a:pt x="102" y="20"/>
                  </a:lnTo>
                  <a:lnTo>
                    <a:pt x="110" y="24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20" y="34"/>
                  </a:lnTo>
                  <a:lnTo>
                    <a:pt x="122" y="42"/>
                  </a:lnTo>
                  <a:lnTo>
                    <a:pt x="124" y="48"/>
                  </a:lnTo>
                  <a:lnTo>
                    <a:pt x="124" y="56"/>
                  </a:lnTo>
                  <a:lnTo>
                    <a:pt x="124" y="56"/>
                  </a:lnTo>
                  <a:lnTo>
                    <a:pt x="124" y="70"/>
                  </a:lnTo>
                  <a:lnTo>
                    <a:pt x="122" y="76"/>
                  </a:lnTo>
                  <a:lnTo>
                    <a:pt x="122" y="76"/>
                  </a:lnTo>
                  <a:lnTo>
                    <a:pt x="116" y="82"/>
                  </a:lnTo>
                  <a:lnTo>
                    <a:pt x="106" y="86"/>
                  </a:lnTo>
                  <a:lnTo>
                    <a:pt x="106" y="86"/>
                  </a:lnTo>
                  <a:lnTo>
                    <a:pt x="68" y="98"/>
                  </a:lnTo>
                  <a:lnTo>
                    <a:pt x="68" y="98"/>
                  </a:lnTo>
                  <a:lnTo>
                    <a:pt x="44" y="106"/>
                  </a:lnTo>
                  <a:lnTo>
                    <a:pt x="30" y="112"/>
                  </a:lnTo>
                  <a:lnTo>
                    <a:pt x="30" y="112"/>
                  </a:lnTo>
                  <a:lnTo>
                    <a:pt x="16" y="122"/>
                  </a:lnTo>
                  <a:lnTo>
                    <a:pt x="8" y="134"/>
                  </a:lnTo>
                  <a:lnTo>
                    <a:pt x="2" y="148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0" y="172"/>
                  </a:lnTo>
                  <a:lnTo>
                    <a:pt x="4" y="182"/>
                  </a:lnTo>
                  <a:lnTo>
                    <a:pt x="8" y="190"/>
                  </a:lnTo>
                  <a:lnTo>
                    <a:pt x="14" y="200"/>
                  </a:lnTo>
                  <a:lnTo>
                    <a:pt x="14" y="200"/>
                  </a:lnTo>
                  <a:lnTo>
                    <a:pt x="22" y="208"/>
                  </a:lnTo>
                  <a:lnTo>
                    <a:pt x="30" y="214"/>
                  </a:lnTo>
                  <a:lnTo>
                    <a:pt x="42" y="218"/>
                  </a:lnTo>
                  <a:lnTo>
                    <a:pt x="54" y="218"/>
                  </a:lnTo>
                  <a:lnTo>
                    <a:pt x="54" y="218"/>
                  </a:lnTo>
                  <a:lnTo>
                    <a:pt x="70" y="218"/>
                  </a:lnTo>
                  <a:lnTo>
                    <a:pt x="84" y="214"/>
                  </a:lnTo>
                  <a:lnTo>
                    <a:pt x="98" y="206"/>
                  </a:lnTo>
                  <a:lnTo>
                    <a:pt x="112" y="196"/>
                  </a:lnTo>
                  <a:lnTo>
                    <a:pt x="120" y="174"/>
                  </a:lnTo>
                  <a:lnTo>
                    <a:pt x="120" y="174"/>
                  </a:lnTo>
                  <a:lnTo>
                    <a:pt x="110" y="182"/>
                  </a:lnTo>
                  <a:lnTo>
                    <a:pt x="98" y="188"/>
                  </a:lnTo>
                  <a:lnTo>
                    <a:pt x="86" y="192"/>
                  </a:lnTo>
                  <a:lnTo>
                    <a:pt x="72" y="192"/>
                  </a:lnTo>
                  <a:lnTo>
                    <a:pt x="72" y="192"/>
                  </a:lnTo>
                  <a:lnTo>
                    <a:pt x="66" y="192"/>
                  </a:lnTo>
                  <a:lnTo>
                    <a:pt x="58" y="190"/>
                  </a:lnTo>
                  <a:lnTo>
                    <a:pt x="52" y="188"/>
                  </a:lnTo>
                  <a:lnTo>
                    <a:pt x="48" y="182"/>
                  </a:lnTo>
                  <a:lnTo>
                    <a:pt x="48" y="182"/>
                  </a:lnTo>
                  <a:lnTo>
                    <a:pt x="44" y="178"/>
                  </a:lnTo>
                  <a:lnTo>
                    <a:pt x="40" y="170"/>
                  </a:lnTo>
                  <a:lnTo>
                    <a:pt x="38" y="164"/>
                  </a:lnTo>
                  <a:lnTo>
                    <a:pt x="38" y="156"/>
                  </a:lnTo>
                  <a:lnTo>
                    <a:pt x="38" y="156"/>
                  </a:lnTo>
                  <a:lnTo>
                    <a:pt x="38" y="148"/>
                  </a:lnTo>
                  <a:lnTo>
                    <a:pt x="40" y="142"/>
                  </a:lnTo>
                  <a:lnTo>
                    <a:pt x="44" y="136"/>
                  </a:lnTo>
                  <a:lnTo>
                    <a:pt x="48" y="130"/>
                  </a:lnTo>
                  <a:lnTo>
                    <a:pt x="48" y="130"/>
                  </a:lnTo>
                  <a:lnTo>
                    <a:pt x="60" y="122"/>
                  </a:lnTo>
                  <a:lnTo>
                    <a:pt x="76" y="114"/>
                  </a:lnTo>
                  <a:lnTo>
                    <a:pt x="76" y="114"/>
                  </a:lnTo>
                  <a:lnTo>
                    <a:pt x="108" y="104"/>
                  </a:lnTo>
                  <a:lnTo>
                    <a:pt x="124" y="96"/>
                  </a:lnTo>
                  <a:lnTo>
                    <a:pt x="124" y="170"/>
                  </a:lnTo>
                  <a:lnTo>
                    <a:pt x="124" y="170"/>
                  </a:lnTo>
                  <a:lnTo>
                    <a:pt x="124" y="184"/>
                  </a:lnTo>
                  <a:lnTo>
                    <a:pt x="124" y="184"/>
                  </a:lnTo>
                  <a:lnTo>
                    <a:pt x="126" y="198"/>
                  </a:lnTo>
                  <a:lnTo>
                    <a:pt x="128" y="206"/>
                  </a:lnTo>
                  <a:lnTo>
                    <a:pt x="128" y="206"/>
                  </a:lnTo>
                  <a:lnTo>
                    <a:pt x="134" y="212"/>
                  </a:lnTo>
                  <a:lnTo>
                    <a:pt x="140" y="218"/>
                  </a:lnTo>
                  <a:lnTo>
                    <a:pt x="176" y="204"/>
                  </a:lnTo>
                  <a:lnTo>
                    <a:pt x="176" y="204"/>
                  </a:lnTo>
                  <a:lnTo>
                    <a:pt x="168" y="200"/>
                  </a:lnTo>
                  <a:lnTo>
                    <a:pt x="164" y="196"/>
                  </a:lnTo>
                  <a:lnTo>
                    <a:pt x="164" y="1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endParaRPr lang="en-GB" dirty="0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696C03FD-4FF4-4D07-A4AA-B0B1CA6AC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" y="1414"/>
              <a:ext cx="96" cy="120"/>
            </a:xfrm>
            <a:custGeom>
              <a:avLst/>
              <a:gdLst>
                <a:gd name="T0" fmla="*/ 22 w 96"/>
                <a:gd name="T1" fmla="*/ 8 h 120"/>
                <a:gd name="T2" fmla="*/ 22 w 96"/>
                <a:gd name="T3" fmla="*/ 82 h 120"/>
                <a:gd name="T4" fmla="*/ 22 w 96"/>
                <a:gd name="T5" fmla="*/ 82 h 120"/>
                <a:gd name="T6" fmla="*/ 24 w 96"/>
                <a:gd name="T7" fmla="*/ 92 h 120"/>
                <a:gd name="T8" fmla="*/ 28 w 96"/>
                <a:gd name="T9" fmla="*/ 100 h 120"/>
                <a:gd name="T10" fmla="*/ 32 w 96"/>
                <a:gd name="T11" fmla="*/ 106 h 120"/>
                <a:gd name="T12" fmla="*/ 36 w 96"/>
                <a:gd name="T13" fmla="*/ 108 h 120"/>
                <a:gd name="T14" fmla="*/ 44 w 96"/>
                <a:gd name="T15" fmla="*/ 110 h 120"/>
                <a:gd name="T16" fmla="*/ 52 w 96"/>
                <a:gd name="T17" fmla="*/ 112 h 120"/>
                <a:gd name="T18" fmla="*/ 52 w 96"/>
                <a:gd name="T19" fmla="*/ 112 h 120"/>
                <a:gd name="T20" fmla="*/ 60 w 96"/>
                <a:gd name="T21" fmla="*/ 112 h 120"/>
                <a:gd name="T22" fmla="*/ 66 w 96"/>
                <a:gd name="T23" fmla="*/ 110 h 120"/>
                <a:gd name="T24" fmla="*/ 72 w 96"/>
                <a:gd name="T25" fmla="*/ 106 h 120"/>
                <a:gd name="T26" fmla="*/ 76 w 96"/>
                <a:gd name="T27" fmla="*/ 102 h 120"/>
                <a:gd name="T28" fmla="*/ 78 w 96"/>
                <a:gd name="T29" fmla="*/ 98 h 120"/>
                <a:gd name="T30" fmla="*/ 80 w 96"/>
                <a:gd name="T31" fmla="*/ 92 h 120"/>
                <a:gd name="T32" fmla="*/ 82 w 96"/>
                <a:gd name="T33" fmla="*/ 82 h 120"/>
                <a:gd name="T34" fmla="*/ 82 w 96"/>
                <a:gd name="T35" fmla="*/ 8 h 120"/>
                <a:gd name="T36" fmla="*/ 82 w 96"/>
                <a:gd name="T37" fmla="*/ 8 h 120"/>
                <a:gd name="T38" fmla="*/ 80 w 96"/>
                <a:gd name="T39" fmla="*/ 2 h 120"/>
                <a:gd name="T40" fmla="*/ 76 w 96"/>
                <a:gd name="T41" fmla="*/ 0 h 120"/>
                <a:gd name="T42" fmla="*/ 96 w 96"/>
                <a:gd name="T43" fmla="*/ 0 h 120"/>
                <a:gd name="T44" fmla="*/ 96 w 96"/>
                <a:gd name="T45" fmla="*/ 0 h 120"/>
                <a:gd name="T46" fmla="*/ 92 w 96"/>
                <a:gd name="T47" fmla="*/ 2 h 120"/>
                <a:gd name="T48" fmla="*/ 92 w 96"/>
                <a:gd name="T49" fmla="*/ 8 h 120"/>
                <a:gd name="T50" fmla="*/ 90 w 96"/>
                <a:gd name="T51" fmla="*/ 80 h 120"/>
                <a:gd name="T52" fmla="*/ 90 w 96"/>
                <a:gd name="T53" fmla="*/ 80 h 120"/>
                <a:gd name="T54" fmla="*/ 90 w 96"/>
                <a:gd name="T55" fmla="*/ 90 h 120"/>
                <a:gd name="T56" fmla="*/ 88 w 96"/>
                <a:gd name="T57" fmla="*/ 98 h 120"/>
                <a:gd name="T58" fmla="*/ 84 w 96"/>
                <a:gd name="T59" fmla="*/ 106 h 120"/>
                <a:gd name="T60" fmla="*/ 78 w 96"/>
                <a:gd name="T61" fmla="*/ 110 h 120"/>
                <a:gd name="T62" fmla="*/ 72 w 96"/>
                <a:gd name="T63" fmla="*/ 114 h 120"/>
                <a:gd name="T64" fmla="*/ 66 w 96"/>
                <a:gd name="T65" fmla="*/ 118 h 120"/>
                <a:gd name="T66" fmla="*/ 50 w 96"/>
                <a:gd name="T67" fmla="*/ 120 h 120"/>
                <a:gd name="T68" fmla="*/ 50 w 96"/>
                <a:gd name="T69" fmla="*/ 120 h 120"/>
                <a:gd name="T70" fmla="*/ 36 w 96"/>
                <a:gd name="T71" fmla="*/ 118 h 120"/>
                <a:gd name="T72" fmla="*/ 28 w 96"/>
                <a:gd name="T73" fmla="*/ 116 h 120"/>
                <a:gd name="T74" fmla="*/ 22 w 96"/>
                <a:gd name="T75" fmla="*/ 112 h 120"/>
                <a:gd name="T76" fmla="*/ 14 w 96"/>
                <a:gd name="T77" fmla="*/ 106 h 120"/>
                <a:gd name="T78" fmla="*/ 10 w 96"/>
                <a:gd name="T79" fmla="*/ 100 h 120"/>
                <a:gd name="T80" fmla="*/ 6 w 96"/>
                <a:gd name="T81" fmla="*/ 90 h 120"/>
                <a:gd name="T82" fmla="*/ 6 w 96"/>
                <a:gd name="T83" fmla="*/ 80 h 120"/>
                <a:gd name="T84" fmla="*/ 6 w 96"/>
                <a:gd name="T85" fmla="*/ 8 h 120"/>
                <a:gd name="T86" fmla="*/ 6 w 96"/>
                <a:gd name="T87" fmla="*/ 8 h 120"/>
                <a:gd name="T88" fmla="*/ 4 w 96"/>
                <a:gd name="T89" fmla="*/ 2 h 120"/>
                <a:gd name="T90" fmla="*/ 0 w 96"/>
                <a:gd name="T91" fmla="*/ 0 h 120"/>
                <a:gd name="T92" fmla="*/ 28 w 96"/>
                <a:gd name="T93" fmla="*/ 0 h 120"/>
                <a:gd name="T94" fmla="*/ 28 w 96"/>
                <a:gd name="T95" fmla="*/ 0 h 120"/>
                <a:gd name="T96" fmla="*/ 24 w 96"/>
                <a:gd name="T97" fmla="*/ 2 h 120"/>
                <a:gd name="T98" fmla="*/ 22 w 96"/>
                <a:gd name="T99" fmla="*/ 8 h 120"/>
                <a:gd name="T100" fmla="*/ 22 w 96"/>
                <a:gd name="T101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6" h="120">
                  <a:moveTo>
                    <a:pt x="22" y="8"/>
                  </a:moveTo>
                  <a:lnTo>
                    <a:pt x="22" y="82"/>
                  </a:lnTo>
                  <a:lnTo>
                    <a:pt x="22" y="82"/>
                  </a:lnTo>
                  <a:lnTo>
                    <a:pt x="24" y="92"/>
                  </a:lnTo>
                  <a:lnTo>
                    <a:pt x="28" y="100"/>
                  </a:lnTo>
                  <a:lnTo>
                    <a:pt x="32" y="106"/>
                  </a:lnTo>
                  <a:lnTo>
                    <a:pt x="36" y="108"/>
                  </a:lnTo>
                  <a:lnTo>
                    <a:pt x="44" y="110"/>
                  </a:lnTo>
                  <a:lnTo>
                    <a:pt x="52" y="112"/>
                  </a:lnTo>
                  <a:lnTo>
                    <a:pt x="52" y="112"/>
                  </a:lnTo>
                  <a:lnTo>
                    <a:pt x="60" y="112"/>
                  </a:lnTo>
                  <a:lnTo>
                    <a:pt x="66" y="110"/>
                  </a:lnTo>
                  <a:lnTo>
                    <a:pt x="72" y="106"/>
                  </a:lnTo>
                  <a:lnTo>
                    <a:pt x="76" y="102"/>
                  </a:lnTo>
                  <a:lnTo>
                    <a:pt x="78" y="98"/>
                  </a:lnTo>
                  <a:lnTo>
                    <a:pt x="80" y="92"/>
                  </a:lnTo>
                  <a:lnTo>
                    <a:pt x="82" y="82"/>
                  </a:lnTo>
                  <a:lnTo>
                    <a:pt x="82" y="8"/>
                  </a:lnTo>
                  <a:lnTo>
                    <a:pt x="82" y="8"/>
                  </a:lnTo>
                  <a:lnTo>
                    <a:pt x="80" y="2"/>
                  </a:lnTo>
                  <a:lnTo>
                    <a:pt x="7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2" y="2"/>
                  </a:lnTo>
                  <a:lnTo>
                    <a:pt x="92" y="8"/>
                  </a:lnTo>
                  <a:lnTo>
                    <a:pt x="90" y="80"/>
                  </a:lnTo>
                  <a:lnTo>
                    <a:pt x="90" y="80"/>
                  </a:lnTo>
                  <a:lnTo>
                    <a:pt x="90" y="90"/>
                  </a:lnTo>
                  <a:lnTo>
                    <a:pt x="88" y="98"/>
                  </a:lnTo>
                  <a:lnTo>
                    <a:pt x="84" y="106"/>
                  </a:lnTo>
                  <a:lnTo>
                    <a:pt x="78" y="110"/>
                  </a:lnTo>
                  <a:lnTo>
                    <a:pt x="72" y="114"/>
                  </a:lnTo>
                  <a:lnTo>
                    <a:pt x="66" y="118"/>
                  </a:lnTo>
                  <a:lnTo>
                    <a:pt x="50" y="120"/>
                  </a:lnTo>
                  <a:lnTo>
                    <a:pt x="50" y="120"/>
                  </a:lnTo>
                  <a:lnTo>
                    <a:pt x="36" y="118"/>
                  </a:lnTo>
                  <a:lnTo>
                    <a:pt x="28" y="116"/>
                  </a:lnTo>
                  <a:lnTo>
                    <a:pt x="22" y="112"/>
                  </a:lnTo>
                  <a:lnTo>
                    <a:pt x="14" y="106"/>
                  </a:lnTo>
                  <a:lnTo>
                    <a:pt x="10" y="100"/>
                  </a:lnTo>
                  <a:lnTo>
                    <a:pt x="6" y="90"/>
                  </a:lnTo>
                  <a:lnTo>
                    <a:pt x="6" y="80"/>
                  </a:lnTo>
                  <a:lnTo>
                    <a:pt x="6" y="8"/>
                  </a:lnTo>
                  <a:lnTo>
                    <a:pt x="6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2" y="8"/>
                  </a:lnTo>
                  <a:lnTo>
                    <a:pt x="22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endParaRPr lang="en-GB" dirty="0"/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3081AE1D-70AC-4758-97BC-FFE3E329E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9" y="1414"/>
              <a:ext cx="108" cy="122"/>
            </a:xfrm>
            <a:custGeom>
              <a:avLst/>
              <a:gdLst>
                <a:gd name="T0" fmla="*/ 94 w 108"/>
                <a:gd name="T1" fmla="*/ 8 h 122"/>
                <a:gd name="T2" fmla="*/ 94 w 108"/>
                <a:gd name="T3" fmla="*/ 8 h 122"/>
                <a:gd name="T4" fmla="*/ 94 w 108"/>
                <a:gd name="T5" fmla="*/ 2 h 122"/>
                <a:gd name="T6" fmla="*/ 90 w 108"/>
                <a:gd name="T7" fmla="*/ 0 h 122"/>
                <a:gd name="T8" fmla="*/ 108 w 108"/>
                <a:gd name="T9" fmla="*/ 0 h 122"/>
                <a:gd name="T10" fmla="*/ 108 w 108"/>
                <a:gd name="T11" fmla="*/ 0 h 122"/>
                <a:gd name="T12" fmla="*/ 104 w 108"/>
                <a:gd name="T13" fmla="*/ 2 h 122"/>
                <a:gd name="T14" fmla="*/ 104 w 108"/>
                <a:gd name="T15" fmla="*/ 8 h 122"/>
                <a:gd name="T16" fmla="*/ 104 w 108"/>
                <a:gd name="T17" fmla="*/ 122 h 122"/>
                <a:gd name="T18" fmla="*/ 104 w 108"/>
                <a:gd name="T19" fmla="*/ 122 h 122"/>
                <a:gd name="T20" fmla="*/ 62 w 108"/>
                <a:gd name="T21" fmla="*/ 70 h 122"/>
                <a:gd name="T22" fmla="*/ 20 w 108"/>
                <a:gd name="T23" fmla="*/ 18 h 122"/>
                <a:gd name="T24" fmla="*/ 20 w 108"/>
                <a:gd name="T25" fmla="*/ 110 h 122"/>
                <a:gd name="T26" fmla="*/ 20 w 108"/>
                <a:gd name="T27" fmla="*/ 110 h 122"/>
                <a:gd name="T28" fmla="*/ 22 w 108"/>
                <a:gd name="T29" fmla="*/ 116 h 122"/>
                <a:gd name="T30" fmla="*/ 24 w 108"/>
                <a:gd name="T31" fmla="*/ 118 h 122"/>
                <a:gd name="T32" fmla="*/ 6 w 108"/>
                <a:gd name="T33" fmla="*/ 118 h 122"/>
                <a:gd name="T34" fmla="*/ 6 w 108"/>
                <a:gd name="T35" fmla="*/ 118 h 122"/>
                <a:gd name="T36" fmla="*/ 10 w 108"/>
                <a:gd name="T37" fmla="*/ 116 h 122"/>
                <a:gd name="T38" fmla="*/ 10 w 108"/>
                <a:gd name="T39" fmla="*/ 110 h 122"/>
                <a:gd name="T40" fmla="*/ 10 w 108"/>
                <a:gd name="T41" fmla="*/ 14 h 122"/>
                <a:gd name="T42" fmla="*/ 10 w 108"/>
                <a:gd name="T43" fmla="*/ 14 h 122"/>
                <a:gd name="T44" fmla="*/ 10 w 108"/>
                <a:gd name="T45" fmla="*/ 10 h 122"/>
                <a:gd name="T46" fmla="*/ 8 w 108"/>
                <a:gd name="T47" fmla="*/ 6 h 122"/>
                <a:gd name="T48" fmla="*/ 8 w 108"/>
                <a:gd name="T49" fmla="*/ 6 h 122"/>
                <a:gd name="T50" fmla="*/ 6 w 108"/>
                <a:gd name="T51" fmla="*/ 2 h 122"/>
                <a:gd name="T52" fmla="*/ 0 w 108"/>
                <a:gd name="T53" fmla="*/ 0 h 122"/>
                <a:gd name="T54" fmla="*/ 26 w 108"/>
                <a:gd name="T55" fmla="*/ 0 h 122"/>
                <a:gd name="T56" fmla="*/ 94 w 108"/>
                <a:gd name="T57" fmla="*/ 84 h 122"/>
                <a:gd name="T58" fmla="*/ 94 w 108"/>
                <a:gd name="T59" fmla="*/ 8 h 122"/>
                <a:gd name="T60" fmla="*/ 94 w 108"/>
                <a:gd name="T61" fmla="*/ 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8" h="122">
                  <a:moveTo>
                    <a:pt x="94" y="8"/>
                  </a:moveTo>
                  <a:lnTo>
                    <a:pt x="94" y="8"/>
                  </a:lnTo>
                  <a:lnTo>
                    <a:pt x="94" y="2"/>
                  </a:lnTo>
                  <a:lnTo>
                    <a:pt x="90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4" y="2"/>
                  </a:lnTo>
                  <a:lnTo>
                    <a:pt x="104" y="8"/>
                  </a:lnTo>
                  <a:lnTo>
                    <a:pt x="104" y="122"/>
                  </a:lnTo>
                  <a:lnTo>
                    <a:pt x="104" y="122"/>
                  </a:lnTo>
                  <a:lnTo>
                    <a:pt x="62" y="70"/>
                  </a:lnTo>
                  <a:lnTo>
                    <a:pt x="20" y="18"/>
                  </a:lnTo>
                  <a:lnTo>
                    <a:pt x="20" y="110"/>
                  </a:lnTo>
                  <a:lnTo>
                    <a:pt x="20" y="110"/>
                  </a:lnTo>
                  <a:lnTo>
                    <a:pt x="22" y="116"/>
                  </a:lnTo>
                  <a:lnTo>
                    <a:pt x="24" y="118"/>
                  </a:lnTo>
                  <a:lnTo>
                    <a:pt x="6" y="118"/>
                  </a:lnTo>
                  <a:lnTo>
                    <a:pt x="6" y="118"/>
                  </a:lnTo>
                  <a:lnTo>
                    <a:pt x="10" y="116"/>
                  </a:lnTo>
                  <a:lnTo>
                    <a:pt x="10" y="110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0" y="0"/>
                  </a:lnTo>
                  <a:lnTo>
                    <a:pt x="26" y="0"/>
                  </a:lnTo>
                  <a:lnTo>
                    <a:pt x="94" y="84"/>
                  </a:lnTo>
                  <a:lnTo>
                    <a:pt x="94" y="8"/>
                  </a:lnTo>
                  <a:lnTo>
                    <a:pt x="9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endParaRPr lang="en-GB" dirty="0"/>
            </a:p>
          </p:txBody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24E2E5CE-DAED-4ACB-9F4A-630DEC840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" y="1414"/>
              <a:ext cx="26" cy="118"/>
            </a:xfrm>
            <a:custGeom>
              <a:avLst/>
              <a:gdLst>
                <a:gd name="T0" fmla="*/ 26 w 26"/>
                <a:gd name="T1" fmla="*/ 0 h 118"/>
                <a:gd name="T2" fmla="*/ 26 w 26"/>
                <a:gd name="T3" fmla="*/ 0 h 118"/>
                <a:gd name="T4" fmla="*/ 22 w 26"/>
                <a:gd name="T5" fmla="*/ 2 h 118"/>
                <a:gd name="T6" fmla="*/ 20 w 26"/>
                <a:gd name="T7" fmla="*/ 8 h 118"/>
                <a:gd name="T8" fmla="*/ 20 w 26"/>
                <a:gd name="T9" fmla="*/ 110 h 118"/>
                <a:gd name="T10" fmla="*/ 20 w 26"/>
                <a:gd name="T11" fmla="*/ 110 h 118"/>
                <a:gd name="T12" fmla="*/ 22 w 26"/>
                <a:gd name="T13" fmla="*/ 116 h 118"/>
                <a:gd name="T14" fmla="*/ 26 w 26"/>
                <a:gd name="T15" fmla="*/ 118 h 118"/>
                <a:gd name="T16" fmla="*/ 0 w 26"/>
                <a:gd name="T17" fmla="*/ 118 h 118"/>
                <a:gd name="T18" fmla="*/ 0 w 26"/>
                <a:gd name="T19" fmla="*/ 118 h 118"/>
                <a:gd name="T20" fmla="*/ 2 w 26"/>
                <a:gd name="T21" fmla="*/ 116 h 118"/>
                <a:gd name="T22" fmla="*/ 4 w 26"/>
                <a:gd name="T23" fmla="*/ 110 h 118"/>
                <a:gd name="T24" fmla="*/ 4 w 26"/>
                <a:gd name="T25" fmla="*/ 8 h 118"/>
                <a:gd name="T26" fmla="*/ 4 w 26"/>
                <a:gd name="T27" fmla="*/ 8 h 118"/>
                <a:gd name="T28" fmla="*/ 2 w 26"/>
                <a:gd name="T29" fmla="*/ 2 h 118"/>
                <a:gd name="T30" fmla="*/ 0 w 26"/>
                <a:gd name="T31" fmla="*/ 0 h 118"/>
                <a:gd name="T32" fmla="*/ 26 w 26"/>
                <a:gd name="T33" fmla="*/ 0 h 118"/>
                <a:gd name="T34" fmla="*/ 26 w 26"/>
                <a:gd name="T3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18">
                  <a:moveTo>
                    <a:pt x="26" y="0"/>
                  </a:moveTo>
                  <a:lnTo>
                    <a:pt x="26" y="0"/>
                  </a:lnTo>
                  <a:lnTo>
                    <a:pt x="22" y="2"/>
                  </a:lnTo>
                  <a:lnTo>
                    <a:pt x="20" y="8"/>
                  </a:lnTo>
                  <a:lnTo>
                    <a:pt x="20" y="110"/>
                  </a:lnTo>
                  <a:lnTo>
                    <a:pt x="20" y="110"/>
                  </a:lnTo>
                  <a:lnTo>
                    <a:pt x="22" y="116"/>
                  </a:lnTo>
                  <a:lnTo>
                    <a:pt x="26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2" y="116"/>
                  </a:lnTo>
                  <a:lnTo>
                    <a:pt x="4" y="1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2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endParaRPr lang="en-GB" dirty="0"/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18E45D5A-4F95-4EE2-921A-F83D2817D1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" y="1414"/>
              <a:ext cx="108" cy="122"/>
            </a:xfrm>
            <a:custGeom>
              <a:avLst/>
              <a:gdLst>
                <a:gd name="T0" fmla="*/ 92 w 108"/>
                <a:gd name="T1" fmla="*/ 8 h 122"/>
                <a:gd name="T2" fmla="*/ 92 w 108"/>
                <a:gd name="T3" fmla="*/ 8 h 122"/>
                <a:gd name="T4" fmla="*/ 92 w 108"/>
                <a:gd name="T5" fmla="*/ 2 h 122"/>
                <a:gd name="T6" fmla="*/ 88 w 108"/>
                <a:gd name="T7" fmla="*/ 0 h 122"/>
                <a:gd name="T8" fmla="*/ 108 w 108"/>
                <a:gd name="T9" fmla="*/ 0 h 122"/>
                <a:gd name="T10" fmla="*/ 108 w 108"/>
                <a:gd name="T11" fmla="*/ 0 h 122"/>
                <a:gd name="T12" fmla="*/ 104 w 108"/>
                <a:gd name="T13" fmla="*/ 4 h 122"/>
                <a:gd name="T14" fmla="*/ 100 w 108"/>
                <a:gd name="T15" fmla="*/ 8 h 122"/>
                <a:gd name="T16" fmla="*/ 100 w 108"/>
                <a:gd name="T17" fmla="*/ 8 h 122"/>
                <a:gd name="T18" fmla="*/ 58 w 108"/>
                <a:gd name="T19" fmla="*/ 122 h 122"/>
                <a:gd name="T20" fmla="*/ 58 w 108"/>
                <a:gd name="T21" fmla="*/ 122 h 122"/>
                <a:gd name="T22" fmla="*/ 10 w 108"/>
                <a:gd name="T23" fmla="*/ 8 h 122"/>
                <a:gd name="T24" fmla="*/ 10 w 108"/>
                <a:gd name="T25" fmla="*/ 8 h 122"/>
                <a:gd name="T26" fmla="*/ 6 w 108"/>
                <a:gd name="T27" fmla="*/ 4 h 122"/>
                <a:gd name="T28" fmla="*/ 0 w 108"/>
                <a:gd name="T29" fmla="*/ 0 h 122"/>
                <a:gd name="T30" fmla="*/ 32 w 108"/>
                <a:gd name="T31" fmla="*/ 0 h 122"/>
                <a:gd name="T32" fmla="*/ 32 w 108"/>
                <a:gd name="T33" fmla="*/ 0 h 122"/>
                <a:gd name="T34" fmla="*/ 30 w 108"/>
                <a:gd name="T35" fmla="*/ 2 h 122"/>
                <a:gd name="T36" fmla="*/ 28 w 108"/>
                <a:gd name="T37" fmla="*/ 4 h 122"/>
                <a:gd name="T38" fmla="*/ 30 w 108"/>
                <a:gd name="T39" fmla="*/ 10 h 122"/>
                <a:gd name="T40" fmla="*/ 30 w 108"/>
                <a:gd name="T41" fmla="*/ 10 h 122"/>
                <a:gd name="T42" fmla="*/ 60 w 108"/>
                <a:gd name="T43" fmla="*/ 90 h 122"/>
                <a:gd name="T44" fmla="*/ 60 w 108"/>
                <a:gd name="T45" fmla="*/ 90 h 122"/>
                <a:gd name="T46" fmla="*/ 92 w 108"/>
                <a:gd name="T47" fmla="*/ 8 h 122"/>
                <a:gd name="T48" fmla="*/ 92 w 108"/>
                <a:gd name="T49" fmla="*/ 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" h="122">
                  <a:moveTo>
                    <a:pt x="92" y="8"/>
                  </a:moveTo>
                  <a:lnTo>
                    <a:pt x="92" y="8"/>
                  </a:lnTo>
                  <a:lnTo>
                    <a:pt x="92" y="2"/>
                  </a:lnTo>
                  <a:lnTo>
                    <a:pt x="88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4" y="4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58" y="122"/>
                  </a:lnTo>
                  <a:lnTo>
                    <a:pt x="58" y="122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6" y="4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0" y="2"/>
                  </a:lnTo>
                  <a:lnTo>
                    <a:pt x="28" y="4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60" y="90"/>
                  </a:lnTo>
                  <a:lnTo>
                    <a:pt x="60" y="90"/>
                  </a:lnTo>
                  <a:lnTo>
                    <a:pt x="92" y="8"/>
                  </a:lnTo>
                  <a:lnTo>
                    <a:pt x="92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endParaRPr lang="en-GB" dirty="0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C64511AB-A843-49B1-8B7F-F8202AFC1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" y="1414"/>
              <a:ext cx="74" cy="118"/>
            </a:xfrm>
            <a:custGeom>
              <a:avLst/>
              <a:gdLst>
                <a:gd name="T0" fmla="*/ 66 w 74"/>
                <a:gd name="T1" fmla="*/ 16 h 118"/>
                <a:gd name="T2" fmla="*/ 66 w 74"/>
                <a:gd name="T3" fmla="*/ 16 h 118"/>
                <a:gd name="T4" fmla="*/ 60 w 74"/>
                <a:gd name="T5" fmla="*/ 10 h 118"/>
                <a:gd name="T6" fmla="*/ 52 w 74"/>
                <a:gd name="T7" fmla="*/ 8 h 118"/>
                <a:gd name="T8" fmla="*/ 52 w 74"/>
                <a:gd name="T9" fmla="*/ 8 h 118"/>
                <a:gd name="T10" fmla="*/ 22 w 74"/>
                <a:gd name="T11" fmla="*/ 8 h 118"/>
                <a:gd name="T12" fmla="*/ 22 w 74"/>
                <a:gd name="T13" fmla="*/ 48 h 118"/>
                <a:gd name="T14" fmla="*/ 50 w 74"/>
                <a:gd name="T15" fmla="*/ 48 h 118"/>
                <a:gd name="T16" fmla="*/ 50 w 74"/>
                <a:gd name="T17" fmla="*/ 48 h 118"/>
                <a:gd name="T18" fmla="*/ 54 w 74"/>
                <a:gd name="T19" fmla="*/ 46 h 118"/>
                <a:gd name="T20" fmla="*/ 56 w 74"/>
                <a:gd name="T21" fmla="*/ 44 h 118"/>
                <a:gd name="T22" fmla="*/ 56 w 74"/>
                <a:gd name="T23" fmla="*/ 62 h 118"/>
                <a:gd name="T24" fmla="*/ 56 w 74"/>
                <a:gd name="T25" fmla="*/ 62 h 118"/>
                <a:gd name="T26" fmla="*/ 54 w 74"/>
                <a:gd name="T27" fmla="*/ 58 h 118"/>
                <a:gd name="T28" fmla="*/ 50 w 74"/>
                <a:gd name="T29" fmla="*/ 58 h 118"/>
                <a:gd name="T30" fmla="*/ 22 w 74"/>
                <a:gd name="T31" fmla="*/ 58 h 118"/>
                <a:gd name="T32" fmla="*/ 22 w 74"/>
                <a:gd name="T33" fmla="*/ 108 h 118"/>
                <a:gd name="T34" fmla="*/ 22 w 74"/>
                <a:gd name="T35" fmla="*/ 108 h 118"/>
                <a:gd name="T36" fmla="*/ 42 w 74"/>
                <a:gd name="T37" fmla="*/ 110 h 118"/>
                <a:gd name="T38" fmla="*/ 42 w 74"/>
                <a:gd name="T39" fmla="*/ 110 h 118"/>
                <a:gd name="T40" fmla="*/ 54 w 74"/>
                <a:gd name="T41" fmla="*/ 110 h 118"/>
                <a:gd name="T42" fmla="*/ 62 w 74"/>
                <a:gd name="T43" fmla="*/ 108 h 118"/>
                <a:gd name="T44" fmla="*/ 68 w 74"/>
                <a:gd name="T45" fmla="*/ 104 h 118"/>
                <a:gd name="T46" fmla="*/ 74 w 74"/>
                <a:gd name="T47" fmla="*/ 98 h 118"/>
                <a:gd name="T48" fmla="*/ 70 w 74"/>
                <a:gd name="T49" fmla="*/ 118 h 118"/>
                <a:gd name="T50" fmla="*/ 0 w 74"/>
                <a:gd name="T51" fmla="*/ 118 h 118"/>
                <a:gd name="T52" fmla="*/ 0 w 74"/>
                <a:gd name="T53" fmla="*/ 118 h 118"/>
                <a:gd name="T54" fmla="*/ 4 w 74"/>
                <a:gd name="T55" fmla="*/ 116 h 118"/>
                <a:gd name="T56" fmla="*/ 6 w 74"/>
                <a:gd name="T57" fmla="*/ 110 h 118"/>
                <a:gd name="T58" fmla="*/ 6 w 74"/>
                <a:gd name="T59" fmla="*/ 8 h 118"/>
                <a:gd name="T60" fmla="*/ 6 w 74"/>
                <a:gd name="T61" fmla="*/ 8 h 118"/>
                <a:gd name="T62" fmla="*/ 4 w 74"/>
                <a:gd name="T63" fmla="*/ 2 h 118"/>
                <a:gd name="T64" fmla="*/ 0 w 74"/>
                <a:gd name="T65" fmla="*/ 0 h 118"/>
                <a:gd name="T66" fmla="*/ 66 w 74"/>
                <a:gd name="T67" fmla="*/ 0 h 118"/>
                <a:gd name="T68" fmla="*/ 66 w 74"/>
                <a:gd name="T69" fmla="*/ 16 h 118"/>
                <a:gd name="T70" fmla="*/ 66 w 74"/>
                <a:gd name="T71" fmla="*/ 1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118">
                  <a:moveTo>
                    <a:pt x="66" y="16"/>
                  </a:moveTo>
                  <a:lnTo>
                    <a:pt x="66" y="16"/>
                  </a:lnTo>
                  <a:lnTo>
                    <a:pt x="60" y="10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22" y="8"/>
                  </a:lnTo>
                  <a:lnTo>
                    <a:pt x="22" y="48"/>
                  </a:lnTo>
                  <a:lnTo>
                    <a:pt x="50" y="48"/>
                  </a:lnTo>
                  <a:lnTo>
                    <a:pt x="50" y="48"/>
                  </a:lnTo>
                  <a:lnTo>
                    <a:pt x="54" y="46"/>
                  </a:lnTo>
                  <a:lnTo>
                    <a:pt x="56" y="44"/>
                  </a:lnTo>
                  <a:lnTo>
                    <a:pt x="56" y="62"/>
                  </a:lnTo>
                  <a:lnTo>
                    <a:pt x="56" y="62"/>
                  </a:lnTo>
                  <a:lnTo>
                    <a:pt x="54" y="58"/>
                  </a:lnTo>
                  <a:lnTo>
                    <a:pt x="50" y="58"/>
                  </a:lnTo>
                  <a:lnTo>
                    <a:pt x="22" y="58"/>
                  </a:lnTo>
                  <a:lnTo>
                    <a:pt x="22" y="108"/>
                  </a:lnTo>
                  <a:lnTo>
                    <a:pt x="22" y="108"/>
                  </a:lnTo>
                  <a:lnTo>
                    <a:pt x="42" y="110"/>
                  </a:lnTo>
                  <a:lnTo>
                    <a:pt x="42" y="110"/>
                  </a:lnTo>
                  <a:lnTo>
                    <a:pt x="54" y="110"/>
                  </a:lnTo>
                  <a:lnTo>
                    <a:pt x="62" y="108"/>
                  </a:lnTo>
                  <a:lnTo>
                    <a:pt x="68" y="104"/>
                  </a:lnTo>
                  <a:lnTo>
                    <a:pt x="74" y="98"/>
                  </a:lnTo>
                  <a:lnTo>
                    <a:pt x="7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" y="116"/>
                  </a:lnTo>
                  <a:lnTo>
                    <a:pt x="6" y="1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6"/>
                  </a:lnTo>
                  <a:lnTo>
                    <a:pt x="6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endParaRPr lang="en-GB" dirty="0"/>
            </a:p>
          </p:txBody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585000B8-F700-4769-B088-AA9730FB29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5" y="1414"/>
              <a:ext cx="102" cy="118"/>
            </a:xfrm>
            <a:custGeom>
              <a:avLst/>
              <a:gdLst>
                <a:gd name="T0" fmla="*/ 48 w 102"/>
                <a:gd name="T1" fmla="*/ 58 h 118"/>
                <a:gd name="T2" fmla="*/ 60 w 102"/>
                <a:gd name="T3" fmla="*/ 64 h 118"/>
                <a:gd name="T4" fmla="*/ 66 w 102"/>
                <a:gd name="T5" fmla="*/ 72 h 118"/>
                <a:gd name="T6" fmla="*/ 84 w 102"/>
                <a:gd name="T7" fmla="*/ 102 h 118"/>
                <a:gd name="T8" fmla="*/ 92 w 102"/>
                <a:gd name="T9" fmla="*/ 112 h 118"/>
                <a:gd name="T10" fmla="*/ 102 w 102"/>
                <a:gd name="T11" fmla="*/ 118 h 118"/>
                <a:gd name="T12" fmla="*/ 84 w 102"/>
                <a:gd name="T13" fmla="*/ 118 h 118"/>
                <a:gd name="T14" fmla="*/ 76 w 102"/>
                <a:gd name="T15" fmla="*/ 116 h 118"/>
                <a:gd name="T16" fmla="*/ 70 w 102"/>
                <a:gd name="T17" fmla="*/ 110 h 118"/>
                <a:gd name="T18" fmla="*/ 50 w 102"/>
                <a:gd name="T19" fmla="*/ 78 h 118"/>
                <a:gd name="T20" fmla="*/ 38 w 102"/>
                <a:gd name="T21" fmla="*/ 64 h 118"/>
                <a:gd name="T22" fmla="*/ 32 w 102"/>
                <a:gd name="T23" fmla="*/ 64 h 118"/>
                <a:gd name="T24" fmla="*/ 22 w 102"/>
                <a:gd name="T25" fmla="*/ 110 h 118"/>
                <a:gd name="T26" fmla="*/ 24 w 102"/>
                <a:gd name="T27" fmla="*/ 116 h 118"/>
                <a:gd name="T28" fmla="*/ 0 w 102"/>
                <a:gd name="T29" fmla="*/ 118 h 118"/>
                <a:gd name="T30" fmla="*/ 4 w 102"/>
                <a:gd name="T31" fmla="*/ 116 h 118"/>
                <a:gd name="T32" fmla="*/ 6 w 102"/>
                <a:gd name="T33" fmla="*/ 8 h 118"/>
                <a:gd name="T34" fmla="*/ 4 w 102"/>
                <a:gd name="T35" fmla="*/ 2 h 118"/>
                <a:gd name="T36" fmla="*/ 34 w 102"/>
                <a:gd name="T37" fmla="*/ 0 h 118"/>
                <a:gd name="T38" fmla="*/ 46 w 102"/>
                <a:gd name="T39" fmla="*/ 0 h 118"/>
                <a:gd name="T40" fmla="*/ 62 w 102"/>
                <a:gd name="T41" fmla="*/ 6 h 118"/>
                <a:gd name="T42" fmla="*/ 72 w 102"/>
                <a:gd name="T43" fmla="*/ 14 h 118"/>
                <a:gd name="T44" fmla="*/ 76 w 102"/>
                <a:gd name="T45" fmla="*/ 28 h 118"/>
                <a:gd name="T46" fmla="*/ 76 w 102"/>
                <a:gd name="T47" fmla="*/ 36 h 118"/>
                <a:gd name="T48" fmla="*/ 70 w 102"/>
                <a:gd name="T49" fmla="*/ 46 h 118"/>
                <a:gd name="T50" fmla="*/ 58 w 102"/>
                <a:gd name="T51" fmla="*/ 56 h 118"/>
                <a:gd name="T52" fmla="*/ 48 w 102"/>
                <a:gd name="T53" fmla="*/ 58 h 118"/>
                <a:gd name="T54" fmla="*/ 22 w 102"/>
                <a:gd name="T55" fmla="*/ 54 h 118"/>
                <a:gd name="T56" fmla="*/ 32 w 102"/>
                <a:gd name="T57" fmla="*/ 54 h 118"/>
                <a:gd name="T58" fmla="*/ 42 w 102"/>
                <a:gd name="T59" fmla="*/ 54 h 118"/>
                <a:gd name="T60" fmla="*/ 54 w 102"/>
                <a:gd name="T61" fmla="*/ 46 h 118"/>
                <a:gd name="T62" fmla="*/ 58 w 102"/>
                <a:gd name="T63" fmla="*/ 36 h 118"/>
                <a:gd name="T64" fmla="*/ 58 w 102"/>
                <a:gd name="T65" fmla="*/ 30 h 118"/>
                <a:gd name="T66" fmla="*/ 54 w 102"/>
                <a:gd name="T67" fmla="*/ 14 h 118"/>
                <a:gd name="T68" fmla="*/ 42 w 102"/>
                <a:gd name="T69" fmla="*/ 8 h 118"/>
                <a:gd name="T70" fmla="*/ 34 w 102"/>
                <a:gd name="T71" fmla="*/ 6 h 118"/>
                <a:gd name="T72" fmla="*/ 22 w 102"/>
                <a:gd name="T73" fmla="*/ 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" h="118">
                  <a:moveTo>
                    <a:pt x="48" y="58"/>
                  </a:moveTo>
                  <a:lnTo>
                    <a:pt x="48" y="58"/>
                  </a:lnTo>
                  <a:lnTo>
                    <a:pt x="54" y="60"/>
                  </a:lnTo>
                  <a:lnTo>
                    <a:pt x="60" y="64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76" y="88"/>
                  </a:lnTo>
                  <a:lnTo>
                    <a:pt x="84" y="102"/>
                  </a:lnTo>
                  <a:lnTo>
                    <a:pt x="92" y="112"/>
                  </a:lnTo>
                  <a:lnTo>
                    <a:pt x="92" y="112"/>
                  </a:lnTo>
                  <a:lnTo>
                    <a:pt x="98" y="116"/>
                  </a:lnTo>
                  <a:lnTo>
                    <a:pt x="102" y="118"/>
                  </a:lnTo>
                  <a:lnTo>
                    <a:pt x="84" y="118"/>
                  </a:lnTo>
                  <a:lnTo>
                    <a:pt x="84" y="118"/>
                  </a:lnTo>
                  <a:lnTo>
                    <a:pt x="80" y="118"/>
                  </a:lnTo>
                  <a:lnTo>
                    <a:pt x="76" y="116"/>
                  </a:lnTo>
                  <a:lnTo>
                    <a:pt x="70" y="110"/>
                  </a:lnTo>
                  <a:lnTo>
                    <a:pt x="70" y="110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2" y="68"/>
                  </a:lnTo>
                  <a:lnTo>
                    <a:pt x="38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2" y="64"/>
                  </a:lnTo>
                  <a:lnTo>
                    <a:pt x="22" y="110"/>
                  </a:lnTo>
                  <a:lnTo>
                    <a:pt x="22" y="110"/>
                  </a:lnTo>
                  <a:lnTo>
                    <a:pt x="24" y="116"/>
                  </a:lnTo>
                  <a:lnTo>
                    <a:pt x="26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" y="116"/>
                  </a:lnTo>
                  <a:lnTo>
                    <a:pt x="6" y="1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6" y="0"/>
                  </a:lnTo>
                  <a:lnTo>
                    <a:pt x="54" y="2"/>
                  </a:lnTo>
                  <a:lnTo>
                    <a:pt x="62" y="6"/>
                  </a:lnTo>
                  <a:lnTo>
                    <a:pt x="68" y="10"/>
                  </a:lnTo>
                  <a:lnTo>
                    <a:pt x="72" y="14"/>
                  </a:lnTo>
                  <a:lnTo>
                    <a:pt x="74" y="20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6" y="36"/>
                  </a:lnTo>
                  <a:lnTo>
                    <a:pt x="74" y="42"/>
                  </a:lnTo>
                  <a:lnTo>
                    <a:pt x="70" y="46"/>
                  </a:lnTo>
                  <a:lnTo>
                    <a:pt x="66" y="50"/>
                  </a:lnTo>
                  <a:lnTo>
                    <a:pt x="58" y="56"/>
                  </a:lnTo>
                  <a:lnTo>
                    <a:pt x="48" y="58"/>
                  </a:lnTo>
                  <a:lnTo>
                    <a:pt x="48" y="58"/>
                  </a:lnTo>
                  <a:close/>
                  <a:moveTo>
                    <a:pt x="22" y="8"/>
                  </a:moveTo>
                  <a:lnTo>
                    <a:pt x="22" y="54"/>
                  </a:lnTo>
                  <a:lnTo>
                    <a:pt x="22" y="54"/>
                  </a:lnTo>
                  <a:lnTo>
                    <a:pt x="32" y="54"/>
                  </a:lnTo>
                  <a:lnTo>
                    <a:pt x="32" y="54"/>
                  </a:lnTo>
                  <a:lnTo>
                    <a:pt x="42" y="54"/>
                  </a:lnTo>
                  <a:lnTo>
                    <a:pt x="50" y="48"/>
                  </a:lnTo>
                  <a:lnTo>
                    <a:pt x="54" y="46"/>
                  </a:lnTo>
                  <a:lnTo>
                    <a:pt x="56" y="40"/>
                  </a:lnTo>
                  <a:lnTo>
                    <a:pt x="58" y="36"/>
                  </a:lnTo>
                  <a:lnTo>
                    <a:pt x="58" y="30"/>
                  </a:lnTo>
                  <a:lnTo>
                    <a:pt x="58" y="30"/>
                  </a:lnTo>
                  <a:lnTo>
                    <a:pt x="58" y="22"/>
                  </a:lnTo>
                  <a:lnTo>
                    <a:pt x="54" y="14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22" y="8"/>
                  </a:lnTo>
                  <a:lnTo>
                    <a:pt x="22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endParaRPr lang="en-GB" dirty="0"/>
            </a:p>
          </p:txBody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41DA37FA-63F7-4B19-B068-807EE9C67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" y="1412"/>
              <a:ext cx="72" cy="122"/>
            </a:xfrm>
            <a:custGeom>
              <a:avLst/>
              <a:gdLst>
                <a:gd name="T0" fmla="*/ 72 w 72"/>
                <a:gd name="T1" fmla="*/ 86 h 122"/>
                <a:gd name="T2" fmla="*/ 68 w 72"/>
                <a:gd name="T3" fmla="*/ 100 h 122"/>
                <a:gd name="T4" fmla="*/ 60 w 72"/>
                <a:gd name="T5" fmla="*/ 112 h 122"/>
                <a:gd name="T6" fmla="*/ 48 w 72"/>
                <a:gd name="T7" fmla="*/ 120 h 122"/>
                <a:gd name="T8" fmla="*/ 34 w 72"/>
                <a:gd name="T9" fmla="*/ 122 h 122"/>
                <a:gd name="T10" fmla="*/ 24 w 72"/>
                <a:gd name="T11" fmla="*/ 120 h 122"/>
                <a:gd name="T12" fmla="*/ 2 w 72"/>
                <a:gd name="T13" fmla="*/ 112 h 122"/>
                <a:gd name="T14" fmla="*/ 0 w 72"/>
                <a:gd name="T15" fmla="*/ 86 h 122"/>
                <a:gd name="T16" fmla="*/ 10 w 72"/>
                <a:gd name="T17" fmla="*/ 104 h 122"/>
                <a:gd name="T18" fmla="*/ 26 w 72"/>
                <a:gd name="T19" fmla="*/ 114 h 122"/>
                <a:gd name="T20" fmla="*/ 32 w 72"/>
                <a:gd name="T21" fmla="*/ 114 h 122"/>
                <a:gd name="T22" fmla="*/ 44 w 72"/>
                <a:gd name="T23" fmla="*/ 112 h 122"/>
                <a:gd name="T24" fmla="*/ 52 w 72"/>
                <a:gd name="T25" fmla="*/ 106 h 122"/>
                <a:gd name="T26" fmla="*/ 56 w 72"/>
                <a:gd name="T27" fmla="*/ 92 h 122"/>
                <a:gd name="T28" fmla="*/ 56 w 72"/>
                <a:gd name="T29" fmla="*/ 86 h 122"/>
                <a:gd name="T30" fmla="*/ 48 w 72"/>
                <a:gd name="T31" fmla="*/ 74 h 122"/>
                <a:gd name="T32" fmla="*/ 26 w 72"/>
                <a:gd name="T33" fmla="*/ 62 h 122"/>
                <a:gd name="T34" fmla="*/ 16 w 72"/>
                <a:gd name="T35" fmla="*/ 56 h 122"/>
                <a:gd name="T36" fmla="*/ 2 w 72"/>
                <a:gd name="T37" fmla="*/ 40 h 122"/>
                <a:gd name="T38" fmla="*/ 2 w 72"/>
                <a:gd name="T39" fmla="*/ 30 h 122"/>
                <a:gd name="T40" fmla="*/ 4 w 72"/>
                <a:gd name="T41" fmla="*/ 18 h 122"/>
                <a:gd name="T42" fmla="*/ 14 w 72"/>
                <a:gd name="T43" fmla="*/ 8 h 122"/>
                <a:gd name="T44" fmla="*/ 38 w 72"/>
                <a:gd name="T45" fmla="*/ 0 h 122"/>
                <a:gd name="T46" fmla="*/ 50 w 72"/>
                <a:gd name="T47" fmla="*/ 2 h 122"/>
                <a:gd name="T48" fmla="*/ 62 w 72"/>
                <a:gd name="T49" fmla="*/ 6 h 122"/>
                <a:gd name="T50" fmla="*/ 64 w 72"/>
                <a:gd name="T51" fmla="*/ 30 h 122"/>
                <a:gd name="T52" fmla="*/ 54 w 72"/>
                <a:gd name="T53" fmla="*/ 16 h 122"/>
                <a:gd name="T54" fmla="*/ 40 w 72"/>
                <a:gd name="T55" fmla="*/ 8 h 122"/>
                <a:gd name="T56" fmla="*/ 34 w 72"/>
                <a:gd name="T57" fmla="*/ 8 h 122"/>
                <a:gd name="T58" fmla="*/ 20 w 72"/>
                <a:gd name="T59" fmla="*/ 14 h 122"/>
                <a:gd name="T60" fmla="*/ 16 w 72"/>
                <a:gd name="T61" fmla="*/ 26 h 122"/>
                <a:gd name="T62" fmla="*/ 16 w 72"/>
                <a:gd name="T63" fmla="*/ 32 h 122"/>
                <a:gd name="T64" fmla="*/ 28 w 72"/>
                <a:gd name="T65" fmla="*/ 44 h 122"/>
                <a:gd name="T66" fmla="*/ 40 w 72"/>
                <a:gd name="T67" fmla="*/ 48 h 122"/>
                <a:gd name="T68" fmla="*/ 62 w 72"/>
                <a:gd name="T69" fmla="*/ 62 h 122"/>
                <a:gd name="T70" fmla="*/ 70 w 72"/>
                <a:gd name="T71" fmla="*/ 72 h 122"/>
                <a:gd name="T72" fmla="*/ 72 w 72"/>
                <a:gd name="T73" fmla="*/ 8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2" h="122">
                  <a:moveTo>
                    <a:pt x="72" y="86"/>
                  </a:moveTo>
                  <a:lnTo>
                    <a:pt x="72" y="86"/>
                  </a:lnTo>
                  <a:lnTo>
                    <a:pt x="72" y="94"/>
                  </a:lnTo>
                  <a:lnTo>
                    <a:pt x="68" y="100"/>
                  </a:lnTo>
                  <a:lnTo>
                    <a:pt x="64" y="106"/>
                  </a:lnTo>
                  <a:lnTo>
                    <a:pt x="60" y="112"/>
                  </a:lnTo>
                  <a:lnTo>
                    <a:pt x="54" y="116"/>
                  </a:lnTo>
                  <a:lnTo>
                    <a:pt x="48" y="120"/>
                  </a:lnTo>
                  <a:lnTo>
                    <a:pt x="40" y="122"/>
                  </a:lnTo>
                  <a:lnTo>
                    <a:pt x="34" y="122"/>
                  </a:lnTo>
                  <a:lnTo>
                    <a:pt x="34" y="122"/>
                  </a:lnTo>
                  <a:lnTo>
                    <a:pt x="24" y="120"/>
                  </a:lnTo>
                  <a:lnTo>
                    <a:pt x="14" y="118"/>
                  </a:lnTo>
                  <a:lnTo>
                    <a:pt x="2" y="112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4" y="96"/>
                  </a:lnTo>
                  <a:lnTo>
                    <a:pt x="10" y="104"/>
                  </a:lnTo>
                  <a:lnTo>
                    <a:pt x="20" y="112"/>
                  </a:lnTo>
                  <a:lnTo>
                    <a:pt x="26" y="114"/>
                  </a:lnTo>
                  <a:lnTo>
                    <a:pt x="32" y="114"/>
                  </a:lnTo>
                  <a:lnTo>
                    <a:pt x="32" y="114"/>
                  </a:lnTo>
                  <a:lnTo>
                    <a:pt x="38" y="114"/>
                  </a:lnTo>
                  <a:lnTo>
                    <a:pt x="44" y="112"/>
                  </a:lnTo>
                  <a:lnTo>
                    <a:pt x="48" y="110"/>
                  </a:lnTo>
                  <a:lnTo>
                    <a:pt x="52" y="106"/>
                  </a:lnTo>
                  <a:lnTo>
                    <a:pt x="56" y="98"/>
                  </a:lnTo>
                  <a:lnTo>
                    <a:pt x="56" y="92"/>
                  </a:lnTo>
                  <a:lnTo>
                    <a:pt x="56" y="92"/>
                  </a:lnTo>
                  <a:lnTo>
                    <a:pt x="56" y="86"/>
                  </a:lnTo>
                  <a:lnTo>
                    <a:pt x="54" y="80"/>
                  </a:lnTo>
                  <a:lnTo>
                    <a:pt x="48" y="74"/>
                  </a:lnTo>
                  <a:lnTo>
                    <a:pt x="38" y="68"/>
                  </a:lnTo>
                  <a:lnTo>
                    <a:pt x="26" y="62"/>
                  </a:lnTo>
                  <a:lnTo>
                    <a:pt x="26" y="62"/>
                  </a:lnTo>
                  <a:lnTo>
                    <a:pt x="16" y="56"/>
                  </a:lnTo>
                  <a:lnTo>
                    <a:pt x="8" y="48"/>
                  </a:lnTo>
                  <a:lnTo>
                    <a:pt x="2" y="4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4"/>
                  </a:lnTo>
                  <a:lnTo>
                    <a:pt x="4" y="18"/>
                  </a:lnTo>
                  <a:lnTo>
                    <a:pt x="8" y="12"/>
                  </a:lnTo>
                  <a:lnTo>
                    <a:pt x="14" y="8"/>
                  </a:lnTo>
                  <a:lnTo>
                    <a:pt x="24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0" y="2"/>
                  </a:lnTo>
                  <a:lnTo>
                    <a:pt x="56" y="4"/>
                  </a:lnTo>
                  <a:lnTo>
                    <a:pt x="62" y="6"/>
                  </a:lnTo>
                  <a:lnTo>
                    <a:pt x="64" y="30"/>
                  </a:lnTo>
                  <a:lnTo>
                    <a:pt x="64" y="30"/>
                  </a:lnTo>
                  <a:lnTo>
                    <a:pt x="60" y="22"/>
                  </a:lnTo>
                  <a:lnTo>
                    <a:pt x="54" y="16"/>
                  </a:lnTo>
                  <a:lnTo>
                    <a:pt x="46" y="10"/>
                  </a:lnTo>
                  <a:lnTo>
                    <a:pt x="40" y="8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26" y="8"/>
                  </a:lnTo>
                  <a:lnTo>
                    <a:pt x="20" y="14"/>
                  </a:lnTo>
                  <a:lnTo>
                    <a:pt x="16" y="20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2"/>
                  </a:lnTo>
                  <a:lnTo>
                    <a:pt x="22" y="38"/>
                  </a:lnTo>
                  <a:lnTo>
                    <a:pt x="28" y="44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52" y="54"/>
                  </a:lnTo>
                  <a:lnTo>
                    <a:pt x="62" y="62"/>
                  </a:lnTo>
                  <a:lnTo>
                    <a:pt x="66" y="66"/>
                  </a:lnTo>
                  <a:lnTo>
                    <a:pt x="70" y="72"/>
                  </a:lnTo>
                  <a:lnTo>
                    <a:pt x="72" y="78"/>
                  </a:lnTo>
                  <a:lnTo>
                    <a:pt x="72" y="86"/>
                  </a:lnTo>
                  <a:lnTo>
                    <a:pt x="72" y="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endParaRPr lang="en-GB" dirty="0"/>
            </a:p>
          </p:txBody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879143A2-D8DD-4076-AFE8-C99D5F057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1" y="1414"/>
              <a:ext cx="26" cy="118"/>
            </a:xfrm>
            <a:custGeom>
              <a:avLst/>
              <a:gdLst>
                <a:gd name="T0" fmla="*/ 26 w 26"/>
                <a:gd name="T1" fmla="*/ 0 h 118"/>
                <a:gd name="T2" fmla="*/ 26 w 26"/>
                <a:gd name="T3" fmla="*/ 0 h 118"/>
                <a:gd name="T4" fmla="*/ 22 w 26"/>
                <a:gd name="T5" fmla="*/ 2 h 118"/>
                <a:gd name="T6" fmla="*/ 20 w 26"/>
                <a:gd name="T7" fmla="*/ 8 h 118"/>
                <a:gd name="T8" fmla="*/ 20 w 26"/>
                <a:gd name="T9" fmla="*/ 110 h 118"/>
                <a:gd name="T10" fmla="*/ 20 w 26"/>
                <a:gd name="T11" fmla="*/ 110 h 118"/>
                <a:gd name="T12" fmla="*/ 22 w 26"/>
                <a:gd name="T13" fmla="*/ 116 h 118"/>
                <a:gd name="T14" fmla="*/ 26 w 26"/>
                <a:gd name="T15" fmla="*/ 118 h 118"/>
                <a:gd name="T16" fmla="*/ 0 w 26"/>
                <a:gd name="T17" fmla="*/ 118 h 118"/>
                <a:gd name="T18" fmla="*/ 0 w 26"/>
                <a:gd name="T19" fmla="*/ 118 h 118"/>
                <a:gd name="T20" fmla="*/ 2 w 26"/>
                <a:gd name="T21" fmla="*/ 116 h 118"/>
                <a:gd name="T22" fmla="*/ 4 w 26"/>
                <a:gd name="T23" fmla="*/ 110 h 118"/>
                <a:gd name="T24" fmla="*/ 4 w 26"/>
                <a:gd name="T25" fmla="*/ 8 h 118"/>
                <a:gd name="T26" fmla="*/ 4 w 26"/>
                <a:gd name="T27" fmla="*/ 8 h 118"/>
                <a:gd name="T28" fmla="*/ 2 w 26"/>
                <a:gd name="T29" fmla="*/ 2 h 118"/>
                <a:gd name="T30" fmla="*/ 0 w 26"/>
                <a:gd name="T31" fmla="*/ 0 h 118"/>
                <a:gd name="T32" fmla="*/ 26 w 26"/>
                <a:gd name="T33" fmla="*/ 0 h 118"/>
                <a:gd name="T34" fmla="*/ 26 w 26"/>
                <a:gd name="T3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18">
                  <a:moveTo>
                    <a:pt x="26" y="0"/>
                  </a:moveTo>
                  <a:lnTo>
                    <a:pt x="26" y="0"/>
                  </a:lnTo>
                  <a:lnTo>
                    <a:pt x="22" y="2"/>
                  </a:lnTo>
                  <a:lnTo>
                    <a:pt x="20" y="8"/>
                  </a:lnTo>
                  <a:lnTo>
                    <a:pt x="20" y="110"/>
                  </a:lnTo>
                  <a:lnTo>
                    <a:pt x="20" y="110"/>
                  </a:lnTo>
                  <a:lnTo>
                    <a:pt x="22" y="116"/>
                  </a:lnTo>
                  <a:lnTo>
                    <a:pt x="26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2" y="116"/>
                  </a:lnTo>
                  <a:lnTo>
                    <a:pt x="4" y="1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2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endParaRPr lang="en-GB" dirty="0"/>
            </a:p>
          </p:txBody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AF85B353-C79D-4013-841E-5E19E1584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414"/>
              <a:ext cx="92" cy="118"/>
            </a:xfrm>
            <a:custGeom>
              <a:avLst/>
              <a:gdLst>
                <a:gd name="T0" fmla="*/ 56 w 92"/>
                <a:gd name="T1" fmla="*/ 8 h 118"/>
                <a:gd name="T2" fmla="*/ 56 w 92"/>
                <a:gd name="T3" fmla="*/ 110 h 118"/>
                <a:gd name="T4" fmla="*/ 56 w 92"/>
                <a:gd name="T5" fmla="*/ 110 h 118"/>
                <a:gd name="T6" fmla="*/ 56 w 92"/>
                <a:gd name="T7" fmla="*/ 116 h 118"/>
                <a:gd name="T8" fmla="*/ 60 w 92"/>
                <a:gd name="T9" fmla="*/ 118 h 118"/>
                <a:gd name="T10" fmla="*/ 34 w 92"/>
                <a:gd name="T11" fmla="*/ 118 h 118"/>
                <a:gd name="T12" fmla="*/ 34 w 92"/>
                <a:gd name="T13" fmla="*/ 118 h 118"/>
                <a:gd name="T14" fmla="*/ 38 w 92"/>
                <a:gd name="T15" fmla="*/ 116 h 118"/>
                <a:gd name="T16" fmla="*/ 38 w 92"/>
                <a:gd name="T17" fmla="*/ 110 h 118"/>
                <a:gd name="T18" fmla="*/ 38 w 92"/>
                <a:gd name="T19" fmla="*/ 8 h 118"/>
                <a:gd name="T20" fmla="*/ 38 w 92"/>
                <a:gd name="T21" fmla="*/ 8 h 118"/>
                <a:gd name="T22" fmla="*/ 10 w 92"/>
                <a:gd name="T23" fmla="*/ 10 h 118"/>
                <a:gd name="T24" fmla="*/ 10 w 92"/>
                <a:gd name="T25" fmla="*/ 10 h 118"/>
                <a:gd name="T26" fmla="*/ 8 w 92"/>
                <a:gd name="T27" fmla="*/ 10 h 118"/>
                <a:gd name="T28" fmla="*/ 4 w 92"/>
                <a:gd name="T29" fmla="*/ 12 h 118"/>
                <a:gd name="T30" fmla="*/ 0 w 92"/>
                <a:gd name="T31" fmla="*/ 16 h 118"/>
                <a:gd name="T32" fmla="*/ 0 w 92"/>
                <a:gd name="T33" fmla="*/ 0 h 118"/>
                <a:gd name="T34" fmla="*/ 92 w 92"/>
                <a:gd name="T35" fmla="*/ 0 h 118"/>
                <a:gd name="T36" fmla="*/ 92 w 92"/>
                <a:gd name="T37" fmla="*/ 16 h 118"/>
                <a:gd name="T38" fmla="*/ 92 w 92"/>
                <a:gd name="T39" fmla="*/ 16 h 118"/>
                <a:gd name="T40" fmla="*/ 90 w 92"/>
                <a:gd name="T41" fmla="*/ 12 h 118"/>
                <a:gd name="T42" fmla="*/ 84 w 92"/>
                <a:gd name="T43" fmla="*/ 10 h 118"/>
                <a:gd name="T44" fmla="*/ 84 w 92"/>
                <a:gd name="T45" fmla="*/ 10 h 118"/>
                <a:gd name="T46" fmla="*/ 56 w 92"/>
                <a:gd name="T47" fmla="*/ 8 h 118"/>
                <a:gd name="T48" fmla="*/ 56 w 92"/>
                <a:gd name="T49" fmla="*/ 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118">
                  <a:moveTo>
                    <a:pt x="56" y="8"/>
                  </a:moveTo>
                  <a:lnTo>
                    <a:pt x="56" y="110"/>
                  </a:lnTo>
                  <a:lnTo>
                    <a:pt x="56" y="110"/>
                  </a:lnTo>
                  <a:lnTo>
                    <a:pt x="56" y="116"/>
                  </a:lnTo>
                  <a:lnTo>
                    <a:pt x="60" y="118"/>
                  </a:lnTo>
                  <a:lnTo>
                    <a:pt x="34" y="118"/>
                  </a:lnTo>
                  <a:lnTo>
                    <a:pt x="34" y="118"/>
                  </a:lnTo>
                  <a:lnTo>
                    <a:pt x="38" y="116"/>
                  </a:lnTo>
                  <a:lnTo>
                    <a:pt x="38" y="110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0" y="12"/>
                  </a:lnTo>
                  <a:lnTo>
                    <a:pt x="84" y="10"/>
                  </a:lnTo>
                  <a:lnTo>
                    <a:pt x="84" y="10"/>
                  </a:lnTo>
                  <a:lnTo>
                    <a:pt x="56" y="8"/>
                  </a:lnTo>
                  <a:lnTo>
                    <a:pt x="5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endParaRPr lang="en-GB" dirty="0"/>
            </a:p>
          </p:txBody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2992115A-0D00-42D1-A4CA-ED684E928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" y="1414"/>
              <a:ext cx="100" cy="118"/>
            </a:xfrm>
            <a:custGeom>
              <a:avLst/>
              <a:gdLst>
                <a:gd name="T0" fmla="*/ 100 w 100"/>
                <a:gd name="T1" fmla="*/ 0 h 118"/>
                <a:gd name="T2" fmla="*/ 100 w 100"/>
                <a:gd name="T3" fmla="*/ 0 h 118"/>
                <a:gd name="T4" fmla="*/ 92 w 100"/>
                <a:gd name="T5" fmla="*/ 4 h 118"/>
                <a:gd name="T6" fmla="*/ 88 w 100"/>
                <a:gd name="T7" fmla="*/ 10 h 118"/>
                <a:gd name="T8" fmla="*/ 60 w 100"/>
                <a:gd name="T9" fmla="*/ 62 h 118"/>
                <a:gd name="T10" fmla="*/ 60 w 100"/>
                <a:gd name="T11" fmla="*/ 110 h 118"/>
                <a:gd name="T12" fmla="*/ 60 w 100"/>
                <a:gd name="T13" fmla="*/ 110 h 118"/>
                <a:gd name="T14" fmla="*/ 62 w 100"/>
                <a:gd name="T15" fmla="*/ 116 h 118"/>
                <a:gd name="T16" fmla="*/ 68 w 100"/>
                <a:gd name="T17" fmla="*/ 118 h 118"/>
                <a:gd name="T18" fmla="*/ 38 w 100"/>
                <a:gd name="T19" fmla="*/ 118 h 118"/>
                <a:gd name="T20" fmla="*/ 38 w 100"/>
                <a:gd name="T21" fmla="*/ 118 h 118"/>
                <a:gd name="T22" fmla="*/ 42 w 100"/>
                <a:gd name="T23" fmla="*/ 116 h 118"/>
                <a:gd name="T24" fmla="*/ 44 w 100"/>
                <a:gd name="T25" fmla="*/ 114 h 118"/>
                <a:gd name="T26" fmla="*/ 44 w 100"/>
                <a:gd name="T27" fmla="*/ 110 h 118"/>
                <a:gd name="T28" fmla="*/ 44 w 100"/>
                <a:gd name="T29" fmla="*/ 62 h 118"/>
                <a:gd name="T30" fmla="*/ 10 w 100"/>
                <a:gd name="T31" fmla="*/ 8 h 118"/>
                <a:gd name="T32" fmla="*/ 10 w 100"/>
                <a:gd name="T33" fmla="*/ 8 h 118"/>
                <a:gd name="T34" fmla="*/ 6 w 100"/>
                <a:gd name="T35" fmla="*/ 4 h 118"/>
                <a:gd name="T36" fmla="*/ 0 w 100"/>
                <a:gd name="T37" fmla="*/ 0 h 118"/>
                <a:gd name="T38" fmla="*/ 34 w 100"/>
                <a:gd name="T39" fmla="*/ 0 h 118"/>
                <a:gd name="T40" fmla="*/ 34 w 100"/>
                <a:gd name="T41" fmla="*/ 0 h 118"/>
                <a:gd name="T42" fmla="*/ 32 w 100"/>
                <a:gd name="T43" fmla="*/ 0 h 118"/>
                <a:gd name="T44" fmla="*/ 30 w 100"/>
                <a:gd name="T45" fmla="*/ 2 h 118"/>
                <a:gd name="T46" fmla="*/ 30 w 100"/>
                <a:gd name="T47" fmla="*/ 6 h 118"/>
                <a:gd name="T48" fmla="*/ 32 w 100"/>
                <a:gd name="T49" fmla="*/ 10 h 118"/>
                <a:gd name="T50" fmla="*/ 56 w 100"/>
                <a:gd name="T51" fmla="*/ 54 h 118"/>
                <a:gd name="T52" fmla="*/ 80 w 100"/>
                <a:gd name="T53" fmla="*/ 8 h 118"/>
                <a:gd name="T54" fmla="*/ 80 w 100"/>
                <a:gd name="T55" fmla="*/ 8 h 118"/>
                <a:gd name="T56" fmla="*/ 80 w 100"/>
                <a:gd name="T57" fmla="*/ 4 h 118"/>
                <a:gd name="T58" fmla="*/ 80 w 100"/>
                <a:gd name="T59" fmla="*/ 2 h 118"/>
                <a:gd name="T60" fmla="*/ 76 w 100"/>
                <a:gd name="T61" fmla="*/ 0 h 118"/>
                <a:gd name="T62" fmla="*/ 100 w 100"/>
                <a:gd name="T63" fmla="*/ 0 h 118"/>
                <a:gd name="T64" fmla="*/ 100 w 100"/>
                <a:gd name="T6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18">
                  <a:moveTo>
                    <a:pt x="100" y="0"/>
                  </a:moveTo>
                  <a:lnTo>
                    <a:pt x="100" y="0"/>
                  </a:lnTo>
                  <a:lnTo>
                    <a:pt x="92" y="4"/>
                  </a:lnTo>
                  <a:lnTo>
                    <a:pt x="88" y="10"/>
                  </a:lnTo>
                  <a:lnTo>
                    <a:pt x="60" y="62"/>
                  </a:lnTo>
                  <a:lnTo>
                    <a:pt x="60" y="110"/>
                  </a:lnTo>
                  <a:lnTo>
                    <a:pt x="60" y="110"/>
                  </a:lnTo>
                  <a:lnTo>
                    <a:pt x="62" y="116"/>
                  </a:lnTo>
                  <a:lnTo>
                    <a:pt x="68" y="118"/>
                  </a:lnTo>
                  <a:lnTo>
                    <a:pt x="38" y="118"/>
                  </a:lnTo>
                  <a:lnTo>
                    <a:pt x="38" y="118"/>
                  </a:lnTo>
                  <a:lnTo>
                    <a:pt x="42" y="116"/>
                  </a:lnTo>
                  <a:lnTo>
                    <a:pt x="44" y="114"/>
                  </a:lnTo>
                  <a:lnTo>
                    <a:pt x="44" y="110"/>
                  </a:lnTo>
                  <a:lnTo>
                    <a:pt x="44" y="62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6" y="4"/>
                  </a:lnTo>
                  <a:lnTo>
                    <a:pt x="0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0" y="2"/>
                  </a:lnTo>
                  <a:lnTo>
                    <a:pt x="30" y="6"/>
                  </a:lnTo>
                  <a:lnTo>
                    <a:pt x="32" y="10"/>
                  </a:lnTo>
                  <a:lnTo>
                    <a:pt x="56" y="54"/>
                  </a:lnTo>
                  <a:lnTo>
                    <a:pt x="80" y="8"/>
                  </a:lnTo>
                  <a:lnTo>
                    <a:pt x="80" y="8"/>
                  </a:lnTo>
                  <a:lnTo>
                    <a:pt x="80" y="4"/>
                  </a:lnTo>
                  <a:lnTo>
                    <a:pt x="80" y="2"/>
                  </a:lnTo>
                  <a:lnTo>
                    <a:pt x="76" y="0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endParaRPr lang="en-GB" dirty="0"/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6D936FF8-70C1-493F-A2CB-AE93CD7754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3" y="1412"/>
              <a:ext cx="110" cy="122"/>
            </a:xfrm>
            <a:custGeom>
              <a:avLst/>
              <a:gdLst>
                <a:gd name="T0" fmla="*/ 54 w 110"/>
                <a:gd name="T1" fmla="*/ 122 h 122"/>
                <a:gd name="T2" fmla="*/ 34 w 110"/>
                <a:gd name="T3" fmla="*/ 116 h 122"/>
                <a:gd name="T4" fmla="*/ 16 w 110"/>
                <a:gd name="T5" fmla="*/ 104 h 122"/>
                <a:gd name="T6" fmla="*/ 4 w 110"/>
                <a:gd name="T7" fmla="*/ 84 h 122"/>
                <a:gd name="T8" fmla="*/ 0 w 110"/>
                <a:gd name="T9" fmla="*/ 60 h 122"/>
                <a:gd name="T10" fmla="*/ 2 w 110"/>
                <a:gd name="T11" fmla="*/ 48 h 122"/>
                <a:gd name="T12" fmla="*/ 10 w 110"/>
                <a:gd name="T13" fmla="*/ 28 h 122"/>
                <a:gd name="T14" fmla="*/ 24 w 110"/>
                <a:gd name="T15" fmla="*/ 10 h 122"/>
                <a:gd name="T16" fmla="*/ 44 w 110"/>
                <a:gd name="T17" fmla="*/ 2 h 122"/>
                <a:gd name="T18" fmla="*/ 58 w 110"/>
                <a:gd name="T19" fmla="*/ 0 h 122"/>
                <a:gd name="T20" fmla="*/ 76 w 110"/>
                <a:gd name="T21" fmla="*/ 4 h 122"/>
                <a:gd name="T22" fmla="*/ 94 w 110"/>
                <a:gd name="T23" fmla="*/ 16 h 122"/>
                <a:gd name="T24" fmla="*/ 106 w 110"/>
                <a:gd name="T25" fmla="*/ 36 h 122"/>
                <a:gd name="T26" fmla="*/ 110 w 110"/>
                <a:gd name="T27" fmla="*/ 62 h 122"/>
                <a:gd name="T28" fmla="*/ 110 w 110"/>
                <a:gd name="T29" fmla="*/ 76 h 122"/>
                <a:gd name="T30" fmla="*/ 100 w 110"/>
                <a:gd name="T31" fmla="*/ 98 h 122"/>
                <a:gd name="T32" fmla="*/ 84 w 110"/>
                <a:gd name="T33" fmla="*/ 114 h 122"/>
                <a:gd name="T34" fmla="*/ 64 w 110"/>
                <a:gd name="T35" fmla="*/ 122 h 122"/>
                <a:gd name="T36" fmla="*/ 54 w 110"/>
                <a:gd name="T37" fmla="*/ 122 h 122"/>
                <a:gd name="T38" fmla="*/ 18 w 110"/>
                <a:gd name="T39" fmla="*/ 58 h 122"/>
                <a:gd name="T40" fmla="*/ 22 w 110"/>
                <a:gd name="T41" fmla="*/ 84 h 122"/>
                <a:gd name="T42" fmla="*/ 30 w 110"/>
                <a:gd name="T43" fmla="*/ 100 h 122"/>
                <a:gd name="T44" fmla="*/ 42 w 110"/>
                <a:gd name="T45" fmla="*/ 110 h 122"/>
                <a:gd name="T46" fmla="*/ 56 w 110"/>
                <a:gd name="T47" fmla="*/ 114 h 122"/>
                <a:gd name="T48" fmla="*/ 64 w 110"/>
                <a:gd name="T49" fmla="*/ 112 h 122"/>
                <a:gd name="T50" fmla="*/ 78 w 110"/>
                <a:gd name="T51" fmla="*/ 106 h 122"/>
                <a:gd name="T52" fmla="*/ 86 w 110"/>
                <a:gd name="T53" fmla="*/ 92 h 122"/>
                <a:gd name="T54" fmla="*/ 92 w 110"/>
                <a:gd name="T55" fmla="*/ 74 h 122"/>
                <a:gd name="T56" fmla="*/ 92 w 110"/>
                <a:gd name="T57" fmla="*/ 62 h 122"/>
                <a:gd name="T58" fmla="*/ 90 w 110"/>
                <a:gd name="T59" fmla="*/ 40 h 122"/>
                <a:gd name="T60" fmla="*/ 82 w 110"/>
                <a:gd name="T61" fmla="*/ 22 h 122"/>
                <a:gd name="T62" fmla="*/ 72 w 110"/>
                <a:gd name="T63" fmla="*/ 12 h 122"/>
                <a:gd name="T64" fmla="*/ 56 w 110"/>
                <a:gd name="T65" fmla="*/ 8 h 122"/>
                <a:gd name="T66" fmla="*/ 48 w 110"/>
                <a:gd name="T67" fmla="*/ 8 h 122"/>
                <a:gd name="T68" fmla="*/ 34 w 110"/>
                <a:gd name="T69" fmla="*/ 16 h 122"/>
                <a:gd name="T70" fmla="*/ 24 w 110"/>
                <a:gd name="T71" fmla="*/ 28 h 122"/>
                <a:gd name="T72" fmla="*/ 20 w 110"/>
                <a:gd name="T73" fmla="*/ 46 h 122"/>
                <a:gd name="T74" fmla="*/ 18 w 110"/>
                <a:gd name="T75" fmla="*/ 5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0" h="122">
                  <a:moveTo>
                    <a:pt x="54" y="122"/>
                  </a:moveTo>
                  <a:lnTo>
                    <a:pt x="54" y="122"/>
                  </a:lnTo>
                  <a:lnTo>
                    <a:pt x="44" y="120"/>
                  </a:lnTo>
                  <a:lnTo>
                    <a:pt x="34" y="116"/>
                  </a:lnTo>
                  <a:lnTo>
                    <a:pt x="24" y="112"/>
                  </a:lnTo>
                  <a:lnTo>
                    <a:pt x="16" y="104"/>
                  </a:lnTo>
                  <a:lnTo>
                    <a:pt x="10" y="94"/>
                  </a:lnTo>
                  <a:lnTo>
                    <a:pt x="4" y="84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8"/>
                  </a:lnTo>
                  <a:lnTo>
                    <a:pt x="10" y="28"/>
                  </a:lnTo>
                  <a:lnTo>
                    <a:pt x="16" y="18"/>
                  </a:lnTo>
                  <a:lnTo>
                    <a:pt x="24" y="10"/>
                  </a:lnTo>
                  <a:lnTo>
                    <a:pt x="34" y="4"/>
                  </a:lnTo>
                  <a:lnTo>
                    <a:pt x="44" y="2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6" y="2"/>
                  </a:lnTo>
                  <a:lnTo>
                    <a:pt x="76" y="4"/>
                  </a:lnTo>
                  <a:lnTo>
                    <a:pt x="86" y="10"/>
                  </a:lnTo>
                  <a:lnTo>
                    <a:pt x="94" y="16"/>
                  </a:lnTo>
                  <a:lnTo>
                    <a:pt x="100" y="26"/>
                  </a:lnTo>
                  <a:lnTo>
                    <a:pt x="106" y="36"/>
                  </a:lnTo>
                  <a:lnTo>
                    <a:pt x="110" y="48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10" y="76"/>
                  </a:lnTo>
                  <a:lnTo>
                    <a:pt x="106" y="88"/>
                  </a:lnTo>
                  <a:lnTo>
                    <a:pt x="100" y="98"/>
                  </a:lnTo>
                  <a:lnTo>
                    <a:pt x="92" y="108"/>
                  </a:lnTo>
                  <a:lnTo>
                    <a:pt x="84" y="114"/>
                  </a:lnTo>
                  <a:lnTo>
                    <a:pt x="74" y="118"/>
                  </a:lnTo>
                  <a:lnTo>
                    <a:pt x="64" y="122"/>
                  </a:lnTo>
                  <a:lnTo>
                    <a:pt x="54" y="122"/>
                  </a:lnTo>
                  <a:lnTo>
                    <a:pt x="54" y="122"/>
                  </a:lnTo>
                  <a:close/>
                  <a:moveTo>
                    <a:pt x="18" y="58"/>
                  </a:moveTo>
                  <a:lnTo>
                    <a:pt x="18" y="58"/>
                  </a:lnTo>
                  <a:lnTo>
                    <a:pt x="20" y="72"/>
                  </a:lnTo>
                  <a:lnTo>
                    <a:pt x="22" y="84"/>
                  </a:lnTo>
                  <a:lnTo>
                    <a:pt x="26" y="92"/>
                  </a:lnTo>
                  <a:lnTo>
                    <a:pt x="30" y="100"/>
                  </a:lnTo>
                  <a:lnTo>
                    <a:pt x="36" y="106"/>
                  </a:lnTo>
                  <a:lnTo>
                    <a:pt x="42" y="110"/>
                  </a:lnTo>
                  <a:lnTo>
                    <a:pt x="50" y="112"/>
                  </a:lnTo>
                  <a:lnTo>
                    <a:pt x="56" y="114"/>
                  </a:lnTo>
                  <a:lnTo>
                    <a:pt x="56" y="114"/>
                  </a:lnTo>
                  <a:lnTo>
                    <a:pt x="64" y="112"/>
                  </a:lnTo>
                  <a:lnTo>
                    <a:pt x="72" y="110"/>
                  </a:lnTo>
                  <a:lnTo>
                    <a:pt x="78" y="106"/>
                  </a:lnTo>
                  <a:lnTo>
                    <a:pt x="82" y="100"/>
                  </a:lnTo>
                  <a:lnTo>
                    <a:pt x="86" y="92"/>
                  </a:lnTo>
                  <a:lnTo>
                    <a:pt x="90" y="84"/>
                  </a:lnTo>
                  <a:lnTo>
                    <a:pt x="92" y="74"/>
                  </a:lnTo>
                  <a:lnTo>
                    <a:pt x="92" y="62"/>
                  </a:lnTo>
                  <a:lnTo>
                    <a:pt x="92" y="62"/>
                  </a:lnTo>
                  <a:lnTo>
                    <a:pt x="92" y="50"/>
                  </a:lnTo>
                  <a:lnTo>
                    <a:pt x="90" y="40"/>
                  </a:lnTo>
                  <a:lnTo>
                    <a:pt x="86" y="30"/>
                  </a:lnTo>
                  <a:lnTo>
                    <a:pt x="82" y="22"/>
                  </a:lnTo>
                  <a:lnTo>
                    <a:pt x="78" y="16"/>
                  </a:lnTo>
                  <a:lnTo>
                    <a:pt x="72" y="12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0" y="10"/>
                  </a:lnTo>
                  <a:lnTo>
                    <a:pt x="34" y="16"/>
                  </a:lnTo>
                  <a:lnTo>
                    <a:pt x="28" y="20"/>
                  </a:lnTo>
                  <a:lnTo>
                    <a:pt x="24" y="28"/>
                  </a:lnTo>
                  <a:lnTo>
                    <a:pt x="22" y="36"/>
                  </a:lnTo>
                  <a:lnTo>
                    <a:pt x="20" y="46"/>
                  </a:lnTo>
                  <a:lnTo>
                    <a:pt x="18" y="58"/>
                  </a:lnTo>
                  <a:lnTo>
                    <a:pt x="18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endParaRPr lang="en-GB" dirty="0"/>
            </a:p>
          </p:txBody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5FEC452E-9F2C-4641-AB3B-F522933BC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5" y="1414"/>
              <a:ext cx="70" cy="118"/>
            </a:xfrm>
            <a:custGeom>
              <a:avLst/>
              <a:gdLst>
                <a:gd name="T0" fmla="*/ 26 w 70"/>
                <a:gd name="T1" fmla="*/ 118 h 118"/>
                <a:gd name="T2" fmla="*/ 0 w 70"/>
                <a:gd name="T3" fmla="*/ 118 h 118"/>
                <a:gd name="T4" fmla="*/ 0 w 70"/>
                <a:gd name="T5" fmla="*/ 118 h 118"/>
                <a:gd name="T6" fmla="*/ 4 w 70"/>
                <a:gd name="T7" fmla="*/ 116 h 118"/>
                <a:gd name="T8" fmla="*/ 4 w 70"/>
                <a:gd name="T9" fmla="*/ 110 h 118"/>
                <a:gd name="T10" fmla="*/ 4 w 70"/>
                <a:gd name="T11" fmla="*/ 8 h 118"/>
                <a:gd name="T12" fmla="*/ 4 w 70"/>
                <a:gd name="T13" fmla="*/ 8 h 118"/>
                <a:gd name="T14" fmla="*/ 4 w 70"/>
                <a:gd name="T15" fmla="*/ 2 h 118"/>
                <a:gd name="T16" fmla="*/ 0 w 70"/>
                <a:gd name="T17" fmla="*/ 0 h 118"/>
                <a:gd name="T18" fmla="*/ 70 w 70"/>
                <a:gd name="T19" fmla="*/ 0 h 118"/>
                <a:gd name="T20" fmla="*/ 70 w 70"/>
                <a:gd name="T21" fmla="*/ 16 h 118"/>
                <a:gd name="T22" fmla="*/ 70 w 70"/>
                <a:gd name="T23" fmla="*/ 16 h 118"/>
                <a:gd name="T24" fmla="*/ 64 w 70"/>
                <a:gd name="T25" fmla="*/ 10 h 118"/>
                <a:gd name="T26" fmla="*/ 54 w 70"/>
                <a:gd name="T27" fmla="*/ 8 h 118"/>
                <a:gd name="T28" fmla="*/ 54 w 70"/>
                <a:gd name="T29" fmla="*/ 8 h 118"/>
                <a:gd name="T30" fmla="*/ 22 w 70"/>
                <a:gd name="T31" fmla="*/ 8 h 118"/>
                <a:gd name="T32" fmla="*/ 22 w 70"/>
                <a:gd name="T33" fmla="*/ 48 h 118"/>
                <a:gd name="T34" fmla="*/ 50 w 70"/>
                <a:gd name="T35" fmla="*/ 48 h 118"/>
                <a:gd name="T36" fmla="*/ 50 w 70"/>
                <a:gd name="T37" fmla="*/ 48 h 118"/>
                <a:gd name="T38" fmla="*/ 54 w 70"/>
                <a:gd name="T39" fmla="*/ 46 h 118"/>
                <a:gd name="T40" fmla="*/ 56 w 70"/>
                <a:gd name="T41" fmla="*/ 44 h 118"/>
                <a:gd name="T42" fmla="*/ 56 w 70"/>
                <a:gd name="T43" fmla="*/ 62 h 118"/>
                <a:gd name="T44" fmla="*/ 56 w 70"/>
                <a:gd name="T45" fmla="*/ 62 h 118"/>
                <a:gd name="T46" fmla="*/ 54 w 70"/>
                <a:gd name="T47" fmla="*/ 58 h 118"/>
                <a:gd name="T48" fmla="*/ 50 w 70"/>
                <a:gd name="T49" fmla="*/ 58 h 118"/>
                <a:gd name="T50" fmla="*/ 22 w 70"/>
                <a:gd name="T51" fmla="*/ 58 h 118"/>
                <a:gd name="T52" fmla="*/ 22 w 70"/>
                <a:gd name="T53" fmla="*/ 110 h 118"/>
                <a:gd name="T54" fmla="*/ 22 w 70"/>
                <a:gd name="T55" fmla="*/ 110 h 118"/>
                <a:gd name="T56" fmla="*/ 22 w 70"/>
                <a:gd name="T57" fmla="*/ 116 h 118"/>
                <a:gd name="T58" fmla="*/ 26 w 70"/>
                <a:gd name="T59" fmla="*/ 118 h 118"/>
                <a:gd name="T60" fmla="*/ 26 w 70"/>
                <a:gd name="T61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0" h="118">
                  <a:moveTo>
                    <a:pt x="26" y="118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4" y="116"/>
                  </a:lnTo>
                  <a:lnTo>
                    <a:pt x="4" y="1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70" y="0"/>
                  </a:lnTo>
                  <a:lnTo>
                    <a:pt x="70" y="16"/>
                  </a:lnTo>
                  <a:lnTo>
                    <a:pt x="70" y="16"/>
                  </a:lnTo>
                  <a:lnTo>
                    <a:pt x="64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22" y="8"/>
                  </a:lnTo>
                  <a:lnTo>
                    <a:pt x="22" y="48"/>
                  </a:lnTo>
                  <a:lnTo>
                    <a:pt x="50" y="48"/>
                  </a:lnTo>
                  <a:lnTo>
                    <a:pt x="50" y="48"/>
                  </a:lnTo>
                  <a:lnTo>
                    <a:pt x="54" y="46"/>
                  </a:lnTo>
                  <a:lnTo>
                    <a:pt x="56" y="44"/>
                  </a:lnTo>
                  <a:lnTo>
                    <a:pt x="56" y="62"/>
                  </a:lnTo>
                  <a:lnTo>
                    <a:pt x="56" y="62"/>
                  </a:lnTo>
                  <a:lnTo>
                    <a:pt x="54" y="58"/>
                  </a:lnTo>
                  <a:lnTo>
                    <a:pt x="50" y="58"/>
                  </a:lnTo>
                  <a:lnTo>
                    <a:pt x="22" y="58"/>
                  </a:lnTo>
                  <a:lnTo>
                    <a:pt x="22" y="110"/>
                  </a:lnTo>
                  <a:lnTo>
                    <a:pt x="22" y="110"/>
                  </a:lnTo>
                  <a:lnTo>
                    <a:pt x="22" y="116"/>
                  </a:lnTo>
                  <a:lnTo>
                    <a:pt x="26" y="118"/>
                  </a:lnTo>
                  <a:lnTo>
                    <a:pt x="2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384749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10726E3-9A6D-4213-B4D5-842167D6EF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6012705"/>
              </p:ext>
            </p:extLst>
          </p:nvPr>
        </p:nvGraphicFramePr>
        <p:xfrm>
          <a:off x="993159" y="2368143"/>
          <a:ext cx="10748513" cy="8057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EFFDF31-3D42-404C-A7FE-9F28D5BE741C}"/>
              </a:ext>
            </a:extLst>
          </p:cNvPr>
          <p:cNvSpPr txBox="1"/>
          <p:nvPr/>
        </p:nvSpPr>
        <p:spPr>
          <a:xfrm>
            <a:off x="14230350" y="6073513"/>
            <a:ext cx="260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Lucida Sans" panose="020B0602030504020204" pitchFamily="34" charset="0"/>
                <a:ea typeface="Lato" panose="020F0502020204030203" pitchFamily="34" charset="0"/>
                <a:cs typeface="Lato" panose="020F0502020204030203" pitchFamily="34" charset="0"/>
              </a:rPr>
              <a:t>Outcome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1E33732-5017-4D63-BCA7-103BB6C94CE2}"/>
              </a:ext>
            </a:extLst>
          </p:cNvPr>
          <p:cNvSpPr/>
          <p:nvPr/>
        </p:nvSpPr>
        <p:spPr>
          <a:xfrm>
            <a:off x="11201400" y="6006621"/>
            <a:ext cx="3028950" cy="78011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98" tIns="34299" rIns="68598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0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27A56B-5B7D-4896-A6FE-898F3FA282E3}"/>
              </a:ext>
            </a:extLst>
          </p:cNvPr>
          <p:cNvSpPr txBox="1"/>
          <p:nvPr/>
        </p:nvSpPr>
        <p:spPr>
          <a:xfrm>
            <a:off x="6374608" y="1024034"/>
            <a:ext cx="553878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0000"/>
                </a:solidFill>
                <a:latin typeface="Lucida Sans" panose="020B0602030504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This study</a:t>
            </a:r>
          </a:p>
        </p:txBody>
      </p:sp>
    </p:spTree>
    <p:extLst>
      <p:ext uri="{BB962C8B-B14F-4D97-AF65-F5344CB8AC3E}">
        <p14:creationId xmlns:p14="http://schemas.microsoft.com/office/powerpoint/2010/main" val="2728299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10726E3-9A6D-4213-B4D5-842167D6EFDB}"/>
              </a:ext>
            </a:extLst>
          </p:cNvPr>
          <p:cNvGraphicFramePr/>
          <p:nvPr/>
        </p:nvGraphicFramePr>
        <p:xfrm>
          <a:off x="993159" y="2368143"/>
          <a:ext cx="10748513" cy="8057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EFFDF31-3D42-404C-A7FE-9F28D5BE741C}"/>
              </a:ext>
            </a:extLst>
          </p:cNvPr>
          <p:cNvSpPr txBox="1"/>
          <p:nvPr/>
        </p:nvSpPr>
        <p:spPr>
          <a:xfrm>
            <a:off x="14230350" y="6073513"/>
            <a:ext cx="260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Lucida Sans" panose="020B0602030504020204" pitchFamily="34" charset="0"/>
                <a:ea typeface="Lato" panose="020F0502020204030203" pitchFamily="34" charset="0"/>
                <a:cs typeface="Lato" panose="020F0502020204030203" pitchFamily="34" charset="0"/>
              </a:rPr>
              <a:t>Outcome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1E33732-5017-4D63-BCA7-103BB6C94CE2}"/>
              </a:ext>
            </a:extLst>
          </p:cNvPr>
          <p:cNvSpPr/>
          <p:nvPr/>
        </p:nvSpPr>
        <p:spPr>
          <a:xfrm>
            <a:off x="11201400" y="6006621"/>
            <a:ext cx="3028950" cy="78011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98" tIns="34299" rIns="68598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0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27A56B-5B7D-4896-A6FE-898F3FA282E3}"/>
              </a:ext>
            </a:extLst>
          </p:cNvPr>
          <p:cNvSpPr txBox="1"/>
          <p:nvPr/>
        </p:nvSpPr>
        <p:spPr>
          <a:xfrm>
            <a:off x="6374608" y="1024034"/>
            <a:ext cx="553878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0000"/>
                </a:solidFill>
                <a:latin typeface="Lucida Sans" panose="020B0602030504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Condition #1</a:t>
            </a:r>
          </a:p>
        </p:txBody>
      </p:sp>
    </p:spTree>
    <p:extLst>
      <p:ext uri="{BB962C8B-B14F-4D97-AF65-F5344CB8AC3E}">
        <p14:creationId xmlns:p14="http://schemas.microsoft.com/office/powerpoint/2010/main" val="1639481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75A834-2E61-4677-994B-0E97556C7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235301"/>
              </p:ext>
            </p:extLst>
          </p:nvPr>
        </p:nvGraphicFramePr>
        <p:xfrm>
          <a:off x="820152" y="719825"/>
          <a:ext cx="16362948" cy="11759396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8220908">
                  <a:extLst>
                    <a:ext uri="{9D8B030D-6E8A-4147-A177-3AD203B41FA5}">
                      <a16:colId xmlns:a16="http://schemas.microsoft.com/office/drawing/2014/main" val="199639394"/>
                    </a:ext>
                  </a:extLst>
                </a:gridCol>
                <a:gridCol w="4318000">
                  <a:extLst>
                    <a:ext uri="{9D8B030D-6E8A-4147-A177-3AD203B41FA5}">
                      <a16:colId xmlns:a16="http://schemas.microsoft.com/office/drawing/2014/main" val="2034909227"/>
                    </a:ext>
                  </a:extLst>
                </a:gridCol>
                <a:gridCol w="3824040">
                  <a:extLst>
                    <a:ext uri="{9D8B030D-6E8A-4147-A177-3AD203B41FA5}">
                      <a16:colId xmlns:a16="http://schemas.microsoft.com/office/drawing/2014/main" val="209959460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32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Table 1. Measures used in the Welfare State Intervention Index.</a:t>
                      </a:r>
                      <a:endParaRPr lang="en-GB" sz="3200" b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975" marR="190185" marT="190185" marB="1901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632090"/>
                  </a:ext>
                </a:extLst>
              </a:tr>
              <a:tr h="992396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en-GB" sz="3200" b="1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975" marR="164827" marT="164827" marB="164827" anchor="b">
                    <a:lnL w="12700" cmpd="sng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Max. ‘women-friendliness’ </a:t>
                      </a:r>
                      <a:r>
                        <a:rPr lang="en-GB" sz="28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(Index score = 100)</a:t>
                      </a:r>
                      <a:endParaRPr lang="en-GB" sz="3200" b="1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975" marR="164827" marT="164827" marB="164827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Min. ‘women-friendliness’ </a:t>
                      </a:r>
                      <a:r>
                        <a:rPr lang="en-GB" sz="28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(Index score = 0)</a:t>
                      </a:r>
                      <a:endParaRPr lang="en-GB" sz="3200" b="1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975" marR="164827" marT="164827" marB="1648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145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 b="0" u="sng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Leave policies</a:t>
                      </a:r>
                      <a:endParaRPr lang="en-GB" sz="3200" b="0" u="sng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975" marR="164827" marT="164827" marB="164827">
                    <a:lnL w="12700" cmpd="sng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 </a:t>
                      </a:r>
                      <a:endParaRPr lang="en-GB" sz="320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975" marR="164827" marT="164827" marB="164827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 </a:t>
                      </a:r>
                      <a:endParaRPr lang="en-GB" sz="320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975" marR="164827" marT="164827" marB="1648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769083"/>
                  </a:ext>
                </a:extLst>
              </a:tr>
              <a:tr h="591343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Duration of paid leave for mothers </a:t>
                      </a:r>
                      <a:endParaRPr lang="en-GB" sz="3200" b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975" marR="164827" marT="164827" marB="164827" anchor="ctr">
                    <a:lnL w="12700" cmpd="sng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52 weeks</a:t>
                      </a:r>
                      <a:endParaRPr lang="en-GB" sz="320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975" marR="164827" marT="164827" marB="164827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14 weeks</a:t>
                      </a:r>
                      <a:endParaRPr lang="en-GB" sz="320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975" marR="164827" marT="164827" marB="1648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70669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Average replacement rate</a:t>
                      </a:r>
                      <a:endParaRPr lang="en-GB" sz="3200" b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975" marR="164827" marT="164827" marB="164827" anchor="ctr">
                    <a:lnL w="12700" cmpd="sng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100%</a:t>
                      </a:r>
                      <a:endParaRPr lang="en-GB" sz="320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975" marR="164827" marT="164827" marB="164827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20%</a:t>
                      </a:r>
                      <a:endParaRPr lang="en-GB" sz="320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975" marR="164827" marT="164827" marB="1648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454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 b="0" u="sng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Childcare services</a:t>
                      </a:r>
                      <a:endParaRPr lang="en-GB" sz="3200" b="0" u="sng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975" marR="164827" marT="164827" marB="164827" anchor="ctr">
                    <a:lnL w="12700" cmpd="sng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en-GB" sz="320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975" marR="164827" marT="164827" marB="164827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 </a:t>
                      </a:r>
                      <a:endParaRPr lang="en-GB" sz="320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975" marR="164827" marT="164827" marB="1648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6841594"/>
                  </a:ext>
                </a:extLst>
              </a:tr>
              <a:tr h="130602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2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Spending on childcare per capita (US$ PPP), average across 0-4 age groups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Enrolment rates of under-5s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en-GB" sz="1800" b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 b="0" u="sng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Elder care services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en-GB" sz="1800" b="0" u="sng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 b="0" u="non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Share of 65+ in home/residential care</a:t>
                      </a:r>
                    </a:p>
                  </a:txBody>
                  <a:tcPr marL="316975" marR="164827" marT="164827" marB="164827" anchor="ctr">
                    <a:lnL w="12700" cmpd="sng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$9,589</a:t>
                      </a: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en-GB" sz="320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en-GB" sz="180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90%</a:t>
                      </a: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en-GB" sz="180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en-GB" sz="180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en-GB" sz="320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22%</a:t>
                      </a:r>
                    </a:p>
                  </a:txBody>
                  <a:tcPr marL="316975" marR="164827" marT="164827" marB="164827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$0</a:t>
                      </a: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en-GB" sz="320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en-GB" sz="180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</a:t>
                      </a: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en-GB" sz="180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en-GB" sz="320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en-GB" sz="180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0%</a:t>
                      </a:r>
                    </a:p>
                  </a:txBody>
                  <a:tcPr marL="316975" marR="164827" marT="164827" marB="1648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423436"/>
                  </a:ext>
                </a:extLst>
              </a:tr>
              <a:tr h="678767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 b="0" u="sng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Welfare state as employer</a:t>
                      </a:r>
                      <a:endParaRPr lang="en-GB" sz="3200" b="0" u="sng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975" marR="164827" marT="164827" marB="164827" anchor="ctr">
                    <a:lnL w="12700" cmpd="sng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 </a:t>
                      </a:r>
                      <a:endParaRPr lang="en-GB" sz="320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975" marR="164827" marT="164827" marB="164827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 </a:t>
                      </a:r>
                      <a:endParaRPr lang="en-GB" sz="320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975" marR="164827" marT="164827" marB="1648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70265"/>
                  </a:ext>
                </a:extLst>
              </a:tr>
              <a:tr h="992396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% of workforce employed in general government</a:t>
                      </a:r>
                      <a:endParaRPr lang="en-GB" sz="3200" b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975" marR="164827" marT="164827" marB="164827" anchor="ctr">
                    <a:lnL w="12700" cmpd="sng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35%</a:t>
                      </a:r>
                      <a:endParaRPr lang="en-GB" sz="320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975" marR="164827" marT="164827" marB="164827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10%</a:t>
                      </a:r>
                      <a:endParaRPr lang="en-GB" sz="320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975" marR="164827" marT="164827" marB="1648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234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809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10726E3-9A6D-4213-B4D5-842167D6EF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4740735"/>
              </p:ext>
            </p:extLst>
          </p:nvPr>
        </p:nvGraphicFramePr>
        <p:xfrm>
          <a:off x="993159" y="2368143"/>
          <a:ext cx="10748513" cy="8057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EFFDF31-3D42-404C-A7FE-9F28D5BE741C}"/>
              </a:ext>
            </a:extLst>
          </p:cNvPr>
          <p:cNvSpPr txBox="1"/>
          <p:nvPr/>
        </p:nvSpPr>
        <p:spPr>
          <a:xfrm>
            <a:off x="14230350" y="6073513"/>
            <a:ext cx="260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Lucida Sans" panose="020B0602030504020204" pitchFamily="34" charset="0"/>
                <a:ea typeface="Lato" panose="020F0502020204030203" pitchFamily="34" charset="0"/>
                <a:cs typeface="Lato" panose="020F0502020204030203" pitchFamily="34" charset="0"/>
              </a:rPr>
              <a:t>Outcome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1E33732-5017-4D63-BCA7-103BB6C94CE2}"/>
              </a:ext>
            </a:extLst>
          </p:cNvPr>
          <p:cNvSpPr/>
          <p:nvPr/>
        </p:nvSpPr>
        <p:spPr>
          <a:xfrm>
            <a:off x="11201400" y="6006621"/>
            <a:ext cx="3028950" cy="78011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98" tIns="34299" rIns="68598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0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27A56B-5B7D-4896-A6FE-898F3FA282E3}"/>
              </a:ext>
            </a:extLst>
          </p:cNvPr>
          <p:cNvSpPr txBox="1"/>
          <p:nvPr/>
        </p:nvSpPr>
        <p:spPr>
          <a:xfrm>
            <a:off x="6374608" y="1024034"/>
            <a:ext cx="553878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0000"/>
                </a:solidFill>
                <a:latin typeface="Lucida Sans" panose="020B0602030504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Condition #2</a:t>
            </a:r>
          </a:p>
        </p:txBody>
      </p:sp>
    </p:spTree>
    <p:extLst>
      <p:ext uri="{BB962C8B-B14F-4D97-AF65-F5344CB8AC3E}">
        <p14:creationId xmlns:p14="http://schemas.microsoft.com/office/powerpoint/2010/main" val="2298258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EFFDF31-3D42-404C-A7FE-9F28D5BE741C}"/>
              </a:ext>
            </a:extLst>
          </p:cNvPr>
          <p:cNvSpPr txBox="1"/>
          <p:nvPr/>
        </p:nvSpPr>
        <p:spPr>
          <a:xfrm>
            <a:off x="14230350" y="6073513"/>
            <a:ext cx="260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Lucida Sans" panose="020B0602030504020204" pitchFamily="34" charset="0"/>
                <a:ea typeface="Lato" panose="020F0502020204030203" pitchFamily="34" charset="0"/>
                <a:cs typeface="Lato" panose="020F0502020204030203" pitchFamily="34" charset="0"/>
              </a:rPr>
              <a:t>Outcome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1E33732-5017-4D63-BCA7-103BB6C94CE2}"/>
              </a:ext>
            </a:extLst>
          </p:cNvPr>
          <p:cNvSpPr/>
          <p:nvPr/>
        </p:nvSpPr>
        <p:spPr>
          <a:xfrm>
            <a:off x="11201400" y="6006621"/>
            <a:ext cx="3028950" cy="78011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98" tIns="34299" rIns="68598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0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27A56B-5B7D-4896-A6FE-898F3FA282E3}"/>
              </a:ext>
            </a:extLst>
          </p:cNvPr>
          <p:cNvSpPr txBox="1"/>
          <p:nvPr/>
        </p:nvSpPr>
        <p:spPr>
          <a:xfrm>
            <a:off x="6374608" y="1024034"/>
            <a:ext cx="553878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0000"/>
                </a:solidFill>
                <a:latin typeface="Lucida Sans" panose="020B0602030504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Condition #3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392B22D-3387-45EE-86F7-F7438C9F03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6969580"/>
              </p:ext>
            </p:extLst>
          </p:nvPr>
        </p:nvGraphicFramePr>
        <p:xfrm>
          <a:off x="1000351" y="2368141"/>
          <a:ext cx="10748513" cy="8057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323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EFFDF31-3D42-404C-A7FE-9F28D5BE741C}"/>
              </a:ext>
            </a:extLst>
          </p:cNvPr>
          <p:cNvSpPr txBox="1"/>
          <p:nvPr/>
        </p:nvSpPr>
        <p:spPr>
          <a:xfrm>
            <a:off x="14230350" y="6073513"/>
            <a:ext cx="260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Lucida Sans" panose="020B0602030504020204" pitchFamily="34" charset="0"/>
                <a:ea typeface="Lato" panose="020F0502020204030203" pitchFamily="34" charset="0"/>
                <a:cs typeface="Lato" panose="020F0502020204030203" pitchFamily="34" charset="0"/>
              </a:rPr>
              <a:t>Outcome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1E33732-5017-4D63-BCA7-103BB6C94CE2}"/>
              </a:ext>
            </a:extLst>
          </p:cNvPr>
          <p:cNvSpPr/>
          <p:nvPr/>
        </p:nvSpPr>
        <p:spPr>
          <a:xfrm>
            <a:off x="11201400" y="6006621"/>
            <a:ext cx="3028950" cy="78011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98" tIns="34299" rIns="68598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0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27A56B-5B7D-4896-A6FE-898F3FA282E3}"/>
              </a:ext>
            </a:extLst>
          </p:cNvPr>
          <p:cNvSpPr txBox="1"/>
          <p:nvPr/>
        </p:nvSpPr>
        <p:spPr>
          <a:xfrm>
            <a:off x="6374608" y="1024034"/>
            <a:ext cx="553878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0000"/>
                </a:solidFill>
                <a:latin typeface="Lucida Sans" panose="020B0602030504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Condition #4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392B22D-3387-45EE-86F7-F7438C9F03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2575784"/>
              </p:ext>
            </p:extLst>
          </p:nvPr>
        </p:nvGraphicFramePr>
        <p:xfrm>
          <a:off x="1000351" y="2368141"/>
          <a:ext cx="10748513" cy="8057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071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127A56B-5B7D-4896-A6FE-898F3FA282E3}"/>
              </a:ext>
            </a:extLst>
          </p:cNvPr>
          <p:cNvSpPr txBox="1"/>
          <p:nvPr/>
        </p:nvSpPr>
        <p:spPr>
          <a:xfrm>
            <a:off x="6374608" y="1024034"/>
            <a:ext cx="553878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0000"/>
                </a:solidFill>
                <a:latin typeface="Lucida Sans" panose="020B0602030504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Outcome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392B22D-3387-45EE-86F7-F7438C9F03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8083773"/>
              </p:ext>
            </p:extLst>
          </p:nvPr>
        </p:nvGraphicFramePr>
        <p:xfrm>
          <a:off x="1000351" y="2368141"/>
          <a:ext cx="10748513" cy="8057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876DECF-765D-4BC6-A1AE-78405CECE66C}"/>
              </a:ext>
            </a:extLst>
          </p:cNvPr>
          <p:cNvSpPr txBox="1"/>
          <p:nvPr/>
        </p:nvSpPr>
        <p:spPr>
          <a:xfrm>
            <a:off x="14230350" y="5519514"/>
            <a:ext cx="2609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Lucida Sans" panose="020B0602030504020204" pitchFamily="34" charset="0"/>
                <a:ea typeface="Lato" panose="020F0502020204030203" pitchFamily="34" charset="0"/>
                <a:cs typeface="Lato" panose="020F0502020204030203" pitchFamily="34" charset="0"/>
              </a:rPr>
              <a:t>≥30% women on boards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729F2E6-D198-44AF-87FA-3F190DB09166}"/>
              </a:ext>
            </a:extLst>
          </p:cNvPr>
          <p:cNvSpPr/>
          <p:nvPr/>
        </p:nvSpPr>
        <p:spPr>
          <a:xfrm>
            <a:off x="11201400" y="6006621"/>
            <a:ext cx="3028950" cy="78011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98" tIns="34299" rIns="68598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0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689582-4B46-44F6-BC55-EA5DFCEBBCED}"/>
              </a:ext>
            </a:extLst>
          </p:cNvPr>
          <p:cNvSpPr txBox="1"/>
          <p:nvPr/>
        </p:nvSpPr>
        <p:spPr>
          <a:xfrm>
            <a:off x="993159" y="11240764"/>
            <a:ext cx="16373200" cy="1477291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/>
            <a:r>
              <a:rPr lang="en-GB" sz="3600" dirty="0">
                <a:solidFill>
                  <a:srgbClr val="000000"/>
                </a:solidFill>
                <a:latin typeface="Lucida Sans" panose="020B0602030504020204" pitchFamily="34" charset="0"/>
                <a:cs typeface="Source Sans Pro"/>
              </a:rPr>
              <a:t>Women must comprise a ‘critical mass’ of ≥30% of board members to exert power and influence </a:t>
            </a:r>
            <a:r>
              <a:rPr lang="en-GB" sz="2400" dirty="0">
                <a:solidFill>
                  <a:srgbClr val="000000"/>
                </a:solidFill>
                <a:latin typeface="Lucida Sans" panose="020B0602030504020204" pitchFamily="34" charset="0"/>
                <a:cs typeface="Source Sans Pro"/>
              </a:rPr>
              <a:t>(e.g. </a:t>
            </a:r>
            <a:r>
              <a:rPr lang="da-DK" sz="2400" dirty="0">
                <a:solidFill>
                  <a:srgbClr val="000000"/>
                </a:solidFill>
                <a:latin typeface="Lucida Sans" panose="020B0602030504020204" pitchFamily="34" charset="0"/>
              </a:rPr>
              <a:t>Konrad et al., 2008; </a:t>
            </a:r>
            <a:r>
              <a:rPr lang="en-GB" sz="2400" dirty="0">
                <a:solidFill>
                  <a:srgbClr val="000000"/>
                </a:solidFill>
                <a:latin typeface="Lucida Sans" panose="020B0602030504020204" pitchFamily="34" charset="0"/>
                <a:cs typeface="Source Sans Pro"/>
              </a:rPr>
              <a:t>Krook, 2009;</a:t>
            </a:r>
            <a:r>
              <a:rPr lang="da-DK" sz="2400" dirty="0">
                <a:solidFill>
                  <a:srgbClr val="000000"/>
                </a:solidFill>
                <a:latin typeface="Lucida Sans" panose="020B0602030504020204" pitchFamily="34" charset="0"/>
              </a:rPr>
              <a:t> Torchia et al., 2011</a:t>
            </a:r>
            <a:r>
              <a:rPr lang="en-GB" sz="2400" dirty="0">
                <a:solidFill>
                  <a:srgbClr val="000000"/>
                </a:solidFill>
                <a:latin typeface="Lucida Sans" panose="020B0602030504020204" pitchFamily="34" charset="0"/>
                <a:cs typeface="Source Sans Pro"/>
              </a:rPr>
              <a:t>)</a:t>
            </a:r>
          </a:p>
          <a:p>
            <a:pPr algn="ctr"/>
            <a:endParaRPr lang="en-GB" sz="1200" dirty="0">
              <a:solidFill>
                <a:srgbClr val="000000"/>
              </a:solidFill>
              <a:latin typeface="Lucida Sans" panose="020B0602030504020204" pitchFamily="34" charset="0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903169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17D4B8F-4395-403B-9388-E44CF9F9AB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323384"/>
              </p:ext>
            </p:extLst>
          </p:nvPr>
        </p:nvGraphicFramePr>
        <p:xfrm>
          <a:off x="926057" y="2368141"/>
          <a:ext cx="10748513" cy="8057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9AB3103F-3121-4D26-B2BF-E27566AA23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490168"/>
              </p:ext>
            </p:extLst>
          </p:nvPr>
        </p:nvGraphicFramePr>
        <p:xfrm>
          <a:off x="926057" y="2368141"/>
          <a:ext cx="10748513" cy="8057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21B2C5E-5605-4A43-A398-EE61B657B772}"/>
              </a:ext>
            </a:extLst>
          </p:cNvPr>
          <p:cNvSpPr/>
          <p:nvPr/>
        </p:nvSpPr>
        <p:spPr>
          <a:xfrm>
            <a:off x="6557786" y="4397829"/>
            <a:ext cx="1271220" cy="1882582"/>
          </a:xfrm>
          <a:custGeom>
            <a:avLst/>
            <a:gdLst>
              <a:gd name="connsiteX0" fmla="*/ 1143553 w 1148304"/>
              <a:gd name="connsiteY0" fmla="*/ 0 h 1851632"/>
              <a:gd name="connsiteX1" fmla="*/ 1148304 w 1148304"/>
              <a:gd name="connsiteY1" fmla="*/ 97460 h 1851632"/>
              <a:gd name="connsiteX2" fmla="*/ 385737 w 1148304"/>
              <a:gd name="connsiteY2" fmla="*/ 1772325 h 1851632"/>
              <a:gd name="connsiteX3" fmla="*/ 283346 w 1148304"/>
              <a:gd name="connsiteY3" fmla="*/ 1851632 h 1851632"/>
              <a:gd name="connsiteX4" fmla="*/ 167485 w 1148304"/>
              <a:gd name="connsiteY4" fmla="*/ 1781176 h 1851632"/>
              <a:gd name="connsiteX5" fmla="*/ 0 w 1148304"/>
              <a:gd name="connsiteY5" fmla="*/ 1697607 h 1851632"/>
              <a:gd name="connsiteX6" fmla="*/ 28828 w 1148304"/>
              <a:gd name="connsiteY6" fmla="*/ 1501954 h 1851632"/>
              <a:gd name="connsiteX7" fmla="*/ 1038706 w 1148304"/>
              <a:gd name="connsiteY7" fmla="*/ 56451 h 1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8304" h="1851632">
                <a:moveTo>
                  <a:pt x="1143553" y="0"/>
                </a:moveTo>
                <a:lnTo>
                  <a:pt x="1148304" y="97460"/>
                </a:lnTo>
                <a:cubicBezTo>
                  <a:pt x="1148304" y="771749"/>
                  <a:pt x="851456" y="1374223"/>
                  <a:pt x="385737" y="1772325"/>
                </a:cubicBezTo>
                <a:lnTo>
                  <a:pt x="283346" y="1851632"/>
                </a:lnTo>
                <a:lnTo>
                  <a:pt x="167485" y="1781176"/>
                </a:lnTo>
                <a:lnTo>
                  <a:pt x="0" y="1697607"/>
                </a:lnTo>
                <a:lnTo>
                  <a:pt x="28828" y="1501954"/>
                </a:lnTo>
                <a:cubicBezTo>
                  <a:pt x="150952" y="883791"/>
                  <a:pt x="526780" y="361352"/>
                  <a:pt x="1038706" y="56451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ED1B40-CB05-437B-AABA-9CF8D93F52FC}"/>
              </a:ext>
            </a:extLst>
          </p:cNvPr>
          <p:cNvGrpSpPr/>
          <p:nvPr/>
        </p:nvGrpSpPr>
        <p:grpSpPr>
          <a:xfrm>
            <a:off x="938826" y="4146408"/>
            <a:ext cx="4226315" cy="4226832"/>
            <a:chOff x="21" y="1777081"/>
            <a:chExt cx="4226315" cy="4226832"/>
          </a:xfrm>
          <a:solidFill>
            <a:schemeClr val="accent1">
              <a:alpha val="60000"/>
            </a:schemeClr>
          </a:solidFill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ADA915F-1577-4BE4-8DE7-9231C68B389D}"/>
                </a:ext>
              </a:extLst>
            </p:cNvPr>
            <p:cNvSpPr/>
            <p:nvPr/>
          </p:nvSpPr>
          <p:spPr>
            <a:xfrm>
              <a:off x="21" y="1777081"/>
              <a:ext cx="4226315" cy="4226832"/>
            </a:xfrm>
            <a:prstGeom prst="ellipse">
              <a:avLst/>
            </a:prstGeom>
            <a:grpFill/>
            <a:ln>
              <a:solidFill>
                <a:schemeClr val="bg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9" name="Oval 4">
              <a:extLst>
                <a:ext uri="{FF2B5EF4-FFF2-40B4-BE49-F238E27FC236}">
                  <a16:creationId xmlns:a16="http://schemas.microsoft.com/office/drawing/2014/main" id="{FD160814-F65C-4F3C-8543-9D3A0D4D0446}"/>
                </a:ext>
              </a:extLst>
            </p:cNvPr>
            <p:cNvSpPr txBox="1"/>
            <p:nvPr/>
          </p:nvSpPr>
          <p:spPr>
            <a:xfrm>
              <a:off x="618951" y="2396086"/>
              <a:ext cx="2988455" cy="298882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200" kern="1200" dirty="0">
                  <a:solidFill>
                    <a:schemeClr val="bg1"/>
                  </a:solidFill>
                  <a:latin typeface="Lucida Sans" panose="020B0602030504020204" pitchFamily="34" charset="0"/>
                </a:rPr>
                <a:t>‘Hard’ quota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127A56B-5B7D-4896-A6FE-898F3FA282E3}"/>
              </a:ext>
            </a:extLst>
          </p:cNvPr>
          <p:cNvSpPr txBox="1"/>
          <p:nvPr/>
        </p:nvSpPr>
        <p:spPr>
          <a:xfrm>
            <a:off x="5400136" y="976139"/>
            <a:ext cx="748772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0000"/>
                </a:solidFill>
                <a:latin typeface="Lucida Sans" panose="020B0602030504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1AD84C-3C1F-4632-8E0B-17C0A995C5C1}"/>
              </a:ext>
            </a:extLst>
          </p:cNvPr>
          <p:cNvSpPr txBox="1"/>
          <p:nvPr/>
        </p:nvSpPr>
        <p:spPr>
          <a:xfrm>
            <a:off x="7151962" y="2739421"/>
            <a:ext cx="28153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 dirty="0">
                <a:solidFill>
                  <a:srgbClr val="000000"/>
                </a:solidFill>
                <a:latin typeface="Lucida Sans" panose="020B0602030504020204" pitchFamily="34" charset="0"/>
              </a:rPr>
              <a:t>DEN, FIN, SWE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D9479C-5054-447B-A7F9-FDB899AEDD9C}"/>
              </a:ext>
            </a:extLst>
          </p:cNvPr>
          <p:cNvCxnSpPr>
            <a:cxnSpLocks/>
          </p:cNvCxnSpPr>
          <p:nvPr/>
        </p:nvCxnSpPr>
        <p:spPr>
          <a:xfrm flipH="1">
            <a:off x="7384213" y="3579550"/>
            <a:ext cx="1175404" cy="1579046"/>
          </a:xfrm>
          <a:prstGeom prst="straightConnector1">
            <a:avLst/>
          </a:prstGeom>
          <a:ln w="53975">
            <a:solidFill>
              <a:srgbClr val="0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B314F6D-01C2-4AD9-83BE-B1A93DBBEE79}"/>
              </a:ext>
            </a:extLst>
          </p:cNvPr>
          <p:cNvSpPr txBox="1"/>
          <p:nvPr/>
        </p:nvSpPr>
        <p:spPr>
          <a:xfrm>
            <a:off x="8113304" y="9058449"/>
            <a:ext cx="20613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 dirty="0">
                <a:solidFill>
                  <a:srgbClr val="000000"/>
                </a:solidFill>
                <a:latin typeface="Lucida Sans" panose="020B0602030504020204" pitchFamily="34" charset="0"/>
              </a:rPr>
              <a:t>AUT, PRT, ESP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B2F950-80B6-4B69-AE54-395096A0583E}"/>
              </a:ext>
            </a:extLst>
          </p:cNvPr>
          <p:cNvCxnSpPr>
            <a:cxnSpLocks/>
          </p:cNvCxnSpPr>
          <p:nvPr/>
        </p:nvCxnSpPr>
        <p:spPr>
          <a:xfrm flipH="1" flipV="1">
            <a:off x="7151962" y="7240123"/>
            <a:ext cx="1630088" cy="1863583"/>
          </a:xfrm>
          <a:prstGeom prst="straightConnector1">
            <a:avLst/>
          </a:prstGeom>
          <a:ln w="53975">
            <a:solidFill>
              <a:srgbClr val="0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CF9F5D-6C98-42A6-89A6-D8A7A1BF45E2}"/>
              </a:ext>
            </a:extLst>
          </p:cNvPr>
          <p:cNvSpPr txBox="1"/>
          <p:nvPr/>
        </p:nvSpPr>
        <p:spPr>
          <a:xfrm>
            <a:off x="5248094" y="6104288"/>
            <a:ext cx="1052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000000"/>
                </a:solidFill>
                <a:latin typeface="Lucida Sans" panose="020B0602030504020204" pitchFamily="34" charset="0"/>
              </a:rPr>
              <a:t>LUX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B4BF84-D56C-49A8-A022-A77ADCA72BE7}"/>
              </a:ext>
            </a:extLst>
          </p:cNvPr>
          <p:cNvSpPr txBox="1"/>
          <p:nvPr/>
        </p:nvSpPr>
        <p:spPr>
          <a:xfrm>
            <a:off x="980261" y="2583127"/>
            <a:ext cx="2690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000000"/>
                </a:solidFill>
                <a:latin typeface="Lucida Sans" panose="020B0602030504020204" pitchFamily="34" charset="0"/>
              </a:rPr>
              <a:t>FRA, NOR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C982F2-EBF7-40F1-BF9B-E09A26E137AB}"/>
              </a:ext>
            </a:extLst>
          </p:cNvPr>
          <p:cNvSpPr txBox="1"/>
          <p:nvPr/>
        </p:nvSpPr>
        <p:spPr>
          <a:xfrm>
            <a:off x="926285" y="8687242"/>
            <a:ext cx="20613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000000"/>
                </a:solidFill>
                <a:latin typeface="Lucida Sans" panose="020B0602030504020204" pitchFamily="34" charset="0"/>
              </a:rPr>
              <a:t>BEL, DEU, ITA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8B6E51-1A15-4BD0-9FCD-A641F72226DE}"/>
              </a:ext>
            </a:extLst>
          </p:cNvPr>
          <p:cNvCxnSpPr>
            <a:cxnSpLocks/>
          </p:cNvCxnSpPr>
          <p:nvPr/>
        </p:nvCxnSpPr>
        <p:spPr>
          <a:xfrm>
            <a:off x="2743200" y="3290786"/>
            <a:ext cx="2229614" cy="3105890"/>
          </a:xfrm>
          <a:prstGeom prst="straightConnector1">
            <a:avLst/>
          </a:prstGeom>
          <a:ln w="53975">
            <a:solidFill>
              <a:srgbClr val="0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BCE3B4-A5F0-401E-8020-C97FE6BD1300}"/>
              </a:ext>
            </a:extLst>
          </p:cNvPr>
          <p:cNvCxnSpPr>
            <a:cxnSpLocks/>
          </p:cNvCxnSpPr>
          <p:nvPr/>
        </p:nvCxnSpPr>
        <p:spPr>
          <a:xfrm flipV="1">
            <a:off x="2067692" y="7319321"/>
            <a:ext cx="2433286" cy="1784385"/>
          </a:xfrm>
          <a:prstGeom prst="straightConnector1">
            <a:avLst/>
          </a:prstGeom>
          <a:ln w="53975">
            <a:solidFill>
              <a:srgbClr val="0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A821A42-5F6F-438A-ABD2-418CB947CEC2}"/>
              </a:ext>
            </a:extLst>
          </p:cNvPr>
          <p:cNvSpPr txBox="1"/>
          <p:nvPr/>
        </p:nvSpPr>
        <p:spPr>
          <a:xfrm>
            <a:off x="13569758" y="9724335"/>
            <a:ext cx="34873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0000"/>
                </a:solidFill>
                <a:latin typeface="Lucida Sans" panose="020B0602030504020204" pitchFamily="34" charset="0"/>
              </a:rPr>
              <a:t>≥30% women on boards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356BA6-2F4D-470C-B463-8EE632B95C18}"/>
              </a:ext>
            </a:extLst>
          </p:cNvPr>
          <p:cNvSpPr txBox="1"/>
          <p:nvPr/>
        </p:nvSpPr>
        <p:spPr>
          <a:xfrm>
            <a:off x="13569758" y="11317166"/>
            <a:ext cx="36688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0000"/>
                </a:solidFill>
                <a:latin typeface="Lucida Sans" panose="020B0602030504020204" pitchFamily="34" charset="0"/>
              </a:rPr>
              <a:t>&lt;30% women on boards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87581D-4873-4CE4-AB43-CDAD7147120D}"/>
              </a:ext>
            </a:extLst>
          </p:cNvPr>
          <p:cNvSpPr txBox="1"/>
          <p:nvPr/>
        </p:nvSpPr>
        <p:spPr>
          <a:xfrm>
            <a:off x="12685865" y="9911547"/>
            <a:ext cx="509529" cy="448240"/>
          </a:xfrm>
          <a:prstGeom prst="rect">
            <a:avLst/>
          </a:prstGeom>
          <a:solidFill>
            <a:schemeClr val="tx1">
              <a:alpha val="71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F82220-93D1-4600-8DD6-F5BB93471EF2}"/>
              </a:ext>
            </a:extLst>
          </p:cNvPr>
          <p:cNvSpPr txBox="1"/>
          <p:nvPr/>
        </p:nvSpPr>
        <p:spPr>
          <a:xfrm>
            <a:off x="12685865" y="11506190"/>
            <a:ext cx="509529" cy="448240"/>
          </a:xfrm>
          <a:prstGeom prst="rect">
            <a:avLst/>
          </a:prstGeom>
          <a:solidFill>
            <a:srgbClr val="C4D4E2">
              <a:alpha val="60000"/>
            </a:srgb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5D3F95-1689-445D-BBED-B096794286C8}"/>
              </a:ext>
            </a:extLst>
          </p:cNvPr>
          <p:cNvSpPr txBox="1"/>
          <p:nvPr/>
        </p:nvSpPr>
        <p:spPr>
          <a:xfrm>
            <a:off x="1049343" y="10801553"/>
            <a:ext cx="2998243" cy="1077218"/>
          </a:xfrm>
          <a:prstGeom prst="rect">
            <a:avLst/>
          </a:prstGeom>
          <a:solidFill>
            <a:srgbClr val="E7EC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000000"/>
                </a:solidFill>
                <a:latin typeface="Lucida Sans" panose="020B0602030504020204" pitchFamily="34" charset="0"/>
              </a:rPr>
              <a:t>HUN, POL, SVK, SVN, US</a:t>
            </a:r>
          </a:p>
        </p:txBody>
      </p:sp>
    </p:spTree>
    <p:extLst>
      <p:ext uri="{BB962C8B-B14F-4D97-AF65-F5344CB8AC3E}">
        <p14:creationId xmlns:p14="http://schemas.microsoft.com/office/powerpoint/2010/main" val="1173933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0DB4A876-553B-4E93-93F1-6F493AFD3FF0}"/>
              </a:ext>
            </a:extLst>
          </p:cNvPr>
          <p:cNvSpPr txBox="1"/>
          <p:nvPr/>
        </p:nvSpPr>
        <p:spPr>
          <a:xfrm>
            <a:off x="11728774" y="2386270"/>
            <a:ext cx="5633169" cy="6822452"/>
          </a:xfrm>
          <a:prstGeom prst="snip2Diag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  <a:latin typeface="Lucida Sans" panose="020B0602030504020204" pitchFamily="34" charset="0"/>
              </a:rPr>
              <a:t>Two pathways to </a:t>
            </a:r>
            <a:r>
              <a:rPr lang="en-GB" sz="3200" dirty="0">
                <a:solidFill>
                  <a:schemeClr val="bg1"/>
                </a:solidFill>
                <a:latin typeface="Lucida Sans" panose="020B0602030504020204" pitchFamily="34" charset="0"/>
                <a:cs typeface="Source Sans Pro"/>
              </a:rPr>
              <a:t>the outcome</a:t>
            </a:r>
            <a:r>
              <a:rPr lang="en-GB" sz="3200" dirty="0">
                <a:solidFill>
                  <a:schemeClr val="bg1"/>
                </a:solidFill>
                <a:latin typeface="Lucida Sans" panose="020B0602030504020204" pitchFamily="34" charset="0"/>
              </a:rPr>
              <a:t>: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GB" sz="3200" dirty="0">
                <a:solidFill>
                  <a:schemeClr val="bg1"/>
                </a:solidFill>
                <a:latin typeface="Lucida Sans" panose="020B0602030504020204" pitchFamily="34" charset="0"/>
              </a:rPr>
              <a:t>‘Hard’ quota OR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GB" sz="3200" dirty="0">
                <a:solidFill>
                  <a:schemeClr val="bg1"/>
                </a:solidFill>
                <a:latin typeface="Lucida Sans" panose="020B0602030504020204" pitchFamily="34" charset="0"/>
              </a:rPr>
              <a:t>‘Soft’ regs + generous welfare state + weak employment protection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17D4B8F-4395-403B-9388-E44CF9F9AB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7605969"/>
              </p:ext>
            </p:extLst>
          </p:nvPr>
        </p:nvGraphicFramePr>
        <p:xfrm>
          <a:off x="926057" y="2368141"/>
          <a:ext cx="10748513" cy="8057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11AD84C-3C1F-4632-8E0B-17C0A995C5C1}"/>
              </a:ext>
            </a:extLst>
          </p:cNvPr>
          <p:cNvSpPr txBox="1"/>
          <p:nvPr/>
        </p:nvSpPr>
        <p:spPr>
          <a:xfrm>
            <a:off x="7151962" y="2739421"/>
            <a:ext cx="28153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 dirty="0">
                <a:solidFill>
                  <a:srgbClr val="000000"/>
                </a:solidFill>
                <a:latin typeface="Lucida Sans" panose="020B0602030504020204" pitchFamily="34" charset="0"/>
              </a:rPr>
              <a:t>DEN, FIN, SWE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D9479C-5054-447B-A7F9-FDB899AEDD9C}"/>
              </a:ext>
            </a:extLst>
          </p:cNvPr>
          <p:cNvCxnSpPr>
            <a:cxnSpLocks/>
          </p:cNvCxnSpPr>
          <p:nvPr/>
        </p:nvCxnSpPr>
        <p:spPr>
          <a:xfrm flipH="1">
            <a:off x="7384213" y="3579550"/>
            <a:ext cx="1175404" cy="1579046"/>
          </a:xfrm>
          <a:prstGeom prst="straightConnector1">
            <a:avLst/>
          </a:prstGeom>
          <a:ln w="53975">
            <a:solidFill>
              <a:srgbClr val="0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B314F6D-01C2-4AD9-83BE-B1A93DBBEE79}"/>
              </a:ext>
            </a:extLst>
          </p:cNvPr>
          <p:cNvSpPr txBox="1"/>
          <p:nvPr/>
        </p:nvSpPr>
        <p:spPr>
          <a:xfrm>
            <a:off x="8113304" y="9058449"/>
            <a:ext cx="20613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 dirty="0">
                <a:solidFill>
                  <a:srgbClr val="000000"/>
                </a:solidFill>
                <a:latin typeface="Lucida Sans" panose="020B0602030504020204" pitchFamily="34" charset="0"/>
              </a:rPr>
              <a:t>AUT, PRT, ESP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B2F950-80B6-4B69-AE54-395096A0583E}"/>
              </a:ext>
            </a:extLst>
          </p:cNvPr>
          <p:cNvCxnSpPr>
            <a:cxnSpLocks/>
          </p:cNvCxnSpPr>
          <p:nvPr/>
        </p:nvCxnSpPr>
        <p:spPr>
          <a:xfrm flipH="1" flipV="1">
            <a:off x="7151962" y="7240123"/>
            <a:ext cx="1630088" cy="1863583"/>
          </a:xfrm>
          <a:prstGeom prst="straightConnector1">
            <a:avLst/>
          </a:prstGeom>
          <a:ln w="53975">
            <a:solidFill>
              <a:srgbClr val="0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CF9F5D-6C98-42A6-89A6-D8A7A1BF45E2}"/>
              </a:ext>
            </a:extLst>
          </p:cNvPr>
          <p:cNvSpPr txBox="1"/>
          <p:nvPr/>
        </p:nvSpPr>
        <p:spPr>
          <a:xfrm>
            <a:off x="5248094" y="6104288"/>
            <a:ext cx="1052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000000"/>
                </a:solidFill>
                <a:latin typeface="Lucida Sans" panose="020B0602030504020204" pitchFamily="34" charset="0"/>
              </a:rPr>
              <a:t>LUX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062B60-0BC5-44A6-8617-07F94CA514B7}"/>
              </a:ext>
            </a:extLst>
          </p:cNvPr>
          <p:cNvSpPr txBox="1"/>
          <p:nvPr/>
        </p:nvSpPr>
        <p:spPr>
          <a:xfrm>
            <a:off x="1049343" y="10801553"/>
            <a:ext cx="2998243" cy="1077218"/>
          </a:xfrm>
          <a:prstGeom prst="rect">
            <a:avLst/>
          </a:prstGeom>
          <a:solidFill>
            <a:srgbClr val="E7EC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000000"/>
                </a:solidFill>
                <a:latin typeface="Lucida Sans" panose="020B0602030504020204" pitchFamily="34" charset="0"/>
              </a:rPr>
              <a:t>HUN, POL, SVK, </a:t>
            </a:r>
            <a:r>
              <a:rPr lang="en-GB" sz="3200" b="1" dirty="0" err="1">
                <a:solidFill>
                  <a:srgbClr val="000000"/>
                </a:solidFill>
                <a:latin typeface="Lucida Sans" panose="020B0602030504020204" pitchFamily="34" charset="0"/>
              </a:rPr>
              <a:t>SVN</a:t>
            </a:r>
            <a:r>
              <a:rPr lang="en-GB" sz="3200" b="1" dirty="0">
                <a:solidFill>
                  <a:srgbClr val="000000"/>
                </a:solidFill>
                <a:latin typeface="Lucida Sans" panose="020B0602030504020204" pitchFamily="34" charset="0"/>
              </a:rPr>
              <a:t>, 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B4BF84-D56C-49A8-A022-A77ADCA72BE7}"/>
              </a:ext>
            </a:extLst>
          </p:cNvPr>
          <p:cNvSpPr txBox="1"/>
          <p:nvPr/>
        </p:nvSpPr>
        <p:spPr>
          <a:xfrm>
            <a:off x="980261" y="2583127"/>
            <a:ext cx="2690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000000"/>
                </a:solidFill>
                <a:latin typeface="Lucida Sans" panose="020B0602030504020204" pitchFamily="34" charset="0"/>
              </a:rPr>
              <a:t>FRA, NOR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C982F2-EBF7-40F1-BF9B-E09A26E137AB}"/>
              </a:ext>
            </a:extLst>
          </p:cNvPr>
          <p:cNvSpPr txBox="1"/>
          <p:nvPr/>
        </p:nvSpPr>
        <p:spPr>
          <a:xfrm>
            <a:off x="926285" y="8687242"/>
            <a:ext cx="20613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000000"/>
                </a:solidFill>
                <a:latin typeface="Lucida Sans" panose="020B0602030504020204" pitchFamily="34" charset="0"/>
              </a:rPr>
              <a:t>BEL, DEU, ITA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8B6E51-1A15-4BD0-9FCD-A641F72226DE}"/>
              </a:ext>
            </a:extLst>
          </p:cNvPr>
          <p:cNvCxnSpPr>
            <a:cxnSpLocks/>
          </p:cNvCxnSpPr>
          <p:nvPr/>
        </p:nvCxnSpPr>
        <p:spPr>
          <a:xfrm>
            <a:off x="2743200" y="3290786"/>
            <a:ext cx="2229614" cy="3105890"/>
          </a:xfrm>
          <a:prstGeom prst="straightConnector1">
            <a:avLst/>
          </a:prstGeom>
          <a:ln w="53975">
            <a:solidFill>
              <a:srgbClr val="0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BCE3B4-A5F0-401E-8020-C97FE6BD1300}"/>
              </a:ext>
            </a:extLst>
          </p:cNvPr>
          <p:cNvCxnSpPr>
            <a:cxnSpLocks/>
          </p:cNvCxnSpPr>
          <p:nvPr/>
        </p:nvCxnSpPr>
        <p:spPr>
          <a:xfrm flipV="1">
            <a:off x="2067692" y="7319321"/>
            <a:ext cx="2433286" cy="1784385"/>
          </a:xfrm>
          <a:prstGeom prst="straightConnector1">
            <a:avLst/>
          </a:prstGeom>
          <a:ln w="53975">
            <a:solidFill>
              <a:srgbClr val="0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EC2056D-CDF6-4363-9549-E60105DA7430}"/>
              </a:ext>
            </a:extLst>
          </p:cNvPr>
          <p:cNvSpPr txBox="1"/>
          <p:nvPr/>
        </p:nvSpPr>
        <p:spPr>
          <a:xfrm>
            <a:off x="13569758" y="9724335"/>
            <a:ext cx="34873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0000"/>
                </a:solidFill>
                <a:latin typeface="Lucida Sans" panose="020B0602030504020204" pitchFamily="34" charset="0"/>
              </a:rPr>
              <a:t>≥30% women on boards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1CB3F9-BBFD-4D09-8043-5CD982BAA66C}"/>
              </a:ext>
            </a:extLst>
          </p:cNvPr>
          <p:cNvSpPr txBox="1"/>
          <p:nvPr/>
        </p:nvSpPr>
        <p:spPr>
          <a:xfrm>
            <a:off x="13569758" y="11317166"/>
            <a:ext cx="36688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0000"/>
                </a:solidFill>
                <a:latin typeface="Lucida Sans" panose="020B0602030504020204" pitchFamily="34" charset="0"/>
              </a:rPr>
              <a:t>&lt;30% women on boards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386B0A-7641-43E6-A566-90623558B356}"/>
              </a:ext>
            </a:extLst>
          </p:cNvPr>
          <p:cNvSpPr txBox="1"/>
          <p:nvPr/>
        </p:nvSpPr>
        <p:spPr>
          <a:xfrm>
            <a:off x="12685865" y="9911547"/>
            <a:ext cx="509529" cy="448240"/>
          </a:xfrm>
          <a:prstGeom prst="rect">
            <a:avLst/>
          </a:prstGeom>
          <a:solidFill>
            <a:schemeClr val="tx1">
              <a:alpha val="71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008E3D-2F93-424D-A93D-F0CE6B93E4B6}"/>
              </a:ext>
            </a:extLst>
          </p:cNvPr>
          <p:cNvSpPr txBox="1"/>
          <p:nvPr/>
        </p:nvSpPr>
        <p:spPr>
          <a:xfrm>
            <a:off x="12685865" y="11506190"/>
            <a:ext cx="509529" cy="448240"/>
          </a:xfrm>
          <a:prstGeom prst="rect">
            <a:avLst/>
          </a:prstGeom>
          <a:solidFill>
            <a:srgbClr val="C4D4E2">
              <a:alpha val="60000"/>
            </a:srgb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2B3FA0-459B-48A6-A135-41B5B867FB4A}"/>
              </a:ext>
            </a:extLst>
          </p:cNvPr>
          <p:cNvSpPr/>
          <p:nvPr/>
        </p:nvSpPr>
        <p:spPr>
          <a:xfrm>
            <a:off x="6557786" y="4397829"/>
            <a:ext cx="1271220" cy="1882582"/>
          </a:xfrm>
          <a:custGeom>
            <a:avLst/>
            <a:gdLst>
              <a:gd name="connsiteX0" fmla="*/ 1143553 w 1148304"/>
              <a:gd name="connsiteY0" fmla="*/ 0 h 1851632"/>
              <a:gd name="connsiteX1" fmla="*/ 1148304 w 1148304"/>
              <a:gd name="connsiteY1" fmla="*/ 97460 h 1851632"/>
              <a:gd name="connsiteX2" fmla="*/ 385737 w 1148304"/>
              <a:gd name="connsiteY2" fmla="*/ 1772325 h 1851632"/>
              <a:gd name="connsiteX3" fmla="*/ 283346 w 1148304"/>
              <a:gd name="connsiteY3" fmla="*/ 1851632 h 1851632"/>
              <a:gd name="connsiteX4" fmla="*/ 167485 w 1148304"/>
              <a:gd name="connsiteY4" fmla="*/ 1781176 h 1851632"/>
              <a:gd name="connsiteX5" fmla="*/ 0 w 1148304"/>
              <a:gd name="connsiteY5" fmla="*/ 1697607 h 1851632"/>
              <a:gd name="connsiteX6" fmla="*/ 28828 w 1148304"/>
              <a:gd name="connsiteY6" fmla="*/ 1501954 h 1851632"/>
              <a:gd name="connsiteX7" fmla="*/ 1038706 w 1148304"/>
              <a:gd name="connsiteY7" fmla="*/ 56451 h 1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8304" h="1851632">
                <a:moveTo>
                  <a:pt x="1143553" y="0"/>
                </a:moveTo>
                <a:lnTo>
                  <a:pt x="1148304" y="97460"/>
                </a:lnTo>
                <a:cubicBezTo>
                  <a:pt x="1148304" y="771749"/>
                  <a:pt x="851456" y="1374223"/>
                  <a:pt x="385737" y="1772325"/>
                </a:cubicBezTo>
                <a:lnTo>
                  <a:pt x="283346" y="1851632"/>
                </a:lnTo>
                <a:lnTo>
                  <a:pt x="167485" y="1781176"/>
                </a:lnTo>
                <a:lnTo>
                  <a:pt x="0" y="1697607"/>
                </a:lnTo>
                <a:lnTo>
                  <a:pt x="28828" y="1501954"/>
                </a:lnTo>
                <a:cubicBezTo>
                  <a:pt x="150952" y="883791"/>
                  <a:pt x="526780" y="361352"/>
                  <a:pt x="1038706" y="56451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4E6B039-896D-408E-815D-04965ACF8903}"/>
              </a:ext>
            </a:extLst>
          </p:cNvPr>
          <p:cNvGrpSpPr/>
          <p:nvPr/>
        </p:nvGrpSpPr>
        <p:grpSpPr>
          <a:xfrm>
            <a:off x="938826" y="4146408"/>
            <a:ext cx="4226315" cy="4226832"/>
            <a:chOff x="21" y="1777081"/>
            <a:chExt cx="4226315" cy="4226832"/>
          </a:xfrm>
          <a:solidFill>
            <a:schemeClr val="accent1">
              <a:alpha val="60000"/>
            </a:schemeClr>
          </a:solidFill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ACDC519-5C60-434A-9C0D-A9609C858DC4}"/>
                </a:ext>
              </a:extLst>
            </p:cNvPr>
            <p:cNvSpPr/>
            <p:nvPr/>
          </p:nvSpPr>
          <p:spPr>
            <a:xfrm>
              <a:off x="21" y="1777081"/>
              <a:ext cx="4226315" cy="4226832"/>
            </a:xfrm>
            <a:prstGeom prst="ellipse">
              <a:avLst/>
            </a:prstGeom>
            <a:grpFill/>
            <a:ln>
              <a:solidFill>
                <a:schemeClr val="bg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9" name="Oval 4">
              <a:extLst>
                <a:ext uri="{FF2B5EF4-FFF2-40B4-BE49-F238E27FC236}">
                  <a16:creationId xmlns:a16="http://schemas.microsoft.com/office/drawing/2014/main" id="{12720ABC-C54F-495F-A99E-4CEE461AB535}"/>
                </a:ext>
              </a:extLst>
            </p:cNvPr>
            <p:cNvSpPr txBox="1"/>
            <p:nvPr/>
          </p:nvSpPr>
          <p:spPr>
            <a:xfrm>
              <a:off x="618951" y="2396086"/>
              <a:ext cx="2988455" cy="298882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200" kern="1200" dirty="0">
                  <a:solidFill>
                    <a:schemeClr val="bg1"/>
                  </a:solidFill>
                  <a:latin typeface="Lucida Sans" panose="020B0602030504020204" pitchFamily="34" charset="0"/>
                </a:rPr>
                <a:t>‘Hard’ quota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2C4863F-B02A-4959-9659-7B345E5A3DF7}"/>
              </a:ext>
            </a:extLst>
          </p:cNvPr>
          <p:cNvSpPr txBox="1"/>
          <p:nvPr/>
        </p:nvSpPr>
        <p:spPr>
          <a:xfrm>
            <a:off x="5400136" y="976139"/>
            <a:ext cx="748772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0000"/>
                </a:solidFill>
                <a:latin typeface="Lucida Sans" panose="020B0602030504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997373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Rectangle 332"/>
          <p:cNvSpPr/>
          <p:nvPr/>
        </p:nvSpPr>
        <p:spPr>
          <a:xfrm>
            <a:off x="322729" y="886527"/>
            <a:ext cx="17588753" cy="1107939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24" tIns="91412" rIns="182824" bIns="91412" rtlCol="0" anchor="ctr">
            <a:spAutoFit/>
          </a:bodyPr>
          <a:lstStyle/>
          <a:p>
            <a:pPr algn="ctr">
              <a:tabLst>
                <a:tab pos="253570" algn="l"/>
              </a:tabLst>
            </a:pPr>
            <a:r>
              <a:rPr lang="en-US" sz="6000" b="1" dirty="0">
                <a:solidFill>
                  <a:srgbClr val="000000"/>
                </a:solidFill>
                <a:latin typeface="Lucida Sans" panose="020B0602030504020204" pitchFamily="34" charset="0"/>
                <a:ea typeface="Lato Light" charset="0"/>
                <a:cs typeface="Lato Light" charset="0"/>
              </a:rPr>
              <a:t>Take-home message</a:t>
            </a:r>
          </a:p>
        </p:txBody>
      </p:sp>
      <p:sp>
        <p:nvSpPr>
          <p:cNvPr id="22" name="Title 20"/>
          <p:cNvSpPr txBox="1">
            <a:spLocks/>
          </p:cNvSpPr>
          <p:nvPr/>
        </p:nvSpPr>
        <p:spPr>
          <a:xfrm>
            <a:off x="9515473" y="2798578"/>
            <a:ext cx="7124701" cy="2265292"/>
          </a:xfrm>
          <a:prstGeom prst="rect">
            <a:avLst/>
          </a:prstGeom>
        </p:spPr>
        <p:txBody>
          <a:bodyPr vert="horz" wrap="square" lIns="68571" tIns="34286" rIns="68571" bIns="34286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ct val="114000"/>
              </a:lnSpc>
            </a:pPr>
            <a:r>
              <a:rPr lang="en-GB" altLang="en-US" sz="3200" dirty="0">
                <a:solidFill>
                  <a:srgbClr val="000000"/>
                </a:solidFill>
                <a:latin typeface="Lucida Sans" panose="020B0602030504020204" pitchFamily="34" charset="0"/>
              </a:rPr>
              <a:t>‘Hard’ quotas work, but so can policy ‘soft’, voluntary regulations – though </a:t>
            </a:r>
            <a:r>
              <a:rPr lang="en-GB" altLang="en-US" sz="3200" b="1" dirty="0">
                <a:solidFill>
                  <a:srgbClr val="000000"/>
                </a:solidFill>
                <a:latin typeface="Lucida Sans" panose="020B0602030504020204" pitchFamily="34" charset="0"/>
              </a:rPr>
              <a:t>government intervention is required</a:t>
            </a:r>
            <a:endParaRPr lang="en-GB" altLang="en-US" sz="3200" dirty="0">
              <a:solidFill>
                <a:srgbClr val="000000"/>
              </a:solidFill>
              <a:latin typeface="Lucida Sans" panose="020B0602030504020204" pitchFamily="34" charset="0"/>
            </a:endParaRPr>
          </a:p>
        </p:txBody>
      </p:sp>
      <p:sp>
        <p:nvSpPr>
          <p:cNvPr id="24" name="Title 20"/>
          <p:cNvSpPr txBox="1">
            <a:spLocks/>
          </p:cNvSpPr>
          <p:nvPr/>
        </p:nvSpPr>
        <p:spPr>
          <a:xfrm>
            <a:off x="9607471" y="10105121"/>
            <a:ext cx="7124703" cy="2265677"/>
          </a:xfrm>
          <a:prstGeom prst="rect">
            <a:avLst/>
          </a:prstGeom>
        </p:spPr>
        <p:txBody>
          <a:bodyPr vert="horz" wrap="square" lIns="68571" tIns="34286" rIns="68571" bIns="34286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ct val="114000"/>
              </a:lnSpc>
            </a:pPr>
            <a:r>
              <a:rPr lang="en-GB" altLang="en-US" sz="3200" dirty="0">
                <a:solidFill>
                  <a:srgbClr val="000000"/>
                </a:solidFill>
                <a:latin typeface="Lucida Sans" panose="020B0602030504020204" pitchFamily="34" charset="0"/>
              </a:rPr>
              <a:t>Highly-skilled women’s access to top jobs need not forever be blocked by generous family policies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95399" y="2403550"/>
            <a:ext cx="7829550" cy="3055350"/>
          </a:xfrm>
          <a:prstGeom prst="rect">
            <a:avLst/>
          </a:prstGeom>
          <a:solidFill>
            <a:schemeClr val="accent1"/>
          </a:solidFill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1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295398" y="9710285"/>
            <a:ext cx="7848603" cy="3055350"/>
          </a:xfrm>
          <a:prstGeom prst="rect">
            <a:avLst/>
          </a:prstGeom>
          <a:solidFill>
            <a:schemeClr val="accent2"/>
          </a:solidFill>
          <a:ln w="412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30505" y="3608058"/>
            <a:ext cx="732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ucida Sans" panose="020B0602030504020204" pitchFamily="34" charset="0"/>
                <a:ea typeface="Lato Light" charset="0"/>
                <a:cs typeface="Lato Light" charset="0"/>
              </a:rPr>
              <a:t>‘Soft’ quotas can work…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55826" y="10360797"/>
            <a:ext cx="73277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ucida Sans" panose="020B0602030504020204" pitchFamily="34" charset="0"/>
                <a:ea typeface="Lato Light" charset="0"/>
                <a:cs typeface="Lato Light" charset="0"/>
              </a:rPr>
              <a:t>Soft quotas can ‘offset’ the negative effects of generous welfare states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8B76C8-19CE-44BE-8233-A4DE16030C63}"/>
              </a:ext>
            </a:extLst>
          </p:cNvPr>
          <p:cNvSpPr/>
          <p:nvPr/>
        </p:nvSpPr>
        <p:spPr>
          <a:xfrm>
            <a:off x="1295398" y="6035777"/>
            <a:ext cx="7829551" cy="3055350"/>
          </a:xfrm>
          <a:prstGeom prst="rect">
            <a:avLst/>
          </a:prstGeom>
          <a:solidFill>
            <a:schemeClr val="bg2">
              <a:lumMod val="75000"/>
            </a:schemeClr>
          </a:solidFill>
          <a:ln w="412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79253F-D408-47EB-B692-21112EEA4911}"/>
              </a:ext>
            </a:extLst>
          </p:cNvPr>
          <p:cNvSpPr txBox="1"/>
          <p:nvPr/>
        </p:nvSpPr>
        <p:spPr>
          <a:xfrm>
            <a:off x="1530505" y="7273899"/>
            <a:ext cx="732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ucida Sans" panose="020B0602030504020204" pitchFamily="34" charset="0"/>
                <a:ea typeface="Lato Light" charset="0"/>
                <a:cs typeface="Lato Light" charset="0"/>
              </a:rPr>
              <a:t>…But not everywhere</a:t>
            </a:r>
          </a:p>
        </p:txBody>
      </p:sp>
      <p:sp>
        <p:nvSpPr>
          <p:cNvPr id="14" name="Title 20">
            <a:extLst>
              <a:ext uri="{FF2B5EF4-FFF2-40B4-BE49-F238E27FC236}">
                <a16:creationId xmlns:a16="http://schemas.microsoft.com/office/drawing/2014/main" id="{49377535-9714-42AD-BB0E-A1581214EB86}"/>
              </a:ext>
            </a:extLst>
          </p:cNvPr>
          <p:cNvSpPr txBox="1">
            <a:spLocks/>
          </p:cNvSpPr>
          <p:nvPr/>
        </p:nvSpPr>
        <p:spPr>
          <a:xfrm>
            <a:off x="9515474" y="6711298"/>
            <a:ext cx="7124701" cy="1704305"/>
          </a:xfrm>
          <a:prstGeom prst="rect">
            <a:avLst/>
          </a:prstGeom>
        </p:spPr>
        <p:txBody>
          <a:bodyPr vert="horz" wrap="square" lIns="68571" tIns="34286" rIns="68571" bIns="34286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ct val="114000"/>
              </a:lnSpc>
            </a:pPr>
            <a:r>
              <a:rPr lang="en-GB" altLang="en-US" sz="3200" dirty="0">
                <a:solidFill>
                  <a:srgbClr val="000000"/>
                </a:solidFill>
                <a:latin typeface="Lucida Sans" panose="020B0602030504020204" pitchFamily="34" charset="0"/>
              </a:rPr>
              <a:t>Soft quotas only work </a:t>
            </a:r>
            <a:r>
              <a:rPr lang="en-GB" altLang="en-US" sz="3200" b="1" dirty="0">
                <a:solidFill>
                  <a:srgbClr val="000000"/>
                </a:solidFill>
                <a:latin typeface="Lucida Sans" panose="020B0602030504020204" pitchFamily="34" charset="0"/>
              </a:rPr>
              <a:t>under certain conditions</a:t>
            </a:r>
            <a:r>
              <a:rPr lang="en-GB" altLang="en-US" sz="3200" dirty="0">
                <a:solidFill>
                  <a:srgbClr val="000000"/>
                </a:solidFill>
                <a:latin typeface="Lucida Sans" panose="020B0602030504020204" pitchFamily="34" charset="0"/>
              </a:rPr>
              <a:t>. Elsewhere, hard quotas may be necessary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0878B4-4B7C-4D13-8390-F33A934B7E1A}"/>
              </a:ext>
            </a:extLst>
          </p:cNvPr>
          <p:cNvSpPr/>
          <p:nvPr/>
        </p:nvSpPr>
        <p:spPr>
          <a:xfrm>
            <a:off x="9163050" y="2403550"/>
            <a:ext cx="7829550" cy="305535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1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D6FFC2-94E1-426B-9A6E-27C46DCCCD59}"/>
              </a:ext>
            </a:extLst>
          </p:cNvPr>
          <p:cNvSpPr/>
          <p:nvPr/>
        </p:nvSpPr>
        <p:spPr>
          <a:xfrm>
            <a:off x="9163050" y="6035776"/>
            <a:ext cx="7829551" cy="3055350"/>
          </a:xfrm>
          <a:prstGeom prst="rect">
            <a:avLst/>
          </a:prstGeom>
          <a:noFill/>
          <a:ln w="412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2FF940-9D91-46B1-958B-C0B88A9386E9}"/>
              </a:ext>
            </a:extLst>
          </p:cNvPr>
          <p:cNvSpPr/>
          <p:nvPr/>
        </p:nvSpPr>
        <p:spPr>
          <a:xfrm>
            <a:off x="9201146" y="9710285"/>
            <a:ext cx="7848603" cy="3055350"/>
          </a:xfrm>
          <a:prstGeom prst="rect">
            <a:avLst/>
          </a:prstGeom>
          <a:noFill/>
          <a:ln w="412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95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410" y="11110567"/>
            <a:ext cx="8620662" cy="1235424"/>
          </a:xfrm>
        </p:spPr>
        <p:txBody>
          <a:bodyPr>
            <a:noAutofit/>
          </a:bodyPr>
          <a:lstStyle/>
          <a:p>
            <a:r>
              <a:rPr lang="en-GB" sz="3200" b="1" dirty="0">
                <a:solidFill>
                  <a:schemeClr val="bg1">
                    <a:lumMod val="10000"/>
                  </a:schemeClr>
                </a:solidFill>
                <a:latin typeface="Lucida Sans" panose="020B0602030504020204" pitchFamily="34" charset="0"/>
              </a:rPr>
              <a:t>Fig. 1 Gender employment gap by country (percentage points), 2017</a:t>
            </a:r>
            <a:br>
              <a:rPr lang="en-GB" sz="3200" b="1" dirty="0">
                <a:solidFill>
                  <a:schemeClr val="bg1">
                    <a:lumMod val="10000"/>
                  </a:schemeClr>
                </a:solidFill>
                <a:latin typeface="Lucida Sans" panose="020B0602030504020204" pitchFamily="34" charset="0"/>
              </a:rPr>
            </a:br>
            <a:endParaRPr lang="en-GB" sz="3200" b="1" dirty="0">
              <a:solidFill>
                <a:schemeClr val="bg1">
                  <a:lumMod val="10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65ECB1-A18E-4FB1-AE27-DB5A20CD1F30}"/>
              </a:ext>
            </a:extLst>
          </p:cNvPr>
          <p:cNvSpPr/>
          <p:nvPr/>
        </p:nvSpPr>
        <p:spPr>
          <a:xfrm>
            <a:off x="1267325" y="12271148"/>
            <a:ext cx="31442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i="1" dirty="0">
                <a:solidFill>
                  <a:schemeClr val="bg1">
                    <a:lumMod val="10000"/>
                  </a:schemeClr>
                </a:solidFill>
                <a:latin typeface="Lucida Sans" panose="020B0602030504020204" pitchFamily="34" charset="0"/>
              </a:rPr>
              <a:t>Source</a:t>
            </a:r>
            <a:r>
              <a:rPr lang="en-GB" sz="2400" dirty="0">
                <a:solidFill>
                  <a:schemeClr val="bg1">
                    <a:lumMod val="10000"/>
                  </a:schemeClr>
                </a:solidFill>
                <a:latin typeface="Lucida Sans" panose="020B0602030504020204" pitchFamily="34" charset="0"/>
              </a:rPr>
              <a:t>: Eurostat</a:t>
            </a:r>
          </a:p>
        </p:txBody>
      </p:sp>
      <p:sp>
        <p:nvSpPr>
          <p:cNvPr id="9" name="TextBox 72">
            <a:extLst>
              <a:ext uri="{FF2B5EF4-FFF2-40B4-BE49-F238E27FC236}">
                <a16:creationId xmlns:a16="http://schemas.microsoft.com/office/drawing/2014/main" id="{CB143DFC-A997-408B-BCA6-00C05D6A5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7323" y="983983"/>
            <a:ext cx="15785433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algn="ctr"/>
            <a:r>
              <a:rPr lang="en-US" sz="5400" b="1" dirty="0">
                <a:solidFill>
                  <a:srgbClr val="000000"/>
                </a:solidFill>
                <a:latin typeface="Lucida Sans" panose="020B0602030504020204" pitchFamily="34" charset="0"/>
                <a:cs typeface="Source Sans Pro"/>
              </a:rPr>
              <a:t>Generous welfare states bring women into employment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0457166" y="3403836"/>
            <a:ext cx="6573533" cy="421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ts val="3000"/>
              </a:spcAft>
            </a:pPr>
            <a:r>
              <a:rPr kumimoji="0" lang="en-GB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" panose="020B06020305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Scandinavian countries = gender equality ‘leaders’</a:t>
            </a:r>
            <a:r>
              <a:rPr lang="en-GB" altLang="en-US" sz="3600" dirty="0">
                <a:solidFill>
                  <a:srgbClr val="000000"/>
                </a:solidFill>
                <a:latin typeface="Lucida Sans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sz="3000" dirty="0">
                <a:solidFill>
                  <a:srgbClr val="000000"/>
                </a:solidFill>
                <a:latin typeface="Lucida Sans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(e.g. Esping-Andersen, 2002; Gornick &amp; Meyers, 2009; Mahon, 2002): </a:t>
            </a:r>
          </a:p>
          <a:p>
            <a:pPr marR="0" lvl="0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ts val="3000"/>
              </a:spcAft>
              <a:buClrTx/>
              <a:buSzTx/>
              <a:tabLst/>
            </a:pPr>
            <a:endParaRPr lang="en-GB" altLang="en-US" sz="3600" dirty="0">
              <a:solidFill>
                <a:srgbClr val="000000"/>
              </a:solidFill>
              <a:latin typeface="Lucida Sans" panose="020B06020305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D3E156-9D7A-4867-A085-C950788E3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10" y="3399900"/>
            <a:ext cx="8588575" cy="71806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2D739F-D4A1-416B-BDAA-5A84D1432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946" y="3399900"/>
            <a:ext cx="3427042" cy="3834452"/>
          </a:xfrm>
          <a:prstGeom prst="rect">
            <a:avLst/>
          </a:prstGeom>
        </p:spPr>
      </p:pic>
      <p:pic>
        <p:nvPicPr>
          <p:cNvPr id="1031" name="Picture 7" descr="Image result for baby symbol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343" y="7412133"/>
            <a:ext cx="1020958" cy="102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1856288" y="7148095"/>
            <a:ext cx="51964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ts val="3000"/>
              </a:spcAft>
            </a:pPr>
            <a:r>
              <a:rPr lang="en-GB" altLang="en-US" sz="3600" dirty="0">
                <a:solidFill>
                  <a:srgbClr val="000000"/>
                </a:solidFill>
                <a:latin typeface="Lucida Sans" panose="020B0602030504020204" pitchFamily="34" charset="0"/>
              </a:rPr>
              <a:t>Well-developed</a:t>
            </a:r>
            <a:r>
              <a:rPr lang="en-GB" altLang="en-US" sz="3600" dirty="0">
                <a:solidFill>
                  <a:srgbClr val="000000"/>
                </a:solidFill>
                <a:latin typeface="Lucida Sans" panose="020B06020305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leaves and childcare services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856288" y="9241824"/>
            <a:ext cx="51964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ts val="3000"/>
              </a:spcAft>
            </a:pPr>
            <a:r>
              <a:rPr lang="en-GB" altLang="en-US" sz="3600" dirty="0">
                <a:solidFill>
                  <a:srgbClr val="000000"/>
                </a:solidFill>
                <a:latin typeface="Lucida Sans" panose="020B06020305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Family-friendly public-sector jobs</a:t>
            </a:r>
            <a:endParaRPr lang="en-GB" altLang="en-US" sz="3600" dirty="0">
              <a:solidFill>
                <a:srgbClr val="000000"/>
              </a:solidFill>
              <a:latin typeface="Lucida Sans" panose="020B0602030504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846" y="9357839"/>
            <a:ext cx="894455" cy="89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41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3728231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Lato Regular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479" y="6075842"/>
            <a:ext cx="10036294" cy="1177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bg1"/>
                </a:solidFill>
                <a:latin typeface="Lucida Sans" panose="020B0602030504020204" pitchFamily="34" charset="0"/>
                <a:ea typeface="Lato" charset="0"/>
                <a:cs typeface="Lato" charset="0"/>
              </a:rPr>
              <a:t>Thank you for listening!</a:t>
            </a:r>
          </a:p>
        </p:txBody>
      </p:sp>
      <p:sp>
        <p:nvSpPr>
          <p:cNvPr id="4" name="Rectangle 3"/>
          <p:cNvSpPr/>
          <p:nvPr/>
        </p:nvSpPr>
        <p:spPr>
          <a:xfrm>
            <a:off x="10839450" y="0"/>
            <a:ext cx="7448550" cy="137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>
                  <a:lumMod val="85000"/>
                </a:schemeClr>
              </a:solidFill>
              <a:latin typeface="Lato Regular" charset="0"/>
            </a:endParaRP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B6315FDC-9616-4C6F-BDB6-DDDFB268A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405" y="10638969"/>
            <a:ext cx="529660" cy="52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1" descr="Envelope">
            <a:extLst>
              <a:ext uri="{FF2B5EF4-FFF2-40B4-BE49-F238E27FC236}">
                <a16:creationId xmlns:a16="http://schemas.microsoft.com/office/drawing/2014/main" id="{495B0B76-F0B4-4DE9-8D07-886692003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3773" y="11516304"/>
            <a:ext cx="583490" cy="598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1">
            <a:extLst>
              <a:ext uri="{FF2B5EF4-FFF2-40B4-BE49-F238E27FC236}">
                <a16:creationId xmlns:a16="http://schemas.microsoft.com/office/drawing/2014/main" id="{7FDAF8CA-FC94-487B-A195-313C624C9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1441" y="996942"/>
            <a:ext cx="2338706" cy="1957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C87D3E-856E-4A1E-BAC3-16D046D8A942}"/>
              </a:ext>
            </a:extLst>
          </p:cNvPr>
          <p:cNvSpPr txBox="1"/>
          <p:nvPr/>
        </p:nvSpPr>
        <p:spPr>
          <a:xfrm>
            <a:off x="11483384" y="10577946"/>
            <a:ext cx="462121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altLang="en-US" sz="3200" dirty="0">
                <a:solidFill>
                  <a:srgbClr val="000000"/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@helenkowalewska		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B9F7A7-7AEE-45D6-85DD-FE654E2FFE8B}"/>
              </a:ext>
            </a:extLst>
          </p:cNvPr>
          <p:cNvSpPr txBox="1"/>
          <p:nvPr/>
        </p:nvSpPr>
        <p:spPr>
          <a:xfrm>
            <a:off x="11663893" y="11588751"/>
            <a:ext cx="620998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altLang="en-US" sz="3200" dirty="0">
                <a:solidFill>
                  <a:srgbClr val="000000"/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H.R.Kowalewska@soton.ac.uk	</a:t>
            </a:r>
          </a:p>
          <a:p>
            <a:pPr algn="ctr">
              <a:defRPr/>
            </a:pPr>
            <a:endParaRPr lang="en-GB" altLang="en-US" sz="3200" dirty="0">
              <a:solidFill>
                <a:srgbClr val="000000"/>
              </a:solidFill>
              <a:latin typeface="Lucida Sans" panose="020B0602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1D9F99C-E730-48E3-94F7-9E2CA8F538A3}"/>
              </a:ext>
            </a:extLst>
          </p:cNvPr>
          <p:cNvGrpSpPr>
            <a:grpSpLocks/>
          </p:cNvGrpSpPr>
          <p:nvPr/>
        </p:nvGrpSpPr>
        <p:grpSpPr bwMode="auto">
          <a:xfrm>
            <a:off x="13851999" y="1479270"/>
            <a:ext cx="4021879" cy="844830"/>
            <a:chOff x="385" y="1412"/>
            <a:chExt cx="2268" cy="492"/>
          </a:xfrm>
        </p:grpSpPr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1C9415D-FEC4-45DA-9B38-52B4FC9A3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" y="1488"/>
              <a:ext cx="186" cy="316"/>
            </a:xfrm>
            <a:custGeom>
              <a:avLst/>
              <a:gdLst>
                <a:gd name="T0" fmla="*/ 100 w 186"/>
                <a:gd name="T1" fmla="*/ 126 h 316"/>
                <a:gd name="T2" fmla="*/ 148 w 186"/>
                <a:gd name="T3" fmla="*/ 152 h 316"/>
                <a:gd name="T4" fmla="*/ 174 w 186"/>
                <a:gd name="T5" fmla="*/ 178 h 316"/>
                <a:gd name="T6" fmla="*/ 180 w 186"/>
                <a:gd name="T7" fmla="*/ 188 h 316"/>
                <a:gd name="T8" fmla="*/ 186 w 186"/>
                <a:gd name="T9" fmla="*/ 210 h 316"/>
                <a:gd name="T10" fmla="*/ 186 w 186"/>
                <a:gd name="T11" fmla="*/ 224 h 316"/>
                <a:gd name="T12" fmla="*/ 178 w 186"/>
                <a:gd name="T13" fmla="*/ 260 h 316"/>
                <a:gd name="T14" fmla="*/ 156 w 186"/>
                <a:gd name="T15" fmla="*/ 290 h 316"/>
                <a:gd name="T16" fmla="*/ 140 w 186"/>
                <a:gd name="T17" fmla="*/ 302 h 316"/>
                <a:gd name="T18" fmla="*/ 104 w 186"/>
                <a:gd name="T19" fmla="*/ 314 h 316"/>
                <a:gd name="T20" fmla="*/ 86 w 186"/>
                <a:gd name="T21" fmla="*/ 316 h 316"/>
                <a:gd name="T22" fmla="*/ 42 w 186"/>
                <a:gd name="T23" fmla="*/ 310 h 316"/>
                <a:gd name="T24" fmla="*/ 24 w 186"/>
                <a:gd name="T25" fmla="*/ 302 h 316"/>
                <a:gd name="T26" fmla="*/ 0 w 186"/>
                <a:gd name="T27" fmla="*/ 224 h 316"/>
                <a:gd name="T28" fmla="*/ 6 w 186"/>
                <a:gd name="T29" fmla="*/ 238 h 316"/>
                <a:gd name="T30" fmla="*/ 20 w 186"/>
                <a:gd name="T31" fmla="*/ 264 h 316"/>
                <a:gd name="T32" fmla="*/ 30 w 186"/>
                <a:gd name="T33" fmla="*/ 276 h 316"/>
                <a:gd name="T34" fmla="*/ 52 w 186"/>
                <a:gd name="T35" fmla="*/ 292 h 316"/>
                <a:gd name="T36" fmla="*/ 82 w 186"/>
                <a:gd name="T37" fmla="*/ 298 h 316"/>
                <a:gd name="T38" fmla="*/ 98 w 186"/>
                <a:gd name="T39" fmla="*/ 296 h 316"/>
                <a:gd name="T40" fmla="*/ 122 w 186"/>
                <a:gd name="T41" fmla="*/ 286 h 316"/>
                <a:gd name="T42" fmla="*/ 130 w 186"/>
                <a:gd name="T43" fmla="*/ 278 h 316"/>
                <a:gd name="T44" fmla="*/ 140 w 186"/>
                <a:gd name="T45" fmla="*/ 258 h 316"/>
                <a:gd name="T46" fmla="*/ 144 w 186"/>
                <a:gd name="T47" fmla="*/ 236 h 316"/>
                <a:gd name="T48" fmla="*/ 144 w 186"/>
                <a:gd name="T49" fmla="*/ 224 h 316"/>
                <a:gd name="T50" fmla="*/ 136 w 186"/>
                <a:gd name="T51" fmla="*/ 204 h 316"/>
                <a:gd name="T52" fmla="*/ 130 w 186"/>
                <a:gd name="T53" fmla="*/ 196 h 316"/>
                <a:gd name="T54" fmla="*/ 68 w 186"/>
                <a:gd name="T55" fmla="*/ 162 h 316"/>
                <a:gd name="T56" fmla="*/ 52 w 186"/>
                <a:gd name="T57" fmla="*/ 154 h 316"/>
                <a:gd name="T58" fmla="*/ 26 w 186"/>
                <a:gd name="T59" fmla="*/ 136 h 316"/>
                <a:gd name="T60" fmla="*/ 18 w 186"/>
                <a:gd name="T61" fmla="*/ 126 h 316"/>
                <a:gd name="T62" fmla="*/ 6 w 186"/>
                <a:gd name="T63" fmla="*/ 104 h 316"/>
                <a:gd name="T64" fmla="*/ 2 w 186"/>
                <a:gd name="T65" fmla="*/ 80 h 316"/>
                <a:gd name="T66" fmla="*/ 4 w 186"/>
                <a:gd name="T67" fmla="*/ 62 h 316"/>
                <a:gd name="T68" fmla="*/ 18 w 186"/>
                <a:gd name="T69" fmla="*/ 32 h 316"/>
                <a:gd name="T70" fmla="*/ 30 w 186"/>
                <a:gd name="T71" fmla="*/ 20 h 316"/>
                <a:gd name="T72" fmla="*/ 60 w 186"/>
                <a:gd name="T73" fmla="*/ 4 h 316"/>
                <a:gd name="T74" fmla="*/ 96 w 186"/>
                <a:gd name="T75" fmla="*/ 0 h 316"/>
                <a:gd name="T76" fmla="*/ 114 w 186"/>
                <a:gd name="T77" fmla="*/ 0 h 316"/>
                <a:gd name="T78" fmla="*/ 146 w 186"/>
                <a:gd name="T79" fmla="*/ 10 h 316"/>
                <a:gd name="T80" fmla="*/ 162 w 186"/>
                <a:gd name="T81" fmla="*/ 76 h 316"/>
                <a:gd name="T82" fmla="*/ 160 w 186"/>
                <a:gd name="T83" fmla="*/ 66 h 316"/>
                <a:gd name="T84" fmla="*/ 146 w 186"/>
                <a:gd name="T85" fmla="*/ 46 h 316"/>
                <a:gd name="T86" fmla="*/ 138 w 186"/>
                <a:gd name="T87" fmla="*/ 36 h 316"/>
                <a:gd name="T88" fmla="*/ 116 w 186"/>
                <a:gd name="T89" fmla="*/ 22 h 316"/>
                <a:gd name="T90" fmla="*/ 90 w 186"/>
                <a:gd name="T91" fmla="*/ 18 h 316"/>
                <a:gd name="T92" fmla="*/ 76 w 186"/>
                <a:gd name="T93" fmla="*/ 18 h 316"/>
                <a:gd name="T94" fmla="*/ 58 w 186"/>
                <a:gd name="T95" fmla="*/ 26 h 316"/>
                <a:gd name="T96" fmla="*/ 50 w 186"/>
                <a:gd name="T97" fmla="*/ 34 h 316"/>
                <a:gd name="T98" fmla="*/ 42 w 186"/>
                <a:gd name="T99" fmla="*/ 48 h 316"/>
                <a:gd name="T100" fmla="*/ 38 w 186"/>
                <a:gd name="T101" fmla="*/ 66 h 316"/>
                <a:gd name="T102" fmla="*/ 40 w 186"/>
                <a:gd name="T103" fmla="*/ 76 h 316"/>
                <a:gd name="T104" fmla="*/ 46 w 186"/>
                <a:gd name="T105" fmla="*/ 90 h 316"/>
                <a:gd name="T106" fmla="*/ 50 w 186"/>
                <a:gd name="T107" fmla="*/ 98 h 316"/>
                <a:gd name="T108" fmla="*/ 100 w 186"/>
                <a:gd name="T109" fmla="*/ 12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316">
                  <a:moveTo>
                    <a:pt x="100" y="126"/>
                  </a:moveTo>
                  <a:lnTo>
                    <a:pt x="100" y="126"/>
                  </a:lnTo>
                  <a:lnTo>
                    <a:pt x="148" y="152"/>
                  </a:lnTo>
                  <a:lnTo>
                    <a:pt x="148" y="152"/>
                  </a:lnTo>
                  <a:lnTo>
                    <a:pt x="162" y="164"/>
                  </a:lnTo>
                  <a:lnTo>
                    <a:pt x="174" y="178"/>
                  </a:lnTo>
                  <a:lnTo>
                    <a:pt x="174" y="178"/>
                  </a:lnTo>
                  <a:lnTo>
                    <a:pt x="180" y="188"/>
                  </a:lnTo>
                  <a:lnTo>
                    <a:pt x="184" y="198"/>
                  </a:lnTo>
                  <a:lnTo>
                    <a:pt x="186" y="210"/>
                  </a:lnTo>
                  <a:lnTo>
                    <a:pt x="186" y="224"/>
                  </a:lnTo>
                  <a:lnTo>
                    <a:pt x="186" y="224"/>
                  </a:lnTo>
                  <a:lnTo>
                    <a:pt x="184" y="244"/>
                  </a:lnTo>
                  <a:lnTo>
                    <a:pt x="178" y="260"/>
                  </a:lnTo>
                  <a:lnTo>
                    <a:pt x="168" y="276"/>
                  </a:lnTo>
                  <a:lnTo>
                    <a:pt x="156" y="290"/>
                  </a:lnTo>
                  <a:lnTo>
                    <a:pt x="156" y="290"/>
                  </a:lnTo>
                  <a:lnTo>
                    <a:pt x="140" y="302"/>
                  </a:lnTo>
                  <a:lnTo>
                    <a:pt x="122" y="310"/>
                  </a:lnTo>
                  <a:lnTo>
                    <a:pt x="104" y="314"/>
                  </a:lnTo>
                  <a:lnTo>
                    <a:pt x="86" y="316"/>
                  </a:lnTo>
                  <a:lnTo>
                    <a:pt x="86" y="316"/>
                  </a:lnTo>
                  <a:lnTo>
                    <a:pt x="62" y="314"/>
                  </a:lnTo>
                  <a:lnTo>
                    <a:pt x="42" y="310"/>
                  </a:lnTo>
                  <a:lnTo>
                    <a:pt x="42" y="310"/>
                  </a:lnTo>
                  <a:lnTo>
                    <a:pt x="24" y="302"/>
                  </a:lnTo>
                  <a:lnTo>
                    <a:pt x="2" y="292"/>
                  </a:lnTo>
                  <a:lnTo>
                    <a:pt x="0" y="224"/>
                  </a:lnTo>
                  <a:lnTo>
                    <a:pt x="0" y="224"/>
                  </a:lnTo>
                  <a:lnTo>
                    <a:pt x="6" y="238"/>
                  </a:lnTo>
                  <a:lnTo>
                    <a:pt x="12" y="252"/>
                  </a:lnTo>
                  <a:lnTo>
                    <a:pt x="20" y="264"/>
                  </a:lnTo>
                  <a:lnTo>
                    <a:pt x="30" y="276"/>
                  </a:lnTo>
                  <a:lnTo>
                    <a:pt x="30" y="276"/>
                  </a:lnTo>
                  <a:lnTo>
                    <a:pt x="40" y="286"/>
                  </a:lnTo>
                  <a:lnTo>
                    <a:pt x="52" y="292"/>
                  </a:lnTo>
                  <a:lnTo>
                    <a:pt x="66" y="296"/>
                  </a:lnTo>
                  <a:lnTo>
                    <a:pt x="82" y="298"/>
                  </a:lnTo>
                  <a:lnTo>
                    <a:pt x="82" y="298"/>
                  </a:lnTo>
                  <a:lnTo>
                    <a:pt x="98" y="296"/>
                  </a:lnTo>
                  <a:lnTo>
                    <a:pt x="110" y="292"/>
                  </a:lnTo>
                  <a:lnTo>
                    <a:pt x="122" y="286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36" y="268"/>
                  </a:lnTo>
                  <a:lnTo>
                    <a:pt x="140" y="258"/>
                  </a:lnTo>
                  <a:lnTo>
                    <a:pt x="144" y="248"/>
                  </a:lnTo>
                  <a:lnTo>
                    <a:pt x="144" y="236"/>
                  </a:lnTo>
                  <a:lnTo>
                    <a:pt x="144" y="236"/>
                  </a:lnTo>
                  <a:lnTo>
                    <a:pt x="144" y="224"/>
                  </a:lnTo>
                  <a:lnTo>
                    <a:pt x="140" y="212"/>
                  </a:lnTo>
                  <a:lnTo>
                    <a:pt x="136" y="204"/>
                  </a:lnTo>
                  <a:lnTo>
                    <a:pt x="130" y="196"/>
                  </a:lnTo>
                  <a:lnTo>
                    <a:pt x="130" y="196"/>
                  </a:lnTo>
                  <a:lnTo>
                    <a:pt x="108" y="182"/>
                  </a:lnTo>
                  <a:lnTo>
                    <a:pt x="68" y="162"/>
                  </a:lnTo>
                  <a:lnTo>
                    <a:pt x="68" y="162"/>
                  </a:lnTo>
                  <a:lnTo>
                    <a:pt x="52" y="154"/>
                  </a:lnTo>
                  <a:lnTo>
                    <a:pt x="38" y="144"/>
                  </a:lnTo>
                  <a:lnTo>
                    <a:pt x="26" y="136"/>
                  </a:lnTo>
                  <a:lnTo>
                    <a:pt x="18" y="12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6" y="104"/>
                  </a:lnTo>
                  <a:lnTo>
                    <a:pt x="2" y="92"/>
                  </a:lnTo>
                  <a:lnTo>
                    <a:pt x="2" y="80"/>
                  </a:lnTo>
                  <a:lnTo>
                    <a:pt x="2" y="80"/>
                  </a:lnTo>
                  <a:lnTo>
                    <a:pt x="4" y="62"/>
                  </a:lnTo>
                  <a:lnTo>
                    <a:pt x="8" y="46"/>
                  </a:lnTo>
                  <a:lnTo>
                    <a:pt x="18" y="32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46" y="12"/>
                  </a:lnTo>
                  <a:lnTo>
                    <a:pt x="60" y="4"/>
                  </a:lnTo>
                  <a:lnTo>
                    <a:pt x="78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4" y="0"/>
                  </a:lnTo>
                  <a:lnTo>
                    <a:pt x="130" y="4"/>
                  </a:lnTo>
                  <a:lnTo>
                    <a:pt x="146" y="10"/>
                  </a:lnTo>
                  <a:lnTo>
                    <a:pt x="160" y="16"/>
                  </a:lnTo>
                  <a:lnTo>
                    <a:pt x="162" y="76"/>
                  </a:lnTo>
                  <a:lnTo>
                    <a:pt x="162" y="76"/>
                  </a:lnTo>
                  <a:lnTo>
                    <a:pt x="160" y="66"/>
                  </a:lnTo>
                  <a:lnTo>
                    <a:pt x="154" y="56"/>
                  </a:lnTo>
                  <a:lnTo>
                    <a:pt x="146" y="46"/>
                  </a:lnTo>
                  <a:lnTo>
                    <a:pt x="138" y="36"/>
                  </a:lnTo>
                  <a:lnTo>
                    <a:pt x="138" y="36"/>
                  </a:lnTo>
                  <a:lnTo>
                    <a:pt x="128" y="28"/>
                  </a:lnTo>
                  <a:lnTo>
                    <a:pt x="116" y="22"/>
                  </a:lnTo>
                  <a:lnTo>
                    <a:pt x="104" y="2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76" y="18"/>
                  </a:lnTo>
                  <a:lnTo>
                    <a:pt x="66" y="22"/>
                  </a:lnTo>
                  <a:lnTo>
                    <a:pt x="58" y="26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46" y="40"/>
                  </a:lnTo>
                  <a:lnTo>
                    <a:pt x="42" y="48"/>
                  </a:lnTo>
                  <a:lnTo>
                    <a:pt x="40" y="58"/>
                  </a:lnTo>
                  <a:lnTo>
                    <a:pt x="38" y="66"/>
                  </a:lnTo>
                  <a:lnTo>
                    <a:pt x="38" y="66"/>
                  </a:lnTo>
                  <a:lnTo>
                    <a:pt x="40" y="76"/>
                  </a:lnTo>
                  <a:lnTo>
                    <a:pt x="42" y="84"/>
                  </a:lnTo>
                  <a:lnTo>
                    <a:pt x="46" y="90"/>
                  </a:lnTo>
                  <a:lnTo>
                    <a:pt x="50" y="98"/>
                  </a:lnTo>
                  <a:lnTo>
                    <a:pt x="50" y="98"/>
                  </a:lnTo>
                  <a:lnTo>
                    <a:pt x="70" y="110"/>
                  </a:lnTo>
                  <a:lnTo>
                    <a:pt x="100" y="126"/>
                  </a:lnTo>
                  <a:lnTo>
                    <a:pt x="100" y="1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endParaRPr lang="en-GB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E64C230-C36C-420A-B717-68C8C44145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" y="1586"/>
              <a:ext cx="198" cy="218"/>
            </a:xfrm>
            <a:custGeom>
              <a:avLst/>
              <a:gdLst>
                <a:gd name="T0" fmla="*/ 100 w 198"/>
                <a:gd name="T1" fmla="*/ 0 h 218"/>
                <a:gd name="T2" fmla="*/ 130 w 198"/>
                <a:gd name="T3" fmla="*/ 4 h 218"/>
                <a:gd name="T4" fmla="*/ 154 w 198"/>
                <a:gd name="T5" fmla="*/ 16 h 218"/>
                <a:gd name="T6" fmla="*/ 166 w 198"/>
                <a:gd name="T7" fmla="*/ 24 h 218"/>
                <a:gd name="T8" fmla="*/ 182 w 198"/>
                <a:gd name="T9" fmla="*/ 44 h 218"/>
                <a:gd name="T10" fmla="*/ 188 w 198"/>
                <a:gd name="T11" fmla="*/ 56 h 218"/>
                <a:gd name="T12" fmla="*/ 196 w 198"/>
                <a:gd name="T13" fmla="*/ 82 h 218"/>
                <a:gd name="T14" fmla="*/ 198 w 198"/>
                <a:gd name="T15" fmla="*/ 110 h 218"/>
                <a:gd name="T16" fmla="*/ 198 w 198"/>
                <a:gd name="T17" fmla="*/ 122 h 218"/>
                <a:gd name="T18" fmla="*/ 192 w 198"/>
                <a:gd name="T19" fmla="*/ 148 h 218"/>
                <a:gd name="T20" fmla="*/ 186 w 198"/>
                <a:gd name="T21" fmla="*/ 162 h 218"/>
                <a:gd name="T22" fmla="*/ 170 w 198"/>
                <a:gd name="T23" fmla="*/ 184 h 218"/>
                <a:gd name="T24" fmla="*/ 150 w 198"/>
                <a:gd name="T25" fmla="*/ 204 h 218"/>
                <a:gd name="T26" fmla="*/ 138 w 198"/>
                <a:gd name="T27" fmla="*/ 210 h 218"/>
                <a:gd name="T28" fmla="*/ 112 w 198"/>
                <a:gd name="T29" fmla="*/ 218 h 218"/>
                <a:gd name="T30" fmla="*/ 98 w 198"/>
                <a:gd name="T31" fmla="*/ 218 h 218"/>
                <a:gd name="T32" fmla="*/ 66 w 198"/>
                <a:gd name="T33" fmla="*/ 214 h 218"/>
                <a:gd name="T34" fmla="*/ 46 w 198"/>
                <a:gd name="T35" fmla="*/ 206 h 218"/>
                <a:gd name="T36" fmla="*/ 32 w 198"/>
                <a:gd name="T37" fmla="*/ 192 h 218"/>
                <a:gd name="T38" fmla="*/ 24 w 198"/>
                <a:gd name="T39" fmla="*/ 186 h 218"/>
                <a:gd name="T40" fmla="*/ 6 w 198"/>
                <a:gd name="T41" fmla="*/ 150 h 218"/>
                <a:gd name="T42" fmla="*/ 0 w 198"/>
                <a:gd name="T43" fmla="*/ 110 h 218"/>
                <a:gd name="T44" fmla="*/ 0 w 198"/>
                <a:gd name="T45" fmla="*/ 96 h 218"/>
                <a:gd name="T46" fmla="*/ 6 w 198"/>
                <a:gd name="T47" fmla="*/ 70 h 218"/>
                <a:gd name="T48" fmla="*/ 12 w 198"/>
                <a:gd name="T49" fmla="*/ 56 h 218"/>
                <a:gd name="T50" fmla="*/ 26 w 198"/>
                <a:gd name="T51" fmla="*/ 34 h 218"/>
                <a:gd name="T52" fmla="*/ 48 w 198"/>
                <a:gd name="T53" fmla="*/ 16 h 218"/>
                <a:gd name="T54" fmla="*/ 58 w 198"/>
                <a:gd name="T55" fmla="*/ 8 h 218"/>
                <a:gd name="T56" fmla="*/ 86 w 198"/>
                <a:gd name="T57" fmla="*/ 0 h 218"/>
                <a:gd name="T58" fmla="*/ 100 w 198"/>
                <a:gd name="T59" fmla="*/ 0 h 218"/>
                <a:gd name="T60" fmla="*/ 96 w 198"/>
                <a:gd name="T61" fmla="*/ 16 h 218"/>
                <a:gd name="T62" fmla="*/ 70 w 198"/>
                <a:gd name="T63" fmla="*/ 24 h 218"/>
                <a:gd name="T64" fmla="*/ 54 w 198"/>
                <a:gd name="T65" fmla="*/ 46 h 218"/>
                <a:gd name="T66" fmla="*/ 48 w 198"/>
                <a:gd name="T67" fmla="*/ 60 h 218"/>
                <a:gd name="T68" fmla="*/ 40 w 198"/>
                <a:gd name="T69" fmla="*/ 92 h 218"/>
                <a:gd name="T70" fmla="*/ 40 w 198"/>
                <a:gd name="T71" fmla="*/ 112 h 218"/>
                <a:gd name="T72" fmla="*/ 46 w 198"/>
                <a:gd name="T73" fmla="*/ 148 h 218"/>
                <a:gd name="T74" fmla="*/ 58 w 198"/>
                <a:gd name="T75" fmla="*/ 176 h 218"/>
                <a:gd name="T76" fmla="*/ 68 w 198"/>
                <a:gd name="T77" fmla="*/ 188 h 218"/>
                <a:gd name="T78" fmla="*/ 90 w 198"/>
                <a:gd name="T79" fmla="*/ 200 h 218"/>
                <a:gd name="T80" fmla="*/ 102 w 198"/>
                <a:gd name="T81" fmla="*/ 200 h 218"/>
                <a:gd name="T82" fmla="*/ 126 w 198"/>
                <a:gd name="T83" fmla="*/ 192 h 218"/>
                <a:gd name="T84" fmla="*/ 144 w 198"/>
                <a:gd name="T85" fmla="*/ 172 h 218"/>
                <a:gd name="T86" fmla="*/ 150 w 198"/>
                <a:gd name="T87" fmla="*/ 158 h 218"/>
                <a:gd name="T88" fmla="*/ 158 w 198"/>
                <a:gd name="T89" fmla="*/ 126 h 218"/>
                <a:gd name="T90" fmla="*/ 158 w 198"/>
                <a:gd name="T91" fmla="*/ 106 h 218"/>
                <a:gd name="T92" fmla="*/ 148 w 198"/>
                <a:gd name="T93" fmla="*/ 60 h 218"/>
                <a:gd name="T94" fmla="*/ 140 w 198"/>
                <a:gd name="T95" fmla="*/ 42 h 218"/>
                <a:gd name="T96" fmla="*/ 128 w 198"/>
                <a:gd name="T97" fmla="*/ 28 h 218"/>
                <a:gd name="T98" fmla="*/ 114 w 198"/>
                <a:gd name="T99" fmla="*/ 20 h 218"/>
                <a:gd name="T100" fmla="*/ 96 w 198"/>
                <a:gd name="T101" fmla="*/ 1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8" h="218">
                  <a:moveTo>
                    <a:pt x="100" y="0"/>
                  </a:moveTo>
                  <a:lnTo>
                    <a:pt x="100" y="0"/>
                  </a:lnTo>
                  <a:lnTo>
                    <a:pt x="116" y="0"/>
                  </a:lnTo>
                  <a:lnTo>
                    <a:pt x="130" y="4"/>
                  </a:lnTo>
                  <a:lnTo>
                    <a:pt x="142" y="8"/>
                  </a:lnTo>
                  <a:lnTo>
                    <a:pt x="154" y="16"/>
                  </a:lnTo>
                  <a:lnTo>
                    <a:pt x="154" y="16"/>
                  </a:lnTo>
                  <a:lnTo>
                    <a:pt x="166" y="24"/>
                  </a:lnTo>
                  <a:lnTo>
                    <a:pt x="174" y="34"/>
                  </a:lnTo>
                  <a:lnTo>
                    <a:pt x="182" y="44"/>
                  </a:lnTo>
                  <a:lnTo>
                    <a:pt x="188" y="56"/>
                  </a:lnTo>
                  <a:lnTo>
                    <a:pt x="188" y="56"/>
                  </a:lnTo>
                  <a:lnTo>
                    <a:pt x="192" y="70"/>
                  </a:lnTo>
                  <a:lnTo>
                    <a:pt x="196" y="82"/>
                  </a:lnTo>
                  <a:lnTo>
                    <a:pt x="198" y="96"/>
                  </a:lnTo>
                  <a:lnTo>
                    <a:pt x="198" y="110"/>
                  </a:lnTo>
                  <a:lnTo>
                    <a:pt x="198" y="110"/>
                  </a:lnTo>
                  <a:lnTo>
                    <a:pt x="198" y="122"/>
                  </a:lnTo>
                  <a:lnTo>
                    <a:pt x="196" y="136"/>
                  </a:lnTo>
                  <a:lnTo>
                    <a:pt x="192" y="148"/>
                  </a:lnTo>
                  <a:lnTo>
                    <a:pt x="186" y="162"/>
                  </a:lnTo>
                  <a:lnTo>
                    <a:pt x="186" y="162"/>
                  </a:lnTo>
                  <a:lnTo>
                    <a:pt x="178" y="174"/>
                  </a:lnTo>
                  <a:lnTo>
                    <a:pt x="170" y="184"/>
                  </a:lnTo>
                  <a:lnTo>
                    <a:pt x="162" y="194"/>
                  </a:lnTo>
                  <a:lnTo>
                    <a:pt x="150" y="204"/>
                  </a:lnTo>
                  <a:lnTo>
                    <a:pt x="150" y="204"/>
                  </a:lnTo>
                  <a:lnTo>
                    <a:pt x="138" y="210"/>
                  </a:lnTo>
                  <a:lnTo>
                    <a:pt x="126" y="214"/>
                  </a:lnTo>
                  <a:lnTo>
                    <a:pt x="112" y="218"/>
                  </a:lnTo>
                  <a:lnTo>
                    <a:pt x="98" y="218"/>
                  </a:lnTo>
                  <a:lnTo>
                    <a:pt x="98" y="218"/>
                  </a:lnTo>
                  <a:lnTo>
                    <a:pt x="76" y="216"/>
                  </a:lnTo>
                  <a:lnTo>
                    <a:pt x="66" y="214"/>
                  </a:lnTo>
                  <a:lnTo>
                    <a:pt x="56" y="210"/>
                  </a:lnTo>
                  <a:lnTo>
                    <a:pt x="46" y="206"/>
                  </a:lnTo>
                  <a:lnTo>
                    <a:pt x="38" y="200"/>
                  </a:lnTo>
                  <a:lnTo>
                    <a:pt x="32" y="192"/>
                  </a:lnTo>
                  <a:lnTo>
                    <a:pt x="24" y="186"/>
                  </a:lnTo>
                  <a:lnTo>
                    <a:pt x="24" y="186"/>
                  </a:lnTo>
                  <a:lnTo>
                    <a:pt x="14" y="168"/>
                  </a:lnTo>
                  <a:lnTo>
                    <a:pt x="6" y="150"/>
                  </a:lnTo>
                  <a:lnTo>
                    <a:pt x="0" y="13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96"/>
                  </a:lnTo>
                  <a:lnTo>
                    <a:pt x="2" y="82"/>
                  </a:lnTo>
                  <a:lnTo>
                    <a:pt x="6" y="70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8" y="44"/>
                  </a:lnTo>
                  <a:lnTo>
                    <a:pt x="26" y="34"/>
                  </a:lnTo>
                  <a:lnTo>
                    <a:pt x="36" y="24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58" y="8"/>
                  </a:lnTo>
                  <a:lnTo>
                    <a:pt x="72" y="4"/>
                  </a:lnTo>
                  <a:lnTo>
                    <a:pt x="86" y="0"/>
                  </a:lnTo>
                  <a:lnTo>
                    <a:pt x="100" y="0"/>
                  </a:lnTo>
                  <a:lnTo>
                    <a:pt x="100" y="0"/>
                  </a:lnTo>
                  <a:close/>
                  <a:moveTo>
                    <a:pt x="96" y="16"/>
                  </a:moveTo>
                  <a:lnTo>
                    <a:pt x="96" y="16"/>
                  </a:lnTo>
                  <a:lnTo>
                    <a:pt x="82" y="18"/>
                  </a:lnTo>
                  <a:lnTo>
                    <a:pt x="70" y="24"/>
                  </a:lnTo>
                  <a:lnTo>
                    <a:pt x="62" y="3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48" y="60"/>
                  </a:lnTo>
                  <a:lnTo>
                    <a:pt x="44" y="76"/>
                  </a:lnTo>
                  <a:lnTo>
                    <a:pt x="40" y="92"/>
                  </a:lnTo>
                  <a:lnTo>
                    <a:pt x="40" y="112"/>
                  </a:lnTo>
                  <a:lnTo>
                    <a:pt x="40" y="112"/>
                  </a:lnTo>
                  <a:lnTo>
                    <a:pt x="42" y="130"/>
                  </a:lnTo>
                  <a:lnTo>
                    <a:pt x="46" y="148"/>
                  </a:lnTo>
                  <a:lnTo>
                    <a:pt x="52" y="162"/>
                  </a:lnTo>
                  <a:lnTo>
                    <a:pt x="58" y="176"/>
                  </a:lnTo>
                  <a:lnTo>
                    <a:pt x="58" y="176"/>
                  </a:lnTo>
                  <a:lnTo>
                    <a:pt x="68" y="188"/>
                  </a:lnTo>
                  <a:lnTo>
                    <a:pt x="78" y="196"/>
                  </a:lnTo>
                  <a:lnTo>
                    <a:pt x="90" y="200"/>
                  </a:lnTo>
                  <a:lnTo>
                    <a:pt x="102" y="200"/>
                  </a:lnTo>
                  <a:lnTo>
                    <a:pt x="102" y="200"/>
                  </a:lnTo>
                  <a:lnTo>
                    <a:pt x="116" y="198"/>
                  </a:lnTo>
                  <a:lnTo>
                    <a:pt x="126" y="192"/>
                  </a:lnTo>
                  <a:lnTo>
                    <a:pt x="136" y="184"/>
                  </a:lnTo>
                  <a:lnTo>
                    <a:pt x="144" y="172"/>
                  </a:lnTo>
                  <a:lnTo>
                    <a:pt x="144" y="172"/>
                  </a:lnTo>
                  <a:lnTo>
                    <a:pt x="150" y="158"/>
                  </a:lnTo>
                  <a:lnTo>
                    <a:pt x="154" y="142"/>
                  </a:lnTo>
                  <a:lnTo>
                    <a:pt x="158" y="126"/>
                  </a:lnTo>
                  <a:lnTo>
                    <a:pt x="158" y="106"/>
                  </a:lnTo>
                  <a:lnTo>
                    <a:pt x="158" y="106"/>
                  </a:lnTo>
                  <a:lnTo>
                    <a:pt x="154" y="82"/>
                  </a:lnTo>
                  <a:lnTo>
                    <a:pt x="148" y="60"/>
                  </a:lnTo>
                  <a:lnTo>
                    <a:pt x="148" y="60"/>
                  </a:lnTo>
                  <a:lnTo>
                    <a:pt x="140" y="42"/>
                  </a:lnTo>
                  <a:lnTo>
                    <a:pt x="128" y="28"/>
                  </a:lnTo>
                  <a:lnTo>
                    <a:pt x="128" y="28"/>
                  </a:lnTo>
                  <a:lnTo>
                    <a:pt x="122" y="22"/>
                  </a:lnTo>
                  <a:lnTo>
                    <a:pt x="114" y="20"/>
                  </a:lnTo>
                  <a:lnTo>
                    <a:pt x="106" y="16"/>
                  </a:lnTo>
                  <a:lnTo>
                    <a:pt x="96" y="16"/>
                  </a:lnTo>
                  <a:lnTo>
                    <a:pt x="9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endParaRPr lang="en-GB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B803E254-66CD-4996-BEA6-23526A8E5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" y="1550"/>
              <a:ext cx="128" cy="254"/>
            </a:xfrm>
            <a:custGeom>
              <a:avLst/>
              <a:gdLst>
                <a:gd name="T0" fmla="*/ 60 w 128"/>
                <a:gd name="T1" fmla="*/ 0 h 254"/>
                <a:gd name="T2" fmla="*/ 60 w 128"/>
                <a:gd name="T3" fmla="*/ 42 h 254"/>
                <a:gd name="T4" fmla="*/ 122 w 128"/>
                <a:gd name="T5" fmla="*/ 42 h 254"/>
                <a:gd name="T6" fmla="*/ 106 w 128"/>
                <a:gd name="T7" fmla="*/ 60 h 254"/>
                <a:gd name="T8" fmla="*/ 58 w 128"/>
                <a:gd name="T9" fmla="*/ 60 h 254"/>
                <a:gd name="T10" fmla="*/ 58 w 128"/>
                <a:gd name="T11" fmla="*/ 188 h 254"/>
                <a:gd name="T12" fmla="*/ 58 w 128"/>
                <a:gd name="T13" fmla="*/ 188 h 254"/>
                <a:gd name="T14" fmla="*/ 58 w 128"/>
                <a:gd name="T15" fmla="*/ 200 h 254"/>
                <a:gd name="T16" fmla="*/ 60 w 128"/>
                <a:gd name="T17" fmla="*/ 208 h 254"/>
                <a:gd name="T18" fmla="*/ 64 w 128"/>
                <a:gd name="T19" fmla="*/ 216 h 254"/>
                <a:gd name="T20" fmla="*/ 68 w 128"/>
                <a:gd name="T21" fmla="*/ 224 h 254"/>
                <a:gd name="T22" fmla="*/ 74 w 128"/>
                <a:gd name="T23" fmla="*/ 228 h 254"/>
                <a:gd name="T24" fmla="*/ 82 w 128"/>
                <a:gd name="T25" fmla="*/ 232 h 254"/>
                <a:gd name="T26" fmla="*/ 90 w 128"/>
                <a:gd name="T27" fmla="*/ 234 h 254"/>
                <a:gd name="T28" fmla="*/ 100 w 128"/>
                <a:gd name="T29" fmla="*/ 236 h 254"/>
                <a:gd name="T30" fmla="*/ 100 w 128"/>
                <a:gd name="T31" fmla="*/ 236 h 254"/>
                <a:gd name="T32" fmla="*/ 110 w 128"/>
                <a:gd name="T33" fmla="*/ 234 h 254"/>
                <a:gd name="T34" fmla="*/ 116 w 128"/>
                <a:gd name="T35" fmla="*/ 232 h 254"/>
                <a:gd name="T36" fmla="*/ 116 w 128"/>
                <a:gd name="T37" fmla="*/ 232 h 254"/>
                <a:gd name="T38" fmla="*/ 128 w 128"/>
                <a:gd name="T39" fmla="*/ 224 h 254"/>
                <a:gd name="T40" fmla="*/ 128 w 128"/>
                <a:gd name="T41" fmla="*/ 224 h 254"/>
                <a:gd name="T42" fmla="*/ 128 w 128"/>
                <a:gd name="T43" fmla="*/ 228 h 254"/>
                <a:gd name="T44" fmla="*/ 126 w 128"/>
                <a:gd name="T45" fmla="*/ 234 h 254"/>
                <a:gd name="T46" fmla="*/ 114 w 128"/>
                <a:gd name="T47" fmla="*/ 244 h 254"/>
                <a:gd name="T48" fmla="*/ 114 w 128"/>
                <a:gd name="T49" fmla="*/ 244 h 254"/>
                <a:gd name="T50" fmla="*/ 108 w 128"/>
                <a:gd name="T51" fmla="*/ 248 h 254"/>
                <a:gd name="T52" fmla="*/ 100 w 128"/>
                <a:gd name="T53" fmla="*/ 252 h 254"/>
                <a:gd name="T54" fmla="*/ 92 w 128"/>
                <a:gd name="T55" fmla="*/ 254 h 254"/>
                <a:gd name="T56" fmla="*/ 82 w 128"/>
                <a:gd name="T57" fmla="*/ 254 h 254"/>
                <a:gd name="T58" fmla="*/ 82 w 128"/>
                <a:gd name="T59" fmla="*/ 254 h 254"/>
                <a:gd name="T60" fmla="*/ 70 w 128"/>
                <a:gd name="T61" fmla="*/ 254 h 254"/>
                <a:gd name="T62" fmla="*/ 58 w 128"/>
                <a:gd name="T63" fmla="*/ 250 h 254"/>
                <a:gd name="T64" fmla="*/ 46 w 128"/>
                <a:gd name="T65" fmla="*/ 244 h 254"/>
                <a:gd name="T66" fmla="*/ 38 w 128"/>
                <a:gd name="T67" fmla="*/ 236 h 254"/>
                <a:gd name="T68" fmla="*/ 38 w 128"/>
                <a:gd name="T69" fmla="*/ 236 h 254"/>
                <a:gd name="T70" fmla="*/ 30 w 128"/>
                <a:gd name="T71" fmla="*/ 228 h 254"/>
                <a:gd name="T72" fmla="*/ 24 w 128"/>
                <a:gd name="T73" fmla="*/ 216 h 254"/>
                <a:gd name="T74" fmla="*/ 20 w 128"/>
                <a:gd name="T75" fmla="*/ 204 h 254"/>
                <a:gd name="T76" fmla="*/ 20 w 128"/>
                <a:gd name="T77" fmla="*/ 188 h 254"/>
                <a:gd name="T78" fmla="*/ 20 w 128"/>
                <a:gd name="T79" fmla="*/ 60 h 254"/>
                <a:gd name="T80" fmla="*/ 0 w 128"/>
                <a:gd name="T81" fmla="*/ 60 h 254"/>
                <a:gd name="T82" fmla="*/ 60 w 128"/>
                <a:gd name="T83" fmla="*/ 0 h 254"/>
                <a:gd name="T84" fmla="*/ 60 w 128"/>
                <a:gd name="T8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54">
                  <a:moveTo>
                    <a:pt x="60" y="0"/>
                  </a:moveTo>
                  <a:lnTo>
                    <a:pt x="60" y="42"/>
                  </a:lnTo>
                  <a:lnTo>
                    <a:pt x="122" y="42"/>
                  </a:lnTo>
                  <a:lnTo>
                    <a:pt x="106" y="60"/>
                  </a:lnTo>
                  <a:lnTo>
                    <a:pt x="58" y="6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58" y="200"/>
                  </a:lnTo>
                  <a:lnTo>
                    <a:pt x="60" y="208"/>
                  </a:lnTo>
                  <a:lnTo>
                    <a:pt x="64" y="216"/>
                  </a:lnTo>
                  <a:lnTo>
                    <a:pt x="68" y="224"/>
                  </a:lnTo>
                  <a:lnTo>
                    <a:pt x="74" y="228"/>
                  </a:lnTo>
                  <a:lnTo>
                    <a:pt x="82" y="232"/>
                  </a:lnTo>
                  <a:lnTo>
                    <a:pt x="90" y="234"/>
                  </a:lnTo>
                  <a:lnTo>
                    <a:pt x="100" y="236"/>
                  </a:lnTo>
                  <a:lnTo>
                    <a:pt x="100" y="236"/>
                  </a:lnTo>
                  <a:lnTo>
                    <a:pt x="110" y="234"/>
                  </a:lnTo>
                  <a:lnTo>
                    <a:pt x="116" y="232"/>
                  </a:lnTo>
                  <a:lnTo>
                    <a:pt x="116" y="232"/>
                  </a:lnTo>
                  <a:lnTo>
                    <a:pt x="128" y="224"/>
                  </a:lnTo>
                  <a:lnTo>
                    <a:pt x="128" y="224"/>
                  </a:lnTo>
                  <a:lnTo>
                    <a:pt x="128" y="228"/>
                  </a:lnTo>
                  <a:lnTo>
                    <a:pt x="126" y="234"/>
                  </a:lnTo>
                  <a:lnTo>
                    <a:pt x="114" y="244"/>
                  </a:lnTo>
                  <a:lnTo>
                    <a:pt x="114" y="244"/>
                  </a:lnTo>
                  <a:lnTo>
                    <a:pt x="108" y="248"/>
                  </a:lnTo>
                  <a:lnTo>
                    <a:pt x="100" y="252"/>
                  </a:lnTo>
                  <a:lnTo>
                    <a:pt x="92" y="254"/>
                  </a:lnTo>
                  <a:lnTo>
                    <a:pt x="82" y="254"/>
                  </a:lnTo>
                  <a:lnTo>
                    <a:pt x="82" y="254"/>
                  </a:lnTo>
                  <a:lnTo>
                    <a:pt x="70" y="254"/>
                  </a:lnTo>
                  <a:lnTo>
                    <a:pt x="58" y="250"/>
                  </a:lnTo>
                  <a:lnTo>
                    <a:pt x="46" y="244"/>
                  </a:lnTo>
                  <a:lnTo>
                    <a:pt x="38" y="236"/>
                  </a:lnTo>
                  <a:lnTo>
                    <a:pt x="38" y="236"/>
                  </a:lnTo>
                  <a:lnTo>
                    <a:pt x="30" y="228"/>
                  </a:lnTo>
                  <a:lnTo>
                    <a:pt x="24" y="216"/>
                  </a:lnTo>
                  <a:lnTo>
                    <a:pt x="20" y="204"/>
                  </a:lnTo>
                  <a:lnTo>
                    <a:pt x="20" y="188"/>
                  </a:lnTo>
                  <a:lnTo>
                    <a:pt x="20" y="60"/>
                  </a:lnTo>
                  <a:lnTo>
                    <a:pt x="0" y="60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endParaRPr lang="en-GB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EFFCD573-D91B-4725-9957-143DD47D0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" y="1488"/>
              <a:ext cx="204" cy="312"/>
            </a:xfrm>
            <a:custGeom>
              <a:avLst/>
              <a:gdLst>
                <a:gd name="T0" fmla="*/ 124 w 204"/>
                <a:gd name="T1" fmla="*/ 98 h 312"/>
                <a:gd name="T2" fmla="*/ 150 w 204"/>
                <a:gd name="T3" fmla="*/ 102 h 312"/>
                <a:gd name="T4" fmla="*/ 172 w 204"/>
                <a:gd name="T5" fmla="*/ 114 h 312"/>
                <a:gd name="T6" fmla="*/ 180 w 204"/>
                <a:gd name="T7" fmla="*/ 124 h 312"/>
                <a:gd name="T8" fmla="*/ 190 w 204"/>
                <a:gd name="T9" fmla="*/ 146 h 312"/>
                <a:gd name="T10" fmla="*/ 192 w 204"/>
                <a:gd name="T11" fmla="*/ 296 h 312"/>
                <a:gd name="T12" fmla="*/ 192 w 204"/>
                <a:gd name="T13" fmla="*/ 302 h 312"/>
                <a:gd name="T14" fmla="*/ 194 w 204"/>
                <a:gd name="T15" fmla="*/ 306 h 312"/>
                <a:gd name="T16" fmla="*/ 140 w 204"/>
                <a:gd name="T17" fmla="*/ 312 h 312"/>
                <a:gd name="T18" fmla="*/ 146 w 204"/>
                <a:gd name="T19" fmla="*/ 308 h 312"/>
                <a:gd name="T20" fmla="*/ 152 w 204"/>
                <a:gd name="T21" fmla="*/ 300 h 312"/>
                <a:gd name="T22" fmla="*/ 152 w 204"/>
                <a:gd name="T23" fmla="*/ 176 h 312"/>
                <a:gd name="T24" fmla="*/ 152 w 204"/>
                <a:gd name="T25" fmla="*/ 164 h 312"/>
                <a:gd name="T26" fmla="*/ 146 w 204"/>
                <a:gd name="T27" fmla="*/ 146 h 312"/>
                <a:gd name="T28" fmla="*/ 142 w 204"/>
                <a:gd name="T29" fmla="*/ 138 h 312"/>
                <a:gd name="T30" fmla="*/ 126 w 204"/>
                <a:gd name="T31" fmla="*/ 128 h 312"/>
                <a:gd name="T32" fmla="*/ 104 w 204"/>
                <a:gd name="T33" fmla="*/ 124 h 312"/>
                <a:gd name="T34" fmla="*/ 90 w 204"/>
                <a:gd name="T35" fmla="*/ 126 h 312"/>
                <a:gd name="T36" fmla="*/ 76 w 204"/>
                <a:gd name="T37" fmla="*/ 132 h 312"/>
                <a:gd name="T38" fmla="*/ 54 w 204"/>
                <a:gd name="T39" fmla="*/ 148 h 312"/>
                <a:gd name="T40" fmla="*/ 54 w 204"/>
                <a:gd name="T41" fmla="*/ 296 h 312"/>
                <a:gd name="T42" fmla="*/ 58 w 204"/>
                <a:gd name="T43" fmla="*/ 304 h 312"/>
                <a:gd name="T44" fmla="*/ 62 w 204"/>
                <a:gd name="T45" fmla="*/ 308 h 312"/>
                <a:gd name="T46" fmla="*/ 4 w 204"/>
                <a:gd name="T47" fmla="*/ 312 h 312"/>
                <a:gd name="T48" fmla="*/ 8 w 204"/>
                <a:gd name="T49" fmla="*/ 308 h 312"/>
                <a:gd name="T50" fmla="*/ 14 w 204"/>
                <a:gd name="T51" fmla="*/ 300 h 312"/>
                <a:gd name="T52" fmla="*/ 14 w 204"/>
                <a:gd name="T53" fmla="*/ 28 h 312"/>
                <a:gd name="T54" fmla="*/ 14 w 204"/>
                <a:gd name="T55" fmla="*/ 22 h 312"/>
                <a:gd name="T56" fmla="*/ 12 w 204"/>
                <a:gd name="T57" fmla="*/ 16 h 312"/>
                <a:gd name="T58" fmla="*/ 54 w 204"/>
                <a:gd name="T59" fmla="*/ 0 h 312"/>
                <a:gd name="T60" fmla="*/ 54 w 204"/>
                <a:gd name="T61" fmla="*/ 130 h 312"/>
                <a:gd name="T62" fmla="*/ 90 w 204"/>
                <a:gd name="T63" fmla="*/ 106 h 312"/>
                <a:gd name="T64" fmla="*/ 124 w 204"/>
                <a:gd name="T65" fmla="*/ 98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4" h="312">
                  <a:moveTo>
                    <a:pt x="124" y="98"/>
                  </a:moveTo>
                  <a:lnTo>
                    <a:pt x="124" y="98"/>
                  </a:lnTo>
                  <a:lnTo>
                    <a:pt x="136" y="98"/>
                  </a:lnTo>
                  <a:lnTo>
                    <a:pt x="150" y="102"/>
                  </a:lnTo>
                  <a:lnTo>
                    <a:pt x="162" y="108"/>
                  </a:lnTo>
                  <a:lnTo>
                    <a:pt x="172" y="114"/>
                  </a:lnTo>
                  <a:lnTo>
                    <a:pt x="172" y="114"/>
                  </a:lnTo>
                  <a:lnTo>
                    <a:pt x="180" y="124"/>
                  </a:lnTo>
                  <a:lnTo>
                    <a:pt x="186" y="134"/>
                  </a:lnTo>
                  <a:lnTo>
                    <a:pt x="190" y="146"/>
                  </a:lnTo>
                  <a:lnTo>
                    <a:pt x="192" y="160"/>
                  </a:lnTo>
                  <a:lnTo>
                    <a:pt x="192" y="296"/>
                  </a:lnTo>
                  <a:lnTo>
                    <a:pt x="192" y="296"/>
                  </a:lnTo>
                  <a:lnTo>
                    <a:pt x="192" y="302"/>
                  </a:lnTo>
                  <a:lnTo>
                    <a:pt x="194" y="306"/>
                  </a:lnTo>
                  <a:lnTo>
                    <a:pt x="194" y="306"/>
                  </a:lnTo>
                  <a:lnTo>
                    <a:pt x="204" y="312"/>
                  </a:lnTo>
                  <a:lnTo>
                    <a:pt x="140" y="312"/>
                  </a:lnTo>
                  <a:lnTo>
                    <a:pt x="140" y="312"/>
                  </a:lnTo>
                  <a:lnTo>
                    <a:pt x="146" y="308"/>
                  </a:lnTo>
                  <a:lnTo>
                    <a:pt x="150" y="304"/>
                  </a:lnTo>
                  <a:lnTo>
                    <a:pt x="152" y="300"/>
                  </a:lnTo>
                  <a:lnTo>
                    <a:pt x="152" y="296"/>
                  </a:lnTo>
                  <a:lnTo>
                    <a:pt x="152" y="176"/>
                  </a:lnTo>
                  <a:lnTo>
                    <a:pt x="152" y="176"/>
                  </a:lnTo>
                  <a:lnTo>
                    <a:pt x="152" y="164"/>
                  </a:lnTo>
                  <a:lnTo>
                    <a:pt x="150" y="154"/>
                  </a:lnTo>
                  <a:lnTo>
                    <a:pt x="146" y="146"/>
                  </a:lnTo>
                  <a:lnTo>
                    <a:pt x="142" y="138"/>
                  </a:lnTo>
                  <a:lnTo>
                    <a:pt x="142" y="138"/>
                  </a:lnTo>
                  <a:lnTo>
                    <a:pt x="134" y="132"/>
                  </a:lnTo>
                  <a:lnTo>
                    <a:pt x="126" y="128"/>
                  </a:lnTo>
                  <a:lnTo>
                    <a:pt x="116" y="126"/>
                  </a:lnTo>
                  <a:lnTo>
                    <a:pt x="104" y="124"/>
                  </a:lnTo>
                  <a:lnTo>
                    <a:pt x="104" y="124"/>
                  </a:lnTo>
                  <a:lnTo>
                    <a:pt x="90" y="126"/>
                  </a:lnTo>
                  <a:lnTo>
                    <a:pt x="76" y="132"/>
                  </a:lnTo>
                  <a:lnTo>
                    <a:pt x="76" y="132"/>
                  </a:lnTo>
                  <a:lnTo>
                    <a:pt x="64" y="138"/>
                  </a:lnTo>
                  <a:lnTo>
                    <a:pt x="54" y="148"/>
                  </a:lnTo>
                  <a:lnTo>
                    <a:pt x="54" y="296"/>
                  </a:lnTo>
                  <a:lnTo>
                    <a:pt x="54" y="296"/>
                  </a:lnTo>
                  <a:lnTo>
                    <a:pt x="56" y="300"/>
                  </a:lnTo>
                  <a:lnTo>
                    <a:pt x="58" y="304"/>
                  </a:lnTo>
                  <a:lnTo>
                    <a:pt x="58" y="304"/>
                  </a:lnTo>
                  <a:lnTo>
                    <a:pt x="62" y="308"/>
                  </a:lnTo>
                  <a:lnTo>
                    <a:pt x="68" y="312"/>
                  </a:lnTo>
                  <a:lnTo>
                    <a:pt x="4" y="312"/>
                  </a:lnTo>
                  <a:lnTo>
                    <a:pt x="4" y="312"/>
                  </a:lnTo>
                  <a:lnTo>
                    <a:pt x="8" y="308"/>
                  </a:lnTo>
                  <a:lnTo>
                    <a:pt x="12" y="304"/>
                  </a:lnTo>
                  <a:lnTo>
                    <a:pt x="14" y="300"/>
                  </a:lnTo>
                  <a:lnTo>
                    <a:pt x="14" y="29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2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0" y="10"/>
                  </a:lnTo>
                  <a:lnTo>
                    <a:pt x="54" y="0"/>
                  </a:lnTo>
                  <a:lnTo>
                    <a:pt x="54" y="130"/>
                  </a:lnTo>
                  <a:lnTo>
                    <a:pt x="54" y="130"/>
                  </a:lnTo>
                  <a:lnTo>
                    <a:pt x="72" y="116"/>
                  </a:lnTo>
                  <a:lnTo>
                    <a:pt x="90" y="106"/>
                  </a:lnTo>
                  <a:lnTo>
                    <a:pt x="108" y="100"/>
                  </a:lnTo>
                  <a:lnTo>
                    <a:pt x="124" y="98"/>
                  </a:lnTo>
                  <a:lnTo>
                    <a:pt x="12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endParaRPr lang="en-GB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833B63E0-5E31-43A6-A630-639D818F8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" y="1586"/>
              <a:ext cx="334" cy="214"/>
            </a:xfrm>
            <a:custGeom>
              <a:avLst/>
              <a:gdLst>
                <a:gd name="T0" fmla="*/ 256 w 334"/>
                <a:gd name="T1" fmla="*/ 0 h 214"/>
                <a:gd name="T2" fmla="*/ 280 w 334"/>
                <a:gd name="T3" fmla="*/ 4 h 214"/>
                <a:gd name="T4" fmla="*/ 302 w 334"/>
                <a:gd name="T5" fmla="*/ 16 h 214"/>
                <a:gd name="T6" fmla="*/ 312 w 334"/>
                <a:gd name="T7" fmla="*/ 26 h 214"/>
                <a:gd name="T8" fmla="*/ 322 w 334"/>
                <a:gd name="T9" fmla="*/ 48 h 214"/>
                <a:gd name="T10" fmla="*/ 322 w 334"/>
                <a:gd name="T11" fmla="*/ 198 h 214"/>
                <a:gd name="T12" fmla="*/ 324 w 334"/>
                <a:gd name="T13" fmla="*/ 202 h 214"/>
                <a:gd name="T14" fmla="*/ 326 w 334"/>
                <a:gd name="T15" fmla="*/ 206 h 214"/>
                <a:gd name="T16" fmla="*/ 272 w 334"/>
                <a:gd name="T17" fmla="*/ 214 h 214"/>
                <a:gd name="T18" fmla="*/ 276 w 334"/>
                <a:gd name="T19" fmla="*/ 210 h 214"/>
                <a:gd name="T20" fmla="*/ 284 w 334"/>
                <a:gd name="T21" fmla="*/ 202 h 214"/>
                <a:gd name="T22" fmla="*/ 284 w 334"/>
                <a:gd name="T23" fmla="*/ 76 h 214"/>
                <a:gd name="T24" fmla="*/ 284 w 334"/>
                <a:gd name="T25" fmla="*/ 64 h 214"/>
                <a:gd name="T26" fmla="*/ 278 w 334"/>
                <a:gd name="T27" fmla="*/ 46 h 214"/>
                <a:gd name="T28" fmla="*/ 272 w 334"/>
                <a:gd name="T29" fmla="*/ 40 h 214"/>
                <a:gd name="T30" fmla="*/ 258 w 334"/>
                <a:gd name="T31" fmla="*/ 30 h 214"/>
                <a:gd name="T32" fmla="*/ 236 w 334"/>
                <a:gd name="T33" fmla="*/ 26 h 214"/>
                <a:gd name="T34" fmla="*/ 222 w 334"/>
                <a:gd name="T35" fmla="*/ 28 h 214"/>
                <a:gd name="T36" fmla="*/ 198 w 334"/>
                <a:gd name="T37" fmla="*/ 42 h 214"/>
                <a:gd name="T38" fmla="*/ 188 w 334"/>
                <a:gd name="T39" fmla="*/ 54 h 214"/>
                <a:gd name="T40" fmla="*/ 188 w 334"/>
                <a:gd name="T41" fmla="*/ 198 h 214"/>
                <a:gd name="T42" fmla="*/ 190 w 334"/>
                <a:gd name="T43" fmla="*/ 202 h 214"/>
                <a:gd name="T44" fmla="*/ 192 w 334"/>
                <a:gd name="T45" fmla="*/ 206 h 214"/>
                <a:gd name="T46" fmla="*/ 136 w 334"/>
                <a:gd name="T47" fmla="*/ 214 h 214"/>
                <a:gd name="T48" fmla="*/ 142 w 334"/>
                <a:gd name="T49" fmla="*/ 210 h 214"/>
                <a:gd name="T50" fmla="*/ 148 w 334"/>
                <a:gd name="T51" fmla="*/ 202 h 214"/>
                <a:gd name="T52" fmla="*/ 148 w 334"/>
                <a:gd name="T53" fmla="*/ 74 h 214"/>
                <a:gd name="T54" fmla="*/ 148 w 334"/>
                <a:gd name="T55" fmla="*/ 62 h 214"/>
                <a:gd name="T56" fmla="*/ 142 w 334"/>
                <a:gd name="T57" fmla="*/ 44 h 214"/>
                <a:gd name="T58" fmla="*/ 130 w 334"/>
                <a:gd name="T59" fmla="*/ 32 h 214"/>
                <a:gd name="T60" fmla="*/ 112 w 334"/>
                <a:gd name="T61" fmla="*/ 26 h 214"/>
                <a:gd name="T62" fmla="*/ 102 w 334"/>
                <a:gd name="T63" fmla="*/ 26 h 214"/>
                <a:gd name="T64" fmla="*/ 76 w 334"/>
                <a:gd name="T65" fmla="*/ 32 h 214"/>
                <a:gd name="T66" fmla="*/ 56 w 334"/>
                <a:gd name="T67" fmla="*/ 48 h 214"/>
                <a:gd name="T68" fmla="*/ 56 w 334"/>
                <a:gd name="T69" fmla="*/ 198 h 214"/>
                <a:gd name="T70" fmla="*/ 58 w 334"/>
                <a:gd name="T71" fmla="*/ 206 h 214"/>
                <a:gd name="T72" fmla="*/ 68 w 334"/>
                <a:gd name="T73" fmla="*/ 214 h 214"/>
                <a:gd name="T74" fmla="*/ 4 w 334"/>
                <a:gd name="T75" fmla="*/ 214 h 214"/>
                <a:gd name="T76" fmla="*/ 14 w 334"/>
                <a:gd name="T77" fmla="*/ 206 h 214"/>
                <a:gd name="T78" fmla="*/ 16 w 334"/>
                <a:gd name="T79" fmla="*/ 198 h 214"/>
                <a:gd name="T80" fmla="*/ 16 w 334"/>
                <a:gd name="T81" fmla="*/ 28 h 214"/>
                <a:gd name="T82" fmla="*/ 12 w 334"/>
                <a:gd name="T83" fmla="*/ 16 h 214"/>
                <a:gd name="T84" fmla="*/ 6 w 334"/>
                <a:gd name="T85" fmla="*/ 12 h 214"/>
                <a:gd name="T86" fmla="*/ 56 w 334"/>
                <a:gd name="T87" fmla="*/ 0 h 214"/>
                <a:gd name="T88" fmla="*/ 56 w 334"/>
                <a:gd name="T89" fmla="*/ 30 h 214"/>
                <a:gd name="T90" fmla="*/ 86 w 334"/>
                <a:gd name="T91" fmla="*/ 10 h 214"/>
                <a:gd name="T92" fmla="*/ 94 w 334"/>
                <a:gd name="T93" fmla="*/ 6 h 214"/>
                <a:gd name="T94" fmla="*/ 112 w 334"/>
                <a:gd name="T95" fmla="*/ 0 h 214"/>
                <a:gd name="T96" fmla="*/ 122 w 334"/>
                <a:gd name="T97" fmla="*/ 0 h 214"/>
                <a:gd name="T98" fmla="*/ 142 w 334"/>
                <a:gd name="T99" fmla="*/ 2 h 214"/>
                <a:gd name="T100" fmla="*/ 160 w 334"/>
                <a:gd name="T101" fmla="*/ 10 h 214"/>
                <a:gd name="T102" fmla="*/ 168 w 334"/>
                <a:gd name="T103" fmla="*/ 16 h 214"/>
                <a:gd name="T104" fmla="*/ 180 w 334"/>
                <a:gd name="T105" fmla="*/ 30 h 214"/>
                <a:gd name="T106" fmla="*/ 184 w 334"/>
                <a:gd name="T107" fmla="*/ 40 h 214"/>
                <a:gd name="T108" fmla="*/ 216 w 334"/>
                <a:gd name="T109" fmla="*/ 12 h 214"/>
                <a:gd name="T110" fmla="*/ 226 w 334"/>
                <a:gd name="T111" fmla="*/ 6 h 214"/>
                <a:gd name="T112" fmla="*/ 246 w 334"/>
                <a:gd name="T113" fmla="*/ 0 h 214"/>
                <a:gd name="T114" fmla="*/ 256 w 334"/>
                <a:gd name="T11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4" h="214">
                  <a:moveTo>
                    <a:pt x="256" y="0"/>
                  </a:moveTo>
                  <a:lnTo>
                    <a:pt x="256" y="0"/>
                  </a:lnTo>
                  <a:lnTo>
                    <a:pt x="268" y="0"/>
                  </a:lnTo>
                  <a:lnTo>
                    <a:pt x="280" y="4"/>
                  </a:lnTo>
                  <a:lnTo>
                    <a:pt x="292" y="10"/>
                  </a:lnTo>
                  <a:lnTo>
                    <a:pt x="302" y="16"/>
                  </a:lnTo>
                  <a:lnTo>
                    <a:pt x="302" y="16"/>
                  </a:lnTo>
                  <a:lnTo>
                    <a:pt x="312" y="26"/>
                  </a:lnTo>
                  <a:lnTo>
                    <a:pt x="318" y="36"/>
                  </a:lnTo>
                  <a:lnTo>
                    <a:pt x="322" y="48"/>
                  </a:lnTo>
                  <a:lnTo>
                    <a:pt x="322" y="62"/>
                  </a:lnTo>
                  <a:lnTo>
                    <a:pt x="322" y="198"/>
                  </a:lnTo>
                  <a:lnTo>
                    <a:pt x="322" y="198"/>
                  </a:lnTo>
                  <a:lnTo>
                    <a:pt x="324" y="202"/>
                  </a:lnTo>
                  <a:lnTo>
                    <a:pt x="326" y="206"/>
                  </a:lnTo>
                  <a:lnTo>
                    <a:pt x="326" y="206"/>
                  </a:lnTo>
                  <a:lnTo>
                    <a:pt x="334" y="214"/>
                  </a:lnTo>
                  <a:lnTo>
                    <a:pt x="272" y="214"/>
                  </a:lnTo>
                  <a:lnTo>
                    <a:pt x="272" y="214"/>
                  </a:lnTo>
                  <a:lnTo>
                    <a:pt x="276" y="210"/>
                  </a:lnTo>
                  <a:lnTo>
                    <a:pt x="280" y="206"/>
                  </a:lnTo>
                  <a:lnTo>
                    <a:pt x="284" y="202"/>
                  </a:lnTo>
                  <a:lnTo>
                    <a:pt x="284" y="198"/>
                  </a:lnTo>
                  <a:lnTo>
                    <a:pt x="284" y="76"/>
                  </a:lnTo>
                  <a:lnTo>
                    <a:pt x="284" y="76"/>
                  </a:lnTo>
                  <a:lnTo>
                    <a:pt x="284" y="64"/>
                  </a:lnTo>
                  <a:lnTo>
                    <a:pt x="282" y="56"/>
                  </a:lnTo>
                  <a:lnTo>
                    <a:pt x="278" y="46"/>
                  </a:lnTo>
                  <a:lnTo>
                    <a:pt x="272" y="40"/>
                  </a:lnTo>
                  <a:lnTo>
                    <a:pt x="272" y="40"/>
                  </a:lnTo>
                  <a:lnTo>
                    <a:pt x="266" y="34"/>
                  </a:lnTo>
                  <a:lnTo>
                    <a:pt x="258" y="30"/>
                  </a:lnTo>
                  <a:lnTo>
                    <a:pt x="248" y="26"/>
                  </a:lnTo>
                  <a:lnTo>
                    <a:pt x="236" y="26"/>
                  </a:lnTo>
                  <a:lnTo>
                    <a:pt x="236" y="26"/>
                  </a:lnTo>
                  <a:lnTo>
                    <a:pt x="222" y="28"/>
                  </a:lnTo>
                  <a:lnTo>
                    <a:pt x="210" y="32"/>
                  </a:lnTo>
                  <a:lnTo>
                    <a:pt x="198" y="42"/>
                  </a:lnTo>
                  <a:lnTo>
                    <a:pt x="188" y="54"/>
                  </a:lnTo>
                  <a:lnTo>
                    <a:pt x="188" y="54"/>
                  </a:lnTo>
                  <a:lnTo>
                    <a:pt x="188" y="60"/>
                  </a:lnTo>
                  <a:lnTo>
                    <a:pt x="188" y="198"/>
                  </a:lnTo>
                  <a:lnTo>
                    <a:pt x="188" y="198"/>
                  </a:lnTo>
                  <a:lnTo>
                    <a:pt x="190" y="202"/>
                  </a:lnTo>
                  <a:lnTo>
                    <a:pt x="192" y="206"/>
                  </a:lnTo>
                  <a:lnTo>
                    <a:pt x="192" y="206"/>
                  </a:lnTo>
                  <a:lnTo>
                    <a:pt x="200" y="214"/>
                  </a:lnTo>
                  <a:lnTo>
                    <a:pt x="136" y="214"/>
                  </a:lnTo>
                  <a:lnTo>
                    <a:pt x="136" y="214"/>
                  </a:lnTo>
                  <a:lnTo>
                    <a:pt x="142" y="210"/>
                  </a:lnTo>
                  <a:lnTo>
                    <a:pt x="146" y="206"/>
                  </a:lnTo>
                  <a:lnTo>
                    <a:pt x="148" y="202"/>
                  </a:lnTo>
                  <a:lnTo>
                    <a:pt x="148" y="198"/>
                  </a:lnTo>
                  <a:lnTo>
                    <a:pt x="148" y="74"/>
                  </a:lnTo>
                  <a:lnTo>
                    <a:pt x="148" y="74"/>
                  </a:lnTo>
                  <a:lnTo>
                    <a:pt x="148" y="62"/>
                  </a:lnTo>
                  <a:lnTo>
                    <a:pt x="146" y="52"/>
                  </a:lnTo>
                  <a:lnTo>
                    <a:pt x="142" y="44"/>
                  </a:lnTo>
                  <a:lnTo>
                    <a:pt x="136" y="38"/>
                  </a:lnTo>
                  <a:lnTo>
                    <a:pt x="130" y="32"/>
                  </a:lnTo>
                  <a:lnTo>
                    <a:pt x="122" y="28"/>
                  </a:lnTo>
                  <a:lnTo>
                    <a:pt x="112" y="26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88" y="28"/>
                  </a:lnTo>
                  <a:lnTo>
                    <a:pt x="76" y="32"/>
                  </a:lnTo>
                  <a:lnTo>
                    <a:pt x="66" y="38"/>
                  </a:lnTo>
                  <a:lnTo>
                    <a:pt x="56" y="48"/>
                  </a:lnTo>
                  <a:lnTo>
                    <a:pt x="56" y="198"/>
                  </a:lnTo>
                  <a:lnTo>
                    <a:pt x="56" y="198"/>
                  </a:lnTo>
                  <a:lnTo>
                    <a:pt x="56" y="202"/>
                  </a:lnTo>
                  <a:lnTo>
                    <a:pt x="58" y="206"/>
                  </a:lnTo>
                  <a:lnTo>
                    <a:pt x="58" y="206"/>
                  </a:lnTo>
                  <a:lnTo>
                    <a:pt x="68" y="214"/>
                  </a:lnTo>
                  <a:lnTo>
                    <a:pt x="4" y="214"/>
                  </a:lnTo>
                  <a:lnTo>
                    <a:pt x="4" y="214"/>
                  </a:lnTo>
                  <a:lnTo>
                    <a:pt x="10" y="210"/>
                  </a:lnTo>
                  <a:lnTo>
                    <a:pt x="14" y="206"/>
                  </a:lnTo>
                  <a:lnTo>
                    <a:pt x="16" y="202"/>
                  </a:lnTo>
                  <a:lnTo>
                    <a:pt x="16" y="198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6" y="22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6" y="12"/>
                  </a:lnTo>
                  <a:lnTo>
                    <a:pt x="0" y="10"/>
                  </a:lnTo>
                  <a:lnTo>
                    <a:pt x="56" y="0"/>
                  </a:lnTo>
                  <a:lnTo>
                    <a:pt x="56" y="30"/>
                  </a:lnTo>
                  <a:lnTo>
                    <a:pt x="56" y="30"/>
                  </a:lnTo>
                  <a:lnTo>
                    <a:pt x="70" y="20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94" y="6"/>
                  </a:lnTo>
                  <a:lnTo>
                    <a:pt x="102" y="2"/>
                  </a:lnTo>
                  <a:lnTo>
                    <a:pt x="112" y="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32" y="0"/>
                  </a:lnTo>
                  <a:lnTo>
                    <a:pt x="142" y="2"/>
                  </a:lnTo>
                  <a:lnTo>
                    <a:pt x="150" y="6"/>
                  </a:lnTo>
                  <a:lnTo>
                    <a:pt x="160" y="10"/>
                  </a:lnTo>
                  <a:lnTo>
                    <a:pt x="160" y="10"/>
                  </a:lnTo>
                  <a:lnTo>
                    <a:pt x="168" y="16"/>
                  </a:lnTo>
                  <a:lnTo>
                    <a:pt x="174" y="22"/>
                  </a:lnTo>
                  <a:lnTo>
                    <a:pt x="180" y="30"/>
                  </a:lnTo>
                  <a:lnTo>
                    <a:pt x="184" y="40"/>
                  </a:lnTo>
                  <a:lnTo>
                    <a:pt x="184" y="40"/>
                  </a:lnTo>
                  <a:lnTo>
                    <a:pt x="198" y="24"/>
                  </a:lnTo>
                  <a:lnTo>
                    <a:pt x="216" y="12"/>
                  </a:lnTo>
                  <a:lnTo>
                    <a:pt x="216" y="12"/>
                  </a:lnTo>
                  <a:lnTo>
                    <a:pt x="226" y="6"/>
                  </a:lnTo>
                  <a:lnTo>
                    <a:pt x="236" y="2"/>
                  </a:lnTo>
                  <a:lnTo>
                    <a:pt x="246" y="0"/>
                  </a:lnTo>
                  <a:lnTo>
                    <a:pt x="256" y="0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endParaRPr lang="en-GB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A576FD9-2D0D-4FD9-A3C8-A831F5E1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7" y="1550"/>
              <a:ext cx="130" cy="254"/>
            </a:xfrm>
            <a:custGeom>
              <a:avLst/>
              <a:gdLst>
                <a:gd name="T0" fmla="*/ 60 w 130"/>
                <a:gd name="T1" fmla="*/ 0 h 254"/>
                <a:gd name="T2" fmla="*/ 60 w 130"/>
                <a:gd name="T3" fmla="*/ 42 h 254"/>
                <a:gd name="T4" fmla="*/ 122 w 130"/>
                <a:gd name="T5" fmla="*/ 42 h 254"/>
                <a:gd name="T6" fmla="*/ 106 w 130"/>
                <a:gd name="T7" fmla="*/ 60 h 254"/>
                <a:gd name="T8" fmla="*/ 58 w 130"/>
                <a:gd name="T9" fmla="*/ 60 h 254"/>
                <a:gd name="T10" fmla="*/ 58 w 130"/>
                <a:gd name="T11" fmla="*/ 188 h 254"/>
                <a:gd name="T12" fmla="*/ 58 w 130"/>
                <a:gd name="T13" fmla="*/ 188 h 254"/>
                <a:gd name="T14" fmla="*/ 60 w 130"/>
                <a:gd name="T15" fmla="*/ 200 h 254"/>
                <a:gd name="T16" fmla="*/ 62 w 130"/>
                <a:gd name="T17" fmla="*/ 208 h 254"/>
                <a:gd name="T18" fmla="*/ 64 w 130"/>
                <a:gd name="T19" fmla="*/ 216 h 254"/>
                <a:gd name="T20" fmla="*/ 70 w 130"/>
                <a:gd name="T21" fmla="*/ 224 h 254"/>
                <a:gd name="T22" fmla="*/ 74 w 130"/>
                <a:gd name="T23" fmla="*/ 228 h 254"/>
                <a:gd name="T24" fmla="*/ 82 w 130"/>
                <a:gd name="T25" fmla="*/ 232 h 254"/>
                <a:gd name="T26" fmla="*/ 90 w 130"/>
                <a:gd name="T27" fmla="*/ 234 h 254"/>
                <a:gd name="T28" fmla="*/ 100 w 130"/>
                <a:gd name="T29" fmla="*/ 236 h 254"/>
                <a:gd name="T30" fmla="*/ 100 w 130"/>
                <a:gd name="T31" fmla="*/ 236 h 254"/>
                <a:gd name="T32" fmla="*/ 110 w 130"/>
                <a:gd name="T33" fmla="*/ 234 h 254"/>
                <a:gd name="T34" fmla="*/ 116 w 130"/>
                <a:gd name="T35" fmla="*/ 232 h 254"/>
                <a:gd name="T36" fmla="*/ 116 w 130"/>
                <a:gd name="T37" fmla="*/ 232 h 254"/>
                <a:gd name="T38" fmla="*/ 130 w 130"/>
                <a:gd name="T39" fmla="*/ 224 h 254"/>
                <a:gd name="T40" fmla="*/ 130 w 130"/>
                <a:gd name="T41" fmla="*/ 224 h 254"/>
                <a:gd name="T42" fmla="*/ 128 w 130"/>
                <a:gd name="T43" fmla="*/ 228 h 254"/>
                <a:gd name="T44" fmla="*/ 126 w 130"/>
                <a:gd name="T45" fmla="*/ 234 h 254"/>
                <a:gd name="T46" fmla="*/ 114 w 130"/>
                <a:gd name="T47" fmla="*/ 244 h 254"/>
                <a:gd name="T48" fmla="*/ 114 w 130"/>
                <a:gd name="T49" fmla="*/ 244 h 254"/>
                <a:gd name="T50" fmla="*/ 108 w 130"/>
                <a:gd name="T51" fmla="*/ 248 h 254"/>
                <a:gd name="T52" fmla="*/ 100 w 130"/>
                <a:gd name="T53" fmla="*/ 252 h 254"/>
                <a:gd name="T54" fmla="*/ 92 w 130"/>
                <a:gd name="T55" fmla="*/ 254 h 254"/>
                <a:gd name="T56" fmla="*/ 84 w 130"/>
                <a:gd name="T57" fmla="*/ 254 h 254"/>
                <a:gd name="T58" fmla="*/ 84 w 130"/>
                <a:gd name="T59" fmla="*/ 254 h 254"/>
                <a:gd name="T60" fmla="*/ 70 w 130"/>
                <a:gd name="T61" fmla="*/ 254 h 254"/>
                <a:gd name="T62" fmla="*/ 58 w 130"/>
                <a:gd name="T63" fmla="*/ 250 h 254"/>
                <a:gd name="T64" fmla="*/ 46 w 130"/>
                <a:gd name="T65" fmla="*/ 244 h 254"/>
                <a:gd name="T66" fmla="*/ 38 w 130"/>
                <a:gd name="T67" fmla="*/ 236 h 254"/>
                <a:gd name="T68" fmla="*/ 38 w 130"/>
                <a:gd name="T69" fmla="*/ 236 h 254"/>
                <a:gd name="T70" fmla="*/ 30 w 130"/>
                <a:gd name="T71" fmla="*/ 228 h 254"/>
                <a:gd name="T72" fmla="*/ 24 w 130"/>
                <a:gd name="T73" fmla="*/ 216 h 254"/>
                <a:gd name="T74" fmla="*/ 22 w 130"/>
                <a:gd name="T75" fmla="*/ 204 h 254"/>
                <a:gd name="T76" fmla="*/ 20 w 130"/>
                <a:gd name="T77" fmla="*/ 188 h 254"/>
                <a:gd name="T78" fmla="*/ 20 w 130"/>
                <a:gd name="T79" fmla="*/ 60 h 254"/>
                <a:gd name="T80" fmla="*/ 0 w 130"/>
                <a:gd name="T81" fmla="*/ 60 h 254"/>
                <a:gd name="T82" fmla="*/ 60 w 130"/>
                <a:gd name="T83" fmla="*/ 0 h 254"/>
                <a:gd name="T84" fmla="*/ 60 w 130"/>
                <a:gd name="T8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254">
                  <a:moveTo>
                    <a:pt x="60" y="0"/>
                  </a:moveTo>
                  <a:lnTo>
                    <a:pt x="60" y="42"/>
                  </a:lnTo>
                  <a:lnTo>
                    <a:pt x="122" y="42"/>
                  </a:lnTo>
                  <a:lnTo>
                    <a:pt x="106" y="60"/>
                  </a:lnTo>
                  <a:lnTo>
                    <a:pt x="58" y="6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60" y="200"/>
                  </a:lnTo>
                  <a:lnTo>
                    <a:pt x="62" y="208"/>
                  </a:lnTo>
                  <a:lnTo>
                    <a:pt x="64" y="216"/>
                  </a:lnTo>
                  <a:lnTo>
                    <a:pt x="70" y="224"/>
                  </a:lnTo>
                  <a:lnTo>
                    <a:pt x="74" y="228"/>
                  </a:lnTo>
                  <a:lnTo>
                    <a:pt x="82" y="232"/>
                  </a:lnTo>
                  <a:lnTo>
                    <a:pt x="90" y="234"/>
                  </a:lnTo>
                  <a:lnTo>
                    <a:pt x="100" y="236"/>
                  </a:lnTo>
                  <a:lnTo>
                    <a:pt x="100" y="236"/>
                  </a:lnTo>
                  <a:lnTo>
                    <a:pt x="110" y="234"/>
                  </a:lnTo>
                  <a:lnTo>
                    <a:pt x="116" y="232"/>
                  </a:lnTo>
                  <a:lnTo>
                    <a:pt x="116" y="232"/>
                  </a:lnTo>
                  <a:lnTo>
                    <a:pt x="130" y="224"/>
                  </a:lnTo>
                  <a:lnTo>
                    <a:pt x="130" y="224"/>
                  </a:lnTo>
                  <a:lnTo>
                    <a:pt x="128" y="228"/>
                  </a:lnTo>
                  <a:lnTo>
                    <a:pt x="126" y="234"/>
                  </a:lnTo>
                  <a:lnTo>
                    <a:pt x="114" y="244"/>
                  </a:lnTo>
                  <a:lnTo>
                    <a:pt x="114" y="244"/>
                  </a:lnTo>
                  <a:lnTo>
                    <a:pt x="108" y="248"/>
                  </a:lnTo>
                  <a:lnTo>
                    <a:pt x="100" y="252"/>
                  </a:lnTo>
                  <a:lnTo>
                    <a:pt x="92" y="254"/>
                  </a:lnTo>
                  <a:lnTo>
                    <a:pt x="84" y="254"/>
                  </a:lnTo>
                  <a:lnTo>
                    <a:pt x="84" y="254"/>
                  </a:lnTo>
                  <a:lnTo>
                    <a:pt x="70" y="254"/>
                  </a:lnTo>
                  <a:lnTo>
                    <a:pt x="58" y="250"/>
                  </a:lnTo>
                  <a:lnTo>
                    <a:pt x="46" y="244"/>
                  </a:lnTo>
                  <a:lnTo>
                    <a:pt x="38" y="236"/>
                  </a:lnTo>
                  <a:lnTo>
                    <a:pt x="38" y="236"/>
                  </a:lnTo>
                  <a:lnTo>
                    <a:pt x="30" y="228"/>
                  </a:lnTo>
                  <a:lnTo>
                    <a:pt x="24" y="216"/>
                  </a:lnTo>
                  <a:lnTo>
                    <a:pt x="22" y="204"/>
                  </a:lnTo>
                  <a:lnTo>
                    <a:pt x="20" y="188"/>
                  </a:lnTo>
                  <a:lnTo>
                    <a:pt x="20" y="60"/>
                  </a:lnTo>
                  <a:lnTo>
                    <a:pt x="0" y="60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endParaRPr lang="en-GB" dirty="0"/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3A5FEC68-802C-43B7-B41D-E128B88F38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45" y="1586"/>
              <a:ext cx="200" cy="218"/>
            </a:xfrm>
            <a:custGeom>
              <a:avLst/>
              <a:gdLst>
                <a:gd name="T0" fmla="*/ 102 w 200"/>
                <a:gd name="T1" fmla="*/ 0 h 218"/>
                <a:gd name="T2" fmla="*/ 130 w 200"/>
                <a:gd name="T3" fmla="*/ 4 h 218"/>
                <a:gd name="T4" fmla="*/ 156 w 200"/>
                <a:gd name="T5" fmla="*/ 16 h 218"/>
                <a:gd name="T6" fmla="*/ 166 w 200"/>
                <a:gd name="T7" fmla="*/ 24 h 218"/>
                <a:gd name="T8" fmla="*/ 184 w 200"/>
                <a:gd name="T9" fmla="*/ 44 h 218"/>
                <a:gd name="T10" fmla="*/ 190 w 200"/>
                <a:gd name="T11" fmla="*/ 56 h 218"/>
                <a:gd name="T12" fmla="*/ 198 w 200"/>
                <a:gd name="T13" fmla="*/ 82 h 218"/>
                <a:gd name="T14" fmla="*/ 200 w 200"/>
                <a:gd name="T15" fmla="*/ 110 h 218"/>
                <a:gd name="T16" fmla="*/ 200 w 200"/>
                <a:gd name="T17" fmla="*/ 122 h 218"/>
                <a:gd name="T18" fmla="*/ 192 w 200"/>
                <a:gd name="T19" fmla="*/ 148 h 218"/>
                <a:gd name="T20" fmla="*/ 188 w 200"/>
                <a:gd name="T21" fmla="*/ 162 h 218"/>
                <a:gd name="T22" fmla="*/ 172 w 200"/>
                <a:gd name="T23" fmla="*/ 184 h 218"/>
                <a:gd name="T24" fmla="*/ 152 w 200"/>
                <a:gd name="T25" fmla="*/ 204 h 218"/>
                <a:gd name="T26" fmla="*/ 140 w 200"/>
                <a:gd name="T27" fmla="*/ 210 h 218"/>
                <a:gd name="T28" fmla="*/ 114 w 200"/>
                <a:gd name="T29" fmla="*/ 218 h 218"/>
                <a:gd name="T30" fmla="*/ 100 w 200"/>
                <a:gd name="T31" fmla="*/ 218 h 218"/>
                <a:gd name="T32" fmla="*/ 66 w 200"/>
                <a:gd name="T33" fmla="*/ 214 h 218"/>
                <a:gd name="T34" fmla="*/ 48 w 200"/>
                <a:gd name="T35" fmla="*/ 206 h 218"/>
                <a:gd name="T36" fmla="*/ 32 w 200"/>
                <a:gd name="T37" fmla="*/ 192 h 218"/>
                <a:gd name="T38" fmla="*/ 26 w 200"/>
                <a:gd name="T39" fmla="*/ 186 h 218"/>
                <a:gd name="T40" fmla="*/ 8 w 200"/>
                <a:gd name="T41" fmla="*/ 150 h 218"/>
                <a:gd name="T42" fmla="*/ 0 w 200"/>
                <a:gd name="T43" fmla="*/ 110 h 218"/>
                <a:gd name="T44" fmla="*/ 2 w 200"/>
                <a:gd name="T45" fmla="*/ 96 h 218"/>
                <a:gd name="T46" fmla="*/ 8 w 200"/>
                <a:gd name="T47" fmla="*/ 70 h 218"/>
                <a:gd name="T48" fmla="*/ 14 w 200"/>
                <a:gd name="T49" fmla="*/ 56 h 218"/>
                <a:gd name="T50" fmla="*/ 28 w 200"/>
                <a:gd name="T51" fmla="*/ 34 h 218"/>
                <a:gd name="T52" fmla="*/ 48 w 200"/>
                <a:gd name="T53" fmla="*/ 16 h 218"/>
                <a:gd name="T54" fmla="*/ 60 w 200"/>
                <a:gd name="T55" fmla="*/ 8 h 218"/>
                <a:gd name="T56" fmla="*/ 86 w 200"/>
                <a:gd name="T57" fmla="*/ 0 h 218"/>
                <a:gd name="T58" fmla="*/ 102 w 200"/>
                <a:gd name="T59" fmla="*/ 0 h 218"/>
                <a:gd name="T60" fmla="*/ 98 w 200"/>
                <a:gd name="T61" fmla="*/ 16 h 218"/>
                <a:gd name="T62" fmla="*/ 72 w 200"/>
                <a:gd name="T63" fmla="*/ 24 h 218"/>
                <a:gd name="T64" fmla="*/ 54 w 200"/>
                <a:gd name="T65" fmla="*/ 46 h 218"/>
                <a:gd name="T66" fmla="*/ 48 w 200"/>
                <a:gd name="T67" fmla="*/ 60 h 218"/>
                <a:gd name="T68" fmla="*/ 42 w 200"/>
                <a:gd name="T69" fmla="*/ 92 h 218"/>
                <a:gd name="T70" fmla="*/ 42 w 200"/>
                <a:gd name="T71" fmla="*/ 112 h 218"/>
                <a:gd name="T72" fmla="*/ 48 w 200"/>
                <a:gd name="T73" fmla="*/ 148 h 218"/>
                <a:gd name="T74" fmla="*/ 60 w 200"/>
                <a:gd name="T75" fmla="*/ 176 h 218"/>
                <a:gd name="T76" fmla="*/ 68 w 200"/>
                <a:gd name="T77" fmla="*/ 188 h 218"/>
                <a:gd name="T78" fmla="*/ 90 w 200"/>
                <a:gd name="T79" fmla="*/ 200 h 218"/>
                <a:gd name="T80" fmla="*/ 104 w 200"/>
                <a:gd name="T81" fmla="*/ 200 h 218"/>
                <a:gd name="T82" fmla="*/ 128 w 200"/>
                <a:gd name="T83" fmla="*/ 192 h 218"/>
                <a:gd name="T84" fmla="*/ 146 w 200"/>
                <a:gd name="T85" fmla="*/ 172 h 218"/>
                <a:gd name="T86" fmla="*/ 152 w 200"/>
                <a:gd name="T87" fmla="*/ 158 h 218"/>
                <a:gd name="T88" fmla="*/ 158 w 200"/>
                <a:gd name="T89" fmla="*/ 126 h 218"/>
                <a:gd name="T90" fmla="*/ 158 w 200"/>
                <a:gd name="T91" fmla="*/ 106 h 218"/>
                <a:gd name="T92" fmla="*/ 150 w 200"/>
                <a:gd name="T93" fmla="*/ 60 h 218"/>
                <a:gd name="T94" fmla="*/ 142 w 200"/>
                <a:gd name="T95" fmla="*/ 42 h 218"/>
                <a:gd name="T96" fmla="*/ 130 w 200"/>
                <a:gd name="T97" fmla="*/ 28 h 218"/>
                <a:gd name="T98" fmla="*/ 116 w 200"/>
                <a:gd name="T99" fmla="*/ 20 h 218"/>
                <a:gd name="T100" fmla="*/ 98 w 200"/>
                <a:gd name="T101" fmla="*/ 1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0" h="218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4"/>
                  </a:lnTo>
                  <a:lnTo>
                    <a:pt x="144" y="8"/>
                  </a:lnTo>
                  <a:lnTo>
                    <a:pt x="156" y="16"/>
                  </a:lnTo>
                  <a:lnTo>
                    <a:pt x="156" y="16"/>
                  </a:lnTo>
                  <a:lnTo>
                    <a:pt x="166" y="24"/>
                  </a:lnTo>
                  <a:lnTo>
                    <a:pt x="176" y="34"/>
                  </a:lnTo>
                  <a:lnTo>
                    <a:pt x="184" y="4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4" y="70"/>
                  </a:lnTo>
                  <a:lnTo>
                    <a:pt x="198" y="82"/>
                  </a:lnTo>
                  <a:lnTo>
                    <a:pt x="200" y="96"/>
                  </a:lnTo>
                  <a:lnTo>
                    <a:pt x="200" y="110"/>
                  </a:lnTo>
                  <a:lnTo>
                    <a:pt x="200" y="110"/>
                  </a:lnTo>
                  <a:lnTo>
                    <a:pt x="200" y="122"/>
                  </a:lnTo>
                  <a:lnTo>
                    <a:pt x="196" y="136"/>
                  </a:lnTo>
                  <a:lnTo>
                    <a:pt x="192" y="148"/>
                  </a:lnTo>
                  <a:lnTo>
                    <a:pt x="188" y="162"/>
                  </a:lnTo>
                  <a:lnTo>
                    <a:pt x="188" y="162"/>
                  </a:lnTo>
                  <a:lnTo>
                    <a:pt x="180" y="174"/>
                  </a:lnTo>
                  <a:lnTo>
                    <a:pt x="172" y="184"/>
                  </a:lnTo>
                  <a:lnTo>
                    <a:pt x="162" y="194"/>
                  </a:lnTo>
                  <a:lnTo>
                    <a:pt x="152" y="204"/>
                  </a:lnTo>
                  <a:lnTo>
                    <a:pt x="152" y="204"/>
                  </a:lnTo>
                  <a:lnTo>
                    <a:pt x="140" y="210"/>
                  </a:lnTo>
                  <a:lnTo>
                    <a:pt x="128" y="214"/>
                  </a:lnTo>
                  <a:lnTo>
                    <a:pt x="114" y="218"/>
                  </a:lnTo>
                  <a:lnTo>
                    <a:pt x="100" y="218"/>
                  </a:lnTo>
                  <a:lnTo>
                    <a:pt x="100" y="218"/>
                  </a:lnTo>
                  <a:lnTo>
                    <a:pt x="78" y="216"/>
                  </a:lnTo>
                  <a:lnTo>
                    <a:pt x="66" y="214"/>
                  </a:lnTo>
                  <a:lnTo>
                    <a:pt x="58" y="210"/>
                  </a:lnTo>
                  <a:lnTo>
                    <a:pt x="48" y="206"/>
                  </a:lnTo>
                  <a:lnTo>
                    <a:pt x="40" y="200"/>
                  </a:lnTo>
                  <a:lnTo>
                    <a:pt x="32" y="192"/>
                  </a:lnTo>
                  <a:lnTo>
                    <a:pt x="26" y="186"/>
                  </a:lnTo>
                  <a:lnTo>
                    <a:pt x="26" y="186"/>
                  </a:lnTo>
                  <a:lnTo>
                    <a:pt x="14" y="168"/>
                  </a:lnTo>
                  <a:lnTo>
                    <a:pt x="8" y="150"/>
                  </a:lnTo>
                  <a:lnTo>
                    <a:pt x="2" y="13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96"/>
                  </a:lnTo>
                  <a:lnTo>
                    <a:pt x="4" y="82"/>
                  </a:lnTo>
                  <a:lnTo>
                    <a:pt x="8" y="70"/>
                  </a:lnTo>
                  <a:lnTo>
                    <a:pt x="14" y="56"/>
                  </a:lnTo>
                  <a:lnTo>
                    <a:pt x="14" y="56"/>
                  </a:lnTo>
                  <a:lnTo>
                    <a:pt x="20" y="44"/>
                  </a:lnTo>
                  <a:lnTo>
                    <a:pt x="28" y="34"/>
                  </a:lnTo>
                  <a:lnTo>
                    <a:pt x="38" y="24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60" y="8"/>
                  </a:lnTo>
                  <a:lnTo>
                    <a:pt x="74" y="4"/>
                  </a:lnTo>
                  <a:lnTo>
                    <a:pt x="86" y="0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98" y="16"/>
                  </a:moveTo>
                  <a:lnTo>
                    <a:pt x="98" y="16"/>
                  </a:lnTo>
                  <a:lnTo>
                    <a:pt x="84" y="18"/>
                  </a:lnTo>
                  <a:lnTo>
                    <a:pt x="72" y="24"/>
                  </a:lnTo>
                  <a:lnTo>
                    <a:pt x="62" y="3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48" y="60"/>
                  </a:lnTo>
                  <a:lnTo>
                    <a:pt x="44" y="76"/>
                  </a:lnTo>
                  <a:lnTo>
                    <a:pt x="42" y="92"/>
                  </a:lnTo>
                  <a:lnTo>
                    <a:pt x="42" y="112"/>
                  </a:lnTo>
                  <a:lnTo>
                    <a:pt x="42" y="112"/>
                  </a:lnTo>
                  <a:lnTo>
                    <a:pt x="44" y="130"/>
                  </a:lnTo>
                  <a:lnTo>
                    <a:pt x="48" y="148"/>
                  </a:lnTo>
                  <a:lnTo>
                    <a:pt x="52" y="16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68" y="188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104" y="200"/>
                  </a:lnTo>
                  <a:lnTo>
                    <a:pt x="104" y="200"/>
                  </a:lnTo>
                  <a:lnTo>
                    <a:pt x="116" y="198"/>
                  </a:lnTo>
                  <a:lnTo>
                    <a:pt x="128" y="192"/>
                  </a:lnTo>
                  <a:lnTo>
                    <a:pt x="138" y="184"/>
                  </a:lnTo>
                  <a:lnTo>
                    <a:pt x="146" y="172"/>
                  </a:lnTo>
                  <a:lnTo>
                    <a:pt x="146" y="172"/>
                  </a:lnTo>
                  <a:lnTo>
                    <a:pt x="152" y="158"/>
                  </a:lnTo>
                  <a:lnTo>
                    <a:pt x="156" y="142"/>
                  </a:lnTo>
                  <a:lnTo>
                    <a:pt x="158" y="126"/>
                  </a:lnTo>
                  <a:lnTo>
                    <a:pt x="158" y="106"/>
                  </a:lnTo>
                  <a:lnTo>
                    <a:pt x="158" y="106"/>
                  </a:lnTo>
                  <a:lnTo>
                    <a:pt x="156" y="82"/>
                  </a:lnTo>
                  <a:lnTo>
                    <a:pt x="150" y="60"/>
                  </a:lnTo>
                  <a:lnTo>
                    <a:pt x="150" y="60"/>
                  </a:lnTo>
                  <a:lnTo>
                    <a:pt x="142" y="42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24" y="22"/>
                  </a:lnTo>
                  <a:lnTo>
                    <a:pt x="116" y="20"/>
                  </a:lnTo>
                  <a:lnTo>
                    <a:pt x="106" y="16"/>
                  </a:lnTo>
                  <a:lnTo>
                    <a:pt x="98" y="16"/>
                  </a:lnTo>
                  <a:lnTo>
                    <a:pt x="9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endParaRPr lang="en-GB" dirty="0"/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D1FA5320-12C9-45D3-AD7E-B5669BB8B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3" y="1586"/>
              <a:ext cx="200" cy="214"/>
            </a:xfrm>
            <a:custGeom>
              <a:avLst/>
              <a:gdLst>
                <a:gd name="T0" fmla="*/ 120 w 200"/>
                <a:gd name="T1" fmla="*/ 0 h 214"/>
                <a:gd name="T2" fmla="*/ 154 w 200"/>
                <a:gd name="T3" fmla="*/ 8 h 214"/>
                <a:gd name="T4" fmla="*/ 168 w 200"/>
                <a:gd name="T5" fmla="*/ 16 h 214"/>
                <a:gd name="T6" fmla="*/ 178 w 200"/>
                <a:gd name="T7" fmla="*/ 30 h 214"/>
                <a:gd name="T8" fmla="*/ 186 w 200"/>
                <a:gd name="T9" fmla="*/ 44 h 214"/>
                <a:gd name="T10" fmla="*/ 188 w 200"/>
                <a:gd name="T11" fmla="*/ 62 h 214"/>
                <a:gd name="T12" fmla="*/ 188 w 200"/>
                <a:gd name="T13" fmla="*/ 198 h 214"/>
                <a:gd name="T14" fmla="*/ 190 w 200"/>
                <a:gd name="T15" fmla="*/ 206 h 214"/>
                <a:gd name="T16" fmla="*/ 200 w 200"/>
                <a:gd name="T17" fmla="*/ 214 h 214"/>
                <a:gd name="T18" fmla="*/ 138 w 200"/>
                <a:gd name="T19" fmla="*/ 214 h 214"/>
                <a:gd name="T20" fmla="*/ 146 w 200"/>
                <a:gd name="T21" fmla="*/ 206 h 214"/>
                <a:gd name="T22" fmla="*/ 150 w 200"/>
                <a:gd name="T23" fmla="*/ 198 h 214"/>
                <a:gd name="T24" fmla="*/ 150 w 200"/>
                <a:gd name="T25" fmla="*/ 78 h 214"/>
                <a:gd name="T26" fmla="*/ 146 w 200"/>
                <a:gd name="T27" fmla="*/ 56 h 214"/>
                <a:gd name="T28" fmla="*/ 138 w 200"/>
                <a:gd name="T29" fmla="*/ 40 h 214"/>
                <a:gd name="T30" fmla="*/ 122 w 200"/>
                <a:gd name="T31" fmla="*/ 30 h 214"/>
                <a:gd name="T32" fmla="*/ 102 w 200"/>
                <a:gd name="T33" fmla="*/ 26 h 214"/>
                <a:gd name="T34" fmla="*/ 88 w 200"/>
                <a:gd name="T35" fmla="*/ 28 h 214"/>
                <a:gd name="T36" fmla="*/ 76 w 200"/>
                <a:gd name="T37" fmla="*/ 34 h 214"/>
                <a:gd name="T38" fmla="*/ 56 w 200"/>
                <a:gd name="T39" fmla="*/ 50 h 214"/>
                <a:gd name="T40" fmla="*/ 56 w 200"/>
                <a:gd name="T41" fmla="*/ 198 h 214"/>
                <a:gd name="T42" fmla="*/ 58 w 200"/>
                <a:gd name="T43" fmla="*/ 206 h 214"/>
                <a:gd name="T44" fmla="*/ 68 w 200"/>
                <a:gd name="T45" fmla="*/ 214 h 214"/>
                <a:gd name="T46" fmla="*/ 4 w 200"/>
                <a:gd name="T47" fmla="*/ 214 h 214"/>
                <a:gd name="T48" fmla="*/ 12 w 200"/>
                <a:gd name="T49" fmla="*/ 206 h 214"/>
                <a:gd name="T50" fmla="*/ 16 w 200"/>
                <a:gd name="T51" fmla="*/ 198 h 214"/>
                <a:gd name="T52" fmla="*/ 16 w 200"/>
                <a:gd name="T53" fmla="*/ 28 h 214"/>
                <a:gd name="T54" fmla="*/ 12 w 200"/>
                <a:gd name="T55" fmla="*/ 18 h 214"/>
                <a:gd name="T56" fmla="*/ 0 w 200"/>
                <a:gd name="T57" fmla="*/ 10 h 214"/>
                <a:gd name="T58" fmla="*/ 56 w 200"/>
                <a:gd name="T59" fmla="*/ 32 h 214"/>
                <a:gd name="T60" fmla="*/ 68 w 200"/>
                <a:gd name="T61" fmla="*/ 20 h 214"/>
                <a:gd name="T62" fmla="*/ 84 w 200"/>
                <a:gd name="T63" fmla="*/ 10 h 214"/>
                <a:gd name="T64" fmla="*/ 102 w 200"/>
                <a:gd name="T65" fmla="*/ 2 h 214"/>
                <a:gd name="T66" fmla="*/ 120 w 200"/>
                <a:gd name="T67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0" h="214">
                  <a:moveTo>
                    <a:pt x="120" y="0"/>
                  </a:moveTo>
                  <a:lnTo>
                    <a:pt x="120" y="0"/>
                  </a:lnTo>
                  <a:lnTo>
                    <a:pt x="138" y="2"/>
                  </a:lnTo>
                  <a:lnTo>
                    <a:pt x="154" y="8"/>
                  </a:lnTo>
                  <a:lnTo>
                    <a:pt x="154" y="8"/>
                  </a:lnTo>
                  <a:lnTo>
                    <a:pt x="168" y="16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82" y="36"/>
                  </a:lnTo>
                  <a:lnTo>
                    <a:pt x="186" y="44"/>
                  </a:lnTo>
                  <a:lnTo>
                    <a:pt x="188" y="54"/>
                  </a:lnTo>
                  <a:lnTo>
                    <a:pt x="188" y="62"/>
                  </a:lnTo>
                  <a:lnTo>
                    <a:pt x="188" y="198"/>
                  </a:lnTo>
                  <a:lnTo>
                    <a:pt x="188" y="198"/>
                  </a:lnTo>
                  <a:lnTo>
                    <a:pt x="188" y="202"/>
                  </a:lnTo>
                  <a:lnTo>
                    <a:pt x="190" y="206"/>
                  </a:lnTo>
                  <a:lnTo>
                    <a:pt x="190" y="206"/>
                  </a:lnTo>
                  <a:lnTo>
                    <a:pt x="200" y="214"/>
                  </a:lnTo>
                  <a:lnTo>
                    <a:pt x="138" y="214"/>
                  </a:lnTo>
                  <a:lnTo>
                    <a:pt x="138" y="214"/>
                  </a:lnTo>
                  <a:lnTo>
                    <a:pt x="142" y="212"/>
                  </a:lnTo>
                  <a:lnTo>
                    <a:pt x="146" y="206"/>
                  </a:lnTo>
                  <a:lnTo>
                    <a:pt x="148" y="202"/>
                  </a:lnTo>
                  <a:lnTo>
                    <a:pt x="150" y="198"/>
                  </a:lnTo>
                  <a:lnTo>
                    <a:pt x="150" y="78"/>
                  </a:lnTo>
                  <a:lnTo>
                    <a:pt x="150" y="78"/>
                  </a:lnTo>
                  <a:lnTo>
                    <a:pt x="148" y="66"/>
                  </a:lnTo>
                  <a:lnTo>
                    <a:pt x="146" y="56"/>
                  </a:lnTo>
                  <a:lnTo>
                    <a:pt x="142" y="46"/>
                  </a:lnTo>
                  <a:lnTo>
                    <a:pt x="138" y="40"/>
                  </a:lnTo>
                  <a:lnTo>
                    <a:pt x="130" y="34"/>
                  </a:lnTo>
                  <a:lnTo>
                    <a:pt x="122" y="30"/>
                  </a:lnTo>
                  <a:lnTo>
                    <a:pt x="112" y="2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88" y="28"/>
                  </a:lnTo>
                  <a:lnTo>
                    <a:pt x="76" y="34"/>
                  </a:lnTo>
                  <a:lnTo>
                    <a:pt x="76" y="34"/>
                  </a:lnTo>
                  <a:lnTo>
                    <a:pt x="64" y="40"/>
                  </a:lnTo>
                  <a:lnTo>
                    <a:pt x="56" y="50"/>
                  </a:lnTo>
                  <a:lnTo>
                    <a:pt x="56" y="198"/>
                  </a:lnTo>
                  <a:lnTo>
                    <a:pt x="56" y="198"/>
                  </a:lnTo>
                  <a:lnTo>
                    <a:pt x="56" y="202"/>
                  </a:lnTo>
                  <a:lnTo>
                    <a:pt x="58" y="206"/>
                  </a:lnTo>
                  <a:lnTo>
                    <a:pt x="58" y="206"/>
                  </a:lnTo>
                  <a:lnTo>
                    <a:pt x="68" y="214"/>
                  </a:lnTo>
                  <a:lnTo>
                    <a:pt x="4" y="214"/>
                  </a:lnTo>
                  <a:lnTo>
                    <a:pt x="4" y="214"/>
                  </a:lnTo>
                  <a:lnTo>
                    <a:pt x="10" y="212"/>
                  </a:lnTo>
                  <a:lnTo>
                    <a:pt x="12" y="206"/>
                  </a:lnTo>
                  <a:lnTo>
                    <a:pt x="14" y="202"/>
                  </a:lnTo>
                  <a:lnTo>
                    <a:pt x="16" y="198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4" y="22"/>
                  </a:lnTo>
                  <a:lnTo>
                    <a:pt x="12" y="18"/>
                  </a:lnTo>
                  <a:lnTo>
                    <a:pt x="8" y="14"/>
                  </a:lnTo>
                  <a:lnTo>
                    <a:pt x="0" y="10"/>
                  </a:lnTo>
                  <a:lnTo>
                    <a:pt x="56" y="0"/>
                  </a:lnTo>
                  <a:lnTo>
                    <a:pt x="56" y="32"/>
                  </a:lnTo>
                  <a:lnTo>
                    <a:pt x="56" y="32"/>
                  </a:lnTo>
                  <a:lnTo>
                    <a:pt x="68" y="20"/>
                  </a:lnTo>
                  <a:lnTo>
                    <a:pt x="84" y="10"/>
                  </a:lnTo>
                  <a:lnTo>
                    <a:pt x="84" y="10"/>
                  </a:lnTo>
                  <a:lnTo>
                    <a:pt x="94" y="6"/>
                  </a:lnTo>
                  <a:lnTo>
                    <a:pt x="102" y="2"/>
                  </a:lnTo>
                  <a:lnTo>
                    <a:pt x="112" y="0"/>
                  </a:lnTo>
                  <a:lnTo>
                    <a:pt x="120" y="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endParaRPr lang="en-GB" dirty="0"/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903B1662-3531-48B6-B8FB-E9A078979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1" y="1586"/>
              <a:ext cx="206" cy="318"/>
            </a:xfrm>
            <a:custGeom>
              <a:avLst/>
              <a:gdLst>
                <a:gd name="T0" fmla="*/ 198 w 206"/>
                <a:gd name="T1" fmla="*/ 60 h 318"/>
                <a:gd name="T2" fmla="*/ 176 w 206"/>
                <a:gd name="T3" fmla="*/ 26 h 318"/>
                <a:gd name="T4" fmla="*/ 162 w 206"/>
                <a:gd name="T5" fmla="*/ 14 h 318"/>
                <a:gd name="T6" fmla="*/ 148 w 206"/>
                <a:gd name="T7" fmla="*/ 6 h 318"/>
                <a:gd name="T8" fmla="*/ 116 w 206"/>
                <a:gd name="T9" fmla="*/ 0 h 318"/>
                <a:gd name="T10" fmla="*/ 98 w 206"/>
                <a:gd name="T11" fmla="*/ 2 h 318"/>
                <a:gd name="T12" fmla="*/ 80 w 206"/>
                <a:gd name="T13" fmla="*/ 8 h 318"/>
                <a:gd name="T14" fmla="*/ 54 w 206"/>
                <a:gd name="T15" fmla="*/ 28 h 318"/>
                <a:gd name="T16" fmla="*/ 0 w 206"/>
                <a:gd name="T17" fmla="*/ 12 h 318"/>
                <a:gd name="T18" fmla="*/ 6 w 206"/>
                <a:gd name="T19" fmla="*/ 14 h 318"/>
                <a:gd name="T20" fmla="*/ 14 w 206"/>
                <a:gd name="T21" fmla="*/ 24 h 318"/>
                <a:gd name="T22" fmla="*/ 16 w 206"/>
                <a:gd name="T23" fmla="*/ 300 h 318"/>
                <a:gd name="T24" fmla="*/ 14 w 206"/>
                <a:gd name="T25" fmla="*/ 306 h 318"/>
                <a:gd name="T26" fmla="*/ 8 w 206"/>
                <a:gd name="T27" fmla="*/ 316 h 318"/>
                <a:gd name="T28" fmla="*/ 66 w 206"/>
                <a:gd name="T29" fmla="*/ 318 h 318"/>
                <a:gd name="T30" fmla="*/ 62 w 206"/>
                <a:gd name="T31" fmla="*/ 316 h 318"/>
                <a:gd name="T32" fmla="*/ 56 w 206"/>
                <a:gd name="T33" fmla="*/ 306 h 318"/>
                <a:gd name="T34" fmla="*/ 54 w 206"/>
                <a:gd name="T35" fmla="*/ 48 h 318"/>
                <a:gd name="T36" fmla="*/ 64 w 206"/>
                <a:gd name="T37" fmla="*/ 38 h 318"/>
                <a:gd name="T38" fmla="*/ 74 w 206"/>
                <a:gd name="T39" fmla="*/ 32 h 318"/>
                <a:gd name="T40" fmla="*/ 100 w 206"/>
                <a:gd name="T41" fmla="*/ 24 h 318"/>
                <a:gd name="T42" fmla="*/ 112 w 206"/>
                <a:gd name="T43" fmla="*/ 26 h 318"/>
                <a:gd name="T44" fmla="*/ 134 w 206"/>
                <a:gd name="T45" fmla="*/ 36 h 318"/>
                <a:gd name="T46" fmla="*/ 144 w 206"/>
                <a:gd name="T47" fmla="*/ 44 h 318"/>
                <a:gd name="T48" fmla="*/ 158 w 206"/>
                <a:gd name="T49" fmla="*/ 70 h 318"/>
                <a:gd name="T50" fmla="*/ 162 w 206"/>
                <a:gd name="T51" fmla="*/ 110 h 318"/>
                <a:gd name="T52" fmla="*/ 162 w 206"/>
                <a:gd name="T53" fmla="*/ 130 h 318"/>
                <a:gd name="T54" fmla="*/ 152 w 206"/>
                <a:gd name="T55" fmla="*/ 164 h 318"/>
                <a:gd name="T56" fmla="*/ 144 w 206"/>
                <a:gd name="T57" fmla="*/ 176 h 318"/>
                <a:gd name="T58" fmla="*/ 124 w 206"/>
                <a:gd name="T59" fmla="*/ 194 h 318"/>
                <a:gd name="T60" fmla="*/ 96 w 206"/>
                <a:gd name="T61" fmla="*/ 200 h 318"/>
                <a:gd name="T62" fmla="*/ 86 w 206"/>
                <a:gd name="T63" fmla="*/ 200 h 318"/>
                <a:gd name="T64" fmla="*/ 70 w 206"/>
                <a:gd name="T65" fmla="*/ 194 h 318"/>
                <a:gd name="T66" fmla="*/ 72 w 206"/>
                <a:gd name="T67" fmla="*/ 214 h 318"/>
                <a:gd name="T68" fmla="*/ 86 w 206"/>
                <a:gd name="T69" fmla="*/ 218 h 318"/>
                <a:gd name="T70" fmla="*/ 102 w 206"/>
                <a:gd name="T71" fmla="*/ 218 h 318"/>
                <a:gd name="T72" fmla="*/ 134 w 206"/>
                <a:gd name="T73" fmla="*/ 214 h 318"/>
                <a:gd name="T74" fmla="*/ 154 w 206"/>
                <a:gd name="T75" fmla="*/ 204 h 318"/>
                <a:gd name="T76" fmla="*/ 170 w 206"/>
                <a:gd name="T77" fmla="*/ 192 h 318"/>
                <a:gd name="T78" fmla="*/ 178 w 206"/>
                <a:gd name="T79" fmla="*/ 184 h 318"/>
                <a:gd name="T80" fmla="*/ 198 w 206"/>
                <a:gd name="T81" fmla="*/ 148 h 318"/>
                <a:gd name="T82" fmla="*/ 206 w 206"/>
                <a:gd name="T83" fmla="*/ 108 h 318"/>
                <a:gd name="T84" fmla="*/ 204 w 206"/>
                <a:gd name="T85" fmla="*/ 82 h 318"/>
                <a:gd name="T86" fmla="*/ 198 w 206"/>
                <a:gd name="T87" fmla="*/ 6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6" h="318">
                  <a:moveTo>
                    <a:pt x="198" y="60"/>
                  </a:moveTo>
                  <a:lnTo>
                    <a:pt x="198" y="60"/>
                  </a:lnTo>
                  <a:lnTo>
                    <a:pt x="188" y="40"/>
                  </a:lnTo>
                  <a:lnTo>
                    <a:pt x="176" y="26"/>
                  </a:lnTo>
                  <a:lnTo>
                    <a:pt x="176" y="26"/>
                  </a:lnTo>
                  <a:lnTo>
                    <a:pt x="162" y="14"/>
                  </a:lnTo>
                  <a:lnTo>
                    <a:pt x="148" y="6"/>
                  </a:lnTo>
                  <a:lnTo>
                    <a:pt x="148" y="6"/>
                  </a:lnTo>
                  <a:lnTo>
                    <a:pt x="132" y="2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98" y="2"/>
                  </a:lnTo>
                  <a:lnTo>
                    <a:pt x="80" y="8"/>
                  </a:lnTo>
                  <a:lnTo>
                    <a:pt x="80" y="8"/>
                  </a:lnTo>
                  <a:lnTo>
                    <a:pt x="66" y="18"/>
                  </a:lnTo>
                  <a:lnTo>
                    <a:pt x="54" y="28"/>
                  </a:lnTo>
                  <a:lnTo>
                    <a:pt x="54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6" y="14"/>
                  </a:lnTo>
                  <a:lnTo>
                    <a:pt x="12" y="18"/>
                  </a:lnTo>
                  <a:lnTo>
                    <a:pt x="14" y="24"/>
                  </a:lnTo>
                  <a:lnTo>
                    <a:pt x="16" y="30"/>
                  </a:lnTo>
                  <a:lnTo>
                    <a:pt x="16" y="300"/>
                  </a:lnTo>
                  <a:lnTo>
                    <a:pt x="16" y="300"/>
                  </a:lnTo>
                  <a:lnTo>
                    <a:pt x="14" y="306"/>
                  </a:lnTo>
                  <a:lnTo>
                    <a:pt x="12" y="312"/>
                  </a:lnTo>
                  <a:lnTo>
                    <a:pt x="8" y="316"/>
                  </a:lnTo>
                  <a:lnTo>
                    <a:pt x="4" y="318"/>
                  </a:lnTo>
                  <a:lnTo>
                    <a:pt x="66" y="318"/>
                  </a:lnTo>
                  <a:lnTo>
                    <a:pt x="66" y="318"/>
                  </a:lnTo>
                  <a:lnTo>
                    <a:pt x="62" y="316"/>
                  </a:lnTo>
                  <a:lnTo>
                    <a:pt x="58" y="312"/>
                  </a:lnTo>
                  <a:lnTo>
                    <a:pt x="56" y="306"/>
                  </a:lnTo>
                  <a:lnTo>
                    <a:pt x="54" y="300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64" y="38"/>
                  </a:lnTo>
                  <a:lnTo>
                    <a:pt x="74" y="32"/>
                  </a:lnTo>
                  <a:lnTo>
                    <a:pt x="74" y="32"/>
                  </a:lnTo>
                  <a:lnTo>
                    <a:pt x="86" y="26"/>
                  </a:lnTo>
                  <a:lnTo>
                    <a:pt x="100" y="24"/>
                  </a:lnTo>
                  <a:lnTo>
                    <a:pt x="100" y="24"/>
                  </a:lnTo>
                  <a:lnTo>
                    <a:pt x="112" y="26"/>
                  </a:lnTo>
                  <a:lnTo>
                    <a:pt x="122" y="30"/>
                  </a:lnTo>
                  <a:lnTo>
                    <a:pt x="134" y="36"/>
                  </a:lnTo>
                  <a:lnTo>
                    <a:pt x="144" y="44"/>
                  </a:lnTo>
                  <a:lnTo>
                    <a:pt x="144" y="44"/>
                  </a:lnTo>
                  <a:lnTo>
                    <a:pt x="152" y="56"/>
                  </a:lnTo>
                  <a:lnTo>
                    <a:pt x="158" y="70"/>
                  </a:lnTo>
                  <a:lnTo>
                    <a:pt x="162" y="88"/>
                  </a:lnTo>
                  <a:lnTo>
                    <a:pt x="162" y="110"/>
                  </a:lnTo>
                  <a:lnTo>
                    <a:pt x="162" y="110"/>
                  </a:lnTo>
                  <a:lnTo>
                    <a:pt x="162" y="130"/>
                  </a:lnTo>
                  <a:lnTo>
                    <a:pt x="158" y="148"/>
                  </a:lnTo>
                  <a:lnTo>
                    <a:pt x="152" y="164"/>
                  </a:lnTo>
                  <a:lnTo>
                    <a:pt x="144" y="176"/>
                  </a:lnTo>
                  <a:lnTo>
                    <a:pt x="144" y="176"/>
                  </a:lnTo>
                  <a:lnTo>
                    <a:pt x="134" y="188"/>
                  </a:lnTo>
                  <a:lnTo>
                    <a:pt x="124" y="194"/>
                  </a:lnTo>
                  <a:lnTo>
                    <a:pt x="110" y="200"/>
                  </a:lnTo>
                  <a:lnTo>
                    <a:pt x="96" y="200"/>
                  </a:lnTo>
                  <a:lnTo>
                    <a:pt x="96" y="200"/>
                  </a:lnTo>
                  <a:lnTo>
                    <a:pt x="86" y="200"/>
                  </a:lnTo>
                  <a:lnTo>
                    <a:pt x="78" y="198"/>
                  </a:lnTo>
                  <a:lnTo>
                    <a:pt x="70" y="194"/>
                  </a:lnTo>
                  <a:lnTo>
                    <a:pt x="62" y="186"/>
                  </a:lnTo>
                  <a:lnTo>
                    <a:pt x="72" y="214"/>
                  </a:lnTo>
                  <a:lnTo>
                    <a:pt x="72" y="214"/>
                  </a:lnTo>
                  <a:lnTo>
                    <a:pt x="86" y="218"/>
                  </a:lnTo>
                  <a:lnTo>
                    <a:pt x="102" y="218"/>
                  </a:lnTo>
                  <a:lnTo>
                    <a:pt x="102" y="218"/>
                  </a:lnTo>
                  <a:lnTo>
                    <a:pt x="124" y="216"/>
                  </a:lnTo>
                  <a:lnTo>
                    <a:pt x="134" y="214"/>
                  </a:lnTo>
                  <a:lnTo>
                    <a:pt x="144" y="210"/>
                  </a:lnTo>
                  <a:lnTo>
                    <a:pt x="154" y="204"/>
                  </a:lnTo>
                  <a:lnTo>
                    <a:pt x="162" y="200"/>
                  </a:lnTo>
                  <a:lnTo>
                    <a:pt x="170" y="192"/>
                  </a:lnTo>
                  <a:lnTo>
                    <a:pt x="178" y="184"/>
                  </a:lnTo>
                  <a:lnTo>
                    <a:pt x="178" y="184"/>
                  </a:lnTo>
                  <a:lnTo>
                    <a:pt x="190" y="166"/>
                  </a:lnTo>
                  <a:lnTo>
                    <a:pt x="198" y="148"/>
                  </a:lnTo>
                  <a:lnTo>
                    <a:pt x="204" y="128"/>
                  </a:lnTo>
                  <a:lnTo>
                    <a:pt x="206" y="108"/>
                  </a:lnTo>
                  <a:lnTo>
                    <a:pt x="206" y="108"/>
                  </a:lnTo>
                  <a:lnTo>
                    <a:pt x="204" y="82"/>
                  </a:lnTo>
                  <a:lnTo>
                    <a:pt x="198" y="60"/>
                  </a:lnTo>
                  <a:lnTo>
                    <a:pt x="198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endParaRPr lang="en-GB" dirty="0"/>
            </a:p>
          </p:txBody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203FCA5A-F44C-4706-9F21-D2E4B8597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" y="1586"/>
              <a:ext cx="146" cy="218"/>
            </a:xfrm>
            <a:custGeom>
              <a:avLst/>
              <a:gdLst>
                <a:gd name="T0" fmla="*/ 128 w 146"/>
                <a:gd name="T1" fmla="*/ 186 h 218"/>
                <a:gd name="T2" fmla="*/ 128 w 146"/>
                <a:gd name="T3" fmla="*/ 186 h 218"/>
                <a:gd name="T4" fmla="*/ 116 w 146"/>
                <a:gd name="T5" fmla="*/ 190 h 218"/>
                <a:gd name="T6" fmla="*/ 102 w 146"/>
                <a:gd name="T7" fmla="*/ 192 h 218"/>
                <a:gd name="T8" fmla="*/ 102 w 146"/>
                <a:gd name="T9" fmla="*/ 192 h 218"/>
                <a:gd name="T10" fmla="*/ 92 w 146"/>
                <a:gd name="T11" fmla="*/ 192 h 218"/>
                <a:gd name="T12" fmla="*/ 84 w 146"/>
                <a:gd name="T13" fmla="*/ 188 h 218"/>
                <a:gd name="T14" fmla="*/ 76 w 146"/>
                <a:gd name="T15" fmla="*/ 184 h 218"/>
                <a:gd name="T16" fmla="*/ 70 w 146"/>
                <a:gd name="T17" fmla="*/ 176 h 218"/>
                <a:gd name="T18" fmla="*/ 70 w 146"/>
                <a:gd name="T19" fmla="*/ 176 h 218"/>
                <a:gd name="T20" fmla="*/ 64 w 146"/>
                <a:gd name="T21" fmla="*/ 168 h 218"/>
                <a:gd name="T22" fmla="*/ 58 w 146"/>
                <a:gd name="T23" fmla="*/ 158 h 218"/>
                <a:gd name="T24" fmla="*/ 56 w 146"/>
                <a:gd name="T25" fmla="*/ 146 h 218"/>
                <a:gd name="T26" fmla="*/ 56 w 146"/>
                <a:gd name="T27" fmla="*/ 134 h 218"/>
                <a:gd name="T28" fmla="*/ 56 w 146"/>
                <a:gd name="T29" fmla="*/ 0 h 218"/>
                <a:gd name="T30" fmla="*/ 0 w 146"/>
                <a:gd name="T31" fmla="*/ 10 h 218"/>
                <a:gd name="T32" fmla="*/ 0 w 146"/>
                <a:gd name="T33" fmla="*/ 10 h 218"/>
                <a:gd name="T34" fmla="*/ 8 w 146"/>
                <a:gd name="T35" fmla="*/ 14 h 218"/>
                <a:gd name="T36" fmla="*/ 12 w 146"/>
                <a:gd name="T37" fmla="*/ 18 h 218"/>
                <a:gd name="T38" fmla="*/ 16 w 146"/>
                <a:gd name="T39" fmla="*/ 22 h 218"/>
                <a:gd name="T40" fmla="*/ 16 w 146"/>
                <a:gd name="T41" fmla="*/ 28 h 218"/>
                <a:gd name="T42" fmla="*/ 16 w 146"/>
                <a:gd name="T43" fmla="*/ 134 h 218"/>
                <a:gd name="T44" fmla="*/ 16 w 146"/>
                <a:gd name="T45" fmla="*/ 134 h 218"/>
                <a:gd name="T46" fmla="*/ 18 w 146"/>
                <a:gd name="T47" fmla="*/ 154 h 218"/>
                <a:gd name="T48" fmla="*/ 22 w 146"/>
                <a:gd name="T49" fmla="*/ 172 h 218"/>
                <a:gd name="T50" fmla="*/ 28 w 146"/>
                <a:gd name="T51" fmla="*/ 186 h 218"/>
                <a:gd name="T52" fmla="*/ 38 w 146"/>
                <a:gd name="T53" fmla="*/ 198 h 218"/>
                <a:gd name="T54" fmla="*/ 38 w 146"/>
                <a:gd name="T55" fmla="*/ 198 h 218"/>
                <a:gd name="T56" fmla="*/ 50 w 146"/>
                <a:gd name="T57" fmla="*/ 208 h 218"/>
                <a:gd name="T58" fmla="*/ 60 w 146"/>
                <a:gd name="T59" fmla="*/ 214 h 218"/>
                <a:gd name="T60" fmla="*/ 72 w 146"/>
                <a:gd name="T61" fmla="*/ 218 h 218"/>
                <a:gd name="T62" fmla="*/ 86 w 146"/>
                <a:gd name="T63" fmla="*/ 218 h 218"/>
                <a:gd name="T64" fmla="*/ 86 w 146"/>
                <a:gd name="T65" fmla="*/ 218 h 218"/>
                <a:gd name="T66" fmla="*/ 100 w 146"/>
                <a:gd name="T67" fmla="*/ 218 h 218"/>
                <a:gd name="T68" fmla="*/ 114 w 146"/>
                <a:gd name="T69" fmla="*/ 214 h 218"/>
                <a:gd name="T70" fmla="*/ 126 w 146"/>
                <a:gd name="T71" fmla="*/ 208 h 218"/>
                <a:gd name="T72" fmla="*/ 138 w 146"/>
                <a:gd name="T73" fmla="*/ 198 h 218"/>
                <a:gd name="T74" fmla="*/ 146 w 146"/>
                <a:gd name="T75" fmla="*/ 172 h 218"/>
                <a:gd name="T76" fmla="*/ 146 w 146"/>
                <a:gd name="T77" fmla="*/ 172 h 218"/>
                <a:gd name="T78" fmla="*/ 138 w 146"/>
                <a:gd name="T79" fmla="*/ 180 h 218"/>
                <a:gd name="T80" fmla="*/ 128 w 146"/>
                <a:gd name="T81" fmla="*/ 186 h 218"/>
                <a:gd name="T82" fmla="*/ 128 w 146"/>
                <a:gd name="T8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6" h="218">
                  <a:moveTo>
                    <a:pt x="128" y="186"/>
                  </a:moveTo>
                  <a:lnTo>
                    <a:pt x="128" y="186"/>
                  </a:lnTo>
                  <a:lnTo>
                    <a:pt x="116" y="190"/>
                  </a:lnTo>
                  <a:lnTo>
                    <a:pt x="102" y="192"/>
                  </a:lnTo>
                  <a:lnTo>
                    <a:pt x="102" y="192"/>
                  </a:lnTo>
                  <a:lnTo>
                    <a:pt x="92" y="192"/>
                  </a:lnTo>
                  <a:lnTo>
                    <a:pt x="84" y="188"/>
                  </a:lnTo>
                  <a:lnTo>
                    <a:pt x="76" y="184"/>
                  </a:lnTo>
                  <a:lnTo>
                    <a:pt x="70" y="176"/>
                  </a:lnTo>
                  <a:lnTo>
                    <a:pt x="70" y="176"/>
                  </a:lnTo>
                  <a:lnTo>
                    <a:pt x="64" y="168"/>
                  </a:lnTo>
                  <a:lnTo>
                    <a:pt x="58" y="158"/>
                  </a:lnTo>
                  <a:lnTo>
                    <a:pt x="56" y="146"/>
                  </a:lnTo>
                  <a:lnTo>
                    <a:pt x="56" y="134"/>
                  </a:lnTo>
                  <a:lnTo>
                    <a:pt x="56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8" y="14"/>
                  </a:lnTo>
                  <a:lnTo>
                    <a:pt x="12" y="18"/>
                  </a:lnTo>
                  <a:lnTo>
                    <a:pt x="16" y="22"/>
                  </a:lnTo>
                  <a:lnTo>
                    <a:pt x="16" y="28"/>
                  </a:lnTo>
                  <a:lnTo>
                    <a:pt x="16" y="134"/>
                  </a:lnTo>
                  <a:lnTo>
                    <a:pt x="16" y="134"/>
                  </a:lnTo>
                  <a:lnTo>
                    <a:pt x="18" y="154"/>
                  </a:lnTo>
                  <a:lnTo>
                    <a:pt x="22" y="172"/>
                  </a:lnTo>
                  <a:lnTo>
                    <a:pt x="28" y="186"/>
                  </a:lnTo>
                  <a:lnTo>
                    <a:pt x="38" y="198"/>
                  </a:lnTo>
                  <a:lnTo>
                    <a:pt x="38" y="198"/>
                  </a:lnTo>
                  <a:lnTo>
                    <a:pt x="50" y="208"/>
                  </a:lnTo>
                  <a:lnTo>
                    <a:pt x="60" y="214"/>
                  </a:lnTo>
                  <a:lnTo>
                    <a:pt x="72" y="218"/>
                  </a:lnTo>
                  <a:lnTo>
                    <a:pt x="86" y="218"/>
                  </a:lnTo>
                  <a:lnTo>
                    <a:pt x="86" y="218"/>
                  </a:lnTo>
                  <a:lnTo>
                    <a:pt x="100" y="218"/>
                  </a:lnTo>
                  <a:lnTo>
                    <a:pt x="114" y="214"/>
                  </a:lnTo>
                  <a:lnTo>
                    <a:pt x="126" y="208"/>
                  </a:lnTo>
                  <a:lnTo>
                    <a:pt x="138" y="198"/>
                  </a:lnTo>
                  <a:lnTo>
                    <a:pt x="146" y="172"/>
                  </a:lnTo>
                  <a:lnTo>
                    <a:pt x="146" y="172"/>
                  </a:lnTo>
                  <a:lnTo>
                    <a:pt x="138" y="180"/>
                  </a:lnTo>
                  <a:lnTo>
                    <a:pt x="128" y="186"/>
                  </a:lnTo>
                  <a:lnTo>
                    <a:pt x="128" y="1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endParaRPr lang="en-GB" dirty="0"/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258AB0B2-AED9-4B32-B82B-95E18D81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" y="1586"/>
              <a:ext cx="74" cy="218"/>
            </a:xfrm>
            <a:custGeom>
              <a:avLst/>
              <a:gdLst>
                <a:gd name="T0" fmla="*/ 56 w 74"/>
                <a:gd name="T1" fmla="*/ 178 h 218"/>
                <a:gd name="T2" fmla="*/ 56 w 74"/>
                <a:gd name="T3" fmla="*/ 0 h 218"/>
                <a:gd name="T4" fmla="*/ 0 w 74"/>
                <a:gd name="T5" fmla="*/ 10 h 218"/>
                <a:gd name="T6" fmla="*/ 0 w 74"/>
                <a:gd name="T7" fmla="*/ 10 h 218"/>
                <a:gd name="T8" fmla="*/ 8 w 74"/>
                <a:gd name="T9" fmla="*/ 12 h 218"/>
                <a:gd name="T10" fmla="*/ 12 w 74"/>
                <a:gd name="T11" fmla="*/ 16 h 218"/>
                <a:gd name="T12" fmla="*/ 12 w 74"/>
                <a:gd name="T13" fmla="*/ 16 h 218"/>
                <a:gd name="T14" fmla="*/ 16 w 74"/>
                <a:gd name="T15" fmla="*/ 22 h 218"/>
                <a:gd name="T16" fmla="*/ 16 w 74"/>
                <a:gd name="T17" fmla="*/ 28 h 218"/>
                <a:gd name="T18" fmla="*/ 16 w 74"/>
                <a:gd name="T19" fmla="*/ 168 h 218"/>
                <a:gd name="T20" fmla="*/ 18 w 74"/>
                <a:gd name="T21" fmla="*/ 186 h 218"/>
                <a:gd name="T22" fmla="*/ 18 w 74"/>
                <a:gd name="T23" fmla="*/ 186 h 218"/>
                <a:gd name="T24" fmla="*/ 18 w 74"/>
                <a:gd name="T25" fmla="*/ 186 h 218"/>
                <a:gd name="T26" fmla="*/ 18 w 74"/>
                <a:gd name="T27" fmla="*/ 186 h 218"/>
                <a:gd name="T28" fmla="*/ 18 w 74"/>
                <a:gd name="T29" fmla="*/ 198 h 218"/>
                <a:gd name="T30" fmla="*/ 22 w 74"/>
                <a:gd name="T31" fmla="*/ 206 h 218"/>
                <a:gd name="T32" fmla="*/ 22 w 74"/>
                <a:gd name="T33" fmla="*/ 206 h 218"/>
                <a:gd name="T34" fmla="*/ 26 w 74"/>
                <a:gd name="T35" fmla="*/ 212 h 218"/>
                <a:gd name="T36" fmla="*/ 34 w 74"/>
                <a:gd name="T37" fmla="*/ 218 h 218"/>
                <a:gd name="T38" fmla="*/ 74 w 74"/>
                <a:gd name="T39" fmla="*/ 204 h 218"/>
                <a:gd name="T40" fmla="*/ 74 w 74"/>
                <a:gd name="T41" fmla="*/ 204 h 218"/>
                <a:gd name="T42" fmla="*/ 66 w 74"/>
                <a:gd name="T43" fmla="*/ 202 h 218"/>
                <a:gd name="T44" fmla="*/ 60 w 74"/>
                <a:gd name="T45" fmla="*/ 196 h 218"/>
                <a:gd name="T46" fmla="*/ 56 w 74"/>
                <a:gd name="T47" fmla="*/ 188 h 218"/>
                <a:gd name="T48" fmla="*/ 56 w 74"/>
                <a:gd name="T49" fmla="*/ 178 h 218"/>
                <a:gd name="T50" fmla="*/ 56 w 74"/>
                <a:gd name="T51" fmla="*/ 1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218">
                  <a:moveTo>
                    <a:pt x="56" y="178"/>
                  </a:moveTo>
                  <a:lnTo>
                    <a:pt x="56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8" y="12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6" y="22"/>
                  </a:lnTo>
                  <a:lnTo>
                    <a:pt x="16" y="28"/>
                  </a:lnTo>
                  <a:lnTo>
                    <a:pt x="16" y="168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8" y="198"/>
                  </a:lnTo>
                  <a:lnTo>
                    <a:pt x="22" y="206"/>
                  </a:lnTo>
                  <a:lnTo>
                    <a:pt x="22" y="206"/>
                  </a:lnTo>
                  <a:lnTo>
                    <a:pt x="26" y="212"/>
                  </a:lnTo>
                  <a:lnTo>
                    <a:pt x="34" y="218"/>
                  </a:lnTo>
                  <a:lnTo>
                    <a:pt x="74" y="204"/>
                  </a:lnTo>
                  <a:lnTo>
                    <a:pt x="74" y="204"/>
                  </a:lnTo>
                  <a:lnTo>
                    <a:pt x="66" y="202"/>
                  </a:lnTo>
                  <a:lnTo>
                    <a:pt x="60" y="196"/>
                  </a:lnTo>
                  <a:lnTo>
                    <a:pt x="56" y="188"/>
                  </a:lnTo>
                  <a:lnTo>
                    <a:pt x="56" y="178"/>
                  </a:lnTo>
                  <a:lnTo>
                    <a:pt x="56" y="1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endParaRPr lang="en-GB" dirty="0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27F9E417-2F50-49C5-91D5-9E65A596C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" y="1586"/>
              <a:ext cx="176" cy="218"/>
            </a:xfrm>
            <a:custGeom>
              <a:avLst/>
              <a:gdLst>
                <a:gd name="T0" fmla="*/ 164 w 176"/>
                <a:gd name="T1" fmla="*/ 196 h 218"/>
                <a:gd name="T2" fmla="*/ 162 w 176"/>
                <a:gd name="T3" fmla="*/ 182 h 218"/>
                <a:gd name="T4" fmla="*/ 162 w 176"/>
                <a:gd name="T5" fmla="*/ 60 h 218"/>
                <a:gd name="T6" fmla="*/ 156 w 176"/>
                <a:gd name="T7" fmla="*/ 32 h 218"/>
                <a:gd name="T8" fmla="*/ 140 w 176"/>
                <a:gd name="T9" fmla="*/ 12 h 218"/>
                <a:gd name="T10" fmla="*/ 130 w 176"/>
                <a:gd name="T11" fmla="*/ 8 h 218"/>
                <a:gd name="T12" fmla="*/ 104 w 176"/>
                <a:gd name="T13" fmla="*/ 0 h 218"/>
                <a:gd name="T14" fmla="*/ 90 w 176"/>
                <a:gd name="T15" fmla="*/ 0 h 218"/>
                <a:gd name="T16" fmla="*/ 54 w 176"/>
                <a:gd name="T17" fmla="*/ 6 h 218"/>
                <a:gd name="T18" fmla="*/ 20 w 176"/>
                <a:gd name="T19" fmla="*/ 22 h 218"/>
                <a:gd name="T20" fmla="*/ 20 w 176"/>
                <a:gd name="T21" fmla="*/ 78 h 218"/>
                <a:gd name="T22" fmla="*/ 30 w 176"/>
                <a:gd name="T23" fmla="*/ 52 h 218"/>
                <a:gd name="T24" fmla="*/ 44 w 176"/>
                <a:gd name="T25" fmla="*/ 34 h 218"/>
                <a:gd name="T26" fmla="*/ 52 w 176"/>
                <a:gd name="T27" fmla="*/ 26 h 218"/>
                <a:gd name="T28" fmla="*/ 74 w 176"/>
                <a:gd name="T29" fmla="*/ 18 h 218"/>
                <a:gd name="T30" fmla="*/ 86 w 176"/>
                <a:gd name="T31" fmla="*/ 16 h 218"/>
                <a:gd name="T32" fmla="*/ 102 w 176"/>
                <a:gd name="T33" fmla="*/ 20 h 218"/>
                <a:gd name="T34" fmla="*/ 114 w 176"/>
                <a:gd name="T35" fmla="*/ 28 h 218"/>
                <a:gd name="T36" fmla="*/ 120 w 176"/>
                <a:gd name="T37" fmla="*/ 34 h 218"/>
                <a:gd name="T38" fmla="*/ 124 w 176"/>
                <a:gd name="T39" fmla="*/ 48 h 218"/>
                <a:gd name="T40" fmla="*/ 124 w 176"/>
                <a:gd name="T41" fmla="*/ 56 h 218"/>
                <a:gd name="T42" fmla="*/ 122 w 176"/>
                <a:gd name="T43" fmla="*/ 76 h 218"/>
                <a:gd name="T44" fmla="*/ 116 w 176"/>
                <a:gd name="T45" fmla="*/ 82 h 218"/>
                <a:gd name="T46" fmla="*/ 106 w 176"/>
                <a:gd name="T47" fmla="*/ 86 h 218"/>
                <a:gd name="T48" fmla="*/ 68 w 176"/>
                <a:gd name="T49" fmla="*/ 98 h 218"/>
                <a:gd name="T50" fmla="*/ 30 w 176"/>
                <a:gd name="T51" fmla="*/ 112 h 218"/>
                <a:gd name="T52" fmla="*/ 16 w 176"/>
                <a:gd name="T53" fmla="*/ 122 h 218"/>
                <a:gd name="T54" fmla="*/ 2 w 176"/>
                <a:gd name="T55" fmla="*/ 148 h 218"/>
                <a:gd name="T56" fmla="*/ 0 w 176"/>
                <a:gd name="T57" fmla="*/ 164 h 218"/>
                <a:gd name="T58" fmla="*/ 4 w 176"/>
                <a:gd name="T59" fmla="*/ 182 h 218"/>
                <a:gd name="T60" fmla="*/ 14 w 176"/>
                <a:gd name="T61" fmla="*/ 200 h 218"/>
                <a:gd name="T62" fmla="*/ 22 w 176"/>
                <a:gd name="T63" fmla="*/ 208 h 218"/>
                <a:gd name="T64" fmla="*/ 42 w 176"/>
                <a:gd name="T65" fmla="*/ 218 h 218"/>
                <a:gd name="T66" fmla="*/ 54 w 176"/>
                <a:gd name="T67" fmla="*/ 218 h 218"/>
                <a:gd name="T68" fmla="*/ 84 w 176"/>
                <a:gd name="T69" fmla="*/ 214 h 218"/>
                <a:gd name="T70" fmla="*/ 112 w 176"/>
                <a:gd name="T71" fmla="*/ 196 h 218"/>
                <a:gd name="T72" fmla="*/ 120 w 176"/>
                <a:gd name="T73" fmla="*/ 174 h 218"/>
                <a:gd name="T74" fmla="*/ 98 w 176"/>
                <a:gd name="T75" fmla="*/ 188 h 218"/>
                <a:gd name="T76" fmla="*/ 72 w 176"/>
                <a:gd name="T77" fmla="*/ 192 h 218"/>
                <a:gd name="T78" fmla="*/ 66 w 176"/>
                <a:gd name="T79" fmla="*/ 192 h 218"/>
                <a:gd name="T80" fmla="*/ 52 w 176"/>
                <a:gd name="T81" fmla="*/ 188 h 218"/>
                <a:gd name="T82" fmla="*/ 48 w 176"/>
                <a:gd name="T83" fmla="*/ 182 h 218"/>
                <a:gd name="T84" fmla="*/ 40 w 176"/>
                <a:gd name="T85" fmla="*/ 170 h 218"/>
                <a:gd name="T86" fmla="*/ 38 w 176"/>
                <a:gd name="T87" fmla="*/ 156 h 218"/>
                <a:gd name="T88" fmla="*/ 38 w 176"/>
                <a:gd name="T89" fmla="*/ 148 h 218"/>
                <a:gd name="T90" fmla="*/ 44 w 176"/>
                <a:gd name="T91" fmla="*/ 136 h 218"/>
                <a:gd name="T92" fmla="*/ 48 w 176"/>
                <a:gd name="T93" fmla="*/ 130 h 218"/>
                <a:gd name="T94" fmla="*/ 76 w 176"/>
                <a:gd name="T95" fmla="*/ 114 h 218"/>
                <a:gd name="T96" fmla="*/ 108 w 176"/>
                <a:gd name="T97" fmla="*/ 104 h 218"/>
                <a:gd name="T98" fmla="*/ 124 w 176"/>
                <a:gd name="T99" fmla="*/ 170 h 218"/>
                <a:gd name="T100" fmla="*/ 124 w 176"/>
                <a:gd name="T101" fmla="*/ 184 h 218"/>
                <a:gd name="T102" fmla="*/ 126 w 176"/>
                <a:gd name="T103" fmla="*/ 198 h 218"/>
                <a:gd name="T104" fmla="*/ 128 w 176"/>
                <a:gd name="T105" fmla="*/ 206 h 218"/>
                <a:gd name="T106" fmla="*/ 140 w 176"/>
                <a:gd name="T107" fmla="*/ 218 h 218"/>
                <a:gd name="T108" fmla="*/ 176 w 176"/>
                <a:gd name="T109" fmla="*/ 204 h 218"/>
                <a:gd name="T110" fmla="*/ 164 w 176"/>
                <a:gd name="T111" fmla="*/ 19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6" h="218">
                  <a:moveTo>
                    <a:pt x="164" y="196"/>
                  </a:moveTo>
                  <a:lnTo>
                    <a:pt x="164" y="196"/>
                  </a:lnTo>
                  <a:lnTo>
                    <a:pt x="162" y="192"/>
                  </a:lnTo>
                  <a:lnTo>
                    <a:pt x="162" y="182"/>
                  </a:lnTo>
                  <a:lnTo>
                    <a:pt x="162" y="60"/>
                  </a:lnTo>
                  <a:lnTo>
                    <a:pt x="162" y="60"/>
                  </a:lnTo>
                  <a:lnTo>
                    <a:pt x="160" y="44"/>
                  </a:lnTo>
                  <a:lnTo>
                    <a:pt x="156" y="32"/>
                  </a:lnTo>
                  <a:lnTo>
                    <a:pt x="150" y="20"/>
                  </a:lnTo>
                  <a:lnTo>
                    <a:pt x="140" y="12"/>
                  </a:lnTo>
                  <a:lnTo>
                    <a:pt x="140" y="12"/>
                  </a:lnTo>
                  <a:lnTo>
                    <a:pt x="130" y="8"/>
                  </a:lnTo>
                  <a:lnTo>
                    <a:pt x="118" y="4"/>
                  </a:lnTo>
                  <a:lnTo>
                    <a:pt x="104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72" y="2"/>
                  </a:lnTo>
                  <a:lnTo>
                    <a:pt x="54" y="6"/>
                  </a:lnTo>
                  <a:lnTo>
                    <a:pt x="36" y="12"/>
                  </a:lnTo>
                  <a:lnTo>
                    <a:pt x="20" y="22"/>
                  </a:lnTo>
                  <a:lnTo>
                    <a:pt x="20" y="78"/>
                  </a:lnTo>
                  <a:lnTo>
                    <a:pt x="20" y="78"/>
                  </a:lnTo>
                  <a:lnTo>
                    <a:pt x="26" y="64"/>
                  </a:lnTo>
                  <a:lnTo>
                    <a:pt x="30" y="52"/>
                  </a:lnTo>
                  <a:lnTo>
                    <a:pt x="38" y="42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26"/>
                  </a:lnTo>
                  <a:lnTo>
                    <a:pt x="62" y="22"/>
                  </a:lnTo>
                  <a:lnTo>
                    <a:pt x="74" y="18"/>
                  </a:lnTo>
                  <a:lnTo>
                    <a:pt x="86" y="16"/>
                  </a:lnTo>
                  <a:lnTo>
                    <a:pt x="86" y="16"/>
                  </a:lnTo>
                  <a:lnTo>
                    <a:pt x="94" y="18"/>
                  </a:lnTo>
                  <a:lnTo>
                    <a:pt x="102" y="20"/>
                  </a:lnTo>
                  <a:lnTo>
                    <a:pt x="110" y="24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20" y="34"/>
                  </a:lnTo>
                  <a:lnTo>
                    <a:pt x="122" y="42"/>
                  </a:lnTo>
                  <a:lnTo>
                    <a:pt x="124" y="48"/>
                  </a:lnTo>
                  <a:lnTo>
                    <a:pt x="124" y="56"/>
                  </a:lnTo>
                  <a:lnTo>
                    <a:pt x="124" y="56"/>
                  </a:lnTo>
                  <a:lnTo>
                    <a:pt x="124" y="70"/>
                  </a:lnTo>
                  <a:lnTo>
                    <a:pt x="122" y="76"/>
                  </a:lnTo>
                  <a:lnTo>
                    <a:pt x="122" y="76"/>
                  </a:lnTo>
                  <a:lnTo>
                    <a:pt x="116" y="82"/>
                  </a:lnTo>
                  <a:lnTo>
                    <a:pt x="106" y="86"/>
                  </a:lnTo>
                  <a:lnTo>
                    <a:pt x="106" y="86"/>
                  </a:lnTo>
                  <a:lnTo>
                    <a:pt x="68" y="98"/>
                  </a:lnTo>
                  <a:lnTo>
                    <a:pt x="68" y="98"/>
                  </a:lnTo>
                  <a:lnTo>
                    <a:pt x="44" y="106"/>
                  </a:lnTo>
                  <a:lnTo>
                    <a:pt x="30" y="112"/>
                  </a:lnTo>
                  <a:lnTo>
                    <a:pt x="30" y="112"/>
                  </a:lnTo>
                  <a:lnTo>
                    <a:pt x="16" y="122"/>
                  </a:lnTo>
                  <a:lnTo>
                    <a:pt x="8" y="134"/>
                  </a:lnTo>
                  <a:lnTo>
                    <a:pt x="2" y="148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0" y="172"/>
                  </a:lnTo>
                  <a:lnTo>
                    <a:pt x="4" y="182"/>
                  </a:lnTo>
                  <a:lnTo>
                    <a:pt x="8" y="190"/>
                  </a:lnTo>
                  <a:lnTo>
                    <a:pt x="14" y="200"/>
                  </a:lnTo>
                  <a:lnTo>
                    <a:pt x="14" y="200"/>
                  </a:lnTo>
                  <a:lnTo>
                    <a:pt x="22" y="208"/>
                  </a:lnTo>
                  <a:lnTo>
                    <a:pt x="30" y="214"/>
                  </a:lnTo>
                  <a:lnTo>
                    <a:pt x="42" y="218"/>
                  </a:lnTo>
                  <a:lnTo>
                    <a:pt x="54" y="218"/>
                  </a:lnTo>
                  <a:lnTo>
                    <a:pt x="54" y="218"/>
                  </a:lnTo>
                  <a:lnTo>
                    <a:pt x="70" y="218"/>
                  </a:lnTo>
                  <a:lnTo>
                    <a:pt x="84" y="214"/>
                  </a:lnTo>
                  <a:lnTo>
                    <a:pt x="98" y="206"/>
                  </a:lnTo>
                  <a:lnTo>
                    <a:pt x="112" y="196"/>
                  </a:lnTo>
                  <a:lnTo>
                    <a:pt x="120" y="174"/>
                  </a:lnTo>
                  <a:lnTo>
                    <a:pt x="120" y="174"/>
                  </a:lnTo>
                  <a:lnTo>
                    <a:pt x="110" y="182"/>
                  </a:lnTo>
                  <a:lnTo>
                    <a:pt x="98" y="188"/>
                  </a:lnTo>
                  <a:lnTo>
                    <a:pt x="86" y="192"/>
                  </a:lnTo>
                  <a:lnTo>
                    <a:pt x="72" y="192"/>
                  </a:lnTo>
                  <a:lnTo>
                    <a:pt x="72" y="192"/>
                  </a:lnTo>
                  <a:lnTo>
                    <a:pt x="66" y="192"/>
                  </a:lnTo>
                  <a:lnTo>
                    <a:pt x="58" y="190"/>
                  </a:lnTo>
                  <a:lnTo>
                    <a:pt x="52" y="188"/>
                  </a:lnTo>
                  <a:lnTo>
                    <a:pt x="48" y="182"/>
                  </a:lnTo>
                  <a:lnTo>
                    <a:pt x="48" y="182"/>
                  </a:lnTo>
                  <a:lnTo>
                    <a:pt x="44" y="178"/>
                  </a:lnTo>
                  <a:lnTo>
                    <a:pt x="40" y="170"/>
                  </a:lnTo>
                  <a:lnTo>
                    <a:pt x="38" y="164"/>
                  </a:lnTo>
                  <a:lnTo>
                    <a:pt x="38" y="156"/>
                  </a:lnTo>
                  <a:lnTo>
                    <a:pt x="38" y="156"/>
                  </a:lnTo>
                  <a:lnTo>
                    <a:pt x="38" y="148"/>
                  </a:lnTo>
                  <a:lnTo>
                    <a:pt x="40" y="142"/>
                  </a:lnTo>
                  <a:lnTo>
                    <a:pt x="44" y="136"/>
                  </a:lnTo>
                  <a:lnTo>
                    <a:pt x="48" y="130"/>
                  </a:lnTo>
                  <a:lnTo>
                    <a:pt x="48" y="130"/>
                  </a:lnTo>
                  <a:lnTo>
                    <a:pt x="60" y="122"/>
                  </a:lnTo>
                  <a:lnTo>
                    <a:pt x="76" y="114"/>
                  </a:lnTo>
                  <a:lnTo>
                    <a:pt x="76" y="114"/>
                  </a:lnTo>
                  <a:lnTo>
                    <a:pt x="108" y="104"/>
                  </a:lnTo>
                  <a:lnTo>
                    <a:pt x="124" y="96"/>
                  </a:lnTo>
                  <a:lnTo>
                    <a:pt x="124" y="170"/>
                  </a:lnTo>
                  <a:lnTo>
                    <a:pt x="124" y="170"/>
                  </a:lnTo>
                  <a:lnTo>
                    <a:pt x="124" y="184"/>
                  </a:lnTo>
                  <a:lnTo>
                    <a:pt x="124" y="184"/>
                  </a:lnTo>
                  <a:lnTo>
                    <a:pt x="126" y="198"/>
                  </a:lnTo>
                  <a:lnTo>
                    <a:pt x="128" y="206"/>
                  </a:lnTo>
                  <a:lnTo>
                    <a:pt x="128" y="206"/>
                  </a:lnTo>
                  <a:lnTo>
                    <a:pt x="134" y="212"/>
                  </a:lnTo>
                  <a:lnTo>
                    <a:pt x="140" y="218"/>
                  </a:lnTo>
                  <a:lnTo>
                    <a:pt x="176" y="204"/>
                  </a:lnTo>
                  <a:lnTo>
                    <a:pt x="176" y="204"/>
                  </a:lnTo>
                  <a:lnTo>
                    <a:pt x="168" y="200"/>
                  </a:lnTo>
                  <a:lnTo>
                    <a:pt x="164" y="196"/>
                  </a:lnTo>
                  <a:lnTo>
                    <a:pt x="164" y="1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endParaRPr lang="en-GB" dirty="0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696C03FD-4FF4-4D07-A4AA-B0B1CA6AC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" y="1414"/>
              <a:ext cx="96" cy="120"/>
            </a:xfrm>
            <a:custGeom>
              <a:avLst/>
              <a:gdLst>
                <a:gd name="T0" fmla="*/ 22 w 96"/>
                <a:gd name="T1" fmla="*/ 8 h 120"/>
                <a:gd name="T2" fmla="*/ 22 w 96"/>
                <a:gd name="T3" fmla="*/ 82 h 120"/>
                <a:gd name="T4" fmla="*/ 22 w 96"/>
                <a:gd name="T5" fmla="*/ 82 h 120"/>
                <a:gd name="T6" fmla="*/ 24 w 96"/>
                <a:gd name="T7" fmla="*/ 92 h 120"/>
                <a:gd name="T8" fmla="*/ 28 w 96"/>
                <a:gd name="T9" fmla="*/ 100 h 120"/>
                <a:gd name="T10" fmla="*/ 32 w 96"/>
                <a:gd name="T11" fmla="*/ 106 h 120"/>
                <a:gd name="T12" fmla="*/ 36 w 96"/>
                <a:gd name="T13" fmla="*/ 108 h 120"/>
                <a:gd name="T14" fmla="*/ 44 w 96"/>
                <a:gd name="T15" fmla="*/ 110 h 120"/>
                <a:gd name="T16" fmla="*/ 52 w 96"/>
                <a:gd name="T17" fmla="*/ 112 h 120"/>
                <a:gd name="T18" fmla="*/ 52 w 96"/>
                <a:gd name="T19" fmla="*/ 112 h 120"/>
                <a:gd name="T20" fmla="*/ 60 w 96"/>
                <a:gd name="T21" fmla="*/ 112 h 120"/>
                <a:gd name="T22" fmla="*/ 66 w 96"/>
                <a:gd name="T23" fmla="*/ 110 h 120"/>
                <a:gd name="T24" fmla="*/ 72 w 96"/>
                <a:gd name="T25" fmla="*/ 106 h 120"/>
                <a:gd name="T26" fmla="*/ 76 w 96"/>
                <a:gd name="T27" fmla="*/ 102 h 120"/>
                <a:gd name="T28" fmla="*/ 78 w 96"/>
                <a:gd name="T29" fmla="*/ 98 h 120"/>
                <a:gd name="T30" fmla="*/ 80 w 96"/>
                <a:gd name="T31" fmla="*/ 92 h 120"/>
                <a:gd name="T32" fmla="*/ 82 w 96"/>
                <a:gd name="T33" fmla="*/ 82 h 120"/>
                <a:gd name="T34" fmla="*/ 82 w 96"/>
                <a:gd name="T35" fmla="*/ 8 h 120"/>
                <a:gd name="T36" fmla="*/ 82 w 96"/>
                <a:gd name="T37" fmla="*/ 8 h 120"/>
                <a:gd name="T38" fmla="*/ 80 w 96"/>
                <a:gd name="T39" fmla="*/ 2 h 120"/>
                <a:gd name="T40" fmla="*/ 76 w 96"/>
                <a:gd name="T41" fmla="*/ 0 h 120"/>
                <a:gd name="T42" fmla="*/ 96 w 96"/>
                <a:gd name="T43" fmla="*/ 0 h 120"/>
                <a:gd name="T44" fmla="*/ 96 w 96"/>
                <a:gd name="T45" fmla="*/ 0 h 120"/>
                <a:gd name="T46" fmla="*/ 92 w 96"/>
                <a:gd name="T47" fmla="*/ 2 h 120"/>
                <a:gd name="T48" fmla="*/ 92 w 96"/>
                <a:gd name="T49" fmla="*/ 8 h 120"/>
                <a:gd name="T50" fmla="*/ 90 w 96"/>
                <a:gd name="T51" fmla="*/ 80 h 120"/>
                <a:gd name="T52" fmla="*/ 90 w 96"/>
                <a:gd name="T53" fmla="*/ 80 h 120"/>
                <a:gd name="T54" fmla="*/ 90 w 96"/>
                <a:gd name="T55" fmla="*/ 90 h 120"/>
                <a:gd name="T56" fmla="*/ 88 w 96"/>
                <a:gd name="T57" fmla="*/ 98 h 120"/>
                <a:gd name="T58" fmla="*/ 84 w 96"/>
                <a:gd name="T59" fmla="*/ 106 h 120"/>
                <a:gd name="T60" fmla="*/ 78 w 96"/>
                <a:gd name="T61" fmla="*/ 110 h 120"/>
                <a:gd name="T62" fmla="*/ 72 w 96"/>
                <a:gd name="T63" fmla="*/ 114 h 120"/>
                <a:gd name="T64" fmla="*/ 66 w 96"/>
                <a:gd name="T65" fmla="*/ 118 h 120"/>
                <a:gd name="T66" fmla="*/ 50 w 96"/>
                <a:gd name="T67" fmla="*/ 120 h 120"/>
                <a:gd name="T68" fmla="*/ 50 w 96"/>
                <a:gd name="T69" fmla="*/ 120 h 120"/>
                <a:gd name="T70" fmla="*/ 36 w 96"/>
                <a:gd name="T71" fmla="*/ 118 h 120"/>
                <a:gd name="T72" fmla="*/ 28 w 96"/>
                <a:gd name="T73" fmla="*/ 116 h 120"/>
                <a:gd name="T74" fmla="*/ 22 w 96"/>
                <a:gd name="T75" fmla="*/ 112 h 120"/>
                <a:gd name="T76" fmla="*/ 14 w 96"/>
                <a:gd name="T77" fmla="*/ 106 h 120"/>
                <a:gd name="T78" fmla="*/ 10 w 96"/>
                <a:gd name="T79" fmla="*/ 100 h 120"/>
                <a:gd name="T80" fmla="*/ 6 w 96"/>
                <a:gd name="T81" fmla="*/ 90 h 120"/>
                <a:gd name="T82" fmla="*/ 6 w 96"/>
                <a:gd name="T83" fmla="*/ 80 h 120"/>
                <a:gd name="T84" fmla="*/ 6 w 96"/>
                <a:gd name="T85" fmla="*/ 8 h 120"/>
                <a:gd name="T86" fmla="*/ 6 w 96"/>
                <a:gd name="T87" fmla="*/ 8 h 120"/>
                <a:gd name="T88" fmla="*/ 4 w 96"/>
                <a:gd name="T89" fmla="*/ 2 h 120"/>
                <a:gd name="T90" fmla="*/ 0 w 96"/>
                <a:gd name="T91" fmla="*/ 0 h 120"/>
                <a:gd name="T92" fmla="*/ 28 w 96"/>
                <a:gd name="T93" fmla="*/ 0 h 120"/>
                <a:gd name="T94" fmla="*/ 28 w 96"/>
                <a:gd name="T95" fmla="*/ 0 h 120"/>
                <a:gd name="T96" fmla="*/ 24 w 96"/>
                <a:gd name="T97" fmla="*/ 2 h 120"/>
                <a:gd name="T98" fmla="*/ 22 w 96"/>
                <a:gd name="T99" fmla="*/ 8 h 120"/>
                <a:gd name="T100" fmla="*/ 22 w 96"/>
                <a:gd name="T101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6" h="120">
                  <a:moveTo>
                    <a:pt x="22" y="8"/>
                  </a:moveTo>
                  <a:lnTo>
                    <a:pt x="22" y="82"/>
                  </a:lnTo>
                  <a:lnTo>
                    <a:pt x="22" y="82"/>
                  </a:lnTo>
                  <a:lnTo>
                    <a:pt x="24" y="92"/>
                  </a:lnTo>
                  <a:lnTo>
                    <a:pt x="28" y="100"/>
                  </a:lnTo>
                  <a:lnTo>
                    <a:pt x="32" y="106"/>
                  </a:lnTo>
                  <a:lnTo>
                    <a:pt x="36" y="108"/>
                  </a:lnTo>
                  <a:lnTo>
                    <a:pt x="44" y="110"/>
                  </a:lnTo>
                  <a:lnTo>
                    <a:pt x="52" y="112"/>
                  </a:lnTo>
                  <a:lnTo>
                    <a:pt x="52" y="112"/>
                  </a:lnTo>
                  <a:lnTo>
                    <a:pt x="60" y="112"/>
                  </a:lnTo>
                  <a:lnTo>
                    <a:pt x="66" y="110"/>
                  </a:lnTo>
                  <a:lnTo>
                    <a:pt x="72" y="106"/>
                  </a:lnTo>
                  <a:lnTo>
                    <a:pt x="76" y="102"/>
                  </a:lnTo>
                  <a:lnTo>
                    <a:pt x="78" y="98"/>
                  </a:lnTo>
                  <a:lnTo>
                    <a:pt x="80" y="92"/>
                  </a:lnTo>
                  <a:lnTo>
                    <a:pt x="82" y="82"/>
                  </a:lnTo>
                  <a:lnTo>
                    <a:pt x="82" y="8"/>
                  </a:lnTo>
                  <a:lnTo>
                    <a:pt x="82" y="8"/>
                  </a:lnTo>
                  <a:lnTo>
                    <a:pt x="80" y="2"/>
                  </a:lnTo>
                  <a:lnTo>
                    <a:pt x="7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2" y="2"/>
                  </a:lnTo>
                  <a:lnTo>
                    <a:pt x="92" y="8"/>
                  </a:lnTo>
                  <a:lnTo>
                    <a:pt x="90" y="80"/>
                  </a:lnTo>
                  <a:lnTo>
                    <a:pt x="90" y="80"/>
                  </a:lnTo>
                  <a:lnTo>
                    <a:pt x="90" y="90"/>
                  </a:lnTo>
                  <a:lnTo>
                    <a:pt x="88" y="98"/>
                  </a:lnTo>
                  <a:lnTo>
                    <a:pt x="84" y="106"/>
                  </a:lnTo>
                  <a:lnTo>
                    <a:pt x="78" y="110"/>
                  </a:lnTo>
                  <a:lnTo>
                    <a:pt x="72" y="114"/>
                  </a:lnTo>
                  <a:lnTo>
                    <a:pt x="66" y="118"/>
                  </a:lnTo>
                  <a:lnTo>
                    <a:pt x="50" y="120"/>
                  </a:lnTo>
                  <a:lnTo>
                    <a:pt x="50" y="120"/>
                  </a:lnTo>
                  <a:lnTo>
                    <a:pt x="36" y="118"/>
                  </a:lnTo>
                  <a:lnTo>
                    <a:pt x="28" y="116"/>
                  </a:lnTo>
                  <a:lnTo>
                    <a:pt x="22" y="112"/>
                  </a:lnTo>
                  <a:lnTo>
                    <a:pt x="14" y="106"/>
                  </a:lnTo>
                  <a:lnTo>
                    <a:pt x="10" y="100"/>
                  </a:lnTo>
                  <a:lnTo>
                    <a:pt x="6" y="90"/>
                  </a:lnTo>
                  <a:lnTo>
                    <a:pt x="6" y="80"/>
                  </a:lnTo>
                  <a:lnTo>
                    <a:pt x="6" y="8"/>
                  </a:lnTo>
                  <a:lnTo>
                    <a:pt x="6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2" y="8"/>
                  </a:lnTo>
                  <a:lnTo>
                    <a:pt x="22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endParaRPr lang="en-GB" dirty="0"/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3081AE1D-70AC-4758-97BC-FFE3E329E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9" y="1414"/>
              <a:ext cx="108" cy="122"/>
            </a:xfrm>
            <a:custGeom>
              <a:avLst/>
              <a:gdLst>
                <a:gd name="T0" fmla="*/ 94 w 108"/>
                <a:gd name="T1" fmla="*/ 8 h 122"/>
                <a:gd name="T2" fmla="*/ 94 w 108"/>
                <a:gd name="T3" fmla="*/ 8 h 122"/>
                <a:gd name="T4" fmla="*/ 94 w 108"/>
                <a:gd name="T5" fmla="*/ 2 h 122"/>
                <a:gd name="T6" fmla="*/ 90 w 108"/>
                <a:gd name="T7" fmla="*/ 0 h 122"/>
                <a:gd name="T8" fmla="*/ 108 w 108"/>
                <a:gd name="T9" fmla="*/ 0 h 122"/>
                <a:gd name="T10" fmla="*/ 108 w 108"/>
                <a:gd name="T11" fmla="*/ 0 h 122"/>
                <a:gd name="T12" fmla="*/ 104 w 108"/>
                <a:gd name="T13" fmla="*/ 2 h 122"/>
                <a:gd name="T14" fmla="*/ 104 w 108"/>
                <a:gd name="T15" fmla="*/ 8 h 122"/>
                <a:gd name="T16" fmla="*/ 104 w 108"/>
                <a:gd name="T17" fmla="*/ 122 h 122"/>
                <a:gd name="T18" fmla="*/ 104 w 108"/>
                <a:gd name="T19" fmla="*/ 122 h 122"/>
                <a:gd name="T20" fmla="*/ 62 w 108"/>
                <a:gd name="T21" fmla="*/ 70 h 122"/>
                <a:gd name="T22" fmla="*/ 20 w 108"/>
                <a:gd name="T23" fmla="*/ 18 h 122"/>
                <a:gd name="T24" fmla="*/ 20 w 108"/>
                <a:gd name="T25" fmla="*/ 110 h 122"/>
                <a:gd name="T26" fmla="*/ 20 w 108"/>
                <a:gd name="T27" fmla="*/ 110 h 122"/>
                <a:gd name="T28" fmla="*/ 22 w 108"/>
                <a:gd name="T29" fmla="*/ 116 h 122"/>
                <a:gd name="T30" fmla="*/ 24 w 108"/>
                <a:gd name="T31" fmla="*/ 118 h 122"/>
                <a:gd name="T32" fmla="*/ 6 w 108"/>
                <a:gd name="T33" fmla="*/ 118 h 122"/>
                <a:gd name="T34" fmla="*/ 6 w 108"/>
                <a:gd name="T35" fmla="*/ 118 h 122"/>
                <a:gd name="T36" fmla="*/ 10 w 108"/>
                <a:gd name="T37" fmla="*/ 116 h 122"/>
                <a:gd name="T38" fmla="*/ 10 w 108"/>
                <a:gd name="T39" fmla="*/ 110 h 122"/>
                <a:gd name="T40" fmla="*/ 10 w 108"/>
                <a:gd name="T41" fmla="*/ 14 h 122"/>
                <a:gd name="T42" fmla="*/ 10 w 108"/>
                <a:gd name="T43" fmla="*/ 14 h 122"/>
                <a:gd name="T44" fmla="*/ 10 w 108"/>
                <a:gd name="T45" fmla="*/ 10 h 122"/>
                <a:gd name="T46" fmla="*/ 8 w 108"/>
                <a:gd name="T47" fmla="*/ 6 h 122"/>
                <a:gd name="T48" fmla="*/ 8 w 108"/>
                <a:gd name="T49" fmla="*/ 6 h 122"/>
                <a:gd name="T50" fmla="*/ 6 w 108"/>
                <a:gd name="T51" fmla="*/ 2 h 122"/>
                <a:gd name="T52" fmla="*/ 0 w 108"/>
                <a:gd name="T53" fmla="*/ 0 h 122"/>
                <a:gd name="T54" fmla="*/ 26 w 108"/>
                <a:gd name="T55" fmla="*/ 0 h 122"/>
                <a:gd name="T56" fmla="*/ 94 w 108"/>
                <a:gd name="T57" fmla="*/ 84 h 122"/>
                <a:gd name="T58" fmla="*/ 94 w 108"/>
                <a:gd name="T59" fmla="*/ 8 h 122"/>
                <a:gd name="T60" fmla="*/ 94 w 108"/>
                <a:gd name="T61" fmla="*/ 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8" h="122">
                  <a:moveTo>
                    <a:pt x="94" y="8"/>
                  </a:moveTo>
                  <a:lnTo>
                    <a:pt x="94" y="8"/>
                  </a:lnTo>
                  <a:lnTo>
                    <a:pt x="94" y="2"/>
                  </a:lnTo>
                  <a:lnTo>
                    <a:pt x="90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4" y="2"/>
                  </a:lnTo>
                  <a:lnTo>
                    <a:pt x="104" y="8"/>
                  </a:lnTo>
                  <a:lnTo>
                    <a:pt x="104" y="122"/>
                  </a:lnTo>
                  <a:lnTo>
                    <a:pt x="104" y="122"/>
                  </a:lnTo>
                  <a:lnTo>
                    <a:pt x="62" y="70"/>
                  </a:lnTo>
                  <a:lnTo>
                    <a:pt x="20" y="18"/>
                  </a:lnTo>
                  <a:lnTo>
                    <a:pt x="20" y="110"/>
                  </a:lnTo>
                  <a:lnTo>
                    <a:pt x="20" y="110"/>
                  </a:lnTo>
                  <a:lnTo>
                    <a:pt x="22" y="116"/>
                  </a:lnTo>
                  <a:lnTo>
                    <a:pt x="24" y="118"/>
                  </a:lnTo>
                  <a:lnTo>
                    <a:pt x="6" y="118"/>
                  </a:lnTo>
                  <a:lnTo>
                    <a:pt x="6" y="118"/>
                  </a:lnTo>
                  <a:lnTo>
                    <a:pt x="10" y="116"/>
                  </a:lnTo>
                  <a:lnTo>
                    <a:pt x="10" y="110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0" y="0"/>
                  </a:lnTo>
                  <a:lnTo>
                    <a:pt x="26" y="0"/>
                  </a:lnTo>
                  <a:lnTo>
                    <a:pt x="94" y="84"/>
                  </a:lnTo>
                  <a:lnTo>
                    <a:pt x="94" y="8"/>
                  </a:lnTo>
                  <a:lnTo>
                    <a:pt x="9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endParaRPr lang="en-GB" dirty="0"/>
            </a:p>
          </p:txBody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24E2E5CE-DAED-4ACB-9F4A-630DEC840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" y="1414"/>
              <a:ext cx="26" cy="118"/>
            </a:xfrm>
            <a:custGeom>
              <a:avLst/>
              <a:gdLst>
                <a:gd name="T0" fmla="*/ 26 w 26"/>
                <a:gd name="T1" fmla="*/ 0 h 118"/>
                <a:gd name="T2" fmla="*/ 26 w 26"/>
                <a:gd name="T3" fmla="*/ 0 h 118"/>
                <a:gd name="T4" fmla="*/ 22 w 26"/>
                <a:gd name="T5" fmla="*/ 2 h 118"/>
                <a:gd name="T6" fmla="*/ 20 w 26"/>
                <a:gd name="T7" fmla="*/ 8 h 118"/>
                <a:gd name="T8" fmla="*/ 20 w 26"/>
                <a:gd name="T9" fmla="*/ 110 h 118"/>
                <a:gd name="T10" fmla="*/ 20 w 26"/>
                <a:gd name="T11" fmla="*/ 110 h 118"/>
                <a:gd name="T12" fmla="*/ 22 w 26"/>
                <a:gd name="T13" fmla="*/ 116 h 118"/>
                <a:gd name="T14" fmla="*/ 26 w 26"/>
                <a:gd name="T15" fmla="*/ 118 h 118"/>
                <a:gd name="T16" fmla="*/ 0 w 26"/>
                <a:gd name="T17" fmla="*/ 118 h 118"/>
                <a:gd name="T18" fmla="*/ 0 w 26"/>
                <a:gd name="T19" fmla="*/ 118 h 118"/>
                <a:gd name="T20" fmla="*/ 2 w 26"/>
                <a:gd name="T21" fmla="*/ 116 h 118"/>
                <a:gd name="T22" fmla="*/ 4 w 26"/>
                <a:gd name="T23" fmla="*/ 110 h 118"/>
                <a:gd name="T24" fmla="*/ 4 w 26"/>
                <a:gd name="T25" fmla="*/ 8 h 118"/>
                <a:gd name="T26" fmla="*/ 4 w 26"/>
                <a:gd name="T27" fmla="*/ 8 h 118"/>
                <a:gd name="T28" fmla="*/ 2 w 26"/>
                <a:gd name="T29" fmla="*/ 2 h 118"/>
                <a:gd name="T30" fmla="*/ 0 w 26"/>
                <a:gd name="T31" fmla="*/ 0 h 118"/>
                <a:gd name="T32" fmla="*/ 26 w 26"/>
                <a:gd name="T33" fmla="*/ 0 h 118"/>
                <a:gd name="T34" fmla="*/ 26 w 26"/>
                <a:gd name="T3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18">
                  <a:moveTo>
                    <a:pt x="26" y="0"/>
                  </a:moveTo>
                  <a:lnTo>
                    <a:pt x="26" y="0"/>
                  </a:lnTo>
                  <a:lnTo>
                    <a:pt x="22" y="2"/>
                  </a:lnTo>
                  <a:lnTo>
                    <a:pt x="20" y="8"/>
                  </a:lnTo>
                  <a:lnTo>
                    <a:pt x="20" y="110"/>
                  </a:lnTo>
                  <a:lnTo>
                    <a:pt x="20" y="110"/>
                  </a:lnTo>
                  <a:lnTo>
                    <a:pt x="22" y="116"/>
                  </a:lnTo>
                  <a:lnTo>
                    <a:pt x="26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2" y="116"/>
                  </a:lnTo>
                  <a:lnTo>
                    <a:pt x="4" y="1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2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endParaRPr lang="en-GB" dirty="0"/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18E45D5A-4F95-4EE2-921A-F83D2817D1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" y="1414"/>
              <a:ext cx="108" cy="122"/>
            </a:xfrm>
            <a:custGeom>
              <a:avLst/>
              <a:gdLst>
                <a:gd name="T0" fmla="*/ 92 w 108"/>
                <a:gd name="T1" fmla="*/ 8 h 122"/>
                <a:gd name="T2" fmla="*/ 92 w 108"/>
                <a:gd name="T3" fmla="*/ 8 h 122"/>
                <a:gd name="T4" fmla="*/ 92 w 108"/>
                <a:gd name="T5" fmla="*/ 2 h 122"/>
                <a:gd name="T6" fmla="*/ 88 w 108"/>
                <a:gd name="T7" fmla="*/ 0 h 122"/>
                <a:gd name="T8" fmla="*/ 108 w 108"/>
                <a:gd name="T9" fmla="*/ 0 h 122"/>
                <a:gd name="T10" fmla="*/ 108 w 108"/>
                <a:gd name="T11" fmla="*/ 0 h 122"/>
                <a:gd name="T12" fmla="*/ 104 w 108"/>
                <a:gd name="T13" fmla="*/ 4 h 122"/>
                <a:gd name="T14" fmla="*/ 100 w 108"/>
                <a:gd name="T15" fmla="*/ 8 h 122"/>
                <a:gd name="T16" fmla="*/ 100 w 108"/>
                <a:gd name="T17" fmla="*/ 8 h 122"/>
                <a:gd name="T18" fmla="*/ 58 w 108"/>
                <a:gd name="T19" fmla="*/ 122 h 122"/>
                <a:gd name="T20" fmla="*/ 58 w 108"/>
                <a:gd name="T21" fmla="*/ 122 h 122"/>
                <a:gd name="T22" fmla="*/ 10 w 108"/>
                <a:gd name="T23" fmla="*/ 8 h 122"/>
                <a:gd name="T24" fmla="*/ 10 w 108"/>
                <a:gd name="T25" fmla="*/ 8 h 122"/>
                <a:gd name="T26" fmla="*/ 6 w 108"/>
                <a:gd name="T27" fmla="*/ 4 h 122"/>
                <a:gd name="T28" fmla="*/ 0 w 108"/>
                <a:gd name="T29" fmla="*/ 0 h 122"/>
                <a:gd name="T30" fmla="*/ 32 w 108"/>
                <a:gd name="T31" fmla="*/ 0 h 122"/>
                <a:gd name="T32" fmla="*/ 32 w 108"/>
                <a:gd name="T33" fmla="*/ 0 h 122"/>
                <a:gd name="T34" fmla="*/ 30 w 108"/>
                <a:gd name="T35" fmla="*/ 2 h 122"/>
                <a:gd name="T36" fmla="*/ 28 w 108"/>
                <a:gd name="T37" fmla="*/ 4 h 122"/>
                <a:gd name="T38" fmla="*/ 30 w 108"/>
                <a:gd name="T39" fmla="*/ 10 h 122"/>
                <a:gd name="T40" fmla="*/ 30 w 108"/>
                <a:gd name="T41" fmla="*/ 10 h 122"/>
                <a:gd name="T42" fmla="*/ 60 w 108"/>
                <a:gd name="T43" fmla="*/ 90 h 122"/>
                <a:gd name="T44" fmla="*/ 60 w 108"/>
                <a:gd name="T45" fmla="*/ 90 h 122"/>
                <a:gd name="T46" fmla="*/ 92 w 108"/>
                <a:gd name="T47" fmla="*/ 8 h 122"/>
                <a:gd name="T48" fmla="*/ 92 w 108"/>
                <a:gd name="T49" fmla="*/ 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" h="122">
                  <a:moveTo>
                    <a:pt x="92" y="8"/>
                  </a:moveTo>
                  <a:lnTo>
                    <a:pt x="92" y="8"/>
                  </a:lnTo>
                  <a:lnTo>
                    <a:pt x="92" y="2"/>
                  </a:lnTo>
                  <a:lnTo>
                    <a:pt x="88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4" y="4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58" y="122"/>
                  </a:lnTo>
                  <a:lnTo>
                    <a:pt x="58" y="122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6" y="4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0" y="2"/>
                  </a:lnTo>
                  <a:lnTo>
                    <a:pt x="28" y="4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60" y="90"/>
                  </a:lnTo>
                  <a:lnTo>
                    <a:pt x="60" y="90"/>
                  </a:lnTo>
                  <a:lnTo>
                    <a:pt x="92" y="8"/>
                  </a:lnTo>
                  <a:lnTo>
                    <a:pt x="92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endParaRPr lang="en-GB" dirty="0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C64511AB-A843-49B1-8B7F-F8202AFC1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" y="1414"/>
              <a:ext cx="74" cy="118"/>
            </a:xfrm>
            <a:custGeom>
              <a:avLst/>
              <a:gdLst>
                <a:gd name="T0" fmla="*/ 66 w 74"/>
                <a:gd name="T1" fmla="*/ 16 h 118"/>
                <a:gd name="T2" fmla="*/ 66 w 74"/>
                <a:gd name="T3" fmla="*/ 16 h 118"/>
                <a:gd name="T4" fmla="*/ 60 w 74"/>
                <a:gd name="T5" fmla="*/ 10 h 118"/>
                <a:gd name="T6" fmla="*/ 52 w 74"/>
                <a:gd name="T7" fmla="*/ 8 h 118"/>
                <a:gd name="T8" fmla="*/ 52 w 74"/>
                <a:gd name="T9" fmla="*/ 8 h 118"/>
                <a:gd name="T10" fmla="*/ 22 w 74"/>
                <a:gd name="T11" fmla="*/ 8 h 118"/>
                <a:gd name="T12" fmla="*/ 22 w 74"/>
                <a:gd name="T13" fmla="*/ 48 h 118"/>
                <a:gd name="T14" fmla="*/ 50 w 74"/>
                <a:gd name="T15" fmla="*/ 48 h 118"/>
                <a:gd name="T16" fmla="*/ 50 w 74"/>
                <a:gd name="T17" fmla="*/ 48 h 118"/>
                <a:gd name="T18" fmla="*/ 54 w 74"/>
                <a:gd name="T19" fmla="*/ 46 h 118"/>
                <a:gd name="T20" fmla="*/ 56 w 74"/>
                <a:gd name="T21" fmla="*/ 44 h 118"/>
                <a:gd name="T22" fmla="*/ 56 w 74"/>
                <a:gd name="T23" fmla="*/ 62 h 118"/>
                <a:gd name="T24" fmla="*/ 56 w 74"/>
                <a:gd name="T25" fmla="*/ 62 h 118"/>
                <a:gd name="T26" fmla="*/ 54 w 74"/>
                <a:gd name="T27" fmla="*/ 58 h 118"/>
                <a:gd name="T28" fmla="*/ 50 w 74"/>
                <a:gd name="T29" fmla="*/ 58 h 118"/>
                <a:gd name="T30" fmla="*/ 22 w 74"/>
                <a:gd name="T31" fmla="*/ 58 h 118"/>
                <a:gd name="T32" fmla="*/ 22 w 74"/>
                <a:gd name="T33" fmla="*/ 108 h 118"/>
                <a:gd name="T34" fmla="*/ 22 w 74"/>
                <a:gd name="T35" fmla="*/ 108 h 118"/>
                <a:gd name="T36" fmla="*/ 42 w 74"/>
                <a:gd name="T37" fmla="*/ 110 h 118"/>
                <a:gd name="T38" fmla="*/ 42 w 74"/>
                <a:gd name="T39" fmla="*/ 110 h 118"/>
                <a:gd name="T40" fmla="*/ 54 w 74"/>
                <a:gd name="T41" fmla="*/ 110 h 118"/>
                <a:gd name="T42" fmla="*/ 62 w 74"/>
                <a:gd name="T43" fmla="*/ 108 h 118"/>
                <a:gd name="T44" fmla="*/ 68 w 74"/>
                <a:gd name="T45" fmla="*/ 104 h 118"/>
                <a:gd name="T46" fmla="*/ 74 w 74"/>
                <a:gd name="T47" fmla="*/ 98 h 118"/>
                <a:gd name="T48" fmla="*/ 70 w 74"/>
                <a:gd name="T49" fmla="*/ 118 h 118"/>
                <a:gd name="T50" fmla="*/ 0 w 74"/>
                <a:gd name="T51" fmla="*/ 118 h 118"/>
                <a:gd name="T52" fmla="*/ 0 w 74"/>
                <a:gd name="T53" fmla="*/ 118 h 118"/>
                <a:gd name="T54" fmla="*/ 4 w 74"/>
                <a:gd name="T55" fmla="*/ 116 h 118"/>
                <a:gd name="T56" fmla="*/ 6 w 74"/>
                <a:gd name="T57" fmla="*/ 110 h 118"/>
                <a:gd name="T58" fmla="*/ 6 w 74"/>
                <a:gd name="T59" fmla="*/ 8 h 118"/>
                <a:gd name="T60" fmla="*/ 6 w 74"/>
                <a:gd name="T61" fmla="*/ 8 h 118"/>
                <a:gd name="T62" fmla="*/ 4 w 74"/>
                <a:gd name="T63" fmla="*/ 2 h 118"/>
                <a:gd name="T64" fmla="*/ 0 w 74"/>
                <a:gd name="T65" fmla="*/ 0 h 118"/>
                <a:gd name="T66" fmla="*/ 66 w 74"/>
                <a:gd name="T67" fmla="*/ 0 h 118"/>
                <a:gd name="T68" fmla="*/ 66 w 74"/>
                <a:gd name="T69" fmla="*/ 16 h 118"/>
                <a:gd name="T70" fmla="*/ 66 w 74"/>
                <a:gd name="T71" fmla="*/ 1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118">
                  <a:moveTo>
                    <a:pt x="66" y="16"/>
                  </a:moveTo>
                  <a:lnTo>
                    <a:pt x="66" y="16"/>
                  </a:lnTo>
                  <a:lnTo>
                    <a:pt x="60" y="10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22" y="8"/>
                  </a:lnTo>
                  <a:lnTo>
                    <a:pt x="22" y="48"/>
                  </a:lnTo>
                  <a:lnTo>
                    <a:pt x="50" y="48"/>
                  </a:lnTo>
                  <a:lnTo>
                    <a:pt x="50" y="48"/>
                  </a:lnTo>
                  <a:lnTo>
                    <a:pt x="54" y="46"/>
                  </a:lnTo>
                  <a:lnTo>
                    <a:pt x="56" y="44"/>
                  </a:lnTo>
                  <a:lnTo>
                    <a:pt x="56" y="62"/>
                  </a:lnTo>
                  <a:lnTo>
                    <a:pt x="56" y="62"/>
                  </a:lnTo>
                  <a:lnTo>
                    <a:pt x="54" y="58"/>
                  </a:lnTo>
                  <a:lnTo>
                    <a:pt x="50" y="58"/>
                  </a:lnTo>
                  <a:lnTo>
                    <a:pt x="22" y="58"/>
                  </a:lnTo>
                  <a:lnTo>
                    <a:pt x="22" y="108"/>
                  </a:lnTo>
                  <a:lnTo>
                    <a:pt x="22" y="108"/>
                  </a:lnTo>
                  <a:lnTo>
                    <a:pt x="42" y="110"/>
                  </a:lnTo>
                  <a:lnTo>
                    <a:pt x="42" y="110"/>
                  </a:lnTo>
                  <a:lnTo>
                    <a:pt x="54" y="110"/>
                  </a:lnTo>
                  <a:lnTo>
                    <a:pt x="62" y="108"/>
                  </a:lnTo>
                  <a:lnTo>
                    <a:pt x="68" y="104"/>
                  </a:lnTo>
                  <a:lnTo>
                    <a:pt x="74" y="98"/>
                  </a:lnTo>
                  <a:lnTo>
                    <a:pt x="7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" y="116"/>
                  </a:lnTo>
                  <a:lnTo>
                    <a:pt x="6" y="1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6"/>
                  </a:lnTo>
                  <a:lnTo>
                    <a:pt x="6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endParaRPr lang="en-GB" dirty="0"/>
            </a:p>
          </p:txBody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585000B8-F700-4769-B088-AA9730FB29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5" y="1414"/>
              <a:ext cx="102" cy="118"/>
            </a:xfrm>
            <a:custGeom>
              <a:avLst/>
              <a:gdLst>
                <a:gd name="T0" fmla="*/ 48 w 102"/>
                <a:gd name="T1" fmla="*/ 58 h 118"/>
                <a:gd name="T2" fmla="*/ 60 w 102"/>
                <a:gd name="T3" fmla="*/ 64 h 118"/>
                <a:gd name="T4" fmla="*/ 66 w 102"/>
                <a:gd name="T5" fmla="*/ 72 h 118"/>
                <a:gd name="T6" fmla="*/ 84 w 102"/>
                <a:gd name="T7" fmla="*/ 102 h 118"/>
                <a:gd name="T8" fmla="*/ 92 w 102"/>
                <a:gd name="T9" fmla="*/ 112 h 118"/>
                <a:gd name="T10" fmla="*/ 102 w 102"/>
                <a:gd name="T11" fmla="*/ 118 h 118"/>
                <a:gd name="T12" fmla="*/ 84 w 102"/>
                <a:gd name="T13" fmla="*/ 118 h 118"/>
                <a:gd name="T14" fmla="*/ 76 w 102"/>
                <a:gd name="T15" fmla="*/ 116 h 118"/>
                <a:gd name="T16" fmla="*/ 70 w 102"/>
                <a:gd name="T17" fmla="*/ 110 h 118"/>
                <a:gd name="T18" fmla="*/ 50 w 102"/>
                <a:gd name="T19" fmla="*/ 78 h 118"/>
                <a:gd name="T20" fmla="*/ 38 w 102"/>
                <a:gd name="T21" fmla="*/ 64 h 118"/>
                <a:gd name="T22" fmla="*/ 32 w 102"/>
                <a:gd name="T23" fmla="*/ 64 h 118"/>
                <a:gd name="T24" fmla="*/ 22 w 102"/>
                <a:gd name="T25" fmla="*/ 110 h 118"/>
                <a:gd name="T26" fmla="*/ 24 w 102"/>
                <a:gd name="T27" fmla="*/ 116 h 118"/>
                <a:gd name="T28" fmla="*/ 0 w 102"/>
                <a:gd name="T29" fmla="*/ 118 h 118"/>
                <a:gd name="T30" fmla="*/ 4 w 102"/>
                <a:gd name="T31" fmla="*/ 116 h 118"/>
                <a:gd name="T32" fmla="*/ 6 w 102"/>
                <a:gd name="T33" fmla="*/ 8 h 118"/>
                <a:gd name="T34" fmla="*/ 4 w 102"/>
                <a:gd name="T35" fmla="*/ 2 h 118"/>
                <a:gd name="T36" fmla="*/ 34 w 102"/>
                <a:gd name="T37" fmla="*/ 0 h 118"/>
                <a:gd name="T38" fmla="*/ 46 w 102"/>
                <a:gd name="T39" fmla="*/ 0 h 118"/>
                <a:gd name="T40" fmla="*/ 62 w 102"/>
                <a:gd name="T41" fmla="*/ 6 h 118"/>
                <a:gd name="T42" fmla="*/ 72 w 102"/>
                <a:gd name="T43" fmla="*/ 14 h 118"/>
                <a:gd name="T44" fmla="*/ 76 w 102"/>
                <a:gd name="T45" fmla="*/ 28 h 118"/>
                <a:gd name="T46" fmla="*/ 76 w 102"/>
                <a:gd name="T47" fmla="*/ 36 h 118"/>
                <a:gd name="T48" fmla="*/ 70 w 102"/>
                <a:gd name="T49" fmla="*/ 46 h 118"/>
                <a:gd name="T50" fmla="*/ 58 w 102"/>
                <a:gd name="T51" fmla="*/ 56 h 118"/>
                <a:gd name="T52" fmla="*/ 48 w 102"/>
                <a:gd name="T53" fmla="*/ 58 h 118"/>
                <a:gd name="T54" fmla="*/ 22 w 102"/>
                <a:gd name="T55" fmla="*/ 54 h 118"/>
                <a:gd name="T56" fmla="*/ 32 w 102"/>
                <a:gd name="T57" fmla="*/ 54 h 118"/>
                <a:gd name="T58" fmla="*/ 42 w 102"/>
                <a:gd name="T59" fmla="*/ 54 h 118"/>
                <a:gd name="T60" fmla="*/ 54 w 102"/>
                <a:gd name="T61" fmla="*/ 46 h 118"/>
                <a:gd name="T62" fmla="*/ 58 w 102"/>
                <a:gd name="T63" fmla="*/ 36 h 118"/>
                <a:gd name="T64" fmla="*/ 58 w 102"/>
                <a:gd name="T65" fmla="*/ 30 h 118"/>
                <a:gd name="T66" fmla="*/ 54 w 102"/>
                <a:gd name="T67" fmla="*/ 14 h 118"/>
                <a:gd name="T68" fmla="*/ 42 w 102"/>
                <a:gd name="T69" fmla="*/ 8 h 118"/>
                <a:gd name="T70" fmla="*/ 34 w 102"/>
                <a:gd name="T71" fmla="*/ 6 h 118"/>
                <a:gd name="T72" fmla="*/ 22 w 102"/>
                <a:gd name="T73" fmla="*/ 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" h="118">
                  <a:moveTo>
                    <a:pt x="48" y="58"/>
                  </a:moveTo>
                  <a:lnTo>
                    <a:pt x="48" y="58"/>
                  </a:lnTo>
                  <a:lnTo>
                    <a:pt x="54" y="60"/>
                  </a:lnTo>
                  <a:lnTo>
                    <a:pt x="60" y="64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76" y="88"/>
                  </a:lnTo>
                  <a:lnTo>
                    <a:pt x="84" y="102"/>
                  </a:lnTo>
                  <a:lnTo>
                    <a:pt x="92" y="112"/>
                  </a:lnTo>
                  <a:lnTo>
                    <a:pt x="92" y="112"/>
                  </a:lnTo>
                  <a:lnTo>
                    <a:pt x="98" y="116"/>
                  </a:lnTo>
                  <a:lnTo>
                    <a:pt x="102" y="118"/>
                  </a:lnTo>
                  <a:lnTo>
                    <a:pt x="84" y="118"/>
                  </a:lnTo>
                  <a:lnTo>
                    <a:pt x="84" y="118"/>
                  </a:lnTo>
                  <a:lnTo>
                    <a:pt x="80" y="118"/>
                  </a:lnTo>
                  <a:lnTo>
                    <a:pt x="76" y="116"/>
                  </a:lnTo>
                  <a:lnTo>
                    <a:pt x="70" y="110"/>
                  </a:lnTo>
                  <a:lnTo>
                    <a:pt x="70" y="110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2" y="68"/>
                  </a:lnTo>
                  <a:lnTo>
                    <a:pt x="38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2" y="64"/>
                  </a:lnTo>
                  <a:lnTo>
                    <a:pt x="22" y="110"/>
                  </a:lnTo>
                  <a:lnTo>
                    <a:pt x="22" y="110"/>
                  </a:lnTo>
                  <a:lnTo>
                    <a:pt x="24" y="116"/>
                  </a:lnTo>
                  <a:lnTo>
                    <a:pt x="26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" y="116"/>
                  </a:lnTo>
                  <a:lnTo>
                    <a:pt x="6" y="1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6" y="0"/>
                  </a:lnTo>
                  <a:lnTo>
                    <a:pt x="54" y="2"/>
                  </a:lnTo>
                  <a:lnTo>
                    <a:pt x="62" y="6"/>
                  </a:lnTo>
                  <a:lnTo>
                    <a:pt x="68" y="10"/>
                  </a:lnTo>
                  <a:lnTo>
                    <a:pt x="72" y="14"/>
                  </a:lnTo>
                  <a:lnTo>
                    <a:pt x="74" y="20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6" y="36"/>
                  </a:lnTo>
                  <a:lnTo>
                    <a:pt x="74" y="42"/>
                  </a:lnTo>
                  <a:lnTo>
                    <a:pt x="70" y="46"/>
                  </a:lnTo>
                  <a:lnTo>
                    <a:pt x="66" y="50"/>
                  </a:lnTo>
                  <a:lnTo>
                    <a:pt x="58" y="56"/>
                  </a:lnTo>
                  <a:lnTo>
                    <a:pt x="48" y="58"/>
                  </a:lnTo>
                  <a:lnTo>
                    <a:pt x="48" y="58"/>
                  </a:lnTo>
                  <a:close/>
                  <a:moveTo>
                    <a:pt x="22" y="8"/>
                  </a:moveTo>
                  <a:lnTo>
                    <a:pt x="22" y="54"/>
                  </a:lnTo>
                  <a:lnTo>
                    <a:pt x="22" y="54"/>
                  </a:lnTo>
                  <a:lnTo>
                    <a:pt x="32" y="54"/>
                  </a:lnTo>
                  <a:lnTo>
                    <a:pt x="32" y="54"/>
                  </a:lnTo>
                  <a:lnTo>
                    <a:pt x="42" y="54"/>
                  </a:lnTo>
                  <a:lnTo>
                    <a:pt x="50" y="48"/>
                  </a:lnTo>
                  <a:lnTo>
                    <a:pt x="54" y="46"/>
                  </a:lnTo>
                  <a:lnTo>
                    <a:pt x="56" y="40"/>
                  </a:lnTo>
                  <a:lnTo>
                    <a:pt x="58" y="36"/>
                  </a:lnTo>
                  <a:lnTo>
                    <a:pt x="58" y="30"/>
                  </a:lnTo>
                  <a:lnTo>
                    <a:pt x="58" y="30"/>
                  </a:lnTo>
                  <a:lnTo>
                    <a:pt x="58" y="22"/>
                  </a:lnTo>
                  <a:lnTo>
                    <a:pt x="54" y="14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22" y="8"/>
                  </a:lnTo>
                  <a:lnTo>
                    <a:pt x="22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endParaRPr lang="en-GB" dirty="0"/>
            </a:p>
          </p:txBody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41DA37FA-63F7-4B19-B068-807EE9C67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" y="1412"/>
              <a:ext cx="72" cy="122"/>
            </a:xfrm>
            <a:custGeom>
              <a:avLst/>
              <a:gdLst>
                <a:gd name="T0" fmla="*/ 72 w 72"/>
                <a:gd name="T1" fmla="*/ 86 h 122"/>
                <a:gd name="T2" fmla="*/ 68 w 72"/>
                <a:gd name="T3" fmla="*/ 100 h 122"/>
                <a:gd name="T4" fmla="*/ 60 w 72"/>
                <a:gd name="T5" fmla="*/ 112 h 122"/>
                <a:gd name="T6" fmla="*/ 48 w 72"/>
                <a:gd name="T7" fmla="*/ 120 h 122"/>
                <a:gd name="T8" fmla="*/ 34 w 72"/>
                <a:gd name="T9" fmla="*/ 122 h 122"/>
                <a:gd name="T10" fmla="*/ 24 w 72"/>
                <a:gd name="T11" fmla="*/ 120 h 122"/>
                <a:gd name="T12" fmla="*/ 2 w 72"/>
                <a:gd name="T13" fmla="*/ 112 h 122"/>
                <a:gd name="T14" fmla="*/ 0 w 72"/>
                <a:gd name="T15" fmla="*/ 86 h 122"/>
                <a:gd name="T16" fmla="*/ 10 w 72"/>
                <a:gd name="T17" fmla="*/ 104 h 122"/>
                <a:gd name="T18" fmla="*/ 26 w 72"/>
                <a:gd name="T19" fmla="*/ 114 h 122"/>
                <a:gd name="T20" fmla="*/ 32 w 72"/>
                <a:gd name="T21" fmla="*/ 114 h 122"/>
                <a:gd name="T22" fmla="*/ 44 w 72"/>
                <a:gd name="T23" fmla="*/ 112 h 122"/>
                <a:gd name="T24" fmla="*/ 52 w 72"/>
                <a:gd name="T25" fmla="*/ 106 h 122"/>
                <a:gd name="T26" fmla="*/ 56 w 72"/>
                <a:gd name="T27" fmla="*/ 92 h 122"/>
                <a:gd name="T28" fmla="*/ 56 w 72"/>
                <a:gd name="T29" fmla="*/ 86 h 122"/>
                <a:gd name="T30" fmla="*/ 48 w 72"/>
                <a:gd name="T31" fmla="*/ 74 h 122"/>
                <a:gd name="T32" fmla="*/ 26 w 72"/>
                <a:gd name="T33" fmla="*/ 62 h 122"/>
                <a:gd name="T34" fmla="*/ 16 w 72"/>
                <a:gd name="T35" fmla="*/ 56 h 122"/>
                <a:gd name="T36" fmla="*/ 2 w 72"/>
                <a:gd name="T37" fmla="*/ 40 h 122"/>
                <a:gd name="T38" fmla="*/ 2 w 72"/>
                <a:gd name="T39" fmla="*/ 30 h 122"/>
                <a:gd name="T40" fmla="*/ 4 w 72"/>
                <a:gd name="T41" fmla="*/ 18 h 122"/>
                <a:gd name="T42" fmla="*/ 14 w 72"/>
                <a:gd name="T43" fmla="*/ 8 h 122"/>
                <a:gd name="T44" fmla="*/ 38 w 72"/>
                <a:gd name="T45" fmla="*/ 0 h 122"/>
                <a:gd name="T46" fmla="*/ 50 w 72"/>
                <a:gd name="T47" fmla="*/ 2 h 122"/>
                <a:gd name="T48" fmla="*/ 62 w 72"/>
                <a:gd name="T49" fmla="*/ 6 h 122"/>
                <a:gd name="T50" fmla="*/ 64 w 72"/>
                <a:gd name="T51" fmla="*/ 30 h 122"/>
                <a:gd name="T52" fmla="*/ 54 w 72"/>
                <a:gd name="T53" fmla="*/ 16 h 122"/>
                <a:gd name="T54" fmla="*/ 40 w 72"/>
                <a:gd name="T55" fmla="*/ 8 h 122"/>
                <a:gd name="T56" fmla="*/ 34 w 72"/>
                <a:gd name="T57" fmla="*/ 8 h 122"/>
                <a:gd name="T58" fmla="*/ 20 w 72"/>
                <a:gd name="T59" fmla="*/ 14 h 122"/>
                <a:gd name="T60" fmla="*/ 16 w 72"/>
                <a:gd name="T61" fmla="*/ 26 h 122"/>
                <a:gd name="T62" fmla="*/ 16 w 72"/>
                <a:gd name="T63" fmla="*/ 32 h 122"/>
                <a:gd name="T64" fmla="*/ 28 w 72"/>
                <a:gd name="T65" fmla="*/ 44 h 122"/>
                <a:gd name="T66" fmla="*/ 40 w 72"/>
                <a:gd name="T67" fmla="*/ 48 h 122"/>
                <a:gd name="T68" fmla="*/ 62 w 72"/>
                <a:gd name="T69" fmla="*/ 62 h 122"/>
                <a:gd name="T70" fmla="*/ 70 w 72"/>
                <a:gd name="T71" fmla="*/ 72 h 122"/>
                <a:gd name="T72" fmla="*/ 72 w 72"/>
                <a:gd name="T73" fmla="*/ 8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2" h="122">
                  <a:moveTo>
                    <a:pt x="72" y="86"/>
                  </a:moveTo>
                  <a:lnTo>
                    <a:pt x="72" y="86"/>
                  </a:lnTo>
                  <a:lnTo>
                    <a:pt x="72" y="94"/>
                  </a:lnTo>
                  <a:lnTo>
                    <a:pt x="68" y="100"/>
                  </a:lnTo>
                  <a:lnTo>
                    <a:pt x="64" y="106"/>
                  </a:lnTo>
                  <a:lnTo>
                    <a:pt x="60" y="112"/>
                  </a:lnTo>
                  <a:lnTo>
                    <a:pt x="54" y="116"/>
                  </a:lnTo>
                  <a:lnTo>
                    <a:pt x="48" y="120"/>
                  </a:lnTo>
                  <a:lnTo>
                    <a:pt x="40" y="122"/>
                  </a:lnTo>
                  <a:lnTo>
                    <a:pt x="34" y="122"/>
                  </a:lnTo>
                  <a:lnTo>
                    <a:pt x="34" y="122"/>
                  </a:lnTo>
                  <a:lnTo>
                    <a:pt x="24" y="120"/>
                  </a:lnTo>
                  <a:lnTo>
                    <a:pt x="14" y="118"/>
                  </a:lnTo>
                  <a:lnTo>
                    <a:pt x="2" y="112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4" y="96"/>
                  </a:lnTo>
                  <a:lnTo>
                    <a:pt x="10" y="104"/>
                  </a:lnTo>
                  <a:lnTo>
                    <a:pt x="20" y="112"/>
                  </a:lnTo>
                  <a:lnTo>
                    <a:pt x="26" y="114"/>
                  </a:lnTo>
                  <a:lnTo>
                    <a:pt x="32" y="114"/>
                  </a:lnTo>
                  <a:lnTo>
                    <a:pt x="32" y="114"/>
                  </a:lnTo>
                  <a:lnTo>
                    <a:pt x="38" y="114"/>
                  </a:lnTo>
                  <a:lnTo>
                    <a:pt x="44" y="112"/>
                  </a:lnTo>
                  <a:lnTo>
                    <a:pt x="48" y="110"/>
                  </a:lnTo>
                  <a:lnTo>
                    <a:pt x="52" y="106"/>
                  </a:lnTo>
                  <a:lnTo>
                    <a:pt x="56" y="98"/>
                  </a:lnTo>
                  <a:lnTo>
                    <a:pt x="56" y="92"/>
                  </a:lnTo>
                  <a:lnTo>
                    <a:pt x="56" y="92"/>
                  </a:lnTo>
                  <a:lnTo>
                    <a:pt x="56" y="86"/>
                  </a:lnTo>
                  <a:lnTo>
                    <a:pt x="54" y="80"/>
                  </a:lnTo>
                  <a:lnTo>
                    <a:pt x="48" y="74"/>
                  </a:lnTo>
                  <a:lnTo>
                    <a:pt x="38" y="68"/>
                  </a:lnTo>
                  <a:lnTo>
                    <a:pt x="26" y="62"/>
                  </a:lnTo>
                  <a:lnTo>
                    <a:pt x="26" y="62"/>
                  </a:lnTo>
                  <a:lnTo>
                    <a:pt x="16" y="56"/>
                  </a:lnTo>
                  <a:lnTo>
                    <a:pt x="8" y="48"/>
                  </a:lnTo>
                  <a:lnTo>
                    <a:pt x="2" y="4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4"/>
                  </a:lnTo>
                  <a:lnTo>
                    <a:pt x="4" y="18"/>
                  </a:lnTo>
                  <a:lnTo>
                    <a:pt x="8" y="12"/>
                  </a:lnTo>
                  <a:lnTo>
                    <a:pt x="14" y="8"/>
                  </a:lnTo>
                  <a:lnTo>
                    <a:pt x="24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0" y="2"/>
                  </a:lnTo>
                  <a:lnTo>
                    <a:pt x="56" y="4"/>
                  </a:lnTo>
                  <a:lnTo>
                    <a:pt x="62" y="6"/>
                  </a:lnTo>
                  <a:lnTo>
                    <a:pt x="64" y="30"/>
                  </a:lnTo>
                  <a:lnTo>
                    <a:pt x="64" y="30"/>
                  </a:lnTo>
                  <a:lnTo>
                    <a:pt x="60" y="22"/>
                  </a:lnTo>
                  <a:lnTo>
                    <a:pt x="54" y="16"/>
                  </a:lnTo>
                  <a:lnTo>
                    <a:pt x="46" y="10"/>
                  </a:lnTo>
                  <a:lnTo>
                    <a:pt x="40" y="8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26" y="8"/>
                  </a:lnTo>
                  <a:lnTo>
                    <a:pt x="20" y="14"/>
                  </a:lnTo>
                  <a:lnTo>
                    <a:pt x="16" y="20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2"/>
                  </a:lnTo>
                  <a:lnTo>
                    <a:pt x="22" y="38"/>
                  </a:lnTo>
                  <a:lnTo>
                    <a:pt x="28" y="44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52" y="54"/>
                  </a:lnTo>
                  <a:lnTo>
                    <a:pt x="62" y="62"/>
                  </a:lnTo>
                  <a:lnTo>
                    <a:pt x="66" y="66"/>
                  </a:lnTo>
                  <a:lnTo>
                    <a:pt x="70" y="72"/>
                  </a:lnTo>
                  <a:lnTo>
                    <a:pt x="72" y="78"/>
                  </a:lnTo>
                  <a:lnTo>
                    <a:pt x="72" y="86"/>
                  </a:lnTo>
                  <a:lnTo>
                    <a:pt x="72" y="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endParaRPr lang="en-GB" dirty="0"/>
            </a:p>
          </p:txBody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879143A2-D8DD-4076-AFE8-C99D5F057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1" y="1414"/>
              <a:ext cx="26" cy="118"/>
            </a:xfrm>
            <a:custGeom>
              <a:avLst/>
              <a:gdLst>
                <a:gd name="T0" fmla="*/ 26 w 26"/>
                <a:gd name="T1" fmla="*/ 0 h 118"/>
                <a:gd name="T2" fmla="*/ 26 w 26"/>
                <a:gd name="T3" fmla="*/ 0 h 118"/>
                <a:gd name="T4" fmla="*/ 22 w 26"/>
                <a:gd name="T5" fmla="*/ 2 h 118"/>
                <a:gd name="T6" fmla="*/ 20 w 26"/>
                <a:gd name="T7" fmla="*/ 8 h 118"/>
                <a:gd name="T8" fmla="*/ 20 w 26"/>
                <a:gd name="T9" fmla="*/ 110 h 118"/>
                <a:gd name="T10" fmla="*/ 20 w 26"/>
                <a:gd name="T11" fmla="*/ 110 h 118"/>
                <a:gd name="T12" fmla="*/ 22 w 26"/>
                <a:gd name="T13" fmla="*/ 116 h 118"/>
                <a:gd name="T14" fmla="*/ 26 w 26"/>
                <a:gd name="T15" fmla="*/ 118 h 118"/>
                <a:gd name="T16" fmla="*/ 0 w 26"/>
                <a:gd name="T17" fmla="*/ 118 h 118"/>
                <a:gd name="T18" fmla="*/ 0 w 26"/>
                <a:gd name="T19" fmla="*/ 118 h 118"/>
                <a:gd name="T20" fmla="*/ 2 w 26"/>
                <a:gd name="T21" fmla="*/ 116 h 118"/>
                <a:gd name="T22" fmla="*/ 4 w 26"/>
                <a:gd name="T23" fmla="*/ 110 h 118"/>
                <a:gd name="T24" fmla="*/ 4 w 26"/>
                <a:gd name="T25" fmla="*/ 8 h 118"/>
                <a:gd name="T26" fmla="*/ 4 w 26"/>
                <a:gd name="T27" fmla="*/ 8 h 118"/>
                <a:gd name="T28" fmla="*/ 2 w 26"/>
                <a:gd name="T29" fmla="*/ 2 h 118"/>
                <a:gd name="T30" fmla="*/ 0 w 26"/>
                <a:gd name="T31" fmla="*/ 0 h 118"/>
                <a:gd name="T32" fmla="*/ 26 w 26"/>
                <a:gd name="T33" fmla="*/ 0 h 118"/>
                <a:gd name="T34" fmla="*/ 26 w 26"/>
                <a:gd name="T3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18">
                  <a:moveTo>
                    <a:pt x="26" y="0"/>
                  </a:moveTo>
                  <a:lnTo>
                    <a:pt x="26" y="0"/>
                  </a:lnTo>
                  <a:lnTo>
                    <a:pt x="22" y="2"/>
                  </a:lnTo>
                  <a:lnTo>
                    <a:pt x="20" y="8"/>
                  </a:lnTo>
                  <a:lnTo>
                    <a:pt x="20" y="110"/>
                  </a:lnTo>
                  <a:lnTo>
                    <a:pt x="20" y="110"/>
                  </a:lnTo>
                  <a:lnTo>
                    <a:pt x="22" y="116"/>
                  </a:lnTo>
                  <a:lnTo>
                    <a:pt x="26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2" y="116"/>
                  </a:lnTo>
                  <a:lnTo>
                    <a:pt x="4" y="1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2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endParaRPr lang="en-GB" dirty="0"/>
            </a:p>
          </p:txBody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AF85B353-C79D-4013-841E-5E19E1584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414"/>
              <a:ext cx="92" cy="118"/>
            </a:xfrm>
            <a:custGeom>
              <a:avLst/>
              <a:gdLst>
                <a:gd name="T0" fmla="*/ 56 w 92"/>
                <a:gd name="T1" fmla="*/ 8 h 118"/>
                <a:gd name="T2" fmla="*/ 56 w 92"/>
                <a:gd name="T3" fmla="*/ 110 h 118"/>
                <a:gd name="T4" fmla="*/ 56 w 92"/>
                <a:gd name="T5" fmla="*/ 110 h 118"/>
                <a:gd name="T6" fmla="*/ 56 w 92"/>
                <a:gd name="T7" fmla="*/ 116 h 118"/>
                <a:gd name="T8" fmla="*/ 60 w 92"/>
                <a:gd name="T9" fmla="*/ 118 h 118"/>
                <a:gd name="T10" fmla="*/ 34 w 92"/>
                <a:gd name="T11" fmla="*/ 118 h 118"/>
                <a:gd name="T12" fmla="*/ 34 w 92"/>
                <a:gd name="T13" fmla="*/ 118 h 118"/>
                <a:gd name="T14" fmla="*/ 38 w 92"/>
                <a:gd name="T15" fmla="*/ 116 h 118"/>
                <a:gd name="T16" fmla="*/ 38 w 92"/>
                <a:gd name="T17" fmla="*/ 110 h 118"/>
                <a:gd name="T18" fmla="*/ 38 w 92"/>
                <a:gd name="T19" fmla="*/ 8 h 118"/>
                <a:gd name="T20" fmla="*/ 38 w 92"/>
                <a:gd name="T21" fmla="*/ 8 h 118"/>
                <a:gd name="T22" fmla="*/ 10 w 92"/>
                <a:gd name="T23" fmla="*/ 10 h 118"/>
                <a:gd name="T24" fmla="*/ 10 w 92"/>
                <a:gd name="T25" fmla="*/ 10 h 118"/>
                <a:gd name="T26" fmla="*/ 8 w 92"/>
                <a:gd name="T27" fmla="*/ 10 h 118"/>
                <a:gd name="T28" fmla="*/ 4 w 92"/>
                <a:gd name="T29" fmla="*/ 12 h 118"/>
                <a:gd name="T30" fmla="*/ 0 w 92"/>
                <a:gd name="T31" fmla="*/ 16 h 118"/>
                <a:gd name="T32" fmla="*/ 0 w 92"/>
                <a:gd name="T33" fmla="*/ 0 h 118"/>
                <a:gd name="T34" fmla="*/ 92 w 92"/>
                <a:gd name="T35" fmla="*/ 0 h 118"/>
                <a:gd name="T36" fmla="*/ 92 w 92"/>
                <a:gd name="T37" fmla="*/ 16 h 118"/>
                <a:gd name="T38" fmla="*/ 92 w 92"/>
                <a:gd name="T39" fmla="*/ 16 h 118"/>
                <a:gd name="T40" fmla="*/ 90 w 92"/>
                <a:gd name="T41" fmla="*/ 12 h 118"/>
                <a:gd name="T42" fmla="*/ 84 w 92"/>
                <a:gd name="T43" fmla="*/ 10 h 118"/>
                <a:gd name="T44" fmla="*/ 84 w 92"/>
                <a:gd name="T45" fmla="*/ 10 h 118"/>
                <a:gd name="T46" fmla="*/ 56 w 92"/>
                <a:gd name="T47" fmla="*/ 8 h 118"/>
                <a:gd name="T48" fmla="*/ 56 w 92"/>
                <a:gd name="T49" fmla="*/ 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118">
                  <a:moveTo>
                    <a:pt x="56" y="8"/>
                  </a:moveTo>
                  <a:lnTo>
                    <a:pt x="56" y="110"/>
                  </a:lnTo>
                  <a:lnTo>
                    <a:pt x="56" y="110"/>
                  </a:lnTo>
                  <a:lnTo>
                    <a:pt x="56" y="116"/>
                  </a:lnTo>
                  <a:lnTo>
                    <a:pt x="60" y="118"/>
                  </a:lnTo>
                  <a:lnTo>
                    <a:pt x="34" y="118"/>
                  </a:lnTo>
                  <a:lnTo>
                    <a:pt x="34" y="118"/>
                  </a:lnTo>
                  <a:lnTo>
                    <a:pt x="38" y="116"/>
                  </a:lnTo>
                  <a:lnTo>
                    <a:pt x="38" y="110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0" y="12"/>
                  </a:lnTo>
                  <a:lnTo>
                    <a:pt x="84" y="10"/>
                  </a:lnTo>
                  <a:lnTo>
                    <a:pt x="84" y="10"/>
                  </a:lnTo>
                  <a:lnTo>
                    <a:pt x="56" y="8"/>
                  </a:lnTo>
                  <a:lnTo>
                    <a:pt x="5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endParaRPr lang="en-GB" dirty="0"/>
            </a:p>
          </p:txBody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2992115A-0D00-42D1-A4CA-ED684E928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" y="1414"/>
              <a:ext cx="100" cy="118"/>
            </a:xfrm>
            <a:custGeom>
              <a:avLst/>
              <a:gdLst>
                <a:gd name="T0" fmla="*/ 100 w 100"/>
                <a:gd name="T1" fmla="*/ 0 h 118"/>
                <a:gd name="T2" fmla="*/ 100 w 100"/>
                <a:gd name="T3" fmla="*/ 0 h 118"/>
                <a:gd name="T4" fmla="*/ 92 w 100"/>
                <a:gd name="T5" fmla="*/ 4 h 118"/>
                <a:gd name="T6" fmla="*/ 88 w 100"/>
                <a:gd name="T7" fmla="*/ 10 h 118"/>
                <a:gd name="T8" fmla="*/ 60 w 100"/>
                <a:gd name="T9" fmla="*/ 62 h 118"/>
                <a:gd name="T10" fmla="*/ 60 w 100"/>
                <a:gd name="T11" fmla="*/ 110 h 118"/>
                <a:gd name="T12" fmla="*/ 60 w 100"/>
                <a:gd name="T13" fmla="*/ 110 h 118"/>
                <a:gd name="T14" fmla="*/ 62 w 100"/>
                <a:gd name="T15" fmla="*/ 116 h 118"/>
                <a:gd name="T16" fmla="*/ 68 w 100"/>
                <a:gd name="T17" fmla="*/ 118 h 118"/>
                <a:gd name="T18" fmla="*/ 38 w 100"/>
                <a:gd name="T19" fmla="*/ 118 h 118"/>
                <a:gd name="T20" fmla="*/ 38 w 100"/>
                <a:gd name="T21" fmla="*/ 118 h 118"/>
                <a:gd name="T22" fmla="*/ 42 w 100"/>
                <a:gd name="T23" fmla="*/ 116 h 118"/>
                <a:gd name="T24" fmla="*/ 44 w 100"/>
                <a:gd name="T25" fmla="*/ 114 h 118"/>
                <a:gd name="T26" fmla="*/ 44 w 100"/>
                <a:gd name="T27" fmla="*/ 110 h 118"/>
                <a:gd name="T28" fmla="*/ 44 w 100"/>
                <a:gd name="T29" fmla="*/ 62 h 118"/>
                <a:gd name="T30" fmla="*/ 10 w 100"/>
                <a:gd name="T31" fmla="*/ 8 h 118"/>
                <a:gd name="T32" fmla="*/ 10 w 100"/>
                <a:gd name="T33" fmla="*/ 8 h 118"/>
                <a:gd name="T34" fmla="*/ 6 w 100"/>
                <a:gd name="T35" fmla="*/ 4 h 118"/>
                <a:gd name="T36" fmla="*/ 0 w 100"/>
                <a:gd name="T37" fmla="*/ 0 h 118"/>
                <a:gd name="T38" fmla="*/ 34 w 100"/>
                <a:gd name="T39" fmla="*/ 0 h 118"/>
                <a:gd name="T40" fmla="*/ 34 w 100"/>
                <a:gd name="T41" fmla="*/ 0 h 118"/>
                <a:gd name="T42" fmla="*/ 32 w 100"/>
                <a:gd name="T43" fmla="*/ 0 h 118"/>
                <a:gd name="T44" fmla="*/ 30 w 100"/>
                <a:gd name="T45" fmla="*/ 2 h 118"/>
                <a:gd name="T46" fmla="*/ 30 w 100"/>
                <a:gd name="T47" fmla="*/ 6 h 118"/>
                <a:gd name="T48" fmla="*/ 32 w 100"/>
                <a:gd name="T49" fmla="*/ 10 h 118"/>
                <a:gd name="T50" fmla="*/ 56 w 100"/>
                <a:gd name="T51" fmla="*/ 54 h 118"/>
                <a:gd name="T52" fmla="*/ 80 w 100"/>
                <a:gd name="T53" fmla="*/ 8 h 118"/>
                <a:gd name="T54" fmla="*/ 80 w 100"/>
                <a:gd name="T55" fmla="*/ 8 h 118"/>
                <a:gd name="T56" fmla="*/ 80 w 100"/>
                <a:gd name="T57" fmla="*/ 4 h 118"/>
                <a:gd name="T58" fmla="*/ 80 w 100"/>
                <a:gd name="T59" fmla="*/ 2 h 118"/>
                <a:gd name="T60" fmla="*/ 76 w 100"/>
                <a:gd name="T61" fmla="*/ 0 h 118"/>
                <a:gd name="T62" fmla="*/ 100 w 100"/>
                <a:gd name="T63" fmla="*/ 0 h 118"/>
                <a:gd name="T64" fmla="*/ 100 w 100"/>
                <a:gd name="T6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18">
                  <a:moveTo>
                    <a:pt x="100" y="0"/>
                  </a:moveTo>
                  <a:lnTo>
                    <a:pt x="100" y="0"/>
                  </a:lnTo>
                  <a:lnTo>
                    <a:pt x="92" y="4"/>
                  </a:lnTo>
                  <a:lnTo>
                    <a:pt x="88" y="10"/>
                  </a:lnTo>
                  <a:lnTo>
                    <a:pt x="60" y="62"/>
                  </a:lnTo>
                  <a:lnTo>
                    <a:pt x="60" y="110"/>
                  </a:lnTo>
                  <a:lnTo>
                    <a:pt x="60" y="110"/>
                  </a:lnTo>
                  <a:lnTo>
                    <a:pt x="62" y="116"/>
                  </a:lnTo>
                  <a:lnTo>
                    <a:pt x="68" y="118"/>
                  </a:lnTo>
                  <a:lnTo>
                    <a:pt x="38" y="118"/>
                  </a:lnTo>
                  <a:lnTo>
                    <a:pt x="38" y="118"/>
                  </a:lnTo>
                  <a:lnTo>
                    <a:pt x="42" y="116"/>
                  </a:lnTo>
                  <a:lnTo>
                    <a:pt x="44" y="114"/>
                  </a:lnTo>
                  <a:lnTo>
                    <a:pt x="44" y="110"/>
                  </a:lnTo>
                  <a:lnTo>
                    <a:pt x="44" y="62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6" y="4"/>
                  </a:lnTo>
                  <a:lnTo>
                    <a:pt x="0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0" y="2"/>
                  </a:lnTo>
                  <a:lnTo>
                    <a:pt x="30" y="6"/>
                  </a:lnTo>
                  <a:lnTo>
                    <a:pt x="32" y="10"/>
                  </a:lnTo>
                  <a:lnTo>
                    <a:pt x="56" y="54"/>
                  </a:lnTo>
                  <a:lnTo>
                    <a:pt x="80" y="8"/>
                  </a:lnTo>
                  <a:lnTo>
                    <a:pt x="80" y="8"/>
                  </a:lnTo>
                  <a:lnTo>
                    <a:pt x="80" y="4"/>
                  </a:lnTo>
                  <a:lnTo>
                    <a:pt x="80" y="2"/>
                  </a:lnTo>
                  <a:lnTo>
                    <a:pt x="76" y="0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endParaRPr lang="en-GB" dirty="0"/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6D936FF8-70C1-493F-A2CB-AE93CD7754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3" y="1412"/>
              <a:ext cx="110" cy="122"/>
            </a:xfrm>
            <a:custGeom>
              <a:avLst/>
              <a:gdLst>
                <a:gd name="T0" fmla="*/ 54 w 110"/>
                <a:gd name="T1" fmla="*/ 122 h 122"/>
                <a:gd name="T2" fmla="*/ 34 w 110"/>
                <a:gd name="T3" fmla="*/ 116 h 122"/>
                <a:gd name="T4" fmla="*/ 16 w 110"/>
                <a:gd name="T5" fmla="*/ 104 h 122"/>
                <a:gd name="T6" fmla="*/ 4 w 110"/>
                <a:gd name="T7" fmla="*/ 84 h 122"/>
                <a:gd name="T8" fmla="*/ 0 w 110"/>
                <a:gd name="T9" fmla="*/ 60 h 122"/>
                <a:gd name="T10" fmla="*/ 2 w 110"/>
                <a:gd name="T11" fmla="*/ 48 h 122"/>
                <a:gd name="T12" fmla="*/ 10 w 110"/>
                <a:gd name="T13" fmla="*/ 28 h 122"/>
                <a:gd name="T14" fmla="*/ 24 w 110"/>
                <a:gd name="T15" fmla="*/ 10 h 122"/>
                <a:gd name="T16" fmla="*/ 44 w 110"/>
                <a:gd name="T17" fmla="*/ 2 h 122"/>
                <a:gd name="T18" fmla="*/ 58 w 110"/>
                <a:gd name="T19" fmla="*/ 0 h 122"/>
                <a:gd name="T20" fmla="*/ 76 w 110"/>
                <a:gd name="T21" fmla="*/ 4 h 122"/>
                <a:gd name="T22" fmla="*/ 94 w 110"/>
                <a:gd name="T23" fmla="*/ 16 h 122"/>
                <a:gd name="T24" fmla="*/ 106 w 110"/>
                <a:gd name="T25" fmla="*/ 36 h 122"/>
                <a:gd name="T26" fmla="*/ 110 w 110"/>
                <a:gd name="T27" fmla="*/ 62 h 122"/>
                <a:gd name="T28" fmla="*/ 110 w 110"/>
                <a:gd name="T29" fmla="*/ 76 h 122"/>
                <a:gd name="T30" fmla="*/ 100 w 110"/>
                <a:gd name="T31" fmla="*/ 98 h 122"/>
                <a:gd name="T32" fmla="*/ 84 w 110"/>
                <a:gd name="T33" fmla="*/ 114 h 122"/>
                <a:gd name="T34" fmla="*/ 64 w 110"/>
                <a:gd name="T35" fmla="*/ 122 h 122"/>
                <a:gd name="T36" fmla="*/ 54 w 110"/>
                <a:gd name="T37" fmla="*/ 122 h 122"/>
                <a:gd name="T38" fmla="*/ 18 w 110"/>
                <a:gd name="T39" fmla="*/ 58 h 122"/>
                <a:gd name="T40" fmla="*/ 22 w 110"/>
                <a:gd name="T41" fmla="*/ 84 h 122"/>
                <a:gd name="T42" fmla="*/ 30 w 110"/>
                <a:gd name="T43" fmla="*/ 100 h 122"/>
                <a:gd name="T44" fmla="*/ 42 w 110"/>
                <a:gd name="T45" fmla="*/ 110 h 122"/>
                <a:gd name="T46" fmla="*/ 56 w 110"/>
                <a:gd name="T47" fmla="*/ 114 h 122"/>
                <a:gd name="T48" fmla="*/ 64 w 110"/>
                <a:gd name="T49" fmla="*/ 112 h 122"/>
                <a:gd name="T50" fmla="*/ 78 w 110"/>
                <a:gd name="T51" fmla="*/ 106 h 122"/>
                <a:gd name="T52" fmla="*/ 86 w 110"/>
                <a:gd name="T53" fmla="*/ 92 h 122"/>
                <a:gd name="T54" fmla="*/ 92 w 110"/>
                <a:gd name="T55" fmla="*/ 74 h 122"/>
                <a:gd name="T56" fmla="*/ 92 w 110"/>
                <a:gd name="T57" fmla="*/ 62 h 122"/>
                <a:gd name="T58" fmla="*/ 90 w 110"/>
                <a:gd name="T59" fmla="*/ 40 h 122"/>
                <a:gd name="T60" fmla="*/ 82 w 110"/>
                <a:gd name="T61" fmla="*/ 22 h 122"/>
                <a:gd name="T62" fmla="*/ 72 w 110"/>
                <a:gd name="T63" fmla="*/ 12 h 122"/>
                <a:gd name="T64" fmla="*/ 56 w 110"/>
                <a:gd name="T65" fmla="*/ 8 h 122"/>
                <a:gd name="T66" fmla="*/ 48 w 110"/>
                <a:gd name="T67" fmla="*/ 8 h 122"/>
                <a:gd name="T68" fmla="*/ 34 w 110"/>
                <a:gd name="T69" fmla="*/ 16 h 122"/>
                <a:gd name="T70" fmla="*/ 24 w 110"/>
                <a:gd name="T71" fmla="*/ 28 h 122"/>
                <a:gd name="T72" fmla="*/ 20 w 110"/>
                <a:gd name="T73" fmla="*/ 46 h 122"/>
                <a:gd name="T74" fmla="*/ 18 w 110"/>
                <a:gd name="T75" fmla="*/ 5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0" h="122">
                  <a:moveTo>
                    <a:pt x="54" y="122"/>
                  </a:moveTo>
                  <a:lnTo>
                    <a:pt x="54" y="122"/>
                  </a:lnTo>
                  <a:lnTo>
                    <a:pt x="44" y="120"/>
                  </a:lnTo>
                  <a:lnTo>
                    <a:pt x="34" y="116"/>
                  </a:lnTo>
                  <a:lnTo>
                    <a:pt x="24" y="112"/>
                  </a:lnTo>
                  <a:lnTo>
                    <a:pt x="16" y="104"/>
                  </a:lnTo>
                  <a:lnTo>
                    <a:pt x="10" y="94"/>
                  </a:lnTo>
                  <a:lnTo>
                    <a:pt x="4" y="84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8"/>
                  </a:lnTo>
                  <a:lnTo>
                    <a:pt x="10" y="28"/>
                  </a:lnTo>
                  <a:lnTo>
                    <a:pt x="16" y="18"/>
                  </a:lnTo>
                  <a:lnTo>
                    <a:pt x="24" y="10"/>
                  </a:lnTo>
                  <a:lnTo>
                    <a:pt x="34" y="4"/>
                  </a:lnTo>
                  <a:lnTo>
                    <a:pt x="44" y="2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6" y="2"/>
                  </a:lnTo>
                  <a:lnTo>
                    <a:pt x="76" y="4"/>
                  </a:lnTo>
                  <a:lnTo>
                    <a:pt x="86" y="10"/>
                  </a:lnTo>
                  <a:lnTo>
                    <a:pt x="94" y="16"/>
                  </a:lnTo>
                  <a:lnTo>
                    <a:pt x="100" y="26"/>
                  </a:lnTo>
                  <a:lnTo>
                    <a:pt x="106" y="36"/>
                  </a:lnTo>
                  <a:lnTo>
                    <a:pt x="110" y="48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10" y="76"/>
                  </a:lnTo>
                  <a:lnTo>
                    <a:pt x="106" y="88"/>
                  </a:lnTo>
                  <a:lnTo>
                    <a:pt x="100" y="98"/>
                  </a:lnTo>
                  <a:lnTo>
                    <a:pt x="92" y="108"/>
                  </a:lnTo>
                  <a:lnTo>
                    <a:pt x="84" y="114"/>
                  </a:lnTo>
                  <a:lnTo>
                    <a:pt x="74" y="118"/>
                  </a:lnTo>
                  <a:lnTo>
                    <a:pt x="64" y="122"/>
                  </a:lnTo>
                  <a:lnTo>
                    <a:pt x="54" y="122"/>
                  </a:lnTo>
                  <a:lnTo>
                    <a:pt x="54" y="122"/>
                  </a:lnTo>
                  <a:close/>
                  <a:moveTo>
                    <a:pt x="18" y="58"/>
                  </a:moveTo>
                  <a:lnTo>
                    <a:pt x="18" y="58"/>
                  </a:lnTo>
                  <a:lnTo>
                    <a:pt x="20" y="72"/>
                  </a:lnTo>
                  <a:lnTo>
                    <a:pt x="22" y="84"/>
                  </a:lnTo>
                  <a:lnTo>
                    <a:pt x="26" y="92"/>
                  </a:lnTo>
                  <a:lnTo>
                    <a:pt x="30" y="100"/>
                  </a:lnTo>
                  <a:lnTo>
                    <a:pt x="36" y="106"/>
                  </a:lnTo>
                  <a:lnTo>
                    <a:pt x="42" y="110"/>
                  </a:lnTo>
                  <a:lnTo>
                    <a:pt x="50" y="112"/>
                  </a:lnTo>
                  <a:lnTo>
                    <a:pt x="56" y="114"/>
                  </a:lnTo>
                  <a:lnTo>
                    <a:pt x="56" y="114"/>
                  </a:lnTo>
                  <a:lnTo>
                    <a:pt x="64" y="112"/>
                  </a:lnTo>
                  <a:lnTo>
                    <a:pt x="72" y="110"/>
                  </a:lnTo>
                  <a:lnTo>
                    <a:pt x="78" y="106"/>
                  </a:lnTo>
                  <a:lnTo>
                    <a:pt x="82" y="100"/>
                  </a:lnTo>
                  <a:lnTo>
                    <a:pt x="86" y="92"/>
                  </a:lnTo>
                  <a:lnTo>
                    <a:pt x="90" y="84"/>
                  </a:lnTo>
                  <a:lnTo>
                    <a:pt x="92" y="74"/>
                  </a:lnTo>
                  <a:lnTo>
                    <a:pt x="92" y="62"/>
                  </a:lnTo>
                  <a:lnTo>
                    <a:pt x="92" y="62"/>
                  </a:lnTo>
                  <a:lnTo>
                    <a:pt x="92" y="50"/>
                  </a:lnTo>
                  <a:lnTo>
                    <a:pt x="90" y="40"/>
                  </a:lnTo>
                  <a:lnTo>
                    <a:pt x="86" y="30"/>
                  </a:lnTo>
                  <a:lnTo>
                    <a:pt x="82" y="22"/>
                  </a:lnTo>
                  <a:lnTo>
                    <a:pt x="78" y="16"/>
                  </a:lnTo>
                  <a:lnTo>
                    <a:pt x="72" y="12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0" y="10"/>
                  </a:lnTo>
                  <a:lnTo>
                    <a:pt x="34" y="16"/>
                  </a:lnTo>
                  <a:lnTo>
                    <a:pt x="28" y="20"/>
                  </a:lnTo>
                  <a:lnTo>
                    <a:pt x="24" y="28"/>
                  </a:lnTo>
                  <a:lnTo>
                    <a:pt x="22" y="36"/>
                  </a:lnTo>
                  <a:lnTo>
                    <a:pt x="20" y="46"/>
                  </a:lnTo>
                  <a:lnTo>
                    <a:pt x="18" y="58"/>
                  </a:lnTo>
                  <a:lnTo>
                    <a:pt x="18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endParaRPr lang="en-GB" dirty="0"/>
            </a:p>
          </p:txBody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5FEC452E-9F2C-4641-AB3B-F522933BC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5" y="1414"/>
              <a:ext cx="70" cy="118"/>
            </a:xfrm>
            <a:custGeom>
              <a:avLst/>
              <a:gdLst>
                <a:gd name="T0" fmla="*/ 26 w 70"/>
                <a:gd name="T1" fmla="*/ 118 h 118"/>
                <a:gd name="T2" fmla="*/ 0 w 70"/>
                <a:gd name="T3" fmla="*/ 118 h 118"/>
                <a:gd name="T4" fmla="*/ 0 w 70"/>
                <a:gd name="T5" fmla="*/ 118 h 118"/>
                <a:gd name="T6" fmla="*/ 4 w 70"/>
                <a:gd name="T7" fmla="*/ 116 h 118"/>
                <a:gd name="T8" fmla="*/ 4 w 70"/>
                <a:gd name="T9" fmla="*/ 110 h 118"/>
                <a:gd name="T10" fmla="*/ 4 w 70"/>
                <a:gd name="T11" fmla="*/ 8 h 118"/>
                <a:gd name="T12" fmla="*/ 4 w 70"/>
                <a:gd name="T13" fmla="*/ 8 h 118"/>
                <a:gd name="T14" fmla="*/ 4 w 70"/>
                <a:gd name="T15" fmla="*/ 2 h 118"/>
                <a:gd name="T16" fmla="*/ 0 w 70"/>
                <a:gd name="T17" fmla="*/ 0 h 118"/>
                <a:gd name="T18" fmla="*/ 70 w 70"/>
                <a:gd name="T19" fmla="*/ 0 h 118"/>
                <a:gd name="T20" fmla="*/ 70 w 70"/>
                <a:gd name="T21" fmla="*/ 16 h 118"/>
                <a:gd name="T22" fmla="*/ 70 w 70"/>
                <a:gd name="T23" fmla="*/ 16 h 118"/>
                <a:gd name="T24" fmla="*/ 64 w 70"/>
                <a:gd name="T25" fmla="*/ 10 h 118"/>
                <a:gd name="T26" fmla="*/ 54 w 70"/>
                <a:gd name="T27" fmla="*/ 8 h 118"/>
                <a:gd name="T28" fmla="*/ 54 w 70"/>
                <a:gd name="T29" fmla="*/ 8 h 118"/>
                <a:gd name="T30" fmla="*/ 22 w 70"/>
                <a:gd name="T31" fmla="*/ 8 h 118"/>
                <a:gd name="T32" fmla="*/ 22 w 70"/>
                <a:gd name="T33" fmla="*/ 48 h 118"/>
                <a:gd name="T34" fmla="*/ 50 w 70"/>
                <a:gd name="T35" fmla="*/ 48 h 118"/>
                <a:gd name="T36" fmla="*/ 50 w 70"/>
                <a:gd name="T37" fmla="*/ 48 h 118"/>
                <a:gd name="T38" fmla="*/ 54 w 70"/>
                <a:gd name="T39" fmla="*/ 46 h 118"/>
                <a:gd name="T40" fmla="*/ 56 w 70"/>
                <a:gd name="T41" fmla="*/ 44 h 118"/>
                <a:gd name="T42" fmla="*/ 56 w 70"/>
                <a:gd name="T43" fmla="*/ 62 h 118"/>
                <a:gd name="T44" fmla="*/ 56 w 70"/>
                <a:gd name="T45" fmla="*/ 62 h 118"/>
                <a:gd name="T46" fmla="*/ 54 w 70"/>
                <a:gd name="T47" fmla="*/ 58 h 118"/>
                <a:gd name="T48" fmla="*/ 50 w 70"/>
                <a:gd name="T49" fmla="*/ 58 h 118"/>
                <a:gd name="T50" fmla="*/ 22 w 70"/>
                <a:gd name="T51" fmla="*/ 58 h 118"/>
                <a:gd name="T52" fmla="*/ 22 w 70"/>
                <a:gd name="T53" fmla="*/ 110 h 118"/>
                <a:gd name="T54" fmla="*/ 22 w 70"/>
                <a:gd name="T55" fmla="*/ 110 h 118"/>
                <a:gd name="T56" fmla="*/ 22 w 70"/>
                <a:gd name="T57" fmla="*/ 116 h 118"/>
                <a:gd name="T58" fmla="*/ 26 w 70"/>
                <a:gd name="T59" fmla="*/ 118 h 118"/>
                <a:gd name="T60" fmla="*/ 26 w 70"/>
                <a:gd name="T61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0" h="118">
                  <a:moveTo>
                    <a:pt x="26" y="118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4" y="116"/>
                  </a:lnTo>
                  <a:lnTo>
                    <a:pt x="4" y="1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70" y="0"/>
                  </a:lnTo>
                  <a:lnTo>
                    <a:pt x="70" y="16"/>
                  </a:lnTo>
                  <a:lnTo>
                    <a:pt x="70" y="16"/>
                  </a:lnTo>
                  <a:lnTo>
                    <a:pt x="64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22" y="8"/>
                  </a:lnTo>
                  <a:lnTo>
                    <a:pt x="22" y="48"/>
                  </a:lnTo>
                  <a:lnTo>
                    <a:pt x="50" y="48"/>
                  </a:lnTo>
                  <a:lnTo>
                    <a:pt x="50" y="48"/>
                  </a:lnTo>
                  <a:lnTo>
                    <a:pt x="54" y="46"/>
                  </a:lnTo>
                  <a:lnTo>
                    <a:pt x="56" y="44"/>
                  </a:lnTo>
                  <a:lnTo>
                    <a:pt x="56" y="62"/>
                  </a:lnTo>
                  <a:lnTo>
                    <a:pt x="56" y="62"/>
                  </a:lnTo>
                  <a:lnTo>
                    <a:pt x="54" y="58"/>
                  </a:lnTo>
                  <a:lnTo>
                    <a:pt x="50" y="58"/>
                  </a:lnTo>
                  <a:lnTo>
                    <a:pt x="22" y="58"/>
                  </a:lnTo>
                  <a:lnTo>
                    <a:pt x="22" y="110"/>
                  </a:lnTo>
                  <a:lnTo>
                    <a:pt x="22" y="110"/>
                  </a:lnTo>
                  <a:lnTo>
                    <a:pt x="22" y="116"/>
                  </a:lnTo>
                  <a:lnTo>
                    <a:pt x="26" y="118"/>
                  </a:lnTo>
                  <a:lnTo>
                    <a:pt x="2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000000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81099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B7884B05-5838-4E35-A7AF-ED3C5CB0E7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5629333"/>
                  </p:ext>
                </p:extLst>
              </p:nvPr>
            </p:nvGraphicFramePr>
            <p:xfrm>
              <a:off x="1200150" y="1586544"/>
              <a:ext cx="15849600" cy="1023668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3256909193"/>
                        </a:ext>
                      </a:extLst>
                    </a:gridCol>
                    <a:gridCol w="3733800">
                      <a:extLst>
                        <a:ext uri="{9D8B030D-6E8A-4147-A177-3AD203B41FA5}">
                          <a16:colId xmlns:a16="http://schemas.microsoft.com/office/drawing/2014/main" val="536558171"/>
                        </a:ext>
                      </a:extLst>
                    </a:gridCol>
                    <a:gridCol w="3619500">
                      <a:extLst>
                        <a:ext uri="{9D8B030D-6E8A-4147-A177-3AD203B41FA5}">
                          <a16:colId xmlns:a16="http://schemas.microsoft.com/office/drawing/2014/main" val="285479886"/>
                        </a:ext>
                      </a:extLst>
                    </a:gridCol>
                    <a:gridCol w="3638550">
                      <a:extLst>
                        <a:ext uri="{9D8B030D-6E8A-4147-A177-3AD203B41FA5}">
                          <a16:colId xmlns:a16="http://schemas.microsoft.com/office/drawing/2014/main" val="2186541222"/>
                        </a:ext>
                      </a:extLst>
                    </a:gridCol>
                    <a:gridCol w="3638550">
                      <a:extLst>
                        <a:ext uri="{9D8B030D-6E8A-4147-A177-3AD203B41FA5}">
                          <a16:colId xmlns:a16="http://schemas.microsoft.com/office/drawing/2014/main" val="2906369654"/>
                        </a:ext>
                      </a:extLst>
                    </a:gridCol>
                  </a:tblGrid>
                  <a:tr h="121663">
                    <a:tc gridSpan="5">
                      <a:txBody>
                        <a:bodyPr/>
                        <a:lstStyle/>
                        <a:p>
                          <a:pPr algn="just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0" dirty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</a:rPr>
                            <a:t>Table 2. Analysis of necessary conditions.</a:t>
                          </a:r>
                          <a:endParaRPr lang="en-GB" sz="3600" b="0" dirty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138" marR="45138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101642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dirty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</a:rPr>
                            <a:t> </a:t>
                          </a:r>
                          <a:endParaRPr lang="en-GB" sz="3600" dirty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138" marR="45138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GB" sz="3600" b="1" dirty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</a:rPr>
                            <a:t>Outcome: GD</a:t>
                          </a:r>
                          <a:endParaRPr lang="en-GB" sz="2800" b="1" dirty="0">
                            <a:latin typeface="Lucida Sans" panose="020B0602030504020204" pitchFamily="34" charset="0"/>
                          </a:endParaRPr>
                        </a:p>
                      </a:txBody>
                      <a:tcPr marL="45138" marR="45138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GB" sz="3600" b="1" dirty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</a:rPr>
                            <a:t>Outcome: ~GD</a:t>
                          </a:r>
                          <a:endParaRPr lang="en-GB" sz="2800" b="1" dirty="0">
                            <a:latin typeface="Lucida Sans" panose="020B0602030504020204" pitchFamily="34" charset="0"/>
                          </a:endParaRPr>
                        </a:p>
                      </a:txBody>
                      <a:tcPr marL="45138" marR="45138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5319526"/>
                      </a:ext>
                    </a:extLst>
                  </a:tr>
                  <a:tr h="59093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dirty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</a:rPr>
                            <a:t> </a:t>
                          </a:r>
                          <a:endParaRPr lang="en-GB" sz="3600" dirty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138" marR="45138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1" dirty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</a:rPr>
                            <a:t>Consistency</a:t>
                          </a:r>
                          <a:endParaRPr lang="en-GB" sz="3600" b="1" dirty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138" marR="45138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1" dirty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</a:rPr>
                            <a:t>Coverage</a:t>
                          </a:r>
                          <a:endParaRPr lang="en-GB" sz="3600" b="1" dirty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138" marR="45138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1" dirty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</a:rPr>
                            <a:t>Consistency</a:t>
                          </a:r>
                          <a:endParaRPr lang="en-GB" sz="3600" b="1" dirty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138" marR="45138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1" dirty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</a:rPr>
                            <a:t>Coverage</a:t>
                          </a:r>
                          <a:endParaRPr lang="en-GB" sz="3600" b="1" dirty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138" marR="45138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75389960"/>
                      </a:ext>
                    </a:extLst>
                  </a:tr>
                  <a:tr h="6320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WI</a:t>
                          </a:r>
                          <a:endParaRPr lang="en-GB" sz="3600" b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0.91</a:t>
                          </a:r>
                          <a:endParaRPr lang="en-GB" sz="3600" b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0.54</a:t>
                          </a:r>
                          <a:endParaRPr lang="en-GB" sz="360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0.57</a:t>
                          </a:r>
                          <a:endParaRPr lang="en-GB" sz="360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0.77</a:t>
                          </a:r>
                          <a:endParaRPr lang="en-GB" sz="360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3268436"/>
                      </a:ext>
                    </a:extLst>
                  </a:tr>
                  <a:tr h="6320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0" dirty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~WI</a:t>
                          </a:r>
                          <a:endParaRPr lang="en-GB" sz="3600" b="0" dirty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0.61</a:t>
                          </a:r>
                          <a:endParaRPr lang="en-GB" sz="3600" b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0.38</a:t>
                          </a:r>
                          <a:endParaRPr lang="en-GB" sz="360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0.66</a:t>
                          </a:r>
                          <a:endParaRPr lang="en-GB" sz="360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0.94</a:t>
                          </a:r>
                          <a:endParaRPr lang="en-GB" sz="360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29479686"/>
                      </a:ext>
                    </a:extLst>
                  </a:tr>
                  <a:tr h="6320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EP</a:t>
                          </a:r>
                          <a:endParaRPr lang="en-GB" sz="3600" b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0.79</a:t>
                          </a:r>
                          <a:endParaRPr lang="en-GB" sz="3600" b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0.45</a:t>
                          </a:r>
                          <a:endParaRPr lang="en-GB" sz="360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0.60</a:t>
                          </a:r>
                          <a:endParaRPr lang="en-GB" sz="360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0.78</a:t>
                          </a:r>
                          <a:endParaRPr lang="en-GB" sz="360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8738454"/>
                      </a:ext>
                    </a:extLst>
                  </a:tr>
                  <a:tr h="6320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~EP</a:t>
                          </a:r>
                          <a:endParaRPr lang="en-GB" sz="3600" b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0.61</a:t>
                          </a:r>
                          <a:endParaRPr lang="en-GB" sz="3600" b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0.40</a:t>
                          </a:r>
                          <a:endParaRPr lang="en-GB" sz="360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0.57</a:t>
                          </a:r>
                          <a:endParaRPr lang="en-GB" sz="360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0.86</a:t>
                          </a:r>
                          <a:endParaRPr lang="en-GB" sz="360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2340363"/>
                      </a:ext>
                    </a:extLst>
                  </a:tr>
                  <a:tr h="6320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HQ</a:t>
                          </a:r>
                          <a:endParaRPr lang="en-GB" sz="3600" b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0.48</a:t>
                          </a:r>
                          <a:endParaRPr lang="en-GB" sz="3600" b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0.71</a:t>
                          </a:r>
                          <a:endParaRPr lang="en-GB" sz="360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0.09</a:t>
                          </a:r>
                          <a:endParaRPr lang="en-GB" sz="360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0.29</a:t>
                          </a:r>
                          <a:endParaRPr lang="en-GB" sz="360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1144392"/>
                      </a:ext>
                    </a:extLst>
                  </a:tr>
                  <a:tr h="6320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~HQ</a:t>
                          </a:r>
                          <a:endParaRPr lang="en-GB" sz="3600" b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0" dirty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0.52</a:t>
                          </a:r>
                          <a:endParaRPr lang="en-GB" sz="3600" b="0" dirty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0.20</a:t>
                          </a:r>
                          <a:endParaRPr lang="en-GB" sz="360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0.91</a:t>
                          </a:r>
                          <a:endParaRPr lang="en-GB" sz="360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0.80</a:t>
                          </a:r>
                          <a:endParaRPr lang="en-GB" sz="360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4212822"/>
                      </a:ext>
                    </a:extLst>
                  </a:tr>
                  <a:tr h="6320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SQ</a:t>
                          </a:r>
                          <a:endParaRPr lang="en-GB" sz="3600" b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0.45</a:t>
                          </a:r>
                          <a:endParaRPr lang="en-GB" sz="3600" b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0.30</a:t>
                          </a:r>
                          <a:endParaRPr lang="en-GB" sz="360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0.46</a:t>
                          </a:r>
                          <a:endParaRPr lang="en-GB" sz="360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0.70</a:t>
                          </a:r>
                          <a:endParaRPr lang="en-GB" sz="360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38352063"/>
                      </a:ext>
                    </a:extLst>
                  </a:tr>
                  <a:tr h="6320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~SQ</a:t>
                          </a:r>
                          <a:endParaRPr lang="en-GB" sz="3600" b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0" dirty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0.55</a:t>
                          </a:r>
                          <a:endParaRPr lang="en-GB" sz="3600" b="0" dirty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0.31</a:t>
                          </a:r>
                          <a:endParaRPr lang="en-GB" sz="360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0.54</a:t>
                          </a:r>
                          <a:endParaRPr lang="en-GB" sz="360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dirty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0.69</a:t>
                          </a:r>
                          <a:endParaRPr lang="en-GB" sz="3600" dirty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8242257"/>
                      </a:ext>
                    </a:extLst>
                  </a:tr>
                  <a:tr h="6320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0" dirty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</a:rPr>
                            <a:t>TA</a:t>
                          </a:r>
                          <a:endParaRPr lang="en-GB" sz="3600" b="0" dirty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138" marR="45138" marT="0" marB="0">
                        <a:solidFill>
                          <a:srgbClr val="C4D4E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0" dirty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</a:rPr>
                            <a:t>0.28</a:t>
                          </a:r>
                          <a:endParaRPr lang="en-GB" sz="3600" b="0" dirty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138" marR="45138" marT="0" marB="0">
                        <a:solidFill>
                          <a:srgbClr val="C4D4E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0" dirty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</a:rPr>
                            <a:t>0.39</a:t>
                          </a:r>
                          <a:endParaRPr lang="en-GB" sz="3600" b="0" dirty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138" marR="45138" marT="0" marB="0">
                        <a:solidFill>
                          <a:srgbClr val="C4D4E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0" dirty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</a:rPr>
                            <a:t>0.28</a:t>
                          </a:r>
                          <a:endParaRPr lang="en-GB" sz="3600" b="0" dirty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138" marR="45138" marT="0" marB="0">
                        <a:solidFill>
                          <a:srgbClr val="C4D4E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0" dirty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</a:rPr>
                            <a:t>1.00</a:t>
                          </a:r>
                          <a:endParaRPr lang="en-GB" sz="3600" b="0" dirty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138" marR="45138" marT="0" marB="0">
                        <a:solidFill>
                          <a:srgbClr val="C4D4E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2942821"/>
                      </a:ext>
                    </a:extLst>
                  </a:tr>
                  <a:tr h="6320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0" dirty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</a:rPr>
                            <a:t>~TA</a:t>
                          </a:r>
                          <a:endParaRPr lang="en-GB" sz="3600" b="0" dirty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138" marR="45138" marT="0" marB="0">
                        <a:solidFill>
                          <a:srgbClr val="C4D4E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0" dirty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</a:rPr>
                            <a:t>1.00</a:t>
                          </a:r>
                          <a:endParaRPr lang="en-GB" sz="3600" b="0" dirty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138" marR="45138" marT="0" marB="0">
                        <a:solidFill>
                          <a:srgbClr val="C4D4E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0" dirty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</a:rPr>
                            <a:t>0.36</a:t>
                          </a:r>
                          <a:endParaRPr lang="en-GB" sz="3600" b="0" dirty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138" marR="45138" marT="0" marB="0">
                        <a:solidFill>
                          <a:srgbClr val="C4D4E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0" dirty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</a:rPr>
                            <a:t>0.83</a:t>
                          </a:r>
                          <a:endParaRPr lang="en-GB" sz="3600" b="0" dirty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138" marR="45138" marT="0" marB="0">
                        <a:solidFill>
                          <a:srgbClr val="C4D4E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0" dirty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</a:rPr>
                            <a:t>0.74</a:t>
                          </a:r>
                          <a:endParaRPr lang="en-GB" sz="3600" b="0" dirty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138" marR="45138" marT="0" marB="0">
                        <a:solidFill>
                          <a:srgbClr val="C4D4E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6684039"/>
                      </a:ext>
                    </a:extLst>
                  </a:tr>
                  <a:tr h="376857">
                    <a:tc gridSpan="5">
                      <a:txBody>
                        <a:bodyPr/>
                        <a:lstStyle/>
                        <a:p>
                          <a:pPr algn="just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0" dirty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</a:rPr>
                            <a:t>Notes: ~means ‘NOT’ or the absence of the condition: ~</a:t>
                          </a:r>
                          <a14:m>
                            <m:oMath xmlns:m="http://schemas.openxmlformats.org/officeDocument/2006/math">
                              <m:r>
                                <a:rPr lang="en-GB" sz="3600" b="0" i="1" smtClean="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3600" b="0" smtClean="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600" b="0" i="1" smtClean="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3600" b="0" smtClean="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3600" b="0" i="1" smtClean="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GB" sz="3600" b="0" dirty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</a:rPr>
                            <a:t>. Bold indicates that condition is necessary for gender diversity on corporate boards.</a:t>
                          </a:r>
                          <a:endParaRPr lang="en-GB" sz="3600" b="0" dirty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138" marR="45138" marT="0" marB="0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0726669"/>
                      </a:ext>
                    </a:extLst>
                  </a:tr>
                  <a:tr h="121663">
                    <a:tc gridSpan="5">
                      <a:txBody>
                        <a:bodyPr/>
                        <a:lstStyle/>
                        <a:p>
                          <a:pPr algn="just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0" dirty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</a:rPr>
                            <a:t>Source: own calculations.</a:t>
                          </a:r>
                          <a:endParaRPr lang="en-GB" sz="3600" b="0" dirty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138" marR="45138" marT="0" marB="0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46869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B7884B05-5838-4E35-A7AF-ED3C5CB0E7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5629333"/>
                  </p:ext>
                </p:extLst>
              </p:nvPr>
            </p:nvGraphicFramePr>
            <p:xfrm>
              <a:off x="1200150" y="1586544"/>
              <a:ext cx="15849600" cy="1023668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3256909193"/>
                        </a:ext>
                      </a:extLst>
                    </a:gridCol>
                    <a:gridCol w="3733800">
                      <a:extLst>
                        <a:ext uri="{9D8B030D-6E8A-4147-A177-3AD203B41FA5}">
                          <a16:colId xmlns:a16="http://schemas.microsoft.com/office/drawing/2014/main" val="536558171"/>
                        </a:ext>
                      </a:extLst>
                    </a:gridCol>
                    <a:gridCol w="3619500">
                      <a:extLst>
                        <a:ext uri="{9D8B030D-6E8A-4147-A177-3AD203B41FA5}">
                          <a16:colId xmlns:a16="http://schemas.microsoft.com/office/drawing/2014/main" val="285479886"/>
                        </a:ext>
                      </a:extLst>
                    </a:gridCol>
                    <a:gridCol w="3638550">
                      <a:extLst>
                        <a:ext uri="{9D8B030D-6E8A-4147-A177-3AD203B41FA5}">
                          <a16:colId xmlns:a16="http://schemas.microsoft.com/office/drawing/2014/main" val="2186541222"/>
                        </a:ext>
                      </a:extLst>
                    </a:gridCol>
                    <a:gridCol w="3638550">
                      <a:extLst>
                        <a:ext uri="{9D8B030D-6E8A-4147-A177-3AD203B41FA5}">
                          <a16:colId xmlns:a16="http://schemas.microsoft.com/office/drawing/2014/main" val="2906369654"/>
                        </a:ext>
                      </a:extLst>
                    </a:gridCol>
                  </a:tblGrid>
                  <a:tr h="537845">
                    <a:tc gridSpan="5">
                      <a:txBody>
                        <a:bodyPr/>
                        <a:lstStyle/>
                        <a:p>
                          <a:pPr algn="just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0" dirty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</a:rPr>
                            <a:t>Table 2. Analysis of necessary conditions.</a:t>
                          </a:r>
                          <a:endParaRPr lang="en-GB" sz="3600" b="0" dirty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138" marR="45138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1016423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dirty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</a:rPr>
                            <a:t> </a:t>
                          </a:r>
                          <a:endParaRPr lang="en-GB" sz="3600" dirty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138" marR="45138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GB" sz="3600" b="1" dirty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</a:rPr>
                            <a:t>Outcome: GD</a:t>
                          </a:r>
                          <a:endParaRPr lang="en-GB" sz="2800" b="1" dirty="0">
                            <a:latin typeface="Lucida Sans" panose="020B0602030504020204" pitchFamily="34" charset="0"/>
                          </a:endParaRPr>
                        </a:p>
                      </a:txBody>
                      <a:tcPr marL="45138" marR="45138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GB" sz="3600" b="1" dirty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</a:rPr>
                            <a:t>Outcome: ~GD</a:t>
                          </a:r>
                          <a:endParaRPr lang="en-GB" sz="2800" b="1" dirty="0">
                            <a:latin typeface="Lucida Sans" panose="020B0602030504020204" pitchFamily="34" charset="0"/>
                          </a:endParaRPr>
                        </a:p>
                      </a:txBody>
                      <a:tcPr marL="45138" marR="45138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5319526"/>
                      </a:ext>
                    </a:extLst>
                  </a:tr>
                  <a:tr h="59093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dirty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</a:rPr>
                            <a:t> </a:t>
                          </a:r>
                          <a:endParaRPr lang="en-GB" sz="3600" dirty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138" marR="45138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1" dirty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</a:rPr>
                            <a:t>Consistency</a:t>
                          </a:r>
                          <a:endParaRPr lang="en-GB" sz="3600" b="1" dirty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138" marR="45138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1" dirty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</a:rPr>
                            <a:t>Coverage</a:t>
                          </a:r>
                          <a:endParaRPr lang="en-GB" sz="3600" b="1" dirty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138" marR="45138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1" dirty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</a:rPr>
                            <a:t>Consistency</a:t>
                          </a:r>
                          <a:endParaRPr lang="en-GB" sz="3600" b="1" dirty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138" marR="45138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1" dirty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</a:rPr>
                            <a:t>Coverage</a:t>
                          </a:r>
                          <a:endParaRPr lang="en-GB" sz="3600" b="1" dirty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138" marR="45138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75389960"/>
                      </a:ext>
                    </a:extLst>
                  </a:tr>
                  <a:tr h="6320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WI</a:t>
                          </a:r>
                          <a:endParaRPr lang="en-GB" sz="3600" b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0.91</a:t>
                          </a:r>
                          <a:endParaRPr lang="en-GB" sz="3600" b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0.54</a:t>
                          </a:r>
                          <a:endParaRPr lang="en-GB" sz="360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0.57</a:t>
                          </a:r>
                          <a:endParaRPr lang="en-GB" sz="360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0.77</a:t>
                          </a:r>
                          <a:endParaRPr lang="en-GB" sz="360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3268436"/>
                      </a:ext>
                    </a:extLst>
                  </a:tr>
                  <a:tr h="6320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0" dirty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~WI</a:t>
                          </a:r>
                          <a:endParaRPr lang="en-GB" sz="3600" b="0" dirty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0.61</a:t>
                          </a:r>
                          <a:endParaRPr lang="en-GB" sz="3600" b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0.38</a:t>
                          </a:r>
                          <a:endParaRPr lang="en-GB" sz="360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0.66</a:t>
                          </a:r>
                          <a:endParaRPr lang="en-GB" sz="360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0.94</a:t>
                          </a:r>
                          <a:endParaRPr lang="en-GB" sz="360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29479686"/>
                      </a:ext>
                    </a:extLst>
                  </a:tr>
                  <a:tr h="6320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EP</a:t>
                          </a:r>
                          <a:endParaRPr lang="en-GB" sz="3600" b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0.79</a:t>
                          </a:r>
                          <a:endParaRPr lang="en-GB" sz="3600" b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0.45</a:t>
                          </a:r>
                          <a:endParaRPr lang="en-GB" sz="360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0.60</a:t>
                          </a:r>
                          <a:endParaRPr lang="en-GB" sz="360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0.78</a:t>
                          </a:r>
                          <a:endParaRPr lang="en-GB" sz="360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8738454"/>
                      </a:ext>
                    </a:extLst>
                  </a:tr>
                  <a:tr h="6320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~EP</a:t>
                          </a:r>
                          <a:endParaRPr lang="en-GB" sz="3600" b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0.61</a:t>
                          </a:r>
                          <a:endParaRPr lang="en-GB" sz="3600" b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0.40</a:t>
                          </a:r>
                          <a:endParaRPr lang="en-GB" sz="360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0.57</a:t>
                          </a:r>
                          <a:endParaRPr lang="en-GB" sz="360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0.86</a:t>
                          </a:r>
                          <a:endParaRPr lang="en-GB" sz="360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2340363"/>
                      </a:ext>
                    </a:extLst>
                  </a:tr>
                  <a:tr h="6320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HQ</a:t>
                          </a:r>
                          <a:endParaRPr lang="en-GB" sz="3600" b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0.48</a:t>
                          </a:r>
                          <a:endParaRPr lang="en-GB" sz="3600" b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0.71</a:t>
                          </a:r>
                          <a:endParaRPr lang="en-GB" sz="360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0.09</a:t>
                          </a:r>
                          <a:endParaRPr lang="en-GB" sz="360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0.29</a:t>
                          </a:r>
                          <a:endParaRPr lang="en-GB" sz="360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1144392"/>
                      </a:ext>
                    </a:extLst>
                  </a:tr>
                  <a:tr h="6320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~HQ</a:t>
                          </a:r>
                          <a:endParaRPr lang="en-GB" sz="3600" b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0" dirty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0.52</a:t>
                          </a:r>
                          <a:endParaRPr lang="en-GB" sz="3600" b="0" dirty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0.20</a:t>
                          </a:r>
                          <a:endParaRPr lang="en-GB" sz="360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0.91</a:t>
                          </a:r>
                          <a:endParaRPr lang="en-GB" sz="360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0.80</a:t>
                          </a:r>
                          <a:endParaRPr lang="en-GB" sz="360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4212822"/>
                      </a:ext>
                    </a:extLst>
                  </a:tr>
                  <a:tr h="6320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SQ</a:t>
                          </a:r>
                          <a:endParaRPr lang="en-GB" sz="3600" b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0.45</a:t>
                          </a:r>
                          <a:endParaRPr lang="en-GB" sz="3600" b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0.30</a:t>
                          </a:r>
                          <a:endParaRPr lang="en-GB" sz="360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0.46</a:t>
                          </a:r>
                          <a:endParaRPr lang="en-GB" sz="360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0.70</a:t>
                          </a:r>
                          <a:endParaRPr lang="en-GB" sz="360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38352063"/>
                      </a:ext>
                    </a:extLst>
                  </a:tr>
                  <a:tr h="6320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~SQ</a:t>
                          </a:r>
                          <a:endParaRPr lang="en-GB" sz="3600" b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0" dirty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0.55</a:t>
                          </a:r>
                          <a:endParaRPr lang="en-GB" sz="3600" b="0" dirty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0.31</a:t>
                          </a:r>
                          <a:endParaRPr lang="en-GB" sz="360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0.54</a:t>
                          </a:r>
                          <a:endParaRPr lang="en-GB" sz="360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dirty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  <a:ea typeface="Calibri" panose="020F0502020204030204" pitchFamily="34" charset="0"/>
                              <a:cs typeface="Microsoft Sans Serif" panose="020B0604020202020204" pitchFamily="34" charset="0"/>
                            </a:rPr>
                            <a:t>0.69</a:t>
                          </a:r>
                          <a:endParaRPr lang="en-GB" sz="3600" dirty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8242257"/>
                      </a:ext>
                    </a:extLst>
                  </a:tr>
                  <a:tr h="6320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0" dirty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</a:rPr>
                            <a:t>TA</a:t>
                          </a:r>
                          <a:endParaRPr lang="en-GB" sz="3600" b="0" dirty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138" marR="45138" marT="0" marB="0">
                        <a:solidFill>
                          <a:srgbClr val="C4D4E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0" dirty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</a:rPr>
                            <a:t>0.28</a:t>
                          </a:r>
                          <a:endParaRPr lang="en-GB" sz="3600" b="0" dirty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138" marR="45138" marT="0" marB="0">
                        <a:solidFill>
                          <a:srgbClr val="C4D4E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0" dirty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</a:rPr>
                            <a:t>0.39</a:t>
                          </a:r>
                          <a:endParaRPr lang="en-GB" sz="3600" b="0" dirty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138" marR="45138" marT="0" marB="0">
                        <a:solidFill>
                          <a:srgbClr val="C4D4E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0" dirty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</a:rPr>
                            <a:t>0.28</a:t>
                          </a:r>
                          <a:endParaRPr lang="en-GB" sz="3600" b="0" dirty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138" marR="45138" marT="0" marB="0">
                        <a:solidFill>
                          <a:srgbClr val="C4D4E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0" dirty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</a:rPr>
                            <a:t>1.00</a:t>
                          </a:r>
                          <a:endParaRPr lang="en-GB" sz="3600" b="0" dirty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138" marR="45138" marT="0" marB="0">
                        <a:solidFill>
                          <a:srgbClr val="C4D4E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2942821"/>
                      </a:ext>
                    </a:extLst>
                  </a:tr>
                  <a:tr h="6320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0" dirty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</a:rPr>
                            <a:t>~TA</a:t>
                          </a:r>
                          <a:endParaRPr lang="en-GB" sz="3600" b="0" dirty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138" marR="45138" marT="0" marB="0">
                        <a:solidFill>
                          <a:srgbClr val="C4D4E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0" dirty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</a:rPr>
                            <a:t>1.00</a:t>
                          </a:r>
                          <a:endParaRPr lang="en-GB" sz="3600" b="0" dirty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138" marR="45138" marT="0" marB="0">
                        <a:solidFill>
                          <a:srgbClr val="C4D4E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0" dirty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</a:rPr>
                            <a:t>0.36</a:t>
                          </a:r>
                          <a:endParaRPr lang="en-GB" sz="3600" b="0" dirty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138" marR="45138" marT="0" marB="0">
                        <a:solidFill>
                          <a:srgbClr val="C4D4E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0" dirty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</a:rPr>
                            <a:t>0.83</a:t>
                          </a:r>
                          <a:endParaRPr lang="en-GB" sz="3600" b="0" dirty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138" marR="45138" marT="0" marB="0">
                        <a:solidFill>
                          <a:srgbClr val="C4D4E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0" dirty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</a:rPr>
                            <a:t>0.74</a:t>
                          </a:r>
                          <a:endParaRPr lang="en-GB" sz="3600" b="0" dirty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138" marR="45138" marT="0" marB="0">
                        <a:solidFill>
                          <a:srgbClr val="C4D4E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6684039"/>
                      </a:ext>
                    </a:extLst>
                  </a:tr>
                  <a:tr h="1700911"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138" marR="45138" marT="0" marB="0">
                        <a:blipFill>
                          <a:blip r:embed="rId2"/>
                          <a:stretch>
                            <a:fillRect l="-38" t="-479211" r="-77" b="-4802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0726669"/>
                      </a:ext>
                    </a:extLst>
                  </a:tr>
                  <a:tr h="537845">
                    <a:tc gridSpan="5">
                      <a:txBody>
                        <a:bodyPr/>
                        <a:lstStyle/>
                        <a:p>
                          <a:pPr algn="just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3600" b="0" dirty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effectLst/>
                              <a:latin typeface="Lucida Sans" panose="020B0602030504020204" pitchFamily="34" charset="0"/>
                            </a:rPr>
                            <a:t>Source: own calculations.</a:t>
                          </a:r>
                          <a:endParaRPr lang="en-GB" sz="3600" b="0" dirty="0">
                            <a:solidFill>
                              <a:schemeClr val="bg1">
                                <a:lumMod val="10000"/>
                              </a:schemeClr>
                            </a:solidFill>
                            <a:effectLst/>
                            <a:latin typeface="Lucida Sans" panose="020B060203050402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138" marR="45138" marT="0" marB="0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4686936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FD23180-1565-4BBB-92AD-405E550A1B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773597"/>
              </p:ext>
            </p:extLst>
          </p:nvPr>
        </p:nvGraphicFramePr>
        <p:xfrm>
          <a:off x="1181100" y="1334140"/>
          <a:ext cx="15925800" cy="115240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22501">
                  <a:extLst>
                    <a:ext uri="{9D8B030D-6E8A-4147-A177-3AD203B41FA5}">
                      <a16:colId xmlns:a16="http://schemas.microsoft.com/office/drawing/2014/main" val="3133236444"/>
                    </a:ext>
                  </a:extLst>
                </a:gridCol>
                <a:gridCol w="2263422">
                  <a:extLst>
                    <a:ext uri="{9D8B030D-6E8A-4147-A177-3AD203B41FA5}">
                      <a16:colId xmlns:a16="http://schemas.microsoft.com/office/drawing/2014/main" val="3022054376"/>
                    </a:ext>
                  </a:extLst>
                </a:gridCol>
                <a:gridCol w="1886184">
                  <a:extLst>
                    <a:ext uri="{9D8B030D-6E8A-4147-A177-3AD203B41FA5}">
                      <a16:colId xmlns:a16="http://schemas.microsoft.com/office/drawing/2014/main" val="2108633327"/>
                    </a:ext>
                  </a:extLst>
                </a:gridCol>
                <a:gridCol w="2037081">
                  <a:extLst>
                    <a:ext uri="{9D8B030D-6E8A-4147-A177-3AD203B41FA5}">
                      <a16:colId xmlns:a16="http://schemas.microsoft.com/office/drawing/2014/main" val="447324041"/>
                    </a:ext>
                  </a:extLst>
                </a:gridCol>
                <a:gridCol w="1925995">
                  <a:extLst>
                    <a:ext uri="{9D8B030D-6E8A-4147-A177-3AD203B41FA5}">
                      <a16:colId xmlns:a16="http://schemas.microsoft.com/office/drawing/2014/main" val="3913907742"/>
                    </a:ext>
                  </a:extLst>
                </a:gridCol>
                <a:gridCol w="2139186">
                  <a:extLst>
                    <a:ext uri="{9D8B030D-6E8A-4147-A177-3AD203B41FA5}">
                      <a16:colId xmlns:a16="http://schemas.microsoft.com/office/drawing/2014/main" val="4228199149"/>
                    </a:ext>
                  </a:extLst>
                </a:gridCol>
                <a:gridCol w="2951431">
                  <a:extLst>
                    <a:ext uri="{9D8B030D-6E8A-4147-A177-3AD203B41FA5}">
                      <a16:colId xmlns:a16="http://schemas.microsoft.com/office/drawing/2014/main" val="2306201285"/>
                    </a:ext>
                  </a:extLst>
                </a:gridCol>
              </a:tblGrid>
              <a:tr h="443454">
                <a:tc gridSpan="7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3200" b="0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Table 3. Truth table.</a:t>
                      </a:r>
                      <a:endParaRPr lang="en-GB" sz="3200" b="0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08" marR="3510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07" marR="35107" marT="0" marB="0"/>
                </a:tc>
                <a:extLst>
                  <a:ext uri="{0D108BD9-81ED-4DB2-BD59-A6C34878D82A}">
                    <a16:rowId xmlns:a16="http://schemas.microsoft.com/office/drawing/2014/main" val="4286035124"/>
                  </a:ext>
                </a:extLst>
              </a:tr>
              <a:tr h="2798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3200" b="0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 </a:t>
                      </a:r>
                      <a:endParaRPr lang="en-GB" sz="3200" b="0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08" marR="3510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3200" b="1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Conditions</a:t>
                      </a:r>
                      <a:endParaRPr lang="en-GB" sz="3200" b="1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08" marR="3510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3200" b="1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Outcome</a:t>
                      </a:r>
                      <a:endParaRPr lang="en-GB" sz="3200" b="1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08" marR="3510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3200" b="1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Number of cases</a:t>
                      </a:r>
                      <a:endParaRPr lang="en-GB" sz="3200" b="1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08" marR="35108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181137"/>
                  </a:ext>
                </a:extLst>
              </a:tr>
              <a:tr h="3986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3200" b="1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Row</a:t>
                      </a:r>
                      <a:endParaRPr lang="en-GB" sz="3200" b="1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08" marR="3510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3200" b="1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WS</a:t>
                      </a:r>
                      <a:endParaRPr lang="en-GB" sz="3200" b="1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08" marR="3510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3200" b="1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EP</a:t>
                      </a:r>
                      <a:endParaRPr lang="en-GB" sz="3200" b="1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08" marR="3510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HQ</a:t>
                      </a:r>
                      <a:endParaRPr lang="en-GB" sz="3200" b="1" dirty="0">
                        <a:solidFill>
                          <a:srgbClr val="000000"/>
                        </a:solidFill>
                        <a:latin typeface="Lucida Sans" panose="020B0602030504020204" pitchFamily="34" charset="0"/>
                      </a:endParaRPr>
                    </a:p>
                  </a:txBody>
                  <a:tcPr marL="35108" marR="3510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SQ</a:t>
                      </a:r>
                      <a:endParaRPr lang="en-GB" sz="3200" b="1" dirty="0">
                        <a:solidFill>
                          <a:srgbClr val="000000"/>
                        </a:solidFill>
                        <a:latin typeface="Lucida Sans" panose="020B0602030504020204" pitchFamily="34" charset="0"/>
                      </a:endParaRPr>
                    </a:p>
                  </a:txBody>
                  <a:tcPr marL="35108" marR="3510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3200" b="1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GD</a:t>
                      </a:r>
                      <a:endParaRPr lang="en-GB" sz="3200" b="1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08" marR="35108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24397"/>
                  </a:ext>
                </a:extLst>
              </a:tr>
              <a:tr h="443454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1</a:t>
                      </a:r>
                      <a:endParaRPr lang="en-GB" sz="3200" b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0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0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0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1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5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83608"/>
                  </a:ext>
                </a:extLst>
              </a:tr>
              <a:tr h="443454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2</a:t>
                      </a:r>
                      <a:endParaRPr lang="en-GB" sz="3200" b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1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1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1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0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1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4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939425"/>
                  </a:ext>
                </a:extLst>
              </a:tr>
              <a:tr h="443454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3</a:t>
                      </a:r>
                      <a:endParaRPr lang="en-GB" sz="3200" b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1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1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0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0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0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3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818770"/>
                  </a:ext>
                </a:extLst>
              </a:tr>
              <a:tr h="443454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4</a:t>
                      </a:r>
                      <a:endParaRPr lang="en-GB" sz="3200" b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1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0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0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1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3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6878888"/>
                  </a:ext>
                </a:extLst>
              </a:tr>
              <a:tr h="443454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5</a:t>
                      </a:r>
                      <a:endParaRPr lang="en-GB" sz="3200" b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0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0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0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0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3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285147"/>
                  </a:ext>
                </a:extLst>
              </a:tr>
              <a:tr h="443454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6</a:t>
                      </a:r>
                      <a:endParaRPr lang="en-GB" sz="3200" b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1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0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0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0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2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40483"/>
                  </a:ext>
                </a:extLst>
              </a:tr>
              <a:tr h="443454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7</a:t>
                      </a:r>
                      <a:endParaRPr lang="en-GB" sz="3200" b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0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1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0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1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2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659792"/>
                  </a:ext>
                </a:extLst>
              </a:tr>
              <a:tr h="443454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8</a:t>
                      </a:r>
                      <a:endParaRPr lang="en-GB" sz="3200" b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1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1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0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1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1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461349"/>
                  </a:ext>
                </a:extLst>
              </a:tr>
              <a:tr h="443454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9</a:t>
                      </a:r>
                      <a:endParaRPr lang="en-GB" sz="3200" b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0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1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1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0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NewHellenic"/>
                          <a:cs typeface="Calibri" panose="020F0502020204030204" pitchFamily="34" charset="0"/>
                        </a:rPr>
                        <a:t>1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1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427671"/>
                  </a:ext>
                </a:extLst>
              </a:tr>
              <a:tr h="553131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10</a:t>
                      </a:r>
                      <a:endParaRPr lang="en-GB" sz="3200" b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1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1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1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1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NewHellenic"/>
                          <a:cs typeface="Calibri" panose="020F0502020204030204" pitchFamily="34" charset="0"/>
                        </a:rPr>
                        <a:t>ζ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0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0338925"/>
                  </a:ext>
                </a:extLst>
              </a:tr>
              <a:tr h="443454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11</a:t>
                      </a:r>
                      <a:endParaRPr lang="en-GB" sz="3200" b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1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0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1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1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NewHellenic"/>
                          <a:cs typeface="Calibri" panose="020F0502020204030204" pitchFamily="34" charset="0"/>
                        </a:rPr>
                        <a:t>ζ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0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1434865"/>
                  </a:ext>
                </a:extLst>
              </a:tr>
              <a:tr h="443454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12</a:t>
                      </a:r>
                      <a:endParaRPr lang="en-GB" sz="3200" b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1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0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1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0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η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0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549510"/>
                  </a:ext>
                </a:extLst>
              </a:tr>
              <a:tr h="443454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13</a:t>
                      </a:r>
                      <a:endParaRPr lang="en-GB" sz="3200" b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0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1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1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1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NewHellenic"/>
                          <a:cs typeface="Calibri" panose="020F0502020204030204" pitchFamily="34" charset="0"/>
                        </a:rPr>
                        <a:t>ζ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0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4873148"/>
                  </a:ext>
                </a:extLst>
              </a:tr>
              <a:tr h="443454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14</a:t>
                      </a:r>
                      <a:endParaRPr lang="en-GB" sz="3200" b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0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1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0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0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 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0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547446"/>
                  </a:ext>
                </a:extLst>
              </a:tr>
              <a:tr h="443454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15</a:t>
                      </a:r>
                      <a:endParaRPr lang="en-GB" sz="3200" b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0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0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1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1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NewHellenic"/>
                          <a:cs typeface="Calibri" panose="020F0502020204030204" pitchFamily="34" charset="0"/>
                        </a:rPr>
                        <a:t>ζ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0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410967"/>
                  </a:ext>
                </a:extLst>
              </a:tr>
              <a:tr h="443454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16</a:t>
                      </a:r>
                      <a:endParaRPr lang="en-GB" sz="3200" b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0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0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1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0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η</a:t>
                      </a:r>
                      <a:endParaRPr lang="en-GB" sz="32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32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Microsoft Sans Serif" panose="020B0604020202020204" pitchFamily="34" charset="0"/>
                        </a:rPr>
                        <a:t>0</a:t>
                      </a:r>
                      <a:endParaRPr lang="en-GB" sz="320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124561"/>
                  </a:ext>
                </a:extLst>
              </a:tr>
              <a:tr h="0">
                <a:tc gridSpan="7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Rows 10-16: logical remainders.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ζ impossible remainder, i.e. cannot empirically exist, as countries either have hard quotas (belong to HQ) OR soft quotas (belong to SQ) – therefore assigned a score of 0 for GD.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η ‘good’ counterfactual based on theory: ~HQ is necessary for ~GD – therefore, ~GD cannot exist in the presence of HQ; hence countries with HQ, i.e. compulsory quotas requiring at least 30% women on boards, will surely have at least 30% of women on boards and so are assigned a score of 1 for GD. A sensitivity analysis (SA1) gives insight into the impacts of this assumption on the results.</a:t>
                      </a:r>
                      <a:endParaRPr lang="en-GB" sz="1800" b="0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08" marR="3510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en-GB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900" dirty="0"/>
                    </a:p>
                  </a:txBody>
                  <a:tcPr marL="46810" marR="46810" marT="23405" marB="23405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en-GB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07" marR="35107" marT="0" marB="0"/>
                </a:tc>
                <a:extLst>
                  <a:ext uri="{0D108BD9-81ED-4DB2-BD59-A6C34878D82A}">
                    <a16:rowId xmlns:a16="http://schemas.microsoft.com/office/drawing/2014/main" val="3284049982"/>
                  </a:ext>
                </a:extLst>
              </a:tr>
              <a:tr h="0">
                <a:tc grid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Source: own calculations.</a:t>
                      </a:r>
                      <a:endParaRPr lang="en-GB" sz="1800" b="0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08" marR="3510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07" marR="35107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07" marR="35107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107" marR="35107" marT="0" marB="0"/>
                </a:tc>
                <a:tc hMerge="1">
                  <a:txBody>
                    <a:bodyPr/>
                    <a:lstStyle/>
                    <a:p>
                      <a:endParaRPr lang="en-GB" sz="900"/>
                    </a:p>
                  </a:txBody>
                  <a:tcPr marL="46810" marR="46810" marT="23405" marB="23405"/>
                </a:tc>
                <a:tc hMerge="1">
                  <a:txBody>
                    <a:bodyPr/>
                    <a:lstStyle/>
                    <a:p>
                      <a:endParaRPr lang="en-GB" sz="1200" b="0" dirty="0"/>
                    </a:p>
                  </a:txBody>
                  <a:tcPr marL="46810" marR="46810" marT="23405" marB="23405"/>
                </a:tc>
                <a:extLst>
                  <a:ext uri="{0D108BD9-81ED-4DB2-BD59-A6C34878D82A}">
                    <a16:rowId xmlns:a16="http://schemas.microsoft.com/office/drawing/2014/main" val="3861523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20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C78380-4088-4D4B-8452-8B5C16BDF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611675"/>
              </p:ext>
            </p:extLst>
          </p:nvPr>
        </p:nvGraphicFramePr>
        <p:xfrm>
          <a:off x="1809750" y="744688"/>
          <a:ext cx="15163800" cy="122266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68704">
                  <a:extLst>
                    <a:ext uri="{9D8B030D-6E8A-4147-A177-3AD203B41FA5}">
                      <a16:colId xmlns:a16="http://schemas.microsoft.com/office/drawing/2014/main" val="357591434"/>
                    </a:ext>
                  </a:extLst>
                </a:gridCol>
                <a:gridCol w="2532265">
                  <a:extLst>
                    <a:ext uri="{9D8B030D-6E8A-4147-A177-3AD203B41FA5}">
                      <a16:colId xmlns:a16="http://schemas.microsoft.com/office/drawing/2014/main" val="722370368"/>
                    </a:ext>
                  </a:extLst>
                </a:gridCol>
                <a:gridCol w="5064530">
                  <a:extLst>
                    <a:ext uri="{9D8B030D-6E8A-4147-A177-3AD203B41FA5}">
                      <a16:colId xmlns:a16="http://schemas.microsoft.com/office/drawing/2014/main" val="562405385"/>
                    </a:ext>
                  </a:extLst>
                </a:gridCol>
                <a:gridCol w="3098301">
                  <a:extLst>
                    <a:ext uri="{9D8B030D-6E8A-4147-A177-3AD203B41FA5}">
                      <a16:colId xmlns:a16="http://schemas.microsoft.com/office/drawing/2014/main" val="1785757475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Table 4. Fuzzy set membership scores in causal pathways and the outcome.</a:t>
                      </a:r>
                      <a:endParaRPr lang="en-GB" sz="2400" b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288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 </a:t>
                      </a:r>
                      <a:endParaRPr lang="en-GB" sz="2400" b="1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Pathways</a:t>
                      </a:r>
                      <a:endParaRPr lang="en-GB" sz="2400" b="1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Outcome</a:t>
                      </a:r>
                      <a:endParaRPr lang="en-GB" sz="2400" b="1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418959"/>
                  </a:ext>
                </a:extLst>
              </a:tr>
              <a:tr h="14949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Country</a:t>
                      </a:r>
                      <a:endParaRPr lang="en-GB" sz="2400" b="1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GB" sz="24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1</a:t>
                      </a:r>
                      <a:endParaRPr lang="en-GB" sz="2000" b="1" dirty="0"/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2</a:t>
                      </a:r>
                      <a:endParaRPr lang="en-GB" sz="2400" b="1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926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Australia</a:t>
                      </a:r>
                      <a:endParaRPr lang="en-GB" sz="2400" b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0.36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0.48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914158"/>
                  </a:ext>
                </a:extLst>
              </a:tr>
              <a:tr h="16854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Austria</a:t>
                      </a:r>
                      <a:endParaRPr lang="en-GB" sz="2400" b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0.24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660969"/>
                  </a:ext>
                </a:extLst>
              </a:tr>
              <a:tr h="24474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Belgium</a:t>
                      </a:r>
                      <a:endParaRPr lang="en-GB" sz="2400" b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GB" sz="200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 b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0.64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93667"/>
                  </a:ext>
                </a:extLst>
              </a:tr>
              <a:tr h="7329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Czechia</a:t>
                      </a:r>
                      <a:endParaRPr lang="en-GB" sz="2400" b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209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Denmark</a:t>
                      </a:r>
                      <a:endParaRPr lang="en-GB" sz="2400" b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 b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0.54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 b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0.53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727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Estonia</a:t>
                      </a:r>
                      <a:endParaRPr lang="en-GB" sz="2400" b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702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Finland</a:t>
                      </a:r>
                      <a:endParaRPr lang="en-GB" sz="2400" b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0.56</a:t>
                      </a:r>
                      <a:endParaRPr lang="en-GB" sz="200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 b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0.62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398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France</a:t>
                      </a:r>
                      <a:endParaRPr lang="en-GB" sz="2400" b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 b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 b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0.84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985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Germany</a:t>
                      </a:r>
                      <a:endParaRPr lang="en-GB" sz="2400" b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 b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 b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0.57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240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Hungary</a:t>
                      </a:r>
                      <a:endParaRPr lang="en-GB" sz="2400" b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823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Ireland</a:t>
                      </a:r>
                      <a:endParaRPr lang="en-GB" sz="2400" b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0.14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426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Italy</a:t>
                      </a:r>
                      <a:endParaRPr lang="en-GB" sz="2400" b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 b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 b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0.59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333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Japan</a:t>
                      </a:r>
                      <a:endParaRPr lang="en-GB" sz="2400" b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0.39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4450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Luxembourg</a:t>
                      </a:r>
                      <a:endParaRPr lang="en-GB" sz="2400" b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9321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Netherlands</a:t>
                      </a:r>
                      <a:endParaRPr lang="en-GB" sz="2400" b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0.49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0.07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3746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Norway</a:t>
                      </a:r>
                      <a:endParaRPr lang="en-GB" sz="2400" b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 b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 b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0.91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4616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Poland</a:t>
                      </a:r>
                      <a:endParaRPr lang="en-GB" sz="2400" b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234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Portugal</a:t>
                      </a:r>
                      <a:endParaRPr lang="en-GB" sz="2400" b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695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Slovakia</a:t>
                      </a:r>
                      <a:endParaRPr lang="en-GB" sz="2400" b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0.06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812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Slovenia</a:t>
                      </a:r>
                      <a:endParaRPr lang="en-GB" sz="2400" b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0.24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6190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Spain</a:t>
                      </a:r>
                      <a:endParaRPr lang="en-GB" sz="2400" b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744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Sweden</a:t>
                      </a:r>
                      <a:endParaRPr lang="en-GB" sz="2400" b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 b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0.69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 b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0.74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1116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UK</a:t>
                      </a:r>
                      <a:endParaRPr lang="en-GB" sz="2400" b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0.46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0.43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0323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US</a:t>
                      </a:r>
                      <a:endParaRPr lang="en-GB" sz="2400" b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0.12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2522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Consistency</a:t>
                      </a:r>
                      <a:endParaRPr lang="en-GB" sz="2400" b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0.69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8399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Raw coverage</a:t>
                      </a:r>
                      <a:endParaRPr lang="en-GB" sz="2400" b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0.48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0.42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644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Unique coverage</a:t>
                      </a:r>
                      <a:endParaRPr lang="en-GB" sz="2400" b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0.48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0.42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703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Solution coverage (1+2)</a:t>
                      </a:r>
                      <a:endParaRPr lang="en-GB" sz="2400" b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-24955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0.91</a:t>
                      </a:r>
                      <a:endParaRPr lang="en-GB" sz="20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200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93524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Pathway 1: HQ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Pathway 2: WI*~EP*SQ</a:t>
                      </a:r>
                      <a:endParaRPr lang="en-GB" sz="2400" b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650105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4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Source: own calculations.</a:t>
                      </a:r>
                      <a:endParaRPr lang="en-GB" sz="2400" b="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51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389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AD2AC7B-A1C4-435C-8D77-CFD2CF3A9F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531713"/>
              </p:ext>
            </p:extLst>
          </p:nvPr>
        </p:nvGraphicFramePr>
        <p:xfrm>
          <a:off x="1100551" y="623759"/>
          <a:ext cx="16086898" cy="124684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47506">
                  <a:extLst>
                    <a:ext uri="{9D8B030D-6E8A-4147-A177-3AD203B41FA5}">
                      <a16:colId xmlns:a16="http://schemas.microsoft.com/office/drawing/2014/main" val="4015537394"/>
                    </a:ext>
                  </a:extLst>
                </a:gridCol>
                <a:gridCol w="8239392">
                  <a:extLst>
                    <a:ext uri="{9D8B030D-6E8A-4147-A177-3AD203B41FA5}">
                      <a16:colId xmlns:a16="http://schemas.microsoft.com/office/drawing/2014/main" val="1714383777"/>
                    </a:ext>
                  </a:extLst>
                </a:gridCol>
              </a:tblGrid>
              <a:tr h="196672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600" b="0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Table 5. Details of the sensitivity analyses.</a:t>
                      </a:r>
                      <a:endParaRPr lang="en-GB" sz="2600" b="0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1" marR="480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889643"/>
                  </a:ext>
                </a:extLst>
              </a:tr>
              <a:tr h="19648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600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Sensitivity analysis</a:t>
                      </a:r>
                      <a:endParaRPr lang="en-GB" sz="2600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1" marR="480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600" b="1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Impact on results</a:t>
                      </a:r>
                      <a:endParaRPr lang="en-GB" sz="2600" b="1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1" marR="480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1711019"/>
                  </a:ext>
                </a:extLst>
              </a:tr>
              <a:tr h="18792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600" b="0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Dropped assumption regarding ‘good’ counterfactuals by leaving logical remainders with a score of 1 for HQ empty.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600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 </a:t>
                      </a:r>
                      <a:endParaRPr lang="en-GB" sz="2600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1" marR="4804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600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New solution: EP*HQ + WI*~EP*SQ; country placements unchanged. Thus, hard quotas are only effective if combined with strong employment-protection legislation. However, this may be because those countries that have introduced hard quotas also have stringent employment protection, rather than strong employment-protection legislation being a necessary part of the causal recipe.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600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 </a:t>
                      </a:r>
                      <a:endParaRPr lang="en-GB" sz="2600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1" marR="4804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094204"/>
                  </a:ext>
                </a:extLst>
              </a:tr>
              <a:tr h="8274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600" b="0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Dropped Denmark as it is (partially) uncovered, i.e. its membership in the outcome exceeds that in the second causal pathway.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600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 </a:t>
                      </a:r>
                      <a:endParaRPr lang="en-GB" sz="2600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1" marR="4804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600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Solution coverage increases from 0.89 to 0.91; country placements unchanged.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600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 </a:t>
                      </a:r>
                      <a:endParaRPr lang="en-GB" sz="2600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1" marR="4804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223098"/>
                  </a:ext>
                </a:extLst>
              </a:tr>
              <a:tr h="8274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600" b="0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Dropped France and Norway as they are ‘typical’ cases, with virtually equal (and relatively high) membership in both the solution and the outcome.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600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 </a:t>
                      </a:r>
                      <a:endParaRPr lang="en-GB" sz="2600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1" marR="480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600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Solution coverage increases from 0.89 to 0.90 and consistency decreases from 0.77 to 0.73; country placements unchanged.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600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48041" marR="4804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6587865"/>
                  </a:ext>
                </a:extLst>
              </a:tr>
              <a:tr h="10377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600" b="0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Based the ‘Employment Protection’ condition on employment protection legislation for labour market ‘insiders’, i.e. regular employees, only (EP_R).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600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 </a:t>
                      </a:r>
                      <a:endParaRPr lang="en-GB" sz="2600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1" marR="48041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600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Solution: HQ only and coverage decreases to 0.51.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600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 </a:t>
                      </a:r>
                      <a:endParaRPr lang="en-GB" sz="2600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1" marR="4804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70662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600" b="0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Reduced the breakpoints for the outcome, GD, by 5%: 40% = 1.0; 25% = 0.5; 15% = 0.0.</a:t>
                      </a:r>
                      <a:endParaRPr lang="en-GB" sz="2600" b="0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1" marR="4804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600" dirty="0">
                          <a:solidFill>
                            <a:srgbClr val="000000"/>
                          </a:solidFill>
                          <a:effectLst/>
                          <a:latin typeface="Lucida Sans" panose="020B0602030504020204" pitchFamily="34" charset="0"/>
                        </a:rPr>
                        <a:t>Solution coverage decreases from 0.89 to 0.73; country placements unchanged.</a:t>
                      </a:r>
                      <a:endParaRPr lang="en-GB" sz="2600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41" marR="4804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675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294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036D0D5-3AA0-47FD-A83C-7A06CA2E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487680"/>
            <a:ext cx="17586960" cy="1275587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7DE8D7-2941-4CA3-9D6F-677213FA0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52453"/>
              </p:ext>
            </p:extLst>
          </p:nvPr>
        </p:nvGraphicFramePr>
        <p:xfrm>
          <a:off x="829308" y="985229"/>
          <a:ext cx="16621763" cy="119209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20380">
                  <a:extLst>
                    <a:ext uri="{9D8B030D-6E8A-4147-A177-3AD203B41FA5}">
                      <a16:colId xmlns:a16="http://schemas.microsoft.com/office/drawing/2014/main" val="263743849"/>
                    </a:ext>
                  </a:extLst>
                </a:gridCol>
                <a:gridCol w="13601383">
                  <a:extLst>
                    <a:ext uri="{9D8B030D-6E8A-4147-A177-3AD203B41FA5}">
                      <a16:colId xmlns:a16="http://schemas.microsoft.com/office/drawing/2014/main" val="3161043913"/>
                    </a:ext>
                  </a:extLst>
                </a:gridCol>
              </a:tblGrid>
              <a:tr h="354012"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100" u="non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Table A1. Variables and data sources.</a:t>
                      </a:r>
                      <a:endParaRPr lang="en-GB" sz="2100" u="non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718" marR="111718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44130"/>
                  </a:ext>
                </a:extLst>
              </a:tr>
              <a:tr h="354012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en-GB" sz="2100" u="non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718" marR="111718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en-GB" sz="1000" u="non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718" marR="11171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624021"/>
                  </a:ext>
                </a:extLst>
              </a:tr>
              <a:tr h="354012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100" u="non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Conditions</a:t>
                      </a:r>
                      <a:endParaRPr lang="en-GB" sz="2100" u="non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718" marR="111718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100" u="non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 </a:t>
                      </a:r>
                      <a:endParaRPr lang="en-GB" sz="2100" u="non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718" marR="11171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9935801"/>
                  </a:ext>
                </a:extLst>
              </a:tr>
              <a:tr h="341102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100" u="none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‘Welfare Interventions’ (WI)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100" u="none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 </a:t>
                      </a:r>
                      <a:endParaRPr lang="en-GB" sz="2100" u="none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718" marR="111718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600"/>
                        </a:spcAft>
                      </a:pPr>
                      <a:r>
                        <a:rPr lang="en-GB" sz="2100" u="non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Index comprising: (1) maternity and parental leaves available to mothers; (2) spending on childcare and enrolment rates; (3) coverage of elder care services; (4) share of workforce employed in general government.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100" u="non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Data sources and years are as follows: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100" u="non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(1) The OECD Family Database, 2018.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100" u="non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(2) The OECD Family Database for spending data, 2015 (2014 for Poland); The OECD Family Database and EU-</a:t>
                      </a:r>
                      <a:r>
                        <a:rPr lang="en-GB" sz="2100" u="none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SILC</a:t>
                      </a:r>
                      <a:r>
                        <a:rPr lang="en-GB" sz="2100" u="non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 survey for enrolment rates, 2016/17 (2015 for Japan, 2011 for the US).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100" u="non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(3) The OECD Health Database, 2017 (2016 for the Netherlands, Slovenia and the US, 2014 for Denmark, 2009 for the Czech Republic). Data for Austria and the UK come from the </a:t>
                      </a:r>
                      <a:r>
                        <a:rPr lang="en-GB" sz="2100" u="none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Multilinks</a:t>
                      </a:r>
                      <a:r>
                        <a:rPr lang="en-GB" sz="2100" u="non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 Database (</a:t>
                      </a:r>
                      <a:r>
                        <a:rPr lang="en-GB" sz="2100" u="non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https://multilinks-database.wzb.eu/</a:t>
                      </a:r>
                      <a:r>
                        <a:rPr lang="en-GB" sz="2100" u="non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), 2004. Data for Belgium and Ireland are combined from both sources for the latest available years.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100" u="non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(4) The OECD Government at a Glance Database, 2015 (2008 for Australia, 2014 for Portugal).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100" u="non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 </a:t>
                      </a:r>
                      <a:endParaRPr lang="en-GB" sz="2100" u="non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718" marR="11171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5454784"/>
                  </a:ext>
                </a:extLst>
              </a:tr>
              <a:tr h="11391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100" u="none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‘Employment Protection’ (EP)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100" u="none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 </a:t>
                      </a:r>
                      <a:endParaRPr lang="en-GB" sz="2100" u="none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718" marR="111718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100" u="non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OECD’s index of employment protection (unweighted average of eprc_v3 + ept_v3) from the OECD’s Employment and Labour Market Statistics, 2013. See </a:t>
                      </a:r>
                      <a:r>
                        <a:rPr lang="en-GB" sz="2100" u="non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http://www.oecd.org/els/emp/EPL-Methodology.pdf</a:t>
                      </a:r>
                      <a:r>
                        <a:rPr lang="en-GB" sz="2100" u="non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 and </a:t>
                      </a:r>
                      <a:r>
                        <a:rPr lang="en-GB" sz="2100" u="non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http://www.oecd.org/employment/emp/34846856.pdf</a:t>
                      </a:r>
                      <a:r>
                        <a:rPr lang="en-GB" sz="2100" u="non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.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100" u="non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 </a:t>
                      </a:r>
                      <a:endParaRPr lang="en-GB" sz="2100" u="non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718" marR="11171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1181344"/>
                  </a:ext>
                </a:extLst>
              </a:tr>
              <a:tr h="157725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100" u="none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‘Hard Quotas’ (HQ) and ‘Soft Quotas’ (SQ)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100" u="none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 </a:t>
                      </a:r>
                      <a:endParaRPr lang="en-GB" sz="2100" u="none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718" marR="111718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100" u="non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Legislation targeted at increasing gender diversity among corporate boards with deadlines on or before October 2018: </a:t>
                      </a:r>
                      <a:r>
                        <a:rPr lang="en-GB" sz="2100" u="non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https://www2.deloitte.com/content/dam/Deloitte/cn/Documents/risk/deloitte-cn-ra-ccg-e1-women-in-the-boardroom-a-global-perspective-fifth-edition.pdf</a:t>
                      </a:r>
                      <a:r>
                        <a:rPr lang="en-GB" sz="2100" u="non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; http://kompetentsikeskus.volinik.ee/wp-content/uploads/2018/04/2018ReportonequalitybetweenwomenandmenintheEU.pdf; </a:t>
                      </a:r>
                      <a:r>
                        <a:rPr lang="en-GB" sz="2100" u="non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https://www.ifo.de/DocDL/dicereport313-db3.pdf</a:t>
                      </a:r>
                      <a:r>
                        <a:rPr lang="en-GB" sz="2100" u="non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; https://www.equalitylaw.eu/downloads/4537-gender-balanced-company-boards-in-europe-pdf-1-68-mb</a:t>
                      </a:r>
                      <a:endParaRPr lang="en-GB" sz="2100" u="non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718" marR="11171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053872"/>
                  </a:ext>
                </a:extLst>
              </a:tr>
              <a:tr h="354012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100" u="none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Outcome</a:t>
                      </a:r>
                      <a:endParaRPr lang="en-GB" sz="2100" u="none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718" marR="111718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100" u="non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 </a:t>
                      </a:r>
                      <a:endParaRPr lang="en-GB" sz="2100" u="non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718" marR="11171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095041"/>
                  </a:ext>
                </a:extLst>
              </a:tr>
              <a:tr h="157725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100" u="none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‘Women on Boards’ (WB)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100" u="none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 </a:t>
                      </a:r>
                      <a:endParaRPr lang="en-GB" sz="2100" u="none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718" marR="111718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2100" u="non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Percentage of board positions held by women across the largest companies: </a:t>
                      </a:r>
                      <a:r>
                        <a:rPr lang="en-GB" sz="2100" u="non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https://eige.europa.eu/gender-statistics</a:t>
                      </a:r>
                      <a:r>
                        <a:rPr lang="en-GB" sz="2100" u="non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; </a:t>
                      </a:r>
                      <a:r>
                        <a:rPr lang="en-GB" sz="2100" u="non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https://www.womenonboards.net/womenonboards-AU/media/AU-BDI-2018/ASX200_2018_PercentageFemaleDirectors.pdf</a:t>
                      </a:r>
                      <a:r>
                        <a:rPr lang="en-GB" sz="2100" u="non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; </a:t>
                      </a:r>
                      <a:r>
                        <a:rPr lang="en-GB" sz="2100" u="non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https://www.spencerstuart.com/-/media/2018/november/bi-belgium-2018b.pdf?la=en&amp;hash=52F5A3753B1F07E848C2F23E5B61088754C32B20</a:t>
                      </a:r>
                      <a:r>
                        <a:rPr lang="en-GB" sz="2100" u="non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; https://www.msci.com/documents/10199/36ef83ab-ed68-c1c1-58fe-86a3eab673b8</a:t>
                      </a:r>
                      <a:endParaRPr lang="en-GB" sz="2100" u="non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718" marR="11171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364588"/>
                  </a:ext>
                </a:extLst>
              </a:tr>
              <a:tr h="354012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 </a:t>
                      </a:r>
                      <a:endParaRPr lang="en-GB" sz="160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718" marR="111718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Lucida Sans" panose="020B0602030504020204" pitchFamily="34" charset="0"/>
                        </a:rPr>
                        <a:t> </a:t>
                      </a:r>
                      <a:endParaRPr lang="en-GB" sz="160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Lucida Sans" panose="020B06020305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718" marR="11171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275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58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5EDCDB-97A4-4142-BFDF-13A0A35ED644}"/>
              </a:ext>
            </a:extLst>
          </p:cNvPr>
          <p:cNvSpPr/>
          <p:nvPr/>
        </p:nvSpPr>
        <p:spPr>
          <a:xfrm>
            <a:off x="1276708" y="4667250"/>
            <a:ext cx="15887937" cy="7881687"/>
          </a:xfrm>
          <a:prstGeom prst="rect">
            <a:avLst/>
          </a:prstGeom>
          <a:noFill/>
          <a:ln w="698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72">
            <a:extLst>
              <a:ext uri="{FF2B5EF4-FFF2-40B4-BE49-F238E27FC236}">
                <a16:creationId xmlns:a16="http://schemas.microsoft.com/office/drawing/2014/main" id="{CB143DFC-A997-408B-BCA6-00C05D6A5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629" y="1091907"/>
            <a:ext cx="15306741" cy="1535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5400" b="1" dirty="0">
                <a:solidFill>
                  <a:srgbClr val="000000"/>
                </a:solidFill>
                <a:latin typeface="Lucida Sans" panose="020B0602030504020204" pitchFamily="34" charset="0"/>
                <a:cs typeface="Source Sans Pro"/>
              </a:rPr>
              <a:t>The welfare state ‘paradox’ </a:t>
            </a:r>
          </a:p>
          <a:p>
            <a:pPr algn="ctr">
              <a:lnSpc>
                <a:spcPct val="125000"/>
              </a:lnSpc>
            </a:pPr>
            <a:r>
              <a:rPr lang="en-US" sz="3200" b="1" dirty="0">
                <a:solidFill>
                  <a:srgbClr val="000000"/>
                </a:solidFill>
                <a:latin typeface="Lucida Sans" panose="020B0602030504020204" pitchFamily="34" charset="0"/>
                <a:cs typeface="Source Sans Pro"/>
              </a:rPr>
              <a:t>Mandel &amp; Semyonov, 2006</a:t>
            </a:r>
            <a:endParaRPr lang="en-US" sz="4800" b="1" dirty="0">
              <a:solidFill>
                <a:srgbClr val="000000"/>
              </a:solidFill>
              <a:latin typeface="Lucida Sans" panose="020B0602030504020204" pitchFamily="34" charset="0"/>
              <a:cs typeface="Source Sans Pro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3354" y="3094918"/>
            <a:ext cx="15887937" cy="1260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GB" sz="3200" dirty="0">
                <a:solidFill>
                  <a:srgbClr val="000000"/>
                </a:solidFill>
                <a:latin typeface="Lucida Sans" panose="020B0602030504020204" pitchFamily="34" charset="0"/>
                <a:cs typeface="Source Sans Pro"/>
              </a:rPr>
              <a:t>Policies that bring women into employment also hamper women’s progress to managerial jobs in the private sector</a:t>
            </a:r>
            <a:endParaRPr lang="id-ID" sz="3200" dirty="0">
              <a:solidFill>
                <a:srgbClr val="000000"/>
              </a:solidFill>
              <a:latin typeface="Lucida Sans" panose="020B0602030504020204" pitchFamily="34" charset="0"/>
              <a:cs typeface="Source Sans Pro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CF2F1C-5956-4DE8-A980-3E65CE5C1096}"/>
              </a:ext>
            </a:extLst>
          </p:cNvPr>
          <p:cNvSpPr txBox="1"/>
          <p:nvPr/>
        </p:nvSpPr>
        <p:spPr>
          <a:xfrm>
            <a:off x="5356519" y="6042369"/>
            <a:ext cx="7245304" cy="1169515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/>
            <a:r>
              <a:rPr lang="en-GB" sz="3200" b="1" dirty="0">
                <a:solidFill>
                  <a:srgbClr val="000000"/>
                </a:solidFill>
                <a:latin typeface="Lucida Sans" panose="020B0602030504020204" pitchFamily="34" charset="0"/>
                <a:cs typeface="Source Sans Pro"/>
              </a:rPr>
              <a:t>Fig. 2 Share of working women who are managers, 2017</a:t>
            </a:r>
            <a:endParaRPr lang="id-ID" sz="3200" b="1" dirty="0">
              <a:solidFill>
                <a:srgbClr val="000000"/>
              </a:solidFill>
              <a:latin typeface="Lucida Sans" panose="020B0602030504020204" pitchFamily="34" charset="0"/>
              <a:cs typeface="Source Sans Pro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8A2E64-2FF5-4246-90AC-8CA63EE215FB}"/>
              </a:ext>
            </a:extLst>
          </p:cNvPr>
          <p:cNvCxnSpPr>
            <a:cxnSpLocks/>
          </p:cNvCxnSpPr>
          <p:nvPr/>
        </p:nvCxnSpPr>
        <p:spPr>
          <a:xfrm>
            <a:off x="9198154" y="10820400"/>
            <a:ext cx="0" cy="1728537"/>
          </a:xfrm>
          <a:prstGeom prst="line">
            <a:avLst/>
          </a:prstGeom>
          <a:ln w="698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B80B424-7307-4C0C-80A3-5CF487F2311A}"/>
              </a:ext>
            </a:extLst>
          </p:cNvPr>
          <p:cNvCxnSpPr>
            <a:cxnSpLocks/>
          </p:cNvCxnSpPr>
          <p:nvPr/>
        </p:nvCxnSpPr>
        <p:spPr>
          <a:xfrm>
            <a:off x="9152027" y="4667250"/>
            <a:ext cx="0" cy="1201237"/>
          </a:xfrm>
          <a:prstGeom prst="line">
            <a:avLst/>
          </a:prstGeom>
          <a:ln w="698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433DE3D-6FD6-4771-B778-6C69D7E8E728}"/>
              </a:ext>
            </a:extLst>
          </p:cNvPr>
          <p:cNvCxnSpPr>
            <a:cxnSpLocks/>
            <a:stCxn id="2" idx="1"/>
          </p:cNvCxnSpPr>
          <p:nvPr/>
        </p:nvCxnSpPr>
        <p:spPr>
          <a:xfrm flipV="1">
            <a:off x="1276708" y="8597548"/>
            <a:ext cx="4356939" cy="10546"/>
          </a:xfrm>
          <a:prstGeom prst="line">
            <a:avLst/>
          </a:prstGeom>
          <a:ln w="698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F34F7E5-C1ED-420B-9EA6-09A3F9FEF5DA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12500994" y="8608094"/>
            <a:ext cx="4663651" cy="10546"/>
          </a:xfrm>
          <a:prstGeom prst="line">
            <a:avLst/>
          </a:prstGeom>
          <a:ln w="698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E2B4542-F9D6-40DD-9B1B-805E44E88FA1}"/>
              </a:ext>
            </a:extLst>
          </p:cNvPr>
          <p:cNvSpPr/>
          <p:nvPr/>
        </p:nvSpPr>
        <p:spPr>
          <a:xfrm>
            <a:off x="1276703" y="5103595"/>
            <a:ext cx="4356938" cy="295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  <a:latin typeface="Lucida Sans" panose="020B0602030504020204" pitchFamily="34" charset="0"/>
                <a:ea typeface="Lato Light" charset="0"/>
                <a:cs typeface="Lato Light" charset="0"/>
              </a:rPr>
              <a:t>Public-sector employment is dominated by women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49A3D37-34A6-401C-8962-C857F91D143F}"/>
              </a:ext>
            </a:extLst>
          </p:cNvPr>
          <p:cNvSpPr/>
          <p:nvPr/>
        </p:nvSpPr>
        <p:spPr>
          <a:xfrm>
            <a:off x="12500998" y="5370205"/>
            <a:ext cx="4663647" cy="2212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rgbClr val="000000"/>
                </a:solidFill>
                <a:latin typeface="Lucida Sans" panose="020B0602030504020204" pitchFamily="34" charset="0"/>
                <a:ea typeface="Lato Light" charset="0"/>
                <a:cs typeface="Lato Light" charset="0"/>
              </a:rPr>
              <a:t>Women’s human capital deteriorates during leaves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F35E2B6-E24F-4074-89C5-4229CF35A8EA}"/>
              </a:ext>
            </a:extLst>
          </p:cNvPr>
          <p:cNvSpPr/>
          <p:nvPr/>
        </p:nvSpPr>
        <p:spPr>
          <a:xfrm>
            <a:off x="1276708" y="9909486"/>
            <a:ext cx="4356935" cy="1476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  <a:latin typeface="Lucida Sans" panose="020B0602030504020204" pitchFamily="34" charset="0"/>
                <a:ea typeface="Lato Light" charset="0"/>
                <a:cs typeface="Lato Light" charset="0"/>
              </a:rPr>
              <a:t>Statistical discrimination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363C530-365D-4888-B0D0-345A7F3880AD}"/>
              </a:ext>
            </a:extLst>
          </p:cNvPr>
          <p:cNvSpPr txBox="1"/>
          <p:nvPr/>
        </p:nvSpPr>
        <p:spPr>
          <a:xfrm>
            <a:off x="12500994" y="9251486"/>
            <a:ext cx="4663645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rgbClr val="000000"/>
                </a:solidFill>
                <a:latin typeface="Lucida Sans" panose="020B0602030504020204" pitchFamily="34" charset="0"/>
                <a:ea typeface="Lato Light" charset="0"/>
                <a:cs typeface="Lato Light" charset="0"/>
              </a:rPr>
              <a:t>Strict employment protection worsens the problem </a:t>
            </a:r>
            <a:r>
              <a:rPr lang="en-US" sz="2400" dirty="0">
                <a:solidFill>
                  <a:srgbClr val="000000"/>
                </a:solidFill>
                <a:latin typeface="Lucida Sans" panose="020B0602030504020204" pitchFamily="34" charset="0"/>
                <a:ea typeface="Lato Light" charset="0"/>
                <a:cs typeface="Lato Light" charset="0"/>
              </a:rPr>
              <a:t>(</a:t>
            </a:r>
            <a:r>
              <a:rPr lang="en-GB" sz="2400" dirty="0">
                <a:solidFill>
                  <a:srgbClr val="000000"/>
                </a:solidFill>
                <a:latin typeface="Lucida Sans" panose="020B0602030504020204" pitchFamily="34" charset="0"/>
              </a:rPr>
              <a:t>Estévez-Abe, 2005, 2006)</a:t>
            </a:r>
            <a:endParaRPr lang="en-US" sz="2000" dirty="0">
              <a:solidFill>
                <a:srgbClr val="000000"/>
              </a:solidFill>
              <a:latin typeface="Lucida Sans" panose="020B0602030504020204" pitchFamily="34" charset="0"/>
              <a:ea typeface="Lato Light" charset="0"/>
              <a:cs typeface="Lato Light" charset="0"/>
            </a:endParaRPr>
          </a:p>
        </p:txBody>
      </p:sp>
      <p:sp>
        <p:nvSpPr>
          <p:cNvPr id="61" name="Freeform 122">
            <a:extLst>
              <a:ext uri="{FF2B5EF4-FFF2-40B4-BE49-F238E27FC236}">
                <a16:creationId xmlns:a16="http://schemas.microsoft.com/office/drawing/2014/main" id="{BB9CCE56-906B-48EB-A9ED-2B26D5FF4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1979" y="9916322"/>
            <a:ext cx="778523" cy="364433"/>
          </a:xfrm>
          <a:custGeom>
            <a:avLst/>
            <a:gdLst>
              <a:gd name="T0" fmla="*/ 516 w 517"/>
              <a:gd name="T1" fmla="*/ 125 h 245"/>
              <a:gd name="T2" fmla="*/ 386 w 517"/>
              <a:gd name="T3" fmla="*/ 0 h 245"/>
              <a:gd name="T4" fmla="*/ 386 w 517"/>
              <a:gd name="T5" fmla="*/ 76 h 245"/>
              <a:gd name="T6" fmla="*/ 0 w 517"/>
              <a:gd name="T7" fmla="*/ 76 h 245"/>
              <a:gd name="T8" fmla="*/ 0 w 517"/>
              <a:gd name="T9" fmla="*/ 168 h 245"/>
              <a:gd name="T10" fmla="*/ 386 w 517"/>
              <a:gd name="T11" fmla="*/ 168 h 245"/>
              <a:gd name="T12" fmla="*/ 386 w 517"/>
              <a:gd name="T13" fmla="*/ 244 h 245"/>
              <a:gd name="T14" fmla="*/ 516 w 517"/>
              <a:gd name="T15" fmla="*/ 125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7" h="245">
                <a:moveTo>
                  <a:pt x="516" y="125"/>
                </a:moveTo>
                <a:lnTo>
                  <a:pt x="386" y="0"/>
                </a:lnTo>
                <a:lnTo>
                  <a:pt x="386" y="76"/>
                </a:lnTo>
                <a:lnTo>
                  <a:pt x="0" y="76"/>
                </a:lnTo>
                <a:lnTo>
                  <a:pt x="0" y="168"/>
                </a:lnTo>
                <a:lnTo>
                  <a:pt x="386" y="168"/>
                </a:lnTo>
                <a:lnTo>
                  <a:pt x="386" y="244"/>
                </a:lnTo>
                <a:lnTo>
                  <a:pt x="516" y="125"/>
                </a:lnTo>
              </a:path>
            </a:pathLst>
          </a:custGeom>
          <a:solidFill>
            <a:srgbClr val="0168A7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54" tIns="60925" rIns="121854" bIns="60925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62" name="Freeform 122">
            <a:extLst>
              <a:ext uri="{FF2B5EF4-FFF2-40B4-BE49-F238E27FC236}">
                <a16:creationId xmlns:a16="http://schemas.microsoft.com/office/drawing/2014/main" id="{F6004E8A-2566-4EE6-A0DA-636940CA1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1980" y="9223700"/>
            <a:ext cx="778523" cy="364433"/>
          </a:xfrm>
          <a:custGeom>
            <a:avLst/>
            <a:gdLst>
              <a:gd name="T0" fmla="*/ 516 w 517"/>
              <a:gd name="T1" fmla="*/ 125 h 245"/>
              <a:gd name="T2" fmla="*/ 386 w 517"/>
              <a:gd name="T3" fmla="*/ 0 h 245"/>
              <a:gd name="T4" fmla="*/ 386 w 517"/>
              <a:gd name="T5" fmla="*/ 76 h 245"/>
              <a:gd name="T6" fmla="*/ 0 w 517"/>
              <a:gd name="T7" fmla="*/ 76 h 245"/>
              <a:gd name="T8" fmla="*/ 0 w 517"/>
              <a:gd name="T9" fmla="*/ 168 h 245"/>
              <a:gd name="T10" fmla="*/ 386 w 517"/>
              <a:gd name="T11" fmla="*/ 168 h 245"/>
              <a:gd name="T12" fmla="*/ 386 w 517"/>
              <a:gd name="T13" fmla="*/ 244 h 245"/>
              <a:gd name="T14" fmla="*/ 516 w 517"/>
              <a:gd name="T15" fmla="*/ 125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7" h="245">
                <a:moveTo>
                  <a:pt x="516" y="125"/>
                </a:moveTo>
                <a:lnTo>
                  <a:pt x="386" y="0"/>
                </a:lnTo>
                <a:lnTo>
                  <a:pt x="386" y="76"/>
                </a:lnTo>
                <a:lnTo>
                  <a:pt x="0" y="76"/>
                </a:lnTo>
                <a:lnTo>
                  <a:pt x="0" y="168"/>
                </a:lnTo>
                <a:lnTo>
                  <a:pt x="386" y="168"/>
                </a:lnTo>
                <a:lnTo>
                  <a:pt x="386" y="244"/>
                </a:lnTo>
                <a:lnTo>
                  <a:pt x="516" y="125"/>
                </a:lnTo>
              </a:path>
            </a:pathLst>
          </a:custGeom>
          <a:solidFill>
            <a:srgbClr val="0168A7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54" tIns="60925" rIns="121854" bIns="60925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2FD5EF33-9FDE-4BF5-A4D7-A4119ED9CB51}"/>
              </a:ext>
            </a:extLst>
          </p:cNvPr>
          <p:cNvSpPr txBox="1">
            <a:spLocks/>
          </p:cNvSpPr>
          <p:nvPr/>
        </p:nvSpPr>
        <p:spPr>
          <a:xfrm>
            <a:off x="10509391" y="7716196"/>
            <a:ext cx="1601380" cy="738563"/>
          </a:xfrm>
          <a:prstGeom prst="rect">
            <a:avLst/>
          </a:prstGeom>
        </p:spPr>
        <p:txBody>
          <a:bodyPr vert="horz" wrap="square" lIns="243745" tIns="121870" rIns="243745" bIns="12187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Sans" panose="020B0602030504020204" pitchFamily="34" charset="0"/>
                <a:cs typeface="Source Sans Pro"/>
              </a:rPr>
              <a:t>9.2%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7D13C4B2-4134-401A-8C61-F2AC9210F38E}"/>
              </a:ext>
            </a:extLst>
          </p:cNvPr>
          <p:cNvSpPr txBox="1">
            <a:spLocks/>
          </p:cNvSpPr>
          <p:nvPr/>
        </p:nvSpPr>
        <p:spPr>
          <a:xfrm>
            <a:off x="10509391" y="9052184"/>
            <a:ext cx="1601380" cy="738563"/>
          </a:xfrm>
          <a:prstGeom prst="rect">
            <a:avLst/>
          </a:prstGeom>
        </p:spPr>
        <p:txBody>
          <a:bodyPr vert="horz" wrap="square" lIns="243745" tIns="121870" rIns="243745" bIns="12187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Sans" panose="020B0602030504020204" pitchFamily="34" charset="0"/>
                <a:cs typeface="Source Sans Pro"/>
              </a:rPr>
              <a:t>2.3%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0FE3E35D-CBE1-4C94-B09D-C09D3DAA5D82}"/>
              </a:ext>
            </a:extLst>
          </p:cNvPr>
          <p:cNvSpPr txBox="1">
            <a:spLocks/>
          </p:cNvSpPr>
          <p:nvPr/>
        </p:nvSpPr>
        <p:spPr>
          <a:xfrm>
            <a:off x="10509391" y="9703945"/>
            <a:ext cx="1511400" cy="738563"/>
          </a:xfrm>
          <a:prstGeom prst="rect">
            <a:avLst/>
          </a:prstGeom>
        </p:spPr>
        <p:txBody>
          <a:bodyPr vert="horz" wrap="square" lIns="243745" tIns="121870" rIns="243745" bIns="12187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Sans" panose="020B0602030504020204" pitchFamily="34" charset="0"/>
                <a:cs typeface="Source Sans Pro"/>
              </a:rPr>
              <a:t>4.9%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309282ED-6780-4494-8362-11CAC09E1C71}"/>
              </a:ext>
            </a:extLst>
          </p:cNvPr>
          <p:cNvSpPr txBox="1">
            <a:spLocks/>
          </p:cNvSpPr>
          <p:nvPr/>
        </p:nvSpPr>
        <p:spPr>
          <a:xfrm>
            <a:off x="10504000" y="8367389"/>
            <a:ext cx="1516791" cy="738563"/>
          </a:xfrm>
          <a:prstGeom prst="rect">
            <a:avLst/>
          </a:prstGeom>
        </p:spPr>
        <p:txBody>
          <a:bodyPr vert="horz" wrap="square" lIns="243745" tIns="121870" rIns="243745" bIns="12187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ucida Sans" panose="020B0602030504020204" pitchFamily="34" charset="0"/>
                <a:cs typeface="Source Sans Pro"/>
              </a:rPr>
              <a:t>8.6%</a:t>
            </a:r>
          </a:p>
        </p:txBody>
      </p:sp>
      <p:sp>
        <p:nvSpPr>
          <p:cNvPr id="67" name="Freeform 113">
            <a:extLst>
              <a:ext uri="{FF2B5EF4-FFF2-40B4-BE49-F238E27FC236}">
                <a16:creationId xmlns:a16="http://schemas.microsoft.com/office/drawing/2014/main" id="{F78008AA-A656-461A-AD99-7F50F3B8C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641" y="7385766"/>
            <a:ext cx="6109346" cy="3215234"/>
          </a:xfrm>
          <a:custGeom>
            <a:avLst/>
            <a:gdLst>
              <a:gd name="T0" fmla="*/ 3864 w 3865"/>
              <a:gd name="T1" fmla="*/ 2755 h 2837"/>
              <a:gd name="T2" fmla="*/ 3723 w 3865"/>
              <a:gd name="T3" fmla="*/ 2673 h 2837"/>
              <a:gd name="T4" fmla="*/ 3723 w 3865"/>
              <a:gd name="T5" fmla="*/ 2738 h 2837"/>
              <a:gd name="T6" fmla="*/ 93 w 3865"/>
              <a:gd name="T7" fmla="*/ 2738 h 2837"/>
              <a:gd name="T8" fmla="*/ 93 w 3865"/>
              <a:gd name="T9" fmla="*/ 141 h 2837"/>
              <a:gd name="T10" fmla="*/ 158 w 3865"/>
              <a:gd name="T11" fmla="*/ 141 h 2837"/>
              <a:gd name="T12" fmla="*/ 76 w 3865"/>
              <a:gd name="T13" fmla="*/ 0 h 2837"/>
              <a:gd name="T14" fmla="*/ 0 w 3865"/>
              <a:gd name="T15" fmla="*/ 141 h 2837"/>
              <a:gd name="T16" fmla="*/ 60 w 3865"/>
              <a:gd name="T17" fmla="*/ 141 h 2837"/>
              <a:gd name="T18" fmla="*/ 60 w 3865"/>
              <a:gd name="T19" fmla="*/ 2771 h 2837"/>
              <a:gd name="T20" fmla="*/ 3723 w 3865"/>
              <a:gd name="T21" fmla="*/ 2771 h 2837"/>
              <a:gd name="T22" fmla="*/ 3723 w 3865"/>
              <a:gd name="T23" fmla="*/ 2836 h 2837"/>
              <a:gd name="T24" fmla="*/ 3864 w 3865"/>
              <a:gd name="T25" fmla="*/ 2755 h 2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65" h="2837">
                <a:moveTo>
                  <a:pt x="3864" y="2755"/>
                </a:moveTo>
                <a:lnTo>
                  <a:pt x="3723" y="2673"/>
                </a:lnTo>
                <a:lnTo>
                  <a:pt x="3723" y="2738"/>
                </a:lnTo>
                <a:lnTo>
                  <a:pt x="93" y="2738"/>
                </a:lnTo>
                <a:lnTo>
                  <a:pt x="93" y="141"/>
                </a:lnTo>
                <a:lnTo>
                  <a:pt x="158" y="141"/>
                </a:lnTo>
                <a:lnTo>
                  <a:pt x="76" y="0"/>
                </a:lnTo>
                <a:lnTo>
                  <a:pt x="0" y="141"/>
                </a:lnTo>
                <a:lnTo>
                  <a:pt x="60" y="141"/>
                </a:lnTo>
                <a:lnTo>
                  <a:pt x="60" y="2771"/>
                </a:lnTo>
                <a:lnTo>
                  <a:pt x="3723" y="2771"/>
                </a:lnTo>
                <a:lnTo>
                  <a:pt x="3723" y="2836"/>
                </a:lnTo>
                <a:lnTo>
                  <a:pt x="3864" y="2755"/>
                </a:lnTo>
              </a:path>
            </a:pathLst>
          </a:custGeom>
          <a:solidFill>
            <a:srgbClr val="0168A7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54" tIns="60925" rIns="121854" bIns="60925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68" name="Freeform 118">
            <a:extLst>
              <a:ext uri="{FF2B5EF4-FFF2-40B4-BE49-F238E27FC236}">
                <a16:creationId xmlns:a16="http://schemas.microsoft.com/office/drawing/2014/main" id="{F79FC625-F319-4CAA-9C10-4E76F8F98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5698" y="7819278"/>
            <a:ext cx="690577" cy="472125"/>
          </a:xfrm>
          <a:custGeom>
            <a:avLst/>
            <a:gdLst>
              <a:gd name="T0" fmla="*/ 0 w 1615"/>
              <a:gd name="T1" fmla="*/ 0 h 311"/>
              <a:gd name="T2" fmla="*/ 1614 w 1615"/>
              <a:gd name="T3" fmla="*/ 0 h 311"/>
              <a:gd name="T4" fmla="*/ 1614 w 1615"/>
              <a:gd name="T5" fmla="*/ 310 h 311"/>
              <a:gd name="T6" fmla="*/ 0 w 1615"/>
              <a:gd name="T7" fmla="*/ 310 h 311"/>
              <a:gd name="T8" fmla="*/ 0 w 1615"/>
              <a:gd name="T9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5" h="311">
                <a:moveTo>
                  <a:pt x="0" y="0"/>
                </a:moveTo>
                <a:lnTo>
                  <a:pt x="1614" y="0"/>
                </a:lnTo>
                <a:lnTo>
                  <a:pt x="1614" y="310"/>
                </a:lnTo>
                <a:lnTo>
                  <a:pt x="0" y="31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54" tIns="60925" rIns="121854" bIns="60925" anchor="ctr"/>
          <a:lstStyle/>
          <a:p>
            <a:r>
              <a:rPr lang="en-US" dirty="0">
                <a:latin typeface="Calibri Light"/>
              </a:rPr>
              <a:t>US</a:t>
            </a:r>
          </a:p>
        </p:txBody>
      </p:sp>
      <p:sp>
        <p:nvSpPr>
          <p:cNvPr id="69" name="Freeform 119">
            <a:extLst>
              <a:ext uri="{FF2B5EF4-FFF2-40B4-BE49-F238E27FC236}">
                <a16:creationId xmlns:a16="http://schemas.microsoft.com/office/drawing/2014/main" id="{B5EAAD39-3A7E-418D-9967-6A962822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5697" y="8485645"/>
            <a:ext cx="547063" cy="472125"/>
          </a:xfrm>
          <a:custGeom>
            <a:avLst/>
            <a:gdLst>
              <a:gd name="T0" fmla="*/ 0 w 2218"/>
              <a:gd name="T1" fmla="*/ 0 h 311"/>
              <a:gd name="T2" fmla="*/ 2217 w 2218"/>
              <a:gd name="T3" fmla="*/ 0 h 311"/>
              <a:gd name="T4" fmla="*/ 2217 w 2218"/>
              <a:gd name="T5" fmla="*/ 310 h 311"/>
              <a:gd name="T6" fmla="*/ 0 w 2218"/>
              <a:gd name="T7" fmla="*/ 310 h 311"/>
              <a:gd name="T8" fmla="*/ 0 w 2218"/>
              <a:gd name="T9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8" h="311">
                <a:moveTo>
                  <a:pt x="0" y="0"/>
                </a:moveTo>
                <a:lnTo>
                  <a:pt x="2217" y="0"/>
                </a:lnTo>
                <a:lnTo>
                  <a:pt x="2217" y="310"/>
                </a:lnTo>
                <a:lnTo>
                  <a:pt x="0" y="31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54" tIns="60925" rIns="121854" bIns="60925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70" name="Freeform 120">
            <a:extLst>
              <a:ext uri="{FF2B5EF4-FFF2-40B4-BE49-F238E27FC236}">
                <a16:creationId xmlns:a16="http://schemas.microsoft.com/office/drawing/2014/main" id="{C598B850-6AA9-483F-A6C8-4279D85E07E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248359" y="9177970"/>
            <a:ext cx="127945" cy="465473"/>
          </a:xfrm>
          <a:custGeom>
            <a:avLst/>
            <a:gdLst>
              <a:gd name="T0" fmla="*/ 0 w 1148"/>
              <a:gd name="T1" fmla="*/ 0 h 310"/>
              <a:gd name="T2" fmla="*/ 1147 w 1148"/>
              <a:gd name="T3" fmla="*/ 0 h 310"/>
              <a:gd name="T4" fmla="*/ 1147 w 1148"/>
              <a:gd name="T5" fmla="*/ 309 h 310"/>
              <a:gd name="T6" fmla="*/ 0 w 1148"/>
              <a:gd name="T7" fmla="*/ 309 h 310"/>
              <a:gd name="T8" fmla="*/ 0 w 1148"/>
              <a:gd name="T9" fmla="*/ 0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8" h="310">
                <a:moveTo>
                  <a:pt x="0" y="0"/>
                </a:moveTo>
                <a:lnTo>
                  <a:pt x="1147" y="0"/>
                </a:lnTo>
                <a:lnTo>
                  <a:pt x="1147" y="309"/>
                </a:lnTo>
                <a:lnTo>
                  <a:pt x="0" y="309"/>
                </a:lnTo>
                <a:lnTo>
                  <a:pt x="0" y="0"/>
                </a:ln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54" tIns="60925" rIns="121854" bIns="60925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71" name="Freeform 124">
            <a:extLst>
              <a:ext uri="{FF2B5EF4-FFF2-40B4-BE49-F238E27FC236}">
                <a16:creationId xmlns:a16="http://schemas.microsoft.com/office/drawing/2014/main" id="{192651D0-23C4-42B1-BEBB-F56E5ADA7DB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248357" y="9845613"/>
            <a:ext cx="310055" cy="472121"/>
          </a:xfrm>
          <a:custGeom>
            <a:avLst/>
            <a:gdLst>
              <a:gd name="T0" fmla="*/ 0 w 1773"/>
              <a:gd name="T1" fmla="*/ 0 h 311"/>
              <a:gd name="T2" fmla="*/ 1772 w 1773"/>
              <a:gd name="T3" fmla="*/ 0 h 311"/>
              <a:gd name="T4" fmla="*/ 1772 w 1773"/>
              <a:gd name="T5" fmla="*/ 310 h 311"/>
              <a:gd name="T6" fmla="*/ 0 w 1773"/>
              <a:gd name="T7" fmla="*/ 310 h 311"/>
              <a:gd name="T8" fmla="*/ 0 w 1773"/>
              <a:gd name="T9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3" h="311">
                <a:moveTo>
                  <a:pt x="0" y="0"/>
                </a:moveTo>
                <a:lnTo>
                  <a:pt x="1772" y="0"/>
                </a:lnTo>
                <a:lnTo>
                  <a:pt x="1772" y="310"/>
                </a:lnTo>
                <a:lnTo>
                  <a:pt x="0" y="31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54" tIns="60925" rIns="121854" bIns="60925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03EF225-53A8-4652-B85B-8BB7FF16D5A5}"/>
              </a:ext>
            </a:extLst>
          </p:cNvPr>
          <p:cNvSpPr txBox="1"/>
          <p:nvPr/>
        </p:nvSpPr>
        <p:spPr>
          <a:xfrm>
            <a:off x="7026258" y="7730786"/>
            <a:ext cx="1504550" cy="677072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r>
              <a:rPr lang="en-GB" sz="3200" b="1" dirty="0">
                <a:solidFill>
                  <a:srgbClr val="000000"/>
                </a:solidFill>
                <a:latin typeface="Lucida Sans" panose="020B0602030504020204" pitchFamily="34" charset="0"/>
              </a:rPr>
              <a:t>US</a:t>
            </a:r>
            <a:endParaRPr lang="id-ID" sz="3200" b="1" dirty="0">
              <a:solidFill>
                <a:srgbClr val="000000"/>
              </a:solidFill>
              <a:latin typeface="Lucida Sans" panose="020B0602030504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23C0A03-2AE7-4C77-911B-C4E8B4F782AF}"/>
              </a:ext>
            </a:extLst>
          </p:cNvPr>
          <p:cNvSpPr txBox="1"/>
          <p:nvPr/>
        </p:nvSpPr>
        <p:spPr>
          <a:xfrm>
            <a:off x="7026257" y="8358617"/>
            <a:ext cx="1272283" cy="677072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r>
              <a:rPr lang="en-GB" sz="3200" b="1" dirty="0">
                <a:solidFill>
                  <a:srgbClr val="000000"/>
                </a:solidFill>
                <a:latin typeface="Lucida Sans" panose="020B0602030504020204" pitchFamily="34" charset="0"/>
              </a:rPr>
              <a:t>UK</a:t>
            </a:r>
            <a:endParaRPr lang="id-ID" sz="3200" b="1" dirty="0">
              <a:solidFill>
                <a:srgbClr val="000000"/>
              </a:solidFill>
              <a:latin typeface="Lucida Sans" panose="020B0602030504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A8095FC-D53C-4F58-A5C7-267DBBD986AF}"/>
              </a:ext>
            </a:extLst>
          </p:cNvPr>
          <p:cNvSpPr txBox="1"/>
          <p:nvPr/>
        </p:nvSpPr>
        <p:spPr>
          <a:xfrm>
            <a:off x="7026258" y="9042032"/>
            <a:ext cx="3021964" cy="677072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r>
              <a:rPr lang="en-GB" sz="3200" b="1" dirty="0">
                <a:solidFill>
                  <a:srgbClr val="000000"/>
                </a:solidFill>
                <a:latin typeface="Lucida Sans" panose="020B0602030504020204" pitchFamily="34" charset="0"/>
              </a:rPr>
              <a:t>Finland</a:t>
            </a:r>
            <a:endParaRPr lang="id-ID" sz="3200" b="1" dirty="0">
              <a:solidFill>
                <a:srgbClr val="000000"/>
              </a:solidFill>
              <a:latin typeface="Lucida Sans" panose="020B0602030504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12E4C6-4B37-4708-9E32-82CFF08A79FB}"/>
              </a:ext>
            </a:extLst>
          </p:cNvPr>
          <p:cNvSpPr txBox="1"/>
          <p:nvPr/>
        </p:nvSpPr>
        <p:spPr>
          <a:xfrm>
            <a:off x="7020646" y="9738892"/>
            <a:ext cx="2613635" cy="677072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r>
              <a:rPr lang="en-GB" sz="3200" b="1" dirty="0">
                <a:solidFill>
                  <a:srgbClr val="000000"/>
                </a:solidFill>
                <a:latin typeface="Lucida Sans" panose="020B0602030504020204" pitchFamily="34" charset="0"/>
              </a:rPr>
              <a:t>Sweden</a:t>
            </a:r>
            <a:endParaRPr lang="id-ID" sz="3200" b="1" dirty="0">
              <a:solidFill>
                <a:srgbClr val="000000"/>
              </a:solidFill>
              <a:latin typeface="Lucida Sans" panose="020B0602030504020204" pitchFamily="34" charset="0"/>
            </a:endParaRPr>
          </a:p>
        </p:txBody>
      </p:sp>
      <p:sp>
        <p:nvSpPr>
          <p:cNvPr id="76" name="Freeform 122">
            <a:extLst>
              <a:ext uri="{FF2B5EF4-FFF2-40B4-BE49-F238E27FC236}">
                <a16:creationId xmlns:a16="http://schemas.microsoft.com/office/drawing/2014/main" id="{D6759AE3-B145-4592-8BC8-88EB0FE89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3195" y="8546628"/>
            <a:ext cx="778523" cy="364433"/>
          </a:xfrm>
          <a:custGeom>
            <a:avLst/>
            <a:gdLst>
              <a:gd name="T0" fmla="*/ 516 w 517"/>
              <a:gd name="T1" fmla="*/ 125 h 245"/>
              <a:gd name="T2" fmla="*/ 386 w 517"/>
              <a:gd name="T3" fmla="*/ 0 h 245"/>
              <a:gd name="T4" fmla="*/ 386 w 517"/>
              <a:gd name="T5" fmla="*/ 76 h 245"/>
              <a:gd name="T6" fmla="*/ 0 w 517"/>
              <a:gd name="T7" fmla="*/ 76 h 245"/>
              <a:gd name="T8" fmla="*/ 0 w 517"/>
              <a:gd name="T9" fmla="*/ 168 h 245"/>
              <a:gd name="T10" fmla="*/ 386 w 517"/>
              <a:gd name="T11" fmla="*/ 168 h 245"/>
              <a:gd name="T12" fmla="*/ 386 w 517"/>
              <a:gd name="T13" fmla="*/ 244 h 245"/>
              <a:gd name="T14" fmla="*/ 516 w 517"/>
              <a:gd name="T15" fmla="*/ 125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7" h="245">
                <a:moveTo>
                  <a:pt x="516" y="125"/>
                </a:moveTo>
                <a:lnTo>
                  <a:pt x="386" y="0"/>
                </a:lnTo>
                <a:lnTo>
                  <a:pt x="386" y="76"/>
                </a:lnTo>
                <a:lnTo>
                  <a:pt x="0" y="76"/>
                </a:lnTo>
                <a:lnTo>
                  <a:pt x="0" y="168"/>
                </a:lnTo>
                <a:lnTo>
                  <a:pt x="386" y="168"/>
                </a:lnTo>
                <a:lnTo>
                  <a:pt x="386" y="244"/>
                </a:lnTo>
                <a:lnTo>
                  <a:pt x="516" y="125"/>
                </a:lnTo>
              </a:path>
            </a:pathLst>
          </a:custGeom>
          <a:solidFill>
            <a:srgbClr val="0168A7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54" tIns="60925" rIns="121854" bIns="60925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77" name="Freeform 122">
            <a:extLst>
              <a:ext uri="{FF2B5EF4-FFF2-40B4-BE49-F238E27FC236}">
                <a16:creationId xmlns:a16="http://schemas.microsoft.com/office/drawing/2014/main" id="{FDF1668A-049F-4F9E-9EBD-62F893436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3193" y="7909145"/>
            <a:ext cx="778523" cy="364433"/>
          </a:xfrm>
          <a:custGeom>
            <a:avLst/>
            <a:gdLst>
              <a:gd name="T0" fmla="*/ 516 w 517"/>
              <a:gd name="T1" fmla="*/ 125 h 245"/>
              <a:gd name="T2" fmla="*/ 386 w 517"/>
              <a:gd name="T3" fmla="*/ 0 h 245"/>
              <a:gd name="T4" fmla="*/ 386 w 517"/>
              <a:gd name="T5" fmla="*/ 76 h 245"/>
              <a:gd name="T6" fmla="*/ 0 w 517"/>
              <a:gd name="T7" fmla="*/ 76 h 245"/>
              <a:gd name="T8" fmla="*/ 0 w 517"/>
              <a:gd name="T9" fmla="*/ 168 h 245"/>
              <a:gd name="T10" fmla="*/ 386 w 517"/>
              <a:gd name="T11" fmla="*/ 168 h 245"/>
              <a:gd name="T12" fmla="*/ 386 w 517"/>
              <a:gd name="T13" fmla="*/ 244 h 245"/>
              <a:gd name="T14" fmla="*/ 516 w 517"/>
              <a:gd name="T15" fmla="*/ 125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7" h="245">
                <a:moveTo>
                  <a:pt x="516" y="125"/>
                </a:moveTo>
                <a:lnTo>
                  <a:pt x="386" y="0"/>
                </a:lnTo>
                <a:lnTo>
                  <a:pt x="386" y="76"/>
                </a:lnTo>
                <a:lnTo>
                  <a:pt x="0" y="76"/>
                </a:lnTo>
                <a:lnTo>
                  <a:pt x="0" y="168"/>
                </a:lnTo>
                <a:lnTo>
                  <a:pt x="386" y="168"/>
                </a:lnTo>
                <a:lnTo>
                  <a:pt x="386" y="244"/>
                </a:lnTo>
                <a:lnTo>
                  <a:pt x="516" y="125"/>
                </a:lnTo>
              </a:path>
            </a:pathLst>
          </a:custGeom>
          <a:solidFill>
            <a:srgbClr val="0168A7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54" tIns="60925" rIns="121854" bIns="60925" anchor="ctr"/>
          <a:lstStyle/>
          <a:p>
            <a:endParaRPr lang="en-US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1311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2">
            <a:extLst>
              <a:ext uri="{FF2B5EF4-FFF2-40B4-BE49-F238E27FC236}">
                <a16:creationId xmlns:a16="http://schemas.microsoft.com/office/drawing/2014/main" id="{5AE2EE2A-AC2B-4649-9C57-E3A6D30B2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629" y="1091907"/>
            <a:ext cx="15306741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5400" b="1" dirty="0">
                <a:solidFill>
                  <a:srgbClr val="000000"/>
                </a:solidFill>
                <a:latin typeface="Lucida Sans" panose="020B0602030504020204" pitchFamily="34" charset="0"/>
                <a:cs typeface="Source Sans Pro"/>
              </a:rPr>
              <a:t>But existing research does not consider women’s access to board positions…</a:t>
            </a:r>
            <a:endParaRPr lang="en-US" sz="4800" b="1" dirty="0">
              <a:solidFill>
                <a:srgbClr val="000000"/>
              </a:solidFill>
              <a:latin typeface="Lucida Sans" panose="020B0602030504020204" pitchFamily="34" charset="0"/>
              <a:cs typeface="Source Sans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5568F1-6430-4332-B8F6-B39F7737D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642" y="4079081"/>
            <a:ext cx="9886715" cy="555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2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A20B747-8E0D-49ED-89A1-3C1BB9F89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7488806"/>
              </p:ext>
            </p:extLst>
          </p:nvPr>
        </p:nvGraphicFramePr>
        <p:xfrm>
          <a:off x="1238250" y="3333750"/>
          <a:ext cx="15792450" cy="7638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C59BD46-1FB2-422D-828C-EEC02E13884B}"/>
              </a:ext>
            </a:extLst>
          </p:cNvPr>
          <p:cNvSpPr txBox="1"/>
          <p:nvPr/>
        </p:nvSpPr>
        <p:spPr>
          <a:xfrm>
            <a:off x="11536121" y="12283300"/>
            <a:ext cx="5641534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r"/>
            <a:r>
              <a:rPr lang="en-GB" sz="2400" i="1" dirty="0">
                <a:solidFill>
                  <a:srgbClr val="000000"/>
                </a:solidFill>
                <a:latin typeface="Lucida Sans" panose="020B0602030504020204" pitchFamily="34" charset="0"/>
                <a:cs typeface="Source Sans Pro"/>
              </a:rPr>
              <a:t>Sources</a:t>
            </a:r>
            <a:r>
              <a:rPr lang="en-GB" sz="2400" dirty="0">
                <a:solidFill>
                  <a:srgbClr val="000000"/>
                </a:solidFill>
                <a:latin typeface="Lucida Sans" panose="020B0602030504020204" pitchFamily="34" charset="0"/>
                <a:cs typeface="Source Sans Pro"/>
              </a:rPr>
              <a:t>: EIGE; MSCI; Spencer Stuart</a:t>
            </a:r>
            <a:endParaRPr lang="id-ID" sz="2400" i="1" dirty="0">
              <a:solidFill>
                <a:srgbClr val="000000"/>
              </a:solidFill>
              <a:latin typeface="Lucida Sans" panose="020B0602030504020204" pitchFamily="34" charset="0"/>
              <a:cs typeface="Source Sans Pro"/>
            </a:endParaRPr>
          </a:p>
        </p:txBody>
      </p:sp>
      <p:sp>
        <p:nvSpPr>
          <p:cNvPr id="5" name="TextBox 72">
            <a:extLst>
              <a:ext uri="{FF2B5EF4-FFF2-40B4-BE49-F238E27FC236}">
                <a16:creationId xmlns:a16="http://schemas.microsoft.com/office/drawing/2014/main" id="{CCF86FD0-DA92-40A2-B2C3-078315117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49" y="11381673"/>
            <a:ext cx="1579245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algn="ctr"/>
            <a:r>
              <a:rPr lang="en-US" sz="3200" b="1" dirty="0">
                <a:solidFill>
                  <a:srgbClr val="000000"/>
                </a:solidFill>
                <a:latin typeface="Lucida Sans" panose="020B0602030504020204" pitchFamily="34" charset="0"/>
                <a:cs typeface="Source Sans Pro"/>
              </a:rPr>
              <a:t>Fig. 3 Women’s share of board seats, 2018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D6715B-36DC-4281-A286-E005A487B0DA}"/>
              </a:ext>
            </a:extLst>
          </p:cNvPr>
          <p:cNvSpPr/>
          <p:nvPr/>
        </p:nvSpPr>
        <p:spPr>
          <a:xfrm>
            <a:off x="1423306" y="565534"/>
            <a:ext cx="15607394" cy="2552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dirty="0">
                <a:solidFill>
                  <a:schemeClr val="bg1">
                    <a:lumMod val="10000"/>
                  </a:schemeClr>
                </a:solidFill>
                <a:latin typeface="Lucida Sans" panose="020B0602030504020204" pitchFamily="34" charset="0"/>
              </a:rPr>
              <a:t>Paradox theory can’t explain cross-national patterns of women’s board membership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D5843-2EA7-4C5A-89BB-5E77A0BD03F0}"/>
              </a:ext>
            </a:extLst>
          </p:cNvPr>
          <p:cNvSpPr/>
          <p:nvPr/>
        </p:nvSpPr>
        <p:spPr>
          <a:xfrm>
            <a:off x="8305800" y="5657850"/>
            <a:ext cx="2266950" cy="1200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1">
                    <a:lumMod val="10000"/>
                  </a:schemeClr>
                </a:solidFill>
                <a:latin typeface="Lucida Sans" panose="020B0602030504020204" pitchFamily="34" charset="0"/>
              </a:rPr>
              <a:t>USA: 23%</a:t>
            </a:r>
          </a:p>
        </p:txBody>
      </p:sp>
    </p:spTree>
    <p:extLst>
      <p:ext uri="{BB962C8B-B14F-4D97-AF65-F5344CB8AC3E}">
        <p14:creationId xmlns:p14="http://schemas.microsoft.com/office/powerpoint/2010/main" val="320653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4605CB7-FD1A-42B9-842E-261A19DF0018}"/>
              </a:ext>
            </a:extLst>
          </p:cNvPr>
          <p:cNvSpPr/>
          <p:nvPr/>
        </p:nvSpPr>
        <p:spPr>
          <a:xfrm>
            <a:off x="1641143" y="3527246"/>
            <a:ext cx="4484916" cy="34427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Lato Regular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52CBBB-1DBE-46E2-BA1C-94FFDD5CCD1F}"/>
              </a:ext>
            </a:extLst>
          </p:cNvPr>
          <p:cNvSpPr txBox="1"/>
          <p:nvPr/>
        </p:nvSpPr>
        <p:spPr>
          <a:xfrm>
            <a:off x="1641143" y="5727374"/>
            <a:ext cx="4484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‘Hard’ quotas</a:t>
            </a:r>
          </a:p>
          <a:p>
            <a:pPr algn="ctr"/>
            <a:r>
              <a:rPr lang="en-US" sz="3600" b="1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(5)</a:t>
            </a:r>
          </a:p>
        </p:txBody>
      </p:sp>
      <p:pic>
        <p:nvPicPr>
          <p:cNvPr id="9" name="Picture 2" descr="http://chittagongit.com/images/stick-icon/stick-icon-12.jpg">
            <a:extLst>
              <a:ext uri="{FF2B5EF4-FFF2-40B4-BE49-F238E27FC236}">
                <a16:creationId xmlns:a16="http://schemas.microsoft.com/office/drawing/2014/main" id="{B33CCE9E-0685-49D7-AD86-0EAC1452E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516" y="3641168"/>
            <a:ext cx="2062670" cy="206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EF17B8-2BF8-47A8-9808-C765686860D6}"/>
              </a:ext>
            </a:extLst>
          </p:cNvPr>
          <p:cNvSpPr txBox="1"/>
          <p:nvPr/>
        </p:nvSpPr>
        <p:spPr>
          <a:xfrm>
            <a:off x="1348628" y="7220355"/>
            <a:ext cx="50699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  <a:latin typeface="Lucida Sans" panose="020B0602030504020204" pitchFamily="34" charset="0"/>
                <a:ea typeface="Lato" charset="0"/>
                <a:cs typeface="Lato" charset="0"/>
              </a:rPr>
              <a:t>Belgium (33% by 2017)</a:t>
            </a:r>
          </a:p>
          <a:p>
            <a:pPr algn="ctr"/>
            <a:r>
              <a:rPr lang="en-US" sz="3200" dirty="0">
                <a:solidFill>
                  <a:srgbClr val="000000"/>
                </a:solidFill>
                <a:latin typeface="Lucida Sans" panose="020B0602030504020204" pitchFamily="34" charset="0"/>
                <a:ea typeface="Lato" charset="0"/>
                <a:cs typeface="Lato" charset="0"/>
              </a:rPr>
              <a:t>France (40% by 2017)</a:t>
            </a:r>
          </a:p>
          <a:p>
            <a:pPr algn="ctr"/>
            <a:r>
              <a:rPr lang="en-US" sz="3200" dirty="0">
                <a:solidFill>
                  <a:srgbClr val="000000"/>
                </a:solidFill>
                <a:latin typeface="Lucida Sans" panose="020B0602030504020204" pitchFamily="34" charset="0"/>
                <a:ea typeface="Lato" charset="0"/>
                <a:cs typeface="Lato" charset="0"/>
              </a:rPr>
              <a:t>Germany (30% by 2016)</a:t>
            </a:r>
          </a:p>
          <a:p>
            <a:pPr algn="ctr"/>
            <a:r>
              <a:rPr lang="en-US" sz="3200" dirty="0">
                <a:solidFill>
                  <a:srgbClr val="000000"/>
                </a:solidFill>
                <a:latin typeface="Lucida Sans" panose="020B0602030504020204" pitchFamily="34" charset="0"/>
                <a:ea typeface="Lato" charset="0"/>
                <a:cs typeface="Lato" charset="0"/>
              </a:rPr>
              <a:t>Italy (33% by 2015)</a:t>
            </a:r>
          </a:p>
          <a:p>
            <a:pPr algn="ctr"/>
            <a:r>
              <a:rPr lang="en-US" sz="3200" dirty="0">
                <a:solidFill>
                  <a:srgbClr val="000000"/>
                </a:solidFill>
                <a:latin typeface="Lucida Sans" panose="020B0602030504020204" pitchFamily="34" charset="0"/>
                <a:ea typeface="Lato" charset="0"/>
                <a:cs typeface="Lato" charset="0"/>
              </a:rPr>
              <a:t>Norway (40% by 2008)</a:t>
            </a:r>
          </a:p>
          <a:p>
            <a:pPr algn="ctr"/>
            <a:endParaRPr lang="en-US" sz="3200" b="1" dirty="0">
              <a:solidFill>
                <a:srgbClr val="000000"/>
              </a:solidFill>
              <a:latin typeface="Lucida Sans" panose="020B0602030504020204" pitchFamily="34" charset="0"/>
              <a:ea typeface="Lato" charset="0"/>
              <a:cs typeface="Lato" charset="0"/>
            </a:endParaRPr>
          </a:p>
        </p:txBody>
      </p:sp>
      <p:sp>
        <p:nvSpPr>
          <p:cNvPr id="11" name="TextBox 72">
            <a:extLst>
              <a:ext uri="{FF2B5EF4-FFF2-40B4-BE49-F238E27FC236}">
                <a16:creationId xmlns:a16="http://schemas.microsoft.com/office/drawing/2014/main" id="{B82E6B73-E110-448D-84E5-0033090D7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342" y="1105060"/>
            <a:ext cx="16067315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algn="ctr"/>
            <a:r>
              <a:rPr lang="en-US" sz="5400" b="1" dirty="0">
                <a:solidFill>
                  <a:srgbClr val="000000"/>
                </a:solidFill>
                <a:latin typeface="Lucida Sans" panose="020B0602030504020204" pitchFamily="34" charset="0"/>
                <a:cs typeface="Source Sans Pro"/>
              </a:rPr>
              <a:t>Policy approaches to women on boards across 24 OECD countries (2018)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9841C9-812B-4413-8D3D-7AB84C70BAE9}"/>
              </a:ext>
            </a:extLst>
          </p:cNvPr>
          <p:cNvSpPr/>
          <p:nvPr/>
        </p:nvSpPr>
        <p:spPr>
          <a:xfrm>
            <a:off x="6980391" y="3527246"/>
            <a:ext cx="4484916" cy="344278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Lato Regular" charset="0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2D9A369C-4469-4AB0-8EC0-2AEFA27FE2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410" y="3646095"/>
            <a:ext cx="2062670" cy="20626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9E7E04-2047-41CD-A8CD-D8CE76A25C38}"/>
              </a:ext>
            </a:extLst>
          </p:cNvPr>
          <p:cNvSpPr txBox="1"/>
          <p:nvPr/>
        </p:nvSpPr>
        <p:spPr>
          <a:xfrm>
            <a:off x="6980391" y="5769704"/>
            <a:ext cx="4484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‘Soft’ regulation</a:t>
            </a:r>
          </a:p>
          <a:p>
            <a:pPr algn="ctr"/>
            <a:r>
              <a:rPr lang="en-US" sz="3600" b="1" dirty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(9)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8635B3-5A0B-42EF-9905-BDA1816C9446}"/>
              </a:ext>
            </a:extLst>
          </p:cNvPr>
          <p:cNvSpPr txBox="1"/>
          <p:nvPr/>
        </p:nvSpPr>
        <p:spPr>
          <a:xfrm>
            <a:off x="7127287" y="7220355"/>
            <a:ext cx="448491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  <a:latin typeface="Lucida Sans" panose="020B0602030504020204" pitchFamily="34" charset="0"/>
                <a:ea typeface="Lato" charset="0"/>
                <a:cs typeface="Lato" charset="0"/>
              </a:rPr>
              <a:t>Australia</a:t>
            </a:r>
          </a:p>
          <a:p>
            <a:pPr algn="ctr"/>
            <a:r>
              <a:rPr lang="en-US" sz="3200" dirty="0">
                <a:solidFill>
                  <a:srgbClr val="000000"/>
                </a:solidFill>
                <a:latin typeface="Lucida Sans" panose="020B0602030504020204" pitchFamily="34" charset="0"/>
                <a:ea typeface="Lato" charset="0"/>
                <a:cs typeface="Lato" charset="0"/>
              </a:rPr>
              <a:t>Austria</a:t>
            </a:r>
          </a:p>
          <a:p>
            <a:pPr algn="ctr"/>
            <a:r>
              <a:rPr lang="en-US" sz="3200" dirty="0">
                <a:solidFill>
                  <a:srgbClr val="000000"/>
                </a:solidFill>
                <a:latin typeface="Lucida Sans" panose="020B0602030504020204" pitchFamily="34" charset="0"/>
                <a:ea typeface="Lato" charset="0"/>
                <a:cs typeface="Lato" charset="0"/>
              </a:rPr>
              <a:t>Denmark</a:t>
            </a:r>
          </a:p>
          <a:p>
            <a:pPr algn="ctr"/>
            <a:r>
              <a:rPr lang="en-US" sz="3200" dirty="0">
                <a:solidFill>
                  <a:srgbClr val="000000"/>
                </a:solidFill>
                <a:latin typeface="Lucida Sans" panose="020B0602030504020204" pitchFamily="34" charset="0"/>
                <a:ea typeface="Lato" charset="0"/>
                <a:cs typeface="Lato" charset="0"/>
              </a:rPr>
              <a:t>Finland</a:t>
            </a:r>
          </a:p>
          <a:p>
            <a:pPr algn="ctr"/>
            <a:r>
              <a:rPr lang="en-US" sz="3200" dirty="0">
                <a:solidFill>
                  <a:srgbClr val="000000"/>
                </a:solidFill>
                <a:latin typeface="Lucida Sans" panose="020B0602030504020204" pitchFamily="34" charset="0"/>
                <a:ea typeface="Lato" charset="0"/>
                <a:cs typeface="Lato" charset="0"/>
              </a:rPr>
              <a:t>Japan</a:t>
            </a:r>
          </a:p>
          <a:p>
            <a:pPr algn="ctr"/>
            <a:r>
              <a:rPr lang="en-US" sz="3200" dirty="0">
                <a:solidFill>
                  <a:srgbClr val="000000"/>
                </a:solidFill>
                <a:latin typeface="Lucida Sans" panose="020B0602030504020204" pitchFamily="34" charset="0"/>
                <a:ea typeface="Lato" charset="0"/>
                <a:cs typeface="Lato" charset="0"/>
              </a:rPr>
              <a:t>Netherlands</a:t>
            </a:r>
          </a:p>
          <a:p>
            <a:pPr algn="ctr"/>
            <a:r>
              <a:rPr lang="en-US" sz="3200" dirty="0">
                <a:solidFill>
                  <a:srgbClr val="000000"/>
                </a:solidFill>
                <a:latin typeface="Lucida Sans" panose="020B0602030504020204" pitchFamily="34" charset="0"/>
                <a:ea typeface="Lato" charset="0"/>
                <a:cs typeface="Lato" charset="0"/>
              </a:rPr>
              <a:t>Spain</a:t>
            </a:r>
          </a:p>
          <a:p>
            <a:pPr algn="ctr"/>
            <a:r>
              <a:rPr lang="en-US" sz="3200" dirty="0">
                <a:solidFill>
                  <a:srgbClr val="000000"/>
                </a:solidFill>
                <a:latin typeface="Lucida Sans" panose="020B0602030504020204" pitchFamily="34" charset="0"/>
                <a:ea typeface="Lato" charset="0"/>
                <a:cs typeface="Lato" charset="0"/>
              </a:rPr>
              <a:t>Sweden</a:t>
            </a:r>
          </a:p>
          <a:p>
            <a:pPr algn="ctr"/>
            <a:r>
              <a:rPr lang="en-US" sz="3200" dirty="0">
                <a:solidFill>
                  <a:srgbClr val="000000"/>
                </a:solidFill>
                <a:latin typeface="Lucida Sans" panose="020B0602030504020204" pitchFamily="34" charset="0"/>
                <a:ea typeface="Lato" charset="0"/>
                <a:cs typeface="Lato" charset="0"/>
              </a:rPr>
              <a:t>UK</a:t>
            </a:r>
          </a:p>
          <a:p>
            <a:pPr algn="ctr"/>
            <a:endParaRPr lang="en-US" sz="3200" b="1" dirty="0">
              <a:solidFill>
                <a:srgbClr val="000000"/>
              </a:solidFill>
              <a:latin typeface="Lucida Sans" panose="020B0602030504020204" pitchFamily="34" charset="0"/>
              <a:ea typeface="Lato" charset="0"/>
              <a:cs typeface="Lato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2DC180-934C-4124-B8BE-A11A4D0972BD}"/>
              </a:ext>
            </a:extLst>
          </p:cNvPr>
          <p:cNvSpPr/>
          <p:nvPr/>
        </p:nvSpPr>
        <p:spPr>
          <a:xfrm>
            <a:off x="12336163" y="3527246"/>
            <a:ext cx="4484916" cy="344278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Lato Regular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3C3A93-F533-48C4-8D4C-6885E480F8DD}"/>
              </a:ext>
            </a:extLst>
          </p:cNvPr>
          <p:cNvSpPr txBox="1"/>
          <p:nvPr/>
        </p:nvSpPr>
        <p:spPr>
          <a:xfrm>
            <a:off x="12625955" y="5769704"/>
            <a:ext cx="4050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No regulation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(10)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639A18-B7C1-4EEA-B345-17932F1AAE12}"/>
              </a:ext>
            </a:extLst>
          </p:cNvPr>
          <p:cNvSpPr txBox="1"/>
          <p:nvPr/>
        </p:nvSpPr>
        <p:spPr>
          <a:xfrm>
            <a:off x="12408975" y="7220355"/>
            <a:ext cx="448491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  <a:latin typeface="Lucida Sans" panose="020B0602030504020204" pitchFamily="34" charset="0"/>
                <a:ea typeface="Lato" charset="0"/>
                <a:cs typeface="Lato" charset="0"/>
              </a:rPr>
              <a:t>Czech Republic</a:t>
            </a:r>
          </a:p>
          <a:p>
            <a:pPr algn="ctr"/>
            <a:r>
              <a:rPr lang="en-US" sz="3200" dirty="0">
                <a:solidFill>
                  <a:srgbClr val="000000"/>
                </a:solidFill>
                <a:latin typeface="Lucida Sans" panose="020B0602030504020204" pitchFamily="34" charset="0"/>
                <a:ea typeface="Lato" charset="0"/>
                <a:cs typeface="Lato" charset="0"/>
              </a:rPr>
              <a:t>Estonia</a:t>
            </a:r>
          </a:p>
          <a:p>
            <a:pPr algn="ctr"/>
            <a:r>
              <a:rPr lang="en-US" sz="3200" dirty="0">
                <a:solidFill>
                  <a:srgbClr val="000000"/>
                </a:solidFill>
                <a:latin typeface="Lucida Sans" panose="020B0602030504020204" pitchFamily="34" charset="0"/>
                <a:ea typeface="Lato" charset="0"/>
                <a:cs typeface="Lato" charset="0"/>
              </a:rPr>
              <a:t>Hungary</a:t>
            </a:r>
          </a:p>
          <a:p>
            <a:pPr algn="ctr"/>
            <a:r>
              <a:rPr lang="en-US" sz="3200" dirty="0">
                <a:solidFill>
                  <a:srgbClr val="000000"/>
                </a:solidFill>
                <a:latin typeface="Lucida Sans" panose="020B0602030504020204" pitchFamily="34" charset="0"/>
                <a:ea typeface="Lato" charset="0"/>
                <a:cs typeface="Lato" charset="0"/>
              </a:rPr>
              <a:t>Ireland</a:t>
            </a:r>
          </a:p>
          <a:p>
            <a:pPr algn="ctr"/>
            <a:r>
              <a:rPr lang="en-US" sz="3200" dirty="0">
                <a:solidFill>
                  <a:srgbClr val="000000"/>
                </a:solidFill>
                <a:latin typeface="Lucida Sans" panose="020B0602030504020204" pitchFamily="34" charset="0"/>
                <a:ea typeface="Lato" charset="0"/>
                <a:cs typeface="Lato" charset="0"/>
              </a:rPr>
              <a:t>Luxembourg</a:t>
            </a:r>
          </a:p>
          <a:p>
            <a:pPr algn="ctr"/>
            <a:r>
              <a:rPr lang="en-US" sz="3200" dirty="0">
                <a:solidFill>
                  <a:srgbClr val="000000"/>
                </a:solidFill>
                <a:latin typeface="Lucida Sans" panose="020B0602030504020204" pitchFamily="34" charset="0"/>
                <a:ea typeface="Lato" charset="0"/>
                <a:cs typeface="Lato" charset="0"/>
              </a:rPr>
              <a:t>Poland</a:t>
            </a:r>
          </a:p>
          <a:p>
            <a:pPr algn="ctr"/>
            <a:r>
              <a:rPr lang="en-US" sz="3200" dirty="0">
                <a:solidFill>
                  <a:srgbClr val="000000"/>
                </a:solidFill>
                <a:latin typeface="Lucida Sans" panose="020B0602030504020204" pitchFamily="34" charset="0"/>
                <a:ea typeface="Lato" charset="0"/>
                <a:cs typeface="Lato" charset="0"/>
              </a:rPr>
              <a:t>Portugal</a:t>
            </a:r>
          </a:p>
          <a:p>
            <a:pPr algn="ctr"/>
            <a:r>
              <a:rPr lang="en-US" sz="3200" dirty="0">
                <a:solidFill>
                  <a:srgbClr val="000000"/>
                </a:solidFill>
                <a:latin typeface="Lucida Sans" panose="020B0602030504020204" pitchFamily="34" charset="0"/>
                <a:ea typeface="Lato" charset="0"/>
                <a:cs typeface="Lato" charset="0"/>
              </a:rPr>
              <a:t>Slovakia</a:t>
            </a:r>
          </a:p>
          <a:p>
            <a:pPr algn="ctr"/>
            <a:r>
              <a:rPr lang="en-US" sz="3200" dirty="0">
                <a:solidFill>
                  <a:srgbClr val="000000"/>
                </a:solidFill>
                <a:latin typeface="Lucida Sans" panose="020B0602030504020204" pitchFamily="34" charset="0"/>
                <a:ea typeface="Lato" charset="0"/>
                <a:cs typeface="Lato" charset="0"/>
              </a:rPr>
              <a:t>Slovenia</a:t>
            </a:r>
          </a:p>
          <a:p>
            <a:pPr algn="ctr"/>
            <a:r>
              <a:rPr lang="en-US" sz="3200" dirty="0">
                <a:solidFill>
                  <a:srgbClr val="000000"/>
                </a:solidFill>
                <a:latin typeface="Lucida Sans" panose="020B0602030504020204" pitchFamily="34" charset="0"/>
                <a:ea typeface="Lato" charset="0"/>
                <a:cs typeface="Lato" charset="0"/>
              </a:rPr>
              <a:t>US</a:t>
            </a:r>
          </a:p>
          <a:p>
            <a:pPr algn="ctr"/>
            <a:endParaRPr lang="en-US" sz="3200" b="1" dirty="0">
              <a:solidFill>
                <a:srgbClr val="000000"/>
              </a:solidFill>
              <a:latin typeface="Lucida Sans" panose="020B0602030504020204" pitchFamily="34" charset="0"/>
              <a:ea typeface="Lato" charset="0"/>
              <a:cs typeface="Lato" charset="0"/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176816BD-6747-492B-8C20-7E9F52C627C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0465" y="3786828"/>
            <a:ext cx="1921937" cy="19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8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  <p:bldP spid="12" grpId="0" animBg="1"/>
      <p:bldP spid="14" grpId="0"/>
      <p:bldP spid="15" grpId="0"/>
      <p:bldP spid="16" grpId="0" animBg="1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Rectangle 332"/>
          <p:cNvSpPr/>
          <p:nvPr/>
        </p:nvSpPr>
        <p:spPr>
          <a:xfrm>
            <a:off x="322729" y="1101135"/>
            <a:ext cx="17588753" cy="101560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24" tIns="91412" rIns="182824" bIns="91412" rtlCol="0" anchor="ctr">
            <a:spAutoFit/>
          </a:bodyPr>
          <a:lstStyle/>
          <a:p>
            <a:pPr algn="ctr">
              <a:tabLst>
                <a:tab pos="253570" algn="l"/>
              </a:tabLst>
            </a:pPr>
            <a:r>
              <a:rPr lang="en-US" sz="5400" b="1" dirty="0">
                <a:solidFill>
                  <a:srgbClr val="000000"/>
                </a:solidFill>
                <a:latin typeface="Lucida Sans" panose="020B0602030504020204" pitchFamily="34" charset="0"/>
                <a:ea typeface="Lato Light" charset="0"/>
                <a:cs typeface="Lato Light" charset="0"/>
              </a:rPr>
              <a:t>Gender-diverse boards can benefit everyone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08434" y="8683526"/>
            <a:ext cx="7539967" cy="23152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1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114160" y="8707580"/>
            <a:ext cx="7539967" cy="22912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6848" y="9240998"/>
            <a:ext cx="6783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ucida Sans" panose="020B0602030504020204" pitchFamily="34" charset="0"/>
                <a:ea typeface="Lato Light" charset="0"/>
                <a:cs typeface="Lato Light" charset="0"/>
              </a:rPr>
              <a:t>Trickle-down benefits for other women </a:t>
            </a:r>
            <a:r>
              <a:rPr lang="en-US" sz="2800" dirty="0">
                <a:solidFill>
                  <a:schemeClr val="bg1"/>
                </a:solidFill>
                <a:latin typeface="Lucida Sans" panose="020B0602030504020204" pitchFamily="34" charset="0"/>
                <a:ea typeface="Lato Light" charset="0"/>
                <a:cs typeface="Lato Light" charset="0"/>
              </a:rPr>
              <a:t>(Kowalewska, 2019)</a:t>
            </a:r>
            <a:endParaRPr lang="en-US" sz="3600" dirty="0">
              <a:solidFill>
                <a:schemeClr val="bg1"/>
              </a:solidFill>
              <a:latin typeface="Lucida Sans" panose="020B0602030504020204" pitchFamily="34" charset="0"/>
              <a:ea typeface="Lato Light" charset="0"/>
              <a:cs typeface="Lato Light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95816" y="9240999"/>
            <a:ext cx="603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ucida Sans" panose="020B0602030504020204" pitchFamily="34" charset="0"/>
                <a:ea typeface="Lato Light" charset="0"/>
                <a:cs typeface="Lato Light" charset="0"/>
              </a:rPr>
              <a:t>Improved company outcomes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C1FE8F00-1810-436C-AC99-6F48FEF6ECE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8425" b="8425"/>
          <a:stretch>
            <a:fillRect/>
          </a:stretch>
        </p:blipFill>
        <p:spPr>
          <a:xfrm>
            <a:off x="1308434" y="4441357"/>
            <a:ext cx="7542912" cy="4232831"/>
          </a:xfrm>
          <a:prstGeom prst="rect">
            <a:avLst/>
          </a:prstGeo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2D297C64-6233-42EC-B651-362FBC1C7E9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6352" b="6352"/>
          <a:stretch>
            <a:fillRect/>
          </a:stretch>
        </p:blipFill>
        <p:spPr>
          <a:xfrm>
            <a:off x="9117105" y="4474749"/>
            <a:ext cx="7542912" cy="423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7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25674A3-6286-1D41-8FB7-A634D51F34C2}"/>
              </a:ext>
            </a:extLst>
          </p:cNvPr>
          <p:cNvGrpSpPr/>
          <p:nvPr/>
        </p:nvGrpSpPr>
        <p:grpSpPr>
          <a:xfrm>
            <a:off x="2109483" y="3581857"/>
            <a:ext cx="14999422" cy="9333339"/>
            <a:chOff x="2811911" y="1127903"/>
            <a:chExt cx="19994022" cy="11753680"/>
          </a:xfrm>
        </p:grpSpPr>
        <p:sp>
          <p:nvSpPr>
            <p:cNvPr id="42" name="Subtitle 2">
              <a:extLst>
                <a:ext uri="{FF2B5EF4-FFF2-40B4-BE49-F238E27FC236}">
                  <a16:creationId xmlns:a16="http://schemas.microsoft.com/office/drawing/2014/main" id="{C9DB77B4-2585-E44C-9711-6FA9434119E9}"/>
                </a:ext>
              </a:extLst>
            </p:cNvPr>
            <p:cNvSpPr txBox="1">
              <a:spLocks/>
            </p:cNvSpPr>
            <p:nvPr/>
          </p:nvSpPr>
          <p:spPr>
            <a:xfrm>
              <a:off x="8858667" y="4545244"/>
              <a:ext cx="13915718" cy="2880425"/>
            </a:xfrm>
            <a:prstGeom prst="rect">
              <a:avLst/>
            </a:prstGeom>
          </p:spPr>
          <p:txBody>
            <a:bodyPr vert="horz" wrap="square" lIns="163117" tIns="81560" rIns="163117" bIns="8156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0"/>
                </a:spcBef>
              </a:pPr>
              <a:r>
                <a:rPr lang="en-US" sz="3200" dirty="0">
                  <a:solidFill>
                    <a:srgbClr val="000000"/>
                  </a:solidFill>
                  <a:latin typeface="Lucida Sans" panose="020B0602030504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Fuzzy-set Qualitative Comparative Analysis of 24 OECD countries using fsQCA software 3.0 (+ sensitivity analyses).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0D288DF-930E-8847-B0D8-13A3D0D045BA}"/>
                </a:ext>
              </a:extLst>
            </p:cNvPr>
            <p:cNvSpPr txBox="1"/>
            <p:nvPr/>
          </p:nvSpPr>
          <p:spPr>
            <a:xfrm>
              <a:off x="2811911" y="1127903"/>
              <a:ext cx="4615874" cy="926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3200" b="1" dirty="0">
                  <a:solidFill>
                    <a:srgbClr val="000000"/>
                  </a:solidFill>
                  <a:latin typeface="Lucida Sans" panose="020B060203050402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AIM</a:t>
              </a:r>
            </a:p>
          </p:txBody>
        </p:sp>
        <p:sp>
          <p:nvSpPr>
            <p:cNvPr id="62" name="Subtitle 2">
              <a:extLst>
                <a:ext uri="{FF2B5EF4-FFF2-40B4-BE49-F238E27FC236}">
                  <a16:creationId xmlns:a16="http://schemas.microsoft.com/office/drawing/2014/main" id="{F889FB9A-26AB-2047-AF53-8AFCC60CA4FC}"/>
                </a:ext>
              </a:extLst>
            </p:cNvPr>
            <p:cNvSpPr txBox="1">
              <a:spLocks/>
            </p:cNvSpPr>
            <p:nvPr/>
          </p:nvSpPr>
          <p:spPr>
            <a:xfrm>
              <a:off x="8890214" y="9070943"/>
              <a:ext cx="13915719" cy="3810640"/>
            </a:xfrm>
            <a:prstGeom prst="rect">
              <a:avLst/>
            </a:prstGeom>
          </p:spPr>
          <p:txBody>
            <a:bodyPr vert="horz" wrap="square" lIns="163117" tIns="81560" rIns="163117" bIns="8156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0"/>
                </a:spcBef>
              </a:pPr>
              <a:r>
                <a:rPr lang="en-US" sz="3200" dirty="0">
                  <a:solidFill>
                    <a:srgbClr val="000000"/>
                  </a:solidFill>
                  <a:latin typeface="Lucida Sans" panose="020B0602030504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Eurostat, </a:t>
              </a:r>
              <a:r>
                <a:rPr lang="en-GB" sz="3200" dirty="0">
                  <a:solidFill>
                    <a:srgbClr val="000000"/>
                  </a:solidFill>
                  <a:latin typeface="Lucida Sans" panose="020B0602030504020204" pitchFamily="34" charset="0"/>
                </a:rPr>
                <a:t>OECD’s Family Database, Government at a Glance Database, and Employment and Labour Market Statistics, Deloitte, EIGE, </a:t>
              </a:r>
              <a:r>
                <a:rPr lang="en-GB" sz="3200" dirty="0" err="1">
                  <a:solidFill>
                    <a:srgbClr val="000000"/>
                  </a:solidFill>
                  <a:latin typeface="Lucida Sans" panose="020B0602030504020204" pitchFamily="34" charset="0"/>
                </a:rPr>
                <a:t>Multilinks</a:t>
              </a:r>
              <a:r>
                <a:rPr lang="en-GB" sz="3200" dirty="0">
                  <a:solidFill>
                    <a:srgbClr val="000000"/>
                  </a:solidFill>
                  <a:latin typeface="Lucida Sans" panose="020B0602030504020204" pitchFamily="34" charset="0"/>
                </a:rPr>
                <a:t> Database, national sources</a:t>
              </a:r>
              <a:endParaRPr lang="en-US" sz="3200" dirty="0">
                <a:solidFill>
                  <a:srgbClr val="000000"/>
                </a:solidFill>
                <a:latin typeface="Lucida Sans" panose="020B0602030504020204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72294CFD-3B2C-4840-A666-4590906DC29E}"/>
              </a:ext>
            </a:extLst>
          </p:cNvPr>
          <p:cNvSpPr txBox="1"/>
          <p:nvPr/>
        </p:nvSpPr>
        <p:spPr>
          <a:xfrm>
            <a:off x="6669398" y="3211499"/>
            <a:ext cx="10439507" cy="147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solidFill>
                  <a:srgbClr val="000000"/>
                </a:solidFill>
                <a:latin typeface="Lucida Sans" panose="020B0602030504020204" pitchFamily="34" charset="0"/>
              </a:rPr>
              <a:t>To identify the conditions under which gender-diverse boards are achieved.</a:t>
            </a:r>
            <a:endParaRPr lang="en-US" sz="3200" dirty="0">
              <a:solidFill>
                <a:srgbClr val="000000"/>
              </a:solidFill>
              <a:latin typeface="Lucida Sans" panose="020B0602030504020204" pitchFamily="34" charset="0"/>
              <a:ea typeface="Lato Light" charset="0"/>
              <a:cs typeface="Lato Light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9EE461F-6FE3-F34B-A1D8-65C934899444}"/>
              </a:ext>
            </a:extLst>
          </p:cNvPr>
          <p:cNvSpPr txBox="1"/>
          <p:nvPr/>
        </p:nvSpPr>
        <p:spPr>
          <a:xfrm>
            <a:off x="6878203" y="986141"/>
            <a:ext cx="4580513" cy="10159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2" b="1" dirty="0">
                <a:solidFill>
                  <a:srgbClr val="000000"/>
                </a:solidFill>
                <a:latin typeface="Lucida Sans" panose="020B0602030504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This study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34DE03-F731-4B22-9A86-46E4925F96F0}"/>
              </a:ext>
            </a:extLst>
          </p:cNvPr>
          <p:cNvSpPr txBox="1"/>
          <p:nvPr/>
        </p:nvSpPr>
        <p:spPr>
          <a:xfrm>
            <a:off x="2168312" y="6858000"/>
            <a:ext cx="3462807" cy="73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0000"/>
                </a:solidFill>
                <a:latin typeface="Lucida Sans" panose="020B0602030504020204" pitchFamily="34" charset="0"/>
                <a:ea typeface="Lato" panose="020F0502020204030203" pitchFamily="34" charset="0"/>
                <a:cs typeface="Lato" panose="020F0502020204030203" pitchFamily="34" charset="0"/>
              </a:rPr>
              <a:t>METHOD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BF867D-0B7F-43B6-AF69-E57434DA0A01}"/>
              </a:ext>
            </a:extLst>
          </p:cNvPr>
          <p:cNvSpPr txBox="1"/>
          <p:nvPr/>
        </p:nvSpPr>
        <p:spPr>
          <a:xfrm>
            <a:off x="2109483" y="10949113"/>
            <a:ext cx="3462807" cy="73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0000"/>
                </a:solidFill>
                <a:latin typeface="Lucida Sans" panose="020B0602030504020204" pitchFamily="34" charset="0"/>
                <a:ea typeface="Lato" panose="020F0502020204030203" pitchFamily="34" charset="0"/>
                <a:cs typeface="Lato" panose="020F0502020204030203" pitchFamily="34" charset="0"/>
              </a:rPr>
              <a:t>DATA SOURCES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1E1A91-C36E-4671-8E62-B8E33BF2D669}"/>
              </a:ext>
            </a:extLst>
          </p:cNvPr>
          <p:cNvSpPr/>
          <p:nvPr/>
        </p:nvSpPr>
        <p:spPr>
          <a:xfrm>
            <a:off x="1218314" y="9719085"/>
            <a:ext cx="5362804" cy="3195578"/>
          </a:xfrm>
          <a:prstGeom prst="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915778-BA86-4CC5-ADDE-FE41D9CEB172}"/>
              </a:ext>
            </a:extLst>
          </p:cNvPr>
          <p:cNvSpPr/>
          <p:nvPr/>
        </p:nvSpPr>
        <p:spPr>
          <a:xfrm>
            <a:off x="6599770" y="9719084"/>
            <a:ext cx="10523928" cy="3195579"/>
          </a:xfrm>
          <a:prstGeom prst="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D3288A-8F7D-4D62-9687-CF4ACDAE8DC8}"/>
              </a:ext>
            </a:extLst>
          </p:cNvPr>
          <p:cNvSpPr/>
          <p:nvPr/>
        </p:nvSpPr>
        <p:spPr>
          <a:xfrm>
            <a:off x="1218314" y="6125857"/>
            <a:ext cx="5323585" cy="2626552"/>
          </a:xfrm>
          <a:prstGeom prst="rect">
            <a:avLst/>
          </a:prstGeom>
          <a:noFill/>
          <a:ln w="476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F94455-D2BF-492D-8B27-6F335BAA34A6}"/>
              </a:ext>
            </a:extLst>
          </p:cNvPr>
          <p:cNvSpPr/>
          <p:nvPr/>
        </p:nvSpPr>
        <p:spPr>
          <a:xfrm>
            <a:off x="1218314" y="2891211"/>
            <a:ext cx="5323585" cy="2176089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BFF18B-B65C-4163-8593-3AD164A14A4F}"/>
              </a:ext>
            </a:extLst>
          </p:cNvPr>
          <p:cNvSpPr/>
          <p:nvPr/>
        </p:nvSpPr>
        <p:spPr>
          <a:xfrm>
            <a:off x="6541899" y="6125857"/>
            <a:ext cx="10504517" cy="2626552"/>
          </a:xfrm>
          <a:prstGeom prst="rect">
            <a:avLst/>
          </a:prstGeom>
          <a:noFill/>
          <a:ln w="476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E5F4BB-3FC9-4DF4-9C89-532BFD6551C2}"/>
              </a:ext>
            </a:extLst>
          </p:cNvPr>
          <p:cNvSpPr/>
          <p:nvPr/>
        </p:nvSpPr>
        <p:spPr>
          <a:xfrm>
            <a:off x="6561309" y="2893401"/>
            <a:ext cx="10523929" cy="2173899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9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035A03E-274B-4A89-885C-EDF82934B8DD}"/>
              </a:ext>
            </a:extLst>
          </p:cNvPr>
          <p:cNvSpPr txBox="1"/>
          <p:nvPr/>
        </p:nvSpPr>
        <p:spPr>
          <a:xfrm>
            <a:off x="843678" y="1088987"/>
            <a:ext cx="1626522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0000"/>
                </a:solidFill>
                <a:latin typeface="Lucida Sans" panose="020B0602030504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Fuzzy-set QCA: an illustration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F5A205-B5FB-4E7A-9769-1E0600A95E05}"/>
              </a:ext>
            </a:extLst>
          </p:cNvPr>
          <p:cNvSpPr txBox="1"/>
          <p:nvPr/>
        </p:nvSpPr>
        <p:spPr>
          <a:xfrm>
            <a:off x="11644104" y="6072662"/>
            <a:ext cx="1059278" cy="785338"/>
          </a:xfrm>
          <a:prstGeom prst="rect">
            <a:avLst/>
          </a:prstGeom>
          <a:pattFill prst="wdUpDiag">
            <a:fgClr>
              <a:srgbClr val="7FADC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878D7B-FBD5-4BFE-BFAA-3D4401DB9D52}"/>
              </a:ext>
            </a:extLst>
          </p:cNvPr>
          <p:cNvSpPr txBox="1"/>
          <p:nvPr/>
        </p:nvSpPr>
        <p:spPr>
          <a:xfrm>
            <a:off x="12969961" y="6111388"/>
            <a:ext cx="334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Lucida Sans" panose="020B0602030504020204" pitchFamily="34" charset="0"/>
              </a:rPr>
              <a:t>Y is present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8C1B70-A093-4E04-8BF0-5D62C7955284}"/>
              </a:ext>
            </a:extLst>
          </p:cNvPr>
          <p:cNvSpPr txBox="1"/>
          <p:nvPr/>
        </p:nvSpPr>
        <p:spPr>
          <a:xfrm>
            <a:off x="11633322" y="7413212"/>
            <a:ext cx="1059279" cy="785337"/>
          </a:xfrm>
          <a:prstGeom prst="rect">
            <a:avLst/>
          </a:prstGeom>
          <a:solidFill>
            <a:srgbClr val="7FADC1">
              <a:alpha val="60000"/>
            </a:srgb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3A1FC3-462B-4163-A2F3-68D6F1265B94}"/>
              </a:ext>
            </a:extLst>
          </p:cNvPr>
          <p:cNvSpPr txBox="1"/>
          <p:nvPr/>
        </p:nvSpPr>
        <p:spPr>
          <a:xfrm>
            <a:off x="1223320" y="3248348"/>
            <a:ext cx="3404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0000"/>
                </a:solidFill>
                <a:latin typeface="Lucida Sans" panose="020B0602030504020204" pitchFamily="34" charset="0"/>
                <a:ea typeface="Lato" panose="020F0502020204030203" pitchFamily="34" charset="0"/>
                <a:cs typeface="Lato" panose="020F0502020204030203" pitchFamily="34" charset="0"/>
              </a:rPr>
              <a:t>Conditions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3488D9-428E-443B-BCE5-DCE7DB738E99}"/>
              </a:ext>
            </a:extLst>
          </p:cNvPr>
          <p:cNvSpPr txBox="1"/>
          <p:nvPr/>
        </p:nvSpPr>
        <p:spPr>
          <a:xfrm>
            <a:off x="11644104" y="4655008"/>
            <a:ext cx="3493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Lucida Sans" panose="020B0602030504020204" pitchFamily="34" charset="0"/>
                <a:ea typeface="Lato" panose="020F0502020204030203" pitchFamily="34" charset="0"/>
                <a:cs typeface="Lato" panose="020F0502020204030203" pitchFamily="34" charset="0"/>
              </a:rPr>
              <a:t>Outcome, 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F71F2C-B6C7-4F7E-970E-32C78A8CDCA8}"/>
              </a:ext>
            </a:extLst>
          </p:cNvPr>
          <p:cNvSpPr txBox="1"/>
          <p:nvPr/>
        </p:nvSpPr>
        <p:spPr>
          <a:xfrm>
            <a:off x="12969961" y="7451937"/>
            <a:ext cx="334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Lucida Sans" panose="020B0602030504020204" pitchFamily="34" charset="0"/>
              </a:rPr>
              <a:t>Y is absent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09AC87-984C-484B-A750-E7A4F1B9819C}"/>
              </a:ext>
            </a:extLst>
          </p:cNvPr>
          <p:cNvSpPr txBox="1"/>
          <p:nvPr/>
        </p:nvSpPr>
        <p:spPr>
          <a:xfrm>
            <a:off x="11644104" y="9239432"/>
            <a:ext cx="5420577" cy="156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4400" dirty="0">
                <a:solidFill>
                  <a:srgbClr val="000000"/>
                </a:solidFill>
                <a:latin typeface="Lucida Sans" panose="020B0602030504020204" pitchFamily="34" charset="0"/>
              </a:rPr>
              <a:t>Therefore:</a:t>
            </a:r>
          </a:p>
          <a:p>
            <a:pPr>
              <a:lnSpc>
                <a:spcPct val="114000"/>
              </a:lnSpc>
            </a:pPr>
            <a:r>
              <a:rPr lang="en-GB" sz="4400" dirty="0">
                <a:solidFill>
                  <a:srgbClr val="000000"/>
                </a:solidFill>
                <a:latin typeface="Lucida Sans" panose="020B0602030504020204" pitchFamily="34" charset="0"/>
              </a:rPr>
              <a:t>X+B </a:t>
            </a:r>
            <a:r>
              <a:rPr lang="en-GB" sz="4400" dirty="0">
                <a:solidFill>
                  <a:srgbClr val="000000"/>
                </a:solidFill>
                <a:latin typeface="Lucida Sans" panose="020B0602030504020204" pitchFamily="34" charset="0"/>
                <a:sym typeface="Wingdings" panose="05000000000000000000" pitchFamily="2" charset="2"/>
              </a:rPr>
              <a:t>OR A =&gt; Y</a:t>
            </a:r>
            <a:endParaRPr lang="en-GB" sz="4400" dirty="0">
              <a:solidFill>
                <a:srgbClr val="000000"/>
              </a:solidFill>
              <a:latin typeface="Lucida Sans" panose="020B0602030504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F5A19D-272B-440E-933A-2C7D6FC6E57C}"/>
              </a:ext>
            </a:extLst>
          </p:cNvPr>
          <p:cNvGrpSpPr/>
          <p:nvPr/>
        </p:nvGrpSpPr>
        <p:grpSpPr>
          <a:xfrm>
            <a:off x="1223319" y="3874169"/>
            <a:ext cx="9120113" cy="7685914"/>
            <a:chOff x="2235849" y="5146503"/>
            <a:chExt cx="7601754" cy="6413579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6964F3E-A467-4D7E-B4ED-CD8621D5E4BE}"/>
                </a:ext>
              </a:extLst>
            </p:cNvPr>
            <p:cNvSpPr/>
            <p:nvPr/>
          </p:nvSpPr>
          <p:spPr>
            <a:xfrm>
              <a:off x="3815569" y="5146503"/>
              <a:ext cx="4213189" cy="4236820"/>
            </a:xfrm>
            <a:prstGeom prst="ellipse">
              <a:avLst/>
            </a:prstGeom>
            <a:solidFill>
              <a:srgbClr val="7FADC1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0" b="1" dirty="0">
                  <a:solidFill>
                    <a:srgbClr val="000000"/>
                  </a:solidFill>
                  <a:latin typeface="Lucida Sans" panose="020B0602030504020204" pitchFamily="34" charset="0"/>
                </a:rPr>
                <a:t>X</a:t>
              </a:r>
            </a:p>
            <a:p>
              <a:pPr algn="ctr"/>
              <a:endParaRPr lang="en-GB" sz="4000" dirty="0">
                <a:solidFill>
                  <a:srgbClr val="000000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8B51634-C0AB-4437-804E-8811D54D7CCA}"/>
                </a:ext>
              </a:extLst>
            </p:cNvPr>
            <p:cNvSpPr/>
            <p:nvPr/>
          </p:nvSpPr>
          <p:spPr>
            <a:xfrm>
              <a:off x="2235849" y="7318668"/>
              <a:ext cx="4180549" cy="4236820"/>
            </a:xfrm>
            <a:prstGeom prst="ellipse">
              <a:avLst/>
            </a:prstGeom>
            <a:solidFill>
              <a:srgbClr val="7FADC1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rgbClr val="000000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AF29061-DE50-4496-8110-10AC6EA4A64A}"/>
                </a:ext>
              </a:extLst>
            </p:cNvPr>
            <p:cNvSpPr/>
            <p:nvPr/>
          </p:nvSpPr>
          <p:spPr>
            <a:xfrm>
              <a:off x="5611288" y="7159360"/>
              <a:ext cx="4226315" cy="4280746"/>
            </a:xfrm>
            <a:prstGeom prst="ellipse">
              <a:avLst/>
            </a:prstGeom>
            <a:solidFill>
              <a:srgbClr val="7FADC1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000" dirty="0">
                <a:solidFill>
                  <a:srgbClr val="000000"/>
                </a:solidFill>
                <a:latin typeface="Lucida Sans" panose="020B0602030504020204" pitchFamily="34" charset="0"/>
              </a:endParaRPr>
            </a:p>
            <a:p>
              <a:pPr algn="ctr"/>
              <a:r>
                <a:rPr lang="en-GB" sz="6000" b="1" dirty="0">
                  <a:solidFill>
                    <a:srgbClr val="000000"/>
                  </a:solidFill>
                  <a:latin typeface="Lucida Sans" panose="020B0602030504020204" pitchFamily="34" charset="0"/>
                </a:rPr>
                <a:t>B</a:t>
              </a: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C43C702-CE82-45E4-8ADD-5F927CF2FB5D}"/>
                </a:ext>
              </a:extLst>
            </p:cNvPr>
            <p:cNvSpPr/>
            <p:nvPr/>
          </p:nvSpPr>
          <p:spPr>
            <a:xfrm>
              <a:off x="2235850" y="7348998"/>
              <a:ext cx="3836003" cy="4211084"/>
            </a:xfrm>
            <a:custGeom>
              <a:avLst/>
              <a:gdLst>
                <a:gd name="connsiteX0" fmla="*/ 1586772 w 3836003"/>
                <a:gd name="connsiteY0" fmla="*/ 0 h 4211084"/>
                <a:gd name="connsiteX1" fmla="*/ 1590629 w 3836003"/>
                <a:gd name="connsiteY1" fmla="*/ 77371 h 4211084"/>
                <a:gd name="connsiteX2" fmla="*/ 3292852 w 3836003"/>
                <a:gd name="connsiteY2" fmla="*/ 1960605 h 4211084"/>
                <a:gd name="connsiteX3" fmla="*/ 3381301 w 3836003"/>
                <a:gd name="connsiteY3" fmla="*/ 1973416 h 4211084"/>
                <a:gd name="connsiteX4" fmla="*/ 3380830 w 3836003"/>
                <a:gd name="connsiteY4" fmla="*/ 1982860 h 4211084"/>
                <a:gd name="connsiteX5" fmla="*/ 3741725 w 3836003"/>
                <a:gd name="connsiteY5" fmla="*/ 3179563 h 4211084"/>
                <a:gd name="connsiteX6" fmla="*/ 3836003 w 3836003"/>
                <a:gd name="connsiteY6" fmla="*/ 3307263 h 4211084"/>
                <a:gd name="connsiteX7" fmla="*/ 3743774 w 3836003"/>
                <a:gd name="connsiteY7" fmla="*/ 3432187 h 4211084"/>
                <a:gd name="connsiteX8" fmla="*/ 2113158 w 3836003"/>
                <a:gd name="connsiteY8" fmla="*/ 4211084 h 4211084"/>
                <a:gd name="connsiteX9" fmla="*/ 0 w 3836003"/>
                <a:gd name="connsiteY9" fmla="*/ 2070711 h 4211084"/>
                <a:gd name="connsiteX10" fmla="*/ 1484770 w 3836003"/>
                <a:gd name="connsiteY10" fmla="*/ 26565 h 421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36003" h="4211084">
                  <a:moveTo>
                    <a:pt x="1586772" y="0"/>
                  </a:moveTo>
                  <a:lnTo>
                    <a:pt x="1590629" y="77371"/>
                  </a:lnTo>
                  <a:cubicBezTo>
                    <a:pt x="1685318" y="1021755"/>
                    <a:pt x="2386147" y="1784640"/>
                    <a:pt x="3292852" y="1960605"/>
                  </a:cubicBezTo>
                  <a:lnTo>
                    <a:pt x="3381301" y="1973416"/>
                  </a:lnTo>
                  <a:lnTo>
                    <a:pt x="3380830" y="1982860"/>
                  </a:lnTo>
                  <a:cubicBezTo>
                    <a:pt x="3380830" y="2426146"/>
                    <a:pt x="3513875" y="2837957"/>
                    <a:pt x="3741725" y="3179563"/>
                  </a:cubicBezTo>
                  <a:lnTo>
                    <a:pt x="3836003" y="3307263"/>
                  </a:lnTo>
                  <a:lnTo>
                    <a:pt x="3743774" y="3432187"/>
                  </a:lnTo>
                  <a:cubicBezTo>
                    <a:pt x="3356190" y="3907879"/>
                    <a:pt x="2769632" y="4211084"/>
                    <a:pt x="2113158" y="4211084"/>
                  </a:cubicBezTo>
                  <a:cubicBezTo>
                    <a:pt x="946093" y="4211084"/>
                    <a:pt x="0" y="3252806"/>
                    <a:pt x="0" y="2070711"/>
                  </a:cubicBezTo>
                  <a:cubicBezTo>
                    <a:pt x="0" y="1110259"/>
                    <a:pt x="624569" y="297561"/>
                    <a:pt x="1484770" y="26565"/>
                  </a:cubicBezTo>
                  <a:close/>
                </a:path>
              </a:pathLst>
            </a:custGeom>
            <a:pattFill prst="wdUpDiag">
              <a:fgClr>
                <a:srgbClr val="7FADC1"/>
              </a:fgClr>
              <a:bgClr>
                <a:schemeClr val="bg1"/>
              </a:bgClr>
            </a:patt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000" dirty="0">
                <a:solidFill>
                  <a:srgbClr val="000000"/>
                </a:solidFill>
                <a:latin typeface="Lucida Sans" panose="020B0602030504020204" pitchFamily="34" charset="0"/>
              </a:endParaRPr>
            </a:p>
            <a:p>
              <a:pPr algn="ctr"/>
              <a:r>
                <a:rPr lang="en-GB" sz="6000" b="1" dirty="0">
                  <a:solidFill>
                    <a:srgbClr val="000000"/>
                  </a:solidFill>
                  <a:latin typeface="Lucida Sans" panose="020B0602030504020204" pitchFamily="34" charset="0"/>
                </a:rPr>
                <a:t>A</a:t>
              </a: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6588FED-8F81-43D1-A451-5670D41887C8}"/>
                </a:ext>
              </a:extLst>
            </p:cNvPr>
            <p:cNvSpPr/>
            <p:nvPr/>
          </p:nvSpPr>
          <p:spPr>
            <a:xfrm>
              <a:off x="5955834" y="7159360"/>
              <a:ext cx="2079112" cy="2156090"/>
            </a:xfrm>
            <a:custGeom>
              <a:avLst/>
              <a:gdLst>
                <a:gd name="connsiteX0" fmla="*/ 1734321 w 2033149"/>
                <a:gd name="connsiteY0" fmla="*/ 0 h 2072915"/>
                <a:gd name="connsiteX1" fmla="*/ 1950379 w 2033149"/>
                <a:gd name="connsiteY1" fmla="*/ 11051 h 2072915"/>
                <a:gd name="connsiteX2" fmla="*/ 2033149 w 2033149"/>
                <a:gd name="connsiteY2" fmla="*/ 23845 h 2072915"/>
                <a:gd name="connsiteX3" fmla="*/ 2022367 w 2033149"/>
                <a:gd name="connsiteY3" fmla="*/ 238558 h 2072915"/>
                <a:gd name="connsiteX4" fmla="*/ 553085 w 2033149"/>
                <a:gd name="connsiteY4" fmla="*/ 2045134 h 2072915"/>
                <a:gd name="connsiteX5" fmla="*/ 445643 w 2033149"/>
                <a:gd name="connsiteY5" fmla="*/ 2072915 h 2072915"/>
                <a:gd name="connsiteX6" fmla="*/ 442648 w 2033149"/>
                <a:gd name="connsiteY6" fmla="*/ 2013270 h 2072915"/>
                <a:gd name="connsiteX7" fmla="*/ 93751 w 2033149"/>
                <a:gd name="connsiteY7" fmla="*/ 1045442 h 2072915"/>
                <a:gd name="connsiteX8" fmla="*/ 0 w 2033149"/>
                <a:gd name="connsiteY8" fmla="*/ 919367 h 2072915"/>
                <a:gd name="connsiteX9" fmla="*/ 103706 w 2033149"/>
                <a:gd name="connsiteY9" fmla="*/ 778897 h 2072915"/>
                <a:gd name="connsiteX10" fmla="*/ 1734321 w 2033149"/>
                <a:gd name="connsiteY10" fmla="*/ 0 h 207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33149" h="2072915">
                  <a:moveTo>
                    <a:pt x="1734321" y="0"/>
                  </a:moveTo>
                  <a:cubicBezTo>
                    <a:pt x="1807263" y="0"/>
                    <a:pt x="1879341" y="3743"/>
                    <a:pt x="1950379" y="11051"/>
                  </a:cubicBezTo>
                  <a:lnTo>
                    <a:pt x="2033149" y="23845"/>
                  </a:lnTo>
                  <a:lnTo>
                    <a:pt x="2022367" y="238558"/>
                  </a:lnTo>
                  <a:cubicBezTo>
                    <a:pt x="1936064" y="1093136"/>
                    <a:pt x="1344650" y="1797551"/>
                    <a:pt x="553085" y="2045134"/>
                  </a:cubicBezTo>
                  <a:lnTo>
                    <a:pt x="445643" y="2072915"/>
                  </a:lnTo>
                  <a:lnTo>
                    <a:pt x="442648" y="2013270"/>
                  </a:lnTo>
                  <a:cubicBezTo>
                    <a:pt x="406689" y="1657196"/>
                    <a:pt x="283036" y="1327192"/>
                    <a:pt x="93751" y="1045442"/>
                  </a:cubicBezTo>
                  <a:lnTo>
                    <a:pt x="0" y="919367"/>
                  </a:lnTo>
                  <a:lnTo>
                    <a:pt x="103706" y="778897"/>
                  </a:lnTo>
                  <a:cubicBezTo>
                    <a:pt x="491290" y="303205"/>
                    <a:pt x="1077847" y="0"/>
                    <a:pt x="1734321" y="0"/>
                  </a:cubicBezTo>
                  <a:close/>
                </a:path>
              </a:pathLst>
            </a:custGeom>
            <a:pattFill prst="wdUpDiag">
              <a:fgClr>
                <a:srgbClr val="7FADC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sz="2800" dirty="0">
                <a:solidFill>
                  <a:srgbClr val="000000"/>
                </a:solidFill>
                <a:latin typeface="Lucida Sans" panose="020B0602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846277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Custom 21">
      <a:dk1>
        <a:srgbClr val="005C84"/>
      </a:dk1>
      <a:lt1>
        <a:srgbClr val="F9F9F9"/>
      </a:lt1>
      <a:dk2>
        <a:srgbClr val="005C84"/>
      </a:dk2>
      <a:lt2>
        <a:srgbClr val="A4AEB5"/>
      </a:lt2>
      <a:accent1>
        <a:srgbClr val="005C84"/>
      </a:accent1>
      <a:accent2>
        <a:srgbClr val="007C92"/>
      </a:accent2>
      <a:accent3>
        <a:srgbClr val="EAECEE"/>
      </a:accent3>
      <a:accent4>
        <a:srgbClr val="004D70"/>
      </a:accent4>
      <a:accent5>
        <a:srgbClr val="AAB5C2"/>
      </a:accent5>
      <a:accent6>
        <a:srgbClr val="007084"/>
      </a:accent6>
      <a:hlink>
        <a:srgbClr val="0098C3"/>
      </a:hlink>
      <a:folHlink>
        <a:srgbClr val="6A4061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2193</Words>
  <Application>Microsoft Office PowerPoint</Application>
  <PresentationFormat>Custom</PresentationFormat>
  <Paragraphs>579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 Light</vt:lpstr>
      <vt:lpstr>Cambria Math</vt:lpstr>
      <vt:lpstr>Corbel</vt:lpstr>
      <vt:lpstr>Lato</vt:lpstr>
      <vt:lpstr>Lato Light</vt:lpstr>
      <vt:lpstr>Lato Regular</vt:lpstr>
      <vt:lpstr>Lucida Sans</vt:lpstr>
      <vt:lpstr>Montserrat Light</vt:lpstr>
      <vt:lpstr>Basis</vt:lpstr>
      <vt:lpstr>PowerPoint Presentation</vt:lpstr>
      <vt:lpstr>Fig. 1 Gender employment gap by country (percentage points), 2017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Kowalewska H.R.</dc:creator>
  <cp:lastModifiedBy>Kowalewska H.R.</cp:lastModifiedBy>
  <cp:revision>14</cp:revision>
  <dcterms:created xsi:type="dcterms:W3CDTF">2019-08-19T13:38:53Z</dcterms:created>
  <dcterms:modified xsi:type="dcterms:W3CDTF">2019-08-19T17:33:22Z</dcterms:modified>
</cp:coreProperties>
</file>