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5D44-778E-470C-B9C0-6F7C8693C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40544-E410-479B-82E6-D92BB8248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B1555-676B-43AA-B358-D034660C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9504-AA0D-465C-84A5-BDB7B91DD111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D2E7D-7948-481F-8000-3223E50F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3E127-EEA5-4769-8EE2-5248E070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10C3-C33D-424C-A575-42A4272D5F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21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124C-6139-4C3C-B67E-5B4464FB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32BEC-BF26-4D09-88E8-5CE9BF4D9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09739-76BB-400A-B92B-F52950AB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9504-AA0D-465C-84A5-BDB7B91DD111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5390-2E0B-4A53-9C6B-C08ACEBB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8741-F9D3-4BA9-A434-45F2BB5F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10C3-C33D-424C-A575-42A4272D5F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62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E2C82-7769-4CC6-9FF6-1D9AF303D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60CE6-3D60-41CF-95B1-D691F7ABC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3C56F-3E22-45D5-95EE-1108ED94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9504-AA0D-465C-84A5-BDB7B91DD111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8F43B-52AE-4362-8A6B-0C7240DC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FE22D-33D7-4320-BBC5-7148521C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10C3-C33D-424C-A575-42A4272D5F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472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4AFD-C8DC-455A-B344-F70442C8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EFFCB-5EB9-42AF-B81A-9FF84D8C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BB36-5668-4B76-B327-79386F93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9504-AA0D-465C-84A5-BDB7B91DD111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DF9F-60D9-4D94-8769-B132B147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723C-078C-4C0A-A56D-C00CDED6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10C3-C33D-424C-A575-42A4272D5F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319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1E23-17A8-49D9-8C27-71F35807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AF57B-7600-494E-B578-D33D7E4E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AFF42-24CB-4DFE-B1E5-24308CBF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9504-AA0D-465C-84A5-BDB7B91DD111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DDFA-CBCC-49DD-9E04-61534BAD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490A-E3A0-4EE4-AE74-092C5C1D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10C3-C33D-424C-A575-42A4272D5F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746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B5AE-6877-489C-9B17-90E4A186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6A700-9C83-4E85-ABBB-8E9B6B692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76BD1-96E6-42FA-B408-BAA370A8D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C97C8-9F47-413A-BA07-6EBC6237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9504-AA0D-465C-84A5-BDB7B91DD111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AA1BF-BFA5-4766-A185-191B1AA2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2BFE5-9DCD-4349-9F55-AB2574FB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10C3-C33D-424C-A575-42A4272D5F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00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723F-75CA-467E-B719-EF28D276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9B6AB-7A93-4C1C-B2A2-A69E148AA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7706D-03F4-4B62-AEA2-4F027F3CF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37872-5341-4A5D-A16F-BB8510B17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D90B6-D6E2-414B-A039-A2B9A6B48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04397-B4BF-468A-A005-8F40284A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9504-AA0D-465C-84A5-BDB7B91DD111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72EAC-6655-4945-9123-436C0B27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D6F4A-E808-439B-AE74-6E6D8058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10C3-C33D-424C-A575-42A4272D5F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340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F360-48B1-4915-BFE0-5777FFC6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08AD5-89A2-48CB-8FD2-6D1DECF8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9504-AA0D-465C-84A5-BDB7B91DD111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B0813-3DA6-43E6-A6F5-0463ABE9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6B462-82D0-49E5-978A-761C6C71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10C3-C33D-424C-A575-42A4272D5F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996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F3EDE-4E57-408C-A806-E2D25C68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9504-AA0D-465C-84A5-BDB7B91DD111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0CA7E-2FA4-4A4F-AB9F-C574DDAA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973D4-0B55-4555-AC72-1BFCD52F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10C3-C33D-424C-A575-42A4272D5F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118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3B3E-9924-4F89-AD7D-49FDB7A8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5B59-9519-4C92-B1AC-D4A9DE32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DD2D8-4D29-4AD5-9F65-34F5830E6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A3342-2832-44EB-9D3A-BDE96D1E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9504-AA0D-465C-84A5-BDB7B91DD111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7B9D6-C301-4FA1-8B0B-3D8C0127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C7344-A15E-4F42-88E5-E31F41D0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10C3-C33D-424C-A575-42A4272D5F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969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69EF-F1AA-45A7-93D4-8547470E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6D8EE-AA4D-4B3F-AE83-859296CC0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1CB2C-E6C2-43C8-8594-693F9F38D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BD721-1725-4743-B6D5-E877DDDE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9504-AA0D-465C-84A5-BDB7B91DD111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AD295-5083-4C5E-9EC2-5623F0FF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1157B-F524-408D-AE28-F0665A3F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10C3-C33D-424C-A575-42A4272D5F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498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9E951A-85F6-463A-8137-1CABA09F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9721A-11A6-4BE4-9011-C8726633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98EC-AAA7-4DB7-84CF-832EB5B04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59504-AA0D-465C-84A5-BDB7B91DD111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E734-F973-4293-BC4C-3C3FB4469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7728-177D-463F-B310-1CA99B800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810C3-C33D-424C-A575-42A4272D5F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417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circuitbreaker/2017/2/8/14551346/dji-mavic-pro-accessory-battery-propelle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8166480-4D58-4A3B-A74F-FC75D617D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20824"/>
              </p:ext>
            </p:extLst>
          </p:nvPr>
        </p:nvGraphicFramePr>
        <p:xfrm>
          <a:off x="126609" y="0"/>
          <a:ext cx="11957539" cy="685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43">
                  <a:extLst>
                    <a:ext uri="{9D8B030D-6E8A-4147-A177-3AD203B41FA5}">
                      <a16:colId xmlns:a16="http://schemas.microsoft.com/office/drawing/2014/main" val="1516537320"/>
                    </a:ext>
                  </a:extLst>
                </a:gridCol>
                <a:gridCol w="9203331">
                  <a:extLst>
                    <a:ext uri="{9D8B030D-6E8A-4147-A177-3AD203B41FA5}">
                      <a16:colId xmlns:a16="http://schemas.microsoft.com/office/drawing/2014/main" val="947969028"/>
                    </a:ext>
                  </a:extLst>
                </a:gridCol>
                <a:gridCol w="1549865">
                  <a:extLst>
                    <a:ext uri="{9D8B030D-6E8A-4147-A177-3AD203B41FA5}">
                      <a16:colId xmlns:a16="http://schemas.microsoft.com/office/drawing/2014/main" val="2911332834"/>
                    </a:ext>
                  </a:extLst>
                </a:gridCol>
              </a:tblGrid>
              <a:tr h="657665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Requirements list</a:t>
                      </a:r>
                      <a:endParaRPr lang="LID4096" sz="3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92326"/>
                  </a:ext>
                </a:extLst>
              </a:tr>
              <a:tr h="469761">
                <a:tc>
                  <a:txBody>
                    <a:bodyPr/>
                    <a:lstStyle/>
                    <a:p>
                      <a:r>
                        <a:rPr lang="en-US" sz="2400" dirty="0"/>
                        <a:t>No.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Requirements description</a:t>
                      </a:r>
                      <a:endParaRPr lang="LID4096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D/W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238507"/>
                  </a:ext>
                </a:extLst>
              </a:tr>
              <a:tr h="469761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LID4096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Geometry and design</a:t>
                      </a:r>
                      <a:endParaRPr lang="LID4096" sz="2800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  <a:endParaRPr lang="LID4096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129205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r>
                        <a:rPr lang="en-US" sz="1800" dirty="0"/>
                        <a:t>1.1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Length = 2500 mm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endParaRPr lang="LID4096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957297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r>
                        <a:rPr lang="en-US" sz="1800" dirty="0"/>
                        <a:t>1.2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Width= 1500 mm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20184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r>
                        <a:rPr lang="en-US" sz="1800" dirty="0"/>
                        <a:t>1.3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Height = 1500 mm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8894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r>
                        <a:rPr lang="en-US" sz="1800" dirty="0"/>
                        <a:t>1.4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Can carry 3 persons (up to 280lb).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786780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r>
                        <a:rPr lang="en-US" sz="1800" dirty="0"/>
                        <a:t>1.5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Door shall open from both sides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509953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r>
                        <a:rPr lang="en-US" sz="1800" dirty="0"/>
                        <a:t>1.6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Chairs can be folded to use the robot to carry equipment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49435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r>
                        <a:rPr lang="en-US" sz="1800" dirty="0"/>
                        <a:t>1.7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Wires and electrical components shall be well isolated from water.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499349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r>
                        <a:rPr lang="en-US" sz="1800" dirty="0"/>
                        <a:t>1.8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robot shall withstand a heat of up to 450 Celsius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672386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r>
                        <a:rPr lang="en-US" sz="1800" dirty="0"/>
                        <a:t>1.9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robot should be made of anti-radiation materials (like lead).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13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39D791-BE43-4D0D-8DC3-3D50540FE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06958"/>
              </p:ext>
            </p:extLst>
          </p:nvPr>
        </p:nvGraphicFramePr>
        <p:xfrm>
          <a:off x="117230" y="112543"/>
          <a:ext cx="11957539" cy="6510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43">
                  <a:extLst>
                    <a:ext uri="{9D8B030D-6E8A-4147-A177-3AD203B41FA5}">
                      <a16:colId xmlns:a16="http://schemas.microsoft.com/office/drawing/2014/main" val="2722353912"/>
                    </a:ext>
                  </a:extLst>
                </a:gridCol>
                <a:gridCol w="9203331">
                  <a:extLst>
                    <a:ext uri="{9D8B030D-6E8A-4147-A177-3AD203B41FA5}">
                      <a16:colId xmlns:a16="http://schemas.microsoft.com/office/drawing/2014/main" val="844472110"/>
                    </a:ext>
                  </a:extLst>
                </a:gridCol>
                <a:gridCol w="1549865">
                  <a:extLst>
                    <a:ext uri="{9D8B030D-6E8A-4147-A177-3AD203B41FA5}">
                      <a16:colId xmlns:a16="http://schemas.microsoft.com/office/drawing/2014/main" val="3042579781"/>
                    </a:ext>
                  </a:extLst>
                </a:gridCol>
              </a:tblGrid>
              <a:tr h="6702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Requirements list</a:t>
                      </a:r>
                      <a:endParaRPr lang="LID4096" sz="3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711735"/>
                  </a:ext>
                </a:extLst>
              </a:tr>
              <a:tr h="478757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LID4096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Functional requirements</a:t>
                      </a:r>
                      <a:endParaRPr lang="LID4096" sz="2800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  <a:endParaRPr lang="LID4096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17090"/>
                  </a:ext>
                </a:extLst>
              </a:tr>
              <a:tr h="595729">
                <a:tc>
                  <a:txBody>
                    <a:bodyPr/>
                    <a:lstStyle/>
                    <a:p>
                      <a:r>
                        <a:rPr lang="en-US" sz="1800" dirty="0"/>
                        <a:t>2.1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robot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shall have an 4 electric motor for air motion and a separate motor for water motion.</a:t>
                      </a:r>
                      <a:endParaRPr lang="LID4096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endParaRPr lang="LID4096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503819"/>
                  </a:ext>
                </a:extLst>
              </a:tr>
              <a:tr h="595729">
                <a:tc>
                  <a:txBody>
                    <a:bodyPr/>
                    <a:lstStyle/>
                    <a:p>
                      <a:r>
                        <a:rPr lang="en-US" sz="1800" dirty="0"/>
                        <a:t>2.2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robot shall move with a speed up to 60 mph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18285"/>
                  </a:ext>
                </a:extLst>
              </a:tr>
              <a:tr h="595729">
                <a:tc>
                  <a:txBody>
                    <a:bodyPr/>
                    <a:lstStyle/>
                    <a:p>
                      <a:r>
                        <a:rPr lang="en-US" sz="1800" dirty="0"/>
                        <a:t>2.3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doors shall be able to close automatically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82398"/>
                  </a:ext>
                </a:extLst>
              </a:tr>
              <a:tr h="595729">
                <a:tc>
                  <a:txBody>
                    <a:bodyPr/>
                    <a:lstStyle/>
                    <a:p>
                      <a:r>
                        <a:rPr lang="en-US" sz="1800" dirty="0"/>
                        <a:t>2.4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system shall be able to run in normal and emergency mode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79763"/>
                  </a:ext>
                </a:extLst>
              </a:tr>
              <a:tr h="595729">
                <a:tc>
                  <a:txBody>
                    <a:bodyPr/>
                    <a:lstStyle/>
                    <a:p>
                      <a:r>
                        <a:rPr lang="en-US" sz="1800" dirty="0"/>
                        <a:t>2.5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system can switch to the emergency mode automatically or by a user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00017"/>
                  </a:ext>
                </a:extLst>
              </a:tr>
              <a:tr h="595729">
                <a:tc>
                  <a:txBody>
                    <a:bodyPr/>
                    <a:lstStyle/>
                    <a:p>
                      <a:r>
                        <a:rPr lang="en-US" sz="1800" dirty="0"/>
                        <a:t>2.6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system is provided with a collection of sensors to gather environment changes.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24464"/>
                  </a:ext>
                </a:extLst>
              </a:tr>
              <a:tr h="595729">
                <a:tc>
                  <a:txBody>
                    <a:bodyPr/>
                    <a:lstStyle/>
                    <a:p>
                      <a:r>
                        <a:rPr lang="en-US" sz="1800" dirty="0"/>
                        <a:t>2.7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system should be able to send all information to the control unit regularly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396634"/>
                  </a:ext>
                </a:extLst>
              </a:tr>
              <a:tr h="595729">
                <a:tc>
                  <a:txBody>
                    <a:bodyPr/>
                    <a:lstStyle/>
                    <a:p>
                      <a:r>
                        <a:rPr lang="en-US" sz="1800" dirty="0"/>
                        <a:t>2.8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system shall contain a monitoring camera inside the cabinet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07515"/>
                  </a:ext>
                </a:extLst>
              </a:tr>
              <a:tr h="595729">
                <a:tc>
                  <a:txBody>
                    <a:bodyPr/>
                    <a:lstStyle/>
                    <a:p>
                      <a:r>
                        <a:rPr lang="en-US" sz="1800" dirty="0"/>
                        <a:t>2.9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system shall contain a user manual for manual driving mode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68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83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B4E737-9BA6-4287-AB87-5DB166794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83414"/>
              </p:ext>
            </p:extLst>
          </p:nvPr>
        </p:nvGraphicFramePr>
        <p:xfrm>
          <a:off x="117230" y="112543"/>
          <a:ext cx="11957539" cy="423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43">
                  <a:extLst>
                    <a:ext uri="{9D8B030D-6E8A-4147-A177-3AD203B41FA5}">
                      <a16:colId xmlns:a16="http://schemas.microsoft.com/office/drawing/2014/main" val="2722353912"/>
                    </a:ext>
                  </a:extLst>
                </a:gridCol>
                <a:gridCol w="9203331">
                  <a:extLst>
                    <a:ext uri="{9D8B030D-6E8A-4147-A177-3AD203B41FA5}">
                      <a16:colId xmlns:a16="http://schemas.microsoft.com/office/drawing/2014/main" val="844472110"/>
                    </a:ext>
                  </a:extLst>
                </a:gridCol>
                <a:gridCol w="1549865">
                  <a:extLst>
                    <a:ext uri="{9D8B030D-6E8A-4147-A177-3AD203B41FA5}">
                      <a16:colId xmlns:a16="http://schemas.microsoft.com/office/drawing/2014/main" val="3042579781"/>
                    </a:ext>
                  </a:extLst>
                </a:gridCol>
              </a:tblGrid>
              <a:tr h="578666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Requirements list</a:t>
                      </a:r>
                      <a:endParaRPr lang="LID4096" sz="3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711735"/>
                  </a:ext>
                </a:extLst>
              </a:tr>
              <a:tr h="413333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LID4096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Safety and reliability</a:t>
                      </a:r>
                      <a:endParaRPr lang="LID4096" sz="2800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  <a:endParaRPr lang="LID4096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17090"/>
                  </a:ext>
                </a:extLst>
              </a:tr>
              <a:tr h="498979">
                <a:tc>
                  <a:txBody>
                    <a:bodyPr/>
                    <a:lstStyle/>
                    <a:p>
                      <a:r>
                        <a:rPr lang="en-US" sz="1800" dirty="0"/>
                        <a:t>3.1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be provided with solar cells, backup batteries to guarantee no energy shortage</a:t>
                      </a:r>
                      <a:endParaRPr lang="LID4096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endParaRPr lang="LID4096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503819"/>
                  </a:ext>
                </a:extLst>
              </a:tr>
              <a:tr h="498979">
                <a:tc>
                  <a:txBody>
                    <a:bodyPr/>
                    <a:lstStyle/>
                    <a:p>
                      <a:r>
                        <a:rPr lang="en-US" sz="1800" dirty="0"/>
                        <a:t>3.2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system shall stop to move in case of connection failure and switch to manual mode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18285"/>
                  </a:ext>
                </a:extLst>
              </a:tr>
              <a:tr h="498979">
                <a:tc>
                  <a:txBody>
                    <a:bodyPr/>
                    <a:lstStyle/>
                    <a:p>
                      <a:r>
                        <a:rPr lang="en-US" sz="1800" dirty="0"/>
                        <a:t>3.3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motors blades shall be protected with a shield against any potential animal interfering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82398"/>
                  </a:ext>
                </a:extLst>
              </a:tr>
              <a:tr h="498979">
                <a:tc>
                  <a:txBody>
                    <a:bodyPr/>
                    <a:lstStyle/>
                    <a:p>
                      <a:r>
                        <a:rPr lang="en-US" sz="1800" dirty="0"/>
                        <a:t>3.4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system should provide First Aid Kit and emergency medical assistance.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79763"/>
                  </a:ext>
                </a:extLst>
              </a:tr>
              <a:tr h="498979">
                <a:tc>
                  <a:txBody>
                    <a:bodyPr/>
                    <a:lstStyle/>
                    <a:p>
                      <a:r>
                        <a:rPr lang="en-US" sz="1800" dirty="0"/>
                        <a:t>3.5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system should provide an open connection between the control unit and people in the robot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44900"/>
                  </a:ext>
                </a:extLst>
              </a:tr>
              <a:tr h="578666">
                <a:tc>
                  <a:txBody>
                    <a:bodyPr/>
                    <a:lstStyle/>
                    <a:p>
                      <a:r>
                        <a:rPr lang="en-US" sz="1800" dirty="0"/>
                        <a:t>3.5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system shall detect unauthorized access or hacking and switch to the manual mode when fail to handle the hacking.</a:t>
                      </a:r>
                      <a:endParaRPr lang="LID4096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endParaRPr lang="LID4096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771166"/>
                  </a:ext>
                </a:extLst>
              </a:tr>
            </a:tbl>
          </a:graphicData>
        </a:graphic>
      </p:graphicFrame>
      <p:pic>
        <p:nvPicPr>
          <p:cNvPr id="7" name="Picture 6" descr="A clock that is on a bicycle&#10;&#10;Description automatically generated">
            <a:extLst>
              <a:ext uri="{FF2B5EF4-FFF2-40B4-BE49-F238E27FC236}">
                <a16:creationId xmlns:a16="http://schemas.microsoft.com/office/drawing/2014/main" id="{107BBDC5-0614-4DBD-8F58-BD3E7F874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3" y="4336449"/>
            <a:ext cx="5281245" cy="2409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46A9CF-38C4-4A0E-B3F7-CDE1CA5D228D}"/>
              </a:ext>
            </a:extLst>
          </p:cNvPr>
          <p:cNvSpPr txBox="1"/>
          <p:nvPr/>
        </p:nvSpPr>
        <p:spPr>
          <a:xfrm>
            <a:off x="117230" y="6396335"/>
            <a:ext cx="4060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https://www.theverge.com/circuitbreaker/2017/2/8/14551346/dji-mavic-pro-accessory-battery-propeller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10399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352</Words>
  <Application>Microsoft Office PowerPoint</Application>
  <PresentationFormat>Widescreen</PresentationFormat>
  <Paragraphs>88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Murtaja, Rajab</dc:creator>
  <cp:lastModifiedBy>Murtaja, Rajab</cp:lastModifiedBy>
  <cp:revision>2</cp:revision>
  <dcterms:created xsi:type="dcterms:W3CDTF">2020-05-05T11:26:59Z</dcterms:created>
  <dcterms:modified xsi:type="dcterms:W3CDTF">2020-05-05T11:36:38Z</dcterms:modified>
</cp:coreProperties>
</file>