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Economica"/>
      <p:regular r:id="rId36"/>
      <p:bold r:id="rId37"/>
      <p:italic r:id="rId38"/>
      <p:boldItalic r:id="rId39"/>
    </p:embeddedFont>
    <p:embeddedFont>
      <p:font typeface="Robo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bold.fntdata"/><Relationship Id="rId14" Type="http://schemas.openxmlformats.org/officeDocument/2006/relationships/slide" Target="slides/slide9.xml"/><Relationship Id="rId36" Type="http://schemas.openxmlformats.org/officeDocument/2006/relationships/font" Target="fonts/Economica-regular.fntdata"/><Relationship Id="rId17" Type="http://schemas.openxmlformats.org/officeDocument/2006/relationships/slide" Target="slides/slide12.xml"/><Relationship Id="rId39" Type="http://schemas.openxmlformats.org/officeDocument/2006/relationships/font" Target="fonts/Economica-boldItalic.fntdata"/><Relationship Id="rId16" Type="http://schemas.openxmlformats.org/officeDocument/2006/relationships/slide" Target="slides/slide11.xml"/><Relationship Id="rId38" Type="http://schemas.openxmlformats.org/officeDocument/2006/relationships/font" Target="fonts/Economic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mperor.microbio.m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mperor.microbio.m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4e3f833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4e3f833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In microbiome analysis, feature tables are vital matrices summarizing the abundance of microbial features across samples. The command </a:t>
            </a:r>
            <a:r>
              <a:rPr lang="en" sz="950">
                <a:solidFill>
                  <a:srgbClr val="188038"/>
                </a:solidFill>
                <a:latin typeface="Courier New"/>
                <a:ea typeface="Courier New"/>
                <a:cs typeface="Courier New"/>
                <a:sym typeface="Courier New"/>
              </a:rPr>
              <a:t>feature-table summarize</a:t>
            </a:r>
            <a:r>
              <a:rPr lang="en" sz="1200">
                <a:solidFill>
                  <a:srgbClr val="374151"/>
                </a:solidFill>
                <a:latin typeface="Roboto"/>
                <a:ea typeface="Roboto"/>
                <a:cs typeface="Roboto"/>
                <a:sym typeface="Roboto"/>
              </a:rPr>
              <a:t> in QIIME2 provides an overview of sequence counts per sample, aiding in assessing sequencing depth and feature distribution. Further exploration with </a:t>
            </a:r>
            <a:r>
              <a:rPr lang="en" sz="950">
                <a:solidFill>
                  <a:srgbClr val="188038"/>
                </a:solidFill>
                <a:latin typeface="Courier New"/>
                <a:ea typeface="Courier New"/>
                <a:cs typeface="Courier New"/>
                <a:sym typeface="Courier New"/>
              </a:rPr>
              <a:t>feature-table tabulate seqs</a:t>
            </a:r>
            <a:r>
              <a:rPr lang="en" sz="1200">
                <a:solidFill>
                  <a:srgbClr val="374151"/>
                </a:solidFill>
                <a:latin typeface="Roboto"/>
                <a:ea typeface="Roboto"/>
                <a:cs typeface="Roboto"/>
                <a:sym typeface="Roboto"/>
              </a:rPr>
              <a:t> maps feature IDs to their sequences, enabling a link to BLAST for taxonomic identification against the NCBI database. This iterative approach allows researchers to delve into the intricacies of microbiome data, ensuring a comprehensive understanding of microbial composition and facilitating meaningful insights in microbiome studies.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78c9550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78c9550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Phylogenetic diversity analysis is a method in biology that assesses the evolutionary relationships among species in a community. It involves constructing a phylogenetic tree based on genetic data to understand the evolutionary history of organisms. The process includes collecting data, constructing the phylogenetic tree, calculating diversity metrics, and analyzing the results to understand biodiversity patterns and evolutionary histories.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4e3f833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4e3f833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In addition to counts of features per sample (i.e., the data in the </a:t>
            </a:r>
            <a:r>
              <a:rPr lang="en" sz="1050">
                <a:solidFill>
                  <a:srgbClr val="333333"/>
                </a:solidFill>
                <a:highlight>
                  <a:srgbClr val="F5F5F5"/>
                </a:highlight>
                <a:latin typeface="Courier New"/>
                <a:ea typeface="Courier New"/>
                <a:cs typeface="Courier New"/>
                <a:sym typeface="Courier New"/>
              </a:rPr>
              <a:t>FeatureTable[Frequency]</a:t>
            </a:r>
            <a:r>
              <a:rPr lang="en" sz="1050">
                <a:solidFill>
                  <a:srgbClr val="333333"/>
                </a:solidFill>
                <a:highlight>
                  <a:srgbClr val="FFFFFF"/>
                </a:highlight>
              </a:rPr>
              <a:t> QIIME 2 artifact), these metrics require a rooted phylogenetic tree relating the features to one another. This information will be stored in a </a:t>
            </a:r>
            <a:r>
              <a:rPr lang="en" sz="1050">
                <a:solidFill>
                  <a:srgbClr val="333333"/>
                </a:solidFill>
                <a:highlight>
                  <a:srgbClr val="F5F5F5"/>
                </a:highlight>
                <a:latin typeface="Courier New"/>
                <a:ea typeface="Courier New"/>
                <a:cs typeface="Courier New"/>
                <a:sym typeface="Courier New"/>
              </a:rPr>
              <a:t>Phylogeny[Rooted]</a:t>
            </a:r>
            <a:r>
              <a:rPr lang="en" sz="1050">
                <a:solidFill>
                  <a:srgbClr val="333333"/>
                </a:solidFill>
                <a:highlight>
                  <a:srgbClr val="FFFFFF"/>
                </a:highlight>
              </a:rPr>
              <a:t> QIIME 2 artifact.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First, the pipeline uses the </a:t>
            </a:r>
            <a:r>
              <a:rPr lang="en" sz="1050">
                <a:solidFill>
                  <a:srgbClr val="333333"/>
                </a:solidFill>
                <a:highlight>
                  <a:srgbClr val="F5F5F5"/>
                </a:highlight>
                <a:latin typeface="Courier New"/>
                <a:ea typeface="Courier New"/>
                <a:cs typeface="Courier New"/>
                <a:sym typeface="Courier New"/>
              </a:rPr>
              <a:t>mafft</a:t>
            </a:r>
            <a:r>
              <a:rPr lang="en" sz="1050">
                <a:solidFill>
                  <a:srgbClr val="333333"/>
                </a:solidFill>
                <a:highlight>
                  <a:srgbClr val="FFFFFF"/>
                </a:highlight>
              </a:rPr>
              <a:t> program to perform a multiple sequence alignment of the sequences in our </a:t>
            </a:r>
            <a:r>
              <a:rPr lang="en" sz="1050">
                <a:solidFill>
                  <a:srgbClr val="333333"/>
                </a:solidFill>
                <a:highlight>
                  <a:srgbClr val="F5F5F5"/>
                </a:highlight>
                <a:latin typeface="Courier New"/>
                <a:ea typeface="Courier New"/>
                <a:cs typeface="Courier New"/>
                <a:sym typeface="Courier New"/>
              </a:rPr>
              <a:t>FeatureData[Sequence]</a:t>
            </a:r>
            <a:r>
              <a:rPr lang="en" sz="1050">
                <a:solidFill>
                  <a:srgbClr val="333333"/>
                </a:solidFill>
                <a:highlight>
                  <a:srgbClr val="FFFFFF"/>
                </a:highlight>
              </a:rPr>
              <a:t> to create a </a:t>
            </a:r>
            <a:r>
              <a:rPr lang="en" sz="1050">
                <a:solidFill>
                  <a:srgbClr val="333333"/>
                </a:solidFill>
                <a:highlight>
                  <a:srgbClr val="F5F5F5"/>
                </a:highlight>
                <a:latin typeface="Courier New"/>
                <a:ea typeface="Courier New"/>
                <a:cs typeface="Courier New"/>
                <a:sym typeface="Courier New"/>
              </a:rPr>
              <a:t>FeatureData[AlignedSequence]</a:t>
            </a:r>
            <a:r>
              <a:rPr lang="en" sz="1050">
                <a:solidFill>
                  <a:srgbClr val="333333"/>
                </a:solidFill>
                <a:highlight>
                  <a:srgbClr val="FFFFFF"/>
                </a:highlight>
              </a:rPr>
              <a:t> QIIME 2 artifact.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Next, the pipeline masks (or filters) the alignment to remove positions that are highly variable. These positions are generally considered to add noise to a resulting phylogenetic tree. Following that, the pipeline applies FastTree to generate a phylogenetic tree from the masked alignment. The FastTree program creates an unrooted tree, so in the final step in this section midpoint rooting is applied to place the root of the tree at the midpoint of the longest tip-to-tip distance in the unrooted tree.</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4e3f833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4e3f833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Alpha diversity refers to the diversity within a specific habitat or community, encompassing measures of both richness(which is the </a:t>
            </a:r>
            <a:r>
              <a:rPr lang="en">
                <a:solidFill>
                  <a:schemeClr val="dk1"/>
                </a:solidFill>
              </a:rPr>
              <a:t>number</a:t>
            </a:r>
            <a:r>
              <a:rPr lang="en">
                <a:solidFill>
                  <a:schemeClr val="dk1"/>
                </a:solidFill>
              </a:rPr>
              <a:t> of different species), and evenness(how evenly distributed those species are). Common metrics used to quantify alpha diversity include the Shannon Index, Simpson’s Index, and Faith’s Phylogenetic Diversity, among others.</a:t>
            </a:r>
            <a:endParaRPr>
              <a:solidFill>
                <a:schemeClr val="dk1"/>
              </a:solidFill>
            </a:endParaRPr>
          </a:p>
          <a:p>
            <a:pPr indent="0" lvl="0" marL="0" rtl="0" algn="l">
              <a:lnSpc>
                <a:spcPct val="100000"/>
              </a:lnSpc>
              <a:spcBef>
                <a:spcPts val="0"/>
              </a:spcBef>
              <a:spcAft>
                <a:spcPts val="0"/>
              </a:spcAft>
              <a:buNone/>
            </a:pPr>
            <a:r>
              <a:t/>
            </a:r>
            <a:endParaRPr>
              <a:solidFill>
                <a:srgbClr val="374151"/>
              </a:solidFill>
            </a:endParaRPr>
          </a:p>
          <a:p>
            <a:pPr indent="0" lvl="0" marL="0" rtl="0" algn="l">
              <a:lnSpc>
                <a:spcPct val="100000"/>
              </a:lnSpc>
              <a:spcBef>
                <a:spcPts val="1500"/>
              </a:spcBef>
              <a:spcAft>
                <a:spcPts val="1500"/>
              </a:spcAft>
              <a:buNone/>
            </a:pPr>
            <a:r>
              <a:rPr lang="en">
                <a:solidFill>
                  <a:srgbClr val="374151"/>
                </a:solidFill>
              </a:rPr>
              <a:t>Beta diversity, on the other hand, quantifies the variation in species composition between different habitats or ecosystems. It provides</a:t>
            </a:r>
            <a:r>
              <a:rPr lang="en">
                <a:solidFill>
                  <a:schemeClr val="dk1"/>
                </a:solidFill>
              </a:rPr>
              <a:t> insight into how similar or dissimilar the species composition is among different location</a:t>
            </a:r>
            <a:r>
              <a:rPr lang="en">
                <a:solidFill>
                  <a:schemeClr val="dk1"/>
                </a:solidFill>
              </a:rPr>
              <a:t>. Common metrics for beta diversity include the Jaccard Index and Bray-Curtis dissimilarity, among others.</a:t>
            </a:r>
            <a:endParaRPr>
              <a:solidFill>
                <a:srgbClr val="37415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78c9550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78c9550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apply the </a:t>
            </a:r>
            <a:r>
              <a:rPr lang="en" sz="1050">
                <a:solidFill>
                  <a:srgbClr val="333333"/>
                </a:solidFill>
                <a:highlight>
                  <a:srgbClr val="F5F5F5"/>
                </a:highlight>
                <a:latin typeface="Courier New"/>
                <a:ea typeface="Courier New"/>
                <a:cs typeface="Courier New"/>
                <a:sym typeface="Courier New"/>
              </a:rPr>
              <a:t>core-metrics-phylogenetic</a:t>
            </a:r>
            <a:r>
              <a:rPr lang="en" sz="1050">
                <a:solidFill>
                  <a:srgbClr val="333333"/>
                </a:solidFill>
                <a:highlight>
                  <a:srgbClr val="FFFFFF"/>
                </a:highlight>
              </a:rPr>
              <a:t> method, which rarefies a </a:t>
            </a:r>
            <a:r>
              <a:rPr lang="en" sz="1050">
                <a:solidFill>
                  <a:srgbClr val="333333"/>
                </a:solidFill>
                <a:highlight>
                  <a:srgbClr val="F5F5F5"/>
                </a:highlight>
                <a:latin typeface="Courier New"/>
                <a:ea typeface="Courier New"/>
                <a:cs typeface="Courier New"/>
                <a:sym typeface="Courier New"/>
              </a:rPr>
              <a:t>FeatureTable[Frequency]</a:t>
            </a:r>
            <a:r>
              <a:rPr lang="en" sz="1050">
                <a:solidFill>
                  <a:srgbClr val="333333"/>
                </a:solidFill>
                <a:highlight>
                  <a:srgbClr val="FFFFFF"/>
                </a:highlight>
              </a:rPr>
              <a:t> to a user-specified depth, computes several alpha and beta diversity metrics, and generates </a:t>
            </a:r>
            <a:r>
              <a:rPr lang="en" sz="1050">
                <a:solidFill>
                  <a:srgbClr val="333333"/>
                </a:solidFill>
                <a:highlight>
                  <a:srgbClr val="FFFFFF"/>
                </a:highlight>
              </a:rPr>
              <a:t>principal</a:t>
            </a:r>
            <a:r>
              <a:rPr lang="en" sz="1050">
                <a:solidFill>
                  <a:srgbClr val="333333"/>
                </a:solidFill>
                <a:highlight>
                  <a:srgbClr val="FFFFFF"/>
                </a:highlight>
              </a:rPr>
              <a:t> coordinates analysis (PCoA) plots using Emperor for each of the beta diversity metrics.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An important parameter that needs to be provided to this script is </a:t>
            </a:r>
            <a:r>
              <a:rPr lang="en" sz="1050">
                <a:solidFill>
                  <a:srgbClr val="333333"/>
                </a:solidFill>
                <a:highlight>
                  <a:srgbClr val="F5F5F5"/>
                </a:highlight>
                <a:latin typeface="Courier New"/>
                <a:ea typeface="Courier New"/>
                <a:cs typeface="Courier New"/>
                <a:sym typeface="Courier New"/>
              </a:rPr>
              <a:t>--p-sampling-depth</a:t>
            </a:r>
            <a:r>
              <a:rPr lang="en" sz="1050">
                <a:solidFill>
                  <a:srgbClr val="333333"/>
                </a:solidFill>
                <a:highlight>
                  <a:srgbClr val="FFFFFF"/>
                </a:highlight>
              </a:rPr>
              <a:t>, which is the even sampling (i.e. rarefaction) depth. Because most diversity metrics are sensitive to different sampling depths across different samples, this script will randomly subsample the counts from each sample to the value provided for this parameter.</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Here we set the </a:t>
            </a:r>
            <a:r>
              <a:rPr lang="en" sz="1050">
                <a:solidFill>
                  <a:srgbClr val="333333"/>
                </a:solidFill>
                <a:highlight>
                  <a:srgbClr val="F5F5F5"/>
                </a:highlight>
                <a:latin typeface="Courier New"/>
                <a:ea typeface="Courier New"/>
                <a:cs typeface="Courier New"/>
                <a:sym typeface="Courier New"/>
              </a:rPr>
              <a:t>--p-sampling-depth</a:t>
            </a:r>
            <a:r>
              <a:rPr lang="en" sz="1050">
                <a:solidFill>
                  <a:srgbClr val="333333"/>
                </a:solidFill>
                <a:highlight>
                  <a:srgbClr val="FFFFFF"/>
                </a:highlight>
              </a:rPr>
              <a:t> parameter to 1103. This value was chosen based on the number of sequences in the </a:t>
            </a:r>
            <a:r>
              <a:rPr lang="en" sz="1050">
                <a:solidFill>
                  <a:srgbClr val="333333"/>
                </a:solidFill>
                <a:highlight>
                  <a:srgbClr val="F5F5F5"/>
                </a:highlight>
                <a:latin typeface="Courier New"/>
                <a:ea typeface="Courier New"/>
                <a:cs typeface="Courier New"/>
                <a:sym typeface="Courier New"/>
              </a:rPr>
              <a:t>L3S313</a:t>
            </a:r>
            <a:r>
              <a:rPr lang="en" sz="1050">
                <a:solidFill>
                  <a:srgbClr val="333333"/>
                </a:solidFill>
                <a:highlight>
                  <a:srgbClr val="FFFFFF"/>
                </a:highlight>
              </a:rPr>
              <a:t> sample because it’s close to the number of sequences in the next few samples that have higher sequence counts, and because it is considerably higher (relatively) than the number of sequences in the samples that have fewer sequences.</a:t>
            </a:r>
            <a:endParaRPr sz="105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78c9550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78c9550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We’ll first test for associations between categorical metadata columns and alpha diversity data. We’ll do that here for the Faith Phylogenetic Diversity (a measure of community richness) and evenness metrics.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In this data set, no continuous sample metadata columns (e.g., </a:t>
            </a:r>
            <a:r>
              <a:rPr lang="en" sz="1050">
                <a:solidFill>
                  <a:srgbClr val="333333"/>
                </a:solidFill>
                <a:highlight>
                  <a:srgbClr val="F5F5F5"/>
                </a:highlight>
                <a:latin typeface="Courier New"/>
                <a:ea typeface="Courier New"/>
                <a:cs typeface="Courier New"/>
                <a:sym typeface="Courier New"/>
              </a:rPr>
              <a:t>days-since-experiment-start</a:t>
            </a:r>
            <a:r>
              <a:rPr lang="en" sz="1050">
                <a:solidFill>
                  <a:srgbClr val="333333"/>
                </a:solidFill>
                <a:highlight>
                  <a:srgbClr val="FFFFFF"/>
                </a:highlight>
              </a:rPr>
              <a:t>) are correlated with alpha diversity, so we won’t test for those associations here. If you’re interested in performing those tests (for this data set, or for others), you can use the </a:t>
            </a:r>
            <a:r>
              <a:rPr lang="en" sz="1050">
                <a:solidFill>
                  <a:srgbClr val="333333"/>
                </a:solidFill>
                <a:highlight>
                  <a:srgbClr val="F5F5F5"/>
                </a:highlight>
                <a:latin typeface="Courier New"/>
                <a:ea typeface="Courier New"/>
                <a:cs typeface="Courier New"/>
                <a:sym typeface="Courier New"/>
              </a:rPr>
              <a:t>qiime diversity alpha-correlation</a:t>
            </a:r>
            <a:r>
              <a:rPr lang="en" sz="1050">
                <a:solidFill>
                  <a:srgbClr val="333333"/>
                </a:solidFill>
                <a:highlight>
                  <a:srgbClr val="FFFFFF"/>
                </a:highlight>
              </a:rPr>
              <a:t> command.</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f you call this command with the </a:t>
            </a:r>
            <a:r>
              <a:rPr lang="en" sz="1050">
                <a:solidFill>
                  <a:srgbClr val="333333"/>
                </a:solidFill>
                <a:highlight>
                  <a:srgbClr val="F5F5F5"/>
                </a:highlight>
                <a:latin typeface="Courier New"/>
                <a:ea typeface="Courier New"/>
                <a:cs typeface="Courier New"/>
                <a:sym typeface="Courier New"/>
              </a:rPr>
              <a:t>--p-pairwise</a:t>
            </a:r>
            <a:r>
              <a:rPr lang="en" sz="1050">
                <a:solidFill>
                  <a:srgbClr val="333333"/>
                </a:solidFill>
                <a:highlight>
                  <a:srgbClr val="FFFFFF"/>
                </a:highlight>
              </a:rPr>
              <a:t> parameter, as we’ll do here, it will also perform pairwise tests that will allow you to determine which specific pairs of groups (e.g., tongue and gut) differ from one another, if any.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Here we’ll apply this to our unweighted UniFrac distances, using two sample metadata columns, as follows.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Finally, ordination is a popular approach for exploring microbial community composition in the context of sample metadata. We can use the </a:t>
            </a:r>
            <a:r>
              <a:rPr lang="en" sz="1050">
                <a:solidFill>
                  <a:srgbClr val="337AB7"/>
                </a:solidFill>
                <a:highlight>
                  <a:srgbClr val="FFFFFF"/>
                </a:highlight>
                <a:uFill>
                  <a:noFill/>
                </a:uFill>
                <a:hlinkClick r:id="rId2">
                  <a:extLst>
                    <a:ext uri="{A12FA001-AC4F-418D-AE19-62706E023703}">
                      <ahyp:hlinkClr val="tx"/>
                    </a:ext>
                  </a:extLst>
                </a:hlinkClick>
              </a:rPr>
              <a:t>Emperor</a:t>
            </a:r>
            <a:r>
              <a:rPr lang="en" sz="1050">
                <a:solidFill>
                  <a:srgbClr val="333333"/>
                </a:solidFill>
                <a:highlight>
                  <a:srgbClr val="FFFFFF"/>
                </a:highlight>
              </a:rPr>
              <a:t> tool to explore principal coordinates (PCoA) plots in the context of sample metadata.</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78c9550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78c9550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Finally, ordination is a popular approach for exploring microbial community composition in the context of sample metadata. We can use the </a:t>
            </a:r>
            <a:r>
              <a:rPr lang="en" sz="1050">
                <a:solidFill>
                  <a:srgbClr val="337AB7"/>
                </a:solidFill>
                <a:highlight>
                  <a:srgbClr val="FFFFFF"/>
                </a:highlight>
                <a:uFill>
                  <a:noFill/>
                </a:uFill>
                <a:hlinkClick r:id="rId2">
                  <a:extLst>
                    <a:ext uri="{A12FA001-AC4F-418D-AE19-62706E023703}">
                      <ahyp:hlinkClr val="tx"/>
                    </a:ext>
                  </a:extLst>
                </a:hlinkClick>
              </a:rPr>
              <a:t>Emperor</a:t>
            </a:r>
            <a:r>
              <a:rPr lang="en" sz="1050">
                <a:solidFill>
                  <a:srgbClr val="333333"/>
                </a:solidFill>
                <a:highlight>
                  <a:srgbClr val="FFFFFF"/>
                </a:highlight>
              </a:rPr>
              <a:t> tool to explore principal coordinates (PCoA) plots in the context of sample metadata.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We will generate Emperor plots for unweighted UniFrac and Bray-Curtis so that the resulting plot will contain axes for principal coordinate 1, principal coordinate 2, and days since the experiment start. We will use that last axis to explore how these samples changed over time.</a:t>
            </a:r>
            <a:endParaRPr sz="1050">
              <a:solidFill>
                <a:srgbClr val="333333"/>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78c95507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78c95507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This visualizer computes one or more alpha diversity metrics at multiple sampling depths, in steps between 1 (optionally controlled with </a:t>
            </a:r>
            <a:r>
              <a:rPr lang="en" sz="1050">
                <a:solidFill>
                  <a:srgbClr val="333333"/>
                </a:solidFill>
                <a:highlight>
                  <a:srgbClr val="F5F5F5"/>
                </a:highlight>
                <a:latin typeface="Courier New"/>
                <a:ea typeface="Courier New"/>
                <a:cs typeface="Courier New"/>
                <a:sym typeface="Courier New"/>
              </a:rPr>
              <a:t>--p-min-depth</a:t>
            </a:r>
            <a:r>
              <a:rPr lang="en" sz="1050">
                <a:solidFill>
                  <a:srgbClr val="333333"/>
                </a:solidFill>
                <a:highlight>
                  <a:srgbClr val="FFFFFF"/>
                </a:highlight>
              </a:rPr>
              <a:t>) and the value provided as </a:t>
            </a:r>
            <a:r>
              <a:rPr lang="en" sz="1050">
                <a:solidFill>
                  <a:srgbClr val="333333"/>
                </a:solidFill>
                <a:highlight>
                  <a:srgbClr val="F5F5F5"/>
                </a:highlight>
                <a:latin typeface="Courier New"/>
                <a:ea typeface="Courier New"/>
                <a:cs typeface="Courier New"/>
                <a:sym typeface="Courier New"/>
              </a:rPr>
              <a:t>--p-max-depth</a:t>
            </a:r>
            <a:r>
              <a:rPr lang="en" sz="1050">
                <a:solidFill>
                  <a:srgbClr val="333333"/>
                </a:solidFill>
                <a:highlight>
                  <a:srgbClr val="FFFFFF"/>
                </a:highlight>
              </a:rPr>
              <a:t>. At each sampling depth step, 10 rarefied tables will be generated, and the diversity metrics will be computed for all samples in the tables. The number of iterations (rarefied tables computed at each sampling depth) can be controlled with </a:t>
            </a:r>
            <a:r>
              <a:rPr lang="en" sz="1050">
                <a:solidFill>
                  <a:srgbClr val="333333"/>
                </a:solidFill>
                <a:highlight>
                  <a:srgbClr val="F5F5F5"/>
                </a:highlight>
                <a:latin typeface="Courier New"/>
                <a:ea typeface="Courier New"/>
                <a:cs typeface="Courier New"/>
                <a:sym typeface="Courier New"/>
              </a:rPr>
              <a:t>--p-iterations</a:t>
            </a:r>
            <a:r>
              <a:rPr lang="en" sz="1050">
                <a:solidFill>
                  <a:srgbClr val="333333"/>
                </a:solidFill>
                <a:highlight>
                  <a:srgbClr val="FFFFFF"/>
                </a:highlight>
              </a:rPr>
              <a:t>. Average diversity values will be plotted for each sample at each even sampling depth, and samples can be grouped based on metadata in the resulting visualization if sample metadata is provided with the </a:t>
            </a:r>
            <a:r>
              <a:rPr lang="en" sz="1050">
                <a:solidFill>
                  <a:srgbClr val="333333"/>
                </a:solidFill>
                <a:highlight>
                  <a:srgbClr val="F5F5F5"/>
                </a:highlight>
                <a:latin typeface="Courier New"/>
                <a:ea typeface="Courier New"/>
                <a:cs typeface="Courier New"/>
                <a:sym typeface="Courier New"/>
              </a:rPr>
              <a:t>--m-metadata-file</a:t>
            </a:r>
            <a:r>
              <a:rPr lang="en" sz="1050">
                <a:solidFill>
                  <a:srgbClr val="333333"/>
                </a:solidFill>
                <a:highlight>
                  <a:srgbClr val="FFFFFF"/>
                </a:highlight>
              </a:rPr>
              <a:t> parameter.</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63338c1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63338c1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categorizes </a:t>
            </a:r>
            <a:r>
              <a:rPr lang="en"/>
              <a:t>organisms</a:t>
            </a:r>
            <a:r>
              <a:rPr lang="en"/>
              <a:t> based on their shared characteristics and evolutionary relationships. </a:t>
            </a:r>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The importance of analyzing OTU’s is to characterize and quantify the diversity of microbial communities present in environmental samples, such as soil, water, or the human gut.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GreenGenes and Silva are just two of the </a:t>
            </a:r>
            <a:r>
              <a:rPr lang="en" sz="1200">
                <a:solidFill>
                  <a:srgbClr val="374151"/>
                </a:solidFill>
                <a:latin typeface="Roboto"/>
                <a:ea typeface="Roboto"/>
                <a:cs typeface="Roboto"/>
                <a:sym typeface="Roboto"/>
              </a:rPr>
              <a:t>reference</a:t>
            </a:r>
            <a:r>
              <a:rPr lang="en" sz="1200">
                <a:solidFill>
                  <a:srgbClr val="374151"/>
                </a:solidFill>
                <a:latin typeface="Roboto"/>
                <a:ea typeface="Roboto"/>
                <a:cs typeface="Roboto"/>
                <a:sym typeface="Roboto"/>
              </a:rPr>
              <a:t> databases used which helps with the analysis, and there are many others as well.</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78c9550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78c9550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This classifier was trained on the Greengenes 13_8 99% OTUs, where the sequences have been trimmed to only include 250 bases from the region of the 16S that was sequenced in this analysis (the V4 region, bound by the 515F/806R primer pair).</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4e3f83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4e3f83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63338c1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63338c1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demonstrating its general applicability to testing hypotheses about compositional differences in microbial communities.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ANCOM accounts for the underlying structure in the data and can be used for comparing the composition of microbiomes in two or more populations. ANCOM makes no distributional assumptions and can be implemented in a linear model framework to adjust for covariates as well as model longitudinal data. ANCOM also scales well to compare samples involving thousands of taxa.</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78c9550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78c9550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If you expect that more features are changing between your groups, you should not use ANCOM as it will be more error-prone (an increase in both Type I and Type II errors is possible)</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AutoNum type="arabicPeriod"/>
            </a:pPr>
            <a:r>
              <a:rPr lang="en" sz="1050">
                <a:solidFill>
                  <a:srgbClr val="333333"/>
                </a:solidFill>
                <a:highlight>
                  <a:srgbClr val="FFFFFF"/>
                </a:highlight>
              </a:rPr>
              <a:t>ANCOM operates on a </a:t>
            </a:r>
            <a:r>
              <a:rPr lang="en" sz="1050">
                <a:solidFill>
                  <a:srgbClr val="333333"/>
                </a:solidFill>
                <a:highlight>
                  <a:srgbClr val="F5F5F5"/>
                </a:highlight>
                <a:latin typeface="Courier New"/>
                <a:ea typeface="Courier New"/>
                <a:cs typeface="Courier New"/>
                <a:sym typeface="Courier New"/>
              </a:rPr>
              <a:t>FeatureTable[Composition]</a:t>
            </a:r>
            <a:r>
              <a:rPr lang="en" sz="1050">
                <a:solidFill>
                  <a:srgbClr val="333333"/>
                </a:solidFill>
                <a:highlight>
                  <a:srgbClr val="FFFFFF"/>
                </a:highlight>
              </a:rPr>
              <a:t> QIIME 2 artifact, which is based on frequencies of features on a per-sample basis, but cannot tolerate frequencies of zero. </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AutoNum type="arabicPeriod"/>
            </a:pPr>
            <a:r>
              <a:rPr lang="en" sz="1050">
                <a:solidFill>
                  <a:srgbClr val="333333"/>
                </a:solidFill>
                <a:highlight>
                  <a:srgbClr val="FFFFFF"/>
                </a:highlight>
              </a:rPr>
              <a:t>To build the composition artifact, a </a:t>
            </a:r>
            <a:r>
              <a:rPr lang="en" sz="1050">
                <a:solidFill>
                  <a:srgbClr val="333333"/>
                </a:solidFill>
                <a:highlight>
                  <a:srgbClr val="F5F5F5"/>
                </a:highlight>
                <a:latin typeface="Courier New"/>
                <a:ea typeface="Courier New"/>
                <a:cs typeface="Courier New"/>
                <a:sym typeface="Courier New"/>
              </a:rPr>
              <a:t>FeatureTable[Frequency]</a:t>
            </a:r>
            <a:r>
              <a:rPr lang="en" sz="1050">
                <a:solidFill>
                  <a:srgbClr val="333333"/>
                </a:solidFill>
                <a:highlight>
                  <a:srgbClr val="FFFFFF"/>
                </a:highlight>
              </a:rPr>
              <a:t> artifact must be provided to </a:t>
            </a:r>
            <a:r>
              <a:rPr lang="en" sz="1050">
                <a:solidFill>
                  <a:srgbClr val="333333"/>
                </a:solidFill>
                <a:highlight>
                  <a:srgbClr val="F5F5F5"/>
                </a:highlight>
                <a:latin typeface="Courier New"/>
                <a:ea typeface="Courier New"/>
                <a:cs typeface="Courier New"/>
                <a:sym typeface="Courier New"/>
              </a:rPr>
              <a:t>add-pseudocount</a:t>
            </a:r>
            <a:r>
              <a:rPr lang="en" sz="1050">
                <a:solidFill>
                  <a:srgbClr val="333333"/>
                </a:solidFill>
                <a:highlight>
                  <a:srgbClr val="FFFFFF"/>
                </a:highlight>
              </a:rPr>
              <a:t> (an imputation method), which will produce the </a:t>
            </a:r>
            <a:r>
              <a:rPr lang="en" sz="1050">
                <a:solidFill>
                  <a:srgbClr val="333333"/>
                </a:solidFill>
                <a:highlight>
                  <a:srgbClr val="F5F5F5"/>
                </a:highlight>
                <a:latin typeface="Courier New"/>
                <a:ea typeface="Courier New"/>
                <a:cs typeface="Courier New"/>
                <a:sym typeface="Courier New"/>
              </a:rPr>
              <a:t>FeatureTable[Composition]</a:t>
            </a:r>
            <a:r>
              <a:rPr lang="en" sz="1050">
                <a:solidFill>
                  <a:srgbClr val="333333"/>
                </a:solidFill>
                <a:highlight>
                  <a:srgbClr val="FFFFFF"/>
                </a:highlight>
              </a:rPr>
              <a:t> artifact. </a:t>
            </a:r>
            <a:r>
              <a:rPr lang="en" sz="1050">
                <a:solidFill>
                  <a:srgbClr val="333333"/>
                </a:solidFill>
                <a:highlight>
                  <a:srgbClr val="F5F5F5"/>
                </a:highlight>
                <a:latin typeface="Courier New"/>
                <a:ea typeface="Courier New"/>
                <a:cs typeface="Courier New"/>
                <a:sym typeface="Courier New"/>
              </a:rPr>
              <a:t>qiime</a:t>
            </a:r>
            <a:r>
              <a:rPr lang="en" sz="1050">
                <a:solidFill>
                  <a:srgbClr val="BBBBBB"/>
                </a:solidFill>
                <a:highlight>
                  <a:srgbClr val="F5F5F5"/>
                </a:highlight>
                <a:latin typeface="Courier New"/>
                <a:ea typeface="Courier New"/>
                <a:cs typeface="Courier New"/>
                <a:sym typeface="Courier New"/>
              </a:rPr>
              <a:t> </a:t>
            </a:r>
            <a:r>
              <a:rPr lang="en" sz="1050">
                <a:solidFill>
                  <a:srgbClr val="333333"/>
                </a:solidFill>
                <a:highlight>
                  <a:srgbClr val="F5F5F5"/>
                </a:highlight>
                <a:latin typeface="Courier New"/>
                <a:ea typeface="Courier New"/>
                <a:cs typeface="Courier New"/>
                <a:sym typeface="Courier New"/>
              </a:rPr>
              <a:t>composition</a:t>
            </a:r>
            <a:r>
              <a:rPr lang="en" sz="1050">
                <a:solidFill>
                  <a:srgbClr val="BBBBBB"/>
                </a:solidFill>
                <a:highlight>
                  <a:srgbClr val="F5F5F5"/>
                </a:highlight>
                <a:latin typeface="Courier New"/>
                <a:ea typeface="Courier New"/>
                <a:cs typeface="Courier New"/>
                <a:sym typeface="Courier New"/>
              </a:rPr>
              <a:t> </a:t>
            </a:r>
            <a:r>
              <a:rPr lang="en" sz="1050">
                <a:solidFill>
                  <a:srgbClr val="333333"/>
                </a:solidFill>
                <a:highlight>
                  <a:srgbClr val="F5F5F5"/>
                </a:highlight>
                <a:latin typeface="Courier New"/>
                <a:ea typeface="Courier New"/>
                <a:cs typeface="Courier New"/>
                <a:sym typeface="Courier New"/>
              </a:rPr>
              <a:t>add-pseudocount</a:t>
            </a:r>
            <a:r>
              <a:rPr lang="en" sz="1050">
                <a:solidFill>
                  <a:srgbClr val="BBBBBB"/>
                </a:solidFill>
                <a:highlight>
                  <a:srgbClr val="F5F5F5"/>
                </a:highlight>
                <a:latin typeface="Courier New"/>
                <a:ea typeface="Courier New"/>
                <a:cs typeface="Courier New"/>
                <a:sym typeface="Courier New"/>
              </a:rPr>
              <a:t> </a:t>
            </a:r>
            <a:r>
              <a:rPr b="1" lang="en" sz="1050">
                <a:solidFill>
                  <a:srgbClr val="4070A0"/>
                </a:solidFill>
                <a:highlight>
                  <a:srgbClr val="F5F5F5"/>
                </a:highlight>
                <a:latin typeface="Courier New"/>
                <a:ea typeface="Courier New"/>
                <a:cs typeface="Courier New"/>
                <a:sym typeface="Courier New"/>
              </a:rPr>
              <a:t>\</a:t>
            </a:r>
            <a:endParaRPr b="1" sz="1050">
              <a:solidFill>
                <a:srgbClr val="4070A0"/>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6b007d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6b007d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just wanted to show that QIIME 2 doesn’t provide only one interface for operation but 3 in total. The one we used, the Python module and the Q2Galaxy as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6ceb22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6ceb22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6ceb224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6ceb224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22222"/>
                </a:solidFill>
              </a:rPr>
              <a:t>In practice, this means that Weighted UniFrac is useful for examining differences in community structure; Unweighted UniFrac is more sensitive to differences in low-abundance features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6ceb224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6ceb224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6ceb224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6ceb224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6ceb224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6ceb224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 - values above 5 are insinuate reasonable accuracy of data distribution</a:t>
            </a:r>
            <a:endParaRPr/>
          </a:p>
          <a:p>
            <a:pPr indent="0" lvl="0" marL="0" rtl="0" algn="l">
              <a:spcBef>
                <a:spcPts val="0"/>
              </a:spcBef>
              <a:spcAft>
                <a:spcPts val="0"/>
              </a:spcAft>
              <a:buNone/>
            </a:pPr>
            <a:r>
              <a:rPr lang="en"/>
              <a:t>P-value - probability results are due to random chance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6ceb224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6ceb224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Species diversity vs sample depth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63338c1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63338c1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468486c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468486c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QIIME 2 is a versatile microbiome analysis platform designed for processing raw DNA sequences and produces informative visuals and statistics. It specializes in amplicon sequencing data, and has features like data provenance tracking to ensure analysis transparency. It also employs a semantic type system to organize data effectively and a plugin system for extending functionality. With support for multiple user interfaces, it caters to a diverse user base, making microbiome analysis accessible and efficient.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63338c14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63338c14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468486c0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468486c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In QIIME 2, key concepts shape the microbiome analysis workflow. Its Artifacts represent output data, such as DNA sequences and statistical results, saved in a standardized ".qza" format for consistency. Data &amp; Metadata provide context to the analyses, while visual aids are effective in communication through ".qzv" files. QIIME 2 automatically detects proper files, and streamlines the analysis with Semantics. As mentioned earlier, plugins increase its flexibility, facilitating a diverse analyses like Demux and Diversity. This framework offers a comprehensive and transparent approach to microbiome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63338c1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63338c1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What are we doing in this tutorial</a:t>
            </a:r>
            <a:endParaRPr/>
          </a:p>
          <a:p>
            <a:pPr indent="-298450" lvl="1" marL="914400" rtl="0" algn="l">
              <a:spcBef>
                <a:spcPts val="0"/>
              </a:spcBef>
              <a:spcAft>
                <a:spcPts val="0"/>
              </a:spcAft>
              <a:buSzPts val="1100"/>
              <a:buAutoNum type="alphaLcPeriod"/>
            </a:pPr>
            <a:r>
              <a:rPr lang="en"/>
              <a:t>Performing</a:t>
            </a:r>
            <a:r>
              <a:rPr lang="en"/>
              <a:t> a microbiome analysis on 2 people from 4 body sites and 5 times.</a:t>
            </a:r>
            <a:endParaRPr/>
          </a:p>
          <a:p>
            <a:pPr indent="-298450" lvl="1" marL="914400" rtl="0" algn="l">
              <a:spcBef>
                <a:spcPts val="0"/>
              </a:spcBef>
              <a:spcAft>
                <a:spcPts val="0"/>
              </a:spcAft>
              <a:buSzPts val="1100"/>
              <a:buAutoNum type="alphaLcPeriod"/>
            </a:pPr>
            <a:r>
              <a:rPr lang="en"/>
              <a:t>One person took antibiotics</a:t>
            </a:r>
            <a:endParaRPr/>
          </a:p>
          <a:p>
            <a:pPr indent="-298450" lvl="1" marL="914400" rtl="0" algn="l">
              <a:spcBef>
                <a:spcPts val="0"/>
              </a:spcBef>
              <a:spcAft>
                <a:spcPts val="0"/>
              </a:spcAft>
              <a:buSzPts val="1100"/>
              <a:buAutoNum type="alphaLcPeriod"/>
            </a:pPr>
            <a:r>
              <a:rPr lang="en"/>
              <a:t>Sample-metadata =&gt; Includes info on the subjects, </a:t>
            </a:r>
            <a:r>
              <a:rPr lang="en"/>
              <a:t>barcode</a:t>
            </a:r>
            <a:r>
              <a:rPr lang="en"/>
              <a:t>, dates =&gt; reference</a:t>
            </a:r>
            <a:endParaRPr/>
          </a:p>
          <a:p>
            <a:pPr indent="-298450" lvl="1" marL="914400" rtl="0" algn="l">
              <a:spcBef>
                <a:spcPts val="0"/>
              </a:spcBef>
              <a:spcAft>
                <a:spcPts val="0"/>
              </a:spcAft>
              <a:buSzPts val="1100"/>
              <a:buAutoNum type="alphaLcPeriod"/>
            </a:pPr>
            <a:r>
              <a:rPr lang="en"/>
              <a:t>EMP-single-end</a:t>
            </a:r>
            <a:endParaRPr/>
          </a:p>
          <a:p>
            <a:pPr indent="-298450" lvl="2" marL="1371600" rtl="0" algn="l">
              <a:spcBef>
                <a:spcPts val="0"/>
              </a:spcBef>
              <a:spcAft>
                <a:spcPts val="0"/>
              </a:spcAft>
              <a:buSzPts val="1100"/>
              <a:buAutoNum type="romanLcPeriod"/>
            </a:pPr>
            <a:r>
              <a:rPr lang="en"/>
              <a:t>Sequenced using EMP 16S rRNA protocol</a:t>
            </a:r>
            <a:endParaRPr/>
          </a:p>
          <a:p>
            <a:pPr indent="-298450" lvl="2" marL="1371600" rtl="0" algn="l">
              <a:spcBef>
                <a:spcPts val="0"/>
              </a:spcBef>
              <a:spcAft>
                <a:spcPts val="0"/>
              </a:spcAft>
              <a:buSzPts val="1100"/>
              <a:buAutoNum type="romanLcPeriod"/>
            </a:pPr>
            <a:r>
              <a:rPr lang="en"/>
              <a:t>Includes barcodes and sequences files in fasta format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62f2b10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62f2b10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ran our code in picotte</a:t>
            </a:r>
            <a:endParaRPr/>
          </a:p>
          <a:p>
            <a:pPr indent="-298450" lvl="1" marL="914400" rtl="0" algn="l">
              <a:spcBef>
                <a:spcPts val="0"/>
              </a:spcBef>
              <a:spcAft>
                <a:spcPts val="0"/>
              </a:spcAft>
              <a:buSzPts val="1100"/>
              <a:buAutoNum type="alphaLcPeriod"/>
            </a:pPr>
            <a:r>
              <a:rPr lang="en"/>
              <a:t>Submitted a job that calls the tutorial file and runs it on the class singular view</a:t>
            </a:r>
            <a:endParaRPr/>
          </a:p>
          <a:p>
            <a:pPr indent="-298450" lvl="2" marL="1371600" rtl="0" algn="l">
              <a:spcBef>
                <a:spcPts val="0"/>
              </a:spcBef>
              <a:spcAft>
                <a:spcPts val="0"/>
              </a:spcAft>
              <a:buSzPts val="1100"/>
              <a:buAutoNum type="romanLcPeriod"/>
            </a:pPr>
            <a:r>
              <a:rPr lang="en"/>
              <a:t>Using Apptainer here as it is recommended by the system</a:t>
            </a:r>
            <a:endParaRPr/>
          </a:p>
          <a:p>
            <a:pPr indent="-298450" lvl="2" marL="1371600" rtl="0" algn="l">
              <a:spcBef>
                <a:spcPts val="0"/>
              </a:spcBef>
              <a:spcAft>
                <a:spcPts val="0"/>
              </a:spcAft>
              <a:buSzPts val="1100"/>
              <a:buAutoNum type="romanLcPeriod"/>
            </a:pPr>
            <a:r>
              <a:rPr lang="en"/>
              <a:t>See tutorial githubs for more info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4e3f833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4e3f833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initial step in this process involves downloading the necessary data, and there’s multiple options for this purpose, such as manually downloading it or using tools like (wget) for automated retrieval from a specified URL. wget is as an efficient tool, as it can automatically access the </a:t>
            </a:r>
            <a:r>
              <a:rPr lang="en" sz="1200">
                <a:solidFill>
                  <a:srgbClr val="374151"/>
                </a:solidFill>
                <a:latin typeface="Roboto"/>
                <a:ea typeface="Roboto"/>
                <a:cs typeface="Roboto"/>
                <a:sym typeface="Roboto"/>
              </a:rPr>
              <a:t>necessary</a:t>
            </a:r>
            <a:r>
              <a:rPr lang="en" sz="1200">
                <a:solidFill>
                  <a:srgbClr val="374151"/>
                </a:solidFill>
                <a:latin typeface="Roboto"/>
                <a:ea typeface="Roboto"/>
                <a:cs typeface="Roboto"/>
                <a:sym typeface="Roboto"/>
              </a:rPr>
              <a:t> link and pull the required data. Once you get the data, the next step would be to import it into a structured artifact, so further analysis can occur. During the importation process, it is necessary to verify the success of the import, which can be often assessed through parameters such as UUID (Universally Unique Identifier), type, and format. This ensures a unique identification for the artifact, and understanding its type and format provides important context for the next analytical steps. This process of downloading, importing, and verifying lays the foundation for downstream analyses, allowing researchers to work with the sequence data in a well-organized and accessible format.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4e3f833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4e3f833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Demultiplexing is a big step in the analysis of sequencing data, particularly in high-throughput sequencing projects where multiple samples are pooled together and sequenced simultaneously. In this process, raw sequencing reads that contain unique barcode sequences are separated or "demultiplexed" based on these barcodes, assigning each read to its respective sample. This is essential for accurately associating genetic information with specific samples, allowing downstream analyses to be performed on individual datasets rather than pooled data.</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In the context of QIIME2 artifacts, demultiplexing is a critical operation. QIIME2 artifacts are often multiplexed, meaning that sequences from different samples are combined into a single dataset. The sequences within these artifacts are not initially assigned to specific samples, and demultiplexing becomes necessary. This involves determining which barcode sequence corresponds to each sample, and this information is typically extracted from the sample metadata. The demultiplexing process is implemented using tools like </a:t>
            </a:r>
            <a:r>
              <a:rPr lang="en" sz="1050">
                <a:solidFill>
                  <a:srgbClr val="374151"/>
                </a:solidFill>
                <a:latin typeface="Courier New"/>
                <a:ea typeface="Courier New"/>
                <a:cs typeface="Courier New"/>
                <a:sym typeface="Courier New"/>
              </a:rPr>
              <a:t>emp-single</a:t>
            </a:r>
            <a:r>
              <a:rPr lang="en" sz="1200">
                <a:solidFill>
                  <a:srgbClr val="374151"/>
                </a:solidFill>
                <a:latin typeface="Roboto"/>
                <a:ea typeface="Roboto"/>
                <a:cs typeface="Roboto"/>
                <a:sym typeface="Roboto"/>
              </a:rPr>
              <a:t> for Earth MicroBiome Project protocol single-end reads. The results of demultiplexing are stored in a QIIME2 artifact file with the extension ".qza," named demux.qza. Subsequently, researchers can visualize and explore the demultiplexed data using various tools provided by QIIME2. This ensures that downstream analyses are conducted on accurately assigned samples, contributing to the reliability of the entire microbiome analysis workflow.</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4e3f833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4e3f833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These steps are interchangeable, so you can use whichever of these you prefer. The result of both of these methods will be a </a:t>
            </a:r>
            <a:r>
              <a:rPr lang="en" sz="1050">
                <a:solidFill>
                  <a:srgbClr val="333333"/>
                </a:solidFill>
                <a:highlight>
                  <a:srgbClr val="F5F5F5"/>
                </a:highlight>
                <a:latin typeface="Courier New"/>
                <a:ea typeface="Courier New"/>
                <a:cs typeface="Courier New"/>
                <a:sym typeface="Courier New"/>
              </a:rPr>
              <a:t>FeatureTable[Frequency]</a:t>
            </a:r>
            <a:r>
              <a:rPr lang="en" sz="1050">
                <a:solidFill>
                  <a:srgbClr val="333333"/>
                </a:solidFill>
                <a:highlight>
                  <a:srgbClr val="FFFFFF"/>
                </a:highlight>
              </a:rPr>
              <a:t> QIIME 2 artifact, which contains counts (frequencies) of each unique sequence in each sample in the dataset, and a </a:t>
            </a:r>
            <a:r>
              <a:rPr lang="en" sz="1050">
                <a:solidFill>
                  <a:srgbClr val="333333"/>
                </a:solidFill>
                <a:highlight>
                  <a:srgbClr val="F5F5F5"/>
                </a:highlight>
                <a:latin typeface="Courier New"/>
                <a:ea typeface="Courier New"/>
                <a:cs typeface="Courier New"/>
                <a:sym typeface="Courier New"/>
              </a:rPr>
              <a:t>FeatureData[Sequence]</a:t>
            </a:r>
            <a:r>
              <a:rPr lang="en" sz="1050">
                <a:solidFill>
                  <a:srgbClr val="333333"/>
                </a:solidFill>
                <a:highlight>
                  <a:srgbClr val="FFFFFF"/>
                </a:highlight>
              </a:rPr>
              <a:t> QIIME 2 artifact, which maps feature identifiers in the </a:t>
            </a:r>
            <a:r>
              <a:rPr lang="en" sz="1050">
                <a:solidFill>
                  <a:srgbClr val="333333"/>
                </a:solidFill>
                <a:highlight>
                  <a:srgbClr val="F5F5F5"/>
                </a:highlight>
                <a:latin typeface="Courier New"/>
                <a:ea typeface="Courier New"/>
                <a:cs typeface="Courier New"/>
                <a:sym typeface="Courier New"/>
              </a:rPr>
              <a:t>FeatureTable</a:t>
            </a:r>
            <a:r>
              <a:rPr lang="en" sz="1050">
                <a:solidFill>
                  <a:srgbClr val="333333"/>
                </a:solidFill>
                <a:highlight>
                  <a:srgbClr val="FFFFFF"/>
                </a:highlight>
              </a:rPr>
              <a:t> to the sequences they represent.</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This allows the user to remove low quality regions of the sequences. To determine what values to pass for these two parameters, you should review the </a:t>
            </a:r>
            <a:r>
              <a:rPr i="1" lang="en" sz="1050">
                <a:solidFill>
                  <a:srgbClr val="333333"/>
                </a:solidFill>
                <a:highlight>
                  <a:srgbClr val="FFFFFF"/>
                </a:highlight>
              </a:rPr>
              <a:t>Interactive Quality Plot</a:t>
            </a:r>
            <a:r>
              <a:rPr lang="en" sz="1050">
                <a:solidFill>
                  <a:srgbClr val="333333"/>
                </a:solidFill>
                <a:highlight>
                  <a:srgbClr val="FFFFFF"/>
                </a:highlight>
              </a:rPr>
              <a:t> tab in the </a:t>
            </a:r>
            <a:r>
              <a:rPr lang="en" sz="1050">
                <a:solidFill>
                  <a:srgbClr val="333333"/>
                </a:solidFill>
                <a:highlight>
                  <a:srgbClr val="F5F5F5"/>
                </a:highlight>
                <a:latin typeface="Courier New"/>
                <a:ea typeface="Courier New"/>
                <a:cs typeface="Courier New"/>
                <a:sym typeface="Courier New"/>
              </a:rPr>
              <a:t>demux.qzv</a:t>
            </a:r>
            <a:r>
              <a:rPr lang="en" sz="1050">
                <a:solidFill>
                  <a:srgbClr val="333333"/>
                </a:solidFill>
                <a:highlight>
                  <a:srgbClr val="FFFFFF"/>
                </a:highlight>
              </a:rPr>
              <a:t> file that was generated by </a:t>
            </a:r>
            <a:r>
              <a:rPr lang="en" sz="1050">
                <a:solidFill>
                  <a:srgbClr val="333333"/>
                </a:solidFill>
                <a:highlight>
                  <a:srgbClr val="F5F5F5"/>
                </a:highlight>
                <a:latin typeface="Courier New"/>
                <a:ea typeface="Courier New"/>
                <a:cs typeface="Courier New"/>
                <a:sym typeface="Courier New"/>
              </a:rPr>
              <a:t>qiime demux summarize</a:t>
            </a:r>
            <a:r>
              <a:rPr lang="en" sz="1050">
                <a:solidFill>
                  <a:srgbClr val="333333"/>
                </a:solidFill>
                <a:highlight>
                  <a:srgbClr val="FFFFFF"/>
                </a:highlight>
              </a:rPr>
              <a:t> above.</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This method requires one parameter that is used in quality filtering, </a:t>
            </a:r>
            <a:r>
              <a:rPr lang="en" sz="1050">
                <a:solidFill>
                  <a:srgbClr val="333333"/>
                </a:solidFill>
                <a:highlight>
                  <a:srgbClr val="F5F5F5"/>
                </a:highlight>
                <a:latin typeface="Courier New"/>
                <a:ea typeface="Courier New"/>
                <a:cs typeface="Courier New"/>
                <a:sym typeface="Courier New"/>
              </a:rPr>
              <a:t>--p-trim-length n</a:t>
            </a:r>
            <a:r>
              <a:rPr lang="en" sz="1050">
                <a:solidFill>
                  <a:srgbClr val="333333"/>
                </a:solidFill>
                <a:highlight>
                  <a:srgbClr val="FFFFFF"/>
                </a:highlight>
              </a:rPr>
              <a:t> which truncates the sequences at position </a:t>
            </a:r>
            <a:r>
              <a:rPr lang="en" sz="1050">
                <a:solidFill>
                  <a:srgbClr val="333333"/>
                </a:solidFill>
                <a:highlight>
                  <a:srgbClr val="F5F5F5"/>
                </a:highlight>
                <a:latin typeface="Courier New"/>
                <a:ea typeface="Courier New"/>
                <a:cs typeface="Courier New"/>
                <a:sym typeface="Courier New"/>
              </a:rPr>
              <a:t>n</a:t>
            </a:r>
            <a:r>
              <a:rPr lang="en" sz="1050">
                <a:solidFill>
                  <a:srgbClr val="333333"/>
                </a:solidFill>
                <a:highlight>
                  <a:srgbClr val="FFFFFF"/>
                </a:highlight>
              </a:rPr>
              <a:t>. In general, the Deblur developers recommend setting this value to a length where the median quality score begins to drop too low. </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 On these data, the quality plots (prior to quality filtering) suggest a reasonable choice is in the 115 to 130 sequence position range. This is a subjective assessment. One situation where you might deviate from that recommendation is when performing a meta-analysis across multiple sequencing runs. </a:t>
            </a:r>
            <a:endParaRPr sz="105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view.qiime2.org/"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www.metagenomics.wiki/pdf/taxonomy/alpha-beta-diversity" TargetMode="External"/><Relationship Id="rId4" Type="http://schemas.openxmlformats.org/officeDocument/2006/relationships/hyperlink" Target="https://docs.qiime2.org/2023.9/" TargetMode="External"/><Relationship Id="rId5" Type="http://schemas.openxmlformats.org/officeDocument/2006/relationships/hyperlink" Target="https://chat.openai.com/" TargetMode="External"/><Relationship Id="rId6" Type="http://schemas.openxmlformats.org/officeDocument/2006/relationships/hyperlink" Target="https://www.ncbi.nlm.nih.gov/pmc/articles/PMC4517945/#P187" TargetMode="External"/><Relationship Id="rId7" Type="http://schemas.openxmlformats.org/officeDocument/2006/relationships/hyperlink" Target="https://forum.qiime2.org/t/emperor-for-dummies/1360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earthmicrobiom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QIIME 2 Tutorial</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Benjamin Brobbey, Vishnu Sekar, Harrison Muller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FeatureTables and FeatureData Summaries</a:t>
            </a:r>
            <a:endParaRPr/>
          </a:p>
        </p:txBody>
      </p:sp>
      <p:sp>
        <p:nvSpPr>
          <p:cNvPr id="124" name="Google Shape;124;p22"/>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Let's</a:t>
            </a:r>
            <a:r>
              <a:rPr lang="en"/>
              <a:t> explore the data!</a:t>
            </a:r>
            <a:endParaRPr/>
          </a:p>
          <a:p>
            <a:pPr indent="-304800" lvl="1" marL="914400" rtl="0" algn="l">
              <a:spcBef>
                <a:spcPts val="0"/>
              </a:spcBef>
              <a:spcAft>
                <a:spcPts val="0"/>
              </a:spcAft>
              <a:buSzPts val="1200"/>
              <a:buChar char="➢"/>
            </a:pPr>
            <a:r>
              <a:rPr lang="en"/>
              <a:t>Feature-table summarize</a:t>
            </a:r>
            <a:endParaRPr/>
          </a:p>
          <a:p>
            <a:pPr indent="-304800" lvl="2" marL="1371600" rtl="0" algn="l">
              <a:spcBef>
                <a:spcPts val="0"/>
              </a:spcBef>
              <a:spcAft>
                <a:spcPts val="0"/>
              </a:spcAft>
              <a:buSzPts val="1200"/>
              <a:buChar char="■"/>
            </a:pPr>
            <a:r>
              <a:rPr lang="en"/>
              <a:t>Provides information on how many sequences are associated with each sample</a:t>
            </a:r>
            <a:endParaRPr/>
          </a:p>
          <a:p>
            <a:pPr indent="-304800" lvl="1" marL="914400" rtl="0" algn="l">
              <a:spcBef>
                <a:spcPts val="0"/>
              </a:spcBef>
              <a:spcAft>
                <a:spcPts val="0"/>
              </a:spcAft>
              <a:buSzPts val="1200"/>
              <a:buChar char="➢"/>
            </a:pPr>
            <a:r>
              <a:rPr lang="en"/>
              <a:t>Feature-table tabulate seqs</a:t>
            </a:r>
            <a:endParaRPr/>
          </a:p>
          <a:p>
            <a:pPr indent="-304800" lvl="2" marL="1371600" rtl="0" algn="l">
              <a:spcBef>
                <a:spcPts val="0"/>
              </a:spcBef>
              <a:spcAft>
                <a:spcPts val="0"/>
              </a:spcAft>
              <a:buSzPts val="1200"/>
              <a:buChar char="■"/>
            </a:pPr>
            <a:r>
              <a:rPr lang="en"/>
              <a:t>Provides mapping of feature IDs to sequences</a:t>
            </a:r>
            <a:endParaRPr/>
          </a:p>
          <a:p>
            <a:pPr indent="-304800" lvl="2" marL="1371600" rtl="0" algn="l">
              <a:spcBef>
                <a:spcPts val="0"/>
              </a:spcBef>
              <a:spcAft>
                <a:spcPts val="0"/>
              </a:spcAft>
              <a:buSzPts val="1200"/>
              <a:buChar char="■"/>
            </a:pPr>
            <a:r>
              <a:rPr lang="en"/>
              <a:t>Provide links to BLAST each sequence against NCBI database</a:t>
            </a:r>
            <a:endParaRPr/>
          </a:p>
        </p:txBody>
      </p:sp>
      <p:pic>
        <p:nvPicPr>
          <p:cNvPr id="125" name="Google Shape;125;p22"/>
          <p:cNvPicPr preferRelativeResize="0"/>
          <p:nvPr/>
        </p:nvPicPr>
        <p:blipFill>
          <a:blip r:embed="rId3">
            <a:alphaModFix/>
          </a:blip>
          <a:stretch>
            <a:fillRect/>
          </a:stretch>
        </p:blipFill>
        <p:spPr>
          <a:xfrm>
            <a:off x="4311600" y="1390950"/>
            <a:ext cx="4512575" cy="236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Phylogenetic Diversity Analysis</a:t>
            </a:r>
            <a:endParaRPr/>
          </a:p>
        </p:txBody>
      </p:sp>
      <p:sp>
        <p:nvSpPr>
          <p:cNvPr id="131" name="Google Shape;13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What is It</a:t>
            </a:r>
            <a:endParaRPr/>
          </a:p>
          <a:p>
            <a:pPr indent="-304800" lvl="1" marL="914400" rtl="0" algn="l">
              <a:spcBef>
                <a:spcPts val="0"/>
              </a:spcBef>
              <a:spcAft>
                <a:spcPts val="0"/>
              </a:spcAft>
              <a:buSzPts val="1200"/>
              <a:buChar char="➢"/>
            </a:pPr>
            <a:r>
              <a:rPr lang="en"/>
              <a:t>Biology method that assesses evolutionary relationship</a:t>
            </a:r>
            <a:endParaRPr/>
          </a:p>
          <a:p>
            <a:pPr indent="-304800" lvl="2" marL="1371600" rtl="0" algn="l">
              <a:spcBef>
                <a:spcPts val="0"/>
              </a:spcBef>
              <a:spcAft>
                <a:spcPts val="0"/>
              </a:spcAft>
              <a:buSzPts val="1200"/>
              <a:buChar char="■"/>
            </a:pPr>
            <a:r>
              <a:rPr lang="en"/>
              <a:t>Constructing phylogenetic tree(genetic data based)</a:t>
            </a:r>
            <a:endParaRPr/>
          </a:p>
          <a:p>
            <a:pPr indent="-304800" lvl="2" marL="1371600" rtl="0" algn="l">
              <a:spcBef>
                <a:spcPts val="0"/>
              </a:spcBef>
              <a:spcAft>
                <a:spcPts val="0"/>
              </a:spcAft>
              <a:buSzPts val="1200"/>
              <a:buChar char="■"/>
            </a:pPr>
            <a:r>
              <a:rPr lang="en"/>
              <a:t>Considers presence of species and evolutionary connection</a:t>
            </a:r>
            <a:endParaRPr/>
          </a:p>
          <a:p>
            <a:pPr indent="-317500" lvl="0" marL="457200" rtl="0" algn="l">
              <a:spcBef>
                <a:spcPts val="0"/>
              </a:spcBef>
              <a:spcAft>
                <a:spcPts val="0"/>
              </a:spcAft>
              <a:buSzPts val="1400"/>
              <a:buChar char="❖"/>
            </a:pPr>
            <a:r>
              <a:rPr lang="en"/>
              <a:t>What does it include</a:t>
            </a:r>
            <a:endParaRPr/>
          </a:p>
          <a:p>
            <a:pPr indent="-304800" lvl="1" marL="914400" rtl="0" algn="l">
              <a:spcBef>
                <a:spcPts val="0"/>
              </a:spcBef>
              <a:spcAft>
                <a:spcPts val="0"/>
              </a:spcAft>
              <a:buSzPts val="1200"/>
              <a:buChar char="➢"/>
            </a:pPr>
            <a:r>
              <a:rPr lang="en"/>
              <a:t>Data Collection</a:t>
            </a:r>
            <a:endParaRPr/>
          </a:p>
          <a:p>
            <a:pPr indent="-304800" lvl="1" marL="914400" rtl="0" algn="l">
              <a:spcBef>
                <a:spcPts val="0"/>
              </a:spcBef>
              <a:spcAft>
                <a:spcPts val="0"/>
              </a:spcAft>
              <a:buSzPts val="1200"/>
              <a:buChar char="➢"/>
            </a:pPr>
            <a:r>
              <a:rPr lang="en"/>
              <a:t>Phylogenetic Tree Construction</a:t>
            </a:r>
            <a:endParaRPr/>
          </a:p>
          <a:p>
            <a:pPr indent="-304800" lvl="1" marL="914400" rtl="0" algn="l">
              <a:spcBef>
                <a:spcPts val="0"/>
              </a:spcBef>
              <a:spcAft>
                <a:spcPts val="0"/>
              </a:spcAft>
              <a:buSzPts val="1200"/>
              <a:buChar char="➢"/>
            </a:pPr>
            <a:r>
              <a:rPr lang="en"/>
              <a:t>Diversity Metrics</a:t>
            </a:r>
            <a:endParaRPr/>
          </a:p>
          <a:p>
            <a:pPr indent="-304800" lvl="1" marL="914400" rtl="0" algn="l">
              <a:spcBef>
                <a:spcPts val="0"/>
              </a:spcBef>
              <a:spcAft>
                <a:spcPts val="0"/>
              </a:spcAft>
              <a:buSzPts val="1200"/>
              <a:buChar char="➢"/>
            </a:pPr>
            <a:r>
              <a:rPr lang="en"/>
              <a:t>Analysis of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Phylogenetic Diversity Analyses</a:t>
            </a:r>
            <a:endParaRPr/>
          </a:p>
        </p:txBody>
      </p:sp>
      <p:sp>
        <p:nvSpPr>
          <p:cNvPr id="137" name="Google Shape;137;p24"/>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solidFill>
                  <a:srgbClr val="374151"/>
                </a:solidFill>
                <a:latin typeface="Roboto"/>
                <a:ea typeface="Roboto"/>
                <a:cs typeface="Roboto"/>
                <a:sym typeface="Roboto"/>
              </a:rPr>
              <a:t>Support for several methods</a:t>
            </a:r>
            <a:endParaRPr>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a:solidFill>
                  <a:srgbClr val="374151"/>
                </a:solidFill>
                <a:latin typeface="Roboto"/>
                <a:ea typeface="Roboto"/>
                <a:cs typeface="Roboto"/>
                <a:sym typeface="Roboto"/>
              </a:rPr>
              <a:t>Faith’s Phylogenetic Diversity</a:t>
            </a:r>
            <a:endParaRPr>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a:solidFill>
                  <a:srgbClr val="374151"/>
                </a:solidFill>
                <a:latin typeface="Roboto"/>
                <a:ea typeface="Roboto"/>
                <a:cs typeface="Roboto"/>
                <a:sym typeface="Roboto"/>
              </a:rPr>
              <a:t>Weighted &amp; Unweighted Unifrac</a:t>
            </a:r>
            <a:endParaRPr>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Align-to-tree-mafft-fasttree Pipeline</a:t>
            </a:r>
            <a:endParaRPr>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a:solidFill>
                  <a:srgbClr val="374151"/>
                </a:solidFill>
                <a:latin typeface="Roboto"/>
                <a:ea typeface="Roboto"/>
                <a:cs typeface="Roboto"/>
                <a:sym typeface="Roboto"/>
              </a:rPr>
              <a:t>Multiple sequence alignment</a:t>
            </a:r>
            <a:endParaRPr>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a:solidFill>
                  <a:srgbClr val="374151"/>
                </a:solidFill>
                <a:latin typeface="Roboto"/>
                <a:ea typeface="Roboto"/>
                <a:cs typeface="Roboto"/>
                <a:sym typeface="Roboto"/>
              </a:rPr>
              <a:t>Masks variable results</a:t>
            </a:r>
            <a:endParaRPr>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a:solidFill>
                  <a:srgbClr val="374151"/>
                </a:solidFill>
                <a:latin typeface="Roboto"/>
                <a:ea typeface="Roboto"/>
                <a:cs typeface="Roboto"/>
                <a:sym typeface="Roboto"/>
              </a:rPr>
              <a:t>Applies Fasstree</a:t>
            </a:r>
            <a:endParaRPr>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a:solidFill>
                  <a:srgbClr val="374151"/>
                </a:solidFill>
                <a:latin typeface="Roboto"/>
                <a:ea typeface="Roboto"/>
                <a:cs typeface="Roboto"/>
                <a:sym typeface="Roboto"/>
              </a:rPr>
              <a:t>Midpoint rooting</a:t>
            </a:r>
            <a:endParaRPr>
              <a:solidFill>
                <a:srgbClr val="374151"/>
              </a:solidFill>
              <a:latin typeface="Roboto"/>
              <a:ea typeface="Roboto"/>
              <a:cs typeface="Roboto"/>
              <a:sym typeface="Roboto"/>
            </a:endParaRPr>
          </a:p>
        </p:txBody>
      </p:sp>
      <p:pic>
        <p:nvPicPr>
          <p:cNvPr id="138" name="Google Shape;138;p24"/>
          <p:cNvPicPr preferRelativeResize="0"/>
          <p:nvPr/>
        </p:nvPicPr>
        <p:blipFill>
          <a:blip r:embed="rId3">
            <a:alphaModFix/>
          </a:blip>
          <a:stretch>
            <a:fillRect/>
          </a:stretch>
        </p:blipFill>
        <p:spPr>
          <a:xfrm>
            <a:off x="3934600" y="1879738"/>
            <a:ext cx="4828350" cy="111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Alpha &amp; Beta Diversity Analysis</a:t>
            </a:r>
            <a:endParaRPr/>
          </a:p>
        </p:txBody>
      </p:sp>
      <p:sp>
        <p:nvSpPr>
          <p:cNvPr id="144" name="Google Shape;144;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Alpha Diversity</a:t>
            </a:r>
            <a:endParaRPr/>
          </a:p>
          <a:p>
            <a:pPr indent="-317500" lvl="1" marL="914400" rtl="0" algn="l">
              <a:spcBef>
                <a:spcPts val="0"/>
              </a:spcBef>
              <a:spcAft>
                <a:spcPts val="0"/>
              </a:spcAft>
              <a:buSzPts val="1400"/>
              <a:buChar char="➢"/>
            </a:pPr>
            <a:r>
              <a:rPr lang="en"/>
              <a:t>Diversity of specific habitat or community</a:t>
            </a:r>
            <a:endParaRPr/>
          </a:p>
          <a:p>
            <a:pPr indent="-317500" lvl="1" marL="914400" rtl="0" algn="l">
              <a:spcBef>
                <a:spcPts val="0"/>
              </a:spcBef>
              <a:spcAft>
                <a:spcPts val="0"/>
              </a:spcAft>
              <a:buSzPts val="1400"/>
              <a:buChar char="➢"/>
            </a:pPr>
            <a:r>
              <a:rPr lang="en"/>
              <a:t>Richness and Evenness</a:t>
            </a:r>
            <a:endParaRPr/>
          </a:p>
          <a:p>
            <a:pPr indent="-317500" lvl="1" marL="914400" rtl="0" algn="l">
              <a:spcBef>
                <a:spcPts val="0"/>
              </a:spcBef>
              <a:spcAft>
                <a:spcPts val="0"/>
              </a:spcAft>
              <a:buSzPts val="1400"/>
              <a:buChar char="➢"/>
            </a:pPr>
            <a:r>
              <a:rPr lang="en"/>
              <a:t>Shannon Index, Simpson’s Index, Faith’s Phylogenetic Diversity, etc.</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Beta Diversity</a:t>
            </a:r>
            <a:endParaRPr/>
          </a:p>
          <a:p>
            <a:pPr indent="-330200" lvl="1" marL="914400" rtl="0" algn="l">
              <a:lnSpc>
                <a:spcPct val="100000"/>
              </a:lnSpc>
              <a:spcBef>
                <a:spcPts val="0"/>
              </a:spcBef>
              <a:spcAft>
                <a:spcPts val="0"/>
              </a:spcAft>
              <a:buSzPts val="1600"/>
              <a:buChar char="➢"/>
            </a:pPr>
            <a:r>
              <a:rPr lang="en">
                <a:solidFill>
                  <a:srgbClr val="374151"/>
                </a:solidFill>
              </a:rPr>
              <a:t>Q</a:t>
            </a:r>
            <a:r>
              <a:rPr lang="en">
                <a:solidFill>
                  <a:srgbClr val="374151"/>
                </a:solidFill>
              </a:rPr>
              <a:t>uantifies the variation in species composition between different habitats or ecosystems</a:t>
            </a:r>
            <a:endParaRPr>
              <a:solidFill>
                <a:srgbClr val="374151"/>
              </a:solidFill>
            </a:endParaRPr>
          </a:p>
          <a:p>
            <a:pPr indent="-317500" lvl="1" marL="914400" rtl="0" algn="l">
              <a:lnSpc>
                <a:spcPct val="100000"/>
              </a:lnSpc>
              <a:spcBef>
                <a:spcPts val="0"/>
              </a:spcBef>
              <a:spcAft>
                <a:spcPts val="0"/>
              </a:spcAft>
              <a:buClr>
                <a:srgbClr val="374151"/>
              </a:buClr>
              <a:buSzPts val="1400"/>
              <a:buChar char="➢"/>
            </a:pPr>
            <a:r>
              <a:rPr lang="en">
                <a:solidFill>
                  <a:srgbClr val="374151"/>
                </a:solidFill>
              </a:rPr>
              <a:t>Jaccard Index, Bray-Curtis, etc.</a:t>
            </a:r>
            <a:endParaRPr>
              <a:solidFill>
                <a:srgbClr val="37415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Alpha &amp; Beta Diversity Analysis</a:t>
            </a:r>
            <a:endParaRPr/>
          </a:p>
        </p:txBody>
      </p:sp>
      <p:sp>
        <p:nvSpPr>
          <p:cNvPr id="150" name="Google Shape;150;p26"/>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Core-Metrics-</a:t>
            </a:r>
            <a:r>
              <a:rPr lang="en"/>
              <a:t>Phylogenetic</a:t>
            </a:r>
            <a:endParaRPr/>
          </a:p>
          <a:p>
            <a:pPr indent="-304800" lvl="1" marL="914400" rtl="0" algn="l">
              <a:spcBef>
                <a:spcPts val="0"/>
              </a:spcBef>
              <a:spcAft>
                <a:spcPts val="0"/>
              </a:spcAft>
              <a:buSzPts val="1200"/>
              <a:buChar char="➢"/>
            </a:pPr>
            <a:r>
              <a:rPr lang="en"/>
              <a:t>Runs Alpha and Beta Tests</a:t>
            </a:r>
            <a:endParaRPr/>
          </a:p>
          <a:p>
            <a:pPr indent="-304800" lvl="1" marL="914400" rtl="0" algn="l">
              <a:spcBef>
                <a:spcPts val="0"/>
              </a:spcBef>
              <a:spcAft>
                <a:spcPts val="0"/>
              </a:spcAft>
              <a:buSzPts val="1200"/>
              <a:buChar char="➢"/>
            </a:pPr>
            <a:r>
              <a:rPr lang="en"/>
              <a:t>Generates PCoA plots using Emperor</a:t>
            </a:r>
            <a:endParaRPr/>
          </a:p>
          <a:p>
            <a:pPr indent="-317500" lvl="0" marL="457200" rtl="0" algn="l">
              <a:spcBef>
                <a:spcPts val="0"/>
              </a:spcBef>
              <a:spcAft>
                <a:spcPts val="0"/>
              </a:spcAft>
              <a:buSzPts val="1400"/>
              <a:buChar char="❖"/>
            </a:pPr>
            <a:r>
              <a:rPr lang="en"/>
              <a:t>Alpha</a:t>
            </a:r>
            <a:endParaRPr/>
          </a:p>
          <a:p>
            <a:pPr indent="-304800" lvl="1" marL="914400" rtl="0" algn="l">
              <a:spcBef>
                <a:spcPts val="0"/>
              </a:spcBef>
              <a:spcAft>
                <a:spcPts val="0"/>
              </a:spcAft>
              <a:buSzPts val="1200"/>
              <a:buChar char="➢"/>
            </a:pPr>
            <a:r>
              <a:rPr lang="en"/>
              <a:t>Shannon’s Diversity</a:t>
            </a:r>
            <a:endParaRPr/>
          </a:p>
          <a:p>
            <a:pPr indent="-304800" lvl="1" marL="914400" rtl="0" algn="l">
              <a:spcBef>
                <a:spcPts val="0"/>
              </a:spcBef>
              <a:spcAft>
                <a:spcPts val="0"/>
              </a:spcAft>
              <a:buSzPts val="1200"/>
              <a:buChar char="➢"/>
            </a:pPr>
            <a:r>
              <a:rPr lang="en"/>
              <a:t>Faith’s </a:t>
            </a:r>
            <a:r>
              <a:rPr lang="en"/>
              <a:t>Phylogenetic</a:t>
            </a:r>
            <a:r>
              <a:rPr lang="en"/>
              <a:t> Diversity</a:t>
            </a:r>
            <a:endParaRPr/>
          </a:p>
          <a:p>
            <a:pPr indent="-304800" lvl="1" marL="914400" rtl="0" algn="l">
              <a:spcBef>
                <a:spcPts val="0"/>
              </a:spcBef>
              <a:spcAft>
                <a:spcPts val="0"/>
              </a:spcAft>
              <a:buSzPts val="1200"/>
              <a:buChar char="➢"/>
            </a:pPr>
            <a:r>
              <a:rPr lang="en"/>
              <a:t>Etc.</a:t>
            </a:r>
            <a:endParaRPr/>
          </a:p>
          <a:p>
            <a:pPr indent="-317500" lvl="0" marL="457200" rtl="0" algn="l">
              <a:spcBef>
                <a:spcPts val="0"/>
              </a:spcBef>
              <a:spcAft>
                <a:spcPts val="0"/>
              </a:spcAft>
              <a:buSzPts val="1400"/>
              <a:buChar char="❖"/>
            </a:pPr>
            <a:r>
              <a:rPr lang="en"/>
              <a:t>Beta</a:t>
            </a:r>
            <a:endParaRPr/>
          </a:p>
          <a:p>
            <a:pPr indent="-304800" lvl="1" marL="914400" rtl="0" algn="l">
              <a:spcBef>
                <a:spcPts val="0"/>
              </a:spcBef>
              <a:spcAft>
                <a:spcPts val="0"/>
              </a:spcAft>
              <a:buSzPts val="1200"/>
              <a:buChar char="➢"/>
            </a:pPr>
            <a:r>
              <a:rPr lang="en"/>
              <a:t>Jaccard Distance</a:t>
            </a:r>
            <a:endParaRPr/>
          </a:p>
          <a:p>
            <a:pPr indent="-304800" lvl="1" marL="914400" rtl="0" algn="l">
              <a:spcBef>
                <a:spcPts val="0"/>
              </a:spcBef>
              <a:spcAft>
                <a:spcPts val="0"/>
              </a:spcAft>
              <a:buSzPts val="1200"/>
              <a:buChar char="➢"/>
            </a:pPr>
            <a:r>
              <a:rPr lang="en"/>
              <a:t>Bray-Curtis</a:t>
            </a:r>
            <a:endParaRPr/>
          </a:p>
          <a:p>
            <a:pPr indent="-304800" lvl="1" marL="914400" rtl="0" algn="l">
              <a:spcBef>
                <a:spcPts val="0"/>
              </a:spcBef>
              <a:spcAft>
                <a:spcPts val="0"/>
              </a:spcAft>
              <a:buSzPts val="1200"/>
              <a:buChar char="➢"/>
            </a:pPr>
            <a:r>
              <a:rPr lang="en"/>
              <a:t>Unifrac</a:t>
            </a:r>
            <a:endParaRPr/>
          </a:p>
        </p:txBody>
      </p:sp>
      <p:pic>
        <p:nvPicPr>
          <p:cNvPr id="151" name="Google Shape;151;p26"/>
          <p:cNvPicPr preferRelativeResize="0"/>
          <p:nvPr/>
        </p:nvPicPr>
        <p:blipFill>
          <a:blip r:embed="rId3">
            <a:alphaModFix/>
          </a:blip>
          <a:stretch>
            <a:fillRect/>
          </a:stretch>
        </p:blipFill>
        <p:spPr>
          <a:xfrm>
            <a:off x="4153775" y="1607675"/>
            <a:ext cx="4589050" cy="192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Alpha &amp; Beta Diversity Summaries</a:t>
            </a:r>
            <a:endParaRPr/>
          </a:p>
        </p:txBody>
      </p:sp>
      <p:sp>
        <p:nvSpPr>
          <p:cNvPr id="157" name="Google Shape;157;p2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Analyze microbial composition of the samples</a:t>
            </a:r>
            <a:endParaRPr/>
          </a:p>
          <a:p>
            <a:pPr indent="-304800" lvl="1" marL="914400" rtl="0" algn="l">
              <a:spcBef>
                <a:spcPts val="0"/>
              </a:spcBef>
              <a:spcAft>
                <a:spcPts val="0"/>
              </a:spcAft>
              <a:buSzPts val="1200"/>
              <a:buChar char="➢"/>
            </a:pPr>
            <a:r>
              <a:rPr lang="en"/>
              <a:t>Test for associations between metadata and alpha diversity</a:t>
            </a:r>
            <a:endParaRPr/>
          </a:p>
          <a:p>
            <a:pPr indent="-304800" lvl="1" marL="914400" rtl="0" algn="l">
              <a:spcBef>
                <a:spcPts val="0"/>
              </a:spcBef>
              <a:spcAft>
                <a:spcPts val="0"/>
              </a:spcAft>
              <a:buSzPts val="1200"/>
              <a:buChar char="➢"/>
            </a:pPr>
            <a:r>
              <a:rPr lang="en"/>
              <a:t>Analyze metadata using PERMANOVA</a:t>
            </a:r>
            <a:endParaRPr/>
          </a:p>
          <a:p>
            <a:pPr indent="-304800" lvl="2" marL="1371600" rtl="0" algn="l">
              <a:spcBef>
                <a:spcPts val="0"/>
              </a:spcBef>
              <a:spcAft>
                <a:spcPts val="0"/>
              </a:spcAft>
              <a:buSzPts val="1200"/>
              <a:buChar char="■"/>
            </a:pPr>
            <a:r>
              <a:rPr lang="en"/>
              <a:t>Test </a:t>
            </a:r>
            <a:r>
              <a:rPr lang="en"/>
              <a:t>similarities</a:t>
            </a:r>
            <a:r>
              <a:rPr lang="en"/>
              <a:t> between distances</a:t>
            </a:r>
            <a:endParaRPr/>
          </a:p>
        </p:txBody>
      </p:sp>
      <p:pic>
        <p:nvPicPr>
          <p:cNvPr id="158" name="Google Shape;158;p27"/>
          <p:cNvPicPr preferRelativeResize="0"/>
          <p:nvPr/>
        </p:nvPicPr>
        <p:blipFill>
          <a:blip r:embed="rId3">
            <a:alphaModFix/>
          </a:blip>
          <a:stretch>
            <a:fillRect/>
          </a:stretch>
        </p:blipFill>
        <p:spPr>
          <a:xfrm>
            <a:off x="4311600" y="1105038"/>
            <a:ext cx="4579625" cy="3594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Emperor</a:t>
            </a:r>
            <a:endParaRPr/>
          </a:p>
        </p:txBody>
      </p:sp>
      <p:sp>
        <p:nvSpPr>
          <p:cNvPr id="164" name="Google Shape;164;p28"/>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Performs ordination to generate PCoA plots</a:t>
            </a:r>
            <a:endParaRPr/>
          </a:p>
          <a:p>
            <a:pPr indent="-317500" lvl="0" marL="457200" rtl="0" algn="l">
              <a:spcBef>
                <a:spcPts val="0"/>
              </a:spcBef>
              <a:spcAft>
                <a:spcPts val="0"/>
              </a:spcAft>
              <a:buSzPts val="1400"/>
              <a:buChar char="❖"/>
            </a:pPr>
            <a:r>
              <a:rPr lang="en" sz="1100" u="sng">
                <a:solidFill>
                  <a:schemeClr val="hlink"/>
                </a:solidFill>
                <a:latin typeface="Arial"/>
                <a:ea typeface="Arial"/>
                <a:cs typeface="Arial"/>
                <a:sym typeface="Arial"/>
                <a:hlinkClick r:id="rId3"/>
              </a:rPr>
              <a:t>QIIME 2 View</a:t>
            </a:r>
            <a:endParaRPr/>
          </a:p>
        </p:txBody>
      </p:sp>
      <p:pic>
        <p:nvPicPr>
          <p:cNvPr id="165" name="Google Shape;165;p28"/>
          <p:cNvPicPr preferRelativeResize="0"/>
          <p:nvPr/>
        </p:nvPicPr>
        <p:blipFill>
          <a:blip r:embed="rId4">
            <a:alphaModFix/>
          </a:blip>
          <a:stretch>
            <a:fillRect/>
          </a:stretch>
        </p:blipFill>
        <p:spPr>
          <a:xfrm>
            <a:off x="3374425" y="1656925"/>
            <a:ext cx="4630524" cy="292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Alpha Rarefaction Plotting</a:t>
            </a:r>
            <a:endParaRPr/>
          </a:p>
        </p:txBody>
      </p:sp>
      <p:sp>
        <p:nvSpPr>
          <p:cNvPr id="171" name="Google Shape;171;p29"/>
          <p:cNvSpPr txBox="1"/>
          <p:nvPr>
            <p:ph idx="1" type="body"/>
          </p:nvPr>
        </p:nvSpPr>
        <p:spPr>
          <a:xfrm>
            <a:off x="431575" y="1147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Alpha diversity as a func of sampling depth</a:t>
            </a:r>
            <a:endParaRPr/>
          </a:p>
          <a:p>
            <a:pPr indent="-317500" lvl="0" marL="457200" rtl="0" algn="l">
              <a:spcBef>
                <a:spcPts val="0"/>
              </a:spcBef>
              <a:spcAft>
                <a:spcPts val="0"/>
              </a:spcAft>
              <a:buSzPts val="1400"/>
              <a:buChar char="❖"/>
            </a:pPr>
            <a:r>
              <a:rPr lang="en"/>
              <a:t>Diversity metrics computed for all samples</a:t>
            </a:r>
            <a:endParaRPr/>
          </a:p>
          <a:p>
            <a:pPr indent="-317500" lvl="0" marL="457200" rtl="0" algn="l">
              <a:spcBef>
                <a:spcPts val="0"/>
              </a:spcBef>
              <a:spcAft>
                <a:spcPts val="0"/>
              </a:spcAft>
              <a:buSzPts val="1400"/>
              <a:buChar char="❖"/>
            </a:pPr>
            <a:r>
              <a:rPr lang="en"/>
              <a:t>Diversity values plotted for each sample</a:t>
            </a:r>
            <a:endParaRPr/>
          </a:p>
        </p:txBody>
      </p:sp>
      <p:pic>
        <p:nvPicPr>
          <p:cNvPr id="172" name="Google Shape;172;p29"/>
          <p:cNvPicPr preferRelativeResize="0"/>
          <p:nvPr/>
        </p:nvPicPr>
        <p:blipFill>
          <a:blip r:embed="rId3">
            <a:alphaModFix/>
          </a:blip>
          <a:stretch>
            <a:fillRect/>
          </a:stretch>
        </p:blipFill>
        <p:spPr>
          <a:xfrm>
            <a:off x="3524150" y="2663975"/>
            <a:ext cx="4612726" cy="195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Taxonomic</a:t>
            </a:r>
            <a:r>
              <a:rPr lang="en"/>
              <a:t> Analysis</a:t>
            </a:r>
            <a:endParaRPr/>
          </a:p>
        </p:txBody>
      </p:sp>
      <p:sp>
        <p:nvSpPr>
          <p:cNvPr id="178" name="Google Shape;178;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 for categorizing organisms present in the sample</a:t>
            </a:r>
            <a:endParaRPr/>
          </a:p>
          <a:p>
            <a:pPr indent="-317500" lvl="1" marL="914400" rtl="0" algn="l">
              <a:spcBef>
                <a:spcPts val="0"/>
              </a:spcBef>
              <a:spcAft>
                <a:spcPts val="0"/>
              </a:spcAft>
              <a:buSzPts val="1400"/>
              <a:buChar char="➢"/>
            </a:pPr>
            <a:r>
              <a:rPr lang="en"/>
              <a:t>Comparing </a:t>
            </a:r>
            <a:r>
              <a:rPr lang="en"/>
              <a:t>sequences</a:t>
            </a:r>
            <a:r>
              <a:rPr lang="en"/>
              <a:t> to reference databases to </a:t>
            </a:r>
            <a:r>
              <a:rPr lang="en"/>
              <a:t>identify</a:t>
            </a:r>
            <a:r>
              <a:rPr lang="en"/>
              <a:t> taxonomic affiliation</a:t>
            </a:r>
            <a:endParaRPr/>
          </a:p>
          <a:p>
            <a:pPr indent="-317500" lvl="1" marL="914400" rtl="0" algn="l">
              <a:spcBef>
                <a:spcPts val="0"/>
              </a:spcBef>
              <a:spcAft>
                <a:spcPts val="0"/>
              </a:spcAft>
              <a:buSzPts val="1400"/>
              <a:buChar char="➢"/>
            </a:pPr>
            <a:r>
              <a:rPr lang="en"/>
              <a:t>Studies traits(genetic, behavioral, ecological) and group into hierarchical categories</a:t>
            </a:r>
            <a:endParaRPr/>
          </a:p>
          <a:p>
            <a:pPr indent="-317500" lvl="1" marL="914400" rtl="0" algn="l">
              <a:spcBef>
                <a:spcPts val="0"/>
              </a:spcBef>
              <a:spcAft>
                <a:spcPts val="0"/>
              </a:spcAft>
              <a:buSzPts val="1400"/>
              <a:buChar char="➢"/>
            </a:pPr>
            <a:r>
              <a:rPr lang="en"/>
              <a:t>Analysis of OTU’s (Operational Taxonomic Units) from databases</a:t>
            </a:r>
            <a:endParaRPr/>
          </a:p>
          <a:p>
            <a:pPr indent="-317500" lvl="2" marL="1371600" rtl="0" algn="l">
              <a:spcBef>
                <a:spcPts val="0"/>
              </a:spcBef>
              <a:spcAft>
                <a:spcPts val="0"/>
              </a:spcAft>
              <a:buSzPts val="1400"/>
              <a:buChar char="■"/>
            </a:pPr>
            <a:r>
              <a:rPr lang="en"/>
              <a:t>Greengenes(DNA)</a:t>
            </a:r>
            <a:endParaRPr/>
          </a:p>
          <a:p>
            <a:pPr indent="-317500" lvl="2" marL="1371600" rtl="0" algn="l">
              <a:spcBef>
                <a:spcPts val="0"/>
              </a:spcBef>
              <a:spcAft>
                <a:spcPts val="0"/>
              </a:spcAft>
              <a:buSzPts val="1400"/>
              <a:buChar char="■"/>
            </a:pPr>
            <a:r>
              <a:rPr lang="en"/>
              <a:t>Silva(RNA)</a:t>
            </a:r>
            <a:endParaRPr/>
          </a:p>
          <a:p>
            <a:pPr indent="-317500" lvl="2" marL="1371600" rtl="0" algn="l">
              <a:spcBef>
                <a:spcPts val="0"/>
              </a:spcBef>
              <a:spcAft>
                <a:spcPts val="0"/>
              </a:spcAft>
              <a:buSzPts val="1400"/>
              <a:buChar char="■"/>
            </a:pPr>
            <a:r>
              <a:rPr lang="en"/>
              <a:t>Etc.</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Taxonomic Analysis</a:t>
            </a:r>
            <a:endParaRPr/>
          </a:p>
        </p:txBody>
      </p:sp>
      <p:sp>
        <p:nvSpPr>
          <p:cNvPr id="184" name="Google Shape;184;p31"/>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Relate taxonomy to metadata</a:t>
            </a:r>
            <a:endParaRPr/>
          </a:p>
          <a:p>
            <a:pPr indent="-304800" lvl="1" marL="914400" rtl="0" algn="l">
              <a:spcBef>
                <a:spcPts val="0"/>
              </a:spcBef>
              <a:spcAft>
                <a:spcPts val="0"/>
              </a:spcAft>
              <a:buSzPts val="1200"/>
              <a:buChar char="➢"/>
            </a:pPr>
            <a:r>
              <a:rPr lang="en"/>
              <a:t>Using Naive Bayes classifier</a:t>
            </a:r>
            <a:endParaRPr/>
          </a:p>
          <a:p>
            <a:pPr indent="-304800" lvl="1" marL="914400" rtl="0" algn="l">
              <a:spcBef>
                <a:spcPts val="0"/>
              </a:spcBef>
              <a:spcAft>
                <a:spcPts val="0"/>
              </a:spcAft>
              <a:buSzPts val="1200"/>
              <a:buChar char="➢"/>
            </a:pPr>
            <a:r>
              <a:rPr lang="en"/>
              <a:t>Use bar plots to view taxonomy</a:t>
            </a:r>
            <a:endParaRPr/>
          </a:p>
        </p:txBody>
      </p:sp>
      <p:pic>
        <p:nvPicPr>
          <p:cNvPr id="185" name="Google Shape;185;p31"/>
          <p:cNvPicPr preferRelativeResize="0"/>
          <p:nvPr/>
        </p:nvPicPr>
        <p:blipFill>
          <a:blip r:embed="rId3">
            <a:alphaModFix/>
          </a:blip>
          <a:stretch>
            <a:fillRect/>
          </a:stretch>
        </p:blipFill>
        <p:spPr>
          <a:xfrm>
            <a:off x="3902604" y="1147225"/>
            <a:ext cx="5017226" cy="307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Assignment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Run the “Moving Pictures” QIIME 2 Tutorial</a:t>
            </a:r>
            <a:endParaRPr/>
          </a:p>
          <a:p>
            <a:pPr indent="-317500" lvl="1" marL="914400" rtl="0" algn="l">
              <a:spcBef>
                <a:spcPts val="0"/>
              </a:spcBef>
              <a:spcAft>
                <a:spcPts val="0"/>
              </a:spcAft>
              <a:buSzPts val="1400"/>
              <a:buAutoNum type="alphaLcPeriod"/>
            </a:pPr>
            <a:r>
              <a:rPr lang="en"/>
              <a:t>Explain how to use QIIME 2 commands</a:t>
            </a:r>
            <a:endParaRPr/>
          </a:p>
          <a:p>
            <a:pPr indent="-317500" lvl="1" marL="914400" rtl="0" algn="l">
              <a:spcBef>
                <a:spcPts val="0"/>
              </a:spcBef>
              <a:spcAft>
                <a:spcPts val="0"/>
              </a:spcAft>
              <a:buSzPts val="1400"/>
              <a:buAutoNum type="alphaLcPeriod"/>
            </a:pPr>
            <a:r>
              <a:rPr lang="en"/>
              <a:t>Compare Diversity and Comparative </a:t>
            </a:r>
            <a:r>
              <a:rPr lang="en"/>
              <a:t>Analyses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Differential Abundance Testing &amp; ANCOM</a:t>
            </a:r>
            <a:endParaRPr/>
          </a:p>
        </p:txBody>
      </p:sp>
      <p:sp>
        <p:nvSpPr>
          <p:cNvPr id="191" name="Google Shape;191;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Analyze abundance of taxa</a:t>
            </a:r>
            <a:endParaRPr/>
          </a:p>
          <a:p>
            <a:pPr indent="-317500" lvl="1" marL="914400" rtl="0" algn="l">
              <a:spcBef>
                <a:spcPts val="0"/>
              </a:spcBef>
              <a:spcAft>
                <a:spcPts val="0"/>
              </a:spcAft>
              <a:buSzPts val="1400"/>
              <a:buChar char="➢"/>
            </a:pPr>
            <a:r>
              <a:rPr lang="en"/>
              <a:t>Assigns significance to each comparison</a:t>
            </a:r>
            <a:endParaRPr/>
          </a:p>
          <a:p>
            <a:pPr indent="-342900" lvl="0" marL="457200" rtl="0" algn="l">
              <a:spcBef>
                <a:spcPts val="0"/>
              </a:spcBef>
              <a:spcAft>
                <a:spcPts val="0"/>
              </a:spcAft>
              <a:buSzPts val="1800"/>
              <a:buChar char="❖"/>
            </a:pPr>
            <a:r>
              <a:rPr lang="en"/>
              <a:t>ANCOM</a:t>
            </a:r>
            <a:endParaRPr/>
          </a:p>
          <a:p>
            <a:pPr indent="-317500" lvl="1" marL="914400" rtl="0" algn="l">
              <a:spcBef>
                <a:spcPts val="0"/>
              </a:spcBef>
              <a:spcAft>
                <a:spcPts val="0"/>
              </a:spcAft>
              <a:buSzPts val="1400"/>
              <a:buChar char="➢"/>
            </a:pPr>
            <a:r>
              <a:rPr lang="en"/>
              <a:t>Provides more accurate assessment with high statistical power</a:t>
            </a:r>
            <a:endParaRPr/>
          </a:p>
          <a:p>
            <a:pPr indent="-317500" lvl="1" marL="914400" rtl="0" algn="l">
              <a:spcBef>
                <a:spcPts val="0"/>
              </a:spcBef>
              <a:spcAft>
                <a:spcPts val="0"/>
              </a:spcAft>
              <a:buSzPts val="1400"/>
              <a:buChar char="➢"/>
            </a:pPr>
            <a:r>
              <a:rPr lang="en"/>
              <a:t>Takes into account the structure of the data</a:t>
            </a:r>
            <a:endParaRPr/>
          </a:p>
          <a:p>
            <a:pPr indent="-317500" lvl="1" marL="914400" rtl="0" algn="l">
              <a:spcBef>
                <a:spcPts val="0"/>
              </a:spcBef>
              <a:spcAft>
                <a:spcPts val="0"/>
              </a:spcAft>
              <a:buSzPts val="1400"/>
              <a:buChar char="➢"/>
            </a:pPr>
            <a:r>
              <a:rPr lang="en"/>
              <a:t>Linear model framework and scalability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Differential Abundance Testing</a:t>
            </a:r>
            <a:endParaRPr/>
          </a:p>
        </p:txBody>
      </p:sp>
      <p:sp>
        <p:nvSpPr>
          <p:cNvPr id="197" name="Google Shape;197;p33"/>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ANCOM</a:t>
            </a:r>
            <a:endParaRPr/>
          </a:p>
          <a:p>
            <a:pPr indent="-304800" lvl="1" marL="914400" rtl="0" algn="l">
              <a:spcBef>
                <a:spcPts val="0"/>
              </a:spcBef>
              <a:spcAft>
                <a:spcPts val="0"/>
              </a:spcAft>
              <a:buSzPts val="1200"/>
              <a:buChar char="➢"/>
            </a:pPr>
            <a:r>
              <a:rPr lang="en"/>
              <a:t>Identifies features that are differentially abundant</a:t>
            </a:r>
            <a:endParaRPr/>
          </a:p>
          <a:p>
            <a:pPr indent="-304800" lvl="1" marL="914400" rtl="0" algn="l">
              <a:spcBef>
                <a:spcPts val="0"/>
              </a:spcBef>
              <a:spcAft>
                <a:spcPts val="0"/>
              </a:spcAft>
              <a:buSzPts val="1200"/>
              <a:buChar char="➢"/>
            </a:pPr>
            <a:r>
              <a:rPr lang="en"/>
              <a:t>Assumes less than 25% of features change between species</a:t>
            </a:r>
            <a:endParaRPr/>
          </a:p>
          <a:p>
            <a:pPr indent="-304800" lvl="1" marL="914400" rtl="0" algn="l">
              <a:spcBef>
                <a:spcPts val="0"/>
              </a:spcBef>
              <a:spcAft>
                <a:spcPts val="0"/>
              </a:spcAft>
              <a:buSzPts val="1200"/>
              <a:buChar char="➢"/>
            </a:pPr>
            <a:r>
              <a:rPr lang="en"/>
              <a:t>Requires pseudo-count to raise frequency</a:t>
            </a:r>
            <a:endParaRPr/>
          </a:p>
          <a:p>
            <a:pPr indent="-304800" lvl="1" marL="914400" rtl="0" algn="l">
              <a:spcBef>
                <a:spcPts val="0"/>
              </a:spcBef>
              <a:spcAft>
                <a:spcPts val="0"/>
              </a:spcAft>
              <a:buSzPts val="1200"/>
              <a:buChar char="➢"/>
            </a:pPr>
            <a:r>
              <a:rPr lang="en"/>
              <a:t>Can be performed on specific taxonomic level</a:t>
            </a:r>
            <a:endParaRPr/>
          </a:p>
        </p:txBody>
      </p:sp>
      <p:sp>
        <p:nvSpPr>
          <p:cNvPr id="198" name="Google Shape;198;p33"/>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3"/>
          <p:cNvPicPr preferRelativeResize="0"/>
          <p:nvPr/>
        </p:nvPicPr>
        <p:blipFill>
          <a:blip r:embed="rId3">
            <a:alphaModFix/>
          </a:blip>
          <a:stretch>
            <a:fillRect/>
          </a:stretch>
        </p:blipFill>
        <p:spPr>
          <a:xfrm>
            <a:off x="4382100" y="1157475"/>
            <a:ext cx="4450200" cy="3489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Interface Options</a:t>
            </a:r>
            <a:endParaRPr/>
          </a:p>
        </p:txBody>
      </p:sp>
      <p:sp>
        <p:nvSpPr>
          <p:cNvPr id="205" name="Google Shape;205;p34"/>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Python 3 Module</a:t>
            </a:r>
            <a:endParaRPr/>
          </a:p>
          <a:p>
            <a:pPr indent="0" lvl="0" marL="0" rtl="0" algn="l">
              <a:spcBef>
                <a:spcPts val="1200"/>
              </a:spcBef>
              <a:spcAft>
                <a:spcPts val="0"/>
              </a:spcAft>
              <a:buNone/>
            </a:pPr>
            <a:r>
              <a:t/>
            </a:r>
            <a:endParaRPr/>
          </a:p>
          <a:p>
            <a:pPr indent="-318476" lvl="0" marL="457200" marR="88900" rtl="0" algn="l">
              <a:lnSpc>
                <a:spcPct val="142857"/>
              </a:lnSpc>
              <a:spcBef>
                <a:spcPts val="1200"/>
              </a:spcBef>
              <a:spcAft>
                <a:spcPts val="0"/>
              </a:spcAft>
              <a:buSzPts val="1415"/>
              <a:buChar char="❖"/>
            </a:pPr>
            <a:r>
              <a:rPr lang="en" sz="1415">
                <a:highlight>
                  <a:srgbClr val="FFFFFF"/>
                </a:highlight>
              </a:rPr>
              <a:t>Q2Galaxy</a:t>
            </a:r>
            <a:endParaRPr/>
          </a:p>
          <a:p>
            <a:pPr indent="0" lvl="0" marL="0" rtl="0" algn="l">
              <a:spcBef>
                <a:spcPts val="0"/>
              </a:spcBef>
              <a:spcAft>
                <a:spcPts val="1200"/>
              </a:spcAft>
              <a:buNone/>
            </a:pPr>
            <a:r>
              <a:t/>
            </a:r>
            <a:endParaRPr/>
          </a:p>
        </p:txBody>
      </p:sp>
      <p:sp>
        <p:nvSpPr>
          <p:cNvPr id="206" name="Google Shape;206;p34"/>
          <p:cNvSpPr txBox="1"/>
          <p:nvPr>
            <p:ph idx="2" type="body"/>
          </p:nvPr>
        </p:nvSpPr>
        <p:spPr>
          <a:xfrm>
            <a:off x="4239050" y="1147225"/>
            <a:ext cx="3999900" cy="33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 sz="846"/>
              <a:t>from qiime2 import Metadata</a:t>
            </a:r>
            <a:endParaRPr sz="846"/>
          </a:p>
          <a:p>
            <a:pPr indent="0" lvl="0" marL="0" rtl="0" algn="l">
              <a:lnSpc>
                <a:spcPct val="95000"/>
              </a:lnSpc>
              <a:spcBef>
                <a:spcPts val="1200"/>
              </a:spcBef>
              <a:spcAft>
                <a:spcPts val="0"/>
              </a:spcAft>
              <a:buClr>
                <a:schemeClr val="dk1"/>
              </a:buClr>
              <a:buSzPts val="440"/>
              <a:buFont typeface="Arial"/>
              <a:buNone/>
            </a:pPr>
            <a:r>
              <a:rPr lang="en" sz="846"/>
              <a:t>from urllib import request</a:t>
            </a:r>
            <a:endParaRPr sz="846"/>
          </a:p>
          <a:p>
            <a:pPr indent="0" lvl="0" marL="0" rtl="0" algn="l">
              <a:lnSpc>
                <a:spcPct val="95000"/>
              </a:lnSpc>
              <a:spcBef>
                <a:spcPts val="1200"/>
              </a:spcBef>
              <a:spcAft>
                <a:spcPts val="0"/>
              </a:spcAft>
              <a:buClr>
                <a:schemeClr val="dk1"/>
              </a:buClr>
              <a:buSzPts val="440"/>
              <a:buFont typeface="Arial"/>
              <a:buNone/>
            </a:pPr>
            <a:r>
              <a:rPr lang="en" sz="846"/>
              <a:t>url = 'https://docs.qiime2.org/2021.11/data/tutorials/moving-pictures-usage/sample-metadata.tsv'</a:t>
            </a:r>
            <a:endParaRPr sz="846"/>
          </a:p>
          <a:p>
            <a:pPr indent="0" lvl="0" marL="0" rtl="0" algn="l">
              <a:lnSpc>
                <a:spcPct val="95000"/>
              </a:lnSpc>
              <a:spcBef>
                <a:spcPts val="1200"/>
              </a:spcBef>
              <a:spcAft>
                <a:spcPts val="0"/>
              </a:spcAft>
              <a:buClr>
                <a:schemeClr val="dk1"/>
              </a:buClr>
              <a:buSzPts val="440"/>
              <a:buFont typeface="Arial"/>
              <a:buNone/>
            </a:pPr>
            <a:r>
              <a:rPr lang="en" sz="846"/>
              <a:t>fn = 'sample-metadata.tsv'</a:t>
            </a:r>
            <a:endParaRPr sz="846"/>
          </a:p>
          <a:p>
            <a:pPr indent="0" lvl="0" marL="0" rtl="0" algn="l">
              <a:lnSpc>
                <a:spcPct val="95000"/>
              </a:lnSpc>
              <a:spcBef>
                <a:spcPts val="1200"/>
              </a:spcBef>
              <a:spcAft>
                <a:spcPts val="0"/>
              </a:spcAft>
              <a:buClr>
                <a:schemeClr val="dk1"/>
              </a:buClr>
              <a:buSzPts val="440"/>
              <a:buFont typeface="Arial"/>
              <a:buNone/>
            </a:pPr>
            <a:r>
              <a:rPr lang="en" sz="846"/>
              <a:t>request.urlretrieve(url, fn)</a:t>
            </a:r>
            <a:endParaRPr sz="846"/>
          </a:p>
          <a:p>
            <a:pPr indent="0" lvl="0" marL="0" rtl="0" algn="l">
              <a:lnSpc>
                <a:spcPct val="95000"/>
              </a:lnSpc>
              <a:spcBef>
                <a:spcPts val="1200"/>
              </a:spcBef>
              <a:spcAft>
                <a:spcPts val="0"/>
              </a:spcAft>
              <a:buClr>
                <a:schemeClr val="dk1"/>
              </a:buClr>
              <a:buSzPts val="440"/>
              <a:buFont typeface="Arial"/>
              <a:buNone/>
            </a:pPr>
            <a:r>
              <a:rPr lang="en" sz="846"/>
              <a:t>sample_metadata_md = Metadata.load(fn)</a:t>
            </a:r>
            <a:endParaRPr sz="846"/>
          </a:p>
          <a:p>
            <a:pPr indent="0" lvl="0" marL="0" rtl="0" algn="l">
              <a:lnSpc>
                <a:spcPct val="95000"/>
              </a:lnSpc>
              <a:spcBef>
                <a:spcPts val="1200"/>
              </a:spcBef>
              <a:spcAft>
                <a:spcPts val="0"/>
              </a:spcAft>
              <a:buClr>
                <a:schemeClr val="dk1"/>
              </a:buClr>
              <a:buSzPts val="440"/>
              <a:buFont typeface="Arial"/>
              <a:buNone/>
            </a:pPr>
            <a:r>
              <a:rPr lang="en" sz="846"/>
              <a:t>…</a:t>
            </a:r>
            <a:endParaRPr sz="846"/>
          </a:p>
          <a:p>
            <a:pPr indent="0" lvl="0" marL="0" rtl="0" algn="l">
              <a:lnSpc>
                <a:spcPct val="95000"/>
              </a:lnSpc>
              <a:spcBef>
                <a:spcPts val="1200"/>
              </a:spcBef>
              <a:spcAft>
                <a:spcPts val="0"/>
              </a:spcAft>
              <a:buClr>
                <a:schemeClr val="dk1"/>
              </a:buClr>
              <a:buSzPts val="440"/>
              <a:buFont typeface="Arial"/>
              <a:buNone/>
            </a:pPr>
            <a:r>
              <a:rPr lang="en" sz="826">
                <a:highlight>
                  <a:srgbClr val="FFFFFF"/>
                </a:highlight>
              </a:rPr>
              <a:t>demux, demux_details = demux_actions.emp_single(</a:t>
            </a:r>
            <a:endParaRPr sz="826">
              <a:highlight>
                <a:srgbClr val="FFFFFF"/>
              </a:highlight>
            </a:endParaRPr>
          </a:p>
          <a:p>
            <a:pPr indent="0" lvl="0" marL="0" rtl="0" algn="l">
              <a:lnSpc>
                <a:spcPct val="95000"/>
              </a:lnSpc>
              <a:spcBef>
                <a:spcPts val="1200"/>
              </a:spcBef>
              <a:spcAft>
                <a:spcPts val="0"/>
              </a:spcAft>
              <a:buClr>
                <a:schemeClr val="dk1"/>
              </a:buClr>
              <a:buSzPts val="440"/>
              <a:buFont typeface="Arial"/>
              <a:buNone/>
            </a:pPr>
            <a:r>
              <a:rPr lang="en" sz="826">
                <a:highlight>
                  <a:srgbClr val="FFFFFF"/>
                </a:highlight>
              </a:rPr>
              <a:t>    seqs=emp_single_end_sequences,</a:t>
            </a:r>
            <a:endParaRPr sz="826">
              <a:highlight>
                <a:srgbClr val="FFFFFF"/>
              </a:highlight>
            </a:endParaRPr>
          </a:p>
          <a:p>
            <a:pPr indent="0" lvl="0" marL="0" rtl="0" algn="l">
              <a:lnSpc>
                <a:spcPct val="95000"/>
              </a:lnSpc>
              <a:spcBef>
                <a:spcPts val="1200"/>
              </a:spcBef>
              <a:spcAft>
                <a:spcPts val="0"/>
              </a:spcAft>
              <a:buClr>
                <a:schemeClr val="dk1"/>
              </a:buClr>
              <a:buSzPts val="440"/>
              <a:buFont typeface="Arial"/>
              <a:buNone/>
            </a:pPr>
            <a:r>
              <a:rPr lang="en" sz="826">
                <a:highlight>
                  <a:srgbClr val="FFFFFF"/>
                </a:highlight>
              </a:rPr>
              <a:t>    barcodes=barcode_sequence_mdc,</a:t>
            </a:r>
            <a:endParaRPr sz="826">
              <a:highlight>
                <a:srgbClr val="FFFFFF"/>
              </a:highlight>
            </a:endParaRPr>
          </a:p>
          <a:p>
            <a:pPr indent="0" lvl="0" marL="0" marR="88900" rtl="0" algn="l">
              <a:lnSpc>
                <a:spcPct val="122857"/>
              </a:lnSpc>
              <a:spcBef>
                <a:spcPts val="1200"/>
              </a:spcBef>
              <a:spcAft>
                <a:spcPts val="0"/>
              </a:spcAft>
              <a:buClr>
                <a:schemeClr val="dk1"/>
              </a:buClr>
              <a:buSzPts val="440"/>
              <a:buFont typeface="Arial"/>
              <a:buNone/>
            </a:pPr>
            <a:r>
              <a:rPr lang="en" sz="826">
                <a:highlight>
                  <a:srgbClr val="FFFFFF"/>
                </a:highlight>
              </a:rPr>
              <a:t>)</a:t>
            </a:r>
            <a:endParaRPr sz="660"/>
          </a:p>
          <a:p>
            <a:pPr indent="0" lvl="0" marL="0" rtl="0" algn="l">
              <a:lnSpc>
                <a:spcPct val="95000"/>
              </a:lnSpc>
              <a:spcBef>
                <a:spcPts val="0"/>
              </a:spcBef>
              <a:spcAft>
                <a:spcPts val="1200"/>
              </a:spcAft>
              <a:buSzPts val="440"/>
              <a:buNone/>
            </a:pPr>
            <a:r>
              <a:t/>
            </a:r>
            <a:endParaRPr sz="56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Qiime2 Data Visualization</a:t>
            </a:r>
            <a:endParaRPr/>
          </a:p>
        </p:txBody>
      </p:sp>
      <p:sp>
        <p:nvSpPr>
          <p:cNvPr id="212" name="Google Shape;212;p35"/>
          <p:cNvSpPr txBox="1"/>
          <p:nvPr>
            <p:ph idx="1" type="body"/>
          </p:nvPr>
        </p:nvSpPr>
        <p:spPr>
          <a:xfrm>
            <a:off x="311700" y="1225225"/>
            <a:ext cx="8426100" cy="218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Visualizations(</a:t>
            </a:r>
            <a:r>
              <a:rPr lang="en"/>
              <a:t>view.qiime2.org</a:t>
            </a:r>
            <a:r>
              <a:rPr lang="en" sz="1800"/>
              <a:t>)</a:t>
            </a:r>
            <a:endParaRPr sz="1800"/>
          </a:p>
          <a:p>
            <a:pPr indent="-317500" lvl="1" marL="914400" rtl="0" algn="l">
              <a:spcBef>
                <a:spcPts val="0"/>
              </a:spcBef>
              <a:spcAft>
                <a:spcPts val="0"/>
              </a:spcAft>
              <a:buSzPts val="1400"/>
              <a:buChar char="➢"/>
            </a:pPr>
            <a:r>
              <a:rPr lang="en" sz="1400"/>
              <a:t>Output files like artifacts</a:t>
            </a:r>
            <a:endParaRPr sz="1400"/>
          </a:p>
          <a:p>
            <a:pPr indent="-317500" lvl="2" marL="1371600" rtl="0" algn="l">
              <a:spcBef>
                <a:spcPts val="0"/>
              </a:spcBef>
              <a:spcAft>
                <a:spcPts val="0"/>
              </a:spcAft>
              <a:buSzPts val="1400"/>
              <a:buChar char="■"/>
            </a:pPr>
            <a:r>
              <a:rPr lang="en" sz="1400"/>
              <a:t>Tables, Graphs, etc.. in the form of .qza/.qza files</a:t>
            </a:r>
            <a:endParaRPr/>
          </a:p>
        </p:txBody>
      </p:sp>
      <p:pic>
        <p:nvPicPr>
          <p:cNvPr id="213" name="Google Shape;213;p35"/>
          <p:cNvPicPr preferRelativeResize="0"/>
          <p:nvPr/>
        </p:nvPicPr>
        <p:blipFill>
          <a:blip r:embed="rId3">
            <a:alphaModFix/>
          </a:blip>
          <a:stretch>
            <a:fillRect/>
          </a:stretch>
        </p:blipFill>
        <p:spPr>
          <a:xfrm>
            <a:off x="1191925" y="2256925"/>
            <a:ext cx="6673725" cy="276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Emperor Visual</a:t>
            </a:r>
            <a:endParaRPr/>
          </a:p>
        </p:txBody>
      </p:sp>
      <p:sp>
        <p:nvSpPr>
          <p:cNvPr id="219" name="Google Shape;219;p36"/>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Qiime calculates the diversity between input samples and creates a Distance matrix</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Distance matrix is visualized using PCoA - Principal Coordinate Analysis -  and </a:t>
            </a:r>
            <a:r>
              <a:rPr lang="en"/>
              <a:t>Hierarchical</a:t>
            </a:r>
            <a:r>
              <a:rPr lang="en"/>
              <a:t> clustering</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Similar samples appear in close clusters in the interactive 3D </a:t>
            </a:r>
            <a:r>
              <a:rPr lang="en"/>
              <a:t>environment</a:t>
            </a:r>
            <a:endParaRPr/>
          </a:p>
        </p:txBody>
      </p:sp>
      <p:pic>
        <p:nvPicPr>
          <p:cNvPr id="220" name="Google Shape;220;p36"/>
          <p:cNvPicPr preferRelativeResize="0"/>
          <p:nvPr/>
        </p:nvPicPr>
        <p:blipFill>
          <a:blip r:embed="rId3">
            <a:alphaModFix/>
          </a:blip>
          <a:stretch>
            <a:fillRect/>
          </a:stretch>
        </p:blipFill>
        <p:spPr>
          <a:xfrm>
            <a:off x="4441624" y="273325"/>
            <a:ext cx="4387049" cy="4596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7"/>
          <p:cNvPicPr preferRelativeResize="0"/>
          <p:nvPr/>
        </p:nvPicPr>
        <p:blipFill>
          <a:blip r:embed="rId3">
            <a:alphaModFix/>
          </a:blip>
          <a:stretch>
            <a:fillRect/>
          </a:stretch>
        </p:blipFill>
        <p:spPr>
          <a:xfrm>
            <a:off x="93275" y="100200"/>
            <a:ext cx="4554924" cy="3117500"/>
          </a:xfrm>
          <a:prstGeom prst="rect">
            <a:avLst/>
          </a:prstGeom>
          <a:noFill/>
          <a:ln>
            <a:noFill/>
          </a:ln>
        </p:spPr>
      </p:pic>
      <p:sp>
        <p:nvSpPr>
          <p:cNvPr id="226" name="Google Shape;226;p37"/>
          <p:cNvSpPr txBox="1"/>
          <p:nvPr/>
        </p:nvSpPr>
        <p:spPr>
          <a:xfrm>
            <a:off x="644850" y="0"/>
            <a:ext cx="28371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 Tutorial from git repo</a:t>
            </a:r>
            <a:endParaRPr sz="1800">
              <a:solidFill>
                <a:schemeClr val="lt1"/>
              </a:solidFill>
              <a:latin typeface="Open Sans"/>
              <a:ea typeface="Open Sans"/>
              <a:cs typeface="Open Sans"/>
              <a:sym typeface="Open Sans"/>
            </a:endParaRPr>
          </a:p>
        </p:txBody>
      </p:sp>
      <p:pic>
        <p:nvPicPr>
          <p:cNvPr id="227" name="Google Shape;227;p37"/>
          <p:cNvPicPr preferRelativeResize="0"/>
          <p:nvPr/>
        </p:nvPicPr>
        <p:blipFill>
          <a:blip r:embed="rId4">
            <a:alphaModFix/>
          </a:blip>
          <a:stretch>
            <a:fillRect/>
          </a:stretch>
        </p:blipFill>
        <p:spPr>
          <a:xfrm>
            <a:off x="4493725" y="1728375"/>
            <a:ext cx="4554926" cy="3314667"/>
          </a:xfrm>
          <a:prstGeom prst="rect">
            <a:avLst/>
          </a:prstGeom>
          <a:noFill/>
          <a:ln>
            <a:noFill/>
          </a:ln>
        </p:spPr>
      </p:pic>
      <p:sp>
        <p:nvSpPr>
          <p:cNvPr id="228" name="Google Shape;228;p37"/>
          <p:cNvSpPr txBox="1"/>
          <p:nvPr/>
        </p:nvSpPr>
        <p:spPr>
          <a:xfrm>
            <a:off x="5616275" y="1747500"/>
            <a:ext cx="23379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Tutorial (newer)</a:t>
            </a:r>
            <a:endParaRPr sz="1800">
              <a:solidFill>
                <a:schemeClr val="lt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Significance</a:t>
            </a:r>
            <a:r>
              <a:rPr lang="en"/>
              <a:t> Visual</a:t>
            </a:r>
            <a:endParaRPr/>
          </a:p>
        </p:txBody>
      </p:sp>
      <p:sp>
        <p:nvSpPr>
          <p:cNvPr id="234" name="Google Shape;234;p38"/>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Statistical significance</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Helps visualize differences between alpha and beta diversitie</a:t>
            </a:r>
            <a:r>
              <a:rPr lang="en"/>
              <a:t>s</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Used to effectively display evenness and abundance of OTU’s in a group</a:t>
            </a:r>
            <a:endParaRPr/>
          </a:p>
        </p:txBody>
      </p:sp>
      <p:pic>
        <p:nvPicPr>
          <p:cNvPr id="235" name="Google Shape;235;p38"/>
          <p:cNvPicPr preferRelativeResize="0"/>
          <p:nvPr/>
        </p:nvPicPr>
        <p:blipFill>
          <a:blip r:embed="rId3">
            <a:alphaModFix/>
          </a:blip>
          <a:stretch>
            <a:fillRect/>
          </a:stretch>
        </p:blipFill>
        <p:spPr>
          <a:xfrm>
            <a:off x="4305300" y="152400"/>
            <a:ext cx="4603200" cy="478024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139199" y="152400"/>
            <a:ext cx="4585198" cy="3147050"/>
          </a:xfrm>
          <a:prstGeom prst="rect">
            <a:avLst/>
          </a:prstGeom>
          <a:noFill/>
          <a:ln>
            <a:noFill/>
          </a:ln>
        </p:spPr>
      </p:pic>
      <p:pic>
        <p:nvPicPr>
          <p:cNvPr id="241" name="Google Shape;241;p39"/>
          <p:cNvPicPr preferRelativeResize="0"/>
          <p:nvPr/>
        </p:nvPicPr>
        <p:blipFill>
          <a:blip r:embed="rId4">
            <a:alphaModFix/>
          </a:blip>
          <a:stretch>
            <a:fillRect/>
          </a:stretch>
        </p:blipFill>
        <p:spPr>
          <a:xfrm>
            <a:off x="4724398" y="1981200"/>
            <a:ext cx="4267201" cy="2968146"/>
          </a:xfrm>
          <a:prstGeom prst="rect">
            <a:avLst/>
          </a:prstGeom>
          <a:noFill/>
          <a:ln>
            <a:noFill/>
          </a:ln>
        </p:spPr>
      </p:pic>
      <p:sp>
        <p:nvSpPr>
          <p:cNvPr id="242" name="Google Shape;242;p39"/>
          <p:cNvSpPr txBox="1"/>
          <p:nvPr/>
        </p:nvSpPr>
        <p:spPr>
          <a:xfrm>
            <a:off x="1254450" y="0"/>
            <a:ext cx="28371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 Tutorial from git repo</a:t>
            </a:r>
            <a:endParaRPr sz="1800">
              <a:solidFill>
                <a:schemeClr val="dk1"/>
              </a:solidFill>
              <a:latin typeface="Open Sans"/>
              <a:ea typeface="Open Sans"/>
              <a:cs typeface="Open Sans"/>
              <a:sym typeface="Open Sans"/>
            </a:endParaRPr>
          </a:p>
        </p:txBody>
      </p:sp>
      <p:sp>
        <p:nvSpPr>
          <p:cNvPr id="243" name="Google Shape;243;p39"/>
          <p:cNvSpPr txBox="1"/>
          <p:nvPr/>
        </p:nvSpPr>
        <p:spPr>
          <a:xfrm>
            <a:off x="5844875" y="1671300"/>
            <a:ext cx="23379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Tutorial (newer)</a:t>
            </a:r>
            <a:endParaRPr sz="1800">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Rarefaction Visual</a:t>
            </a:r>
            <a:endParaRPr/>
          </a:p>
        </p:txBody>
      </p:sp>
      <p:sp>
        <p:nvSpPr>
          <p:cNvPr id="249" name="Google Shape;249;p40"/>
          <p:cNvSpPr txBox="1"/>
          <p:nvPr>
            <p:ph idx="1" type="body"/>
          </p:nvPr>
        </p:nvSpPr>
        <p:spPr>
          <a:xfrm>
            <a:off x="311700" y="1225225"/>
            <a:ext cx="3999900" cy="3354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Analyzes sampling depth (number of </a:t>
            </a:r>
            <a:r>
              <a:rPr lang="en"/>
              <a:t>sequences</a:t>
            </a:r>
            <a:r>
              <a:rPr lang="en"/>
              <a:t>) of a group</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This method is used to clarify the diversity of samples to eliminate false similarities due to same </a:t>
            </a:r>
            <a:r>
              <a:rPr lang="en"/>
              <a:t>sequence</a:t>
            </a:r>
            <a:r>
              <a:rPr lang="en"/>
              <a:t> length of </a:t>
            </a:r>
            <a:r>
              <a:rPr lang="en"/>
              <a:t>staples</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Defines the depth of random subsets to compare alpha diversity to not confuse sequence length</a:t>
            </a:r>
            <a:endParaRPr/>
          </a:p>
        </p:txBody>
      </p:sp>
      <p:pic>
        <p:nvPicPr>
          <p:cNvPr id="250" name="Google Shape;250;p40"/>
          <p:cNvPicPr preferRelativeResize="0"/>
          <p:nvPr/>
        </p:nvPicPr>
        <p:blipFill>
          <a:blip r:embed="rId3">
            <a:alphaModFix/>
          </a:blip>
          <a:stretch>
            <a:fillRect/>
          </a:stretch>
        </p:blipFill>
        <p:spPr>
          <a:xfrm>
            <a:off x="4540200" y="385225"/>
            <a:ext cx="4184700" cy="43093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56" name="Google Shape;256;p41"/>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QIIME can perform a plethora of microbiome analyses</a:t>
            </a:r>
            <a:endParaRPr/>
          </a:p>
          <a:p>
            <a:pPr indent="-304800" lvl="1" marL="914400" rtl="0" algn="l">
              <a:spcBef>
                <a:spcPts val="0"/>
              </a:spcBef>
              <a:spcAft>
                <a:spcPts val="0"/>
              </a:spcAft>
              <a:buSzPts val="1200"/>
              <a:buChar char="➢"/>
            </a:pPr>
            <a:r>
              <a:rPr lang="en"/>
              <a:t>Diversity Analysis</a:t>
            </a:r>
            <a:endParaRPr/>
          </a:p>
          <a:p>
            <a:pPr indent="-304800" lvl="1" marL="914400" rtl="0" algn="l">
              <a:spcBef>
                <a:spcPts val="0"/>
              </a:spcBef>
              <a:spcAft>
                <a:spcPts val="0"/>
              </a:spcAft>
              <a:buSzPts val="1200"/>
              <a:buChar char="➢"/>
            </a:pPr>
            <a:r>
              <a:rPr lang="en"/>
              <a:t>Taxonomic Analysis</a:t>
            </a:r>
            <a:endParaRPr/>
          </a:p>
          <a:p>
            <a:pPr indent="-304800" lvl="1" marL="914400" rtl="0" algn="l">
              <a:spcBef>
                <a:spcPts val="0"/>
              </a:spcBef>
              <a:spcAft>
                <a:spcPts val="0"/>
              </a:spcAft>
              <a:buSzPts val="1200"/>
              <a:buChar char="➢"/>
            </a:pPr>
            <a:r>
              <a:rPr lang="en"/>
              <a:t>Differential Abundance</a:t>
            </a:r>
            <a:endParaRPr/>
          </a:p>
          <a:p>
            <a:pPr indent="-317500" lvl="0" marL="457200" rtl="0" algn="l">
              <a:spcBef>
                <a:spcPts val="0"/>
              </a:spcBef>
              <a:spcAft>
                <a:spcPts val="0"/>
              </a:spcAft>
              <a:buSzPts val="1400"/>
              <a:buChar char="❖"/>
            </a:pPr>
            <a:r>
              <a:rPr lang="en"/>
              <a:t>Interactive models and high quality results</a:t>
            </a:r>
            <a:endParaRPr/>
          </a:p>
          <a:p>
            <a:pPr indent="-317500" lvl="0" marL="457200" rtl="0" algn="l">
              <a:spcBef>
                <a:spcPts val="0"/>
              </a:spcBef>
              <a:spcAft>
                <a:spcPts val="0"/>
              </a:spcAft>
              <a:buSzPts val="1400"/>
              <a:buChar char="❖"/>
            </a:pPr>
            <a:r>
              <a:rPr lang="en"/>
              <a:t>Multiple Interfaces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QIIME 2?</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“QIIME 2 is a powerful, extensible, and decentralized microbiome analysis package with a focus on data analysis transparency”</a:t>
            </a:r>
            <a:endParaRPr/>
          </a:p>
          <a:p>
            <a:pPr indent="-317500" lvl="1" marL="914400" rtl="0" algn="l">
              <a:spcBef>
                <a:spcPts val="0"/>
              </a:spcBef>
              <a:spcAft>
                <a:spcPts val="0"/>
              </a:spcAft>
              <a:buSzPts val="1400"/>
              <a:buChar char="➢"/>
            </a:pPr>
            <a:r>
              <a:rPr lang="en"/>
              <a:t>Raw DNA Sequence → Figures and Stats</a:t>
            </a:r>
            <a:endParaRPr/>
          </a:p>
          <a:p>
            <a:pPr indent="-317500" lvl="1" marL="914400" rtl="0" algn="l">
              <a:spcBef>
                <a:spcPts val="0"/>
              </a:spcBef>
              <a:spcAft>
                <a:spcPts val="0"/>
              </a:spcAft>
              <a:buSzPts val="1400"/>
              <a:buChar char="➢"/>
            </a:pPr>
            <a:r>
              <a:rPr lang="en"/>
              <a:t>Amplicon Sequencing</a:t>
            </a:r>
            <a:endParaRPr/>
          </a:p>
          <a:p>
            <a:pPr indent="-342900" lvl="0" marL="457200" rtl="0" algn="l">
              <a:spcBef>
                <a:spcPts val="0"/>
              </a:spcBef>
              <a:spcAft>
                <a:spcPts val="0"/>
              </a:spcAft>
              <a:buSzPts val="1800"/>
              <a:buChar char="❖"/>
            </a:pPr>
            <a:r>
              <a:rPr lang="en"/>
              <a:t>Features</a:t>
            </a:r>
            <a:endParaRPr/>
          </a:p>
          <a:p>
            <a:pPr indent="-317500" lvl="1" marL="914400" rtl="0" algn="l">
              <a:spcBef>
                <a:spcPts val="0"/>
              </a:spcBef>
              <a:spcAft>
                <a:spcPts val="0"/>
              </a:spcAft>
              <a:buSzPts val="1400"/>
              <a:buChar char="➢"/>
            </a:pPr>
            <a:r>
              <a:rPr lang="en"/>
              <a:t>Data Provenance Tracking</a:t>
            </a:r>
            <a:endParaRPr/>
          </a:p>
          <a:p>
            <a:pPr indent="-317500" lvl="1" marL="914400" rtl="0" algn="l">
              <a:spcBef>
                <a:spcPts val="0"/>
              </a:spcBef>
              <a:spcAft>
                <a:spcPts val="0"/>
              </a:spcAft>
              <a:buSzPts val="1400"/>
              <a:buChar char="➢"/>
            </a:pPr>
            <a:r>
              <a:rPr lang="en"/>
              <a:t>Semantic Type System</a:t>
            </a:r>
            <a:endParaRPr/>
          </a:p>
          <a:p>
            <a:pPr indent="-317500" lvl="1" marL="914400" rtl="0" algn="l">
              <a:spcBef>
                <a:spcPts val="0"/>
              </a:spcBef>
              <a:spcAft>
                <a:spcPts val="0"/>
              </a:spcAft>
              <a:buSzPts val="1400"/>
              <a:buChar char="➢"/>
            </a:pPr>
            <a:r>
              <a:rPr lang="en"/>
              <a:t>Plugin System for Extended Functionality</a:t>
            </a:r>
            <a:endParaRPr/>
          </a:p>
          <a:p>
            <a:pPr indent="-317500" lvl="1" marL="914400" rtl="0" algn="l">
              <a:spcBef>
                <a:spcPts val="0"/>
              </a:spcBef>
              <a:spcAft>
                <a:spcPts val="0"/>
              </a:spcAft>
              <a:buSzPts val="1400"/>
              <a:buChar char="➢"/>
            </a:pPr>
            <a:r>
              <a:rPr lang="en"/>
              <a:t>Multiple User Interfaces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62" name="Google Shape;262;p42"/>
          <p:cNvSpPr txBox="1"/>
          <p:nvPr>
            <p:ph idx="1" type="body"/>
          </p:nvPr>
        </p:nvSpPr>
        <p:spPr>
          <a:xfrm>
            <a:off x="311700" y="1225225"/>
            <a:ext cx="39999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https://www.metagenomics.wiki/pdf/taxonomy/alpha-beta-diversity</a:t>
            </a:r>
            <a:endParaRPr/>
          </a:p>
          <a:p>
            <a:pPr indent="0" lvl="0" marL="0" rtl="0" algn="l">
              <a:spcBef>
                <a:spcPts val="1200"/>
              </a:spcBef>
              <a:spcAft>
                <a:spcPts val="0"/>
              </a:spcAft>
              <a:buNone/>
            </a:pPr>
            <a:r>
              <a:rPr lang="en" u="sng">
                <a:solidFill>
                  <a:schemeClr val="hlink"/>
                </a:solidFill>
                <a:hlinkClick r:id="rId4"/>
              </a:rPr>
              <a:t>https://docs.qiime2.org/2023.9/</a:t>
            </a:r>
            <a:endParaRPr/>
          </a:p>
          <a:p>
            <a:pPr indent="0" lvl="0" marL="0" rtl="0" algn="l">
              <a:spcBef>
                <a:spcPts val="1200"/>
              </a:spcBef>
              <a:spcAft>
                <a:spcPts val="0"/>
              </a:spcAft>
              <a:buNone/>
            </a:pPr>
            <a:r>
              <a:rPr lang="en" u="sng">
                <a:solidFill>
                  <a:schemeClr val="hlink"/>
                </a:solidFill>
                <a:hlinkClick r:id="rId5"/>
              </a:rPr>
              <a:t>https://chat.openai.com/</a:t>
            </a:r>
            <a:endParaRPr/>
          </a:p>
          <a:p>
            <a:pPr indent="0" lvl="0" marL="0" rtl="0" algn="l">
              <a:spcBef>
                <a:spcPts val="1200"/>
              </a:spcBef>
              <a:spcAft>
                <a:spcPts val="0"/>
              </a:spcAft>
              <a:buNone/>
            </a:pPr>
            <a:r>
              <a:rPr lang="en" u="sng">
                <a:solidFill>
                  <a:schemeClr val="hlink"/>
                </a:solidFill>
                <a:hlinkClick r:id="rId6"/>
              </a:rPr>
              <a:t>https://www.ncbi.nlm.nih.gov/pmc/articles/PMC4517945/#P187</a:t>
            </a:r>
            <a:r>
              <a:rPr lang="en"/>
              <a:t> - paper on visualization methods</a:t>
            </a:r>
            <a:endParaRPr/>
          </a:p>
          <a:p>
            <a:pPr indent="0" lvl="0" marL="0" rtl="0" algn="l">
              <a:spcBef>
                <a:spcPts val="1200"/>
              </a:spcBef>
              <a:spcAft>
                <a:spcPts val="0"/>
              </a:spcAft>
              <a:buNone/>
            </a:pPr>
            <a:r>
              <a:rPr lang="en" u="sng">
                <a:solidFill>
                  <a:schemeClr val="hlink"/>
                </a:solidFill>
                <a:hlinkClick r:id="rId7"/>
              </a:rPr>
              <a:t>https://forum.qiime2.org/t/emperor-for-dummies/13609</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Important </a:t>
            </a:r>
            <a:r>
              <a:rPr lang="en"/>
              <a:t>QIIME 2</a:t>
            </a:r>
            <a:r>
              <a:rPr lang="en"/>
              <a:t> Concepts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QIIME 2</a:t>
            </a:r>
            <a:r>
              <a:rPr lang="en"/>
              <a:t> Artifacts</a:t>
            </a:r>
            <a:endParaRPr/>
          </a:p>
          <a:p>
            <a:pPr indent="-317500" lvl="1" marL="914400" rtl="0" algn="l">
              <a:spcBef>
                <a:spcPts val="0"/>
              </a:spcBef>
              <a:spcAft>
                <a:spcPts val="0"/>
              </a:spcAft>
              <a:buSzPts val="1400"/>
              <a:buChar char="➢"/>
            </a:pPr>
            <a:r>
              <a:rPr lang="en"/>
              <a:t>Output data known as artifacts</a:t>
            </a:r>
            <a:endParaRPr/>
          </a:p>
          <a:p>
            <a:pPr indent="-317500" lvl="2" marL="1371600" rtl="0" algn="l">
              <a:spcBef>
                <a:spcPts val="0"/>
              </a:spcBef>
              <a:spcAft>
                <a:spcPts val="0"/>
              </a:spcAft>
              <a:buSzPts val="1400"/>
              <a:buChar char="■"/>
            </a:pPr>
            <a:r>
              <a:rPr lang="en"/>
              <a:t>Data &amp; Metadata</a:t>
            </a:r>
            <a:endParaRPr/>
          </a:p>
          <a:p>
            <a:pPr indent="-317500" lvl="2" marL="1371600" rtl="0" algn="l">
              <a:spcBef>
                <a:spcPts val="0"/>
              </a:spcBef>
              <a:spcAft>
                <a:spcPts val="0"/>
              </a:spcAft>
              <a:buSzPts val="1400"/>
              <a:buChar char="■"/>
            </a:pPr>
            <a:r>
              <a:rPr lang="en"/>
              <a:t>.qza</a:t>
            </a:r>
            <a:endParaRPr/>
          </a:p>
          <a:p>
            <a:pPr indent="-342900" lvl="0" marL="457200" rtl="0" algn="l">
              <a:spcBef>
                <a:spcPts val="0"/>
              </a:spcBef>
              <a:spcAft>
                <a:spcPts val="0"/>
              </a:spcAft>
              <a:buSzPts val="1800"/>
              <a:buChar char="❖"/>
            </a:pPr>
            <a:r>
              <a:rPr lang="en"/>
              <a:t>Visualizations</a:t>
            </a:r>
            <a:endParaRPr/>
          </a:p>
          <a:p>
            <a:pPr indent="-317500" lvl="1" marL="914400" rtl="0" algn="l">
              <a:spcBef>
                <a:spcPts val="0"/>
              </a:spcBef>
              <a:spcAft>
                <a:spcPts val="0"/>
              </a:spcAft>
              <a:buSzPts val="1400"/>
              <a:buChar char="➢"/>
            </a:pPr>
            <a:r>
              <a:rPr lang="en"/>
              <a:t>Output files like artifacts</a:t>
            </a:r>
            <a:endParaRPr/>
          </a:p>
          <a:p>
            <a:pPr indent="-317500" lvl="2" marL="1371600" rtl="0" algn="l">
              <a:spcBef>
                <a:spcPts val="0"/>
              </a:spcBef>
              <a:spcAft>
                <a:spcPts val="0"/>
              </a:spcAft>
              <a:buSzPts val="1400"/>
              <a:buChar char="■"/>
            </a:pPr>
            <a:r>
              <a:rPr lang="en"/>
              <a:t>Tables, Graphs, Etc.</a:t>
            </a:r>
            <a:endParaRPr/>
          </a:p>
          <a:p>
            <a:pPr indent="-317500" lvl="2" marL="1371600" rtl="0" algn="l">
              <a:spcBef>
                <a:spcPts val="0"/>
              </a:spcBef>
              <a:spcAft>
                <a:spcPts val="0"/>
              </a:spcAft>
              <a:buSzPts val="1400"/>
              <a:buChar char="■"/>
            </a:pPr>
            <a:r>
              <a:rPr lang="en"/>
              <a:t>.qzv</a:t>
            </a:r>
            <a:endParaRPr/>
          </a:p>
          <a:p>
            <a:pPr indent="-317500" lvl="2" marL="1371600" rtl="0" algn="l">
              <a:spcBef>
                <a:spcPts val="0"/>
              </a:spcBef>
              <a:spcAft>
                <a:spcPts val="0"/>
              </a:spcAft>
              <a:buSzPts val="1400"/>
              <a:buChar char="■"/>
            </a:pPr>
            <a:r>
              <a:rPr lang="en"/>
              <a:t>view.qiime2.org</a:t>
            </a:r>
            <a:endParaRPr/>
          </a:p>
          <a:p>
            <a:pPr indent="-342900" lvl="0" marL="457200" rtl="0" algn="l">
              <a:spcBef>
                <a:spcPts val="0"/>
              </a:spcBef>
              <a:spcAft>
                <a:spcPts val="0"/>
              </a:spcAft>
              <a:buSzPts val="1800"/>
              <a:buChar char="❖"/>
            </a:pPr>
            <a:r>
              <a:rPr lang="en"/>
              <a:t>Semantics</a:t>
            </a:r>
            <a:endParaRPr/>
          </a:p>
          <a:p>
            <a:pPr indent="-317500" lvl="1" marL="914400" rtl="0" algn="l">
              <a:spcBef>
                <a:spcPts val="0"/>
              </a:spcBef>
              <a:spcAft>
                <a:spcPts val="0"/>
              </a:spcAft>
              <a:buSzPts val="1400"/>
              <a:buChar char="➢"/>
            </a:pPr>
            <a:r>
              <a:rPr lang="en"/>
              <a:t>Automatically detects proper files to use</a:t>
            </a:r>
            <a:endParaRPr/>
          </a:p>
          <a:p>
            <a:pPr indent="-342900" lvl="0" marL="457200" rtl="0" algn="l">
              <a:spcBef>
                <a:spcPts val="0"/>
              </a:spcBef>
              <a:spcAft>
                <a:spcPts val="0"/>
              </a:spcAft>
              <a:buSzPts val="1800"/>
              <a:buChar char="❖"/>
            </a:pPr>
            <a:r>
              <a:rPr lang="en"/>
              <a:t>Plugins</a:t>
            </a:r>
            <a:endParaRPr/>
          </a:p>
          <a:p>
            <a:pPr indent="-317500" lvl="1" marL="914400" rtl="0" algn="l">
              <a:spcBef>
                <a:spcPts val="0"/>
              </a:spcBef>
              <a:spcAft>
                <a:spcPts val="0"/>
              </a:spcAft>
              <a:buSzPts val="1400"/>
              <a:buChar char="➢"/>
            </a:pPr>
            <a:r>
              <a:rPr lang="en"/>
              <a:t>Analysis performed via plugins</a:t>
            </a:r>
            <a:endParaRPr/>
          </a:p>
          <a:p>
            <a:pPr indent="-317500" lvl="1" marL="914400" rtl="0" algn="l">
              <a:spcBef>
                <a:spcPts val="0"/>
              </a:spcBef>
              <a:spcAft>
                <a:spcPts val="0"/>
              </a:spcAft>
              <a:buSzPts val="1400"/>
              <a:buChar char="➢"/>
            </a:pPr>
            <a:r>
              <a:rPr lang="en"/>
              <a:t>Demux, Diversity,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48875"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87" name="Google Shape;87;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Sample-metadata.tsv</a:t>
            </a:r>
            <a:endParaRPr/>
          </a:p>
          <a:p>
            <a:pPr indent="-304800" lvl="1" marL="914400" rtl="0" algn="l">
              <a:spcBef>
                <a:spcPts val="0"/>
              </a:spcBef>
              <a:spcAft>
                <a:spcPts val="0"/>
              </a:spcAft>
              <a:buSzPts val="1200"/>
              <a:buChar char="➢"/>
            </a:pPr>
            <a:r>
              <a:rPr lang="en"/>
              <a:t>Microbiome sample from two individuals from four body site at five time points</a:t>
            </a:r>
            <a:endParaRPr/>
          </a:p>
        </p:txBody>
      </p:sp>
      <p:pic>
        <p:nvPicPr>
          <p:cNvPr id="88" name="Google Shape;88;p17"/>
          <p:cNvPicPr preferRelativeResize="0"/>
          <p:nvPr/>
        </p:nvPicPr>
        <p:blipFill>
          <a:blip r:embed="rId3">
            <a:alphaModFix/>
          </a:blip>
          <a:stretch>
            <a:fillRect/>
          </a:stretch>
        </p:blipFill>
        <p:spPr>
          <a:xfrm>
            <a:off x="745050" y="2146736"/>
            <a:ext cx="3751624" cy="2683963"/>
          </a:xfrm>
          <a:prstGeom prst="rect">
            <a:avLst/>
          </a:prstGeom>
          <a:noFill/>
          <a:ln>
            <a:noFill/>
          </a:ln>
        </p:spPr>
      </p:pic>
      <p:sp>
        <p:nvSpPr>
          <p:cNvPr id="89" name="Google Shape;89;p17"/>
          <p:cNvSpPr txBox="1"/>
          <p:nvPr>
            <p:ph idx="2" type="body"/>
          </p:nvPr>
        </p:nvSpPr>
        <p:spPr>
          <a:xfrm>
            <a:off x="49086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EMP-single-end-sequences</a:t>
            </a:r>
            <a:endParaRPr/>
          </a:p>
          <a:p>
            <a:pPr indent="-304800" lvl="1" marL="914400" rtl="0" algn="l">
              <a:spcBef>
                <a:spcPts val="0"/>
              </a:spcBef>
              <a:spcAft>
                <a:spcPts val="0"/>
              </a:spcAft>
              <a:buSzPts val="1200"/>
              <a:buChar char="➢"/>
            </a:pPr>
            <a:r>
              <a:rPr lang="en" sz="1050">
                <a:solidFill>
                  <a:srgbClr val="333333"/>
                </a:solidFill>
                <a:highlight>
                  <a:srgbClr val="FFFFFF"/>
                </a:highlight>
                <a:latin typeface="Arial"/>
                <a:ea typeface="Arial"/>
                <a:cs typeface="Arial"/>
                <a:sym typeface="Arial"/>
              </a:rPr>
              <a:t>Sequenced on an Illumina HiSeq using the </a:t>
            </a:r>
            <a:r>
              <a:rPr lang="en" sz="1050">
                <a:solidFill>
                  <a:srgbClr val="337AB7"/>
                </a:solidFill>
                <a:highlight>
                  <a:srgbClr val="FFFFFF"/>
                </a:highlight>
                <a:uFill>
                  <a:noFill/>
                </a:uFill>
                <a:latin typeface="Arial"/>
                <a:ea typeface="Arial"/>
                <a:cs typeface="Arial"/>
                <a:sym typeface="Arial"/>
                <a:hlinkClick r:id="rId4">
                  <a:extLst>
                    <a:ext uri="{A12FA001-AC4F-418D-AE19-62706E023703}">
                      <ahyp:hlinkClr val="tx"/>
                    </a:ext>
                  </a:extLst>
                </a:hlinkClick>
              </a:rPr>
              <a:t>Earth Microbiome Project</a:t>
            </a:r>
            <a:r>
              <a:rPr lang="en" sz="1050">
                <a:solidFill>
                  <a:srgbClr val="333333"/>
                </a:solidFill>
                <a:highlight>
                  <a:srgbClr val="FFFFFF"/>
                </a:highlight>
                <a:latin typeface="Arial"/>
                <a:ea typeface="Arial"/>
                <a:cs typeface="Arial"/>
                <a:sym typeface="Arial"/>
              </a:rPr>
              <a:t> hypervariable region 4 (V4) 16S rRNA sequencing protocol</a:t>
            </a:r>
            <a:endParaRPr sz="1050">
              <a:solidFill>
                <a:srgbClr val="333333"/>
              </a:solidFill>
              <a:highlight>
                <a:srgbClr val="FFFFFF"/>
              </a:highlight>
              <a:latin typeface="Arial"/>
              <a:ea typeface="Arial"/>
              <a:cs typeface="Arial"/>
              <a:sym typeface="Arial"/>
            </a:endParaRPr>
          </a:p>
          <a:p>
            <a:pPr indent="-295275" lvl="1" marL="914400" rtl="0" algn="l">
              <a:spcBef>
                <a:spcPts val="0"/>
              </a:spcBef>
              <a:spcAft>
                <a:spcPts val="0"/>
              </a:spcAft>
              <a:buClr>
                <a:srgbClr val="333333"/>
              </a:buClr>
              <a:buSzPts val="1050"/>
              <a:buFont typeface="Arial"/>
              <a:buChar char="➢"/>
            </a:pPr>
            <a:r>
              <a:rPr lang="en" sz="1050">
                <a:solidFill>
                  <a:srgbClr val="333333"/>
                </a:solidFill>
                <a:highlight>
                  <a:srgbClr val="FFFFFF"/>
                </a:highlight>
                <a:latin typeface="Arial"/>
                <a:ea typeface="Arial"/>
                <a:cs typeface="Arial"/>
                <a:sym typeface="Arial"/>
              </a:rPr>
              <a:t>Barcode.fasta.gz &amp; sequences.fasta.gz</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Picotte Containers &amp; Submitter.sh</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run QIIME2 on Picotte, we must run it using a container</a:t>
            </a:r>
            <a:endParaRPr/>
          </a:p>
          <a:p>
            <a:pPr indent="-317500" lvl="1" marL="914400" rtl="0" algn="l">
              <a:spcBef>
                <a:spcPts val="0"/>
              </a:spcBef>
              <a:spcAft>
                <a:spcPts val="0"/>
              </a:spcAft>
              <a:buSzPts val="1400"/>
              <a:buChar char="➢"/>
            </a:pPr>
            <a:r>
              <a:rPr lang="en"/>
              <a:t>Submitter.sh</a:t>
            </a:r>
            <a:endParaRPr/>
          </a:p>
          <a:p>
            <a:pPr indent="-317500" lvl="2" marL="1371600" rtl="0" algn="l">
              <a:spcBef>
                <a:spcPts val="0"/>
              </a:spcBef>
              <a:spcAft>
                <a:spcPts val="0"/>
              </a:spcAft>
              <a:buSzPts val="1400"/>
              <a:buChar char="■"/>
            </a:pPr>
            <a:r>
              <a:rPr lang="en"/>
              <a:t>Connects us to the singular container for QIIME in /eces450650/containers</a:t>
            </a:r>
            <a:endParaRPr/>
          </a:p>
          <a:p>
            <a:pPr indent="-317500" lvl="2" marL="1371600" rtl="0" algn="l">
              <a:spcBef>
                <a:spcPts val="0"/>
              </a:spcBef>
              <a:spcAft>
                <a:spcPts val="0"/>
              </a:spcAft>
              <a:buSzPts val="1400"/>
              <a:buChar char="■"/>
            </a:pPr>
            <a:r>
              <a:rPr lang="en"/>
              <a:t>Includes logs for error checking</a:t>
            </a:r>
            <a:endParaRPr/>
          </a:p>
          <a:p>
            <a:pPr indent="-317500" lvl="1" marL="914400" rtl="0" algn="l">
              <a:spcBef>
                <a:spcPts val="0"/>
              </a:spcBef>
              <a:spcAft>
                <a:spcPts val="0"/>
              </a:spcAft>
              <a:buSzPts val="1400"/>
              <a:buChar char="➢"/>
            </a:pPr>
            <a:r>
              <a:rPr lang="en"/>
              <a:t>Tutorial4_qiime_commands.sh</a:t>
            </a:r>
            <a:endParaRPr/>
          </a:p>
          <a:p>
            <a:pPr indent="-317500" lvl="2" marL="1371600" rtl="0" algn="l">
              <a:spcBef>
                <a:spcPts val="0"/>
              </a:spcBef>
              <a:spcAft>
                <a:spcPts val="0"/>
              </a:spcAft>
              <a:buSzPts val="1400"/>
              <a:buChar char="■"/>
            </a:pPr>
            <a:r>
              <a:rPr lang="en"/>
              <a:t>List of commands to analyze the data</a:t>
            </a:r>
            <a:endParaRPr/>
          </a:p>
        </p:txBody>
      </p:sp>
      <p:pic>
        <p:nvPicPr>
          <p:cNvPr id="96" name="Google Shape;96;p18"/>
          <p:cNvPicPr preferRelativeResize="0"/>
          <p:nvPr/>
        </p:nvPicPr>
        <p:blipFill>
          <a:blip r:embed="rId3">
            <a:alphaModFix/>
          </a:blip>
          <a:stretch>
            <a:fillRect/>
          </a:stretch>
        </p:blipFill>
        <p:spPr>
          <a:xfrm>
            <a:off x="2202650" y="2883450"/>
            <a:ext cx="4738698" cy="2168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Importing the Data</a:t>
            </a:r>
            <a:endParaRPr/>
          </a:p>
        </p:txBody>
      </p:sp>
      <p:sp>
        <p:nvSpPr>
          <p:cNvPr id="102" name="Google Shape;102;p19"/>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First step is to download the data</a:t>
            </a:r>
            <a:endParaRPr sz="1500"/>
          </a:p>
          <a:p>
            <a:pPr indent="-311150" lvl="1" marL="914400" rtl="0" algn="l">
              <a:spcBef>
                <a:spcPts val="0"/>
              </a:spcBef>
              <a:spcAft>
                <a:spcPts val="0"/>
              </a:spcAft>
              <a:buSzPts val="1300"/>
              <a:buChar char="➢"/>
            </a:pPr>
            <a:r>
              <a:rPr lang="en" sz="1300"/>
              <a:t>Many options: Manual, wget, etc.</a:t>
            </a:r>
            <a:endParaRPr sz="1300"/>
          </a:p>
          <a:p>
            <a:pPr indent="-311150" lvl="1" marL="914400" rtl="0" algn="l">
              <a:spcBef>
                <a:spcPts val="0"/>
              </a:spcBef>
              <a:spcAft>
                <a:spcPts val="0"/>
              </a:spcAft>
              <a:buSzPts val="1300"/>
              <a:buChar char="➢"/>
            </a:pPr>
            <a:r>
              <a:rPr lang="en" sz="1300"/>
              <a:t>Used curl command </a:t>
            </a:r>
            <a:endParaRPr sz="1300"/>
          </a:p>
          <a:p>
            <a:pPr indent="-323850" lvl="0" marL="457200" rtl="0" algn="l">
              <a:spcBef>
                <a:spcPts val="0"/>
              </a:spcBef>
              <a:spcAft>
                <a:spcPts val="0"/>
              </a:spcAft>
              <a:buSzPts val="1500"/>
              <a:buChar char="❖"/>
            </a:pPr>
            <a:r>
              <a:rPr lang="en" sz="1500"/>
              <a:t>Importing</a:t>
            </a:r>
            <a:endParaRPr sz="1500"/>
          </a:p>
          <a:p>
            <a:pPr indent="-311150" lvl="1" marL="914400" rtl="0" algn="l">
              <a:spcBef>
                <a:spcPts val="0"/>
              </a:spcBef>
              <a:spcAft>
                <a:spcPts val="0"/>
              </a:spcAft>
              <a:buSzPts val="1300"/>
              <a:buChar char="➢"/>
            </a:pPr>
            <a:r>
              <a:rPr lang="en" sz="1300"/>
              <a:t>Need to import our sequence data to an artifact</a:t>
            </a:r>
            <a:endParaRPr sz="1300"/>
          </a:p>
          <a:p>
            <a:pPr indent="-311150" lvl="1" marL="914400" rtl="0" algn="l">
              <a:spcBef>
                <a:spcPts val="0"/>
              </a:spcBef>
              <a:spcAft>
                <a:spcPts val="0"/>
              </a:spcAft>
              <a:buSzPts val="1300"/>
              <a:buChar char="➢"/>
            </a:pPr>
            <a:r>
              <a:rPr lang="en" sz="1300"/>
              <a:t>Check if import was successful</a:t>
            </a:r>
            <a:endParaRPr sz="1300"/>
          </a:p>
          <a:p>
            <a:pPr indent="-311150" lvl="2" marL="1371600" rtl="0" algn="l">
              <a:spcBef>
                <a:spcPts val="0"/>
              </a:spcBef>
              <a:spcAft>
                <a:spcPts val="0"/>
              </a:spcAft>
              <a:buSzPts val="1300"/>
              <a:buChar char="■"/>
            </a:pPr>
            <a:r>
              <a:rPr lang="en" sz="1300"/>
              <a:t>UUID, Type, Format</a:t>
            </a:r>
            <a:endParaRPr sz="1300"/>
          </a:p>
        </p:txBody>
      </p:sp>
      <p:pic>
        <p:nvPicPr>
          <p:cNvPr id="103" name="Google Shape;103;p19"/>
          <p:cNvPicPr preferRelativeResize="0"/>
          <p:nvPr/>
        </p:nvPicPr>
        <p:blipFill>
          <a:blip r:embed="rId3">
            <a:alphaModFix/>
          </a:blip>
          <a:stretch>
            <a:fillRect/>
          </a:stretch>
        </p:blipFill>
        <p:spPr>
          <a:xfrm>
            <a:off x="4311600" y="1147225"/>
            <a:ext cx="4527600" cy="27005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Demultiplexing</a:t>
            </a:r>
            <a:endParaRPr/>
          </a:p>
        </p:txBody>
      </p:sp>
      <p:sp>
        <p:nvSpPr>
          <p:cNvPr id="109" name="Google Shape;109;p20"/>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QIIME2 artifacts are multiplexed</a:t>
            </a:r>
            <a:endParaRPr/>
          </a:p>
          <a:p>
            <a:pPr indent="-304800" lvl="1" marL="914400" rtl="0" algn="l">
              <a:spcBef>
                <a:spcPts val="0"/>
              </a:spcBef>
              <a:spcAft>
                <a:spcPts val="0"/>
              </a:spcAft>
              <a:buSzPts val="1200"/>
              <a:buChar char="➢"/>
            </a:pPr>
            <a:r>
              <a:rPr lang="en"/>
              <a:t>Sequences not yet assigned to samples</a:t>
            </a:r>
            <a:endParaRPr/>
          </a:p>
          <a:p>
            <a:pPr indent="-317500" lvl="0" marL="457200" rtl="0" algn="l">
              <a:spcBef>
                <a:spcPts val="0"/>
              </a:spcBef>
              <a:spcAft>
                <a:spcPts val="0"/>
              </a:spcAft>
              <a:buSzPts val="1400"/>
              <a:buChar char="❖"/>
            </a:pPr>
            <a:r>
              <a:rPr lang="en"/>
              <a:t>Demultiplexing </a:t>
            </a:r>
            <a:endParaRPr/>
          </a:p>
          <a:p>
            <a:pPr indent="-304800" lvl="1" marL="914400" rtl="0" algn="l">
              <a:spcBef>
                <a:spcPts val="0"/>
              </a:spcBef>
              <a:spcAft>
                <a:spcPts val="0"/>
              </a:spcAft>
              <a:buSzPts val="1200"/>
              <a:buChar char="➢"/>
            </a:pPr>
            <a:r>
              <a:rPr lang="en"/>
              <a:t>Need to know what barcode sequence matches each sample</a:t>
            </a:r>
            <a:endParaRPr/>
          </a:p>
          <a:p>
            <a:pPr indent="-304800" lvl="1" marL="914400" rtl="0" algn="l">
              <a:spcBef>
                <a:spcPts val="0"/>
              </a:spcBef>
              <a:spcAft>
                <a:spcPts val="0"/>
              </a:spcAft>
              <a:buSzPts val="1200"/>
              <a:buChar char="➢"/>
            </a:pPr>
            <a:r>
              <a:rPr lang="en"/>
              <a:t>Information in sample metadata</a:t>
            </a:r>
            <a:endParaRPr/>
          </a:p>
          <a:p>
            <a:pPr indent="-304800" lvl="1" marL="914400" rtl="0" algn="l">
              <a:spcBef>
                <a:spcPts val="0"/>
              </a:spcBef>
              <a:spcAft>
                <a:spcPts val="0"/>
              </a:spcAft>
              <a:buSzPts val="1200"/>
              <a:buChar char="➢"/>
            </a:pPr>
            <a:r>
              <a:rPr lang="en"/>
              <a:t>Results stores in demux.qza</a:t>
            </a:r>
            <a:endParaRPr/>
          </a:p>
          <a:p>
            <a:pPr indent="-304800" lvl="1" marL="914400" rtl="0" algn="l">
              <a:spcBef>
                <a:spcPts val="0"/>
              </a:spcBef>
              <a:spcAft>
                <a:spcPts val="0"/>
              </a:spcAft>
              <a:buSzPts val="1200"/>
              <a:buChar char="➢"/>
            </a:pPr>
            <a:r>
              <a:rPr lang="en"/>
              <a:t>View the visualization using tools</a:t>
            </a:r>
            <a:endParaRPr/>
          </a:p>
        </p:txBody>
      </p:sp>
      <p:pic>
        <p:nvPicPr>
          <p:cNvPr id="110" name="Google Shape;110;p20"/>
          <p:cNvPicPr preferRelativeResize="0"/>
          <p:nvPr/>
        </p:nvPicPr>
        <p:blipFill>
          <a:blip r:embed="rId3">
            <a:alphaModFix/>
          </a:blip>
          <a:stretch>
            <a:fillRect/>
          </a:stretch>
        </p:blipFill>
        <p:spPr>
          <a:xfrm>
            <a:off x="4311600" y="1225225"/>
            <a:ext cx="4527601" cy="2830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Sequence Quality Control</a:t>
            </a:r>
            <a:endParaRPr/>
          </a:p>
        </p:txBody>
      </p:sp>
      <p:sp>
        <p:nvSpPr>
          <p:cNvPr id="116" name="Google Shape;116;p21"/>
          <p:cNvSpPr txBox="1"/>
          <p:nvPr>
            <p:ph idx="1" type="body"/>
          </p:nvPr>
        </p:nvSpPr>
        <p:spPr>
          <a:xfrm>
            <a:off x="311700" y="1225225"/>
            <a:ext cx="3999900" cy="3354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Multiple Methods	</a:t>
            </a:r>
            <a:endParaRPr/>
          </a:p>
          <a:p>
            <a:pPr indent="-304800" lvl="1" marL="914400" rtl="0" algn="l">
              <a:spcBef>
                <a:spcPts val="0"/>
              </a:spcBef>
              <a:spcAft>
                <a:spcPts val="0"/>
              </a:spcAft>
              <a:buSzPts val="1200"/>
              <a:buChar char="➢"/>
            </a:pPr>
            <a:r>
              <a:rPr lang="en"/>
              <a:t>DADA2</a:t>
            </a:r>
            <a:endParaRPr/>
          </a:p>
          <a:p>
            <a:pPr indent="-304800" lvl="2" marL="1371600" rtl="0" algn="l">
              <a:spcBef>
                <a:spcPts val="0"/>
              </a:spcBef>
              <a:spcAft>
                <a:spcPts val="0"/>
              </a:spcAft>
              <a:buSzPts val="1200"/>
              <a:buChar char="■"/>
            </a:pPr>
            <a:r>
              <a:rPr lang="en"/>
              <a:t>Pipeline for detecting Illumina amplicon sequence data</a:t>
            </a:r>
            <a:endParaRPr/>
          </a:p>
          <a:p>
            <a:pPr indent="-304800" lvl="2" marL="1371600" rtl="0" algn="l">
              <a:spcBef>
                <a:spcPts val="0"/>
              </a:spcBef>
              <a:spcAft>
                <a:spcPts val="0"/>
              </a:spcAft>
              <a:buSzPts val="1200"/>
              <a:buChar char="■"/>
            </a:pPr>
            <a:r>
              <a:rPr lang="en"/>
              <a:t>Filters phiX reads and chimeric sequences</a:t>
            </a:r>
            <a:endParaRPr/>
          </a:p>
          <a:p>
            <a:pPr indent="-304800" lvl="2" marL="1371600" rtl="0" algn="l">
              <a:spcBef>
                <a:spcPts val="0"/>
              </a:spcBef>
              <a:spcAft>
                <a:spcPts val="0"/>
              </a:spcAft>
              <a:buSzPts val="1200"/>
              <a:buChar char="■"/>
            </a:pPr>
            <a:r>
              <a:rPr lang="en"/>
              <a:t>Uses two parameters</a:t>
            </a:r>
            <a:endParaRPr/>
          </a:p>
          <a:p>
            <a:pPr indent="-304800" lvl="3" marL="1828800" rtl="0" algn="l">
              <a:spcBef>
                <a:spcPts val="0"/>
              </a:spcBef>
              <a:spcAft>
                <a:spcPts val="0"/>
              </a:spcAft>
              <a:buSzPts val="1200"/>
              <a:buChar char="●"/>
            </a:pPr>
            <a:r>
              <a:rPr lang="en"/>
              <a:t>–p-trim-left m</a:t>
            </a:r>
            <a:endParaRPr/>
          </a:p>
          <a:p>
            <a:pPr indent="-304800" lvl="3" marL="1828800" rtl="0" algn="l">
              <a:spcBef>
                <a:spcPts val="0"/>
              </a:spcBef>
              <a:spcAft>
                <a:spcPts val="0"/>
              </a:spcAft>
              <a:buSzPts val="1200"/>
              <a:buChar char="●"/>
            </a:pPr>
            <a:r>
              <a:rPr lang="en"/>
              <a:t>–p-trunc-len n</a:t>
            </a:r>
            <a:endParaRPr/>
          </a:p>
          <a:p>
            <a:pPr indent="-304800" lvl="1" marL="914400" rtl="0" algn="l">
              <a:spcBef>
                <a:spcPts val="0"/>
              </a:spcBef>
              <a:spcAft>
                <a:spcPts val="0"/>
              </a:spcAft>
              <a:buSzPts val="1200"/>
              <a:buChar char="➢"/>
            </a:pPr>
            <a:r>
              <a:rPr lang="en"/>
              <a:t>Deblur</a:t>
            </a:r>
            <a:endParaRPr/>
          </a:p>
          <a:p>
            <a:pPr indent="-304800" lvl="2" marL="1371600" rtl="0" algn="l">
              <a:spcBef>
                <a:spcPts val="0"/>
              </a:spcBef>
              <a:spcAft>
                <a:spcPts val="0"/>
              </a:spcAft>
              <a:buSzPts val="1200"/>
              <a:buChar char="■"/>
            </a:pPr>
            <a:r>
              <a:rPr lang="en"/>
              <a:t>Uses sequence error profiles to match erroneous sequence reads with their biological sequence</a:t>
            </a:r>
            <a:endParaRPr/>
          </a:p>
          <a:p>
            <a:pPr indent="-304800" lvl="2" marL="1371600" rtl="0" algn="l">
              <a:spcBef>
                <a:spcPts val="0"/>
              </a:spcBef>
              <a:spcAft>
                <a:spcPts val="0"/>
              </a:spcAft>
              <a:buSzPts val="1200"/>
              <a:buChar char="■"/>
            </a:pPr>
            <a:r>
              <a:rPr lang="en"/>
              <a:t>Applied in two steps</a:t>
            </a:r>
            <a:endParaRPr/>
          </a:p>
          <a:p>
            <a:pPr indent="-304800" lvl="3" marL="1828800" rtl="0" algn="l">
              <a:spcBef>
                <a:spcPts val="0"/>
              </a:spcBef>
              <a:spcAft>
                <a:spcPts val="0"/>
              </a:spcAft>
              <a:buSzPts val="1200"/>
              <a:buChar char="●"/>
            </a:pPr>
            <a:r>
              <a:rPr lang="en"/>
              <a:t>Quality filtering process</a:t>
            </a:r>
            <a:endParaRPr/>
          </a:p>
          <a:p>
            <a:pPr indent="-304800" lvl="3" marL="1828800" rtl="0" algn="l">
              <a:spcBef>
                <a:spcPts val="0"/>
              </a:spcBef>
              <a:spcAft>
                <a:spcPts val="0"/>
              </a:spcAft>
              <a:buSzPts val="1200"/>
              <a:buChar char="●"/>
            </a:pPr>
            <a:r>
              <a:rPr lang="en"/>
              <a:t>Deblur workflow (denoise-16s)</a:t>
            </a:r>
            <a:endParaRPr/>
          </a:p>
          <a:p>
            <a:pPr indent="-304800" lvl="4" marL="2286000" rtl="0" algn="l">
              <a:spcBef>
                <a:spcPts val="0"/>
              </a:spcBef>
              <a:spcAft>
                <a:spcPts val="0"/>
              </a:spcAft>
              <a:buSzPts val="1200"/>
              <a:buChar char="◆"/>
            </a:pPr>
            <a:r>
              <a:rPr lang="en"/>
              <a:t>–p-trim-length n</a:t>
            </a:r>
            <a:endParaRPr/>
          </a:p>
        </p:txBody>
      </p:sp>
      <p:pic>
        <p:nvPicPr>
          <p:cNvPr id="117" name="Google Shape;117;p21"/>
          <p:cNvPicPr preferRelativeResize="0"/>
          <p:nvPr/>
        </p:nvPicPr>
        <p:blipFill>
          <a:blip r:embed="rId3">
            <a:alphaModFix/>
          </a:blip>
          <a:stretch>
            <a:fillRect/>
          </a:stretch>
        </p:blipFill>
        <p:spPr>
          <a:xfrm>
            <a:off x="5499150" y="475050"/>
            <a:ext cx="2948375" cy="2096700"/>
          </a:xfrm>
          <a:prstGeom prst="rect">
            <a:avLst/>
          </a:prstGeom>
          <a:noFill/>
          <a:ln>
            <a:noFill/>
          </a:ln>
        </p:spPr>
      </p:pic>
      <p:pic>
        <p:nvPicPr>
          <p:cNvPr id="118" name="Google Shape;118;p21"/>
          <p:cNvPicPr preferRelativeResize="0"/>
          <p:nvPr/>
        </p:nvPicPr>
        <p:blipFill>
          <a:blip r:embed="rId4">
            <a:alphaModFix/>
          </a:blip>
          <a:stretch>
            <a:fillRect/>
          </a:stretch>
        </p:blipFill>
        <p:spPr>
          <a:xfrm>
            <a:off x="5377175" y="2571750"/>
            <a:ext cx="3192350" cy="215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