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emf" ContentType="image/x-emf"/>
  <Default Extension="xlsx" ContentType="application/vnd.openxmlformats-officedocument.spreadsheetml.sheet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4">
  <p:sldMasterIdLst>
    <p:sldMasterId id="2147483660" r:id="rId5"/>
    <p:sldMasterId id="2147483678" r:id="rId6"/>
    <p:sldMasterId id="2147483696" r:id="rId7"/>
  </p:sldMasterIdLst>
  <p:notesMasterIdLst>
    <p:notesMasterId r:id="rId14"/>
  </p:notesMasterIdLst>
  <p:handoutMasterIdLst>
    <p:handoutMasterId r:id="rId15"/>
  </p:handoutMasterIdLst>
  <p:sldIdLst>
    <p:sldId id="558" r:id="rId8"/>
    <p:sldId id="571" r:id="rId9"/>
    <p:sldId id="570" r:id="rId10"/>
    <p:sldId id="569" r:id="rId11"/>
    <p:sldId id="566" r:id="rId12"/>
    <p:sldId id="567" r:id="rId13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Radhakrishna Kotarkonda" initials="RK" lastIdx="1" clrIdx="0"/>
  <p:cmAuthor id="1" name="ServUS" initials="S" lastIdx="9" clrIdx="1"/>
  <p:cmAuthor id="2" name="Marina Havan" initials="MH" lastIdx="0" clrIdx="2"/>
  <p:cmAuthor id="3" name="IT SERvus" initials="IS" lastIdx="2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8802"/>
    <a:srgbClr val="66FF33"/>
    <a:srgbClr val="0000CC"/>
    <a:srgbClr val="F222C5"/>
    <a:srgbClr val="00CC00"/>
    <a:srgbClr val="156B01"/>
    <a:srgbClr val="336600"/>
    <a:srgbClr val="30EF03"/>
    <a:srgbClr val="2ACF03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90" autoAdjust="0"/>
    <p:restoredTop sz="95501" autoAdjust="0"/>
  </p:normalViewPr>
  <p:slideViewPr>
    <p:cSldViewPr>
      <p:cViewPr>
        <p:scale>
          <a:sx n="150" d="100"/>
          <a:sy n="150" d="100"/>
        </p:scale>
        <p:origin x="1040" y="3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0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824"/>
    </p:cViewPr>
  </p:sorterViewPr>
  <p:notesViewPr>
    <p:cSldViewPr>
      <p:cViewPr varScale="1">
        <p:scale>
          <a:sx n="56" d="100"/>
          <a:sy n="56" d="100"/>
        </p:scale>
        <p:origin x="-2874" y="-84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2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interSettings" Target="printerSettings/printerSettings1.bin"/><Relationship Id="rId17" Type="http://schemas.openxmlformats.org/officeDocument/2006/relationships/commentAuthors" Target="commentAuthors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customXml" Target="../customXml/item4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slideMaster" Target="slideMasters/slideMaster3.xml"/><Relationship Id="rId8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AE4721F-5144-4B49-8AEE-5181D2EDCEAF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DAF9182-D2A9-40DB-A915-63201443676D}">
      <dgm:prSet phldrT="[Text]" custT="1"/>
      <dgm:spPr/>
      <dgm:t>
        <a:bodyPr/>
        <a:lstStyle/>
        <a:p>
          <a:r>
            <a:rPr lang="en-US" sz="2000" dirty="0" smtClean="0"/>
            <a:t>Business Priorities HBX, DHS, DHCF</a:t>
          </a:r>
          <a:endParaRPr lang="en-US" sz="2000" dirty="0"/>
        </a:p>
      </dgm:t>
    </dgm:pt>
    <dgm:pt modelId="{84B44CE7-27B8-42E1-86C5-84074EC6FCBC}" type="parTrans" cxnId="{79006026-750E-4EA8-ABDA-CC16F96A64B0}">
      <dgm:prSet/>
      <dgm:spPr/>
      <dgm:t>
        <a:bodyPr/>
        <a:lstStyle/>
        <a:p>
          <a:endParaRPr lang="en-US" sz="2000"/>
        </a:p>
      </dgm:t>
    </dgm:pt>
    <dgm:pt modelId="{FA643627-8884-4726-B458-E303720B2824}" type="sibTrans" cxnId="{79006026-750E-4EA8-ABDA-CC16F96A64B0}">
      <dgm:prSet/>
      <dgm:spPr/>
      <dgm:t>
        <a:bodyPr/>
        <a:lstStyle/>
        <a:p>
          <a:endParaRPr lang="en-US" sz="2000"/>
        </a:p>
      </dgm:t>
    </dgm:pt>
    <dgm:pt modelId="{2727B039-E514-49AD-B0A4-75850D624835}">
      <dgm:prSet phldrT="[Text]" custT="1"/>
      <dgm:spPr/>
      <dgm:t>
        <a:bodyPr/>
        <a:lstStyle/>
        <a:p>
          <a:r>
            <a:rPr lang="en-US" sz="2000" dirty="0" smtClean="0"/>
            <a:t>R1 Update (Eric)</a:t>
          </a:r>
          <a:endParaRPr lang="en-US" sz="2000" dirty="0"/>
        </a:p>
      </dgm:t>
    </dgm:pt>
    <dgm:pt modelId="{F20B5F4F-69D8-4288-90BA-7491118882BB}" type="parTrans" cxnId="{760F35A1-75E8-479F-BBD2-63793C8D6EFB}">
      <dgm:prSet/>
      <dgm:spPr/>
      <dgm:t>
        <a:bodyPr/>
        <a:lstStyle/>
        <a:p>
          <a:endParaRPr lang="en-US" sz="2000"/>
        </a:p>
      </dgm:t>
    </dgm:pt>
    <dgm:pt modelId="{33AEB1BC-AC39-4C11-BAE0-9CCDBCC8BD8E}" type="sibTrans" cxnId="{760F35A1-75E8-479F-BBD2-63793C8D6EFB}">
      <dgm:prSet/>
      <dgm:spPr/>
      <dgm:t>
        <a:bodyPr/>
        <a:lstStyle/>
        <a:p>
          <a:endParaRPr lang="en-US" sz="2000"/>
        </a:p>
      </dgm:t>
    </dgm:pt>
    <dgm:pt modelId="{6A84FC27-53CB-4374-B2A1-0636FD1EA224}">
      <dgm:prSet phldrT="[Text]" custT="1"/>
      <dgm:spPr/>
      <dgm:t>
        <a:bodyPr/>
        <a:lstStyle/>
        <a:p>
          <a:r>
            <a:rPr lang="en-US" sz="2000" dirty="0" smtClean="0"/>
            <a:t>R2 Update</a:t>
          </a:r>
        </a:p>
      </dgm:t>
    </dgm:pt>
    <dgm:pt modelId="{F10E0081-30CC-4EC5-BDA9-FFDDFB2D26DA}" type="parTrans" cxnId="{3C3D0108-4F98-44FC-B641-941C0C6A712F}">
      <dgm:prSet/>
      <dgm:spPr/>
      <dgm:t>
        <a:bodyPr/>
        <a:lstStyle/>
        <a:p>
          <a:endParaRPr lang="en-US" sz="2000"/>
        </a:p>
      </dgm:t>
    </dgm:pt>
    <dgm:pt modelId="{86DF23BE-2F0D-430D-B92B-7802D0F2CD3E}" type="sibTrans" cxnId="{3C3D0108-4F98-44FC-B641-941C0C6A712F}">
      <dgm:prSet/>
      <dgm:spPr/>
      <dgm:t>
        <a:bodyPr/>
        <a:lstStyle/>
        <a:p>
          <a:endParaRPr lang="en-US" sz="2000"/>
        </a:p>
      </dgm:t>
    </dgm:pt>
    <dgm:pt modelId="{B64F0DEA-A727-495E-8D11-6E56A28C69FA}">
      <dgm:prSet phldrT="[Text]" custT="1"/>
      <dgm:spPr/>
      <dgm:t>
        <a:bodyPr/>
        <a:lstStyle/>
        <a:p>
          <a:r>
            <a:rPr lang="en-US" sz="2000" dirty="0" smtClean="0"/>
            <a:t>R3 Update (As Needed)</a:t>
          </a:r>
        </a:p>
      </dgm:t>
    </dgm:pt>
    <dgm:pt modelId="{DA16370E-62F2-4BED-B483-0286E7B2F898}" type="parTrans" cxnId="{EB77EB9D-3465-4E74-87D2-F47327B2C0F5}">
      <dgm:prSet/>
      <dgm:spPr/>
      <dgm:t>
        <a:bodyPr/>
        <a:lstStyle/>
        <a:p>
          <a:endParaRPr lang="en-US" sz="2000"/>
        </a:p>
      </dgm:t>
    </dgm:pt>
    <dgm:pt modelId="{B20A854F-B504-40E7-8D68-24EFD74569D2}" type="sibTrans" cxnId="{EB77EB9D-3465-4E74-87D2-F47327B2C0F5}">
      <dgm:prSet/>
      <dgm:spPr/>
      <dgm:t>
        <a:bodyPr/>
        <a:lstStyle/>
        <a:p>
          <a:endParaRPr lang="en-US" sz="2000"/>
        </a:p>
      </dgm:t>
    </dgm:pt>
    <dgm:pt modelId="{9E077231-ABDF-44FF-8598-624092086256}">
      <dgm:prSet phldrT="[Text]" custT="1"/>
      <dgm:spPr/>
      <dgm:t>
        <a:bodyPr/>
        <a:lstStyle/>
        <a:p>
          <a:r>
            <a:rPr lang="en-US" sz="2000" dirty="0" smtClean="0"/>
            <a:t>R1 Update (Trey)</a:t>
          </a:r>
          <a:endParaRPr lang="en-US" sz="2000" dirty="0"/>
        </a:p>
      </dgm:t>
    </dgm:pt>
    <dgm:pt modelId="{954C0605-061D-4E89-9360-CE270861B6F6}" type="parTrans" cxnId="{31560D7F-7E08-4F2E-9FDB-31BB62E57A7F}">
      <dgm:prSet/>
      <dgm:spPr/>
      <dgm:t>
        <a:bodyPr/>
        <a:lstStyle/>
        <a:p>
          <a:endParaRPr lang="en-US" sz="2000"/>
        </a:p>
      </dgm:t>
    </dgm:pt>
    <dgm:pt modelId="{064A77F4-A529-4B27-A1BE-AC237F1C3195}" type="sibTrans" cxnId="{31560D7F-7E08-4F2E-9FDB-31BB62E57A7F}">
      <dgm:prSet/>
      <dgm:spPr/>
      <dgm:t>
        <a:bodyPr/>
        <a:lstStyle/>
        <a:p>
          <a:endParaRPr lang="en-US" sz="2000"/>
        </a:p>
      </dgm:t>
    </dgm:pt>
    <dgm:pt modelId="{A1BDC8B4-9B99-40A4-AF6E-4C55567F68DD}">
      <dgm:prSet phldrT="[Text]" custT="1"/>
      <dgm:spPr/>
      <dgm:t>
        <a:bodyPr/>
        <a:lstStyle/>
        <a:p>
          <a:r>
            <a:rPr lang="en-US" sz="2000" dirty="0" smtClean="0"/>
            <a:t>MAGI Renewals</a:t>
          </a:r>
          <a:endParaRPr lang="en-US" sz="2000" dirty="0"/>
        </a:p>
      </dgm:t>
    </dgm:pt>
    <dgm:pt modelId="{4714E739-7129-4C54-B1D2-33AE928A7A78}" type="parTrans" cxnId="{E5023EB9-D440-462F-BAFA-B87C3C4F790A}">
      <dgm:prSet/>
      <dgm:spPr/>
      <dgm:t>
        <a:bodyPr/>
        <a:lstStyle/>
        <a:p>
          <a:endParaRPr lang="en-US" sz="2000"/>
        </a:p>
      </dgm:t>
    </dgm:pt>
    <dgm:pt modelId="{27C1129B-F1C7-41C7-A3FC-5E385A0D935F}" type="sibTrans" cxnId="{E5023EB9-D440-462F-BAFA-B87C3C4F790A}">
      <dgm:prSet/>
      <dgm:spPr/>
      <dgm:t>
        <a:bodyPr/>
        <a:lstStyle/>
        <a:p>
          <a:endParaRPr lang="en-US" sz="2000"/>
        </a:p>
      </dgm:t>
    </dgm:pt>
    <dgm:pt modelId="{5CF57766-2B4C-4BA6-BEF1-EB25A3749F0D}" type="pres">
      <dgm:prSet presAssocID="{4AE4721F-5144-4B49-8AEE-5181D2EDCEAF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E536B600-1864-4488-B7BE-2FD743409321}" type="pres">
      <dgm:prSet presAssocID="{4AE4721F-5144-4B49-8AEE-5181D2EDCEAF}" presName="Name1" presStyleCnt="0"/>
      <dgm:spPr/>
    </dgm:pt>
    <dgm:pt modelId="{EDDD69E1-D120-41CF-BFB8-E4D09E96137D}" type="pres">
      <dgm:prSet presAssocID="{4AE4721F-5144-4B49-8AEE-5181D2EDCEAF}" presName="cycle" presStyleCnt="0"/>
      <dgm:spPr/>
    </dgm:pt>
    <dgm:pt modelId="{ED755DAE-D023-4EEF-82E6-BB13FBC70E53}" type="pres">
      <dgm:prSet presAssocID="{4AE4721F-5144-4B49-8AEE-5181D2EDCEAF}" presName="srcNode" presStyleLbl="node1" presStyleIdx="0" presStyleCnt="6"/>
      <dgm:spPr/>
    </dgm:pt>
    <dgm:pt modelId="{82797871-A452-4324-9AC9-9DE86DA78481}" type="pres">
      <dgm:prSet presAssocID="{4AE4721F-5144-4B49-8AEE-5181D2EDCEAF}" presName="conn" presStyleLbl="parChTrans1D2" presStyleIdx="0" presStyleCnt="1"/>
      <dgm:spPr/>
      <dgm:t>
        <a:bodyPr/>
        <a:lstStyle/>
        <a:p>
          <a:endParaRPr lang="en-US"/>
        </a:p>
      </dgm:t>
    </dgm:pt>
    <dgm:pt modelId="{2153B88A-FCC9-48B0-844D-8492C65D9C3F}" type="pres">
      <dgm:prSet presAssocID="{4AE4721F-5144-4B49-8AEE-5181D2EDCEAF}" presName="extraNode" presStyleLbl="node1" presStyleIdx="0" presStyleCnt="6"/>
      <dgm:spPr/>
    </dgm:pt>
    <dgm:pt modelId="{2C49B0E5-14AC-4870-B9BE-43E87BA3B7F6}" type="pres">
      <dgm:prSet presAssocID="{4AE4721F-5144-4B49-8AEE-5181D2EDCEAF}" presName="dstNode" presStyleLbl="node1" presStyleIdx="0" presStyleCnt="6"/>
      <dgm:spPr/>
    </dgm:pt>
    <dgm:pt modelId="{5B3F9961-2722-41B6-ADBC-C2C094AB0EC6}" type="pres">
      <dgm:prSet presAssocID="{EDAF9182-D2A9-40DB-A915-63201443676D}" presName="text_1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71B758-3C85-46BB-AFA9-1F7C6A8A508A}" type="pres">
      <dgm:prSet presAssocID="{EDAF9182-D2A9-40DB-A915-63201443676D}" presName="accent_1" presStyleCnt="0"/>
      <dgm:spPr/>
    </dgm:pt>
    <dgm:pt modelId="{2880EB63-23B4-4C94-ABB9-CFEC01DD2839}" type="pres">
      <dgm:prSet presAssocID="{EDAF9182-D2A9-40DB-A915-63201443676D}" presName="accentRepeatNode" presStyleLbl="solidFgAcc1" presStyleIdx="0" presStyleCnt="6"/>
      <dgm:spPr>
        <a:solidFill>
          <a:schemeClr val="bg1"/>
        </a:solidFill>
      </dgm:spPr>
      <dgm:t>
        <a:bodyPr/>
        <a:lstStyle/>
        <a:p>
          <a:endParaRPr lang="en-US"/>
        </a:p>
      </dgm:t>
    </dgm:pt>
    <dgm:pt modelId="{AEC6877B-3905-40F5-8988-D1DFB7D1078D}" type="pres">
      <dgm:prSet presAssocID="{2727B039-E514-49AD-B0A4-75850D624835}" presName="text_2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A59BBC-713B-4D38-89F9-90A6CC9DDB7D}" type="pres">
      <dgm:prSet presAssocID="{2727B039-E514-49AD-B0A4-75850D624835}" presName="accent_2" presStyleCnt="0"/>
      <dgm:spPr/>
    </dgm:pt>
    <dgm:pt modelId="{7727656A-2C48-4208-AE4E-F79F94A760F1}" type="pres">
      <dgm:prSet presAssocID="{2727B039-E514-49AD-B0A4-75850D624835}" presName="accentRepeatNode" presStyleLbl="solidFgAcc1" presStyleIdx="1" presStyleCnt="6"/>
      <dgm:spPr>
        <a:solidFill>
          <a:srgbClr val="66FF33"/>
        </a:solidFill>
      </dgm:spPr>
      <dgm:t>
        <a:bodyPr/>
        <a:lstStyle/>
        <a:p>
          <a:endParaRPr lang="en-US"/>
        </a:p>
      </dgm:t>
    </dgm:pt>
    <dgm:pt modelId="{E495D976-C6F7-40E2-BB2A-C57156D22400}" type="pres">
      <dgm:prSet presAssocID="{9E077231-ABDF-44FF-8598-624092086256}" presName="text_3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291ECB-7D4E-4BC0-8EAE-3F7FE87930E2}" type="pres">
      <dgm:prSet presAssocID="{9E077231-ABDF-44FF-8598-624092086256}" presName="accent_3" presStyleCnt="0"/>
      <dgm:spPr/>
    </dgm:pt>
    <dgm:pt modelId="{288B285D-79E2-41B5-95D1-0B71ACAC43D9}" type="pres">
      <dgm:prSet presAssocID="{9E077231-ABDF-44FF-8598-624092086256}" presName="accentRepeatNode" presStyleLbl="solidFgAcc1" presStyleIdx="2" presStyleCnt="6"/>
      <dgm:spPr/>
    </dgm:pt>
    <dgm:pt modelId="{9ACCAB60-60FA-45E7-B4A9-D1B38A5EAE85}" type="pres">
      <dgm:prSet presAssocID="{A1BDC8B4-9B99-40A4-AF6E-4C55567F68DD}" presName="text_4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B99653-F88E-48E0-B430-1932DC3E36FE}" type="pres">
      <dgm:prSet presAssocID="{A1BDC8B4-9B99-40A4-AF6E-4C55567F68DD}" presName="accent_4" presStyleCnt="0"/>
      <dgm:spPr/>
    </dgm:pt>
    <dgm:pt modelId="{9434F026-893E-442D-A44B-589954BA3D3E}" type="pres">
      <dgm:prSet presAssocID="{A1BDC8B4-9B99-40A4-AF6E-4C55567F68DD}" presName="accentRepeatNode" presStyleLbl="solidFgAcc1" presStyleIdx="3" presStyleCnt="6"/>
      <dgm:spPr/>
    </dgm:pt>
    <dgm:pt modelId="{676FCA3E-3D63-48FA-A584-9A5CE0222C20}" type="pres">
      <dgm:prSet presAssocID="{6A84FC27-53CB-4374-B2A1-0636FD1EA224}" presName="text_5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68AB96-E57C-4F5E-A1B1-FA1674A1A2BC}" type="pres">
      <dgm:prSet presAssocID="{6A84FC27-53CB-4374-B2A1-0636FD1EA224}" presName="accent_5" presStyleCnt="0"/>
      <dgm:spPr/>
    </dgm:pt>
    <dgm:pt modelId="{7CDE2DAE-B4D1-46E2-8524-1025FB8E0766}" type="pres">
      <dgm:prSet presAssocID="{6A84FC27-53CB-4374-B2A1-0636FD1EA224}" presName="accentRepeatNode" presStyleLbl="solidFgAcc1" presStyleIdx="4" presStyleCnt="6"/>
      <dgm:spPr/>
    </dgm:pt>
    <dgm:pt modelId="{79D45F83-0AF6-4941-865C-F759417C23C0}" type="pres">
      <dgm:prSet presAssocID="{B64F0DEA-A727-495E-8D11-6E56A28C69FA}" presName="text_6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16FA42-C387-4DB3-AD98-F11E7F08050B}" type="pres">
      <dgm:prSet presAssocID="{B64F0DEA-A727-495E-8D11-6E56A28C69FA}" presName="accent_6" presStyleCnt="0"/>
      <dgm:spPr/>
    </dgm:pt>
    <dgm:pt modelId="{3EE14B5C-1B3F-476C-A10E-2B12E9BBEB5D}" type="pres">
      <dgm:prSet presAssocID="{B64F0DEA-A727-495E-8D11-6E56A28C69FA}" presName="accentRepeatNode" presStyleLbl="solidFgAcc1" presStyleIdx="5" presStyleCnt="6"/>
      <dgm:spPr/>
    </dgm:pt>
  </dgm:ptLst>
  <dgm:cxnLst>
    <dgm:cxn modelId="{E5023EB9-D440-462F-BAFA-B87C3C4F790A}" srcId="{4AE4721F-5144-4B49-8AEE-5181D2EDCEAF}" destId="{A1BDC8B4-9B99-40A4-AF6E-4C55567F68DD}" srcOrd="3" destOrd="0" parTransId="{4714E739-7129-4C54-B1D2-33AE928A7A78}" sibTransId="{27C1129B-F1C7-41C7-A3FC-5E385A0D935F}"/>
    <dgm:cxn modelId="{EB77EB9D-3465-4E74-87D2-F47327B2C0F5}" srcId="{4AE4721F-5144-4B49-8AEE-5181D2EDCEAF}" destId="{B64F0DEA-A727-495E-8D11-6E56A28C69FA}" srcOrd="5" destOrd="0" parTransId="{DA16370E-62F2-4BED-B483-0286E7B2F898}" sibTransId="{B20A854F-B504-40E7-8D68-24EFD74569D2}"/>
    <dgm:cxn modelId="{4DB76D40-3F05-492A-A6EB-049832786B8F}" type="presOf" srcId="{A1BDC8B4-9B99-40A4-AF6E-4C55567F68DD}" destId="{9ACCAB60-60FA-45E7-B4A9-D1B38A5EAE85}" srcOrd="0" destOrd="0" presId="urn:microsoft.com/office/officeart/2008/layout/VerticalCurvedList"/>
    <dgm:cxn modelId="{8250DE35-28B5-4130-BFE9-47756DB64F42}" type="presOf" srcId="{B64F0DEA-A727-495E-8D11-6E56A28C69FA}" destId="{79D45F83-0AF6-4941-865C-F759417C23C0}" srcOrd="0" destOrd="0" presId="urn:microsoft.com/office/officeart/2008/layout/VerticalCurvedList"/>
    <dgm:cxn modelId="{0396F660-C07A-4245-8ABE-393BCC8803D2}" type="presOf" srcId="{4AE4721F-5144-4B49-8AEE-5181D2EDCEAF}" destId="{5CF57766-2B4C-4BA6-BEF1-EB25A3749F0D}" srcOrd="0" destOrd="0" presId="urn:microsoft.com/office/officeart/2008/layout/VerticalCurvedList"/>
    <dgm:cxn modelId="{70E89A1B-6BA4-41F0-A2B7-829DE36A3EDB}" type="presOf" srcId="{FA643627-8884-4726-B458-E303720B2824}" destId="{82797871-A452-4324-9AC9-9DE86DA78481}" srcOrd="0" destOrd="0" presId="urn:microsoft.com/office/officeart/2008/layout/VerticalCurvedList"/>
    <dgm:cxn modelId="{31560D7F-7E08-4F2E-9FDB-31BB62E57A7F}" srcId="{4AE4721F-5144-4B49-8AEE-5181D2EDCEAF}" destId="{9E077231-ABDF-44FF-8598-624092086256}" srcOrd="2" destOrd="0" parTransId="{954C0605-061D-4E89-9360-CE270861B6F6}" sibTransId="{064A77F4-A529-4B27-A1BE-AC237F1C3195}"/>
    <dgm:cxn modelId="{3C3D0108-4F98-44FC-B641-941C0C6A712F}" srcId="{4AE4721F-5144-4B49-8AEE-5181D2EDCEAF}" destId="{6A84FC27-53CB-4374-B2A1-0636FD1EA224}" srcOrd="4" destOrd="0" parTransId="{F10E0081-30CC-4EC5-BDA9-FFDDFB2D26DA}" sibTransId="{86DF23BE-2F0D-430D-B92B-7802D0F2CD3E}"/>
    <dgm:cxn modelId="{760F35A1-75E8-479F-BBD2-63793C8D6EFB}" srcId="{4AE4721F-5144-4B49-8AEE-5181D2EDCEAF}" destId="{2727B039-E514-49AD-B0A4-75850D624835}" srcOrd="1" destOrd="0" parTransId="{F20B5F4F-69D8-4288-90BA-7491118882BB}" sibTransId="{33AEB1BC-AC39-4C11-BAE0-9CCDBCC8BD8E}"/>
    <dgm:cxn modelId="{9A294D62-9AA0-4A02-B9E5-B751F43E6593}" type="presOf" srcId="{EDAF9182-D2A9-40DB-A915-63201443676D}" destId="{5B3F9961-2722-41B6-ADBC-C2C094AB0EC6}" srcOrd="0" destOrd="0" presId="urn:microsoft.com/office/officeart/2008/layout/VerticalCurvedList"/>
    <dgm:cxn modelId="{79006026-750E-4EA8-ABDA-CC16F96A64B0}" srcId="{4AE4721F-5144-4B49-8AEE-5181D2EDCEAF}" destId="{EDAF9182-D2A9-40DB-A915-63201443676D}" srcOrd="0" destOrd="0" parTransId="{84B44CE7-27B8-42E1-86C5-84074EC6FCBC}" sibTransId="{FA643627-8884-4726-B458-E303720B2824}"/>
    <dgm:cxn modelId="{5EC52F61-3303-4A95-B6F0-72221E14968D}" type="presOf" srcId="{9E077231-ABDF-44FF-8598-624092086256}" destId="{E495D976-C6F7-40E2-BB2A-C57156D22400}" srcOrd="0" destOrd="0" presId="urn:microsoft.com/office/officeart/2008/layout/VerticalCurvedList"/>
    <dgm:cxn modelId="{3342D55D-C140-49DF-A01D-82DBA3A6FB47}" type="presOf" srcId="{2727B039-E514-49AD-B0A4-75850D624835}" destId="{AEC6877B-3905-40F5-8988-D1DFB7D1078D}" srcOrd="0" destOrd="0" presId="urn:microsoft.com/office/officeart/2008/layout/VerticalCurvedList"/>
    <dgm:cxn modelId="{04B8B6AF-2187-4E45-B652-2C38BE6126FD}" type="presOf" srcId="{6A84FC27-53CB-4374-B2A1-0636FD1EA224}" destId="{676FCA3E-3D63-48FA-A584-9A5CE0222C20}" srcOrd="0" destOrd="0" presId="urn:microsoft.com/office/officeart/2008/layout/VerticalCurvedList"/>
    <dgm:cxn modelId="{F718AD42-4583-40DA-9FE9-299C4544C581}" type="presParOf" srcId="{5CF57766-2B4C-4BA6-BEF1-EB25A3749F0D}" destId="{E536B600-1864-4488-B7BE-2FD743409321}" srcOrd="0" destOrd="0" presId="urn:microsoft.com/office/officeart/2008/layout/VerticalCurvedList"/>
    <dgm:cxn modelId="{52BF068E-7518-44DA-B1AB-A54A29D0162F}" type="presParOf" srcId="{E536B600-1864-4488-B7BE-2FD743409321}" destId="{EDDD69E1-D120-41CF-BFB8-E4D09E96137D}" srcOrd="0" destOrd="0" presId="urn:microsoft.com/office/officeart/2008/layout/VerticalCurvedList"/>
    <dgm:cxn modelId="{A09FE676-16BB-419F-9187-A848FC2CEE4B}" type="presParOf" srcId="{EDDD69E1-D120-41CF-BFB8-E4D09E96137D}" destId="{ED755DAE-D023-4EEF-82E6-BB13FBC70E53}" srcOrd="0" destOrd="0" presId="urn:microsoft.com/office/officeart/2008/layout/VerticalCurvedList"/>
    <dgm:cxn modelId="{168966E8-0DE9-47FB-AB9A-1601EA8C5C34}" type="presParOf" srcId="{EDDD69E1-D120-41CF-BFB8-E4D09E96137D}" destId="{82797871-A452-4324-9AC9-9DE86DA78481}" srcOrd="1" destOrd="0" presId="urn:microsoft.com/office/officeart/2008/layout/VerticalCurvedList"/>
    <dgm:cxn modelId="{6A0144A0-70C4-4D70-A294-ED9D48B73163}" type="presParOf" srcId="{EDDD69E1-D120-41CF-BFB8-E4D09E96137D}" destId="{2153B88A-FCC9-48B0-844D-8492C65D9C3F}" srcOrd="2" destOrd="0" presId="urn:microsoft.com/office/officeart/2008/layout/VerticalCurvedList"/>
    <dgm:cxn modelId="{E20C267D-75F5-4993-83C8-7296CC78591A}" type="presParOf" srcId="{EDDD69E1-D120-41CF-BFB8-E4D09E96137D}" destId="{2C49B0E5-14AC-4870-B9BE-43E87BA3B7F6}" srcOrd="3" destOrd="0" presId="urn:microsoft.com/office/officeart/2008/layout/VerticalCurvedList"/>
    <dgm:cxn modelId="{F3D44167-31AE-4188-9C5A-F3F81716592D}" type="presParOf" srcId="{E536B600-1864-4488-B7BE-2FD743409321}" destId="{5B3F9961-2722-41B6-ADBC-C2C094AB0EC6}" srcOrd="1" destOrd="0" presId="urn:microsoft.com/office/officeart/2008/layout/VerticalCurvedList"/>
    <dgm:cxn modelId="{E853014D-BD0E-4335-889D-48D260B5D716}" type="presParOf" srcId="{E536B600-1864-4488-B7BE-2FD743409321}" destId="{9C71B758-3C85-46BB-AFA9-1F7C6A8A508A}" srcOrd="2" destOrd="0" presId="urn:microsoft.com/office/officeart/2008/layout/VerticalCurvedList"/>
    <dgm:cxn modelId="{7A58C26B-1AAF-4B54-B537-CA7E6C8A995B}" type="presParOf" srcId="{9C71B758-3C85-46BB-AFA9-1F7C6A8A508A}" destId="{2880EB63-23B4-4C94-ABB9-CFEC01DD2839}" srcOrd="0" destOrd="0" presId="urn:microsoft.com/office/officeart/2008/layout/VerticalCurvedList"/>
    <dgm:cxn modelId="{8DB07C10-9DEE-47D4-B258-083B9CADC9FD}" type="presParOf" srcId="{E536B600-1864-4488-B7BE-2FD743409321}" destId="{AEC6877B-3905-40F5-8988-D1DFB7D1078D}" srcOrd="3" destOrd="0" presId="urn:microsoft.com/office/officeart/2008/layout/VerticalCurvedList"/>
    <dgm:cxn modelId="{5EE781B6-945D-494B-87CA-4AF702F1B76F}" type="presParOf" srcId="{E536B600-1864-4488-B7BE-2FD743409321}" destId="{F2A59BBC-713B-4D38-89F9-90A6CC9DDB7D}" srcOrd="4" destOrd="0" presId="urn:microsoft.com/office/officeart/2008/layout/VerticalCurvedList"/>
    <dgm:cxn modelId="{330AB51D-D5A1-4682-8EDB-651BFB5D78D4}" type="presParOf" srcId="{F2A59BBC-713B-4D38-89F9-90A6CC9DDB7D}" destId="{7727656A-2C48-4208-AE4E-F79F94A760F1}" srcOrd="0" destOrd="0" presId="urn:microsoft.com/office/officeart/2008/layout/VerticalCurvedList"/>
    <dgm:cxn modelId="{5D877136-86B3-417C-ABD7-82DF309A1B79}" type="presParOf" srcId="{E536B600-1864-4488-B7BE-2FD743409321}" destId="{E495D976-C6F7-40E2-BB2A-C57156D22400}" srcOrd="5" destOrd="0" presId="urn:microsoft.com/office/officeart/2008/layout/VerticalCurvedList"/>
    <dgm:cxn modelId="{D33A4D34-F38C-4B3B-8E2A-542DDDCACB81}" type="presParOf" srcId="{E536B600-1864-4488-B7BE-2FD743409321}" destId="{DF291ECB-7D4E-4BC0-8EAE-3F7FE87930E2}" srcOrd="6" destOrd="0" presId="urn:microsoft.com/office/officeart/2008/layout/VerticalCurvedList"/>
    <dgm:cxn modelId="{2C635E59-F512-43B2-AE5D-DF0A7E7A3128}" type="presParOf" srcId="{DF291ECB-7D4E-4BC0-8EAE-3F7FE87930E2}" destId="{288B285D-79E2-41B5-95D1-0B71ACAC43D9}" srcOrd="0" destOrd="0" presId="urn:microsoft.com/office/officeart/2008/layout/VerticalCurvedList"/>
    <dgm:cxn modelId="{67788EE0-FD7D-4FC2-84AF-BD90FFA5C2A0}" type="presParOf" srcId="{E536B600-1864-4488-B7BE-2FD743409321}" destId="{9ACCAB60-60FA-45E7-B4A9-D1B38A5EAE85}" srcOrd="7" destOrd="0" presId="urn:microsoft.com/office/officeart/2008/layout/VerticalCurvedList"/>
    <dgm:cxn modelId="{FEBD0D46-1CE2-4C09-B4C9-5F8990C36AF4}" type="presParOf" srcId="{E536B600-1864-4488-B7BE-2FD743409321}" destId="{A1B99653-F88E-48E0-B430-1932DC3E36FE}" srcOrd="8" destOrd="0" presId="urn:microsoft.com/office/officeart/2008/layout/VerticalCurvedList"/>
    <dgm:cxn modelId="{CFC19C78-749C-41DC-B7A1-4D141702C380}" type="presParOf" srcId="{A1B99653-F88E-48E0-B430-1932DC3E36FE}" destId="{9434F026-893E-442D-A44B-589954BA3D3E}" srcOrd="0" destOrd="0" presId="urn:microsoft.com/office/officeart/2008/layout/VerticalCurvedList"/>
    <dgm:cxn modelId="{E2C822F6-EA6E-4EE5-A110-744C8EA1ACB8}" type="presParOf" srcId="{E536B600-1864-4488-B7BE-2FD743409321}" destId="{676FCA3E-3D63-48FA-A584-9A5CE0222C20}" srcOrd="9" destOrd="0" presId="urn:microsoft.com/office/officeart/2008/layout/VerticalCurvedList"/>
    <dgm:cxn modelId="{BAE534F9-429E-42AC-8B21-D7A3639FFC97}" type="presParOf" srcId="{E536B600-1864-4488-B7BE-2FD743409321}" destId="{EF68AB96-E57C-4F5E-A1B1-FA1674A1A2BC}" srcOrd="10" destOrd="0" presId="urn:microsoft.com/office/officeart/2008/layout/VerticalCurvedList"/>
    <dgm:cxn modelId="{8B6E4C61-815C-4AF8-B8AB-6AD85996170F}" type="presParOf" srcId="{EF68AB96-E57C-4F5E-A1B1-FA1674A1A2BC}" destId="{7CDE2DAE-B4D1-46E2-8524-1025FB8E0766}" srcOrd="0" destOrd="0" presId="urn:microsoft.com/office/officeart/2008/layout/VerticalCurvedList"/>
    <dgm:cxn modelId="{A20EBB33-215E-438C-AF02-FD6F33BCD43E}" type="presParOf" srcId="{E536B600-1864-4488-B7BE-2FD743409321}" destId="{79D45F83-0AF6-4941-865C-F759417C23C0}" srcOrd="11" destOrd="0" presId="urn:microsoft.com/office/officeart/2008/layout/VerticalCurvedList"/>
    <dgm:cxn modelId="{1880F16D-26F4-46E8-A44C-550A5C4BB162}" type="presParOf" srcId="{E536B600-1864-4488-B7BE-2FD743409321}" destId="{4616FA42-C387-4DB3-AD98-F11E7F08050B}" srcOrd="12" destOrd="0" presId="urn:microsoft.com/office/officeart/2008/layout/VerticalCurvedList"/>
    <dgm:cxn modelId="{29FF574C-224D-4D28-8947-6C390015BCA5}" type="presParOf" srcId="{4616FA42-C387-4DB3-AD98-F11E7F08050B}" destId="{3EE14B5C-1B3F-476C-A10E-2B12E9BBEB5D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797871-A452-4324-9AC9-9DE86DA78481}">
      <dsp:nvSpPr>
        <dsp:cNvPr id="0" name=""/>
        <dsp:cNvSpPr/>
      </dsp:nvSpPr>
      <dsp:spPr>
        <a:xfrm>
          <a:off x="-6376035" y="-975273"/>
          <a:ext cx="7589347" cy="7589347"/>
        </a:xfrm>
        <a:prstGeom prst="blockArc">
          <a:avLst>
            <a:gd name="adj1" fmla="val 18900000"/>
            <a:gd name="adj2" fmla="val 2700000"/>
            <a:gd name="adj3" fmla="val 285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3F9961-2722-41B6-ADBC-C2C094AB0EC6}">
      <dsp:nvSpPr>
        <dsp:cNvPr id="0" name=""/>
        <dsp:cNvSpPr/>
      </dsp:nvSpPr>
      <dsp:spPr>
        <a:xfrm>
          <a:off x="451679" y="296939"/>
          <a:ext cx="5411861" cy="5936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1212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Business Priorities HBX, DHS, DHCF</a:t>
          </a:r>
          <a:endParaRPr lang="en-US" sz="2000" kern="1200" dirty="0"/>
        </a:p>
      </dsp:txBody>
      <dsp:txXfrm>
        <a:off x="451679" y="296939"/>
        <a:ext cx="5411861" cy="593652"/>
      </dsp:txXfrm>
    </dsp:sp>
    <dsp:sp modelId="{2880EB63-23B4-4C94-ABB9-CFEC01DD2839}">
      <dsp:nvSpPr>
        <dsp:cNvPr id="0" name=""/>
        <dsp:cNvSpPr/>
      </dsp:nvSpPr>
      <dsp:spPr>
        <a:xfrm>
          <a:off x="80646" y="222732"/>
          <a:ext cx="742066" cy="742066"/>
        </a:xfrm>
        <a:prstGeom prst="ellipse">
          <a:avLst/>
        </a:prstGeom>
        <a:solidFill>
          <a:schemeClr val="bg1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C6877B-3905-40F5-8988-D1DFB7D1078D}">
      <dsp:nvSpPr>
        <dsp:cNvPr id="0" name=""/>
        <dsp:cNvSpPr/>
      </dsp:nvSpPr>
      <dsp:spPr>
        <a:xfrm>
          <a:off x="940000" y="1187305"/>
          <a:ext cx="4923541" cy="5936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1212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R1 Update (Eric)</a:t>
          </a:r>
          <a:endParaRPr lang="en-US" sz="2000" kern="1200" dirty="0"/>
        </a:p>
      </dsp:txBody>
      <dsp:txXfrm>
        <a:off x="940000" y="1187305"/>
        <a:ext cx="4923541" cy="593652"/>
      </dsp:txXfrm>
    </dsp:sp>
    <dsp:sp modelId="{7727656A-2C48-4208-AE4E-F79F94A760F1}">
      <dsp:nvSpPr>
        <dsp:cNvPr id="0" name=""/>
        <dsp:cNvSpPr/>
      </dsp:nvSpPr>
      <dsp:spPr>
        <a:xfrm>
          <a:off x="568967" y="1113099"/>
          <a:ext cx="742066" cy="742066"/>
        </a:xfrm>
        <a:prstGeom prst="ellipse">
          <a:avLst/>
        </a:prstGeom>
        <a:solidFill>
          <a:srgbClr val="66FF33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95D976-C6F7-40E2-BB2A-C57156D22400}">
      <dsp:nvSpPr>
        <dsp:cNvPr id="0" name=""/>
        <dsp:cNvSpPr/>
      </dsp:nvSpPr>
      <dsp:spPr>
        <a:xfrm>
          <a:off x="1163296" y="2077672"/>
          <a:ext cx="4700244" cy="5936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1212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R1 Update (Trey)</a:t>
          </a:r>
          <a:endParaRPr lang="en-US" sz="2000" kern="1200" dirty="0"/>
        </a:p>
      </dsp:txBody>
      <dsp:txXfrm>
        <a:off x="1163296" y="2077672"/>
        <a:ext cx="4700244" cy="593652"/>
      </dsp:txXfrm>
    </dsp:sp>
    <dsp:sp modelId="{288B285D-79E2-41B5-95D1-0B71ACAC43D9}">
      <dsp:nvSpPr>
        <dsp:cNvPr id="0" name=""/>
        <dsp:cNvSpPr/>
      </dsp:nvSpPr>
      <dsp:spPr>
        <a:xfrm>
          <a:off x="792263" y="2003465"/>
          <a:ext cx="742066" cy="74206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CCAB60-60FA-45E7-B4A9-D1B38A5EAE85}">
      <dsp:nvSpPr>
        <dsp:cNvPr id="0" name=""/>
        <dsp:cNvSpPr/>
      </dsp:nvSpPr>
      <dsp:spPr>
        <a:xfrm>
          <a:off x="1163296" y="2967474"/>
          <a:ext cx="4700244" cy="5936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1212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MAGI Renewals</a:t>
          </a:r>
          <a:endParaRPr lang="en-US" sz="2000" kern="1200" dirty="0"/>
        </a:p>
      </dsp:txBody>
      <dsp:txXfrm>
        <a:off x="1163296" y="2967474"/>
        <a:ext cx="4700244" cy="593652"/>
      </dsp:txXfrm>
    </dsp:sp>
    <dsp:sp modelId="{9434F026-893E-442D-A44B-589954BA3D3E}">
      <dsp:nvSpPr>
        <dsp:cNvPr id="0" name=""/>
        <dsp:cNvSpPr/>
      </dsp:nvSpPr>
      <dsp:spPr>
        <a:xfrm>
          <a:off x="792263" y="2893268"/>
          <a:ext cx="742066" cy="74206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6FCA3E-3D63-48FA-A584-9A5CE0222C20}">
      <dsp:nvSpPr>
        <dsp:cNvPr id="0" name=""/>
        <dsp:cNvSpPr/>
      </dsp:nvSpPr>
      <dsp:spPr>
        <a:xfrm>
          <a:off x="940000" y="3857841"/>
          <a:ext cx="4923541" cy="5936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1212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R2 Update</a:t>
          </a:r>
        </a:p>
      </dsp:txBody>
      <dsp:txXfrm>
        <a:off x="940000" y="3857841"/>
        <a:ext cx="4923541" cy="593652"/>
      </dsp:txXfrm>
    </dsp:sp>
    <dsp:sp modelId="{7CDE2DAE-B4D1-46E2-8524-1025FB8E0766}">
      <dsp:nvSpPr>
        <dsp:cNvPr id="0" name=""/>
        <dsp:cNvSpPr/>
      </dsp:nvSpPr>
      <dsp:spPr>
        <a:xfrm>
          <a:off x="568967" y="3783634"/>
          <a:ext cx="742066" cy="74206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D45F83-0AF6-4941-865C-F759417C23C0}">
      <dsp:nvSpPr>
        <dsp:cNvPr id="0" name=""/>
        <dsp:cNvSpPr/>
      </dsp:nvSpPr>
      <dsp:spPr>
        <a:xfrm>
          <a:off x="451679" y="4748207"/>
          <a:ext cx="5411861" cy="5936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1212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R3 Update (As Needed)</a:t>
          </a:r>
        </a:p>
      </dsp:txBody>
      <dsp:txXfrm>
        <a:off x="451679" y="4748207"/>
        <a:ext cx="5411861" cy="593652"/>
      </dsp:txXfrm>
    </dsp:sp>
    <dsp:sp modelId="{3EE14B5C-1B3F-476C-A10E-2B12E9BBEB5D}">
      <dsp:nvSpPr>
        <dsp:cNvPr id="0" name=""/>
        <dsp:cNvSpPr/>
      </dsp:nvSpPr>
      <dsp:spPr>
        <a:xfrm>
          <a:off x="80646" y="4674001"/>
          <a:ext cx="742066" cy="74206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29EA29FD-5E61-40F6-BE07-025E74E311E5}" type="datetimeFigureOut">
              <a:rPr lang="en-US" smtClean="0"/>
              <a:pPr/>
              <a:t>11/27/15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20DFE27C-EAFD-4CAE-8B6A-52FA48821DA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592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1DFE038D-9883-4DC4-AD0D-B5CC163F442C}" type="datetimeFigureOut">
              <a:rPr lang="en-US" smtClean="0"/>
              <a:pPr/>
              <a:t>11/27/15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DDD09E9A-821A-49D4-ABE9-3E24E463C3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2313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1" y="0"/>
            <a:ext cx="9144000" cy="33981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endParaRPr lang="en-US" sz="3200" b="1" dirty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 bwMode="auto">
          <a:xfrm>
            <a:off x="0" y="3398109"/>
            <a:ext cx="9144000" cy="3459891"/>
          </a:xfrm>
          <a:prstGeom prst="rect">
            <a:avLst/>
          </a:prstGeom>
          <a:solidFill>
            <a:srgbClr val="65779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endParaRPr lang="en-US" sz="3200" b="1" i="1" dirty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838200" y="1699054"/>
            <a:ext cx="5455757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4000" b="1" i="1" dirty="0">
                <a:ln w="11430"/>
                <a:solidFill>
                  <a:schemeClr val="accent1">
                    <a:lumMod val="60000"/>
                    <a:lumOff val="40000"/>
                  </a:schemeClr>
                </a:solidFill>
                <a:cs typeface="Arial" pitchFamily="34" charset="0"/>
              </a:rPr>
              <a:t>DC Access System</a:t>
            </a:r>
          </a:p>
        </p:txBody>
      </p:sp>
      <p:sp>
        <p:nvSpPr>
          <p:cNvPr id="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98310" y="43434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l">
              <a:buFont typeface="Times" pitchFamily="18" charset="0"/>
              <a:buNone/>
              <a:defRPr sz="28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Slide Number Placeholder 46"/>
          <p:cNvSpPr>
            <a:spLocks noGrp="1"/>
          </p:cNvSpPr>
          <p:nvPr>
            <p:ph type="sldNum" sz="quarter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b="0"/>
            </a:lvl1pPr>
          </a:lstStyle>
          <a:p>
            <a:pPr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fld id="{DEC16D6B-AC94-4381-891B-300D3E2ED59B}" type="slidenum">
              <a:rPr lang="en-US" sz="1800" kern="0" smtClean="0">
                <a:solidFill>
                  <a:sysClr val="windowText" lastClr="000000"/>
                </a:solidFill>
              </a:rPr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800" kern="0" dirty="0">
              <a:solidFill>
                <a:sysClr val="windowText" lastClr="00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1447800"/>
            <a:ext cx="1123950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22627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0" y="0"/>
            <a:ext cx="9144000" cy="105032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endParaRPr lang="en-US" sz="3200" b="1" dirty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39876" y="6385230"/>
            <a:ext cx="521348" cy="365125"/>
          </a:xfrm>
          <a:prstGeom prst="rect">
            <a:avLst/>
          </a:prstGeom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178B182-CBAA-4873-B161-F3A1FCC8883A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0" y="0"/>
            <a:ext cx="9144000" cy="1050324"/>
          </a:xfrm>
          <a:prstGeom prst="rect">
            <a:avLst/>
          </a:prstGeom>
          <a:solidFill>
            <a:srgbClr val="65779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endParaRPr lang="en-US" sz="3200" b="1" dirty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1248032"/>
            <a:ext cx="8229600" cy="4878131"/>
          </a:xfrm>
          <a:prstGeom prst="rect">
            <a:avLst/>
          </a:prstGeom>
        </p:spPr>
        <p:txBody>
          <a:bodyPr>
            <a:no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>
                <a:latin typeface="+mn-lt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>
                <a:latin typeface="+mn-lt"/>
              </a:defRPr>
            </a:lvl2pPr>
            <a:lvl3pPr marL="1143000" indent="-228600">
              <a:buFont typeface="Courier New" pitchFamily="49" charset="0"/>
              <a:buChar char="o"/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34593" y="23460"/>
            <a:ext cx="6917873" cy="1013254"/>
          </a:xfrm>
        </p:spPr>
        <p:txBody>
          <a:bodyPr anchor="b">
            <a:noAutofit/>
          </a:bodyPr>
          <a:lstStyle>
            <a:lvl1pPr algn="l">
              <a:defRPr sz="3200" b="1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39849"/>
            <a:ext cx="1295400" cy="922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055059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1" y="0"/>
            <a:ext cx="9144000" cy="33981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endParaRPr lang="en-US" sz="3200" b="1" dirty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 bwMode="auto">
          <a:xfrm>
            <a:off x="0" y="3398109"/>
            <a:ext cx="9144000" cy="3459891"/>
          </a:xfrm>
          <a:prstGeom prst="rect">
            <a:avLst/>
          </a:prstGeom>
          <a:solidFill>
            <a:srgbClr val="65779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endParaRPr lang="en-US" sz="3200" b="1" i="1" dirty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838200" y="1699054"/>
            <a:ext cx="5455757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4000" b="1" i="1" dirty="0">
                <a:ln w="11430"/>
                <a:solidFill>
                  <a:srgbClr val="4F81BD">
                    <a:lumMod val="60000"/>
                    <a:lumOff val="40000"/>
                  </a:srgbClr>
                </a:solidFill>
                <a:cs typeface="Arial" pitchFamily="34" charset="0"/>
              </a:rPr>
              <a:t>DC Access System</a:t>
            </a:r>
          </a:p>
        </p:txBody>
      </p:sp>
      <p:sp>
        <p:nvSpPr>
          <p:cNvPr id="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98310" y="43434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l">
              <a:buFont typeface="Times" pitchFamily="18" charset="0"/>
              <a:buNone/>
              <a:defRPr sz="28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Slide Number Placeholder 46"/>
          <p:cNvSpPr>
            <a:spLocks noGrp="1"/>
          </p:cNvSpPr>
          <p:nvPr>
            <p:ph type="sldNum" sz="quarter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b="0"/>
            </a:lvl1pPr>
          </a:lstStyle>
          <a:p>
            <a:pPr>
              <a:defRPr/>
            </a:pPr>
            <a:fld id="{DEC16D6B-AC94-4381-891B-300D3E2ED59B}" type="slidenum">
              <a:rPr lang="en-US" sz="1800" kern="0" smtClean="0">
                <a:solidFill>
                  <a:sysClr val="windowText" lastClr="000000"/>
                </a:solidFill>
              </a:rPr>
              <a:pPr>
                <a:defRPr/>
              </a:pPr>
              <a:t>‹#›</a:t>
            </a:fld>
            <a:endParaRPr lang="en-US" sz="1800" kern="0" dirty="0">
              <a:solidFill>
                <a:sysClr val="windowText" lastClr="00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1447800"/>
            <a:ext cx="1123950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277899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0" y="0"/>
            <a:ext cx="9144000" cy="105032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endParaRPr lang="en-US" sz="3200" b="1" dirty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39876" y="6385230"/>
            <a:ext cx="521348" cy="365125"/>
          </a:xfrm>
          <a:prstGeom prst="rect">
            <a:avLst/>
          </a:prstGeom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178B182-CBAA-4873-B161-F3A1FCC8883A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0" y="0"/>
            <a:ext cx="9144000" cy="1050324"/>
          </a:xfrm>
          <a:prstGeom prst="rect">
            <a:avLst/>
          </a:prstGeom>
          <a:solidFill>
            <a:srgbClr val="65779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endParaRPr lang="en-US" sz="3200" b="1" dirty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1248032"/>
            <a:ext cx="8229600" cy="4878131"/>
          </a:xfrm>
          <a:prstGeom prst="rect">
            <a:avLst/>
          </a:prstGeom>
        </p:spPr>
        <p:txBody>
          <a:bodyPr>
            <a:no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>
                <a:latin typeface="+mn-lt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>
                <a:latin typeface="+mn-lt"/>
              </a:defRPr>
            </a:lvl2pPr>
            <a:lvl3pPr marL="1143000" indent="-228600">
              <a:buFont typeface="Courier New" pitchFamily="49" charset="0"/>
              <a:buChar char="o"/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34593" y="23460"/>
            <a:ext cx="6917873" cy="1013254"/>
          </a:xfrm>
        </p:spPr>
        <p:txBody>
          <a:bodyPr anchor="b">
            <a:noAutofit/>
          </a:bodyPr>
          <a:lstStyle>
            <a:lvl1pPr algn="l">
              <a:defRPr sz="3200" b="1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39849"/>
            <a:ext cx="1295400" cy="922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93370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1" y="0"/>
            <a:ext cx="9144000" cy="33981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endParaRPr lang="en-US" sz="3200" b="1" dirty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 bwMode="auto">
          <a:xfrm>
            <a:off x="0" y="3398109"/>
            <a:ext cx="9144000" cy="3459891"/>
          </a:xfrm>
          <a:prstGeom prst="rect">
            <a:avLst/>
          </a:prstGeom>
          <a:solidFill>
            <a:srgbClr val="65779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endParaRPr lang="en-US" sz="3200" b="1" i="1" dirty="0" smtClean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372435" y="3493861"/>
            <a:ext cx="5455757" cy="54662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600" b="1" i="1" dirty="0" smtClean="0">
                <a:ln w="11430"/>
                <a:solidFill>
                  <a:srgbClr val="F8F8F8"/>
                </a:solidFill>
                <a:cs typeface="Arial" pitchFamily="34" charset="0"/>
              </a:rPr>
              <a:t>DC Access System</a:t>
            </a:r>
            <a:endParaRPr lang="en-US" sz="3600" b="1" i="1" dirty="0">
              <a:ln w="11430"/>
              <a:solidFill>
                <a:srgbClr val="F8F8F8"/>
              </a:solidFill>
              <a:cs typeface="Arial" pitchFamily="34" charset="0"/>
            </a:endParaRPr>
          </a:p>
        </p:txBody>
      </p:sp>
      <p:sp>
        <p:nvSpPr>
          <p:cNvPr id="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98310" y="43434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l">
              <a:buFont typeface="Times" pitchFamily="18" charset="0"/>
              <a:buNone/>
              <a:defRPr sz="28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Slide Number Placeholder 46"/>
          <p:cNvSpPr>
            <a:spLocks noGrp="1"/>
          </p:cNvSpPr>
          <p:nvPr>
            <p:ph type="sldNum" sz="quarter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b="0"/>
            </a:lvl1pPr>
          </a:lstStyle>
          <a:p>
            <a:pPr>
              <a:defRPr/>
            </a:pPr>
            <a:fld id="{DEC16D6B-AC94-4381-891B-300D3E2ED59B}" type="slidenum">
              <a:rPr lang="en-US" sz="1800" kern="0" smtClean="0">
                <a:solidFill>
                  <a:sysClr val="windowText" lastClr="000000"/>
                </a:solidFill>
              </a:rPr>
              <a:pPr>
                <a:defRPr/>
              </a:pPr>
              <a:t>‹#›</a:t>
            </a:fld>
            <a:endParaRPr lang="en-US" sz="1800" kern="0" dirty="0">
              <a:solidFill>
                <a:sysClr val="windowText" lastClr="00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2712" y="356029"/>
            <a:ext cx="3838575" cy="268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18461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1" y="0"/>
            <a:ext cx="9144000" cy="33981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endParaRPr lang="en-US" sz="3200" b="1" dirty="0">
              <a:solidFill>
                <a:prstClr val="white"/>
              </a:solidFill>
            </a:endParaRPr>
          </a:p>
        </p:txBody>
      </p:sp>
      <p:sp>
        <p:nvSpPr>
          <p:cNvPr id="21" name="Slide Number Placeholder 46"/>
          <p:cNvSpPr>
            <a:spLocks noGrp="1"/>
          </p:cNvSpPr>
          <p:nvPr>
            <p:ph type="sldNum" sz="quarter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b="0"/>
            </a:lvl1pPr>
          </a:lstStyle>
          <a:p>
            <a:pPr>
              <a:defRPr/>
            </a:pPr>
            <a:fld id="{DEC16D6B-AC94-4381-891B-300D3E2ED59B}" type="slidenum">
              <a:rPr lang="en-US" sz="1800" kern="0" smtClean="0">
                <a:solidFill>
                  <a:sysClr val="windowText" lastClr="000000"/>
                </a:solidFill>
              </a:rPr>
              <a:pPr>
                <a:defRPr/>
              </a:pPr>
              <a:t>‹#›</a:t>
            </a:fld>
            <a:endParaRPr lang="en-US" sz="1800" kern="0" dirty="0">
              <a:solidFill>
                <a:sysClr val="windowText" lastClr="000000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2488020" y="1659020"/>
            <a:ext cx="5970180" cy="1286200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2488019" y="3886200"/>
            <a:ext cx="5943599" cy="1752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Rectangle 11"/>
          <p:cNvSpPr/>
          <p:nvPr userDrawn="1"/>
        </p:nvSpPr>
        <p:spPr bwMode="auto">
          <a:xfrm rot="16200000">
            <a:off x="-2222205" y="2200944"/>
            <a:ext cx="6911168" cy="2488014"/>
          </a:xfrm>
          <a:prstGeom prst="rect">
            <a:avLst/>
          </a:prstGeom>
          <a:solidFill>
            <a:srgbClr val="65779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endParaRPr lang="en-US" sz="3200" b="1" i="1" dirty="0" smtClean="0">
              <a:solidFill>
                <a:prstClr val="black"/>
              </a:solidFill>
              <a:latin typeface="Arial" charset="0"/>
            </a:endParaRPr>
          </a:p>
        </p:txBody>
      </p:sp>
      <p:pic>
        <p:nvPicPr>
          <p:cNvPr id="9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37" y="72794"/>
            <a:ext cx="2276091" cy="1626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209385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0" y="0"/>
            <a:ext cx="9144000" cy="105032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endParaRPr lang="en-US" sz="3200" b="1" dirty="0" smtClean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39876" y="6385230"/>
            <a:ext cx="521348" cy="365125"/>
          </a:xfrm>
          <a:prstGeom prst="rect">
            <a:avLst/>
          </a:prstGeom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178B182-CBAA-4873-B161-F3A1FCC8883A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0" y="0"/>
            <a:ext cx="9144000" cy="1050324"/>
          </a:xfrm>
          <a:prstGeom prst="rect">
            <a:avLst/>
          </a:prstGeom>
          <a:solidFill>
            <a:srgbClr val="65779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endParaRPr lang="en-US" sz="3200" b="1" dirty="0" smtClean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1248032"/>
            <a:ext cx="8229600" cy="4878131"/>
          </a:xfrm>
          <a:prstGeom prst="rect">
            <a:avLst/>
          </a:prstGeom>
        </p:spPr>
        <p:txBody>
          <a:bodyPr>
            <a:no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>
                <a:latin typeface="+mn-lt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>
                <a:latin typeface="+mn-lt"/>
              </a:defRPr>
            </a:lvl2pPr>
            <a:lvl3pPr marL="1143000" indent="-228600">
              <a:buFont typeface="Courier New" pitchFamily="49" charset="0"/>
              <a:buChar char="o"/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34593" y="23460"/>
            <a:ext cx="6917873" cy="1013254"/>
          </a:xfrm>
        </p:spPr>
        <p:txBody>
          <a:bodyPr anchor="b">
            <a:noAutofit/>
          </a:bodyPr>
          <a:lstStyle>
            <a:lvl1pPr algn="l">
              <a:defRPr sz="2400" b="1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0077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4" Type="http://schemas.openxmlformats.org/officeDocument/2006/relationships/theme" Target="../theme/theme3.xml"/><Relationship Id="rId5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2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0" y="0"/>
            <a:ext cx="9144000" cy="1050324"/>
          </a:xfrm>
          <a:prstGeom prst="rect">
            <a:avLst/>
          </a:prstGeom>
          <a:solidFill>
            <a:srgbClr val="65779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endParaRPr lang="en-US" sz="3200" b="1" dirty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6568" y="52212"/>
            <a:ext cx="6570247" cy="98575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3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7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7931648" y="6356350"/>
            <a:ext cx="7551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  <a:latin typeface="Arial" charset="0"/>
              </a:defRPr>
            </a:lvl1pPr>
          </a:lstStyle>
          <a:p>
            <a:pPr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fld id="{DEC16D6B-AC94-4381-891B-300D3E2ED59B}" type="slidenum">
              <a:rPr lang="en-US" b="1" smtClean="0">
                <a:solidFill>
                  <a:prstClr val="black"/>
                </a:solidFill>
              </a:rPr>
              <a:pPr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b="1" dirty="0">
              <a:solidFill>
                <a:prstClr val="black"/>
              </a:soli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39849"/>
            <a:ext cx="1295400" cy="922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6180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3200" b="1" kern="1200">
          <a:solidFill>
            <a:schemeClr val="bg1"/>
          </a:solidFill>
          <a:latin typeface="+mj-lt"/>
          <a:ea typeface="+mj-ea"/>
          <a:cs typeface="Arial" pitchFamily="34" charset="0"/>
        </a:defRPr>
      </a:lvl1pPr>
    </p:titleStyle>
    <p:bodyStyle>
      <a:lvl1pPr marL="342900" marR="0" indent="-342900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 pitchFamily="34" charset="0"/>
        <a:buChar char="•"/>
        <a:tabLst/>
        <a:defRPr sz="2000" kern="1200">
          <a:solidFill>
            <a:schemeClr val="tx1"/>
          </a:solidFill>
          <a:latin typeface="+mn-lt"/>
          <a:ea typeface="+mn-ea"/>
          <a:cs typeface="Arial" pitchFamily="34" charset="0"/>
        </a:defRPr>
      </a:lvl1pPr>
      <a:lvl2pPr marL="742950" marR="0" indent="-285750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 pitchFamily="34" charset="0"/>
        <a:buChar char="–"/>
        <a:tabLst/>
        <a:defRPr sz="1800" kern="1200">
          <a:solidFill>
            <a:schemeClr val="tx1"/>
          </a:solidFill>
          <a:latin typeface="+mn-lt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0" y="0"/>
            <a:ext cx="9144000" cy="1050324"/>
          </a:xfrm>
          <a:prstGeom prst="rect">
            <a:avLst/>
          </a:prstGeom>
          <a:solidFill>
            <a:srgbClr val="65779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endParaRPr lang="en-US" sz="3200" b="1" dirty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6568" y="52212"/>
            <a:ext cx="6570247" cy="98575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3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7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7931648" y="6356350"/>
            <a:ext cx="7551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  <a:latin typeface="Arial" charset="0"/>
              </a:defRPr>
            </a:lvl1pPr>
          </a:lstStyle>
          <a:p>
            <a:pPr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fld id="{DEC16D6B-AC94-4381-891B-300D3E2ED59B}" type="slidenum">
              <a:rPr lang="en-US" b="1" smtClean="0">
                <a:solidFill>
                  <a:prstClr val="black"/>
                </a:solidFill>
              </a:rPr>
              <a:pPr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b="1" dirty="0">
              <a:solidFill>
                <a:prstClr val="black"/>
              </a:soli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39849"/>
            <a:ext cx="1295400" cy="922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85992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3200" b="1" kern="1200">
          <a:solidFill>
            <a:schemeClr val="bg1"/>
          </a:solidFill>
          <a:latin typeface="+mj-lt"/>
          <a:ea typeface="+mj-ea"/>
          <a:cs typeface="Arial" pitchFamily="34" charset="0"/>
        </a:defRPr>
      </a:lvl1pPr>
    </p:titleStyle>
    <p:bodyStyle>
      <a:lvl1pPr marL="342900" marR="0" indent="-342900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 pitchFamily="34" charset="0"/>
        <a:buChar char="•"/>
        <a:tabLst/>
        <a:defRPr sz="2000" kern="1200">
          <a:solidFill>
            <a:schemeClr val="tx1"/>
          </a:solidFill>
          <a:latin typeface="+mn-lt"/>
          <a:ea typeface="+mn-ea"/>
          <a:cs typeface="Arial" pitchFamily="34" charset="0"/>
        </a:defRPr>
      </a:lvl1pPr>
      <a:lvl2pPr marL="742950" marR="0" indent="-285750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 pitchFamily="34" charset="0"/>
        <a:buChar char="–"/>
        <a:tabLst/>
        <a:defRPr sz="1800" kern="1200">
          <a:solidFill>
            <a:schemeClr val="tx1"/>
          </a:solidFill>
          <a:latin typeface="+mn-lt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0" y="0"/>
            <a:ext cx="9144000" cy="1050324"/>
          </a:xfrm>
          <a:prstGeom prst="rect">
            <a:avLst/>
          </a:prstGeom>
          <a:solidFill>
            <a:srgbClr val="65779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endParaRPr lang="en-US" sz="3200" b="1" dirty="0" smtClean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6568" y="52212"/>
            <a:ext cx="6570247" cy="98575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3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7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7931648" y="6356350"/>
            <a:ext cx="7551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fld id="{DEC16D6B-AC94-4381-891B-300D3E2ED59B}" type="slidenum">
              <a:rPr lang="en-US" b="1" smtClean="0">
                <a:solidFill>
                  <a:prstClr val="black"/>
                </a:solidFill>
              </a:rPr>
              <a:pPr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b="1" dirty="0">
              <a:solidFill>
                <a:prstClr val="black"/>
              </a:solidFill>
            </a:endParaRP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3113" y="51286"/>
            <a:ext cx="1326459" cy="9477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16150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chemeClr val="bg1"/>
          </a:solidFill>
          <a:latin typeface="+mj-lt"/>
          <a:ea typeface="+mj-ea"/>
          <a:cs typeface="Arial" pitchFamily="34" charset="0"/>
        </a:defRPr>
      </a:lvl1pPr>
    </p:titleStyle>
    <p:bodyStyle>
      <a:lvl1pPr marL="342900" marR="0" indent="-342900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 pitchFamily="34" charset="0"/>
        <a:buChar char="•"/>
        <a:tabLst/>
        <a:defRPr sz="2000" kern="1200">
          <a:solidFill>
            <a:schemeClr val="tx1"/>
          </a:solidFill>
          <a:latin typeface="+mn-lt"/>
          <a:ea typeface="+mn-ea"/>
          <a:cs typeface="Arial" pitchFamily="34" charset="0"/>
        </a:defRPr>
      </a:lvl1pPr>
      <a:lvl2pPr marL="742950" marR="0" indent="-285750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 pitchFamily="34" charset="0"/>
        <a:buChar char="–"/>
        <a:tabLst/>
        <a:defRPr sz="1800" kern="1200">
          <a:solidFill>
            <a:schemeClr val="tx1"/>
          </a:solidFill>
          <a:latin typeface="+mn-lt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Sheet1.xlsx"/><Relationship Id="rId4" Type="http://schemas.openxmlformats.org/officeDocument/2006/relationships/image" Target="../media/image5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Sheet2.xlsx"/><Relationship Id="rId4" Type="http://schemas.openxmlformats.org/officeDocument/2006/relationships/image" Target="../media/image6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8B182-CBAA-4873-B161-F3A1FCC8883A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1000" y="152400"/>
            <a:ext cx="6917873" cy="609600"/>
          </a:xfrm>
        </p:spPr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60805475"/>
              </p:ext>
            </p:extLst>
          </p:nvPr>
        </p:nvGraphicFramePr>
        <p:xfrm>
          <a:off x="1524000" y="1143000"/>
          <a:ext cx="5943600" cy="5638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67952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8B182-CBAA-4873-B161-F3A1FCC8883A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0" name="Title 3"/>
          <p:cNvSpPr>
            <a:spLocks noGrp="1"/>
          </p:cNvSpPr>
          <p:nvPr>
            <p:ph type="title"/>
          </p:nvPr>
        </p:nvSpPr>
        <p:spPr>
          <a:xfrm>
            <a:off x="228600" y="282146"/>
            <a:ext cx="7467600" cy="556054"/>
          </a:xfrm>
        </p:spPr>
        <p:txBody>
          <a:bodyPr/>
          <a:lstStyle/>
          <a:p>
            <a:r>
              <a:rPr lang="en-US" dirty="0" smtClean="0"/>
              <a:t>DCAS Infrastructure Status as of Nov. 23</a:t>
            </a:r>
            <a:endParaRPr lang="en-US" dirty="0"/>
          </a:p>
        </p:txBody>
      </p: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032059"/>
              </p:ext>
            </p:extLst>
          </p:nvPr>
        </p:nvGraphicFramePr>
        <p:xfrm>
          <a:off x="4572000" y="5486041"/>
          <a:ext cx="3124200" cy="1219559"/>
        </p:xfrm>
        <a:graphic>
          <a:graphicData uri="http://schemas.openxmlformats.org/drawingml/2006/table">
            <a:tbl>
              <a:tblPr/>
              <a:tblGrid>
                <a:gridCol w="1371600"/>
                <a:gridCol w="990600"/>
                <a:gridCol w="762000"/>
              </a:tblGrid>
              <a:tr h="245016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Infrastructure</a:t>
                      </a:r>
                    </a:p>
                  </a:txBody>
                  <a:tcPr marL="12700" marR="12700" marT="12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SLAs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Actual</a:t>
                      </a:r>
                    </a:p>
                    <a:p>
                      <a:pPr algn="ctr" fontAlgn="t"/>
                      <a:r>
                        <a:rPr lang="en-US" sz="11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Min/Max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</a:tr>
              <a:tr h="28838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ECR Aging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&lt;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4 </a:t>
                      </a:r>
                      <a:r>
                        <a:rPr lang="en-US" sz="10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hrs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Green 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</a:tr>
              <a:tr h="2352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Training</a:t>
                      </a:r>
                      <a:r>
                        <a:rPr lang="en-US" sz="1100" b="1" i="0" u="none" strike="noStrike" baseline="0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 Environment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cancelations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Green</a:t>
                      </a:r>
                      <a:endParaRPr lang="en-US" sz="1000" b="0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</a:tr>
              <a:tr h="2352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Scheduled</a:t>
                      </a:r>
                      <a:r>
                        <a:rPr lang="en-US" sz="1100" b="1" i="0" u="none" strike="noStrike" baseline="0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 Deploy/Patches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As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scheduled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Green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810A"/>
                    </a:solidFill>
                  </a:tcPr>
                </a:tc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914400" y="5410200"/>
            <a:ext cx="343446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228600" algn="l"/>
              </a:tabLst>
            </a:pPr>
            <a:r>
              <a:rPr lang="en-US" sz="1100" dirty="0" smtClean="0"/>
              <a:t>*	The team is analyzing Google Analytics API.  This         	number is max visitors in last 24 hrs.</a:t>
            </a:r>
          </a:p>
          <a:p>
            <a:pPr>
              <a:tabLst>
                <a:tab pos="228600" algn="l"/>
              </a:tabLst>
            </a:pPr>
            <a:r>
              <a:rPr lang="en-US" sz="1100" dirty="0" smtClean="0"/>
              <a:t>**   Synthetic </a:t>
            </a:r>
            <a:r>
              <a:rPr lang="en-US" sz="1100" dirty="0"/>
              <a:t>transaction time has increased because 	of full flow is being measured not just </a:t>
            </a:r>
            <a:r>
              <a:rPr lang="en-US" sz="1100" dirty="0" smtClean="0"/>
              <a:t>login </a:t>
            </a:r>
            <a:r>
              <a:rPr lang="en-US" sz="1100" dirty="0"/>
              <a:t>	</a:t>
            </a:r>
          </a:p>
          <a:p>
            <a:pPr>
              <a:tabLst>
                <a:tab pos="228600" algn="l"/>
              </a:tabLst>
            </a:pPr>
            <a:r>
              <a:rPr lang="en-US" sz="1100" dirty="0" smtClean="0"/>
              <a:t>***</a:t>
            </a:r>
            <a:r>
              <a:rPr lang="en-US" sz="1100" dirty="0"/>
              <a:t>	CSL 595913 has been created to resolve this </a:t>
            </a:r>
            <a:r>
              <a:rPr lang="en-US" sz="1100" dirty="0" smtClean="0"/>
              <a:t>issue.  	ETA is 11/26</a:t>
            </a:r>
            <a:endParaRPr lang="en-US" sz="1100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1962967"/>
              </p:ext>
            </p:extLst>
          </p:nvPr>
        </p:nvGraphicFramePr>
        <p:xfrm>
          <a:off x="4572000" y="1209874"/>
          <a:ext cx="3352799" cy="1533325"/>
        </p:xfrm>
        <a:graphic>
          <a:graphicData uri="http://schemas.openxmlformats.org/drawingml/2006/table">
            <a:tbl>
              <a:tblPr/>
              <a:tblGrid>
                <a:gridCol w="1645919"/>
                <a:gridCol w="853440"/>
                <a:gridCol w="853440"/>
              </a:tblGrid>
              <a:tr h="245016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Infrastructure</a:t>
                      </a:r>
                    </a:p>
                  </a:txBody>
                  <a:tcPr marL="12700" marR="12700" marT="12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SLAs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Actual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</a:tr>
              <a:tr h="28838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Business Functionality Availability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98%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100%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</a:tr>
              <a:tr h="2352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System Availability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99%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100%(Except Maintenance Window)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</a:tr>
              <a:tr h="2352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Recovery Time </a:t>
                      </a:r>
                      <a:r>
                        <a:rPr lang="en-US" sz="11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Objective*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 Hours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N/A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2352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Recovery Point </a:t>
                      </a:r>
                      <a:r>
                        <a:rPr lang="en-US" sz="11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Objective**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 Hour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N/A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7217607"/>
              </p:ext>
            </p:extLst>
          </p:nvPr>
        </p:nvGraphicFramePr>
        <p:xfrm>
          <a:off x="549275" y="2803525"/>
          <a:ext cx="7537450" cy="245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5" name="Worksheet" r:id="rId3" imgW="7988300" imgH="2755900" progId="Excel.Sheet.12">
                  <p:embed/>
                </p:oleObj>
              </mc:Choice>
              <mc:Fallback>
                <p:oleObj name="Worksheet" r:id="rId3" imgW="7988300" imgH="27559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49275" y="2803525"/>
                        <a:ext cx="7537450" cy="2451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1687"/>
              </p:ext>
            </p:extLst>
          </p:nvPr>
        </p:nvGraphicFramePr>
        <p:xfrm>
          <a:off x="1295400" y="1209874"/>
          <a:ext cx="3124200" cy="1537059"/>
        </p:xfrm>
        <a:graphic>
          <a:graphicData uri="http://schemas.openxmlformats.org/drawingml/2006/table">
            <a:tbl>
              <a:tblPr/>
              <a:tblGrid>
                <a:gridCol w="1371600"/>
                <a:gridCol w="914400"/>
                <a:gridCol w="838200"/>
              </a:tblGrid>
              <a:tr h="245016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Infrastructure</a:t>
                      </a:r>
                    </a:p>
                  </a:txBody>
                  <a:tcPr marL="12700" marR="12700" marT="12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SLAs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Actual</a:t>
                      </a:r>
                    </a:p>
                    <a:p>
                      <a:pPr algn="ctr" fontAlgn="t"/>
                      <a:r>
                        <a:rPr lang="en-US" sz="11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Min%/Max%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</a:tr>
              <a:tr h="28838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App CPU Utilization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&lt;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70%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8.89/43.42</a:t>
                      </a:r>
                      <a:endParaRPr lang="en-US" sz="1000" b="0" i="0" u="none" strike="noStrike" dirty="0" smtClean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</a:tr>
              <a:tr h="2352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All Memory Utilization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&lt;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70%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28.2/61.4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</a:tr>
              <a:tr h="2352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Database</a:t>
                      </a:r>
                      <a:r>
                        <a:rPr lang="en-US" sz="1100" b="1" i="0" u="none" strike="noStrike" baseline="0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 CPU Utilization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&lt;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70%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39.45/54.38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</a:tr>
              <a:tr h="2352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Batch Job Status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&lt;15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0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hrs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 min 35 sec/</a:t>
                      </a:r>
                    </a:p>
                    <a:p>
                      <a:pPr marL="0" algn="ctr" defTabSz="914400" rtl="0" eaLnBrk="1" fontAlgn="ctr" latinLnBrk="0" hangingPunct="1"/>
                      <a:r>
                        <a:rPr lang="en-US" sz="10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627 min</a:t>
                      </a:r>
                      <a:endParaRPr lang="en-US" sz="1000" b="0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880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26524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28600"/>
            <a:ext cx="7391400" cy="579514"/>
          </a:xfrm>
        </p:spPr>
        <p:txBody>
          <a:bodyPr/>
          <a:lstStyle/>
          <a:p>
            <a:r>
              <a:rPr lang="en-US" dirty="0" smtClean="0"/>
              <a:t>CSL Status</a:t>
            </a:r>
            <a:r>
              <a:rPr lang="en-US" dirty="0"/>
              <a:t> </a:t>
            </a:r>
            <a:r>
              <a:rPr lang="en-US" dirty="0" smtClean="0"/>
              <a:t>as of Nov 24</a:t>
            </a:r>
            <a:endParaRPr lang="en-US" dirty="0"/>
          </a:p>
        </p:txBody>
      </p:sp>
      <p:sp>
        <p:nvSpPr>
          <p:cNvPr id="9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546452" y="6385230"/>
            <a:ext cx="521348" cy="365125"/>
          </a:xfr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3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43000" y="1077724"/>
            <a:ext cx="6858000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200" dirty="0" smtClean="0"/>
              <a:t>Number of Open CSLs by Severity Total = </a:t>
            </a:r>
            <a:r>
              <a:rPr lang="en-US" sz="2200" dirty="0" smtClean="0"/>
              <a:t>268</a:t>
            </a:r>
            <a:endParaRPr lang="en-US" sz="2200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1823503"/>
              </p:ext>
            </p:extLst>
          </p:nvPr>
        </p:nvGraphicFramePr>
        <p:xfrm>
          <a:off x="533403" y="1541758"/>
          <a:ext cx="8077199" cy="1633681"/>
        </p:xfrm>
        <a:graphic>
          <a:graphicData uri="http://schemas.openxmlformats.org/drawingml/2006/table">
            <a:tbl>
              <a:tblPr/>
              <a:tblGrid>
                <a:gridCol w="665988"/>
                <a:gridCol w="556571"/>
                <a:gridCol w="604405"/>
                <a:gridCol w="508739"/>
                <a:gridCol w="556571"/>
                <a:gridCol w="580921"/>
                <a:gridCol w="532222"/>
                <a:gridCol w="556571"/>
                <a:gridCol w="556571"/>
                <a:gridCol w="556571"/>
                <a:gridCol w="556571"/>
                <a:gridCol w="556571"/>
                <a:gridCol w="556571"/>
                <a:gridCol w="732356"/>
              </a:tblGrid>
              <a:tr h="5126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0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CSL</a:t>
                      </a:r>
                      <a:r>
                        <a:rPr lang="en-US" sz="1000" b="1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 Severity</a:t>
                      </a:r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DHS</a:t>
                      </a:r>
                      <a:r>
                        <a:rPr lang="en-US" sz="1000" b="1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 APP DEV</a:t>
                      </a:r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DHS Bus</a:t>
                      </a:r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Enroll</a:t>
                      </a:r>
                      <a:r>
                        <a:rPr lang="en-US" sz="1000" b="1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 App</a:t>
                      </a:r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HBX APP DEV/App</a:t>
                      </a:r>
                      <a:br>
                        <a:rPr lang="en-US" sz="10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</a:br>
                      <a:r>
                        <a:rPr lang="en-US" sz="10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Custom</a:t>
                      </a:r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Func</a:t>
                      </a:r>
                      <a:r>
                        <a:rPr lang="en-US" sz="10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/>
                      </a:r>
                      <a:br>
                        <a:rPr lang="en-US" sz="10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</a:br>
                      <a:r>
                        <a:rPr lang="en-US" sz="10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Design</a:t>
                      </a:r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O&amp;M App </a:t>
                      </a:r>
                      <a:r>
                        <a:rPr lang="en-US" sz="1000" b="1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Dev</a:t>
                      </a:r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O&amp;M </a:t>
                      </a:r>
                      <a:r>
                        <a:rPr lang="en-US" sz="1000" b="1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Infrast</a:t>
                      </a:r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O&amp;M New Account</a:t>
                      </a:r>
                      <a:endParaRPr 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700" marR="12700" marT="1270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O&amp;M Notices</a:t>
                      </a:r>
                      <a:endParaRPr 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700" marR="12700" marT="1270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O&amp;M Triage</a:t>
                      </a:r>
                      <a:endParaRPr 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700" marR="12700" marT="1270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O&amp;M Testing</a:t>
                      </a:r>
                      <a:endParaRPr 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700" marR="12700" marT="1270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Security</a:t>
                      </a:r>
                      <a:endParaRPr 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700" marR="12700" marT="1270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Unassigned</a:t>
                      </a:r>
                      <a:endParaRPr 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700" marR="12700" marT="1270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23552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Owner</a:t>
                      </a:r>
                      <a:endParaRPr lang="en-US" sz="1000" b="0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1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Trunal</a:t>
                      </a:r>
                      <a:endParaRPr lang="en-US" sz="1000" b="0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Lawrence</a:t>
                      </a:r>
                      <a:endParaRPr lang="en-US" sz="1000" b="0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Jack</a:t>
                      </a:r>
                      <a:endParaRPr lang="en-US" sz="1000" b="0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Marty</a:t>
                      </a:r>
                      <a:endParaRPr lang="en-US" sz="1000" b="0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Jennifer</a:t>
                      </a:r>
                      <a:endParaRPr lang="en-US" sz="1000" b="0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Carlos</a:t>
                      </a:r>
                      <a:endParaRPr lang="en-US" sz="1000" b="0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Reza</a:t>
                      </a:r>
                      <a:endParaRPr lang="en-US" sz="1000" b="0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Victor</a:t>
                      </a:r>
                      <a:endParaRPr lang="en-US" sz="1000" b="0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1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Amit</a:t>
                      </a:r>
                      <a:endParaRPr lang="en-US" sz="1000" b="0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Ravi</a:t>
                      </a:r>
                      <a:endParaRPr lang="en-US" sz="1000" b="0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Ravi</a:t>
                      </a:r>
                      <a:endParaRPr lang="en-US" sz="1000" b="0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Victor</a:t>
                      </a:r>
                      <a:endParaRPr lang="en-US" sz="1000" b="0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Jennifer</a:t>
                      </a:r>
                      <a:endParaRPr lang="en-US" sz="1000" b="0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010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Critical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010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High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010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Medium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8312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Low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010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123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48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6425260"/>
              </p:ext>
            </p:extLst>
          </p:nvPr>
        </p:nvGraphicFramePr>
        <p:xfrm>
          <a:off x="533400" y="3276600"/>
          <a:ext cx="4724400" cy="1981198"/>
        </p:xfrm>
        <a:graphic>
          <a:graphicData uri="http://schemas.openxmlformats.org/drawingml/2006/table">
            <a:tbl>
              <a:tblPr/>
              <a:tblGrid>
                <a:gridCol w="644237"/>
                <a:gridCol w="966355"/>
                <a:gridCol w="858981"/>
                <a:gridCol w="966355"/>
                <a:gridCol w="1288472"/>
              </a:tblGrid>
              <a:tr h="236295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SLA (based on day ticket is created not how long O&amp;M takes to resolve) </a:t>
                      </a:r>
                      <a:endParaRPr 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693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BF1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693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BF1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54643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Priority</a:t>
                      </a:r>
                      <a:endParaRPr lang="en-US" sz="1000" b="0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O&amp;M CSL </a:t>
                      </a:r>
                    </a:p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Count</a:t>
                      </a:r>
                      <a:endParaRPr lang="en-US" sz="1000" b="0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Other</a:t>
                      </a:r>
                      <a:r>
                        <a:rPr lang="en-US" sz="1000" b="0" i="0" u="none" strike="noStrike" baseline="0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  CSL</a:t>
                      </a:r>
                      <a:endParaRPr lang="en-US" sz="1000" b="0" i="0" u="none" strike="noStrike" dirty="0" smtClean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Count</a:t>
                      </a:r>
                      <a:endParaRPr lang="en-US" sz="1000" b="0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Average</a:t>
                      </a:r>
                    </a:p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O&amp;M SLA</a:t>
                      </a:r>
                      <a:r>
                        <a:rPr lang="en-US" sz="1000" b="0" i="0" u="none" strike="noStrike" baseline="0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0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Days</a:t>
                      </a:r>
                      <a:endParaRPr lang="en-US" sz="1000" b="0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 </a:t>
                      </a:r>
                      <a:br>
                        <a:rPr lang="en-US" sz="10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</a:br>
                      <a:r>
                        <a:rPr lang="en-US" sz="10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Days </a:t>
                      </a:r>
                    </a:p>
                    <a:p>
                      <a:pPr algn="ctr" fontAlgn="b"/>
                      <a:r>
                        <a:rPr lang="en-US" sz="10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Aging </a:t>
                      </a:r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SLA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25328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Critical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CF0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 days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629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High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9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days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629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Medium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CF0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 Days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629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Low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CF0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60 Days/NR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629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117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151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1492071"/>
              </p:ext>
            </p:extLst>
          </p:nvPr>
        </p:nvGraphicFramePr>
        <p:xfrm>
          <a:off x="4038600" y="5334000"/>
          <a:ext cx="4572002" cy="1407051"/>
        </p:xfrm>
        <a:graphic>
          <a:graphicData uri="http://schemas.openxmlformats.org/drawingml/2006/table">
            <a:tbl>
              <a:tblPr/>
              <a:tblGrid>
                <a:gridCol w="468923"/>
                <a:gridCol w="2198077"/>
                <a:gridCol w="990600"/>
                <a:gridCol w="914402"/>
              </a:tblGrid>
              <a:tr h="241192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Critical</a:t>
                      </a:r>
                      <a:r>
                        <a:rPr lang="en-US" sz="1000" b="1" i="0" u="none" strike="noStrike" baseline="0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 CSL’s (ETA is based on SLA)</a:t>
                      </a:r>
                      <a:endParaRPr 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693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693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000" b="0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693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693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0283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Critical CSL</a:t>
                      </a:r>
                      <a:endParaRPr lang="en-US" sz="1000" b="0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ETA</a:t>
                      </a:r>
                      <a:endParaRPr lang="en-US" sz="1000" b="0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Responsible Party</a:t>
                      </a:r>
                      <a:endParaRPr lang="en-US" sz="1000" b="0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42074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614712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 smtClean="0"/>
                        <a:t>IPA is able to log into Assisters portal, however when Ms. James logs in it logs her portal it is showing up as if she is an individual enrolling.</a:t>
                      </a:r>
                      <a:endParaRPr lang="en-US" sz="9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700" marR="12700" marT="1270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  <a:r>
                        <a:rPr 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/30</a:t>
                      </a:r>
                      <a:r>
                        <a:rPr 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/2015</a:t>
                      </a:r>
                      <a:endParaRPr lang="en-US" sz="900" dirty="0"/>
                    </a:p>
                  </a:txBody>
                  <a:tcPr marL="12700" marR="12700" marT="1270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O&amp;M</a:t>
                      </a:r>
                      <a:endParaRPr lang="en-US" sz="900" dirty="0"/>
                    </a:p>
                  </a:txBody>
                  <a:tcPr marL="12700" marR="12700" marT="1270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057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621565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Consumer</a:t>
                      </a:r>
                      <a:r>
                        <a:rPr lang="en-US" sz="9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attempted to access her Shop as an Employer. Consumer states the the portal keeps taking her to her personal information.</a:t>
                      </a:r>
                    </a:p>
                  </a:txBody>
                  <a:tcPr marL="12700" marR="12700" marT="1270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11/24/2015</a:t>
                      </a:r>
                      <a:endParaRPr lang="en-US" sz="900" dirty="0"/>
                    </a:p>
                  </a:txBody>
                  <a:tcPr marL="12700" marR="12700" marT="1270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 smtClean="0"/>
                        <a:t>Enroll App</a:t>
                      </a:r>
                      <a:endParaRPr lang="en-US" sz="900" dirty="0"/>
                    </a:p>
                  </a:txBody>
                  <a:tcPr marL="12700" marR="12700" marT="1270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3234133"/>
              </p:ext>
            </p:extLst>
          </p:nvPr>
        </p:nvGraphicFramePr>
        <p:xfrm>
          <a:off x="533401" y="5333999"/>
          <a:ext cx="3352800" cy="702733"/>
        </p:xfrm>
        <a:graphic>
          <a:graphicData uri="http://schemas.openxmlformats.org/drawingml/2006/table">
            <a:tbl>
              <a:tblPr/>
              <a:tblGrid>
                <a:gridCol w="1676400"/>
                <a:gridCol w="1676400"/>
              </a:tblGrid>
              <a:tr h="104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CSL Status</a:t>
                      </a:r>
                      <a:endParaRPr lang="en-US" sz="1000" b="0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Count</a:t>
                      </a:r>
                      <a:endParaRPr lang="en-US" sz="1000" b="0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191911"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Closed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3</a:t>
                      </a:r>
                      <a:endParaRPr lang="en-US" sz="1000" dirty="0" smtClean="0"/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42240"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Resolved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1</a:t>
                      </a:r>
                      <a:endParaRPr lang="en-US" sz="1000" dirty="0" smtClean="0"/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0622"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Triaged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39</a:t>
                      </a:r>
                      <a:endParaRPr lang="en-US" sz="1000" dirty="0" smtClean="0"/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5207628"/>
              </p:ext>
            </p:extLst>
          </p:nvPr>
        </p:nvGraphicFramePr>
        <p:xfrm>
          <a:off x="533400" y="6096000"/>
          <a:ext cx="3352800" cy="657837"/>
        </p:xfrm>
        <a:graphic>
          <a:graphicData uri="http://schemas.openxmlformats.org/drawingml/2006/table">
            <a:tbl>
              <a:tblPr/>
              <a:tblGrid>
                <a:gridCol w="3352800"/>
              </a:tblGrid>
              <a:tr h="23365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Comments</a:t>
                      </a:r>
                      <a:endParaRPr lang="en-US" sz="1000" b="0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693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75942">
                <a:tc>
                  <a:txBody>
                    <a:bodyPr/>
                    <a:lstStyle/>
                    <a:p>
                      <a:pPr marL="171450" marR="0" indent="-17145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lang="en-US" sz="900" baseline="0" dirty="0" smtClean="0"/>
                        <a:t> Critical issue [</a:t>
                      </a:r>
                      <a:r>
                        <a:rPr lang="en-US" sz="900" baseline="0" dirty="0" smtClean="0"/>
                        <a:t>614712] </a:t>
                      </a:r>
                      <a:r>
                        <a:rPr lang="en-US" sz="900" baseline="0" dirty="0" smtClean="0"/>
                        <a:t>initial issue has been </a:t>
                      </a:r>
                      <a:r>
                        <a:rPr lang="en-US" sz="900" baseline="0" dirty="0" smtClean="0"/>
                        <a:t>resolved, individual used an old critical ticket to resolved a new issue.  O&amp;M will request a new CSL</a:t>
                      </a:r>
                      <a:endParaRPr lang="en-US" sz="900" baseline="0" dirty="0" smtClean="0"/>
                    </a:p>
                  </a:txBody>
                  <a:tcPr marL="12700" marR="12700" marT="1270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9498970"/>
              </p:ext>
            </p:extLst>
          </p:nvPr>
        </p:nvGraphicFramePr>
        <p:xfrm>
          <a:off x="5368636" y="3276600"/>
          <a:ext cx="3241964" cy="1952388"/>
        </p:xfrm>
        <a:graphic>
          <a:graphicData uri="http://schemas.openxmlformats.org/drawingml/2006/table">
            <a:tbl>
              <a:tblPr/>
              <a:tblGrid>
                <a:gridCol w="540328"/>
                <a:gridCol w="810491"/>
                <a:gridCol w="810491"/>
                <a:gridCol w="1080654"/>
              </a:tblGrid>
              <a:tr h="221397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 CSL Count for DHS/DHCF (Breakout)</a:t>
                      </a:r>
                      <a:endParaRPr 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693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BF1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693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BF1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51198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Priority</a:t>
                      </a:r>
                      <a:endParaRPr lang="en-US" sz="1000" b="0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DHS/DHCF</a:t>
                      </a:r>
                      <a:endParaRPr lang="en-US" sz="1000" b="0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Average</a:t>
                      </a:r>
                    </a:p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O&amp;M SLA</a:t>
                      </a:r>
                      <a:r>
                        <a:rPr lang="en-US" sz="1000" b="0" i="0" u="none" strike="noStrike" baseline="0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0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Days</a:t>
                      </a:r>
                      <a:endParaRPr lang="en-US" sz="1000" b="0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 </a:t>
                      </a:r>
                      <a:br>
                        <a:rPr lang="en-US" sz="10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</a:br>
                      <a:r>
                        <a:rPr lang="en-US" sz="10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Days </a:t>
                      </a:r>
                    </a:p>
                    <a:p>
                      <a:pPr algn="ctr" fontAlgn="b"/>
                      <a:r>
                        <a:rPr lang="en-US" sz="10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Aging </a:t>
                      </a:r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SLA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23731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Critical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CF0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 days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139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High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days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139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Medium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49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 Days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139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Low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CF0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60 Days/NR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139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31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** 20 of the 29 CSL are Notice related being prioritized</a:t>
                      </a:r>
                      <a:r>
                        <a:rPr lang="en-US" sz="10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by DHCF</a:t>
                      </a:r>
                      <a:r>
                        <a:rPr lang="en-US" sz="10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41371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8B182-CBAA-4873-B161-F3A1FCC8883A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4593" y="258686"/>
            <a:ext cx="6917873" cy="579514"/>
          </a:xfrm>
        </p:spPr>
        <p:txBody>
          <a:bodyPr/>
          <a:lstStyle/>
          <a:p>
            <a:r>
              <a:rPr lang="en-US" dirty="0" smtClean="0"/>
              <a:t>Notice Status as </a:t>
            </a:r>
            <a:r>
              <a:rPr lang="en-US" dirty="0"/>
              <a:t>o</a:t>
            </a:r>
            <a:r>
              <a:rPr lang="en-US" dirty="0" smtClean="0"/>
              <a:t>f Nov 22 @ 5pm 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502323"/>
          </a:xfrm>
        </p:spPr>
        <p:txBody>
          <a:bodyPr/>
          <a:lstStyle/>
          <a:p>
            <a:r>
              <a:rPr lang="en-US" sz="1600" dirty="0" smtClean="0"/>
              <a:t>Number of Notices generated between 11/20 to 11/22 = </a:t>
            </a:r>
            <a:r>
              <a:rPr lang="en-US" sz="1600" b="1" dirty="0" smtClean="0"/>
              <a:t>1040</a:t>
            </a:r>
          </a:p>
          <a:p>
            <a:pPr marL="0" indent="0">
              <a:buNone/>
            </a:pPr>
            <a:r>
              <a:rPr lang="en-US" sz="1600" b="1" dirty="0" smtClean="0"/>
              <a:t>        </a:t>
            </a:r>
            <a:r>
              <a:rPr lang="en-US" sz="1200" b="1" u="sng" dirty="0" smtClean="0"/>
              <a:t>Top 8 Notice Count</a:t>
            </a:r>
            <a:r>
              <a:rPr lang="en-US" sz="1600" b="1" dirty="0" smtClean="0"/>
              <a:t>	</a:t>
            </a:r>
          </a:p>
          <a:p>
            <a:endParaRPr lang="en-US" sz="1600" b="1" dirty="0"/>
          </a:p>
          <a:p>
            <a:endParaRPr lang="en-US" sz="1600" b="1" dirty="0" smtClean="0"/>
          </a:p>
          <a:p>
            <a:endParaRPr lang="en-US" sz="1600" b="1" dirty="0" smtClean="0"/>
          </a:p>
          <a:p>
            <a:endParaRPr lang="en-US" sz="1600" b="1" dirty="0" smtClean="0"/>
          </a:p>
          <a:p>
            <a:endParaRPr lang="en-US" sz="1600" b="1" dirty="0"/>
          </a:p>
          <a:p>
            <a:endParaRPr lang="en-US" sz="1600" b="1" dirty="0" smtClean="0"/>
          </a:p>
          <a:p>
            <a:endParaRPr lang="en-US" sz="1600" b="1" dirty="0" smtClean="0"/>
          </a:p>
          <a:p>
            <a:endParaRPr lang="en-US" sz="1600" b="1" dirty="0"/>
          </a:p>
          <a:p>
            <a:r>
              <a:rPr lang="en-US" sz="1400" dirty="0" smtClean="0"/>
              <a:t>Notice 12 and 13 – Business rules for trigger shared with business for review. </a:t>
            </a:r>
          </a:p>
          <a:p>
            <a:r>
              <a:rPr lang="en-US" sz="1400" dirty="0" smtClean="0"/>
              <a:t>Notice 10 – List of 11/19 notices sent to business for review. 3 out of 20 records to be released for printing. </a:t>
            </a:r>
          </a:p>
          <a:p>
            <a:r>
              <a:rPr lang="en-US" sz="1400" dirty="0" smtClean="0"/>
              <a:t>Notice 1E2 – Fix for Address issue (CSL 637197) done and being tested in Pre-Prod. </a:t>
            </a:r>
          </a:p>
          <a:p>
            <a:endParaRPr lang="en-US" sz="1400" dirty="0" smtClean="0"/>
          </a:p>
          <a:p>
            <a:r>
              <a:rPr lang="en-US" sz="1400" dirty="0" smtClean="0"/>
              <a:t>Total </a:t>
            </a:r>
            <a:r>
              <a:rPr lang="en-US" sz="1400" dirty="0"/>
              <a:t>Open CSLs  	 			= </a:t>
            </a:r>
            <a:r>
              <a:rPr lang="en-US" sz="1400" dirty="0" smtClean="0"/>
              <a:t>22</a:t>
            </a:r>
            <a:endParaRPr lang="en-US" sz="14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200" dirty="0"/>
              <a:t>New, Yet to be analyzed 			= </a:t>
            </a:r>
            <a:r>
              <a:rPr lang="en-US" sz="1200" dirty="0" smtClean="0"/>
              <a:t>2</a:t>
            </a:r>
            <a:endParaRPr lang="en-US" sz="12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200" dirty="0"/>
              <a:t>Analysis In Progress 			= </a:t>
            </a:r>
            <a:r>
              <a:rPr lang="en-US" sz="1200" dirty="0" smtClean="0"/>
              <a:t>10</a:t>
            </a:r>
            <a:endParaRPr lang="en-US" sz="12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200" dirty="0" smtClean="0"/>
              <a:t>Fixed, Testing in Pre-Prod			= 2</a:t>
            </a:r>
            <a:endParaRPr lang="en-US" sz="12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200" dirty="0" smtClean="0"/>
              <a:t>With IPS for fixing 	 </a:t>
            </a:r>
            <a:r>
              <a:rPr lang="en-US" sz="1200" dirty="0"/>
              <a:t>		= </a:t>
            </a:r>
            <a:r>
              <a:rPr lang="en-US" sz="1200" dirty="0" smtClean="0"/>
              <a:t>1</a:t>
            </a:r>
            <a:endParaRPr lang="en-US" sz="12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200" dirty="0"/>
              <a:t>Major </a:t>
            </a:r>
            <a:r>
              <a:rPr lang="en-US" sz="1200" dirty="0" smtClean="0"/>
              <a:t>Fix/Waiting for new business rules </a:t>
            </a:r>
            <a:r>
              <a:rPr lang="en-US" sz="1200" dirty="0"/>
              <a:t>		= </a:t>
            </a:r>
            <a:r>
              <a:rPr lang="en-US" sz="1200" dirty="0" smtClean="0"/>
              <a:t>7</a:t>
            </a:r>
            <a:endParaRPr lang="en-US" sz="1400" dirty="0"/>
          </a:p>
          <a:p>
            <a:endParaRPr lang="en-US" sz="1400" dirty="0" smtClean="0"/>
          </a:p>
          <a:p>
            <a:pPr lvl="2"/>
            <a:endParaRPr lang="en-US" sz="1200" dirty="0" smtClean="0"/>
          </a:p>
          <a:p>
            <a:endParaRPr lang="en-US" sz="1400" dirty="0" smtClean="0"/>
          </a:p>
          <a:p>
            <a:endParaRPr lang="en-US" sz="1600" b="1" dirty="0"/>
          </a:p>
          <a:p>
            <a:pPr marL="914400" lvl="2" indent="0">
              <a:buNone/>
            </a:pPr>
            <a:endParaRPr lang="en-US" sz="1400" dirty="0" smtClean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1687029"/>
              </p:ext>
            </p:extLst>
          </p:nvPr>
        </p:nvGraphicFramePr>
        <p:xfrm>
          <a:off x="914400" y="1799968"/>
          <a:ext cx="5740260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1" name="Worksheet" r:id="rId3" imgW="4809898" imgH="1724230" progId="Excel.Sheet.12">
                  <p:embed/>
                </p:oleObj>
              </mc:Choice>
              <mc:Fallback>
                <p:oleObj name="Worksheet" r:id="rId3" imgW="4809898" imgH="172423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799968"/>
                        <a:ext cx="5740260" cy="2057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864779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239876" y="6477000"/>
            <a:ext cx="521348" cy="365125"/>
          </a:xfrm>
        </p:spPr>
        <p:txBody>
          <a:bodyPr/>
          <a:lstStyle/>
          <a:p>
            <a:fld id="{2178B182-CBAA-4873-B161-F3A1FCC8883A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73527" y="258686"/>
            <a:ext cx="6917873" cy="579514"/>
          </a:xfrm>
        </p:spPr>
        <p:txBody>
          <a:bodyPr/>
          <a:lstStyle/>
          <a:p>
            <a:r>
              <a:rPr lang="en-US" dirty="0" smtClean="0"/>
              <a:t>Curam Medicaid Status as of Nov</a:t>
            </a:r>
            <a:r>
              <a:rPr lang="en-US" dirty="0"/>
              <a:t> </a:t>
            </a:r>
            <a:r>
              <a:rPr lang="en-US" dirty="0" smtClean="0"/>
              <a:t>23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2860087"/>
              </p:ext>
            </p:extLst>
          </p:nvPr>
        </p:nvGraphicFramePr>
        <p:xfrm>
          <a:off x="381000" y="1180868"/>
          <a:ext cx="8382000" cy="5470170"/>
        </p:xfrm>
        <a:graphic>
          <a:graphicData uri="http://schemas.openxmlformats.org/drawingml/2006/table">
            <a:tbl>
              <a:tblPr/>
              <a:tblGrid>
                <a:gridCol w="591920"/>
                <a:gridCol w="1801219"/>
                <a:gridCol w="521909"/>
                <a:gridCol w="483719"/>
                <a:gridCol w="483719"/>
                <a:gridCol w="483719"/>
                <a:gridCol w="1693019"/>
                <a:gridCol w="1693019"/>
                <a:gridCol w="629757"/>
              </a:tblGrid>
              <a:tr h="67416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Malformed Issue</a:t>
                      </a:r>
                    </a:p>
                  </a:txBody>
                  <a:tcPr marL="6762" marR="6762" marT="67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Description</a:t>
                      </a:r>
                    </a:p>
                  </a:txBody>
                  <a:tcPr marL="6762" marR="6762" marT="67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Teams</a:t>
                      </a:r>
                    </a:p>
                  </a:txBody>
                  <a:tcPr marL="6762" marR="6762" marT="67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Backlog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62" marR="6762" marT="67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Current Applications Overdue</a:t>
                      </a:r>
                    </a:p>
                  </a:txBody>
                  <a:tcPr marL="6762" marR="6762" marT="67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Current Renewals Overdue</a:t>
                      </a:r>
                    </a:p>
                  </a:txBody>
                  <a:tcPr marL="6762" marR="6762" marT="67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Root Cause</a:t>
                      </a:r>
                    </a:p>
                  </a:txBody>
                  <a:tcPr marL="6762" marR="6762" marT="67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Next Steps - Medicaid Apps</a:t>
                      </a:r>
                    </a:p>
                  </a:txBody>
                  <a:tcPr marL="6762" marR="6762" marT="67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Assigned To</a:t>
                      </a:r>
                    </a:p>
                  </a:txBody>
                  <a:tcPr marL="6762" marR="6762" marT="67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</a:tr>
              <a:tr h="898892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Stuck AC</a:t>
                      </a:r>
                    </a:p>
                  </a:txBody>
                  <a:tcPr marL="6762" marR="6762" marT="676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Applications that are "stuck" in the system due to some failure in data logic or performance issue</a:t>
                      </a:r>
                    </a:p>
                  </a:txBody>
                  <a:tcPr marL="6762" marR="6762" marT="676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O&amp;M Only</a:t>
                      </a:r>
                    </a:p>
                  </a:txBody>
                  <a:tcPr marL="6762" marR="6762" marT="676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108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62" marR="6762" marT="676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96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62" marR="6762" marT="676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-   </a:t>
                      </a:r>
                    </a:p>
                  </a:txBody>
                  <a:tcPr marL="6762" marR="6762" marT="676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Consumers are allowed to input data that should be validated before submission (income start date earlier than DOB, etc.)  Validations were not written in the </a:t>
                      </a: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custom 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code and are scheduled to be corrected by 11/11.  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O&amp;M reviews to confirm if they are a duplicate application.  If yes, they "drop" the application.  If no, they "push" the app so it appears in one of the other Issues (unless it has no data issues)</a:t>
                      </a:r>
                    </a:p>
                  </a:txBody>
                  <a:tcPr marL="6762" marR="6762" marT="676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Carlos</a:t>
                      </a:r>
                    </a:p>
                  </a:txBody>
                  <a:tcPr marL="6762" marR="6762" marT="676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32271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Empty IC no Evidence</a:t>
                      </a:r>
                    </a:p>
                  </a:txBody>
                  <a:tcPr marL="6762" marR="6762" marT="676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Integrated Case (IC) created "empty" because of issue with evidence data while brokering</a:t>
                      </a:r>
                    </a:p>
                  </a:txBody>
                  <a:tcPr marL="6762" marR="6762" marT="676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O&amp;M Only</a:t>
                      </a:r>
                    </a:p>
                  </a:txBody>
                  <a:tcPr marL="6762" marR="6762" marT="676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62" marR="6762" marT="676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62" marR="6762" marT="676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62" marR="6762" marT="676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Changes in the system may affect applications that are starting before the latest deploy, this is a minor issue. Another cause is duplicate people in a case. There is a proper workaround for this, it will happen 10 times max in a month.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O&amp;M closes the empty integrated case and then opens the application case only if it is not a duplicate, which turns it into "AC with no IC" (to be completed by DHS).  If it is a duplicate, it is closed and no further DHS action is required.</a:t>
                      </a:r>
                    </a:p>
                  </a:txBody>
                  <a:tcPr marL="6762" marR="6762" marT="676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Carlos</a:t>
                      </a:r>
                    </a:p>
                  </a:txBody>
                  <a:tcPr marL="6762" marR="6762" marT="676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0159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AC with no IC</a:t>
                      </a:r>
                    </a:p>
                  </a:txBody>
                  <a:tcPr marL="6762" marR="6762" marT="676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Brokering not completed,  so a caseworker must click "authorize"</a:t>
                      </a:r>
                    </a:p>
                  </a:txBody>
                  <a:tcPr marL="6762" marR="6762" marT="676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DHS Only</a:t>
                      </a:r>
                    </a:p>
                  </a:txBody>
                  <a:tcPr marL="6762" marR="6762" marT="676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1026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62" marR="6762" marT="676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814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62" marR="6762" marT="676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112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62" marR="6762" marT="676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Cases which data came from either an Empty IC that was closed and AC was open for a retry. Other cases are caused because there was an error on the brokering of data.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62" marR="6762" marT="676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Carlos created instructions and provided those instructions to Tonia Johnson. 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62" marR="6762" marT="676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Carlos</a:t>
                      </a:r>
                    </a:p>
                  </a:txBody>
                  <a:tcPr marL="6762" marR="6762" marT="676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4169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 Edit IC</a:t>
                      </a:r>
                    </a:p>
                  </a:txBody>
                  <a:tcPr marL="6762" marR="6762" marT="676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IC appears with evidence In Edit, so a caseworker must click "apply changes"</a:t>
                      </a:r>
                    </a:p>
                  </a:txBody>
                  <a:tcPr marL="6762" marR="6762" marT="676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DHS Only</a:t>
                      </a:r>
                    </a:p>
                  </a:txBody>
                  <a:tcPr marL="6762" marR="6762" marT="676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135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62" marR="6762" marT="676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45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62" marR="6762" marT="676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10 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62" marR="6762" marT="676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System will not approve a case which may contain a near match with another case (name, dob and </a:t>
                      </a:r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ssn</a:t>
                      </a: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). It will do this also when there are two ICs for one person. 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62" marR="6762" marT="676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Carlos created instructions and provided those instructions to Tonia Johnson. 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62" marR="6762" marT="676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Carlos</a:t>
                      </a:r>
                    </a:p>
                  </a:txBody>
                  <a:tcPr marL="6762" marR="6762" marT="676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94392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IC no PDC with Evidence</a:t>
                      </a:r>
                    </a:p>
                  </a:txBody>
                  <a:tcPr marL="6762" marR="6762" marT="676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Integrated Cases that didn't create a PDC  - can be due to ineligibility of applicants or invalid data</a:t>
                      </a:r>
                    </a:p>
                  </a:txBody>
                  <a:tcPr marL="6762" marR="6762" marT="676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DHCF, O&amp;M, and DHS</a:t>
                      </a:r>
                    </a:p>
                  </a:txBody>
                  <a:tcPr marL="6762" marR="6762" marT="676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1375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62" marR="6762" marT="676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1001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62" marR="6762" marT="676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124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62" marR="6762" marT="676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Sometimes caused by invalid data in the application (improved now), otherwise they are denials - we assume today, a high percentage of these are denials that do not require any action.  It is estimated </a:t>
                      </a:r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thaat</a:t>
                      </a: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60% of this number are not eligible for anything in the DCAS system because they are not lawfully present in the US or someone does not live in the District of Columbia.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62" marR="6762" marT="676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DHCF to review each case and flag as a legit denial or a data issue.  Data issues will be sent to O&amp;M.  O&amp;M will identify what action is needed by ESA, copying DHCF.  O&amp;M will improve the report query to filter the accurate denials from the applicants that should receive a PDC. 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62" marR="6762" marT="676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Katheryne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62" marR="6762" marT="676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3105">
                <a:tc gridSpan="3"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6762" marR="6762" marT="6762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t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6762" marR="6762" marT="6762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t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6762" marR="6762" marT="6762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/>
                        </a:rPr>
                        <a:t>2660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6762" marR="6762" marT="6762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/>
                        </a:rPr>
                        <a:t>1963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6762" marR="6762" marT="6762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/>
                        </a:rPr>
                        <a:t>248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6762" marR="6762" marT="6762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6762" marR="6762" marT="6762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6762" marR="6762" marT="6762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6762" marR="6762" marT="6762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81000" y="6427113"/>
            <a:ext cx="8610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FF0000"/>
                </a:solidFill>
              </a:rPr>
              <a:t>* The total backlog may not reflect actual issues, it simply indicates cases that need to be reviewed.  Some of these cases are resolved by the regular cleanup efforts.</a:t>
            </a:r>
            <a:endParaRPr lang="en-US" sz="11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31188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7696200" cy="1600200"/>
          </a:xfr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 lnSpcReduction="10000"/>
          </a:bodyPr>
          <a:lstStyle/>
          <a:p>
            <a:r>
              <a:rPr lang="en-US" sz="1600" dirty="0" smtClean="0"/>
              <a:t>Command Center Staffed </a:t>
            </a:r>
            <a:r>
              <a:rPr lang="en-US" sz="1600" dirty="0"/>
              <a:t>8</a:t>
            </a:r>
            <a:r>
              <a:rPr lang="en-US" sz="1600" dirty="0" smtClean="0"/>
              <a:t>:30 am to </a:t>
            </a:r>
            <a:r>
              <a:rPr lang="en-US" sz="1600" dirty="0"/>
              <a:t>7</a:t>
            </a:r>
            <a:r>
              <a:rPr lang="en-US" sz="1600" dirty="0" smtClean="0"/>
              <a:t>:</a:t>
            </a:r>
            <a:r>
              <a:rPr lang="en-US" sz="1600" dirty="0"/>
              <a:t>0</a:t>
            </a:r>
            <a:r>
              <a:rPr lang="en-US" sz="1600" dirty="0" smtClean="0"/>
              <a:t>0 pm Monday – Friday</a:t>
            </a:r>
          </a:p>
          <a:p>
            <a:r>
              <a:rPr lang="en-US" sz="1600" dirty="0" smtClean="0"/>
              <a:t>Production Support 24/7</a:t>
            </a:r>
          </a:p>
          <a:p>
            <a:r>
              <a:rPr lang="en-US" sz="1600" dirty="0" smtClean="0"/>
              <a:t>Command </a:t>
            </a:r>
            <a:r>
              <a:rPr lang="en-US" sz="1600" dirty="0"/>
              <a:t>Center Hotline 	202-645-</a:t>
            </a:r>
            <a:r>
              <a:rPr lang="en-US" sz="1600" dirty="0" smtClean="0"/>
              <a:t>4579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 smtClean="0"/>
          </a:p>
          <a:p>
            <a:pPr marL="2743200" lvl="6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	 </a:t>
            </a:r>
            <a:r>
              <a:rPr lang="en-US" sz="1600" dirty="0"/>
              <a:t>			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endParaRPr lang="en-US" dirty="0"/>
          </a:p>
          <a:p>
            <a:pPr lvl="1"/>
            <a:endParaRPr lang="en-US" sz="2000" dirty="0" smtClean="0"/>
          </a:p>
          <a:p>
            <a:endParaRPr lang="en-US" sz="2400" dirty="0" smtClean="0"/>
          </a:p>
          <a:p>
            <a:pPr marL="457200" lvl="1" indent="0">
              <a:buNone/>
            </a:pPr>
            <a:endParaRPr lang="en-US" sz="2000" dirty="0"/>
          </a:p>
          <a:p>
            <a:endParaRPr lang="en-US" sz="2400" dirty="0" smtClean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81000" y="304800"/>
            <a:ext cx="71628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>
                <a:solidFill>
                  <a:schemeClr val="bg1"/>
                </a:solidFill>
              </a:rPr>
              <a:t>Command Center Operations OE 2016 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DB85A8DA-7E77-48F3-9549-893A00A12EAF}" type="slidenum">
              <a:rPr lang="en-US" b="0" smtClean="0"/>
              <a:pPr/>
              <a:t>6</a:t>
            </a:fld>
            <a:endParaRPr lang="en-US" b="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2488992"/>
              </p:ext>
            </p:extLst>
          </p:nvPr>
        </p:nvGraphicFramePr>
        <p:xfrm>
          <a:off x="381000" y="2426731"/>
          <a:ext cx="8534400" cy="39397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/>
                <a:gridCol w="2133600"/>
                <a:gridCol w="2133600"/>
                <a:gridCol w="2133600"/>
              </a:tblGrid>
              <a:tr h="24255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Position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Name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Phone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Email</a:t>
                      </a:r>
                      <a:endParaRPr 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12700" marR="12700" marT="12700" marB="0" anchor="b"/>
                </a:tc>
              </a:tr>
              <a:tr h="24255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O&amp;M Lead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Eric Wimer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703-930-9509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sng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eric.wimer@dc.gov</a:t>
                      </a:r>
                    </a:p>
                  </a:txBody>
                  <a:tcPr marL="12700" marR="12700" marT="12700" marB="0" anchor="b"/>
                </a:tc>
              </a:tr>
              <a:tr h="242559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sng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</a:tr>
              <a:tr h="24255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DCAS</a:t>
                      </a:r>
                      <a:r>
                        <a:rPr lang="en-US" sz="12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 Manager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Tom Massie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703-725-7400 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sng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tom.massie@dc.gov</a:t>
                      </a:r>
                    </a:p>
                  </a:txBody>
                  <a:tcPr marL="12700" marR="12700" marT="12700" marB="0" anchor="ctr"/>
                </a:tc>
              </a:tr>
              <a:tr h="24255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Infrastructure </a:t>
                      </a:r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PM 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Reza Beheshti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571-243-2414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sng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reza.beheshti@dc.gov</a:t>
                      </a:r>
                    </a:p>
                  </a:txBody>
                  <a:tcPr marL="12700" marR="12700" marT="12700" marB="0" anchor="b"/>
                </a:tc>
              </a:tr>
              <a:tr h="24255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 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/>
                </a:tc>
              </a:tr>
              <a:tr h="28741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Triage </a:t>
                      </a:r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PM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Jennifer Nelson-Samuel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240-441-3403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sng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jennifer.nelson-samuel2@dc.gov</a:t>
                      </a:r>
                    </a:p>
                  </a:txBody>
                  <a:tcPr marL="12700" marR="12700" marT="12700" marB="0" anchor="b"/>
                </a:tc>
              </a:tr>
              <a:tr h="24255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Technical</a:t>
                      </a:r>
                      <a:r>
                        <a:rPr lang="en-US" sz="12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 Lead</a:t>
                      </a:r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DHS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Kyle </a:t>
                      </a:r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Brown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240-724-2919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sng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kyle.brown@dc.gov</a:t>
                      </a:r>
                    </a:p>
                  </a:txBody>
                  <a:tcPr marL="12700" marR="12700" marT="12700" marB="0" anchor="b"/>
                </a:tc>
              </a:tr>
              <a:tr h="24255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Technical</a:t>
                      </a:r>
                      <a:r>
                        <a:rPr lang="en-US" sz="12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 Lead</a:t>
                      </a:r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DHCF/HBX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Nabeel</a:t>
                      </a:r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Ashraf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202-491-3077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sng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nabeel.ashraf@dc.gov</a:t>
                      </a:r>
                    </a:p>
                  </a:txBody>
                  <a:tcPr marL="12700" marR="12700" marT="12700" marB="0" anchor="b"/>
                </a:tc>
              </a:tr>
              <a:tr h="24255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 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/>
                </a:tc>
              </a:tr>
              <a:tr h="24255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Salesforce PM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Veronica </a:t>
                      </a:r>
                      <a:r>
                        <a:rPr lang="en-US" sz="12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Lipscombe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202-257-5991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sng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veronica.lipscombe@dc.gov</a:t>
                      </a:r>
                    </a:p>
                  </a:txBody>
                  <a:tcPr marL="12700" marR="12700" marT="12700" marB="0" anchor="b"/>
                </a:tc>
              </a:tr>
              <a:tr h="24255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/>
                </a:tc>
              </a:tr>
              <a:tr h="24255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Security Lead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Victor Iwugo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301-906-2680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sng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victor.iwugo@dc.gov</a:t>
                      </a:r>
                    </a:p>
                  </a:txBody>
                  <a:tcPr marL="12700" marR="12700" marT="12700" marB="0" anchor="b"/>
                </a:tc>
              </a:tr>
              <a:tr h="24255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Security Deputy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Ruchi Shewaramani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917-520-4015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sng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ruchi.shewaramani@dc.gov</a:t>
                      </a:r>
                    </a:p>
                  </a:txBody>
                  <a:tcPr marL="12700" marR="12700" marT="12700" marB="0" anchor="b"/>
                </a:tc>
              </a:tr>
              <a:tr h="242559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24255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Enroll App Lead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Dan Thomas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410-336-6292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sng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dan.thomas@dc.gov</a:t>
                      </a:r>
                      <a:endParaRPr lang="en-US" sz="1200" b="0" i="0" u="sng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581400" y="1981200"/>
            <a:ext cx="2005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Escalation Contacts</a:t>
            </a:r>
          </a:p>
        </p:txBody>
      </p:sp>
    </p:spTree>
    <p:extLst>
      <p:ext uri="{BB962C8B-B14F-4D97-AF65-F5344CB8AC3E}">
        <p14:creationId xmlns:p14="http://schemas.microsoft.com/office/powerpoint/2010/main" val="32950568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Custom Design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43b8deec-9a40-455e-8dd2-b3d18db85150">TKCDRRQD6KMA-44-1268</_dlc_DocId>
    <_dlc_DocIdUrl xmlns="43b8deec-9a40-455e-8dd2-b3d18db85150">
      <Url>https://dhs.sp.dc.gov/dcas/_layouts/DocIdRedir.aspx?ID=TKCDRRQD6KMA-44-1268</Url>
      <Description>TKCDRRQD6KMA-44-1268</Description>
    </_dlc_DocIdUrl>
  </documentManagement>
</p:properties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D1FA83583EA4B48A05DBC10720331E4" ma:contentTypeVersion="3" ma:contentTypeDescription="Create a new document." ma:contentTypeScope="" ma:versionID="5c1c00a77bb43f1b90b5427e305fd29c">
  <xsd:schema xmlns:xsd="http://www.w3.org/2001/XMLSchema" xmlns:xs="http://www.w3.org/2001/XMLSchema" xmlns:p="http://schemas.microsoft.com/office/2006/metadata/properties" xmlns:ns2="43b8deec-9a40-455e-8dd2-b3d18db85150" targetNamespace="http://schemas.microsoft.com/office/2006/metadata/properties" ma:root="true" ma:fieldsID="6266a5803ba6d2a6dd485b6b50ec36cc" ns2:_="">
    <xsd:import namespace="43b8deec-9a40-455e-8dd2-b3d18db85150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b8deec-9a40-455e-8dd2-b3d18db85150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015BD48-DD8B-4A7F-AB25-CFA9F710D03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598642A-7775-4E00-A877-7A87123531A1}">
  <ds:schemaRefs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43b8deec-9a40-455e-8dd2-b3d18db85150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87194A11-EC6C-49A2-965E-B0F02505A642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7BCF99D5-101C-4772-87DF-4E52088EF3E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3b8deec-9a40-455e-8dd2-b3d18db8515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35047</TotalTime>
  <Words>1377</Words>
  <Application>Microsoft Macintosh PowerPoint</Application>
  <PresentationFormat>On-screen Show (4:3)</PresentationFormat>
  <Paragraphs>400</Paragraphs>
  <Slides>6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Custom Design</vt:lpstr>
      <vt:lpstr>1_Custom Design</vt:lpstr>
      <vt:lpstr>2_Custom Design</vt:lpstr>
      <vt:lpstr>Worksheet</vt:lpstr>
      <vt:lpstr>Agenda</vt:lpstr>
      <vt:lpstr>DCAS Infrastructure Status as of Nov. 23</vt:lpstr>
      <vt:lpstr>CSL Status as of Nov 24</vt:lpstr>
      <vt:lpstr>Notice Status as of Nov 22 @ 5pm </vt:lpstr>
      <vt:lpstr>Curam Medicaid Status as of Nov 23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Mancinelli, Dennis</dc:creator>
  <cp:lastModifiedBy>Nabeel Ashraf</cp:lastModifiedBy>
  <cp:revision>1945</cp:revision>
  <cp:lastPrinted>2015-11-24T14:57:52Z</cp:lastPrinted>
  <dcterms:created xsi:type="dcterms:W3CDTF">2015-03-05T19:14:01Z</dcterms:created>
  <dcterms:modified xsi:type="dcterms:W3CDTF">2015-11-27T05:36:16Z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dlc_DocIdItemGuid">
    <vt:lpwstr>8152d0b2-fbfb-47e4-97f8-97ef134831b7</vt:lpwstr>
  </property>
  <property fmtid="{D5CDD505-2E9C-101B-9397-08002B2CF9AE}" pid="3" name="ContentTypeId">
    <vt:lpwstr>0x010100FD1FA83583EA4B48A05DBC10720331E4</vt:lpwstr>
  </property>
</Properties>
</file>