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5"/>
    <p:sldMasterId id="2147483678" r:id="rId6"/>
    <p:sldMasterId id="2147483696" r:id="rId7"/>
  </p:sldMasterIdLst>
  <p:notesMasterIdLst>
    <p:notesMasterId r:id="rId18"/>
  </p:notesMasterIdLst>
  <p:handoutMasterIdLst>
    <p:handoutMasterId r:id="rId19"/>
  </p:handoutMasterIdLst>
  <p:sldIdLst>
    <p:sldId id="558" r:id="rId8"/>
    <p:sldId id="591" r:id="rId9"/>
    <p:sldId id="572" r:id="rId10"/>
    <p:sldId id="570" r:id="rId11"/>
    <p:sldId id="592" r:id="rId12"/>
    <p:sldId id="588" r:id="rId13"/>
    <p:sldId id="589" r:id="rId14"/>
    <p:sldId id="590" r:id="rId15"/>
    <p:sldId id="566" r:id="rId16"/>
    <p:sldId id="567"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dhakrishna Kotarkonda" initials="RK" lastIdx="1" clrIdx="0"/>
  <p:cmAuthor id="1" name="ServUS" initials="S" lastIdx="9" clrIdx="1"/>
  <p:cmAuthor id="2" name="Marina Havan" initials="MH" lastIdx="0" clrIdx="2"/>
  <p:cmAuthor id="3" name="IT SERvus" initials="I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802"/>
    <a:srgbClr val="66FF33"/>
    <a:srgbClr val="0000CC"/>
    <a:srgbClr val="F222C5"/>
    <a:srgbClr val="00CC00"/>
    <a:srgbClr val="156B01"/>
    <a:srgbClr val="336600"/>
    <a:srgbClr val="30EF03"/>
    <a:srgbClr val="2ACF0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0" autoAdjust="0"/>
    <p:restoredTop sz="95501" autoAdjust="0"/>
  </p:normalViewPr>
  <p:slideViewPr>
    <p:cSldViewPr>
      <p:cViewPr>
        <p:scale>
          <a:sx n="121" d="100"/>
          <a:sy n="121" d="100"/>
        </p:scale>
        <p:origin x="-240" y="136"/>
      </p:cViewPr>
      <p:guideLst>
        <p:guide orient="horz" pos="2160"/>
        <p:guide pos="2880"/>
      </p:guideLst>
    </p:cSldViewPr>
  </p:slideViewPr>
  <p:outlineViewPr>
    <p:cViewPr>
      <p:scale>
        <a:sx n="33" d="100"/>
        <a:sy n="33" d="100"/>
      </p:scale>
      <p:origin x="0" y="704"/>
    </p:cViewPr>
  </p:outlineViewPr>
  <p:notesTextViewPr>
    <p:cViewPr>
      <p:scale>
        <a:sx n="1" d="1"/>
        <a:sy n="1" d="1"/>
      </p:scale>
      <p:origin x="0" y="0"/>
    </p:cViewPr>
  </p:notesTextViewPr>
  <p:sorterViewPr>
    <p:cViewPr>
      <p:scale>
        <a:sx n="100" d="100"/>
        <a:sy n="100" d="100"/>
      </p:scale>
      <p:origin x="0" y="1824"/>
    </p:cViewPr>
  </p:sorterViewPr>
  <p:notesViewPr>
    <p:cSldViewPr>
      <p:cViewPr varScale="1">
        <p:scale>
          <a:sx n="56" d="100"/>
          <a:sy n="56" d="100"/>
        </p:scale>
        <p:origin x="-28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788013998250219"/>
          <c:y val="0.0443353160421329"/>
          <c:w val="0.796760838922912"/>
          <c:h val="0.782747671600497"/>
        </c:manualLayout>
      </c:layout>
      <c:lineChart>
        <c:grouping val="standard"/>
        <c:varyColors val="0"/>
        <c:ser>
          <c:idx val="0"/>
          <c:order val="0"/>
          <c:tx>
            <c:strRef>
              <c:f>Sheet1!$B$1</c:f>
              <c:strCache>
                <c:ptCount val="1"/>
                <c:pt idx="0">
                  <c:v>O&amp;M</c:v>
                </c:pt>
              </c:strCache>
            </c:strRef>
          </c:tx>
          <c:marker>
            <c:symbol val="none"/>
          </c:marker>
          <c:cat>
            <c:numRef>
              <c:f>Sheet1!$A$2:$A$11</c:f>
              <c:numCache>
                <c:formatCode>d\-mmm</c:formatCode>
                <c:ptCount val="10"/>
                <c:pt idx="0">
                  <c:v>42325.0</c:v>
                </c:pt>
                <c:pt idx="1">
                  <c:v>42326.0</c:v>
                </c:pt>
                <c:pt idx="2">
                  <c:v>42327.0</c:v>
                </c:pt>
                <c:pt idx="3">
                  <c:v>42328.0</c:v>
                </c:pt>
                <c:pt idx="4">
                  <c:v>42331.0</c:v>
                </c:pt>
                <c:pt idx="5">
                  <c:v>42332.0</c:v>
                </c:pt>
                <c:pt idx="6">
                  <c:v>42333.0</c:v>
                </c:pt>
                <c:pt idx="7">
                  <c:v>42338.0</c:v>
                </c:pt>
                <c:pt idx="8">
                  <c:v>42339.0</c:v>
                </c:pt>
                <c:pt idx="9">
                  <c:v>42340.0</c:v>
                </c:pt>
              </c:numCache>
            </c:numRef>
          </c:cat>
          <c:val>
            <c:numRef>
              <c:f>Sheet1!$B$2:$B$11</c:f>
              <c:numCache>
                <c:formatCode>General</c:formatCode>
                <c:ptCount val="10"/>
                <c:pt idx="0">
                  <c:v>159.0</c:v>
                </c:pt>
                <c:pt idx="1">
                  <c:v>227.0</c:v>
                </c:pt>
                <c:pt idx="2">
                  <c:v>202.0</c:v>
                </c:pt>
                <c:pt idx="3">
                  <c:v>141.0</c:v>
                </c:pt>
                <c:pt idx="4">
                  <c:v>106.0</c:v>
                </c:pt>
                <c:pt idx="5">
                  <c:v>80.0</c:v>
                </c:pt>
                <c:pt idx="6">
                  <c:v>80.0</c:v>
                </c:pt>
                <c:pt idx="7">
                  <c:v>141.0</c:v>
                </c:pt>
                <c:pt idx="8">
                  <c:v>118.0</c:v>
                </c:pt>
                <c:pt idx="9">
                  <c:v>124.0</c:v>
                </c:pt>
              </c:numCache>
            </c:numRef>
          </c:val>
          <c:smooth val="0"/>
        </c:ser>
        <c:ser>
          <c:idx val="1"/>
          <c:order val="1"/>
          <c:tx>
            <c:strRef>
              <c:f>Sheet1!$C$1</c:f>
              <c:strCache>
                <c:ptCount val="1"/>
                <c:pt idx="0">
                  <c:v>DHS/DHCF</c:v>
                </c:pt>
              </c:strCache>
            </c:strRef>
          </c:tx>
          <c:spPr>
            <a:ln w="38100" cmpd="dbl">
              <a:solidFill>
                <a:schemeClr val="accent2">
                  <a:shade val="95000"/>
                  <a:satMod val="105000"/>
                </a:schemeClr>
              </a:solidFill>
              <a:prstDash val="sysDash"/>
            </a:ln>
          </c:spPr>
          <c:marker>
            <c:symbol val="none"/>
          </c:marker>
          <c:cat>
            <c:numRef>
              <c:f>Sheet1!$A$2:$A$11</c:f>
              <c:numCache>
                <c:formatCode>d\-mmm</c:formatCode>
                <c:ptCount val="10"/>
                <c:pt idx="0">
                  <c:v>42325.0</c:v>
                </c:pt>
                <c:pt idx="1">
                  <c:v>42326.0</c:v>
                </c:pt>
                <c:pt idx="2">
                  <c:v>42327.0</c:v>
                </c:pt>
                <c:pt idx="3">
                  <c:v>42328.0</c:v>
                </c:pt>
                <c:pt idx="4">
                  <c:v>42331.0</c:v>
                </c:pt>
                <c:pt idx="5">
                  <c:v>42332.0</c:v>
                </c:pt>
                <c:pt idx="6">
                  <c:v>42333.0</c:v>
                </c:pt>
                <c:pt idx="7">
                  <c:v>42338.0</c:v>
                </c:pt>
                <c:pt idx="8">
                  <c:v>42339.0</c:v>
                </c:pt>
                <c:pt idx="9">
                  <c:v>42340.0</c:v>
                </c:pt>
              </c:numCache>
            </c:numRef>
          </c:cat>
          <c:val>
            <c:numRef>
              <c:f>Sheet1!$C$2:$C$11</c:f>
              <c:numCache>
                <c:formatCode>General</c:formatCode>
                <c:ptCount val="10"/>
                <c:pt idx="0">
                  <c:v>34.0</c:v>
                </c:pt>
                <c:pt idx="1">
                  <c:v>30.0</c:v>
                </c:pt>
                <c:pt idx="2">
                  <c:v>31.0</c:v>
                </c:pt>
                <c:pt idx="3">
                  <c:v>30.0</c:v>
                </c:pt>
                <c:pt idx="4">
                  <c:v>29.0</c:v>
                </c:pt>
                <c:pt idx="5">
                  <c:v>29.0</c:v>
                </c:pt>
                <c:pt idx="6">
                  <c:v>28.0</c:v>
                </c:pt>
                <c:pt idx="7">
                  <c:v>27.0</c:v>
                </c:pt>
                <c:pt idx="8">
                  <c:v>26.0</c:v>
                </c:pt>
                <c:pt idx="9">
                  <c:v>27.0</c:v>
                </c:pt>
              </c:numCache>
            </c:numRef>
          </c:val>
          <c:smooth val="0"/>
        </c:ser>
        <c:ser>
          <c:idx val="2"/>
          <c:order val="2"/>
          <c:tx>
            <c:strRef>
              <c:f>Sheet1!$D$1</c:f>
              <c:strCache>
                <c:ptCount val="1"/>
                <c:pt idx="0">
                  <c:v>Other</c:v>
                </c:pt>
              </c:strCache>
            </c:strRef>
          </c:tx>
          <c:marker>
            <c:symbol val="none"/>
          </c:marker>
          <c:cat>
            <c:numRef>
              <c:f>Sheet1!$A$2:$A$11</c:f>
              <c:numCache>
                <c:formatCode>d\-mmm</c:formatCode>
                <c:ptCount val="10"/>
                <c:pt idx="0">
                  <c:v>42325.0</c:v>
                </c:pt>
                <c:pt idx="1">
                  <c:v>42326.0</c:v>
                </c:pt>
                <c:pt idx="2">
                  <c:v>42327.0</c:v>
                </c:pt>
                <c:pt idx="3">
                  <c:v>42328.0</c:v>
                </c:pt>
                <c:pt idx="4">
                  <c:v>42331.0</c:v>
                </c:pt>
                <c:pt idx="5">
                  <c:v>42332.0</c:v>
                </c:pt>
                <c:pt idx="6">
                  <c:v>42333.0</c:v>
                </c:pt>
                <c:pt idx="7">
                  <c:v>42338.0</c:v>
                </c:pt>
                <c:pt idx="8">
                  <c:v>42339.0</c:v>
                </c:pt>
                <c:pt idx="9">
                  <c:v>42340.0</c:v>
                </c:pt>
              </c:numCache>
            </c:numRef>
          </c:cat>
          <c:val>
            <c:numRef>
              <c:f>Sheet1!$D$2:$D$11</c:f>
              <c:numCache>
                <c:formatCode>General</c:formatCode>
                <c:ptCount val="10"/>
                <c:pt idx="0">
                  <c:v>106.0</c:v>
                </c:pt>
                <c:pt idx="1">
                  <c:v>106.0</c:v>
                </c:pt>
                <c:pt idx="2">
                  <c:v>118.0</c:v>
                </c:pt>
                <c:pt idx="3">
                  <c:v>141.0</c:v>
                </c:pt>
                <c:pt idx="4">
                  <c:v>149.0</c:v>
                </c:pt>
                <c:pt idx="5">
                  <c:v>154.0</c:v>
                </c:pt>
                <c:pt idx="6">
                  <c:v>153.0</c:v>
                </c:pt>
                <c:pt idx="7">
                  <c:v>128.0</c:v>
                </c:pt>
                <c:pt idx="8">
                  <c:v>138.0</c:v>
                </c:pt>
                <c:pt idx="9">
                  <c:v>143.0</c:v>
                </c:pt>
              </c:numCache>
            </c:numRef>
          </c:val>
          <c:smooth val="0"/>
        </c:ser>
        <c:ser>
          <c:idx val="3"/>
          <c:order val="3"/>
          <c:tx>
            <c:strRef>
              <c:f>Sheet1!$E$1</c:f>
              <c:strCache>
                <c:ptCount val="1"/>
                <c:pt idx="0">
                  <c:v>Total</c:v>
                </c:pt>
              </c:strCache>
            </c:strRef>
          </c:tx>
          <c:marker>
            <c:symbol val="none"/>
          </c:marker>
          <c:cat>
            <c:numRef>
              <c:f>Sheet1!$A$2:$A$11</c:f>
              <c:numCache>
                <c:formatCode>d\-mmm</c:formatCode>
                <c:ptCount val="10"/>
                <c:pt idx="0">
                  <c:v>42325.0</c:v>
                </c:pt>
                <c:pt idx="1">
                  <c:v>42326.0</c:v>
                </c:pt>
                <c:pt idx="2">
                  <c:v>42327.0</c:v>
                </c:pt>
                <c:pt idx="3">
                  <c:v>42328.0</c:v>
                </c:pt>
                <c:pt idx="4">
                  <c:v>42331.0</c:v>
                </c:pt>
                <c:pt idx="5">
                  <c:v>42332.0</c:v>
                </c:pt>
                <c:pt idx="6">
                  <c:v>42333.0</c:v>
                </c:pt>
                <c:pt idx="7">
                  <c:v>42338.0</c:v>
                </c:pt>
                <c:pt idx="8">
                  <c:v>42339.0</c:v>
                </c:pt>
                <c:pt idx="9">
                  <c:v>42340.0</c:v>
                </c:pt>
              </c:numCache>
            </c:numRef>
          </c:cat>
          <c:val>
            <c:numRef>
              <c:f>Sheet1!$E$2:$E$11</c:f>
              <c:numCache>
                <c:formatCode>General</c:formatCode>
                <c:ptCount val="10"/>
                <c:pt idx="0">
                  <c:v>265.0</c:v>
                </c:pt>
                <c:pt idx="1">
                  <c:v>333.0</c:v>
                </c:pt>
                <c:pt idx="2">
                  <c:v>320.0</c:v>
                </c:pt>
                <c:pt idx="3">
                  <c:v>282.0</c:v>
                </c:pt>
                <c:pt idx="4">
                  <c:v>255.0</c:v>
                </c:pt>
                <c:pt idx="5">
                  <c:v>234.0</c:v>
                </c:pt>
                <c:pt idx="6">
                  <c:v>233.0</c:v>
                </c:pt>
                <c:pt idx="7">
                  <c:v>269.0</c:v>
                </c:pt>
                <c:pt idx="8">
                  <c:v>256.0</c:v>
                </c:pt>
                <c:pt idx="9">
                  <c:v>267.0</c:v>
                </c:pt>
              </c:numCache>
            </c:numRef>
          </c:val>
          <c:smooth val="0"/>
        </c:ser>
        <c:dLbls>
          <c:showLegendKey val="0"/>
          <c:showVal val="0"/>
          <c:showCatName val="0"/>
          <c:showSerName val="0"/>
          <c:showPercent val="0"/>
          <c:showBubbleSize val="0"/>
        </c:dLbls>
        <c:marker val="1"/>
        <c:smooth val="0"/>
        <c:axId val="2118565448"/>
        <c:axId val="2118526136"/>
      </c:lineChart>
      <c:dateAx>
        <c:axId val="2118565448"/>
        <c:scaling>
          <c:orientation val="minMax"/>
        </c:scaling>
        <c:delete val="0"/>
        <c:axPos val="b"/>
        <c:majorGridlines/>
        <c:numFmt formatCode="d\-mmm" sourceLinked="1"/>
        <c:majorTickMark val="out"/>
        <c:minorTickMark val="none"/>
        <c:tickLblPos val="nextTo"/>
        <c:txPr>
          <a:bodyPr/>
          <a:lstStyle/>
          <a:p>
            <a:pPr>
              <a:defRPr sz="1200"/>
            </a:pPr>
            <a:endParaRPr lang="en-US"/>
          </a:p>
        </c:txPr>
        <c:crossAx val="2118526136"/>
        <c:crosses val="autoZero"/>
        <c:auto val="1"/>
        <c:lblOffset val="100"/>
        <c:baseTimeUnit val="days"/>
      </c:dateAx>
      <c:valAx>
        <c:axId val="2118526136"/>
        <c:scaling>
          <c:orientation val="minMax"/>
        </c:scaling>
        <c:delete val="0"/>
        <c:axPos val="l"/>
        <c:majorGridlines/>
        <c:numFmt formatCode="General" sourceLinked="1"/>
        <c:majorTickMark val="out"/>
        <c:minorTickMark val="none"/>
        <c:tickLblPos val="nextTo"/>
        <c:crossAx val="2118565448"/>
        <c:crosses val="autoZero"/>
        <c:crossBetween val="between"/>
      </c:valAx>
    </c:plotArea>
    <c:legend>
      <c:legendPos val="r"/>
      <c:layout>
        <c:manualLayout>
          <c:xMode val="edge"/>
          <c:yMode val="edge"/>
          <c:x val="0.89253754738991"/>
          <c:y val="0.374800235883501"/>
          <c:w val="0.107462440039823"/>
          <c:h val="0.461168284197033"/>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4721F-5144-4B49-8AEE-5181D2EDCE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DAF9182-D2A9-40DB-A915-63201443676D}">
      <dgm:prSet phldrT="[Text]" custT="1"/>
      <dgm:spPr/>
      <dgm:t>
        <a:bodyPr/>
        <a:lstStyle/>
        <a:p>
          <a:r>
            <a:rPr lang="en-US" sz="2000" dirty="0" smtClean="0"/>
            <a:t>Business Priorities HBX, DHS, DHCF</a:t>
          </a:r>
          <a:endParaRPr lang="en-US" sz="2000" dirty="0"/>
        </a:p>
      </dgm:t>
    </dgm:pt>
    <dgm:pt modelId="{84B44CE7-27B8-42E1-86C5-84074EC6FCBC}" type="parTrans" cxnId="{79006026-750E-4EA8-ABDA-CC16F96A64B0}">
      <dgm:prSet/>
      <dgm:spPr/>
      <dgm:t>
        <a:bodyPr/>
        <a:lstStyle/>
        <a:p>
          <a:endParaRPr lang="en-US" sz="2000"/>
        </a:p>
      </dgm:t>
    </dgm:pt>
    <dgm:pt modelId="{FA643627-8884-4726-B458-E303720B2824}" type="sibTrans" cxnId="{79006026-750E-4EA8-ABDA-CC16F96A64B0}">
      <dgm:prSet/>
      <dgm:spPr/>
      <dgm:t>
        <a:bodyPr/>
        <a:lstStyle/>
        <a:p>
          <a:endParaRPr lang="en-US" sz="2000"/>
        </a:p>
      </dgm:t>
    </dgm:pt>
    <dgm:pt modelId="{2727B039-E514-49AD-B0A4-75850D624835}">
      <dgm:prSet phldrT="[Text]" custT="1"/>
      <dgm:spPr/>
      <dgm:t>
        <a:bodyPr/>
        <a:lstStyle/>
        <a:p>
          <a:r>
            <a:rPr lang="en-US" sz="2000" dirty="0" smtClean="0"/>
            <a:t>R1 Update (Eric)</a:t>
          </a:r>
          <a:endParaRPr lang="en-US" sz="2000" dirty="0"/>
        </a:p>
      </dgm:t>
    </dgm:pt>
    <dgm:pt modelId="{F20B5F4F-69D8-4288-90BA-7491118882BB}" type="parTrans" cxnId="{760F35A1-75E8-479F-BBD2-63793C8D6EFB}">
      <dgm:prSet/>
      <dgm:spPr/>
      <dgm:t>
        <a:bodyPr/>
        <a:lstStyle/>
        <a:p>
          <a:endParaRPr lang="en-US" sz="2000"/>
        </a:p>
      </dgm:t>
    </dgm:pt>
    <dgm:pt modelId="{33AEB1BC-AC39-4C11-BAE0-9CCDBCC8BD8E}" type="sibTrans" cxnId="{760F35A1-75E8-479F-BBD2-63793C8D6EFB}">
      <dgm:prSet/>
      <dgm:spPr/>
      <dgm:t>
        <a:bodyPr/>
        <a:lstStyle/>
        <a:p>
          <a:endParaRPr lang="en-US" sz="2000"/>
        </a:p>
      </dgm:t>
    </dgm:pt>
    <dgm:pt modelId="{6A84FC27-53CB-4374-B2A1-0636FD1EA224}">
      <dgm:prSet phldrT="[Text]" custT="1"/>
      <dgm:spPr/>
      <dgm:t>
        <a:bodyPr/>
        <a:lstStyle/>
        <a:p>
          <a:r>
            <a:rPr lang="en-US" sz="2000" dirty="0" smtClean="0"/>
            <a:t>R2 Update</a:t>
          </a:r>
        </a:p>
      </dgm:t>
    </dgm:pt>
    <dgm:pt modelId="{F10E0081-30CC-4EC5-BDA9-FFDDFB2D26DA}" type="parTrans" cxnId="{3C3D0108-4F98-44FC-B641-941C0C6A712F}">
      <dgm:prSet/>
      <dgm:spPr/>
      <dgm:t>
        <a:bodyPr/>
        <a:lstStyle/>
        <a:p>
          <a:endParaRPr lang="en-US" sz="2000"/>
        </a:p>
      </dgm:t>
    </dgm:pt>
    <dgm:pt modelId="{86DF23BE-2F0D-430D-B92B-7802D0F2CD3E}" type="sibTrans" cxnId="{3C3D0108-4F98-44FC-B641-941C0C6A712F}">
      <dgm:prSet/>
      <dgm:spPr/>
      <dgm:t>
        <a:bodyPr/>
        <a:lstStyle/>
        <a:p>
          <a:endParaRPr lang="en-US" sz="2000"/>
        </a:p>
      </dgm:t>
    </dgm:pt>
    <dgm:pt modelId="{B64F0DEA-A727-495E-8D11-6E56A28C69FA}">
      <dgm:prSet phldrT="[Text]" custT="1"/>
      <dgm:spPr/>
      <dgm:t>
        <a:bodyPr/>
        <a:lstStyle/>
        <a:p>
          <a:r>
            <a:rPr lang="en-US" sz="2000" dirty="0" smtClean="0"/>
            <a:t>R3 Update (As Needed)</a:t>
          </a:r>
        </a:p>
      </dgm:t>
    </dgm:pt>
    <dgm:pt modelId="{DA16370E-62F2-4BED-B483-0286E7B2F898}" type="parTrans" cxnId="{EB77EB9D-3465-4E74-87D2-F47327B2C0F5}">
      <dgm:prSet/>
      <dgm:spPr/>
      <dgm:t>
        <a:bodyPr/>
        <a:lstStyle/>
        <a:p>
          <a:endParaRPr lang="en-US" sz="2000"/>
        </a:p>
      </dgm:t>
    </dgm:pt>
    <dgm:pt modelId="{B20A854F-B504-40E7-8D68-24EFD74569D2}" type="sibTrans" cxnId="{EB77EB9D-3465-4E74-87D2-F47327B2C0F5}">
      <dgm:prSet/>
      <dgm:spPr/>
      <dgm:t>
        <a:bodyPr/>
        <a:lstStyle/>
        <a:p>
          <a:endParaRPr lang="en-US" sz="2000"/>
        </a:p>
      </dgm:t>
    </dgm:pt>
    <dgm:pt modelId="{9E077231-ABDF-44FF-8598-624092086256}">
      <dgm:prSet phldrT="[Text]" custT="1"/>
      <dgm:spPr/>
      <dgm:t>
        <a:bodyPr/>
        <a:lstStyle/>
        <a:p>
          <a:r>
            <a:rPr lang="en-US" sz="2000" dirty="0" smtClean="0"/>
            <a:t>R1 Update (Trey)</a:t>
          </a:r>
          <a:endParaRPr lang="en-US" sz="2000" dirty="0"/>
        </a:p>
      </dgm:t>
    </dgm:pt>
    <dgm:pt modelId="{954C0605-061D-4E89-9360-CE270861B6F6}" type="parTrans" cxnId="{31560D7F-7E08-4F2E-9FDB-31BB62E57A7F}">
      <dgm:prSet/>
      <dgm:spPr/>
      <dgm:t>
        <a:bodyPr/>
        <a:lstStyle/>
        <a:p>
          <a:endParaRPr lang="en-US" sz="2000"/>
        </a:p>
      </dgm:t>
    </dgm:pt>
    <dgm:pt modelId="{064A77F4-A529-4B27-A1BE-AC237F1C3195}" type="sibTrans" cxnId="{31560D7F-7E08-4F2E-9FDB-31BB62E57A7F}">
      <dgm:prSet/>
      <dgm:spPr/>
      <dgm:t>
        <a:bodyPr/>
        <a:lstStyle/>
        <a:p>
          <a:endParaRPr lang="en-US" sz="2000"/>
        </a:p>
      </dgm:t>
    </dgm:pt>
    <dgm:pt modelId="{A1BDC8B4-9B99-40A4-AF6E-4C55567F68DD}">
      <dgm:prSet phldrT="[Text]" custT="1"/>
      <dgm:spPr/>
      <dgm:t>
        <a:bodyPr/>
        <a:lstStyle/>
        <a:p>
          <a:r>
            <a:rPr lang="en-US" sz="2000" dirty="0" smtClean="0"/>
            <a:t>MAGI Renewals</a:t>
          </a:r>
          <a:endParaRPr lang="en-US" sz="2000" dirty="0"/>
        </a:p>
      </dgm:t>
    </dgm:pt>
    <dgm:pt modelId="{4714E739-7129-4C54-B1D2-33AE928A7A78}" type="parTrans" cxnId="{E5023EB9-D440-462F-BAFA-B87C3C4F790A}">
      <dgm:prSet/>
      <dgm:spPr/>
      <dgm:t>
        <a:bodyPr/>
        <a:lstStyle/>
        <a:p>
          <a:endParaRPr lang="en-US" sz="2000"/>
        </a:p>
      </dgm:t>
    </dgm:pt>
    <dgm:pt modelId="{27C1129B-F1C7-41C7-A3FC-5E385A0D935F}" type="sibTrans" cxnId="{E5023EB9-D440-462F-BAFA-B87C3C4F790A}">
      <dgm:prSet/>
      <dgm:spPr/>
      <dgm:t>
        <a:bodyPr/>
        <a:lstStyle/>
        <a:p>
          <a:endParaRPr lang="en-US" sz="2000"/>
        </a:p>
      </dgm:t>
    </dgm:pt>
    <dgm:pt modelId="{5CF57766-2B4C-4BA6-BEF1-EB25A3749F0D}" type="pres">
      <dgm:prSet presAssocID="{4AE4721F-5144-4B49-8AEE-5181D2EDCEAF}" presName="Name0" presStyleCnt="0">
        <dgm:presLayoutVars>
          <dgm:chMax val="7"/>
          <dgm:chPref val="7"/>
          <dgm:dir/>
        </dgm:presLayoutVars>
      </dgm:prSet>
      <dgm:spPr/>
      <dgm:t>
        <a:bodyPr/>
        <a:lstStyle/>
        <a:p>
          <a:endParaRPr lang="en-US"/>
        </a:p>
      </dgm:t>
    </dgm:pt>
    <dgm:pt modelId="{E536B600-1864-4488-B7BE-2FD743409321}" type="pres">
      <dgm:prSet presAssocID="{4AE4721F-5144-4B49-8AEE-5181D2EDCEAF}" presName="Name1" presStyleCnt="0"/>
      <dgm:spPr/>
    </dgm:pt>
    <dgm:pt modelId="{EDDD69E1-D120-41CF-BFB8-E4D09E96137D}" type="pres">
      <dgm:prSet presAssocID="{4AE4721F-5144-4B49-8AEE-5181D2EDCEAF}" presName="cycle" presStyleCnt="0"/>
      <dgm:spPr/>
    </dgm:pt>
    <dgm:pt modelId="{ED755DAE-D023-4EEF-82E6-BB13FBC70E53}" type="pres">
      <dgm:prSet presAssocID="{4AE4721F-5144-4B49-8AEE-5181D2EDCEAF}" presName="srcNode" presStyleLbl="node1" presStyleIdx="0" presStyleCnt="6"/>
      <dgm:spPr/>
    </dgm:pt>
    <dgm:pt modelId="{82797871-A452-4324-9AC9-9DE86DA78481}" type="pres">
      <dgm:prSet presAssocID="{4AE4721F-5144-4B49-8AEE-5181D2EDCEAF}" presName="conn" presStyleLbl="parChTrans1D2" presStyleIdx="0" presStyleCnt="1"/>
      <dgm:spPr/>
      <dgm:t>
        <a:bodyPr/>
        <a:lstStyle/>
        <a:p>
          <a:endParaRPr lang="en-US"/>
        </a:p>
      </dgm:t>
    </dgm:pt>
    <dgm:pt modelId="{2153B88A-FCC9-48B0-844D-8492C65D9C3F}" type="pres">
      <dgm:prSet presAssocID="{4AE4721F-5144-4B49-8AEE-5181D2EDCEAF}" presName="extraNode" presStyleLbl="node1" presStyleIdx="0" presStyleCnt="6"/>
      <dgm:spPr/>
    </dgm:pt>
    <dgm:pt modelId="{2C49B0E5-14AC-4870-B9BE-43E87BA3B7F6}" type="pres">
      <dgm:prSet presAssocID="{4AE4721F-5144-4B49-8AEE-5181D2EDCEAF}" presName="dstNode" presStyleLbl="node1" presStyleIdx="0" presStyleCnt="6"/>
      <dgm:spPr/>
    </dgm:pt>
    <dgm:pt modelId="{5B3F9961-2722-41B6-ADBC-C2C094AB0EC6}" type="pres">
      <dgm:prSet presAssocID="{EDAF9182-D2A9-40DB-A915-63201443676D}" presName="text_1" presStyleLbl="node1" presStyleIdx="0" presStyleCnt="6">
        <dgm:presLayoutVars>
          <dgm:bulletEnabled val="1"/>
        </dgm:presLayoutVars>
      </dgm:prSet>
      <dgm:spPr/>
      <dgm:t>
        <a:bodyPr/>
        <a:lstStyle/>
        <a:p>
          <a:endParaRPr lang="en-US"/>
        </a:p>
      </dgm:t>
    </dgm:pt>
    <dgm:pt modelId="{9C71B758-3C85-46BB-AFA9-1F7C6A8A508A}" type="pres">
      <dgm:prSet presAssocID="{EDAF9182-D2A9-40DB-A915-63201443676D}" presName="accent_1" presStyleCnt="0"/>
      <dgm:spPr/>
    </dgm:pt>
    <dgm:pt modelId="{2880EB63-23B4-4C94-ABB9-CFEC01DD2839}" type="pres">
      <dgm:prSet presAssocID="{EDAF9182-D2A9-40DB-A915-63201443676D}" presName="accentRepeatNode" presStyleLbl="solidFgAcc1" presStyleIdx="0" presStyleCnt="6"/>
      <dgm:spPr>
        <a:solidFill>
          <a:schemeClr val="bg1"/>
        </a:solidFill>
      </dgm:spPr>
      <dgm:t>
        <a:bodyPr/>
        <a:lstStyle/>
        <a:p>
          <a:endParaRPr lang="en-US"/>
        </a:p>
      </dgm:t>
    </dgm:pt>
    <dgm:pt modelId="{AEC6877B-3905-40F5-8988-D1DFB7D1078D}" type="pres">
      <dgm:prSet presAssocID="{2727B039-E514-49AD-B0A4-75850D624835}" presName="text_2" presStyleLbl="node1" presStyleIdx="1" presStyleCnt="6">
        <dgm:presLayoutVars>
          <dgm:bulletEnabled val="1"/>
        </dgm:presLayoutVars>
      </dgm:prSet>
      <dgm:spPr/>
      <dgm:t>
        <a:bodyPr/>
        <a:lstStyle/>
        <a:p>
          <a:endParaRPr lang="en-US"/>
        </a:p>
      </dgm:t>
    </dgm:pt>
    <dgm:pt modelId="{F2A59BBC-713B-4D38-89F9-90A6CC9DDB7D}" type="pres">
      <dgm:prSet presAssocID="{2727B039-E514-49AD-B0A4-75850D624835}" presName="accent_2" presStyleCnt="0"/>
      <dgm:spPr/>
    </dgm:pt>
    <dgm:pt modelId="{7727656A-2C48-4208-AE4E-F79F94A760F1}" type="pres">
      <dgm:prSet presAssocID="{2727B039-E514-49AD-B0A4-75850D624835}" presName="accentRepeatNode" presStyleLbl="solidFgAcc1" presStyleIdx="1" presStyleCnt="6"/>
      <dgm:spPr>
        <a:solidFill>
          <a:srgbClr val="66FF33"/>
        </a:solidFill>
      </dgm:spPr>
      <dgm:t>
        <a:bodyPr/>
        <a:lstStyle/>
        <a:p>
          <a:endParaRPr lang="en-US"/>
        </a:p>
      </dgm:t>
    </dgm:pt>
    <dgm:pt modelId="{E495D976-C6F7-40E2-BB2A-C57156D22400}" type="pres">
      <dgm:prSet presAssocID="{9E077231-ABDF-44FF-8598-624092086256}" presName="text_3" presStyleLbl="node1" presStyleIdx="2" presStyleCnt="6">
        <dgm:presLayoutVars>
          <dgm:bulletEnabled val="1"/>
        </dgm:presLayoutVars>
      </dgm:prSet>
      <dgm:spPr/>
      <dgm:t>
        <a:bodyPr/>
        <a:lstStyle/>
        <a:p>
          <a:endParaRPr lang="en-US"/>
        </a:p>
      </dgm:t>
    </dgm:pt>
    <dgm:pt modelId="{DF291ECB-7D4E-4BC0-8EAE-3F7FE87930E2}" type="pres">
      <dgm:prSet presAssocID="{9E077231-ABDF-44FF-8598-624092086256}" presName="accent_3" presStyleCnt="0"/>
      <dgm:spPr/>
    </dgm:pt>
    <dgm:pt modelId="{288B285D-79E2-41B5-95D1-0B71ACAC43D9}" type="pres">
      <dgm:prSet presAssocID="{9E077231-ABDF-44FF-8598-624092086256}" presName="accentRepeatNode" presStyleLbl="solidFgAcc1" presStyleIdx="2" presStyleCnt="6"/>
      <dgm:spPr/>
    </dgm:pt>
    <dgm:pt modelId="{9ACCAB60-60FA-45E7-B4A9-D1B38A5EAE85}" type="pres">
      <dgm:prSet presAssocID="{A1BDC8B4-9B99-40A4-AF6E-4C55567F68DD}" presName="text_4" presStyleLbl="node1" presStyleIdx="3" presStyleCnt="6">
        <dgm:presLayoutVars>
          <dgm:bulletEnabled val="1"/>
        </dgm:presLayoutVars>
      </dgm:prSet>
      <dgm:spPr/>
      <dgm:t>
        <a:bodyPr/>
        <a:lstStyle/>
        <a:p>
          <a:endParaRPr lang="en-US"/>
        </a:p>
      </dgm:t>
    </dgm:pt>
    <dgm:pt modelId="{A1B99653-F88E-48E0-B430-1932DC3E36FE}" type="pres">
      <dgm:prSet presAssocID="{A1BDC8B4-9B99-40A4-AF6E-4C55567F68DD}" presName="accent_4" presStyleCnt="0"/>
      <dgm:spPr/>
    </dgm:pt>
    <dgm:pt modelId="{9434F026-893E-442D-A44B-589954BA3D3E}" type="pres">
      <dgm:prSet presAssocID="{A1BDC8B4-9B99-40A4-AF6E-4C55567F68DD}" presName="accentRepeatNode" presStyleLbl="solidFgAcc1" presStyleIdx="3" presStyleCnt="6"/>
      <dgm:spPr/>
    </dgm:pt>
    <dgm:pt modelId="{676FCA3E-3D63-48FA-A584-9A5CE0222C20}" type="pres">
      <dgm:prSet presAssocID="{6A84FC27-53CB-4374-B2A1-0636FD1EA224}" presName="text_5" presStyleLbl="node1" presStyleIdx="4" presStyleCnt="6">
        <dgm:presLayoutVars>
          <dgm:bulletEnabled val="1"/>
        </dgm:presLayoutVars>
      </dgm:prSet>
      <dgm:spPr/>
      <dgm:t>
        <a:bodyPr/>
        <a:lstStyle/>
        <a:p>
          <a:endParaRPr lang="en-US"/>
        </a:p>
      </dgm:t>
    </dgm:pt>
    <dgm:pt modelId="{EF68AB96-E57C-4F5E-A1B1-FA1674A1A2BC}" type="pres">
      <dgm:prSet presAssocID="{6A84FC27-53CB-4374-B2A1-0636FD1EA224}" presName="accent_5" presStyleCnt="0"/>
      <dgm:spPr/>
    </dgm:pt>
    <dgm:pt modelId="{7CDE2DAE-B4D1-46E2-8524-1025FB8E0766}" type="pres">
      <dgm:prSet presAssocID="{6A84FC27-53CB-4374-B2A1-0636FD1EA224}" presName="accentRepeatNode" presStyleLbl="solidFgAcc1" presStyleIdx="4" presStyleCnt="6"/>
      <dgm:spPr/>
    </dgm:pt>
    <dgm:pt modelId="{79D45F83-0AF6-4941-865C-F759417C23C0}" type="pres">
      <dgm:prSet presAssocID="{B64F0DEA-A727-495E-8D11-6E56A28C69FA}" presName="text_6" presStyleLbl="node1" presStyleIdx="5" presStyleCnt="6">
        <dgm:presLayoutVars>
          <dgm:bulletEnabled val="1"/>
        </dgm:presLayoutVars>
      </dgm:prSet>
      <dgm:spPr/>
      <dgm:t>
        <a:bodyPr/>
        <a:lstStyle/>
        <a:p>
          <a:endParaRPr lang="en-US"/>
        </a:p>
      </dgm:t>
    </dgm:pt>
    <dgm:pt modelId="{4616FA42-C387-4DB3-AD98-F11E7F08050B}" type="pres">
      <dgm:prSet presAssocID="{B64F0DEA-A727-495E-8D11-6E56A28C69FA}" presName="accent_6" presStyleCnt="0"/>
      <dgm:spPr/>
    </dgm:pt>
    <dgm:pt modelId="{3EE14B5C-1B3F-476C-A10E-2B12E9BBEB5D}" type="pres">
      <dgm:prSet presAssocID="{B64F0DEA-A727-495E-8D11-6E56A28C69FA}" presName="accentRepeatNode" presStyleLbl="solidFgAcc1" presStyleIdx="5" presStyleCnt="6"/>
      <dgm:spPr/>
    </dgm:pt>
  </dgm:ptLst>
  <dgm:cxnLst>
    <dgm:cxn modelId="{E5023EB9-D440-462F-BAFA-B87C3C4F790A}" srcId="{4AE4721F-5144-4B49-8AEE-5181D2EDCEAF}" destId="{A1BDC8B4-9B99-40A4-AF6E-4C55567F68DD}" srcOrd="3" destOrd="0" parTransId="{4714E739-7129-4C54-B1D2-33AE928A7A78}" sibTransId="{27C1129B-F1C7-41C7-A3FC-5E385A0D935F}"/>
    <dgm:cxn modelId="{EB77EB9D-3465-4E74-87D2-F47327B2C0F5}" srcId="{4AE4721F-5144-4B49-8AEE-5181D2EDCEAF}" destId="{B64F0DEA-A727-495E-8D11-6E56A28C69FA}" srcOrd="5" destOrd="0" parTransId="{DA16370E-62F2-4BED-B483-0286E7B2F898}" sibTransId="{B20A854F-B504-40E7-8D68-24EFD74569D2}"/>
    <dgm:cxn modelId="{4DB76D40-3F05-492A-A6EB-049832786B8F}" type="presOf" srcId="{A1BDC8B4-9B99-40A4-AF6E-4C55567F68DD}" destId="{9ACCAB60-60FA-45E7-B4A9-D1B38A5EAE85}" srcOrd="0" destOrd="0" presId="urn:microsoft.com/office/officeart/2008/layout/VerticalCurvedList"/>
    <dgm:cxn modelId="{8250DE35-28B5-4130-BFE9-47756DB64F42}" type="presOf" srcId="{B64F0DEA-A727-495E-8D11-6E56A28C69FA}" destId="{79D45F83-0AF6-4941-865C-F759417C23C0}" srcOrd="0" destOrd="0" presId="urn:microsoft.com/office/officeart/2008/layout/VerticalCurvedList"/>
    <dgm:cxn modelId="{0396F660-C07A-4245-8ABE-393BCC8803D2}" type="presOf" srcId="{4AE4721F-5144-4B49-8AEE-5181D2EDCEAF}" destId="{5CF57766-2B4C-4BA6-BEF1-EB25A3749F0D}" srcOrd="0" destOrd="0" presId="urn:microsoft.com/office/officeart/2008/layout/VerticalCurvedList"/>
    <dgm:cxn modelId="{70E89A1B-6BA4-41F0-A2B7-829DE36A3EDB}" type="presOf" srcId="{FA643627-8884-4726-B458-E303720B2824}" destId="{82797871-A452-4324-9AC9-9DE86DA78481}" srcOrd="0" destOrd="0" presId="urn:microsoft.com/office/officeart/2008/layout/VerticalCurvedList"/>
    <dgm:cxn modelId="{31560D7F-7E08-4F2E-9FDB-31BB62E57A7F}" srcId="{4AE4721F-5144-4B49-8AEE-5181D2EDCEAF}" destId="{9E077231-ABDF-44FF-8598-624092086256}" srcOrd="2" destOrd="0" parTransId="{954C0605-061D-4E89-9360-CE270861B6F6}" sibTransId="{064A77F4-A529-4B27-A1BE-AC237F1C3195}"/>
    <dgm:cxn modelId="{3C3D0108-4F98-44FC-B641-941C0C6A712F}" srcId="{4AE4721F-5144-4B49-8AEE-5181D2EDCEAF}" destId="{6A84FC27-53CB-4374-B2A1-0636FD1EA224}" srcOrd="4" destOrd="0" parTransId="{F10E0081-30CC-4EC5-BDA9-FFDDFB2D26DA}" sibTransId="{86DF23BE-2F0D-430D-B92B-7802D0F2CD3E}"/>
    <dgm:cxn modelId="{760F35A1-75E8-479F-BBD2-63793C8D6EFB}" srcId="{4AE4721F-5144-4B49-8AEE-5181D2EDCEAF}" destId="{2727B039-E514-49AD-B0A4-75850D624835}" srcOrd="1" destOrd="0" parTransId="{F20B5F4F-69D8-4288-90BA-7491118882BB}" sibTransId="{33AEB1BC-AC39-4C11-BAE0-9CCDBCC8BD8E}"/>
    <dgm:cxn modelId="{9A294D62-9AA0-4A02-B9E5-B751F43E6593}" type="presOf" srcId="{EDAF9182-D2A9-40DB-A915-63201443676D}" destId="{5B3F9961-2722-41B6-ADBC-C2C094AB0EC6}" srcOrd="0" destOrd="0" presId="urn:microsoft.com/office/officeart/2008/layout/VerticalCurvedList"/>
    <dgm:cxn modelId="{79006026-750E-4EA8-ABDA-CC16F96A64B0}" srcId="{4AE4721F-5144-4B49-8AEE-5181D2EDCEAF}" destId="{EDAF9182-D2A9-40DB-A915-63201443676D}" srcOrd="0" destOrd="0" parTransId="{84B44CE7-27B8-42E1-86C5-84074EC6FCBC}" sibTransId="{FA643627-8884-4726-B458-E303720B2824}"/>
    <dgm:cxn modelId="{5EC52F61-3303-4A95-B6F0-72221E14968D}" type="presOf" srcId="{9E077231-ABDF-44FF-8598-624092086256}" destId="{E495D976-C6F7-40E2-BB2A-C57156D22400}" srcOrd="0" destOrd="0" presId="urn:microsoft.com/office/officeart/2008/layout/VerticalCurvedList"/>
    <dgm:cxn modelId="{3342D55D-C140-49DF-A01D-82DBA3A6FB47}" type="presOf" srcId="{2727B039-E514-49AD-B0A4-75850D624835}" destId="{AEC6877B-3905-40F5-8988-D1DFB7D1078D}" srcOrd="0" destOrd="0" presId="urn:microsoft.com/office/officeart/2008/layout/VerticalCurvedList"/>
    <dgm:cxn modelId="{04B8B6AF-2187-4E45-B652-2C38BE6126FD}" type="presOf" srcId="{6A84FC27-53CB-4374-B2A1-0636FD1EA224}" destId="{676FCA3E-3D63-48FA-A584-9A5CE0222C20}" srcOrd="0" destOrd="0" presId="urn:microsoft.com/office/officeart/2008/layout/VerticalCurvedList"/>
    <dgm:cxn modelId="{F718AD42-4583-40DA-9FE9-299C4544C581}" type="presParOf" srcId="{5CF57766-2B4C-4BA6-BEF1-EB25A3749F0D}" destId="{E536B600-1864-4488-B7BE-2FD743409321}" srcOrd="0" destOrd="0" presId="urn:microsoft.com/office/officeart/2008/layout/VerticalCurvedList"/>
    <dgm:cxn modelId="{52BF068E-7518-44DA-B1AB-A54A29D0162F}" type="presParOf" srcId="{E536B600-1864-4488-B7BE-2FD743409321}" destId="{EDDD69E1-D120-41CF-BFB8-E4D09E96137D}" srcOrd="0" destOrd="0" presId="urn:microsoft.com/office/officeart/2008/layout/VerticalCurvedList"/>
    <dgm:cxn modelId="{A09FE676-16BB-419F-9187-A848FC2CEE4B}" type="presParOf" srcId="{EDDD69E1-D120-41CF-BFB8-E4D09E96137D}" destId="{ED755DAE-D023-4EEF-82E6-BB13FBC70E53}" srcOrd="0" destOrd="0" presId="urn:microsoft.com/office/officeart/2008/layout/VerticalCurvedList"/>
    <dgm:cxn modelId="{168966E8-0DE9-47FB-AB9A-1601EA8C5C34}" type="presParOf" srcId="{EDDD69E1-D120-41CF-BFB8-E4D09E96137D}" destId="{82797871-A452-4324-9AC9-9DE86DA78481}" srcOrd="1" destOrd="0" presId="urn:microsoft.com/office/officeart/2008/layout/VerticalCurvedList"/>
    <dgm:cxn modelId="{6A0144A0-70C4-4D70-A294-ED9D48B73163}" type="presParOf" srcId="{EDDD69E1-D120-41CF-BFB8-E4D09E96137D}" destId="{2153B88A-FCC9-48B0-844D-8492C65D9C3F}" srcOrd="2" destOrd="0" presId="urn:microsoft.com/office/officeart/2008/layout/VerticalCurvedList"/>
    <dgm:cxn modelId="{E20C267D-75F5-4993-83C8-7296CC78591A}" type="presParOf" srcId="{EDDD69E1-D120-41CF-BFB8-E4D09E96137D}" destId="{2C49B0E5-14AC-4870-B9BE-43E87BA3B7F6}" srcOrd="3" destOrd="0" presId="urn:microsoft.com/office/officeart/2008/layout/VerticalCurvedList"/>
    <dgm:cxn modelId="{F3D44167-31AE-4188-9C5A-F3F81716592D}" type="presParOf" srcId="{E536B600-1864-4488-B7BE-2FD743409321}" destId="{5B3F9961-2722-41B6-ADBC-C2C094AB0EC6}" srcOrd="1" destOrd="0" presId="urn:microsoft.com/office/officeart/2008/layout/VerticalCurvedList"/>
    <dgm:cxn modelId="{E853014D-BD0E-4335-889D-48D260B5D716}" type="presParOf" srcId="{E536B600-1864-4488-B7BE-2FD743409321}" destId="{9C71B758-3C85-46BB-AFA9-1F7C6A8A508A}" srcOrd="2" destOrd="0" presId="urn:microsoft.com/office/officeart/2008/layout/VerticalCurvedList"/>
    <dgm:cxn modelId="{7A58C26B-1AAF-4B54-B537-CA7E6C8A995B}" type="presParOf" srcId="{9C71B758-3C85-46BB-AFA9-1F7C6A8A508A}" destId="{2880EB63-23B4-4C94-ABB9-CFEC01DD2839}" srcOrd="0" destOrd="0" presId="urn:microsoft.com/office/officeart/2008/layout/VerticalCurvedList"/>
    <dgm:cxn modelId="{8DB07C10-9DEE-47D4-B258-083B9CADC9FD}" type="presParOf" srcId="{E536B600-1864-4488-B7BE-2FD743409321}" destId="{AEC6877B-3905-40F5-8988-D1DFB7D1078D}" srcOrd="3" destOrd="0" presId="urn:microsoft.com/office/officeart/2008/layout/VerticalCurvedList"/>
    <dgm:cxn modelId="{5EE781B6-945D-494B-87CA-4AF702F1B76F}" type="presParOf" srcId="{E536B600-1864-4488-B7BE-2FD743409321}" destId="{F2A59BBC-713B-4D38-89F9-90A6CC9DDB7D}" srcOrd="4" destOrd="0" presId="urn:microsoft.com/office/officeart/2008/layout/VerticalCurvedList"/>
    <dgm:cxn modelId="{330AB51D-D5A1-4682-8EDB-651BFB5D78D4}" type="presParOf" srcId="{F2A59BBC-713B-4D38-89F9-90A6CC9DDB7D}" destId="{7727656A-2C48-4208-AE4E-F79F94A760F1}" srcOrd="0" destOrd="0" presId="urn:microsoft.com/office/officeart/2008/layout/VerticalCurvedList"/>
    <dgm:cxn modelId="{5D877136-86B3-417C-ABD7-82DF309A1B79}" type="presParOf" srcId="{E536B600-1864-4488-B7BE-2FD743409321}" destId="{E495D976-C6F7-40E2-BB2A-C57156D22400}" srcOrd="5" destOrd="0" presId="urn:microsoft.com/office/officeart/2008/layout/VerticalCurvedList"/>
    <dgm:cxn modelId="{D33A4D34-F38C-4B3B-8E2A-542DDDCACB81}" type="presParOf" srcId="{E536B600-1864-4488-B7BE-2FD743409321}" destId="{DF291ECB-7D4E-4BC0-8EAE-3F7FE87930E2}" srcOrd="6" destOrd="0" presId="urn:microsoft.com/office/officeart/2008/layout/VerticalCurvedList"/>
    <dgm:cxn modelId="{2C635E59-F512-43B2-AE5D-DF0A7E7A3128}" type="presParOf" srcId="{DF291ECB-7D4E-4BC0-8EAE-3F7FE87930E2}" destId="{288B285D-79E2-41B5-95D1-0B71ACAC43D9}" srcOrd="0" destOrd="0" presId="urn:microsoft.com/office/officeart/2008/layout/VerticalCurvedList"/>
    <dgm:cxn modelId="{67788EE0-FD7D-4FC2-84AF-BD90FFA5C2A0}" type="presParOf" srcId="{E536B600-1864-4488-B7BE-2FD743409321}" destId="{9ACCAB60-60FA-45E7-B4A9-D1B38A5EAE85}" srcOrd="7" destOrd="0" presId="urn:microsoft.com/office/officeart/2008/layout/VerticalCurvedList"/>
    <dgm:cxn modelId="{FEBD0D46-1CE2-4C09-B4C9-5F8990C36AF4}" type="presParOf" srcId="{E536B600-1864-4488-B7BE-2FD743409321}" destId="{A1B99653-F88E-48E0-B430-1932DC3E36FE}" srcOrd="8" destOrd="0" presId="urn:microsoft.com/office/officeart/2008/layout/VerticalCurvedList"/>
    <dgm:cxn modelId="{CFC19C78-749C-41DC-B7A1-4D141702C380}" type="presParOf" srcId="{A1B99653-F88E-48E0-B430-1932DC3E36FE}" destId="{9434F026-893E-442D-A44B-589954BA3D3E}" srcOrd="0" destOrd="0" presId="urn:microsoft.com/office/officeart/2008/layout/VerticalCurvedList"/>
    <dgm:cxn modelId="{E2C822F6-EA6E-4EE5-A110-744C8EA1ACB8}" type="presParOf" srcId="{E536B600-1864-4488-B7BE-2FD743409321}" destId="{676FCA3E-3D63-48FA-A584-9A5CE0222C20}" srcOrd="9" destOrd="0" presId="urn:microsoft.com/office/officeart/2008/layout/VerticalCurvedList"/>
    <dgm:cxn modelId="{BAE534F9-429E-42AC-8B21-D7A3639FFC97}" type="presParOf" srcId="{E536B600-1864-4488-B7BE-2FD743409321}" destId="{EF68AB96-E57C-4F5E-A1B1-FA1674A1A2BC}" srcOrd="10" destOrd="0" presId="urn:microsoft.com/office/officeart/2008/layout/VerticalCurvedList"/>
    <dgm:cxn modelId="{8B6E4C61-815C-4AF8-B8AB-6AD85996170F}" type="presParOf" srcId="{EF68AB96-E57C-4F5E-A1B1-FA1674A1A2BC}" destId="{7CDE2DAE-B4D1-46E2-8524-1025FB8E0766}" srcOrd="0" destOrd="0" presId="urn:microsoft.com/office/officeart/2008/layout/VerticalCurvedList"/>
    <dgm:cxn modelId="{A20EBB33-215E-438C-AF02-FD6F33BCD43E}" type="presParOf" srcId="{E536B600-1864-4488-B7BE-2FD743409321}" destId="{79D45F83-0AF6-4941-865C-F759417C23C0}" srcOrd="11" destOrd="0" presId="urn:microsoft.com/office/officeart/2008/layout/VerticalCurvedList"/>
    <dgm:cxn modelId="{1880F16D-26F4-46E8-A44C-550A5C4BB162}" type="presParOf" srcId="{E536B600-1864-4488-B7BE-2FD743409321}" destId="{4616FA42-C387-4DB3-AD98-F11E7F08050B}" srcOrd="12" destOrd="0" presId="urn:microsoft.com/office/officeart/2008/layout/VerticalCurvedList"/>
    <dgm:cxn modelId="{29FF574C-224D-4D28-8947-6C390015BCA5}" type="presParOf" srcId="{4616FA42-C387-4DB3-AD98-F11E7F08050B}" destId="{3EE14B5C-1B3F-476C-A10E-2B12E9BBEB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871-A452-4324-9AC9-9DE86DA78481}">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F9961-2722-41B6-ADBC-C2C094AB0EC6}">
      <dsp:nvSpPr>
        <dsp:cNvPr id="0" name=""/>
        <dsp:cNvSpPr/>
      </dsp:nvSpPr>
      <dsp:spPr>
        <a:xfrm>
          <a:off x="451679" y="296939"/>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Business Priorities HBX, DHS, DHCF</a:t>
          </a:r>
          <a:endParaRPr lang="en-US" sz="2000" kern="1200" dirty="0"/>
        </a:p>
      </dsp:txBody>
      <dsp:txXfrm>
        <a:off x="451679" y="296939"/>
        <a:ext cx="5411861" cy="593652"/>
      </dsp:txXfrm>
    </dsp:sp>
    <dsp:sp modelId="{2880EB63-23B4-4C94-ABB9-CFEC01DD2839}">
      <dsp:nvSpPr>
        <dsp:cNvPr id="0" name=""/>
        <dsp:cNvSpPr/>
      </dsp:nvSpPr>
      <dsp:spPr>
        <a:xfrm>
          <a:off x="80646" y="222732"/>
          <a:ext cx="742066" cy="742066"/>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6877B-3905-40F5-8988-D1DFB7D1078D}">
      <dsp:nvSpPr>
        <dsp:cNvPr id="0" name=""/>
        <dsp:cNvSpPr/>
      </dsp:nvSpPr>
      <dsp:spPr>
        <a:xfrm>
          <a:off x="940000" y="1187305"/>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(Eric)</a:t>
          </a:r>
          <a:endParaRPr lang="en-US" sz="2000" kern="1200" dirty="0"/>
        </a:p>
      </dsp:txBody>
      <dsp:txXfrm>
        <a:off x="940000" y="1187305"/>
        <a:ext cx="4923541" cy="593652"/>
      </dsp:txXfrm>
    </dsp:sp>
    <dsp:sp modelId="{7727656A-2C48-4208-AE4E-F79F94A760F1}">
      <dsp:nvSpPr>
        <dsp:cNvPr id="0" name=""/>
        <dsp:cNvSpPr/>
      </dsp:nvSpPr>
      <dsp:spPr>
        <a:xfrm>
          <a:off x="568967" y="1113099"/>
          <a:ext cx="742066" cy="742066"/>
        </a:xfrm>
        <a:prstGeom prst="ellipse">
          <a:avLst/>
        </a:prstGeom>
        <a:solidFill>
          <a:srgbClr val="66FF3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5D976-C6F7-40E2-BB2A-C57156D22400}">
      <dsp:nvSpPr>
        <dsp:cNvPr id="0" name=""/>
        <dsp:cNvSpPr/>
      </dsp:nvSpPr>
      <dsp:spPr>
        <a:xfrm>
          <a:off x="1163296" y="2077672"/>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(Trey)</a:t>
          </a:r>
          <a:endParaRPr lang="en-US" sz="2000" kern="1200" dirty="0"/>
        </a:p>
      </dsp:txBody>
      <dsp:txXfrm>
        <a:off x="1163296" y="2077672"/>
        <a:ext cx="4700244" cy="593652"/>
      </dsp:txXfrm>
    </dsp:sp>
    <dsp:sp modelId="{288B285D-79E2-41B5-95D1-0B71ACAC43D9}">
      <dsp:nvSpPr>
        <dsp:cNvPr id="0" name=""/>
        <dsp:cNvSpPr/>
      </dsp:nvSpPr>
      <dsp:spPr>
        <a:xfrm>
          <a:off x="792263" y="2003465"/>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CAB60-60FA-45E7-B4A9-D1B38A5EAE85}">
      <dsp:nvSpPr>
        <dsp:cNvPr id="0" name=""/>
        <dsp:cNvSpPr/>
      </dsp:nvSpPr>
      <dsp:spPr>
        <a:xfrm>
          <a:off x="1163296" y="2967474"/>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MAGI Renewals</a:t>
          </a:r>
          <a:endParaRPr lang="en-US" sz="2000" kern="1200" dirty="0"/>
        </a:p>
      </dsp:txBody>
      <dsp:txXfrm>
        <a:off x="1163296" y="2967474"/>
        <a:ext cx="4700244" cy="593652"/>
      </dsp:txXfrm>
    </dsp:sp>
    <dsp:sp modelId="{9434F026-893E-442D-A44B-589954BA3D3E}">
      <dsp:nvSpPr>
        <dsp:cNvPr id="0" name=""/>
        <dsp:cNvSpPr/>
      </dsp:nvSpPr>
      <dsp:spPr>
        <a:xfrm>
          <a:off x="792263" y="2893268"/>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FCA3E-3D63-48FA-A584-9A5CE0222C20}">
      <dsp:nvSpPr>
        <dsp:cNvPr id="0" name=""/>
        <dsp:cNvSpPr/>
      </dsp:nvSpPr>
      <dsp:spPr>
        <a:xfrm>
          <a:off x="940000" y="3857841"/>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R2 Update</a:t>
          </a:r>
        </a:p>
      </dsp:txBody>
      <dsp:txXfrm>
        <a:off x="940000" y="3857841"/>
        <a:ext cx="4923541" cy="593652"/>
      </dsp:txXfrm>
    </dsp:sp>
    <dsp:sp modelId="{7CDE2DAE-B4D1-46E2-8524-1025FB8E0766}">
      <dsp:nvSpPr>
        <dsp:cNvPr id="0" name=""/>
        <dsp:cNvSpPr/>
      </dsp:nvSpPr>
      <dsp:spPr>
        <a:xfrm>
          <a:off x="568967" y="3783634"/>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45F83-0AF6-4941-865C-F759417C23C0}">
      <dsp:nvSpPr>
        <dsp:cNvPr id="0" name=""/>
        <dsp:cNvSpPr/>
      </dsp:nvSpPr>
      <dsp:spPr>
        <a:xfrm>
          <a:off x="451679" y="4748207"/>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R3 Update (As Needed)</a:t>
          </a:r>
        </a:p>
      </dsp:txBody>
      <dsp:txXfrm>
        <a:off x="451679" y="4748207"/>
        <a:ext cx="5411861" cy="593652"/>
      </dsp:txXfrm>
    </dsp:sp>
    <dsp:sp modelId="{3EE14B5C-1B3F-476C-A10E-2B12E9BBEB5D}">
      <dsp:nvSpPr>
        <dsp:cNvPr id="0" name=""/>
        <dsp:cNvSpPr/>
      </dsp:nvSpPr>
      <dsp:spPr>
        <a:xfrm>
          <a:off x="80646" y="4674001"/>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9EA29FD-5E61-40F6-BE07-025E74E311E5}" type="datetimeFigureOut">
              <a:rPr lang="en-US" smtClean="0"/>
              <a:pPr/>
              <a:t>12/2/15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FE27C-EAFD-4CAE-8B6A-52FA48821DA3}" type="slidenum">
              <a:rPr lang="en-US" smtClean="0"/>
              <a:pPr/>
              <a:t>‹#›</a:t>
            </a:fld>
            <a:endParaRPr lang="en-US" dirty="0"/>
          </a:p>
        </p:txBody>
      </p:sp>
    </p:spTree>
    <p:extLst>
      <p:ext uri="{BB962C8B-B14F-4D97-AF65-F5344CB8AC3E}">
        <p14:creationId xmlns:p14="http://schemas.microsoft.com/office/powerpoint/2010/main" val="156359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FE038D-9883-4DC4-AD0D-B5CC163F442C}" type="datetimeFigureOut">
              <a:rPr lang="en-US" smtClean="0"/>
              <a:pPr/>
              <a:t>12/2/15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D09E9A-821A-49D4-ABE9-3E24E463C393}" type="slidenum">
              <a:rPr lang="en-US" smtClean="0"/>
              <a:pPr/>
              <a:t>‹#›</a:t>
            </a:fld>
            <a:endParaRPr lang="en-US" dirty="0"/>
          </a:p>
        </p:txBody>
      </p:sp>
    </p:spTree>
    <p:extLst>
      <p:ext uri="{BB962C8B-B14F-4D97-AF65-F5344CB8AC3E}">
        <p14:creationId xmlns:p14="http://schemas.microsoft.com/office/powerpoint/2010/main" val="123323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chemeClr val="accent1">
                    <a:lumMod val="60000"/>
                    <a:lumOff val="40000"/>
                  </a:scheme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eaLnBrk="1" fontAlgn="auto" hangingPunct="1">
              <a:lnSpc>
                <a:spcPct val="100000"/>
              </a:lnSpc>
              <a:spcBef>
                <a:spcPts val="0"/>
              </a:spcBef>
              <a:spcAft>
                <a:spcPts val="0"/>
              </a:spcAft>
              <a:defRPr/>
            </a:pPr>
            <a:fld id="{DEC16D6B-AC94-4381-891B-300D3E2ED59B}" type="slidenum">
              <a:rPr lang="en-US" sz="1800" kern="0" smtClean="0">
                <a:solidFill>
                  <a:sysClr val="windowText" lastClr="000000"/>
                </a:solidFill>
              </a:rPr>
              <a:pPr eaLnBrk="1" fontAlgn="auto" hangingPunct="1">
                <a:lnSpc>
                  <a:spcPct val="100000"/>
                </a:lnSpc>
                <a:spcBef>
                  <a:spcPts val="0"/>
                </a:spcBef>
                <a:spcAft>
                  <a:spcPts val="0"/>
                </a:spcAft>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2627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50594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rgbClr val="4F81BD">
                    <a:lumMod val="60000"/>
                    <a:lumOff val="40000"/>
                  </a:srgb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8999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33706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sp>
        <p:nvSpPr>
          <p:cNvPr id="8" name="Rectangle 7"/>
          <p:cNvSpPr/>
          <p:nvPr userDrawn="1"/>
        </p:nvSpPr>
        <p:spPr>
          <a:xfrm>
            <a:off x="372435" y="3493861"/>
            <a:ext cx="5455757" cy="54662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3600" b="1" i="1" dirty="0" smtClean="0">
                <a:ln w="11430"/>
                <a:solidFill>
                  <a:srgbClr val="F8F8F8"/>
                </a:solidFill>
                <a:cs typeface="Arial" pitchFamily="34" charset="0"/>
              </a:rPr>
              <a:t>DC Access System</a:t>
            </a:r>
            <a:endParaRPr lang="en-US" sz="3600" b="1" i="1" dirty="0">
              <a:ln w="11430"/>
              <a:solidFill>
                <a:srgbClr val="F8F8F8"/>
              </a:solidFill>
              <a:cs typeface="Arial" pitchFamily="34" charset="0"/>
            </a:endParaRP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52712" y="356029"/>
            <a:ext cx="38385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4610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sp>
        <p:nvSpPr>
          <p:cNvPr id="10" name="Title 1"/>
          <p:cNvSpPr>
            <a:spLocks noGrp="1"/>
          </p:cNvSpPr>
          <p:nvPr>
            <p:ph type="ctrTitle"/>
          </p:nvPr>
        </p:nvSpPr>
        <p:spPr>
          <a:xfrm>
            <a:off x="2488020" y="1659020"/>
            <a:ext cx="5970180" cy="1286200"/>
          </a:xfrm>
        </p:spPr>
        <p:txBody>
          <a:bodyPr/>
          <a:lstStyle/>
          <a:p>
            <a:endParaRPr lang="en-US"/>
          </a:p>
        </p:txBody>
      </p:sp>
      <p:sp>
        <p:nvSpPr>
          <p:cNvPr id="11" name="Subtitle 2"/>
          <p:cNvSpPr>
            <a:spLocks noGrp="1"/>
          </p:cNvSpPr>
          <p:nvPr>
            <p:ph type="subTitle" idx="1"/>
          </p:nvPr>
        </p:nvSpPr>
        <p:spPr>
          <a:xfrm>
            <a:off x="2488019" y="3886200"/>
            <a:ext cx="5943599" cy="1752600"/>
          </a:xfrm>
        </p:spPr>
        <p:txBody>
          <a:bodyPr/>
          <a:lstStyle/>
          <a:p>
            <a:endParaRPr lang="en-US" dirty="0"/>
          </a:p>
        </p:txBody>
      </p:sp>
      <p:sp>
        <p:nvSpPr>
          <p:cNvPr id="12" name="Rectangle 11"/>
          <p:cNvSpPr/>
          <p:nvPr userDrawn="1"/>
        </p:nvSpPr>
        <p:spPr bwMode="auto">
          <a:xfrm rot="16200000">
            <a:off x="-2222205" y="2200944"/>
            <a:ext cx="6911168" cy="248801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37" y="72794"/>
            <a:ext cx="2276091" cy="162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93859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2400" b="1">
                <a:solidFill>
                  <a:schemeClr val="bg1"/>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700775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theme" Target="../theme/theme3.xml"/><Relationship Id="rId5"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8017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992046"/>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12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113" y="51286"/>
            <a:ext cx="1326459" cy="9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150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Sheet3.xlsx"/><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1</a:t>
            </a:fld>
            <a:endParaRPr lang="en-US" dirty="0">
              <a:solidFill>
                <a:prstClr val="black"/>
              </a:solidFill>
            </a:endParaRPr>
          </a:p>
        </p:txBody>
      </p:sp>
      <p:sp>
        <p:nvSpPr>
          <p:cNvPr id="4" name="Title 3"/>
          <p:cNvSpPr>
            <a:spLocks noGrp="1"/>
          </p:cNvSpPr>
          <p:nvPr>
            <p:ph type="title"/>
          </p:nvPr>
        </p:nvSpPr>
        <p:spPr>
          <a:xfrm>
            <a:off x="381000" y="152400"/>
            <a:ext cx="6917873" cy="609600"/>
          </a:xfrm>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60805475"/>
              </p:ext>
            </p:extLst>
          </p:nvPr>
        </p:nvGraphicFramePr>
        <p:xfrm>
          <a:off x="1524000" y="1143000"/>
          <a:ext cx="5943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952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7696200" cy="1600200"/>
          </a:xfr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r>
              <a:rPr lang="en-US" sz="1600" dirty="0" smtClean="0"/>
              <a:t>Command Center Staffed </a:t>
            </a:r>
            <a:r>
              <a:rPr lang="en-US" sz="1600" dirty="0"/>
              <a:t>8</a:t>
            </a:r>
            <a:r>
              <a:rPr lang="en-US" sz="1600" dirty="0" smtClean="0"/>
              <a:t>:30 am to </a:t>
            </a:r>
            <a:r>
              <a:rPr lang="en-US" sz="1600" dirty="0"/>
              <a:t>7</a:t>
            </a:r>
            <a:r>
              <a:rPr lang="en-US" sz="1600" dirty="0" smtClean="0"/>
              <a:t>:</a:t>
            </a:r>
            <a:r>
              <a:rPr lang="en-US" sz="1600" dirty="0"/>
              <a:t>0</a:t>
            </a:r>
            <a:r>
              <a:rPr lang="en-US" sz="1600" dirty="0" smtClean="0"/>
              <a:t>0 pm Monday – Friday</a:t>
            </a:r>
          </a:p>
          <a:p>
            <a:r>
              <a:rPr lang="en-US" sz="1600" dirty="0" smtClean="0"/>
              <a:t>Production Support 24/7</a:t>
            </a:r>
          </a:p>
          <a:p>
            <a:r>
              <a:rPr lang="en-US" sz="1600" dirty="0" smtClean="0"/>
              <a:t>Command </a:t>
            </a:r>
            <a:r>
              <a:rPr lang="en-US" sz="1600" dirty="0"/>
              <a:t>Center Hotline 	202-645-</a:t>
            </a:r>
            <a:r>
              <a:rPr lang="en-US" sz="1600" dirty="0" smtClean="0"/>
              <a:t>4579</a:t>
            </a:r>
          </a:p>
          <a:p>
            <a:pPr marL="0" indent="0">
              <a:buNone/>
            </a:pPr>
            <a:endParaRPr lang="en-US" sz="1600" dirty="0" smtClean="0"/>
          </a:p>
          <a:p>
            <a:pPr marL="0" indent="0">
              <a:buNone/>
            </a:pPr>
            <a:endParaRPr lang="en-US" sz="1600" dirty="0" smtClean="0"/>
          </a:p>
          <a:p>
            <a:pPr marL="2743200" lvl="6" indent="0">
              <a:buNone/>
            </a:pPr>
            <a:r>
              <a:rPr lang="en-US" sz="1600" dirty="0"/>
              <a:t>	</a:t>
            </a:r>
            <a:r>
              <a:rPr lang="en-US" sz="1600" dirty="0" smtClean="0"/>
              <a:t>	 </a:t>
            </a:r>
            <a:r>
              <a:rPr lang="en-US" sz="1600" dirty="0"/>
              <a:t>			</a:t>
            </a:r>
          </a:p>
          <a:p>
            <a:pPr lvl="1"/>
            <a:endParaRPr lang="en-US" dirty="0"/>
          </a:p>
          <a:p>
            <a:pPr marL="457200" lvl="1" indent="0">
              <a:buNone/>
            </a:pPr>
            <a:endParaRPr lang="en-US" dirty="0" smtClean="0"/>
          </a:p>
          <a:p>
            <a:endParaRPr lang="en-US" dirty="0"/>
          </a:p>
          <a:p>
            <a:pPr lvl="1"/>
            <a:endParaRPr lang="en-US" sz="2000" dirty="0" smtClean="0"/>
          </a:p>
          <a:p>
            <a:endParaRPr lang="en-US" sz="2400" dirty="0" smtClean="0"/>
          </a:p>
          <a:p>
            <a:pPr marL="457200" lvl="1" indent="0">
              <a:buNone/>
            </a:pPr>
            <a:endParaRPr lang="en-US" sz="2000" dirty="0"/>
          </a:p>
          <a:p>
            <a:endParaRPr lang="en-US" sz="2400" dirty="0" smtClean="0"/>
          </a:p>
        </p:txBody>
      </p:sp>
      <p:sp>
        <p:nvSpPr>
          <p:cNvPr id="5" name="Title 1"/>
          <p:cNvSpPr txBox="1">
            <a:spLocks/>
          </p:cNvSpPr>
          <p:nvPr/>
        </p:nvSpPr>
        <p:spPr>
          <a:xfrm>
            <a:off x="381000" y="304800"/>
            <a:ext cx="7162800" cy="533400"/>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kern="1200">
                <a:solidFill>
                  <a:schemeClr val="accent1">
                    <a:lumMod val="50000"/>
                  </a:schemeClr>
                </a:solidFill>
                <a:latin typeface="+mj-lt"/>
                <a:ea typeface="+mj-ea"/>
                <a:cs typeface="+mj-cs"/>
              </a:defRPr>
            </a:lvl1pPr>
          </a:lstStyle>
          <a:p>
            <a:r>
              <a:rPr lang="en-US" sz="3200" b="1" dirty="0" smtClean="0">
                <a:solidFill>
                  <a:schemeClr val="bg1"/>
                </a:solidFill>
              </a:rPr>
              <a:t>Command Center Operations OE 2016 </a:t>
            </a:r>
            <a:endParaRPr lang="en-US" sz="3200" b="1" dirty="0">
              <a:solidFill>
                <a:schemeClr val="bg1"/>
              </a:solidFill>
            </a:endParaRPr>
          </a:p>
        </p:txBody>
      </p:sp>
      <p:sp>
        <p:nvSpPr>
          <p:cNvPr id="10" name="Slide Number Placeholder 3"/>
          <p:cNvSpPr>
            <a:spLocks noGrp="1"/>
          </p:cNvSpPr>
          <p:nvPr>
            <p:ph type="sldNum" sz="quarter" idx="12"/>
          </p:nvPr>
        </p:nvSpPr>
        <p:spPr>
          <a:xfrm>
            <a:off x="6553200" y="6356350"/>
            <a:ext cx="2133600" cy="365125"/>
          </a:xfrm>
        </p:spPr>
        <p:txBody>
          <a:bodyPr/>
          <a:lstStyle/>
          <a:p>
            <a:fld id="{DB85A8DA-7E77-48F3-9549-893A00A12EAF}" type="slidenum">
              <a:rPr lang="en-US" b="0" smtClean="0"/>
              <a:pPr/>
              <a:t>10</a:t>
            </a:fld>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2992488992"/>
              </p:ext>
            </p:extLst>
          </p:nvPr>
        </p:nvGraphicFramePr>
        <p:xfrm>
          <a:off x="381000" y="2426731"/>
          <a:ext cx="8534400" cy="3939782"/>
        </p:xfrm>
        <a:graphic>
          <a:graphicData uri="http://schemas.openxmlformats.org/drawingml/2006/table">
            <a:tbl>
              <a:tblPr firstRow="1" bandRow="1">
                <a:tableStyleId>{5C22544A-7EE6-4342-B048-85BDC9FD1C3A}</a:tableStyleId>
              </a:tblPr>
              <a:tblGrid>
                <a:gridCol w="2133600"/>
                <a:gridCol w="2133600"/>
                <a:gridCol w="2133600"/>
                <a:gridCol w="2133600"/>
              </a:tblGrid>
              <a:tr h="242559">
                <a:tc>
                  <a:txBody>
                    <a:bodyPr/>
                    <a:lstStyle/>
                    <a:p>
                      <a:pPr algn="l" fontAlgn="ctr"/>
                      <a:r>
                        <a:rPr lang="en-US" sz="1400" b="0" i="0" u="none" strike="noStrike" dirty="0" smtClean="0">
                          <a:solidFill>
                            <a:srgbClr val="000000"/>
                          </a:solidFill>
                          <a:effectLst/>
                          <a:latin typeface="Arial"/>
                        </a:rPr>
                        <a:t>Position</a:t>
                      </a:r>
                      <a:endParaRPr lang="en-US" sz="1400" b="0" i="0" u="none" strike="noStrike" dirty="0">
                        <a:solidFill>
                          <a:srgbClr val="000000"/>
                        </a:solidFill>
                        <a:effectLst/>
                        <a:latin typeface="Arial"/>
                      </a:endParaRPr>
                    </a:p>
                  </a:txBody>
                  <a:tcPr marL="12700" marR="12700" marT="12700" marB="0" anchor="ctr"/>
                </a:tc>
                <a:tc>
                  <a:txBody>
                    <a:bodyPr/>
                    <a:lstStyle/>
                    <a:p>
                      <a:pPr algn="l" fontAlgn="b"/>
                      <a:r>
                        <a:rPr lang="en-US" sz="1600" b="0" i="0" u="none" strike="noStrike" dirty="0" smtClean="0">
                          <a:solidFill>
                            <a:srgbClr val="000000"/>
                          </a:solidFill>
                          <a:effectLst/>
                          <a:latin typeface="Calibri"/>
                        </a:rPr>
                        <a:t>Name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dirty="0" smtClean="0">
                          <a:solidFill>
                            <a:srgbClr val="000000"/>
                          </a:solidFill>
                          <a:effectLst/>
                          <a:latin typeface="Calibri"/>
                        </a:rPr>
                        <a:t>Phone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kern="1200" dirty="0" smtClean="0">
                          <a:solidFill>
                            <a:srgbClr val="000000"/>
                          </a:solidFill>
                          <a:effectLst/>
                          <a:latin typeface="Calibri"/>
                          <a:ea typeface="+mn-ea"/>
                          <a:cs typeface="+mn-cs"/>
                        </a:rPr>
                        <a:t>Email</a:t>
                      </a:r>
                      <a:endParaRPr lang="en-US" sz="1600" b="0" i="0" u="none" strike="noStrike" kern="1200" dirty="0">
                        <a:solidFill>
                          <a:srgbClr val="000000"/>
                        </a:solidFill>
                        <a:effectLst/>
                        <a:latin typeface="Calibri"/>
                        <a:ea typeface="+mn-ea"/>
                        <a:cs typeface="+mn-cs"/>
                      </a:endParaRPr>
                    </a:p>
                  </a:txBody>
                  <a:tcPr marL="12700" marR="12700" marT="12700" marB="0" anchor="b"/>
                </a:tc>
              </a:tr>
              <a:tr h="242559">
                <a:tc>
                  <a:txBody>
                    <a:bodyPr/>
                    <a:lstStyle/>
                    <a:p>
                      <a:pPr algn="l" fontAlgn="ctr"/>
                      <a:r>
                        <a:rPr lang="en-US" sz="1100" b="0" i="0" u="none" strike="noStrike" dirty="0">
                          <a:solidFill>
                            <a:schemeClr val="tx1"/>
                          </a:solidFill>
                          <a:effectLst/>
                          <a:latin typeface="Arial"/>
                        </a:rPr>
                        <a:t>O&amp;M Lead</a:t>
                      </a:r>
                    </a:p>
                  </a:txBody>
                  <a:tcPr marL="12700" marR="12700" marT="12700" marB="0" anchor="ctr"/>
                </a:tc>
                <a:tc>
                  <a:txBody>
                    <a:bodyPr/>
                    <a:lstStyle/>
                    <a:p>
                      <a:pPr algn="l" fontAlgn="b"/>
                      <a:r>
                        <a:rPr lang="en-US" sz="1200" b="0" i="0" u="none" strike="noStrike">
                          <a:solidFill>
                            <a:schemeClr val="tx1"/>
                          </a:solidFill>
                          <a:effectLst/>
                          <a:latin typeface="Calibri"/>
                        </a:rPr>
                        <a:t>Eric Wimer</a:t>
                      </a:r>
                    </a:p>
                  </a:txBody>
                  <a:tcPr marL="12700" marR="12700" marT="12700" marB="0" anchor="b"/>
                </a:tc>
                <a:tc>
                  <a:txBody>
                    <a:bodyPr/>
                    <a:lstStyle/>
                    <a:p>
                      <a:pPr algn="l" fontAlgn="b"/>
                      <a:r>
                        <a:rPr lang="en-US" sz="1200" b="0" i="0" u="none" strike="noStrike">
                          <a:solidFill>
                            <a:schemeClr val="tx1"/>
                          </a:solidFill>
                          <a:effectLst/>
                          <a:latin typeface="Calibri"/>
                        </a:rPr>
                        <a:t>703-930-9509</a:t>
                      </a:r>
                    </a:p>
                  </a:txBody>
                  <a:tcPr marL="12700" marR="12700" marT="12700" marB="0" anchor="b"/>
                </a:tc>
                <a:tc>
                  <a:txBody>
                    <a:bodyPr/>
                    <a:lstStyle/>
                    <a:p>
                      <a:pPr algn="l" fontAlgn="b"/>
                      <a:r>
                        <a:rPr lang="en-US" sz="1200" b="0" i="0" u="sng" strike="noStrike" dirty="0">
                          <a:solidFill>
                            <a:schemeClr val="tx1"/>
                          </a:solidFill>
                          <a:effectLst/>
                          <a:latin typeface="Calibri"/>
                        </a:rPr>
                        <a:t>eric.wimer@dc.gov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ctr"/>
                      <a:endParaRPr lang="en-US" sz="1200" b="0" i="0" u="sng" strike="noStrike" dirty="0">
                        <a:solidFill>
                          <a:schemeClr val="tx1"/>
                        </a:solidFill>
                        <a:effectLst/>
                        <a:latin typeface="Calibri"/>
                      </a:endParaRPr>
                    </a:p>
                  </a:txBody>
                  <a:tcPr marL="12700" marR="12700" marT="12700" marB="0" anchor="ctr"/>
                </a:tc>
              </a:tr>
              <a:tr h="242559">
                <a:tc>
                  <a:txBody>
                    <a:bodyPr/>
                    <a:lstStyle/>
                    <a:p>
                      <a:pPr algn="l" fontAlgn="b"/>
                      <a:r>
                        <a:rPr lang="en-US" sz="1200" b="0" i="0" u="none" strike="noStrike" dirty="0" smtClean="0">
                          <a:solidFill>
                            <a:schemeClr val="tx1"/>
                          </a:solidFill>
                          <a:effectLst/>
                          <a:latin typeface="Calibri"/>
                        </a:rPr>
                        <a:t>DCAS</a:t>
                      </a:r>
                      <a:r>
                        <a:rPr lang="en-US" sz="1200" b="0" i="0" u="none" strike="noStrike" baseline="0" dirty="0" smtClean="0">
                          <a:solidFill>
                            <a:schemeClr val="tx1"/>
                          </a:solidFill>
                          <a:effectLst/>
                          <a:latin typeface="Calibri"/>
                        </a:rPr>
                        <a:t> Manager</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Tom Massie</a:t>
                      </a:r>
                    </a:p>
                  </a:txBody>
                  <a:tcPr marL="12700" marR="12700" marT="12700" marB="0" anchor="b"/>
                </a:tc>
                <a:tc>
                  <a:txBody>
                    <a:bodyPr/>
                    <a:lstStyle/>
                    <a:p>
                      <a:pPr algn="l" fontAlgn="b"/>
                      <a:r>
                        <a:rPr lang="en-US" sz="1200" b="0" i="0" u="none" strike="noStrike">
                          <a:solidFill>
                            <a:schemeClr val="tx1"/>
                          </a:solidFill>
                          <a:effectLst/>
                          <a:latin typeface="Calibri"/>
                        </a:rPr>
                        <a:t>703-725-7400 </a:t>
                      </a:r>
                    </a:p>
                  </a:txBody>
                  <a:tcPr marL="12700" marR="12700" marT="12700" marB="0" anchor="b"/>
                </a:tc>
                <a:tc>
                  <a:txBody>
                    <a:bodyPr/>
                    <a:lstStyle/>
                    <a:p>
                      <a:pPr algn="l" fontAlgn="ctr"/>
                      <a:r>
                        <a:rPr lang="en-US" sz="1200" b="0" i="0" u="sng" strike="noStrike" dirty="0">
                          <a:solidFill>
                            <a:schemeClr val="tx1"/>
                          </a:solidFill>
                          <a:effectLst/>
                          <a:latin typeface="Calibri"/>
                        </a:rPr>
                        <a:t>tom.massie@dc.gov</a:t>
                      </a:r>
                    </a:p>
                  </a:txBody>
                  <a:tcPr marL="12700" marR="12700" marT="12700" marB="0" anchor="ctr"/>
                </a:tc>
              </a:tr>
              <a:tr h="242559">
                <a:tc>
                  <a:txBody>
                    <a:bodyPr/>
                    <a:lstStyle/>
                    <a:p>
                      <a:pPr algn="l" fontAlgn="b"/>
                      <a:r>
                        <a:rPr lang="en-US" sz="1200" b="0" i="0" u="none" strike="noStrike" dirty="0">
                          <a:solidFill>
                            <a:schemeClr val="tx1"/>
                          </a:solidFill>
                          <a:effectLst/>
                          <a:latin typeface="Calibri"/>
                        </a:rPr>
                        <a:t>Infrastructure </a:t>
                      </a:r>
                      <a:r>
                        <a:rPr lang="en-US" sz="1200" b="0" i="0" u="none" strike="noStrike" dirty="0" smtClean="0">
                          <a:solidFill>
                            <a:schemeClr val="tx1"/>
                          </a:solidFill>
                          <a:effectLst/>
                          <a:latin typeface="Calibri"/>
                        </a:rPr>
                        <a:t>PM </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Reza Beheshti</a:t>
                      </a:r>
                    </a:p>
                  </a:txBody>
                  <a:tcPr marL="12700" marR="12700" marT="12700" marB="0" anchor="b"/>
                </a:tc>
                <a:tc>
                  <a:txBody>
                    <a:bodyPr/>
                    <a:lstStyle/>
                    <a:p>
                      <a:pPr algn="l" fontAlgn="b"/>
                      <a:r>
                        <a:rPr lang="en-US" sz="1200" b="0" i="0" u="none" strike="noStrike">
                          <a:solidFill>
                            <a:schemeClr val="tx1"/>
                          </a:solidFill>
                          <a:effectLst/>
                          <a:latin typeface="Calibri"/>
                        </a:rPr>
                        <a:t>571-243-2414</a:t>
                      </a:r>
                    </a:p>
                  </a:txBody>
                  <a:tcPr marL="12700" marR="12700" marT="12700" marB="0" anchor="b"/>
                </a:tc>
                <a:tc>
                  <a:txBody>
                    <a:bodyPr/>
                    <a:lstStyle/>
                    <a:p>
                      <a:pPr algn="l" fontAlgn="b"/>
                      <a:r>
                        <a:rPr lang="en-US" sz="1200" b="0" i="0" u="sng" strike="noStrike" dirty="0">
                          <a:solidFill>
                            <a:schemeClr val="tx1"/>
                          </a:solidFill>
                          <a:effectLst/>
                          <a:latin typeface="Calibri"/>
                        </a:rPr>
                        <a:t>reza.beheshti@dc.gov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r>
              <a:tr h="287416">
                <a:tc>
                  <a:txBody>
                    <a:bodyPr/>
                    <a:lstStyle/>
                    <a:p>
                      <a:pPr algn="l" fontAlgn="b"/>
                      <a:r>
                        <a:rPr lang="en-US" sz="1200" b="0" i="0" u="none" strike="noStrike" dirty="0">
                          <a:solidFill>
                            <a:schemeClr val="tx1"/>
                          </a:solidFill>
                          <a:effectLst/>
                          <a:latin typeface="Calibri"/>
                        </a:rPr>
                        <a:t>Triage </a:t>
                      </a:r>
                      <a:r>
                        <a:rPr lang="en-US" sz="1200" b="0" i="0" u="none" strike="noStrike" dirty="0" smtClean="0">
                          <a:solidFill>
                            <a:schemeClr val="tx1"/>
                          </a:solidFill>
                          <a:effectLst/>
                          <a:latin typeface="Calibri"/>
                        </a:rPr>
                        <a:t>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Jennifer Nelson-Samuel</a:t>
                      </a:r>
                    </a:p>
                  </a:txBody>
                  <a:tcPr marL="12700" marR="12700" marT="12700" marB="0" anchor="b"/>
                </a:tc>
                <a:tc>
                  <a:txBody>
                    <a:bodyPr/>
                    <a:lstStyle/>
                    <a:p>
                      <a:pPr algn="l" fontAlgn="b"/>
                      <a:r>
                        <a:rPr lang="en-US" sz="1200" b="0" i="0" u="none" strike="noStrike">
                          <a:solidFill>
                            <a:schemeClr val="tx1"/>
                          </a:solidFill>
                          <a:effectLst/>
                          <a:latin typeface="Calibri"/>
                        </a:rPr>
                        <a:t>240-441-3403</a:t>
                      </a:r>
                    </a:p>
                  </a:txBody>
                  <a:tcPr marL="12700" marR="12700" marT="12700" marB="0" anchor="b"/>
                </a:tc>
                <a:tc>
                  <a:txBody>
                    <a:bodyPr/>
                    <a:lstStyle/>
                    <a:p>
                      <a:pPr algn="l" fontAlgn="b"/>
                      <a:r>
                        <a:rPr lang="en-US" sz="1200" b="0" i="0" u="sng" strike="noStrike" dirty="0">
                          <a:solidFill>
                            <a:schemeClr val="tx1"/>
                          </a:solidFill>
                          <a:effectLst/>
                          <a:latin typeface="Calibri"/>
                        </a:rPr>
                        <a:t>jennifer.nelson-samuel2@dc.gov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DHS</a:t>
                      </a:r>
                    </a:p>
                  </a:txBody>
                  <a:tcPr marL="12700" marR="12700" marT="12700" marB="0" anchor="b"/>
                </a:tc>
                <a:tc>
                  <a:txBody>
                    <a:bodyPr/>
                    <a:lstStyle/>
                    <a:p>
                      <a:pPr algn="l" fontAlgn="b"/>
                      <a:r>
                        <a:rPr lang="en-US" sz="1200" b="0" i="0" u="none" strike="noStrike" dirty="0">
                          <a:solidFill>
                            <a:schemeClr val="tx1"/>
                          </a:solidFill>
                          <a:effectLst/>
                          <a:latin typeface="Calibri"/>
                        </a:rPr>
                        <a:t>Kyle </a:t>
                      </a:r>
                      <a:r>
                        <a:rPr lang="en-US" sz="1200" b="0" i="0" u="none" strike="noStrike" dirty="0" smtClean="0">
                          <a:solidFill>
                            <a:schemeClr val="tx1"/>
                          </a:solidFill>
                          <a:effectLst/>
                          <a:latin typeface="Calibri"/>
                        </a:rPr>
                        <a:t>Brown</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240-724-2919</a:t>
                      </a:r>
                    </a:p>
                  </a:txBody>
                  <a:tcPr marL="12700" marR="12700" marT="12700" marB="0" anchor="b"/>
                </a:tc>
                <a:tc>
                  <a:txBody>
                    <a:bodyPr/>
                    <a:lstStyle/>
                    <a:p>
                      <a:pPr algn="l" fontAlgn="b"/>
                      <a:r>
                        <a:rPr lang="en-US" sz="1200" b="0" i="0" u="sng" strike="noStrike" dirty="0">
                          <a:solidFill>
                            <a:schemeClr val="tx1"/>
                          </a:solidFill>
                          <a:effectLst/>
                          <a:latin typeface="Calibri"/>
                        </a:rPr>
                        <a:t>kyle.brown@dc.gov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DHCF/HBX</a:t>
                      </a:r>
                    </a:p>
                  </a:txBody>
                  <a:tcPr marL="12700" marR="12700" marT="12700" marB="0" anchor="b"/>
                </a:tc>
                <a:tc>
                  <a:txBody>
                    <a:bodyPr/>
                    <a:lstStyle/>
                    <a:p>
                      <a:pPr algn="l" fontAlgn="b"/>
                      <a:r>
                        <a:rPr lang="en-US" sz="1200" b="0" i="0" u="none" strike="noStrike" dirty="0" err="1">
                          <a:solidFill>
                            <a:schemeClr val="tx1"/>
                          </a:solidFill>
                          <a:effectLst/>
                          <a:latin typeface="Calibri"/>
                        </a:rPr>
                        <a:t>Nabeel</a:t>
                      </a:r>
                      <a:r>
                        <a:rPr lang="en-US" sz="1200" b="0" i="0" u="none" strike="noStrike" dirty="0">
                          <a:solidFill>
                            <a:schemeClr val="tx1"/>
                          </a:solidFill>
                          <a:effectLst/>
                          <a:latin typeface="Calibri"/>
                        </a:rPr>
                        <a:t> </a:t>
                      </a:r>
                      <a:r>
                        <a:rPr lang="en-US" sz="1200" b="0" i="0" u="none" strike="noStrike" dirty="0" smtClean="0">
                          <a:solidFill>
                            <a:schemeClr val="tx1"/>
                          </a:solidFill>
                          <a:effectLst/>
                          <a:latin typeface="Calibri"/>
                        </a:rPr>
                        <a:t>Ashraf</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202-491-3077</a:t>
                      </a:r>
                    </a:p>
                  </a:txBody>
                  <a:tcPr marL="12700" marR="12700" marT="12700" marB="0" anchor="b"/>
                </a:tc>
                <a:tc>
                  <a:txBody>
                    <a:bodyPr/>
                    <a:lstStyle/>
                    <a:p>
                      <a:pPr algn="l" fontAlgn="b"/>
                      <a:r>
                        <a:rPr lang="en-US" sz="1200" b="0" i="0" u="sng" strike="noStrike" dirty="0">
                          <a:solidFill>
                            <a:schemeClr val="tx1"/>
                          </a:solidFill>
                          <a:effectLst/>
                          <a:latin typeface="Calibri"/>
                        </a:rPr>
                        <a:t>nabeel.ashraf@dc.gov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Salesforce 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a:solidFill>
                            <a:schemeClr val="tx1"/>
                          </a:solidFill>
                          <a:effectLst/>
                          <a:latin typeface="Calibri"/>
                        </a:rPr>
                        <a:t>Veronica </a:t>
                      </a:r>
                      <a:r>
                        <a:rPr lang="en-US" sz="1200" b="0" i="0" u="none" strike="noStrike" dirty="0" err="1">
                          <a:solidFill>
                            <a:schemeClr val="tx1"/>
                          </a:solidFill>
                          <a:effectLst/>
                          <a:latin typeface="Calibri"/>
                        </a:rPr>
                        <a:t>Lipscombe</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202-257-5991</a:t>
                      </a:r>
                    </a:p>
                  </a:txBody>
                  <a:tcPr marL="12700" marR="12700" marT="12700" marB="0" anchor="b"/>
                </a:tc>
                <a:tc>
                  <a:txBody>
                    <a:bodyPr/>
                    <a:lstStyle/>
                    <a:p>
                      <a:pPr algn="l" fontAlgn="b"/>
                      <a:r>
                        <a:rPr lang="en-US" sz="1200" b="0" i="0" u="sng" strike="noStrike" dirty="0">
                          <a:solidFill>
                            <a:schemeClr val="tx1"/>
                          </a:solidFill>
                          <a:effectLst/>
                          <a:latin typeface="Calibri"/>
                        </a:rPr>
                        <a:t>veronica.lipscombe@dc.gov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Lead</a:t>
                      </a:r>
                    </a:p>
                  </a:txBody>
                  <a:tcPr marL="12700" marR="12700" marT="12700" marB="0" anchor="b"/>
                </a:tc>
                <a:tc>
                  <a:txBody>
                    <a:bodyPr/>
                    <a:lstStyle/>
                    <a:p>
                      <a:pPr algn="l" fontAlgn="b"/>
                      <a:r>
                        <a:rPr lang="en-US" sz="1200" b="0" i="0" u="none" strike="noStrike" dirty="0">
                          <a:solidFill>
                            <a:schemeClr val="tx1"/>
                          </a:solidFill>
                          <a:effectLst/>
                          <a:latin typeface="Calibri"/>
                        </a:rPr>
                        <a:t>Victor Iwugo</a:t>
                      </a:r>
                    </a:p>
                  </a:txBody>
                  <a:tcPr marL="12700" marR="12700" marT="12700" marB="0" anchor="b"/>
                </a:tc>
                <a:tc>
                  <a:txBody>
                    <a:bodyPr/>
                    <a:lstStyle/>
                    <a:p>
                      <a:pPr algn="l" fontAlgn="b"/>
                      <a:r>
                        <a:rPr lang="en-US" sz="1200" b="0" i="0" u="none" strike="noStrike">
                          <a:solidFill>
                            <a:schemeClr val="tx1"/>
                          </a:solidFill>
                          <a:effectLst/>
                          <a:latin typeface="Calibri"/>
                        </a:rPr>
                        <a:t>301-906-2680</a:t>
                      </a:r>
                    </a:p>
                  </a:txBody>
                  <a:tcPr marL="12700" marR="12700" marT="12700" marB="0" anchor="b"/>
                </a:tc>
                <a:tc>
                  <a:txBody>
                    <a:bodyPr/>
                    <a:lstStyle/>
                    <a:p>
                      <a:pPr algn="l" fontAlgn="b"/>
                      <a:r>
                        <a:rPr lang="en-US" sz="1200" b="0" i="0" u="sng" strike="noStrike" dirty="0">
                          <a:solidFill>
                            <a:schemeClr val="tx1"/>
                          </a:solidFill>
                          <a:effectLst/>
                          <a:latin typeface="Calibri"/>
                        </a:rPr>
                        <a:t>victor.iwugo@dc.gov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Deputy</a:t>
                      </a:r>
                    </a:p>
                  </a:txBody>
                  <a:tcPr marL="12700" marR="12700" marT="12700" marB="0" anchor="b"/>
                </a:tc>
                <a:tc>
                  <a:txBody>
                    <a:bodyPr/>
                    <a:lstStyle/>
                    <a:p>
                      <a:pPr algn="l" fontAlgn="b"/>
                      <a:r>
                        <a:rPr lang="en-US" sz="1200" b="0" i="0" u="none" strike="noStrike">
                          <a:solidFill>
                            <a:schemeClr val="tx1"/>
                          </a:solidFill>
                          <a:effectLst/>
                          <a:latin typeface="Calibri"/>
                        </a:rPr>
                        <a:t>Ruchi Shewaramani</a:t>
                      </a:r>
                    </a:p>
                  </a:txBody>
                  <a:tcPr marL="12700" marR="12700" marT="12700" marB="0" anchor="b"/>
                </a:tc>
                <a:tc>
                  <a:txBody>
                    <a:bodyPr/>
                    <a:lstStyle/>
                    <a:p>
                      <a:pPr algn="l" fontAlgn="b"/>
                      <a:r>
                        <a:rPr lang="en-US" sz="1200" b="0" i="0" u="none" strike="noStrike" dirty="0">
                          <a:solidFill>
                            <a:schemeClr val="tx1"/>
                          </a:solidFill>
                          <a:effectLst/>
                          <a:latin typeface="Calibri"/>
                        </a:rPr>
                        <a:t>917-520-4015</a:t>
                      </a:r>
                    </a:p>
                  </a:txBody>
                  <a:tcPr marL="12700" marR="12700" marT="12700" marB="0" anchor="b"/>
                </a:tc>
                <a:tc>
                  <a:txBody>
                    <a:bodyPr/>
                    <a:lstStyle/>
                    <a:p>
                      <a:pPr algn="l" fontAlgn="b"/>
                      <a:r>
                        <a:rPr lang="en-US" sz="1200" b="0" i="0" u="sng" strike="noStrike" dirty="0">
                          <a:solidFill>
                            <a:schemeClr val="tx1"/>
                          </a:solidFill>
                          <a:effectLst/>
                          <a:latin typeface="Calibri"/>
                        </a:rPr>
                        <a:t>ruchi.shewaramani@dc.gov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Enroll App Lead</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Dan Thomas</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410-336-6292</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sng" strike="noStrike" dirty="0" smtClean="0">
                          <a:solidFill>
                            <a:schemeClr val="tx1"/>
                          </a:solidFill>
                          <a:effectLst/>
                          <a:latin typeface="Calibri"/>
                        </a:rPr>
                        <a:t>dan.thomas@dc.gov</a:t>
                      </a:r>
                      <a:endParaRPr lang="en-US" sz="1200" b="0" i="0" u="sng" strike="noStrike" dirty="0">
                        <a:solidFill>
                          <a:schemeClr val="tx1"/>
                        </a:solidFill>
                        <a:effectLst/>
                        <a:latin typeface="Calibri"/>
                      </a:endParaRPr>
                    </a:p>
                  </a:txBody>
                  <a:tcPr marL="12700" marR="12700" marT="12700" marB="0" anchor="b"/>
                </a:tc>
              </a:tr>
            </a:tbl>
          </a:graphicData>
        </a:graphic>
      </p:graphicFrame>
      <p:sp>
        <p:nvSpPr>
          <p:cNvPr id="4" name="TextBox 3"/>
          <p:cNvSpPr txBox="1"/>
          <p:nvPr/>
        </p:nvSpPr>
        <p:spPr>
          <a:xfrm>
            <a:off x="3581400" y="1981200"/>
            <a:ext cx="2005677" cy="369332"/>
          </a:xfrm>
          <a:prstGeom prst="rect">
            <a:avLst/>
          </a:prstGeom>
          <a:noFill/>
        </p:spPr>
        <p:txBody>
          <a:bodyPr wrap="none" rtlCol="0">
            <a:spAutoFit/>
          </a:bodyPr>
          <a:lstStyle/>
          <a:p>
            <a:r>
              <a:rPr lang="en-US" dirty="0" smtClean="0"/>
              <a:t>Escalation Contacts</a:t>
            </a:r>
          </a:p>
        </p:txBody>
      </p:sp>
    </p:spTree>
    <p:extLst>
      <p:ext uri="{BB962C8B-B14F-4D97-AF65-F5344CB8AC3E}">
        <p14:creationId xmlns:p14="http://schemas.microsoft.com/office/powerpoint/2010/main" val="32950568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2</a:t>
            </a:fld>
            <a:endParaRPr lang="en-US" dirty="0">
              <a:solidFill>
                <a:prstClr val="black"/>
              </a:solidFill>
            </a:endParaRPr>
          </a:p>
        </p:txBody>
      </p:sp>
      <p:sp>
        <p:nvSpPr>
          <p:cNvPr id="10" name="Title 3"/>
          <p:cNvSpPr>
            <a:spLocks noGrp="1"/>
          </p:cNvSpPr>
          <p:nvPr>
            <p:ph type="title"/>
          </p:nvPr>
        </p:nvSpPr>
        <p:spPr>
          <a:xfrm>
            <a:off x="228600" y="282146"/>
            <a:ext cx="7467600" cy="556054"/>
          </a:xfrm>
        </p:spPr>
        <p:txBody>
          <a:bodyPr/>
          <a:lstStyle/>
          <a:p>
            <a:r>
              <a:rPr lang="en-US" dirty="0" smtClean="0"/>
              <a:t>DCAS Infrastructure Status as of Dec. </a:t>
            </a:r>
            <a:r>
              <a:rPr lang="en-US" dirty="0"/>
              <a:t>2</a:t>
            </a:r>
          </a:p>
        </p:txBody>
      </p:sp>
      <p:graphicFrame>
        <p:nvGraphicFramePr>
          <p:cNvPr id="28" name="Table 27"/>
          <p:cNvGraphicFramePr>
            <a:graphicFrameLocks noGrp="1"/>
          </p:cNvGraphicFramePr>
          <p:nvPr>
            <p:extLst>
              <p:ext uri="{D42A27DB-BD31-4B8C-83A1-F6EECF244321}">
                <p14:modId xmlns:p14="http://schemas.microsoft.com/office/powerpoint/2010/main" val="3403899456"/>
              </p:ext>
            </p:extLst>
          </p:nvPr>
        </p:nvGraphicFramePr>
        <p:xfrm>
          <a:off x="4800600" y="5486041"/>
          <a:ext cx="3124200" cy="1219559"/>
        </p:xfrm>
        <a:graphic>
          <a:graphicData uri="http://schemas.openxmlformats.org/drawingml/2006/table">
            <a:tbl>
              <a:tblPr/>
              <a:tblGrid>
                <a:gridCol w="1371600"/>
                <a:gridCol w="990600"/>
                <a:gridCol w="7620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ECR Aging</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4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Green </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Training</a:t>
                      </a:r>
                      <a:r>
                        <a:rPr lang="en-US" sz="1100" b="1" i="0" u="none" strike="noStrike" baseline="0" dirty="0" smtClean="0">
                          <a:solidFill>
                            <a:srgbClr val="FFFFFF"/>
                          </a:solidFill>
                          <a:effectLst/>
                          <a:latin typeface="Calibri"/>
                        </a:rPr>
                        <a:t> Environment</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No</a:t>
                      </a:r>
                      <a:r>
                        <a:rPr lang="en-US" sz="1000" b="0" i="0" u="none" strike="noStrike" baseline="0" dirty="0" smtClean="0">
                          <a:solidFill>
                            <a:srgbClr val="000000"/>
                          </a:solidFill>
                          <a:effectLst/>
                          <a:latin typeface="Calibri"/>
                        </a:rPr>
                        <a:t> cancelations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kern="1200" dirty="0" smtClean="0">
                          <a:solidFill>
                            <a:schemeClr val="bg1"/>
                          </a:solidFill>
                          <a:effectLst/>
                          <a:latin typeface="+mn-lt"/>
                          <a:ea typeface="+mn-ea"/>
                          <a:cs typeface="+mn-cs"/>
                        </a:rPr>
                        <a:t>Green</a:t>
                      </a:r>
                      <a:endParaRPr lang="en-US" sz="1000" b="0" i="0" u="none" strike="noStrike" kern="1200" dirty="0">
                        <a:solidFill>
                          <a:schemeClr val="bg1"/>
                        </a:solidFill>
                        <a:effectLst/>
                        <a:latin typeface="+mn-lt"/>
                        <a:ea typeface="+mn-ea"/>
                        <a:cs typeface="+mn-cs"/>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Scheduled</a:t>
                      </a:r>
                      <a:r>
                        <a:rPr lang="en-US" sz="1100" b="1" i="0" u="none" strike="noStrike" baseline="0" dirty="0" smtClean="0">
                          <a:solidFill>
                            <a:srgbClr val="FFFFFF"/>
                          </a:solidFill>
                          <a:effectLst/>
                          <a:latin typeface="Calibri"/>
                        </a:rPr>
                        <a:t> Deploy/Patches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As</a:t>
                      </a:r>
                      <a:r>
                        <a:rPr lang="en-US" sz="1000" b="0" i="0" u="none" strike="noStrike" baseline="0" dirty="0" smtClean="0">
                          <a:solidFill>
                            <a:srgbClr val="000000"/>
                          </a:solidFill>
                          <a:effectLst/>
                          <a:latin typeface="Calibri"/>
                        </a:rPr>
                        <a:t> scheduled</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Green</a:t>
                      </a:r>
                      <a:endParaRPr lang="en-US" sz="1000" b="0" i="0" u="none" strike="noStrike" dirty="0">
                        <a:solidFill>
                          <a:schemeClr val="tx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810A"/>
                    </a:solidFill>
                  </a:tcPr>
                </a:tc>
              </a:tr>
            </a:tbl>
          </a:graphicData>
        </a:graphic>
      </p:graphicFrame>
      <p:sp>
        <p:nvSpPr>
          <p:cNvPr id="29" name="TextBox 28"/>
          <p:cNvSpPr txBox="1"/>
          <p:nvPr/>
        </p:nvSpPr>
        <p:spPr>
          <a:xfrm>
            <a:off x="914400" y="5410200"/>
            <a:ext cx="3434460" cy="769441"/>
          </a:xfrm>
          <a:prstGeom prst="rect">
            <a:avLst/>
          </a:prstGeom>
          <a:noFill/>
        </p:spPr>
        <p:txBody>
          <a:bodyPr wrap="square" rtlCol="0">
            <a:spAutoFit/>
          </a:bodyPr>
          <a:lstStyle/>
          <a:p>
            <a:pPr>
              <a:tabLst>
                <a:tab pos="228600" algn="l"/>
              </a:tabLst>
            </a:pPr>
            <a:r>
              <a:rPr lang="en-US" sz="1100" dirty="0" smtClean="0"/>
              <a:t>*	The team is analyzing Google Analytics API.  This         	number is max visitors in last 24 hrs.</a:t>
            </a:r>
          </a:p>
          <a:p>
            <a:pPr>
              <a:tabLst>
                <a:tab pos="228600" algn="l"/>
              </a:tabLst>
            </a:pPr>
            <a:r>
              <a:rPr lang="en-US" sz="1100" dirty="0" smtClean="0"/>
              <a:t>**   Synthetic </a:t>
            </a:r>
            <a:r>
              <a:rPr lang="en-US" sz="1100" dirty="0"/>
              <a:t>transaction time has increased because 	of full flow is being measured not just </a:t>
            </a:r>
            <a:r>
              <a:rPr lang="en-US" sz="1100" dirty="0" smtClean="0"/>
              <a:t>login </a:t>
            </a:r>
            <a:r>
              <a:rPr lang="en-US" sz="1100" dirty="0"/>
              <a:t>	</a:t>
            </a:r>
          </a:p>
        </p:txBody>
      </p:sp>
      <p:graphicFrame>
        <p:nvGraphicFramePr>
          <p:cNvPr id="9" name="Table 8"/>
          <p:cNvGraphicFramePr>
            <a:graphicFrameLocks noGrp="1"/>
          </p:cNvGraphicFramePr>
          <p:nvPr>
            <p:extLst>
              <p:ext uri="{D42A27DB-BD31-4B8C-83A1-F6EECF244321}">
                <p14:modId xmlns:p14="http://schemas.microsoft.com/office/powerpoint/2010/main" val="1148555084"/>
              </p:ext>
            </p:extLst>
          </p:nvPr>
        </p:nvGraphicFramePr>
        <p:xfrm>
          <a:off x="4572000" y="1209874"/>
          <a:ext cx="3352799" cy="1533325"/>
        </p:xfrm>
        <a:graphic>
          <a:graphicData uri="http://schemas.openxmlformats.org/drawingml/2006/table">
            <a:tbl>
              <a:tblPr/>
              <a:tblGrid>
                <a:gridCol w="1645919"/>
                <a:gridCol w="853440"/>
                <a:gridCol w="85344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a:solidFill>
                            <a:srgbClr val="FFFFFF"/>
                          </a:solidFill>
                          <a:effectLst/>
                          <a:latin typeface="Calibri"/>
                        </a:rPr>
                        <a:t>Business Functionality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System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a:solidFill>
                            <a:srgbClr val="000000"/>
                          </a:solidFill>
                          <a:effectLst/>
                          <a:latin typeface="Calibri"/>
                        </a:rPr>
                        <a:t>99%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100%(Except Maintenance Window)</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Recovery Time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a:solidFill>
                            <a:srgbClr val="000000"/>
                          </a:solidFill>
                          <a:effectLst/>
                          <a:latin typeface="Calibri"/>
                        </a:rPr>
                        <a:t>4 Hours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5215">
                <a:tc>
                  <a:txBody>
                    <a:bodyPr/>
                    <a:lstStyle/>
                    <a:p>
                      <a:pPr algn="l" fontAlgn="ctr"/>
                      <a:r>
                        <a:rPr lang="en-US" sz="1100" b="1" i="0" u="none" strike="noStrike" dirty="0">
                          <a:solidFill>
                            <a:srgbClr val="FFFFFF"/>
                          </a:solidFill>
                          <a:effectLst/>
                          <a:latin typeface="Calibri"/>
                        </a:rPr>
                        <a:t>Recovery Point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a:solidFill>
                            <a:srgbClr val="000000"/>
                          </a:solidFill>
                          <a:effectLst/>
                          <a:latin typeface="Calibri"/>
                        </a:rPr>
                        <a:t>1 Hour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71870103"/>
              </p:ext>
            </p:extLst>
          </p:nvPr>
        </p:nvGraphicFramePr>
        <p:xfrm>
          <a:off x="854075" y="2814638"/>
          <a:ext cx="7537450" cy="2462212"/>
        </p:xfrm>
        <a:graphic>
          <a:graphicData uri="http://schemas.openxmlformats.org/presentationml/2006/ole">
            <mc:AlternateContent xmlns:mc="http://schemas.openxmlformats.org/markup-compatibility/2006">
              <mc:Choice xmlns:v="urn:schemas-microsoft-com:vml" Requires="v">
                <p:oleObj spid="_x0000_s8204" name="Worksheet" r:id="rId3" imgW="7988300" imgH="2768600" progId="Excel.Sheet.12">
                  <p:embed/>
                </p:oleObj>
              </mc:Choice>
              <mc:Fallback>
                <p:oleObj name="Worksheet" r:id="rId3" imgW="7988300" imgH="2768600" progId="Excel.Sheet.12">
                  <p:embed/>
                  <p:pic>
                    <p:nvPicPr>
                      <p:cNvPr id="0" name=""/>
                      <p:cNvPicPr/>
                      <p:nvPr/>
                    </p:nvPicPr>
                    <p:blipFill>
                      <a:blip r:embed="rId4"/>
                      <a:stretch>
                        <a:fillRect/>
                      </a:stretch>
                    </p:blipFill>
                    <p:spPr>
                      <a:xfrm>
                        <a:off x="854075" y="2814638"/>
                        <a:ext cx="7537450" cy="2462212"/>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98805254"/>
              </p:ext>
            </p:extLst>
          </p:nvPr>
        </p:nvGraphicFramePr>
        <p:xfrm>
          <a:off x="1295400" y="1209874"/>
          <a:ext cx="3124200" cy="1537059"/>
        </p:xfrm>
        <a:graphic>
          <a:graphicData uri="http://schemas.openxmlformats.org/drawingml/2006/table">
            <a:tbl>
              <a:tblPr/>
              <a:tblGrid>
                <a:gridCol w="1371600"/>
                <a:gridCol w="914400"/>
                <a:gridCol w="8382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App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47.96/0.05</a:t>
                      </a:r>
                      <a:endParaRPr lang="en-US" sz="1000" b="0" i="0" u="none" strike="noStrike" dirty="0" smtClean="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All Memory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75.45/11.32</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Database</a:t>
                      </a:r>
                      <a:r>
                        <a:rPr lang="en-US" sz="1100" b="1" i="0" u="none" strike="noStrike" baseline="0" dirty="0" smtClean="0">
                          <a:solidFill>
                            <a:srgbClr val="FFFFFF"/>
                          </a:solidFill>
                          <a:effectLst/>
                          <a:latin typeface="Calibri"/>
                        </a:rPr>
                        <a:t>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 </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smtClean="0">
                          <a:solidFill>
                            <a:schemeClr val="bg1"/>
                          </a:solidFill>
                          <a:effectLst/>
                          <a:latin typeface="Calibri"/>
                        </a:rPr>
                        <a:t>39.34/39.43</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Batch Job Status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dirty="0" smtClean="0">
                          <a:solidFill>
                            <a:srgbClr val="000000"/>
                          </a:solidFill>
                          <a:effectLst/>
                          <a:latin typeface="Calibri"/>
                        </a:rPr>
                        <a:t>&lt;15</a:t>
                      </a:r>
                      <a:r>
                        <a:rPr lang="en-US" sz="1000" b="0" i="0" u="none" strike="noStrike" baseline="0" dirty="0" smtClean="0">
                          <a:solidFill>
                            <a:srgbClr val="000000"/>
                          </a:solidFill>
                          <a:effectLst/>
                          <a:latin typeface="Calibri"/>
                        </a:rPr>
                        <a:t>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0" i="0" u="none" strike="noStrike" kern="1200" dirty="0" smtClean="0">
                          <a:solidFill>
                            <a:schemeClr val="bg1"/>
                          </a:solidFill>
                          <a:effectLst/>
                          <a:latin typeface="+mn-lt"/>
                          <a:ea typeface="+mn-ea"/>
                          <a:cs typeface="+mn-cs"/>
                        </a:rPr>
                        <a:t>1.55min/14.59hr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C8802"/>
                    </a:solidFill>
                  </a:tcPr>
                </a:tc>
              </a:tr>
            </a:tbl>
          </a:graphicData>
        </a:graphic>
      </p:graphicFrame>
    </p:spTree>
    <p:extLst>
      <p:ext uri="{BB962C8B-B14F-4D97-AF65-F5344CB8AC3E}">
        <p14:creationId xmlns:p14="http://schemas.microsoft.com/office/powerpoint/2010/main" val="13552058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3</a:t>
            </a:fld>
            <a:endParaRPr lang="en-US" dirty="0">
              <a:solidFill>
                <a:prstClr val="black"/>
              </a:solidFill>
            </a:endParaRPr>
          </a:p>
        </p:txBody>
      </p:sp>
      <p:sp>
        <p:nvSpPr>
          <p:cNvPr id="4" name="Title 3"/>
          <p:cNvSpPr>
            <a:spLocks noGrp="1"/>
          </p:cNvSpPr>
          <p:nvPr>
            <p:ph type="title"/>
          </p:nvPr>
        </p:nvSpPr>
        <p:spPr/>
        <p:txBody>
          <a:bodyPr/>
          <a:lstStyle/>
          <a:p>
            <a:r>
              <a:rPr lang="en-US" dirty="0" smtClean="0"/>
              <a:t>CSL 10 Day Trending Report</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037918659"/>
              </p:ext>
            </p:extLst>
          </p:nvPr>
        </p:nvGraphicFramePr>
        <p:xfrm>
          <a:off x="228600" y="1066800"/>
          <a:ext cx="87630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8436974"/>
              </p:ext>
            </p:extLst>
          </p:nvPr>
        </p:nvGraphicFramePr>
        <p:xfrm>
          <a:off x="152400" y="5160994"/>
          <a:ext cx="1295400" cy="1499520"/>
        </p:xfrm>
        <a:graphic>
          <a:graphicData uri="http://schemas.openxmlformats.org/drawingml/2006/table">
            <a:tbl>
              <a:tblPr firstRow="1" bandRow="1">
                <a:tableStyleId>{5C22544A-7EE6-4342-B048-85BDC9FD1C3A}</a:tableStyleId>
              </a:tblPr>
              <a:tblGrid>
                <a:gridCol w="1295400"/>
              </a:tblGrid>
              <a:tr h="223233">
                <a:tc>
                  <a:txBody>
                    <a:bodyPr/>
                    <a:lstStyle/>
                    <a:p>
                      <a:r>
                        <a:rPr lang="en-US" sz="1000" dirty="0" smtClean="0"/>
                        <a:t>O&amp;M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HBX </a:t>
                      </a:r>
                      <a:r>
                        <a:rPr lang="en-US" sz="900" b="0" i="0" u="none" strike="noStrike" dirty="0" err="1">
                          <a:solidFill>
                            <a:srgbClr val="000000"/>
                          </a:solidFill>
                          <a:effectLst/>
                          <a:latin typeface="Calibri"/>
                        </a:rPr>
                        <a:t>Curam</a:t>
                      </a:r>
                      <a:r>
                        <a:rPr lang="en-US" sz="900" b="0" i="0" u="none" strike="noStrike" dirty="0">
                          <a:solidFill>
                            <a:srgbClr val="000000"/>
                          </a:solidFill>
                          <a:effectLst/>
                          <a:latin typeface="Calibri"/>
                        </a:rPr>
                        <a:t> App </a:t>
                      </a:r>
                      <a:r>
                        <a:rPr lang="en-US" sz="900" b="0" i="0" u="none" strike="noStrike" dirty="0" err="1">
                          <a:solidFill>
                            <a:srgbClr val="000000"/>
                          </a:solidFill>
                          <a:effectLst/>
                          <a:latin typeface="Calibri"/>
                        </a:rPr>
                        <a:t>Dev</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Infrastructure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Notices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uk-UA" sz="900" b="0" i="0" u="none" strike="noStrike" dirty="0">
                          <a:solidFill>
                            <a:srgbClr val="000000"/>
                          </a:solidFill>
                          <a:effectLst/>
                          <a:latin typeface="Calibri"/>
                        </a:rPr>
                        <a:t>O&amp;M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O&amp;M Testing</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 Policy</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Security/IAM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smtClean="0">
                          <a:solidFill>
                            <a:srgbClr val="000000"/>
                          </a:solidFill>
                          <a:effectLst/>
                          <a:latin typeface="Calibri"/>
                        </a:rPr>
                        <a:t>Unassigned</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21609971"/>
              </p:ext>
            </p:extLst>
          </p:nvPr>
        </p:nvGraphicFramePr>
        <p:xfrm>
          <a:off x="1752600" y="5157888"/>
          <a:ext cx="1295400" cy="1564640"/>
        </p:xfrm>
        <a:graphic>
          <a:graphicData uri="http://schemas.openxmlformats.org/drawingml/2006/table">
            <a:tbl>
              <a:tblPr firstRow="1" bandRow="1">
                <a:tableStyleId>{F5AB1C69-6EDB-4FF4-983F-18BD219EF322}</a:tableStyleId>
              </a:tblPr>
              <a:tblGrid>
                <a:gridCol w="1295400"/>
              </a:tblGrid>
              <a:tr h="344719">
                <a:tc>
                  <a:txBody>
                    <a:bodyPr/>
                    <a:lstStyle/>
                    <a:p>
                      <a:r>
                        <a:rPr lang="en-US" sz="1000" dirty="0" smtClean="0"/>
                        <a:t>Other</a:t>
                      </a:r>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Enroll App</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HBX App </a:t>
                      </a:r>
                      <a:r>
                        <a:rPr lang="en-US" sz="900" u="none" strike="noStrike" dirty="0" err="1">
                          <a:effectLst/>
                        </a:rPr>
                        <a:t>Dev</a:t>
                      </a:r>
                      <a:r>
                        <a:rPr lang="en-US" sz="900" u="none" strike="noStrike" dirty="0">
                          <a:effectLst/>
                        </a:rPr>
                        <a:t>/QA</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32349060"/>
              </p:ext>
            </p:extLst>
          </p:nvPr>
        </p:nvGraphicFramePr>
        <p:xfrm>
          <a:off x="3352800" y="5160994"/>
          <a:ext cx="1295400" cy="1499520"/>
        </p:xfrm>
        <a:graphic>
          <a:graphicData uri="http://schemas.openxmlformats.org/drawingml/2006/table">
            <a:tbl>
              <a:tblPr firstRow="1" bandRow="1">
                <a:tableStyleId>{21E4AEA4-8DFA-4A89-87EB-49C32662AFE0}</a:tableStyleId>
              </a:tblPr>
              <a:tblGrid>
                <a:gridCol w="1295400"/>
              </a:tblGrid>
              <a:tr h="223233">
                <a:tc>
                  <a:txBody>
                    <a:bodyPr/>
                    <a:lstStyle/>
                    <a:p>
                      <a:r>
                        <a:rPr lang="en-US" sz="1000" dirty="0" smtClean="0"/>
                        <a:t>DHS/DHCF</a:t>
                      </a:r>
                      <a:r>
                        <a:rPr lang="en-US" sz="1000" baseline="0" dirty="0" smtClean="0"/>
                        <a:t>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HBX </a:t>
                      </a:r>
                      <a:r>
                        <a:rPr lang="en-US" sz="900" u="none" strike="noStrike" dirty="0" err="1">
                          <a:effectLst/>
                        </a:rPr>
                        <a:t>Curam</a:t>
                      </a:r>
                      <a:r>
                        <a:rPr lang="en-US" sz="900" u="none" strike="noStrike" dirty="0">
                          <a:effectLst/>
                        </a:rPr>
                        <a:t> App </a:t>
                      </a:r>
                      <a:r>
                        <a:rPr lang="en-US" sz="900" u="none" strike="noStrike" dirty="0" err="1">
                          <a:effectLst/>
                        </a:rPr>
                        <a:t>Dev</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Notices</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68895769"/>
              </p:ext>
            </p:extLst>
          </p:nvPr>
        </p:nvGraphicFramePr>
        <p:xfrm>
          <a:off x="4953000" y="5181599"/>
          <a:ext cx="3352800" cy="1447801"/>
        </p:xfrm>
        <a:graphic>
          <a:graphicData uri="http://schemas.openxmlformats.org/drawingml/2006/table">
            <a:tbl>
              <a:tblPr/>
              <a:tblGrid>
                <a:gridCol w="3352800"/>
              </a:tblGrid>
              <a:tr h="306680">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141121">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This is a breakout of DHS/DHCF numbers which are already included in O&amp;M and Other queues.</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308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391400" cy="579514"/>
          </a:xfrm>
        </p:spPr>
        <p:txBody>
          <a:bodyPr/>
          <a:lstStyle/>
          <a:p>
            <a:r>
              <a:rPr lang="en-US" dirty="0" smtClean="0"/>
              <a:t>CSL Status</a:t>
            </a:r>
            <a:r>
              <a:rPr lang="en-US" dirty="0"/>
              <a:t> </a:t>
            </a:r>
            <a:r>
              <a:rPr lang="en-US" dirty="0" smtClean="0"/>
              <a:t>as of Dec. 2	</a:t>
            </a:r>
            <a:endParaRPr lang="en-US" dirty="0"/>
          </a:p>
        </p:txBody>
      </p:sp>
      <p:sp>
        <p:nvSpPr>
          <p:cNvPr id="9" name="Slide Number Placeholder 1"/>
          <p:cNvSpPr>
            <a:spLocks noGrp="1"/>
          </p:cNvSpPr>
          <p:nvPr>
            <p:ph type="sldNum" sz="quarter" idx="12"/>
          </p:nvPr>
        </p:nvSpPr>
        <p:spPr>
          <a:xfrm>
            <a:off x="8546452" y="6385230"/>
            <a:ext cx="521348" cy="365125"/>
          </a:xfrm>
        </p:spPr>
        <p:txBody>
          <a:bodyPr/>
          <a:lstStyle/>
          <a:p>
            <a:r>
              <a:rPr lang="en-US" dirty="0" smtClean="0">
                <a:solidFill>
                  <a:prstClr val="black"/>
                </a:solidFill>
              </a:rPr>
              <a:t>3</a:t>
            </a:r>
            <a:endParaRPr lang="en-US" dirty="0">
              <a:solidFill>
                <a:prstClr val="black"/>
              </a:solidFill>
            </a:endParaRPr>
          </a:p>
        </p:txBody>
      </p:sp>
      <p:sp>
        <p:nvSpPr>
          <p:cNvPr id="13" name="TextBox 12"/>
          <p:cNvSpPr txBox="1"/>
          <p:nvPr/>
        </p:nvSpPr>
        <p:spPr>
          <a:xfrm>
            <a:off x="1143000" y="1077724"/>
            <a:ext cx="6858000" cy="430887"/>
          </a:xfrm>
          <a:prstGeom prst="rect">
            <a:avLst/>
          </a:prstGeom>
          <a:noFill/>
        </p:spPr>
        <p:txBody>
          <a:bodyPr wrap="square" rtlCol="0" anchor="ctr">
            <a:spAutoFit/>
          </a:bodyPr>
          <a:lstStyle/>
          <a:p>
            <a:pPr algn="ctr"/>
            <a:r>
              <a:rPr lang="en-US" sz="2200" dirty="0" smtClean="0"/>
              <a:t>Number of Open CSLs by Severity Total = 267</a:t>
            </a:r>
            <a:endParaRPr lang="en-US" sz="2200" dirty="0"/>
          </a:p>
        </p:txBody>
      </p:sp>
      <p:graphicFrame>
        <p:nvGraphicFramePr>
          <p:cNvPr id="14" name="Table 13"/>
          <p:cNvGraphicFramePr>
            <a:graphicFrameLocks noGrp="1"/>
          </p:cNvGraphicFramePr>
          <p:nvPr>
            <p:extLst>
              <p:ext uri="{D42A27DB-BD31-4B8C-83A1-F6EECF244321}">
                <p14:modId xmlns:p14="http://schemas.microsoft.com/office/powerpoint/2010/main" val="2518298035"/>
              </p:ext>
            </p:extLst>
          </p:nvPr>
        </p:nvGraphicFramePr>
        <p:xfrm>
          <a:off x="533403" y="1541758"/>
          <a:ext cx="8077199" cy="1633681"/>
        </p:xfrm>
        <a:graphic>
          <a:graphicData uri="http://schemas.openxmlformats.org/drawingml/2006/table">
            <a:tbl>
              <a:tblPr/>
              <a:tblGrid>
                <a:gridCol w="665988"/>
                <a:gridCol w="556571"/>
                <a:gridCol w="604405"/>
                <a:gridCol w="508739"/>
                <a:gridCol w="556571"/>
                <a:gridCol w="580921"/>
                <a:gridCol w="532222"/>
                <a:gridCol w="556571"/>
                <a:gridCol w="556571"/>
                <a:gridCol w="556571"/>
                <a:gridCol w="556571"/>
                <a:gridCol w="556571"/>
                <a:gridCol w="556571"/>
                <a:gridCol w="732356"/>
              </a:tblGrid>
              <a:tr h="512618">
                <a:tc>
                  <a:txBody>
                    <a:bodyPr/>
                    <a:lstStyle/>
                    <a:p>
                      <a:pPr algn="ctr" fontAlgn="b"/>
                      <a:r>
                        <a:rPr lang="en-US" sz="1000" b="1" i="0" u="none" strike="noStrike" dirty="0">
                          <a:solidFill>
                            <a:schemeClr val="bg1"/>
                          </a:solidFill>
                          <a:effectLst/>
                          <a:latin typeface="Calibri"/>
                        </a:rPr>
                        <a:t> </a:t>
                      </a:r>
                      <a:r>
                        <a:rPr lang="en-US" sz="1000" b="1" i="0" u="none" strike="noStrike" dirty="0" smtClean="0">
                          <a:solidFill>
                            <a:schemeClr val="bg1"/>
                          </a:solidFill>
                          <a:effectLst/>
                          <a:latin typeface="Calibri"/>
                        </a:rPr>
                        <a:t>CSL</a:t>
                      </a:r>
                      <a:r>
                        <a:rPr lang="en-US" sz="1000" b="1" i="0" u="none" strike="noStrike" baseline="0" dirty="0" smtClean="0">
                          <a:solidFill>
                            <a:schemeClr val="bg1"/>
                          </a:solidFill>
                          <a:effectLst/>
                          <a:latin typeface="Calibri"/>
                        </a:rPr>
                        <a:t> Severity</a:t>
                      </a:r>
                      <a:endParaRPr lang="en-US" sz="1000" b="1" i="0" u="none" strike="noStrike" dirty="0">
                        <a:solidFill>
                          <a:schemeClr val="bg1"/>
                        </a:solidFill>
                        <a:effectLst/>
                        <a:latin typeface="Calibri"/>
                      </a:endParaRPr>
                    </a:p>
                  </a:txBody>
                  <a:tcPr marL="12700" marR="12700" marT="12700" marB="0">
                    <a:lnL>
                      <a:noFill/>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a:t>
                      </a:r>
                      <a:r>
                        <a:rPr lang="en-US" sz="1000" b="1" i="0" u="none" strike="noStrike" baseline="0" dirty="0" smtClean="0">
                          <a:solidFill>
                            <a:schemeClr val="bg1"/>
                          </a:solidFill>
                          <a:effectLst/>
                          <a:latin typeface="Calibri"/>
                        </a:rPr>
                        <a:t> APP 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 Bus</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Enroll</a:t>
                      </a:r>
                      <a:r>
                        <a:rPr lang="en-US" sz="1000" b="1" i="0" u="none" strike="noStrike" baseline="0" dirty="0" smtClean="0">
                          <a:solidFill>
                            <a:schemeClr val="bg1"/>
                          </a:solidFill>
                          <a:effectLst/>
                          <a:latin typeface="Calibri"/>
                        </a:rPr>
                        <a:t> App</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HBX APP DEV/App</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Custom</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err="1" smtClean="0">
                          <a:solidFill>
                            <a:schemeClr val="bg1"/>
                          </a:solidFill>
                          <a:effectLst/>
                          <a:latin typeface="Calibri"/>
                        </a:rPr>
                        <a:t>Func</a:t>
                      </a:r>
                      <a:r>
                        <a:rPr lang="en-US" sz="1000" b="1" i="0" u="none" strike="noStrike" dirty="0" smtClean="0">
                          <a:solidFill>
                            <a:schemeClr val="bg1"/>
                          </a:solidFill>
                          <a:effectLst/>
                          <a:latin typeface="Calibri"/>
                        </a:rPr>
                        <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Design</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App </a:t>
                      </a:r>
                      <a:r>
                        <a:rPr lang="en-US" sz="1000" b="1" i="0" u="none" strike="noStrike" dirty="0" err="1" smtClean="0">
                          <a:solidFill>
                            <a:schemeClr val="bg1"/>
                          </a:solidFill>
                          <a:effectLst/>
                          <a:latin typeface="Calibri"/>
                        </a:rPr>
                        <a:t>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t>
                      </a:r>
                      <a:r>
                        <a:rPr lang="en-US" sz="1000" b="1" i="0" u="none" strike="noStrike" dirty="0" err="1" smtClean="0">
                          <a:solidFill>
                            <a:schemeClr val="bg1"/>
                          </a:solidFill>
                          <a:effectLst/>
                          <a:latin typeface="Calibri"/>
                        </a:rPr>
                        <a:t>Infrast</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New Account</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Notices</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Triage</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Testing</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Security</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Unassigned</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solidFill>
                      <a:schemeClr val="tx2">
                        <a:lumMod val="75000"/>
                      </a:schemeClr>
                    </a:solidFill>
                  </a:tcPr>
                </a:tc>
              </a:tr>
              <a:tr h="235527">
                <a:tc>
                  <a:txBody>
                    <a:bodyPr/>
                    <a:lstStyle/>
                    <a:p>
                      <a:pPr algn="l" fontAlgn="b"/>
                      <a:r>
                        <a:rPr lang="en-US" sz="1000" b="0" i="1" u="none" strike="noStrike" dirty="0" smtClean="0">
                          <a:solidFill>
                            <a:srgbClr val="000000"/>
                          </a:solidFill>
                          <a:effectLst/>
                          <a:latin typeface="Calibri"/>
                        </a:rPr>
                        <a:t>Owner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Trunal</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Lawrence</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Jack</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Marty</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Carlos</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Reza</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Amit</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Medium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108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83128">
                <a:tc>
                  <a:txBody>
                    <a:bodyPr/>
                    <a:lstStyle/>
                    <a:p>
                      <a:pPr algn="l" fontAlgn="b"/>
                      <a:r>
                        <a:rPr lang="en-US" sz="1000" b="0" i="0" u="none" strike="noStrike" dirty="0">
                          <a:solidFill>
                            <a:srgbClr val="000000"/>
                          </a:solidFill>
                          <a:effectLst/>
                          <a:latin typeface="Calibri"/>
                        </a:rPr>
                        <a:t>Low</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115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17</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18785975"/>
              </p:ext>
            </p:extLst>
          </p:nvPr>
        </p:nvGraphicFramePr>
        <p:xfrm>
          <a:off x="533400" y="3276600"/>
          <a:ext cx="4724400" cy="1981198"/>
        </p:xfrm>
        <a:graphic>
          <a:graphicData uri="http://schemas.openxmlformats.org/drawingml/2006/table">
            <a:tbl>
              <a:tblPr/>
              <a:tblGrid>
                <a:gridCol w="644237"/>
                <a:gridCol w="966355"/>
                <a:gridCol w="858981"/>
                <a:gridCol w="966355"/>
                <a:gridCol w="1288472"/>
              </a:tblGrid>
              <a:tr h="236295">
                <a:tc gridSpan="5">
                  <a:txBody>
                    <a:bodyPr/>
                    <a:lstStyle/>
                    <a:p>
                      <a:pPr algn="ctr" fontAlgn="b"/>
                      <a:r>
                        <a:rPr lang="en-US" sz="1000" b="1" i="0" u="none" strike="noStrike" dirty="0" smtClean="0">
                          <a:solidFill>
                            <a:srgbClr val="FFFFFF"/>
                          </a:solidFill>
                          <a:effectLst/>
                          <a:latin typeface="Calibri"/>
                        </a:rPr>
                        <a:t>SLA (based on day ticket is created not how long O&amp;M takes to resolve) </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endParaRPr lang="en-US"/>
                    </a:p>
                  </a:txBody>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46434">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O&amp;M CSL </a:t>
                      </a: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Other</a:t>
                      </a:r>
                      <a:r>
                        <a:rPr lang="en-US" sz="1000" b="0" i="0" u="none" strike="noStrike" baseline="0" dirty="0" smtClean="0">
                          <a:solidFill>
                            <a:srgbClr val="FFFFFF"/>
                          </a:solidFill>
                          <a:effectLst/>
                          <a:latin typeface="Calibri"/>
                        </a:rPr>
                        <a:t>  CSL</a:t>
                      </a:r>
                      <a:endParaRPr lang="en-US" sz="1000" b="0" i="0" u="none" strike="noStrike" dirty="0" smtClean="0">
                        <a:solidFill>
                          <a:srgbClr val="FFFFFF"/>
                        </a:solidFill>
                        <a:effectLst/>
                        <a:latin typeface="Calibri"/>
                      </a:endParaRP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5328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1</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9</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103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133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124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143</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44084953"/>
              </p:ext>
            </p:extLst>
          </p:nvPr>
        </p:nvGraphicFramePr>
        <p:xfrm>
          <a:off x="4038600" y="5334000"/>
          <a:ext cx="4572002" cy="1460462"/>
        </p:xfrm>
        <a:graphic>
          <a:graphicData uri="http://schemas.openxmlformats.org/drawingml/2006/table">
            <a:tbl>
              <a:tblPr/>
              <a:tblGrid>
                <a:gridCol w="468923"/>
                <a:gridCol w="2198077"/>
                <a:gridCol w="990600"/>
                <a:gridCol w="914402"/>
              </a:tblGrid>
              <a:tr h="241192">
                <a:tc gridSpan="4">
                  <a:txBody>
                    <a:bodyPr/>
                    <a:lstStyle/>
                    <a:p>
                      <a:pPr algn="ctr" fontAlgn="b"/>
                      <a:r>
                        <a:rPr lang="en-US" sz="1000" b="1" i="0" u="none" strike="noStrike" dirty="0" smtClean="0">
                          <a:solidFill>
                            <a:srgbClr val="FFFFFF"/>
                          </a:solidFill>
                          <a:effectLst/>
                          <a:latin typeface="Calibri"/>
                        </a:rPr>
                        <a:t>Critical</a:t>
                      </a:r>
                      <a:r>
                        <a:rPr lang="en-US" sz="1000" b="1" i="0" u="none" strike="noStrike" baseline="0" dirty="0" smtClean="0">
                          <a:solidFill>
                            <a:srgbClr val="FFFFFF"/>
                          </a:solidFill>
                          <a:effectLst/>
                          <a:latin typeface="Calibri"/>
                        </a:rPr>
                        <a:t> CSL’s (ETA is based on SLA)</a:t>
                      </a:r>
                      <a:endParaRPr lang="en-US" sz="1000" b="1" i="0" u="none" strike="noStrike" dirty="0">
                        <a:solidFill>
                          <a:srgbClr val="FFFFFF"/>
                        </a:solidFill>
                        <a:effectLst/>
                        <a:latin typeface="Calibri"/>
                      </a:endParaRPr>
                    </a:p>
                  </a:txBody>
                  <a:tcPr marL="12700" marR="12700" marT="12700" marB="0" anchor="ctr">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l"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1"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302830">
                <a:tc>
                  <a:txBody>
                    <a:bodyPr/>
                    <a:lstStyle/>
                    <a:p>
                      <a:pPr algn="l" fontAlgn="b"/>
                      <a:r>
                        <a:rPr lang="en-US" sz="1000" b="0" i="0" u="none" strike="noStrike" dirty="0" smtClean="0">
                          <a:solidFill>
                            <a:srgbClr val="FFFFFF"/>
                          </a:solidFill>
                          <a:effectLst/>
                          <a:latin typeface="Calibri"/>
                        </a:rPr>
                        <a:t>Critical CSL</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marL="0" algn="l" defTabSz="914400" rtl="0" eaLnBrk="1" fontAlgn="b" latinLnBrk="0" hangingPunct="1"/>
                      <a:r>
                        <a:rPr lang="en-US" sz="1000" b="0" i="0" u="none" strike="noStrike" kern="1200" dirty="0" smtClean="0">
                          <a:solidFill>
                            <a:srgbClr val="FFFFFF"/>
                          </a:solidFill>
                          <a:effectLst/>
                          <a:latin typeface="Calibri"/>
                          <a:ea typeface="+mn-ea"/>
                          <a:cs typeface="+mn-cs"/>
                        </a:rPr>
                        <a:t>Description</a:t>
                      </a:r>
                      <a:endParaRPr lang="en-US" sz="1000" b="0" i="0" u="none" strike="noStrike" kern="1200" dirty="0">
                        <a:solidFill>
                          <a:srgbClr val="FFFFFF"/>
                        </a:solidFill>
                        <a:effectLst/>
                        <a:latin typeface="Calibri"/>
                        <a:ea typeface="+mn-ea"/>
                        <a:cs typeface="+mn-cs"/>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ETA</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Responsible Party</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420746">
                <a:tc>
                  <a:txBody>
                    <a:bodyPr/>
                    <a:lstStyle/>
                    <a:p>
                      <a:pPr algn="l" fontAlgn="b"/>
                      <a:r>
                        <a:rPr lang="en-US" sz="900" b="0" i="0" u="none" strike="noStrike" dirty="0" smtClean="0">
                          <a:solidFill>
                            <a:srgbClr val="000000"/>
                          </a:solidFill>
                          <a:effectLst/>
                          <a:latin typeface="Calibri"/>
                        </a:rPr>
                        <a:t> 621565</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Consumer</a:t>
                      </a:r>
                      <a:r>
                        <a:rPr lang="en-US" sz="900" kern="1200" baseline="0" dirty="0" smtClean="0">
                          <a:solidFill>
                            <a:schemeClr val="tx1"/>
                          </a:solidFill>
                          <a:latin typeface="+mn-lt"/>
                          <a:ea typeface="+mn-ea"/>
                          <a:cs typeface="+mn-cs"/>
                        </a:rPr>
                        <a:t> </a:t>
                      </a:r>
                      <a:r>
                        <a:rPr lang="en-US" sz="900" kern="1200" dirty="0" smtClean="0">
                          <a:solidFill>
                            <a:schemeClr val="tx1"/>
                          </a:solidFill>
                          <a:latin typeface="+mn-lt"/>
                          <a:ea typeface="+mn-ea"/>
                          <a:cs typeface="+mn-cs"/>
                        </a:rPr>
                        <a:t>attempted to access her Shop as an Employer. Consumer states the the portal keeps taking her to her personal information.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kern="1200" dirty="0" smtClean="0">
                          <a:solidFill>
                            <a:schemeClr val="tx1"/>
                          </a:solidFill>
                          <a:latin typeface="+mn-lt"/>
                          <a:ea typeface="+mn-ea"/>
                          <a:cs typeface="+mn-cs"/>
                        </a:rPr>
                        <a:t> 11/24/2015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Enroll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90571">
                <a:tc>
                  <a:txBody>
                    <a:bodyPr/>
                    <a:lstStyle/>
                    <a:p>
                      <a:pPr algn="l" fontAlgn="b"/>
                      <a:r>
                        <a:rPr lang="en-US" sz="900" b="0" i="0" u="none" strike="noStrike" dirty="0" smtClean="0">
                          <a:solidFill>
                            <a:srgbClr val="000000"/>
                          </a:solidFill>
                          <a:effectLst/>
                          <a:latin typeface="Calibri"/>
                        </a:rPr>
                        <a:t>610618</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Consumer with no PDC</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 Cur App </a:t>
                      </a:r>
                      <a:r>
                        <a:rPr lang="en-US" sz="900" dirty="0" err="1" smtClean="0"/>
                        <a:t>Dev</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r>
              <a:tr h="190571">
                <a:tc>
                  <a:txBody>
                    <a:bodyPr/>
                    <a:lstStyle/>
                    <a:p>
                      <a:pPr algn="l" fontAlgn="b"/>
                      <a:r>
                        <a:rPr lang="en-US" sz="900" b="0" i="0" u="none" strike="noStrike" dirty="0" smtClean="0">
                          <a:solidFill>
                            <a:srgbClr val="000000"/>
                          </a:solidFill>
                          <a:effectLst/>
                          <a:latin typeface="Calibri"/>
                        </a:rPr>
                        <a:t>635794</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APTC service call failed for consumer not currently enrolled.</a:t>
                      </a:r>
                      <a:endParaRPr lang="en-US" sz="900" kern="1200" dirty="0" smtClean="0">
                        <a:solidFill>
                          <a:schemeClr val="tx1"/>
                        </a:solidFill>
                        <a:latin typeface="+mn-lt"/>
                        <a:ea typeface="+mn-ea"/>
                        <a:cs typeface="+mn-cs"/>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CUR App </a:t>
                      </a:r>
                      <a:r>
                        <a:rPr lang="en-US" sz="900" dirty="0" err="1" smtClean="0"/>
                        <a:t>Dev</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772583427"/>
              </p:ext>
            </p:extLst>
          </p:nvPr>
        </p:nvGraphicFramePr>
        <p:xfrm>
          <a:off x="533401" y="5333999"/>
          <a:ext cx="3352800" cy="702733"/>
        </p:xfrm>
        <a:graphic>
          <a:graphicData uri="http://schemas.openxmlformats.org/drawingml/2006/table">
            <a:tbl>
              <a:tblPr/>
              <a:tblGrid>
                <a:gridCol w="1676400"/>
                <a:gridCol w="1676400"/>
              </a:tblGrid>
              <a:tr h="104422">
                <a:tc>
                  <a:txBody>
                    <a:bodyPr/>
                    <a:lstStyle/>
                    <a:p>
                      <a:pPr algn="l" fontAlgn="b"/>
                      <a:r>
                        <a:rPr lang="en-US" sz="1000" b="0" i="0" u="none" strike="noStrike" dirty="0" smtClean="0">
                          <a:solidFill>
                            <a:srgbClr val="FFFFFF"/>
                          </a:solidFill>
                          <a:effectLst/>
                          <a:latin typeface="Calibri"/>
                        </a:rPr>
                        <a:t>CSL Status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9191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Closed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11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422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Resolved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6</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6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Triaged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27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12459837"/>
              </p:ext>
            </p:extLst>
          </p:nvPr>
        </p:nvGraphicFramePr>
        <p:xfrm>
          <a:off x="533400" y="6096000"/>
          <a:ext cx="3352800" cy="657837"/>
        </p:xfrm>
        <a:graphic>
          <a:graphicData uri="http://schemas.openxmlformats.org/drawingml/2006/table">
            <a:tbl>
              <a:tblPr/>
              <a:tblGrid>
                <a:gridCol w="3352800"/>
              </a:tblGrid>
              <a:tr h="233658">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23542">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 Critical issue [621565] has been assigned to a resource.</a:t>
                      </a:r>
                    </a:p>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Critical issue [610618] CSL has been escalated from High to Critical</a:t>
                      </a:r>
                    </a:p>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Critical issue [635794] corrective action been presented to business</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14895851"/>
              </p:ext>
            </p:extLst>
          </p:nvPr>
        </p:nvGraphicFramePr>
        <p:xfrm>
          <a:off x="5368636" y="3276600"/>
          <a:ext cx="3241964" cy="1952388"/>
        </p:xfrm>
        <a:graphic>
          <a:graphicData uri="http://schemas.openxmlformats.org/drawingml/2006/table">
            <a:tbl>
              <a:tblPr/>
              <a:tblGrid>
                <a:gridCol w="540328"/>
                <a:gridCol w="810491"/>
                <a:gridCol w="810491"/>
                <a:gridCol w="1080654"/>
              </a:tblGrid>
              <a:tr h="221397">
                <a:tc gridSpan="4">
                  <a:txBody>
                    <a:bodyPr/>
                    <a:lstStyle/>
                    <a:p>
                      <a:pPr algn="ctr" fontAlgn="b"/>
                      <a:r>
                        <a:rPr lang="en-US" sz="1000" b="1" i="0" u="none" strike="noStrike" dirty="0" smtClean="0">
                          <a:solidFill>
                            <a:srgbClr val="FFFFFF"/>
                          </a:solidFill>
                          <a:effectLst/>
                          <a:latin typeface="Calibri"/>
                        </a:rPr>
                        <a:t> CSL Count for DHS/DHCF (Breakout)</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11981">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DHS/DHCF</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3731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30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45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96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27</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l" fontAlgn="b"/>
                      <a:r>
                        <a:rPr lang="en-US" sz="1000" b="1" i="0" u="none" strike="noStrike" dirty="0" smtClean="0">
                          <a:solidFill>
                            <a:srgbClr val="000000"/>
                          </a:solidFill>
                          <a:effectLst/>
                          <a:latin typeface="Calibri"/>
                        </a:rPr>
                        <a:t>** 16 of the 27 CSL’s are Notice related being prioritized</a:t>
                      </a:r>
                      <a:r>
                        <a:rPr lang="en-US" sz="1000" b="1" i="0" u="none" strike="noStrike" baseline="0" dirty="0" smtClean="0">
                          <a:solidFill>
                            <a:srgbClr val="000000"/>
                          </a:solidFill>
                          <a:effectLst/>
                          <a:latin typeface="Calibri"/>
                        </a:rPr>
                        <a:t> by DHCF</a:t>
                      </a:r>
                      <a:r>
                        <a:rPr lang="en-US" sz="1000" b="1" i="0" u="none" strike="noStrike" baseline="0" dirty="0">
                          <a:solidFill>
                            <a:srgbClr val="000000"/>
                          </a:solidFill>
                          <a:effectLst/>
                          <a:latin typeface="Calibri"/>
                        </a:rPr>
                        <a:t>.</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41371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5</a:t>
            </a:fld>
            <a:endParaRPr lang="en-US" dirty="0">
              <a:solidFill>
                <a:prstClr val="black"/>
              </a:solidFill>
            </a:endParaRPr>
          </a:p>
        </p:txBody>
      </p:sp>
      <p:sp>
        <p:nvSpPr>
          <p:cNvPr id="3" name="Content Placeholder 2"/>
          <p:cNvSpPr>
            <a:spLocks noGrp="1"/>
          </p:cNvSpPr>
          <p:nvPr>
            <p:ph idx="1"/>
          </p:nvPr>
        </p:nvSpPr>
        <p:spPr>
          <a:xfrm>
            <a:off x="457200" y="1248032"/>
            <a:ext cx="8229600" cy="5502323"/>
          </a:xfrm>
        </p:spPr>
        <p:txBody>
          <a:bodyPr/>
          <a:lstStyle/>
          <a:p>
            <a:r>
              <a:rPr lang="en-US" sz="1600" dirty="0" smtClean="0"/>
              <a:t>Number of Notices generated on 12/1 = </a:t>
            </a:r>
            <a:r>
              <a:rPr lang="en-US" sz="1600" b="1" dirty="0" smtClean="0"/>
              <a:t>518</a:t>
            </a:r>
            <a:endParaRPr lang="en-US" sz="1400" b="1" dirty="0" smtClean="0"/>
          </a:p>
          <a:p>
            <a:pPr marL="0" indent="0">
              <a:buNone/>
            </a:pPr>
            <a:r>
              <a:rPr lang="en-US" sz="1600" b="1" dirty="0" smtClean="0"/>
              <a:t>        </a:t>
            </a:r>
            <a:r>
              <a:rPr lang="en-US" sz="1200" b="1" u="sng" dirty="0" smtClean="0"/>
              <a:t>Top 6 Notice Count</a:t>
            </a:r>
            <a:r>
              <a:rPr lang="en-US" sz="1600" b="1" dirty="0" smtClean="0"/>
              <a:t>					                		</a:t>
            </a:r>
          </a:p>
          <a:p>
            <a:endParaRPr lang="en-US" sz="1600" b="1" dirty="0"/>
          </a:p>
          <a:p>
            <a:endParaRPr lang="en-US" sz="1600" b="1" dirty="0" smtClean="0"/>
          </a:p>
          <a:p>
            <a:endParaRPr lang="en-US" sz="1600" b="1" dirty="0" smtClean="0"/>
          </a:p>
          <a:p>
            <a:endParaRPr lang="en-US" sz="1600" b="1" dirty="0" smtClean="0"/>
          </a:p>
          <a:p>
            <a:endParaRPr lang="en-US" sz="1600" b="1" dirty="0"/>
          </a:p>
          <a:p>
            <a:endParaRPr lang="en-US" sz="1600" b="1" dirty="0" smtClean="0"/>
          </a:p>
          <a:p>
            <a:r>
              <a:rPr lang="en-US" sz="1400" dirty="0" smtClean="0"/>
              <a:t>Notice 10 – 4 notices reviewed and approved for printing.  </a:t>
            </a:r>
          </a:p>
          <a:p>
            <a:r>
              <a:rPr lang="en-US" sz="1400" dirty="0" smtClean="0"/>
              <a:t>Notice 10 – ECR 6789 to correct mailing address implemented in Production. </a:t>
            </a:r>
          </a:p>
          <a:p>
            <a:r>
              <a:rPr lang="en-US" sz="1400" dirty="0" smtClean="0"/>
              <a:t>Notice 1E2 – ECR 6786 approved for implementing Address fix in Production.  </a:t>
            </a:r>
          </a:p>
          <a:p>
            <a:r>
              <a:rPr lang="en-US" sz="1400" dirty="0" smtClean="0"/>
              <a:t>Notice 37B1 – To be stopped from Curam. ESB changes in progress to stop generation of this notice. </a:t>
            </a:r>
          </a:p>
          <a:p>
            <a:endParaRPr lang="en-US" sz="1400" dirty="0" smtClean="0"/>
          </a:p>
          <a:p>
            <a:r>
              <a:rPr lang="en-US" sz="1400" dirty="0" smtClean="0"/>
              <a:t>Total Open CSLs  	 			= 23</a:t>
            </a:r>
          </a:p>
          <a:p>
            <a:pPr lvl="1">
              <a:buFont typeface="Courier New" panose="02070309020205020404" pitchFamily="49" charset="0"/>
              <a:buChar char="o"/>
            </a:pPr>
            <a:r>
              <a:rPr lang="en-US" sz="1200" dirty="0" smtClean="0"/>
              <a:t>New, Yet to be analyzed 			= 2</a:t>
            </a:r>
          </a:p>
          <a:p>
            <a:pPr lvl="1">
              <a:buFont typeface="Courier New" panose="02070309020205020404" pitchFamily="49" charset="0"/>
              <a:buChar char="o"/>
            </a:pPr>
            <a:r>
              <a:rPr lang="en-US" sz="1200" dirty="0" smtClean="0"/>
              <a:t>Analysis In Progress or Sent to Business for review 	= 11</a:t>
            </a:r>
          </a:p>
          <a:p>
            <a:pPr lvl="1">
              <a:buFont typeface="Courier New" panose="02070309020205020404" pitchFamily="49" charset="0"/>
              <a:buChar char="o"/>
            </a:pPr>
            <a:r>
              <a:rPr lang="en-US" sz="1200" dirty="0" smtClean="0"/>
              <a:t>Fix in Progress			 </a:t>
            </a:r>
            <a:r>
              <a:rPr lang="en-US" sz="1200" dirty="0"/>
              <a:t>	= </a:t>
            </a:r>
            <a:r>
              <a:rPr lang="en-US" sz="1200" dirty="0" smtClean="0"/>
              <a:t>1</a:t>
            </a:r>
          </a:p>
          <a:p>
            <a:pPr lvl="1">
              <a:buFont typeface="Courier New" panose="02070309020205020404" pitchFamily="49" charset="0"/>
              <a:buChar char="o"/>
            </a:pPr>
            <a:r>
              <a:rPr lang="en-US" sz="1200" dirty="0" smtClean="0"/>
              <a:t>Fixed, Waiting for Prod Implementation		= 1</a:t>
            </a:r>
          </a:p>
          <a:p>
            <a:pPr lvl="1">
              <a:buFont typeface="Courier New" panose="02070309020205020404" pitchFamily="49" charset="0"/>
              <a:buChar char="o"/>
            </a:pPr>
            <a:r>
              <a:rPr lang="en-US" sz="1200" dirty="0" smtClean="0"/>
              <a:t>With IPS for fixing 	 		= 2</a:t>
            </a:r>
          </a:p>
          <a:p>
            <a:pPr lvl="1">
              <a:buFont typeface="Courier New" panose="02070309020205020404" pitchFamily="49" charset="0"/>
              <a:buChar char="o"/>
            </a:pPr>
            <a:r>
              <a:rPr lang="en-US" sz="1200" dirty="0" smtClean="0"/>
              <a:t>Major Fix/Waiting for new business rules 		= 6</a:t>
            </a:r>
            <a:endParaRPr lang="en-US" sz="1400" dirty="0" smtClean="0"/>
          </a:p>
          <a:p>
            <a:endParaRPr lang="en-US" sz="1400" dirty="0" smtClean="0"/>
          </a:p>
          <a:p>
            <a:pPr lvl="2"/>
            <a:endParaRPr lang="en-US" sz="1200" dirty="0" smtClean="0"/>
          </a:p>
          <a:p>
            <a:endParaRPr lang="en-US" sz="1400" dirty="0" smtClean="0"/>
          </a:p>
          <a:p>
            <a:endParaRPr lang="en-US" sz="1600" b="1" dirty="0"/>
          </a:p>
          <a:p>
            <a:pPr marL="914400" lvl="2" indent="0">
              <a:buNone/>
            </a:pPr>
            <a:endParaRPr lang="en-US" sz="1400" dirty="0" smtClean="0"/>
          </a:p>
          <a:p>
            <a:pPr lvl="1"/>
            <a:endParaRPr lang="en-US" dirty="0" smtClean="0"/>
          </a:p>
          <a:p>
            <a:pPr marL="457200" lvl="1" indent="0">
              <a:buNone/>
            </a:pPr>
            <a:r>
              <a:rPr lang="en-US" dirty="0" smtClean="0"/>
              <a:t> </a:t>
            </a:r>
            <a:endParaRPr lang="en-US" dirty="0"/>
          </a:p>
        </p:txBody>
      </p:sp>
      <p:sp>
        <p:nvSpPr>
          <p:cNvPr id="4" name="Title 3"/>
          <p:cNvSpPr>
            <a:spLocks noGrp="1"/>
          </p:cNvSpPr>
          <p:nvPr>
            <p:ph type="title"/>
          </p:nvPr>
        </p:nvSpPr>
        <p:spPr/>
        <p:txBody>
          <a:bodyPr/>
          <a:lstStyle/>
          <a:p>
            <a:r>
              <a:rPr lang="en-US" dirty="0" smtClean="0"/>
              <a:t>Notice </a:t>
            </a:r>
            <a:r>
              <a:rPr lang="en-US" dirty="0" smtClean="0"/>
              <a:t>Status</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89524931"/>
              </p:ext>
            </p:extLst>
          </p:nvPr>
        </p:nvGraphicFramePr>
        <p:xfrm>
          <a:off x="858442" y="1905000"/>
          <a:ext cx="6275962" cy="1600200"/>
        </p:xfrm>
        <a:graphic>
          <a:graphicData uri="http://schemas.openxmlformats.org/presentationml/2006/ole">
            <mc:AlternateContent xmlns:mc="http://schemas.openxmlformats.org/markup-compatibility/2006">
              <mc:Choice xmlns:v="urn:schemas-microsoft-com:vml" Requires="v">
                <p:oleObj spid="_x0000_s9218" name="Worksheet" r:id="rId3" imgW="5267402" imgH="1342996" progId="Excel.Sheet.12">
                  <p:embed/>
                </p:oleObj>
              </mc:Choice>
              <mc:Fallback>
                <p:oleObj name="Worksheet" r:id="rId3" imgW="5267402" imgH="1342996" progId="Excel.Sheet.12">
                  <p:embed/>
                  <p:pic>
                    <p:nvPicPr>
                      <p:cNvPr id="0" name=""/>
                      <p:cNvPicPr/>
                      <p:nvPr/>
                    </p:nvPicPr>
                    <p:blipFill>
                      <a:blip r:embed="rId4"/>
                      <a:stretch>
                        <a:fillRect/>
                      </a:stretch>
                    </p:blipFill>
                    <p:spPr>
                      <a:xfrm>
                        <a:off x="858442" y="1905000"/>
                        <a:ext cx="6275962" cy="1600200"/>
                      </a:xfrm>
                      <a:prstGeom prst="rect">
                        <a:avLst/>
                      </a:prstGeom>
                    </p:spPr>
                  </p:pic>
                </p:oleObj>
              </mc:Fallback>
            </mc:AlternateContent>
          </a:graphicData>
        </a:graphic>
      </p:graphicFrame>
    </p:spTree>
    <p:extLst>
      <p:ext uri="{BB962C8B-B14F-4D97-AF65-F5344CB8AC3E}">
        <p14:creationId xmlns:p14="http://schemas.microsoft.com/office/powerpoint/2010/main" val="22403547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6</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631030"/>
              </p:ext>
            </p:extLst>
          </p:nvPr>
        </p:nvGraphicFramePr>
        <p:xfrm>
          <a:off x="228599" y="1186815"/>
          <a:ext cx="8610601" cy="4386555"/>
        </p:xfrm>
        <a:graphic>
          <a:graphicData uri="http://schemas.openxmlformats.org/drawingml/2006/table">
            <a:tbl>
              <a:tblPr firstRow="1" bandRow="1">
                <a:tableStyleId>{5C22544A-7EE6-4342-B048-85BDC9FD1C3A}</a:tableStyleId>
              </a:tblPr>
              <a:tblGrid>
                <a:gridCol w="703320"/>
                <a:gridCol w="760483"/>
                <a:gridCol w="3915634"/>
                <a:gridCol w="630471"/>
                <a:gridCol w="630471"/>
                <a:gridCol w="551662"/>
                <a:gridCol w="937554"/>
                <a:gridCol w="481006"/>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8625">
                <a:tc>
                  <a:txBody>
                    <a:bodyPr/>
                    <a:lstStyle/>
                    <a:p>
                      <a:pPr algn="l" fontAlgn="b"/>
                      <a:r>
                        <a:rPr lang="is-IS" sz="900" b="0" i="0" u="none" strike="noStrike" dirty="0">
                          <a:solidFill>
                            <a:srgbClr val="000000"/>
                          </a:solidFill>
                          <a:effectLst/>
                          <a:latin typeface="Calibri"/>
                        </a:rPr>
                        <a:t>00613153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JIRA case SIT-365 Create report individuals who did not meet 5 year bar requirement and received an APTC. Business Case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11/2/15 9:47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Reassess 481 cases</a:t>
                      </a:r>
                      <a:r>
                        <a:rPr lang="en-US" sz="900" baseline="0" dirty="0" smtClean="0"/>
                        <a:t> </a:t>
                      </a:r>
                      <a:r>
                        <a:rPr lang="en-US" sz="900" dirty="0" smtClean="0"/>
                        <a:t>from Oct 12 to Nov 12</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12/9</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2905">
                <a:tc>
                  <a:txBody>
                    <a:bodyPr/>
                    <a:lstStyle/>
                    <a:p>
                      <a:pPr algn="l" fontAlgn="b"/>
                      <a:r>
                        <a:rPr lang="is-IS" sz="900" b="0" i="0" u="none" strike="noStrike">
                          <a:solidFill>
                            <a:srgbClr val="000000"/>
                          </a:solidFill>
                          <a:effectLst/>
                          <a:latin typeface="Calibri"/>
                        </a:rPr>
                        <a:t>00621720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DHS Saturday Catch Overtime team - Caseworkers getting Delayed Processing Message - Cases not going to Active or Closed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a:solidFill>
                            <a:srgbClr val="000000"/>
                          </a:solidFill>
                          <a:effectLst/>
                          <a:latin typeface="Calibri"/>
                        </a:rPr>
                        <a:t>11/7/15 10:25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a:t>
                      </a:r>
                      <a:r>
                        <a:rPr lang="en-US" sz="900" baseline="0" dirty="0" smtClean="0"/>
                        <a:t>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900" b="0" i="0" u="none" strike="noStrike">
                          <a:solidFill>
                            <a:srgbClr val="000000"/>
                          </a:solidFill>
                          <a:effectLst/>
                          <a:latin typeface="Calibri"/>
                        </a:rPr>
                        <a:t>00639785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USE processing case</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0520">
                <a:tc>
                  <a:txBody>
                    <a:bodyPr/>
                    <a:lstStyle/>
                    <a:p>
                      <a:pPr algn="l" fontAlgn="b"/>
                      <a:r>
                        <a:rPr lang="is-IS" sz="900" b="0" i="0" u="none" strike="noStrike">
                          <a:solidFill>
                            <a:srgbClr val="000000"/>
                          </a:solidFill>
                          <a:effectLst/>
                          <a:latin typeface="Calibri"/>
                        </a:rPr>
                        <a:t>00639715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Unhandled Server Exception - adding Husband to account Martha Mitchell adding William Mitchell</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760">
                <a:tc>
                  <a:txBody>
                    <a:bodyPr/>
                    <a:lstStyle/>
                    <a:p>
                      <a:pPr algn="l" fontAlgn="b"/>
                      <a:r>
                        <a:rPr lang="is-IS" sz="900" b="0" i="0" u="none" strike="noStrike" dirty="0">
                          <a:solidFill>
                            <a:srgbClr val="000000"/>
                          </a:solidFill>
                          <a:effectLst/>
                          <a:latin typeface="Calibri"/>
                        </a:rPr>
                        <a:t>00639752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processing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11/24/15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85800">
                <a:tc>
                  <a:txBody>
                    <a:bodyPr/>
                    <a:lstStyle/>
                    <a:p>
                      <a:pPr algn="l" fontAlgn="b"/>
                      <a:r>
                        <a:rPr lang="is-IS" sz="900" b="0" i="0" u="none" strike="noStrike" dirty="0">
                          <a:solidFill>
                            <a:srgbClr val="000000"/>
                          </a:solidFill>
                          <a:effectLst/>
                          <a:latin typeface="Calibri"/>
                        </a:rPr>
                        <a:t>00567202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The PERM reviewers have noted for many of the cases that bi-weekly income is being converted using 2.16666 instead of 2.1666. These cases are being recorded as technical findings. Please change the conversion rate for bi-weekly income back to 2.1666.</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dirty="0">
                          <a:solidFill>
                            <a:srgbClr val="000000"/>
                          </a:solidFill>
                          <a:effectLst/>
                          <a:latin typeface="Calibri"/>
                        </a:rPr>
                        <a:t>9/14/15 13:51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Makenzie</a:t>
                      </a:r>
                      <a:r>
                        <a:rPr lang="en-US" sz="900" b="0" i="0" u="none" strike="noStrike" dirty="0">
                          <a:solidFill>
                            <a:srgbClr val="000000"/>
                          </a:solidFill>
                          <a:effectLst/>
                          <a:latin typeface="Calibri"/>
                        </a:rPr>
                        <a:t> McIntosh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Curam</a:t>
                      </a:r>
                      <a:r>
                        <a:rPr lang="en-US" sz="900" b="0" i="0" u="none" strike="noStrike" dirty="0">
                          <a:solidFill>
                            <a:srgbClr val="000000"/>
                          </a:solidFill>
                          <a:effectLst/>
                          <a:latin typeface="Calibri"/>
                        </a:rPr>
                        <a:t> App </a:t>
                      </a:r>
                      <a:r>
                        <a:rPr lang="en-US" sz="900" b="0" i="0" u="none" strike="noStrike" dirty="0" err="1">
                          <a:solidFill>
                            <a:srgbClr val="000000"/>
                          </a:solidFill>
                          <a:effectLst/>
                          <a:latin typeface="Calibri"/>
                        </a:rPr>
                        <a:t>Dev</a:t>
                      </a:r>
                      <a:endParaRPr lang="en-US" sz="9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This CLS is completed, tested and ready to deploy on PRE-PROD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 12/3</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900" b="0" i="0" u="none" strike="noStrike">
                          <a:solidFill>
                            <a:srgbClr val="000000"/>
                          </a:solidFill>
                          <a:effectLst/>
                          <a:latin typeface="Calibri"/>
                        </a:rPr>
                        <a:t>00611483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Unhandled Server Error - New Registration Oscar Parson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uk-UA" sz="900" b="0" i="0" u="none" strike="noStrike" dirty="0">
                          <a:solidFill>
                            <a:srgbClr val="000000"/>
                          </a:solidFill>
                          <a:effectLst/>
                          <a:latin typeface="Calibri"/>
                        </a:rPr>
                        <a:t>10/30/15 14:58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1025">
                <a:tc>
                  <a:txBody>
                    <a:bodyPr/>
                    <a:lstStyle/>
                    <a:p>
                      <a:pPr algn="l" fontAlgn="b"/>
                      <a:r>
                        <a:rPr lang="is-IS" sz="900" b="0" i="0" u="none" strike="noStrike">
                          <a:solidFill>
                            <a:srgbClr val="000000"/>
                          </a:solidFill>
                          <a:effectLst/>
                          <a:latin typeface="Calibri"/>
                        </a:rPr>
                        <a:t>00603010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No IC or PDC or Close case when processing </a:t>
                      </a:r>
                      <a:r>
                        <a:rPr lang="en-US" sz="900" b="0" i="0" u="none" strike="noStrike" dirty="0" smtClean="0">
                          <a:solidFill>
                            <a:srgbClr val="000000"/>
                          </a:solidFill>
                          <a:effectLst/>
                          <a:latin typeface="Calibri"/>
                        </a:rPr>
                        <a:t>Customer’s </a:t>
                      </a:r>
                      <a:r>
                        <a:rPr lang="en-US" sz="900" b="0" i="0" u="none" strike="noStrike" dirty="0">
                          <a:solidFill>
                            <a:srgbClr val="000000"/>
                          </a:solidFill>
                          <a:effectLst/>
                          <a:latin typeface="Calibri"/>
                        </a:rPr>
                        <a:t>M-1 renewal was processed today. DCHL failed to produce a closed application case, IC, or PDC. Customer has two insurance assistance application in DCHL. This looks like one of those ?Push? </a:t>
                      </a:r>
                      <a:r>
                        <a:rPr lang="en-US" sz="900" b="0" i="0" u="none" strike="noStrike" dirty="0" smtClean="0">
                          <a:solidFill>
                            <a:srgbClr val="000000"/>
                          </a:solidFill>
                          <a:effectLst/>
                          <a:latin typeface="Calibri"/>
                        </a:rPr>
                        <a:t> </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10/22/15 12:49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is-IS" sz="900" b="0" i="0" u="none" strike="noStrike" dirty="0">
                          <a:solidFill>
                            <a:srgbClr val="000000"/>
                          </a:solidFill>
                          <a:effectLst/>
                          <a:latin typeface="Calibri"/>
                        </a:rPr>
                        <a:t>00639734</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adding applicants to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12/7</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DHS Open CSL in O&amp;M</a:t>
            </a:r>
            <a:endParaRPr lang="en-US" dirty="0"/>
          </a:p>
        </p:txBody>
      </p:sp>
    </p:spTree>
    <p:extLst>
      <p:ext uri="{BB962C8B-B14F-4D97-AF65-F5344CB8AC3E}">
        <p14:creationId xmlns:p14="http://schemas.microsoft.com/office/powerpoint/2010/main" val="11384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7</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7767143"/>
              </p:ext>
            </p:extLst>
          </p:nvPr>
        </p:nvGraphicFramePr>
        <p:xfrm>
          <a:off x="228601" y="1219200"/>
          <a:ext cx="8686799" cy="5410199"/>
        </p:xfrm>
        <a:graphic>
          <a:graphicData uri="http://schemas.openxmlformats.org/drawingml/2006/table">
            <a:tbl>
              <a:tblPr firstRow="1" bandRow="1">
                <a:tableStyleId>{5C22544A-7EE6-4342-B048-85BDC9FD1C3A}</a:tableStyleId>
              </a:tblPr>
              <a:tblGrid>
                <a:gridCol w="692820"/>
                <a:gridCol w="570715"/>
                <a:gridCol w="3869575"/>
                <a:gridCol w="552796"/>
                <a:gridCol w="552796"/>
                <a:gridCol w="543097"/>
                <a:gridCol w="1289160"/>
                <a:gridCol w="615840"/>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00599796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2 - Missing dates in the we need your documents &amp; submit documents section. User Name: Latoya </a:t>
                      </a:r>
                      <a:r>
                        <a:rPr lang="en-US" sz="1000" b="0" i="0" u="none" strike="noStrike" dirty="0" err="1">
                          <a:solidFill>
                            <a:srgbClr val="000000"/>
                          </a:solidFill>
                          <a:effectLst/>
                          <a:latin typeface="Calibri"/>
                        </a:rPr>
                        <a:t>Twyman</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End of Certification Period</a:t>
                      </a:r>
                      <a:r>
                        <a:rPr lang="en-US" sz="900" kern="1200" baseline="0" dirty="0" smtClean="0">
                          <a:solidFill>
                            <a:schemeClr val="dk1"/>
                          </a:solidFill>
                          <a:effectLst/>
                          <a:latin typeface="+mn-lt"/>
                          <a:ea typeface="+mn-ea"/>
                          <a:cs typeface="+mn-cs"/>
                        </a:rPr>
                        <a:t> is blank. With Business for inputs.</a:t>
                      </a:r>
                      <a:r>
                        <a:rPr lang="en-US" sz="900" kern="1200" dirty="0" smtClean="0">
                          <a:solidFill>
                            <a:schemeClr val="dk1"/>
                          </a:solidFill>
                          <a:effectLst/>
                          <a:latin typeface="+mn-lt"/>
                          <a:ea typeface="+mn-ea"/>
                          <a:cs typeface="+mn-cs"/>
                        </a:rPr>
                        <a:t>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00599800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20b - Missing dates in the we need your documents &amp; submit documents section. User Name: Olubunmi Adetunji</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End of Certification Period</a:t>
                      </a:r>
                      <a:r>
                        <a:rPr lang="en-US" sz="900" kern="1200" baseline="0" dirty="0" smtClean="0">
                          <a:solidFill>
                            <a:schemeClr val="dk1"/>
                          </a:solidFill>
                          <a:effectLst/>
                          <a:latin typeface="+mn-lt"/>
                          <a:ea typeface="+mn-ea"/>
                          <a:cs typeface="+mn-cs"/>
                        </a:rPr>
                        <a:t> is blank. With Business for inputs.</a:t>
                      </a:r>
                      <a:r>
                        <a:rPr lang="en-US" sz="900" kern="1200" dirty="0" smtClean="0">
                          <a:solidFill>
                            <a:schemeClr val="dk1"/>
                          </a:solidFill>
                          <a:effectLst/>
                          <a:latin typeface="+mn-lt"/>
                          <a:ea typeface="+mn-ea"/>
                          <a:cs typeface="+mn-cs"/>
                        </a:rPr>
                        <a:t>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00603991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several sections in notice: 1st paragraph, Medicaid Decision Section, etc. User Name: Loyalty-Marie Parks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dirty="0">
                          <a:solidFill>
                            <a:srgbClr val="000000"/>
                          </a:solidFill>
                          <a:effectLst/>
                          <a:latin typeface="Calibri"/>
                        </a:rPr>
                        <a:t>10/23/15 10:09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Residency Condition</a:t>
                      </a:r>
                      <a:r>
                        <a:rPr lang="en-US" sz="900" baseline="0" dirty="0" smtClean="0"/>
                        <a:t> not met.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12/15</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00603986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6a - Eligibility for Cost-Sharing Reductions section missing text (not triggered?) User Name: </a:t>
                      </a:r>
                      <a:r>
                        <a:rPr lang="en-US" sz="1000" b="0" i="0" u="none" strike="noStrike" dirty="0" err="1">
                          <a:solidFill>
                            <a:srgbClr val="000000"/>
                          </a:solidFill>
                          <a:effectLst/>
                          <a:latin typeface="Calibri"/>
                        </a:rPr>
                        <a:t>Yesica</a:t>
                      </a:r>
                      <a:r>
                        <a:rPr lang="en-US" sz="1000" b="0" i="0" u="none" strike="noStrike" dirty="0">
                          <a:solidFill>
                            <a:srgbClr val="000000"/>
                          </a:solidFill>
                          <a:effectLst/>
                          <a:latin typeface="Calibri"/>
                        </a:rPr>
                        <a:t> Hernandez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00603985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5a - Eligibility for Cost-Sharing Reductions section missing text (not triggered?) User Name: Esther Elijah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00625890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1e Notice - HH size and Income Standard not all the same in Medicaid Decision table User Name: Kanna Smith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17:11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Being Analyzed with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12/15</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00553892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13A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Trigger logic shared. With Business</a:t>
                      </a:r>
                      <a:r>
                        <a:rPr lang="en-US" sz="900" kern="1200" baseline="0" dirty="0" smtClean="0">
                          <a:solidFill>
                            <a:schemeClr val="dk1"/>
                          </a:solidFill>
                          <a:effectLst/>
                          <a:latin typeface="+mn-lt"/>
                          <a:ea typeface="+mn-ea"/>
                          <a:cs typeface="+mn-cs"/>
                        </a:rPr>
                        <a:t> for inputs.</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r>
                        <a:rPr lang="en-US" sz="900" smtClean="0"/>
                        <a:t>Enhace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00572720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For individuals who aged out of Foster Care in the District should be notified 60 days prior to their 26th birthday that they will be </a:t>
                      </a:r>
                      <a:r>
                        <a:rPr lang="en-US" sz="1000" b="0" i="0" u="none" strike="noStrike" dirty="0" smtClean="0">
                          <a:solidFill>
                            <a:srgbClr val="000000"/>
                          </a:solidFill>
                          <a:effectLst/>
                          <a:latin typeface="Calibri"/>
                        </a:rPr>
                        <a:t>re-determined </a:t>
                      </a:r>
                      <a:r>
                        <a:rPr lang="en-US" sz="1000" b="0" i="0" u="none" strike="noStrike" dirty="0">
                          <a:solidFill>
                            <a:srgbClr val="000000"/>
                          </a:solidFill>
                          <a:effectLst/>
                          <a:latin typeface="Calibri"/>
                        </a:rPr>
                        <a:t>for childless adult category.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14:27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a:solidFill>
                            <a:srgbClr val="000000"/>
                          </a:solidFill>
                          <a:effectLst/>
                          <a:latin typeface="Calibri"/>
                        </a:rPr>
                        <a:t>00572423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-Once a pregnant women delivers she should be evaluated as a caretaker relative -the child should be added (child is deemed a newborn and gets Medicaid for 1 year).</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12:09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a:solidFill>
                            <a:srgbClr val="000000"/>
                          </a:solidFill>
                          <a:effectLst/>
                          <a:latin typeface="Calibri"/>
                        </a:rPr>
                        <a:t>00572704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Twenty Year Olds turning 21 should be evaluated for the childless adult category and other household members if applicable should be evaluated once member is removed from the household.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C_ram Triage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en-US" sz="1000" b="0" i="0" u="none" strike="noStrike">
                          <a:solidFill>
                            <a:srgbClr val="000000"/>
                          </a:solidFill>
                          <a:effectLst/>
                          <a:latin typeface="Calibri"/>
                        </a:rPr>
                        <a:t>00599810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sections: 1st paragraph, Medicaid Decision, and Ineligibility for Assistance; There also is not an IC or PDC in DCHL for the primary User Name: </a:t>
                      </a:r>
                      <a:r>
                        <a:rPr lang="en-US" sz="1000" b="0" i="0" u="none" strike="noStrike" dirty="0" err="1">
                          <a:solidFill>
                            <a:srgbClr val="000000"/>
                          </a:solidFill>
                          <a:effectLst/>
                          <a:latin typeface="Calibri"/>
                        </a:rPr>
                        <a:t>Amberly</a:t>
                      </a:r>
                      <a:r>
                        <a:rPr lang="en-US" sz="1000" b="0" i="0" u="none" strike="noStrike" dirty="0">
                          <a:solidFill>
                            <a:srgbClr val="000000"/>
                          </a:solidFill>
                          <a:effectLst/>
                          <a:latin typeface="Calibri"/>
                        </a:rPr>
                        <a:t> Moreno Lopez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dirty="0">
                          <a:solidFill>
                            <a:srgbClr val="000000"/>
                          </a:solidFill>
                          <a:effectLst/>
                          <a:latin typeface="Calibri"/>
                        </a:rPr>
                        <a:t>10/19/15 16:01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Conditions does not satisfy Residency Flag =Y </a:t>
                      </a:r>
                      <a:endParaRPr lang="en-US" sz="900" dirty="0" smtClean="0"/>
                    </a:p>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DHCF Open CSL in O&amp;M (1 of 2)</a:t>
            </a:r>
            <a:endParaRPr lang="en-US" dirty="0"/>
          </a:p>
        </p:txBody>
      </p:sp>
    </p:spTree>
    <p:extLst>
      <p:ext uri="{BB962C8B-B14F-4D97-AF65-F5344CB8AC3E}">
        <p14:creationId xmlns:p14="http://schemas.microsoft.com/office/powerpoint/2010/main" val="372860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8</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0865832"/>
              </p:ext>
            </p:extLst>
          </p:nvPr>
        </p:nvGraphicFramePr>
        <p:xfrm>
          <a:off x="304799" y="1304513"/>
          <a:ext cx="8610601" cy="3581400"/>
        </p:xfrm>
        <a:graphic>
          <a:graphicData uri="http://schemas.openxmlformats.org/drawingml/2006/table">
            <a:tbl>
              <a:tblPr firstRow="1" bandRow="1">
                <a:tableStyleId>{5C22544A-7EE6-4342-B048-85BDC9FD1C3A}</a:tableStyleId>
              </a:tblPr>
              <a:tblGrid>
                <a:gridCol w="686743"/>
                <a:gridCol w="565709"/>
                <a:gridCol w="4203141"/>
                <a:gridCol w="615611"/>
                <a:gridCol w="615611"/>
                <a:gridCol w="538659"/>
                <a:gridCol w="774688"/>
                <a:gridCol w="610439"/>
              </a:tblGrid>
              <a:tr h="339502">
                <a:tc>
                  <a:txBody>
                    <a:bodyPr/>
                    <a:lstStyle/>
                    <a:p>
                      <a:pPr algn="l"/>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00625553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1A - Medicaid decision table needs to be fixed so that we can include it in our notices. Temporary removal of the table has taken place - need to know when the table will be fixed.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15:17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Logic for 3</a:t>
                      </a:r>
                      <a:r>
                        <a:rPr lang="en-US" sz="900" baseline="0" dirty="0" smtClean="0"/>
                        <a:t> attributes shared with business.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00625997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Pregnant Women Post-partum Issues - 1) Household Size Composition: from the PERM audit, we found that there were a couple of cases that did not properly calculate household composition for pregnant women in the post-partum period. For example, a woman in post-partum will show a household of 1 instead of a household of three if she was previously pregnant with 2 unborn children. 2) Household Income - during the post-partum period, the system is not accurately capturing household income for the family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11/12/15 8:18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dirty="0">
                          <a:solidFill>
                            <a:srgbClr val="000000"/>
                          </a:solidFill>
                          <a:effectLst/>
                          <a:latin typeface="Calibri"/>
                        </a:rPr>
                        <a:t>00637197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1e2 Notice - the city address line is duplicated. </a:t>
                      </a:r>
                      <a:r>
                        <a:rPr lang="en-US" sz="1000" b="0" i="0" u="none" strike="noStrike" dirty="0" err="1">
                          <a:solidFill>
                            <a:srgbClr val="000000"/>
                          </a:solidFill>
                          <a:effectLst/>
                          <a:latin typeface="Calibri"/>
                        </a:rPr>
                        <a:t>pdf</a:t>
                      </a:r>
                      <a:r>
                        <a:rPr lang="en-US" sz="1000" b="0" i="0" u="none" strike="noStrike" dirty="0">
                          <a:solidFill>
                            <a:srgbClr val="000000"/>
                          </a:solidFill>
                          <a:effectLst/>
                          <a:latin typeface="Calibri"/>
                        </a:rPr>
                        <a:t> attached.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11/23/15 9:16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Fixed.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a:solidFill>
                            <a:srgbClr val="000000"/>
                          </a:solidFill>
                          <a:effectLst/>
                          <a:latin typeface="Calibri"/>
                        </a:rPr>
                        <a:t>00553886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12C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p>
                    <a:p>
                      <a:pPr algn="l"/>
                      <a:r>
                        <a:rPr lang="en-US" sz="900" dirty="0" err="1" smtClean="0"/>
                        <a:t>Enhace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dirty="0">
                          <a:solidFill>
                            <a:srgbClr val="000000"/>
                          </a:solidFill>
                          <a:effectLst/>
                          <a:latin typeface="Calibri"/>
                        </a:rPr>
                        <a:t>00553877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dirty="0">
                          <a:solidFill>
                            <a:srgbClr val="000000"/>
                          </a:solidFill>
                          <a:effectLst/>
                          <a:latin typeface="Calibri"/>
                        </a:rPr>
                        <a:t>00553884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12B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p>
                    <a:p>
                      <a:pPr algn="l"/>
                      <a:r>
                        <a:rPr lang="en-US" sz="900" dirty="0" smtClean="0"/>
                        <a:t>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DHCF Open CSL in O&amp;M (2 of 2)</a:t>
            </a:r>
            <a:endParaRPr lang="en-US" dirty="0"/>
          </a:p>
        </p:txBody>
      </p:sp>
    </p:spTree>
    <p:extLst>
      <p:ext uri="{BB962C8B-B14F-4D97-AF65-F5344CB8AC3E}">
        <p14:creationId xmlns:p14="http://schemas.microsoft.com/office/powerpoint/2010/main" val="16454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239876" y="6477000"/>
            <a:ext cx="521348" cy="365125"/>
          </a:xfrm>
        </p:spPr>
        <p:txBody>
          <a:bodyPr/>
          <a:lstStyle/>
          <a:p>
            <a:fld id="{2178B182-CBAA-4873-B161-F3A1FCC8883A}" type="slidenum">
              <a:rPr lang="en-US" smtClean="0">
                <a:solidFill>
                  <a:prstClr val="black"/>
                </a:solidFill>
              </a:rPr>
              <a:pPr/>
              <a:t>9</a:t>
            </a:fld>
            <a:endParaRPr lang="en-US" dirty="0">
              <a:solidFill>
                <a:prstClr val="black"/>
              </a:solidFill>
            </a:endParaRPr>
          </a:p>
        </p:txBody>
      </p:sp>
      <p:sp>
        <p:nvSpPr>
          <p:cNvPr id="4" name="Title 3"/>
          <p:cNvSpPr>
            <a:spLocks noGrp="1"/>
          </p:cNvSpPr>
          <p:nvPr>
            <p:ph type="title"/>
          </p:nvPr>
        </p:nvSpPr>
        <p:spPr>
          <a:xfrm>
            <a:off x="473527" y="411086"/>
            <a:ext cx="6917873" cy="579514"/>
          </a:xfrm>
        </p:spPr>
        <p:txBody>
          <a:bodyPr/>
          <a:lstStyle/>
          <a:p>
            <a:r>
              <a:rPr lang="en-US" dirty="0" smtClean="0"/>
              <a:t>Curam Medicaid Cases for Review Status as of Dec. </a:t>
            </a:r>
            <a:r>
              <a:rPr lang="en-US" smtClean="0"/>
              <a:t>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19864186"/>
              </p:ext>
            </p:extLst>
          </p:nvPr>
        </p:nvGraphicFramePr>
        <p:xfrm>
          <a:off x="228599" y="1206598"/>
          <a:ext cx="8686801" cy="5270402"/>
        </p:xfrm>
        <a:graphic>
          <a:graphicData uri="http://schemas.openxmlformats.org/drawingml/2006/table">
            <a:tbl>
              <a:tblPr/>
              <a:tblGrid>
                <a:gridCol w="697641"/>
                <a:gridCol w="1942465"/>
                <a:gridCol w="596153"/>
                <a:gridCol w="522837"/>
                <a:gridCol w="584305"/>
                <a:gridCol w="1958789"/>
                <a:gridCol w="2384611"/>
              </a:tblGrid>
              <a:tr h="533399">
                <a:tc>
                  <a:txBody>
                    <a:bodyPr/>
                    <a:lstStyle/>
                    <a:p>
                      <a:pPr algn="ctr" fontAlgn="ctr"/>
                      <a:r>
                        <a:rPr lang="en-US" sz="800" b="1" i="0" u="none" strike="noStrike" dirty="0">
                          <a:solidFill>
                            <a:srgbClr val="000000"/>
                          </a:solidFill>
                          <a:effectLst/>
                          <a:latin typeface="Calibri"/>
                        </a:rPr>
                        <a:t>Malformed Issue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Description</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Teams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smtClean="0">
                          <a:solidFill>
                            <a:srgbClr val="000000"/>
                          </a:solidFill>
                          <a:effectLst/>
                          <a:latin typeface="Calibri"/>
                        </a:rPr>
                        <a:t>Total Backlog</a:t>
                      </a:r>
                      <a:endParaRPr lang="en-US" sz="800" b="1" i="0" u="none" strike="noStrike" dirty="0">
                        <a:solidFill>
                          <a:srgbClr val="000000"/>
                        </a:solidFill>
                        <a:effectLst/>
                        <a:latin typeface="Calibri"/>
                      </a:endParaRP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Current Applications Overdue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Root Cause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a:rPr>
                        <a:t>Next Steps - Medicaid Apps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683333">
                <a:tc>
                  <a:txBody>
                    <a:bodyPr/>
                    <a:lstStyle/>
                    <a:p>
                      <a:pPr algn="l" fontAlgn="t"/>
                      <a:r>
                        <a:rPr lang="en-US" sz="800" b="0" i="0" u="none" strike="noStrike">
                          <a:solidFill>
                            <a:srgbClr val="000000"/>
                          </a:solidFill>
                          <a:effectLst/>
                          <a:latin typeface="Calibri"/>
                        </a:rPr>
                        <a:t>Stuck AC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Applications that are "stuck" in the system due to some failure in data logic or performance issue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112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Consumers are allowed to input data that should be validated before submission (income start date earlier than DOB, etc.)  Validations were not written in the </a:t>
                      </a:r>
                      <a:r>
                        <a:rPr lang="en-US" sz="800" b="0" i="0" u="none" strike="noStrike" dirty="0" smtClean="0">
                          <a:solidFill>
                            <a:srgbClr val="000000"/>
                          </a:solidFill>
                          <a:effectLst/>
                          <a:latin typeface="Calibri"/>
                        </a:rPr>
                        <a:t>custom </a:t>
                      </a:r>
                      <a:r>
                        <a:rPr lang="en-US" sz="800" b="0" i="0" u="none" strike="noStrike" dirty="0">
                          <a:solidFill>
                            <a:srgbClr val="000000"/>
                          </a:solidFill>
                          <a:effectLst/>
                          <a:latin typeface="Calibri"/>
                        </a:rPr>
                        <a:t>code and are scheduled to be corrected by 11/11.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000000"/>
                          </a:solidFill>
                          <a:effectLst/>
                          <a:latin typeface="Calibri"/>
                        </a:rPr>
                        <a:t>DCAS receives about 4 stuck application per week and the root cause varies.  We continue to analyze this issue and are providing fixes as we are able to track the root cause.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3333">
                <a:tc>
                  <a:txBody>
                    <a:bodyPr/>
                    <a:lstStyle/>
                    <a:p>
                      <a:pPr algn="l" fontAlgn="t"/>
                      <a:r>
                        <a:rPr lang="en-US" sz="800" b="0" i="0" u="none" strike="noStrike">
                          <a:solidFill>
                            <a:srgbClr val="000000"/>
                          </a:solidFill>
                          <a:effectLst/>
                          <a:latin typeface="Calibri"/>
                        </a:rPr>
                        <a:t>Empty IC no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Integrated Case (IC) created "empty" because of issue with evidence data while brokering</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Changes in the system may affect applications that are starting before the latest deploy, this is a minor issue. Another cause is duplicate people in a case. There is a proper workaround for this, it will happen 10 times max in a month.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000000"/>
                          </a:solidFill>
                          <a:effectLst/>
                          <a:latin typeface="Calibri"/>
                        </a:rPr>
                        <a:t>DCAS has received 16 issues in this category since November 2014.  These are usually caused during the batch renewal process.  Yesh is setting up a meeting with Caroline to answer Carlos' questions.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11110">
                <a:tc>
                  <a:txBody>
                    <a:bodyPr/>
                    <a:lstStyle/>
                    <a:p>
                      <a:pPr algn="l" fontAlgn="t"/>
                      <a:r>
                        <a:rPr lang="en-US" sz="800" b="0" i="0" u="none" strike="noStrike">
                          <a:solidFill>
                            <a:srgbClr val="000000"/>
                          </a:solidFill>
                          <a:effectLst/>
                          <a:latin typeface="Calibri"/>
                        </a:rPr>
                        <a:t>AC with no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Brokering not completed,  so a caseworker must click "authorize"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1023</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808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Cases which data came from either an Empty IC that was closed and AC was open for a retry. Other cases are caused because there was an error on the brokering of data.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dirty="0">
                          <a:solidFill>
                            <a:srgbClr val="000000"/>
                          </a:solidFill>
                          <a:effectLst/>
                          <a:latin typeface="Calibri"/>
                        </a:rPr>
                        <a:t>DCAS receives about 3-5 of these per day.  The root cause is data related and is solved 90% of the time when the caseworker authorizes the application case.  This should be a daily routine for the caseworkers.   This problem could be resolved by analyzing the whole brokering process in Curam.  This may get solved with the latest version of Curam but we would need to speak with the IBM folks when they come onsite.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4999">
                <a:tc>
                  <a:txBody>
                    <a:bodyPr/>
                    <a:lstStyle/>
                    <a:p>
                      <a:pPr algn="l" fontAlgn="t"/>
                      <a:r>
                        <a:rPr lang="en-US" sz="800" b="0" i="0" u="none" strike="noStrike">
                          <a:solidFill>
                            <a:srgbClr val="000000"/>
                          </a:solidFill>
                          <a:effectLst/>
                          <a:latin typeface="Calibri"/>
                        </a:rPr>
                        <a:t>In Edit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IC appears with evidence In Edit, so a caseworker must click "apply changes"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161</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52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System will not approve a case which may contain a near match with another case (name, dob and </a:t>
                      </a:r>
                      <a:r>
                        <a:rPr lang="en-US" sz="800" b="0" i="0" u="none" strike="noStrike" dirty="0" err="1" smtClean="0">
                          <a:solidFill>
                            <a:srgbClr val="000000"/>
                          </a:solidFill>
                          <a:effectLst/>
                          <a:latin typeface="+mn-lt"/>
                        </a:rPr>
                        <a:t>ssn</a:t>
                      </a:r>
                      <a:r>
                        <a:rPr lang="en-US" sz="800" b="0" i="0" u="none" strike="noStrike" dirty="0" smtClean="0">
                          <a:solidFill>
                            <a:srgbClr val="000000"/>
                          </a:solidFill>
                          <a:effectLst/>
                          <a:latin typeface="+mn-lt"/>
                        </a:rPr>
                        <a:t>). It will do this also when there are two ICs for one person. </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dirty="0">
                          <a:solidFill>
                            <a:srgbClr val="000000"/>
                          </a:solidFill>
                          <a:effectLst/>
                          <a:latin typeface="Calibri"/>
                        </a:rPr>
                        <a:t>DCAS receives about 3-5 of these per day.  The root cause is data related and is solved 100% of the time when the caseworker applies the changes.  This should be a daily routine for the caseworkers.    This will not likely get fixed with a Curam upgrade</a:t>
                      </a:r>
                      <a:r>
                        <a:rPr lang="en-US" sz="800" b="0" i="0" u="none" strike="noStrike" dirty="0" smtClean="0">
                          <a:solidFill>
                            <a:srgbClr val="000000"/>
                          </a:solidFill>
                          <a:effectLst/>
                          <a:latin typeface="Calibri"/>
                        </a:rPr>
                        <a:t>.  </a:t>
                      </a:r>
                      <a:r>
                        <a:rPr lang="en-US" sz="800" b="0" i="0" u="none" strike="noStrike" dirty="0">
                          <a:solidFill>
                            <a:srgbClr val="000000"/>
                          </a:solidFill>
                          <a:effectLst/>
                          <a:latin typeface="Calibri"/>
                        </a:rPr>
                        <a:t>This issue could be minimized by analyzing the external communications because sometimes the application does not get activated due to improper communication with the federal and local </a:t>
                      </a:r>
                      <a:r>
                        <a:rPr lang="en-US" sz="800" b="0" i="0" u="none" strike="noStrike" dirty="0" smtClean="0">
                          <a:solidFill>
                            <a:srgbClr val="000000"/>
                          </a:solidFill>
                          <a:effectLst/>
                          <a:latin typeface="Calibri"/>
                        </a:rPr>
                        <a:t>hubs.   </a:t>
                      </a:r>
                      <a:endParaRPr lang="en-US" sz="8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31316">
                <a:tc>
                  <a:txBody>
                    <a:bodyPr/>
                    <a:lstStyle/>
                    <a:p>
                      <a:pPr algn="l" fontAlgn="t"/>
                      <a:r>
                        <a:rPr lang="en-US" sz="800" b="0" i="0" u="none" strike="noStrike">
                          <a:solidFill>
                            <a:srgbClr val="000000"/>
                          </a:solidFill>
                          <a:effectLst/>
                          <a:latin typeface="Calibri"/>
                        </a:rPr>
                        <a:t>IC no PDC with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Integrated Cases that didn't create a PDC  - can be due to ineligibility of applicants or invalid data</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DHCF, O&amp;M, and DHS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1368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1005</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Sometimes caused by invalid data in the application (improved now), otherwise they are denials - we assume today, a high percentage of these are denials that do not require any action.  It is estimated </a:t>
                      </a:r>
                      <a:r>
                        <a:rPr lang="en-US" sz="800" b="0" i="0" u="none" strike="noStrike" dirty="0" err="1" smtClean="0">
                          <a:solidFill>
                            <a:srgbClr val="000000"/>
                          </a:solidFill>
                          <a:effectLst/>
                          <a:latin typeface="+mn-lt"/>
                        </a:rPr>
                        <a:t>thaat</a:t>
                      </a:r>
                      <a:r>
                        <a:rPr lang="en-US" sz="800" b="0" i="0" u="none" strike="noStrike" dirty="0" smtClean="0">
                          <a:solidFill>
                            <a:srgbClr val="000000"/>
                          </a:solidFill>
                          <a:effectLst/>
                          <a:latin typeface="+mn-lt"/>
                        </a:rPr>
                        <a:t> 60% of this number are not eligible for anything in the DCAS system because they are not lawfully present in the US or someone does not live in the District of Columbia.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dirty="0">
                          <a:solidFill>
                            <a:srgbClr val="000000"/>
                          </a:solidFill>
                          <a:effectLst/>
                          <a:latin typeface="Calibri"/>
                        </a:rPr>
                        <a:t>DCAS receives about 1-2 of these per day.  At least 50% of these are false positive (denials) and the team is working on a batch job to review each of these cases to weed out the denials.  ETA for this batch job is Dec 31st.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50">
                <a:tc gridSpan="3">
                  <a:txBody>
                    <a:bodyPr/>
                    <a:lstStyle/>
                    <a:p>
                      <a:pPr algn="l" fontAlgn="t"/>
                      <a:endParaRPr lang="en-US" sz="8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2682</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1971</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6" name="TextBox 5"/>
          <p:cNvSpPr txBox="1"/>
          <p:nvPr/>
        </p:nvSpPr>
        <p:spPr>
          <a:xfrm>
            <a:off x="152400" y="6400800"/>
            <a:ext cx="8915400" cy="230832"/>
          </a:xfrm>
          <a:prstGeom prst="rect">
            <a:avLst/>
          </a:prstGeom>
          <a:noFill/>
        </p:spPr>
        <p:txBody>
          <a:bodyPr wrap="square" rtlCol="0">
            <a:spAutoFit/>
          </a:bodyPr>
          <a:lstStyle/>
          <a:p>
            <a:r>
              <a:rPr lang="en-US" sz="900" dirty="0" smtClean="0">
                <a:solidFill>
                  <a:srgbClr val="FF0000"/>
                </a:solidFill>
              </a:rPr>
              <a:t>* </a:t>
            </a:r>
            <a:r>
              <a:rPr lang="en-US" sz="900" dirty="0" smtClean="0">
                <a:solidFill>
                  <a:srgbClr val="DD0806"/>
                </a:solidFill>
                <a:latin typeface="Arial Narrow"/>
                <a:ea typeface="Arial Narrow"/>
                <a:cs typeface="Arial Narrow"/>
              </a:rPr>
              <a:t>Renewals </a:t>
            </a:r>
            <a:r>
              <a:rPr lang="en-US" sz="900" dirty="0">
                <a:solidFill>
                  <a:srgbClr val="DD0806"/>
                </a:solidFill>
                <a:latin typeface="Arial Narrow"/>
                <a:ea typeface="Arial Narrow"/>
                <a:cs typeface="Arial Narrow"/>
              </a:rPr>
              <a:t>are not subject to overdue, this is just a metric to measure which apps are more than 45 days old.</a:t>
            </a:r>
            <a:endParaRPr lang="en-US" sz="900" dirty="0">
              <a:solidFill>
                <a:srgbClr val="FF0000"/>
              </a:solidFill>
            </a:endParaRPr>
          </a:p>
        </p:txBody>
      </p:sp>
    </p:spTree>
    <p:extLst>
      <p:ext uri="{BB962C8B-B14F-4D97-AF65-F5344CB8AC3E}">
        <p14:creationId xmlns:p14="http://schemas.microsoft.com/office/powerpoint/2010/main" val="33531188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43b8deec-9a40-455e-8dd2-b3d18db85150">TKCDRRQD6KMA-44-1268</_dlc_DocId>
    <_dlc_DocIdUrl xmlns="43b8deec-9a40-455e-8dd2-b3d18db85150">
      <Url>https://dhs.sp.dc.gov/dcas/_layouts/DocIdRedir.aspx?ID=TKCDRRQD6KMA-44-1268</Url>
      <Description>TKCDRRQD6KMA-44-1268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1FA83583EA4B48A05DBC10720331E4" ma:contentTypeVersion="3" ma:contentTypeDescription="Create a new document." ma:contentTypeScope="" ma:versionID="5c1c00a77bb43f1b90b5427e305fd29c">
  <xsd:schema xmlns:xsd="http://www.w3.org/2001/XMLSchema" xmlns:xs="http://www.w3.org/2001/XMLSchema" xmlns:p="http://schemas.microsoft.com/office/2006/metadata/properties" xmlns:ns2="43b8deec-9a40-455e-8dd2-b3d18db85150" targetNamespace="http://schemas.microsoft.com/office/2006/metadata/properties" ma:root="true" ma:fieldsID="6266a5803ba6d2a6dd485b6b50ec36cc" ns2:_="">
    <xsd:import namespace="43b8deec-9a40-455e-8dd2-b3d18db8515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b8deec-9a40-455e-8dd2-b3d18db851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98642A-7775-4E00-A877-7A87123531A1}">
  <ds:schemaRefs>
    <ds:schemaRef ds:uri="http://purl.org/dc/elements/1.1/"/>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43b8deec-9a40-455e-8dd2-b3d18db85150"/>
    <ds:schemaRef ds:uri="http://schemas.microsoft.com/office/infopath/2007/PartnerControls"/>
  </ds:schemaRefs>
</ds:datastoreItem>
</file>

<file path=customXml/itemProps2.xml><?xml version="1.0" encoding="utf-8"?>
<ds:datastoreItem xmlns:ds="http://schemas.openxmlformats.org/officeDocument/2006/customXml" ds:itemID="{6015BD48-DD8B-4A7F-AB25-CFA9F710D03C}">
  <ds:schemaRefs>
    <ds:schemaRef ds:uri="http://schemas.microsoft.com/sharepoint/v3/contenttype/forms"/>
  </ds:schemaRefs>
</ds:datastoreItem>
</file>

<file path=customXml/itemProps3.xml><?xml version="1.0" encoding="utf-8"?>
<ds:datastoreItem xmlns:ds="http://schemas.openxmlformats.org/officeDocument/2006/customXml" ds:itemID="{7BCF99D5-101C-4772-87DF-4E52088E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b8deec-9a40-455e-8dd2-b3d18db85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7194A11-EC6C-49A2-965E-B0F02505A64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35705</TotalTime>
  <Words>2755</Words>
  <Application>Microsoft Macintosh PowerPoint</Application>
  <PresentationFormat>On-screen Show (4:3)</PresentationFormat>
  <Paragraphs>647</Paragraphs>
  <Slides>10</Slides>
  <Notes>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10</vt:i4>
      </vt:variant>
    </vt:vector>
  </HeadingPairs>
  <TitlesOfParts>
    <vt:vector size="15" baseType="lpstr">
      <vt:lpstr>Custom Design</vt:lpstr>
      <vt:lpstr>1_Custom Design</vt:lpstr>
      <vt:lpstr>2_Custom Design</vt:lpstr>
      <vt:lpstr>Worksheet</vt:lpstr>
      <vt:lpstr>Microsoft Excel Sheet</vt:lpstr>
      <vt:lpstr>Agenda</vt:lpstr>
      <vt:lpstr>DCAS Infrastructure Status as of Dec. 2</vt:lpstr>
      <vt:lpstr>CSL 10 Day Trending Report</vt:lpstr>
      <vt:lpstr>CSL Status as of Dec. 2 </vt:lpstr>
      <vt:lpstr>Notice Status</vt:lpstr>
      <vt:lpstr>DHS Open CSL in O&amp;M</vt:lpstr>
      <vt:lpstr>DHCF Open CSL in O&amp;M (1 of 2)</vt:lpstr>
      <vt:lpstr>DHCF Open CSL in O&amp;M (2 of 2)</vt:lpstr>
      <vt:lpstr>Curam Medicaid Cases for Review Status as of Dec.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Mancinelli, Dennis</dc:creator>
  <cp:lastModifiedBy>Nabeel Ashraf</cp:lastModifiedBy>
  <cp:revision>2014</cp:revision>
  <cp:lastPrinted>2015-11-24T14:57:52Z</cp:lastPrinted>
  <dcterms:created xsi:type="dcterms:W3CDTF">2015-03-05T19:14:01Z</dcterms:created>
  <dcterms:modified xsi:type="dcterms:W3CDTF">2015-12-02T15:55:09Z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8152d0b2-fbfb-47e4-97f8-97ef134831b7</vt:lpwstr>
  </property>
  <property fmtid="{D5CDD505-2E9C-101B-9397-08002B2CF9AE}" pid="3" name="ContentTypeId">
    <vt:lpwstr>0x010100FD1FA83583EA4B48A05DBC10720331E4</vt:lpwstr>
  </property>
</Properties>
</file>