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5"/>
    <p:sldMasterId id="2147483678" r:id="rId6"/>
    <p:sldMasterId id="2147483696" r:id="rId7"/>
  </p:sldMasterIdLst>
  <p:notesMasterIdLst>
    <p:notesMasterId r:id="rId18"/>
  </p:notesMasterIdLst>
  <p:handoutMasterIdLst>
    <p:handoutMasterId r:id="rId19"/>
  </p:handoutMasterIdLst>
  <p:sldIdLst>
    <p:sldId id="558" r:id="rId8"/>
    <p:sldId id="584" r:id="rId9"/>
    <p:sldId id="589" r:id="rId10"/>
    <p:sldId id="570" r:id="rId11"/>
    <p:sldId id="582" r:id="rId12"/>
    <p:sldId id="588" r:id="rId13"/>
    <p:sldId id="586" r:id="rId14"/>
    <p:sldId id="587" r:id="rId15"/>
    <p:sldId id="566" r:id="rId16"/>
    <p:sldId id="567"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dhakrishna Kotarkonda" initials="RK" lastIdx="1" clrIdx="0"/>
  <p:cmAuthor id="1" name="ServUS" initials="S" lastIdx="9" clrIdx="1"/>
  <p:cmAuthor id="2" name="Marina Havan" initials="MH" lastIdx="0" clrIdx="2"/>
  <p:cmAuthor id="3" name="IT SERvus" initials="IS" lastIdx="2"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8802"/>
    <a:srgbClr val="66FF33"/>
    <a:srgbClr val="0000CC"/>
    <a:srgbClr val="F222C5"/>
    <a:srgbClr val="00CC00"/>
    <a:srgbClr val="156B01"/>
    <a:srgbClr val="336600"/>
    <a:srgbClr val="30EF03"/>
    <a:srgbClr val="2ACF0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90" autoAdjust="0"/>
    <p:restoredTop sz="95501" autoAdjust="0"/>
  </p:normalViewPr>
  <p:slideViewPr>
    <p:cSldViewPr>
      <p:cViewPr varScale="1">
        <p:scale>
          <a:sx n="84" d="100"/>
          <a:sy n="84" d="100"/>
        </p:scale>
        <p:origin x="1584" y="96"/>
      </p:cViewPr>
      <p:guideLst>
        <p:guide orient="horz" pos="2160"/>
        <p:guide pos="2880"/>
      </p:guideLst>
    </p:cSldViewPr>
  </p:slideViewPr>
  <p:outlineViewPr>
    <p:cViewPr>
      <p:scale>
        <a:sx n="33" d="100"/>
        <a:sy n="33" d="100"/>
      </p:scale>
      <p:origin x="0" y="704"/>
    </p:cViewPr>
  </p:outlineViewPr>
  <p:notesTextViewPr>
    <p:cViewPr>
      <p:scale>
        <a:sx n="1" d="1"/>
        <a:sy n="1" d="1"/>
      </p:scale>
      <p:origin x="0" y="0"/>
    </p:cViewPr>
  </p:notesTextViewPr>
  <p:sorterViewPr>
    <p:cViewPr>
      <p:scale>
        <a:sx n="100" d="100"/>
        <a:sy n="100" d="100"/>
      </p:scale>
      <p:origin x="0" y="1824"/>
    </p:cViewPr>
  </p:sorterViewPr>
  <p:notesViewPr>
    <p:cSldViewPr>
      <p:cViewPr varScale="1">
        <p:scale>
          <a:sx n="56" d="100"/>
          <a:sy n="56" d="100"/>
        </p:scale>
        <p:origin x="-2874"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8801399825021906E-2"/>
          <c:y val="4.4335316042132901E-2"/>
          <c:w val="0.79676083892291205"/>
          <c:h val="0.78274767160049696"/>
        </c:manualLayout>
      </c:layout>
      <c:lineChart>
        <c:grouping val="standard"/>
        <c:varyColors val="0"/>
        <c:ser>
          <c:idx val="0"/>
          <c:order val="0"/>
          <c:tx>
            <c:strRef>
              <c:f>Sheet1!$B$1</c:f>
              <c:strCache>
                <c:ptCount val="1"/>
                <c:pt idx="0">
                  <c:v>O&amp;M</c:v>
                </c:pt>
              </c:strCache>
            </c:strRef>
          </c:tx>
          <c:marker>
            <c:symbol val="none"/>
          </c:marker>
          <c:cat>
            <c:numRef>
              <c:f>Sheet1!$A$2:$A$12</c:f>
              <c:numCache>
                <c:formatCode>d\-mmm</c:formatCode>
                <c:ptCount val="11"/>
                <c:pt idx="0">
                  <c:v>42326</c:v>
                </c:pt>
                <c:pt idx="1">
                  <c:v>42327</c:v>
                </c:pt>
                <c:pt idx="2">
                  <c:v>42328</c:v>
                </c:pt>
                <c:pt idx="3">
                  <c:v>42331</c:v>
                </c:pt>
                <c:pt idx="4">
                  <c:v>42332</c:v>
                </c:pt>
                <c:pt idx="5">
                  <c:v>42333</c:v>
                </c:pt>
                <c:pt idx="6">
                  <c:v>42338</c:v>
                </c:pt>
                <c:pt idx="7">
                  <c:v>42339</c:v>
                </c:pt>
                <c:pt idx="8">
                  <c:v>42340</c:v>
                </c:pt>
                <c:pt idx="9">
                  <c:v>42341</c:v>
                </c:pt>
                <c:pt idx="10">
                  <c:v>42342</c:v>
                </c:pt>
              </c:numCache>
            </c:numRef>
          </c:cat>
          <c:val>
            <c:numRef>
              <c:f>Sheet1!$B$2:$B$12</c:f>
              <c:numCache>
                <c:formatCode>General</c:formatCode>
                <c:ptCount val="11"/>
                <c:pt idx="0">
                  <c:v>227</c:v>
                </c:pt>
                <c:pt idx="1">
                  <c:v>202</c:v>
                </c:pt>
                <c:pt idx="2">
                  <c:v>141</c:v>
                </c:pt>
                <c:pt idx="3">
                  <c:v>106</c:v>
                </c:pt>
                <c:pt idx="4">
                  <c:v>80</c:v>
                </c:pt>
                <c:pt idx="5">
                  <c:v>80</c:v>
                </c:pt>
                <c:pt idx="6">
                  <c:v>141</c:v>
                </c:pt>
                <c:pt idx="7">
                  <c:v>118</c:v>
                </c:pt>
                <c:pt idx="8">
                  <c:v>124</c:v>
                </c:pt>
                <c:pt idx="9">
                  <c:v>131</c:v>
                </c:pt>
                <c:pt idx="10">
                  <c:v>141</c:v>
                </c:pt>
              </c:numCache>
            </c:numRef>
          </c:val>
          <c:smooth val="0"/>
        </c:ser>
        <c:ser>
          <c:idx val="1"/>
          <c:order val="1"/>
          <c:tx>
            <c:strRef>
              <c:f>Sheet1!$C$1</c:f>
              <c:strCache>
                <c:ptCount val="1"/>
                <c:pt idx="0">
                  <c:v>DHS/DHCF</c:v>
                </c:pt>
              </c:strCache>
            </c:strRef>
          </c:tx>
          <c:spPr>
            <a:ln w="38100" cmpd="dbl">
              <a:solidFill>
                <a:schemeClr val="accent2">
                  <a:shade val="95000"/>
                  <a:satMod val="105000"/>
                </a:schemeClr>
              </a:solidFill>
              <a:prstDash val="sysDash"/>
            </a:ln>
          </c:spPr>
          <c:marker>
            <c:symbol val="none"/>
          </c:marker>
          <c:cat>
            <c:numRef>
              <c:f>Sheet1!$A$2:$A$12</c:f>
              <c:numCache>
                <c:formatCode>d\-mmm</c:formatCode>
                <c:ptCount val="11"/>
                <c:pt idx="0">
                  <c:v>42326</c:v>
                </c:pt>
                <c:pt idx="1">
                  <c:v>42327</c:v>
                </c:pt>
                <c:pt idx="2">
                  <c:v>42328</c:v>
                </c:pt>
                <c:pt idx="3">
                  <c:v>42331</c:v>
                </c:pt>
                <c:pt idx="4">
                  <c:v>42332</c:v>
                </c:pt>
                <c:pt idx="5">
                  <c:v>42333</c:v>
                </c:pt>
                <c:pt idx="6">
                  <c:v>42338</c:v>
                </c:pt>
                <c:pt idx="7">
                  <c:v>42339</c:v>
                </c:pt>
                <c:pt idx="8">
                  <c:v>42340</c:v>
                </c:pt>
                <c:pt idx="9">
                  <c:v>42341</c:v>
                </c:pt>
                <c:pt idx="10">
                  <c:v>42342</c:v>
                </c:pt>
              </c:numCache>
            </c:numRef>
          </c:cat>
          <c:val>
            <c:numRef>
              <c:f>Sheet1!$C$2:$C$12</c:f>
              <c:numCache>
                <c:formatCode>General</c:formatCode>
                <c:ptCount val="11"/>
                <c:pt idx="0">
                  <c:v>30</c:v>
                </c:pt>
                <c:pt idx="1">
                  <c:v>31</c:v>
                </c:pt>
                <c:pt idx="2">
                  <c:v>30</c:v>
                </c:pt>
                <c:pt idx="3">
                  <c:v>29</c:v>
                </c:pt>
                <c:pt idx="4">
                  <c:v>29</c:v>
                </c:pt>
                <c:pt idx="5">
                  <c:v>28</c:v>
                </c:pt>
                <c:pt idx="6">
                  <c:v>27</c:v>
                </c:pt>
                <c:pt idx="7">
                  <c:v>26</c:v>
                </c:pt>
                <c:pt idx="8">
                  <c:v>27</c:v>
                </c:pt>
                <c:pt idx="9">
                  <c:v>26</c:v>
                </c:pt>
                <c:pt idx="10">
                  <c:v>27</c:v>
                </c:pt>
              </c:numCache>
            </c:numRef>
          </c:val>
          <c:smooth val="0"/>
        </c:ser>
        <c:ser>
          <c:idx val="2"/>
          <c:order val="2"/>
          <c:tx>
            <c:strRef>
              <c:f>Sheet1!$D$1</c:f>
              <c:strCache>
                <c:ptCount val="1"/>
                <c:pt idx="0">
                  <c:v>Other</c:v>
                </c:pt>
              </c:strCache>
            </c:strRef>
          </c:tx>
          <c:marker>
            <c:symbol val="none"/>
          </c:marker>
          <c:cat>
            <c:numRef>
              <c:f>Sheet1!$A$2:$A$12</c:f>
              <c:numCache>
                <c:formatCode>d\-mmm</c:formatCode>
                <c:ptCount val="11"/>
                <c:pt idx="0">
                  <c:v>42326</c:v>
                </c:pt>
                <c:pt idx="1">
                  <c:v>42327</c:v>
                </c:pt>
                <c:pt idx="2">
                  <c:v>42328</c:v>
                </c:pt>
                <c:pt idx="3">
                  <c:v>42331</c:v>
                </c:pt>
                <c:pt idx="4">
                  <c:v>42332</c:v>
                </c:pt>
                <c:pt idx="5">
                  <c:v>42333</c:v>
                </c:pt>
                <c:pt idx="6">
                  <c:v>42338</c:v>
                </c:pt>
                <c:pt idx="7">
                  <c:v>42339</c:v>
                </c:pt>
                <c:pt idx="8">
                  <c:v>42340</c:v>
                </c:pt>
                <c:pt idx="9">
                  <c:v>42341</c:v>
                </c:pt>
                <c:pt idx="10">
                  <c:v>42342</c:v>
                </c:pt>
              </c:numCache>
            </c:numRef>
          </c:cat>
          <c:val>
            <c:numRef>
              <c:f>Sheet1!$D$2:$D$12</c:f>
              <c:numCache>
                <c:formatCode>General</c:formatCode>
                <c:ptCount val="11"/>
                <c:pt idx="0">
                  <c:v>106</c:v>
                </c:pt>
                <c:pt idx="1">
                  <c:v>118</c:v>
                </c:pt>
                <c:pt idx="2">
                  <c:v>141</c:v>
                </c:pt>
                <c:pt idx="3">
                  <c:v>149</c:v>
                </c:pt>
                <c:pt idx="4">
                  <c:v>154</c:v>
                </c:pt>
                <c:pt idx="5">
                  <c:v>153</c:v>
                </c:pt>
                <c:pt idx="6">
                  <c:v>128</c:v>
                </c:pt>
                <c:pt idx="7">
                  <c:v>138</c:v>
                </c:pt>
                <c:pt idx="8">
                  <c:v>143</c:v>
                </c:pt>
                <c:pt idx="9">
                  <c:v>144</c:v>
                </c:pt>
                <c:pt idx="10">
                  <c:v>156</c:v>
                </c:pt>
              </c:numCache>
            </c:numRef>
          </c:val>
          <c:smooth val="0"/>
        </c:ser>
        <c:ser>
          <c:idx val="3"/>
          <c:order val="3"/>
          <c:tx>
            <c:strRef>
              <c:f>Sheet1!$E$1</c:f>
              <c:strCache>
                <c:ptCount val="1"/>
                <c:pt idx="0">
                  <c:v>Total</c:v>
                </c:pt>
              </c:strCache>
            </c:strRef>
          </c:tx>
          <c:marker>
            <c:symbol val="none"/>
          </c:marker>
          <c:cat>
            <c:numRef>
              <c:f>Sheet1!$A$2:$A$12</c:f>
              <c:numCache>
                <c:formatCode>d\-mmm</c:formatCode>
                <c:ptCount val="11"/>
                <c:pt idx="0">
                  <c:v>42326</c:v>
                </c:pt>
                <c:pt idx="1">
                  <c:v>42327</c:v>
                </c:pt>
                <c:pt idx="2">
                  <c:v>42328</c:v>
                </c:pt>
                <c:pt idx="3">
                  <c:v>42331</c:v>
                </c:pt>
                <c:pt idx="4">
                  <c:v>42332</c:v>
                </c:pt>
                <c:pt idx="5">
                  <c:v>42333</c:v>
                </c:pt>
                <c:pt idx="6">
                  <c:v>42338</c:v>
                </c:pt>
                <c:pt idx="7">
                  <c:v>42339</c:v>
                </c:pt>
                <c:pt idx="8">
                  <c:v>42340</c:v>
                </c:pt>
                <c:pt idx="9">
                  <c:v>42341</c:v>
                </c:pt>
                <c:pt idx="10">
                  <c:v>42342</c:v>
                </c:pt>
              </c:numCache>
            </c:numRef>
          </c:cat>
          <c:val>
            <c:numRef>
              <c:f>Sheet1!$E$2:$E$12</c:f>
              <c:numCache>
                <c:formatCode>General</c:formatCode>
                <c:ptCount val="11"/>
                <c:pt idx="0">
                  <c:v>333</c:v>
                </c:pt>
                <c:pt idx="1">
                  <c:v>320</c:v>
                </c:pt>
                <c:pt idx="2">
                  <c:v>282</c:v>
                </c:pt>
                <c:pt idx="3">
                  <c:v>255</c:v>
                </c:pt>
                <c:pt idx="4">
                  <c:v>234</c:v>
                </c:pt>
                <c:pt idx="5">
                  <c:v>233</c:v>
                </c:pt>
                <c:pt idx="6">
                  <c:v>269</c:v>
                </c:pt>
                <c:pt idx="7">
                  <c:v>256</c:v>
                </c:pt>
                <c:pt idx="8">
                  <c:v>267</c:v>
                </c:pt>
                <c:pt idx="9">
                  <c:v>275</c:v>
                </c:pt>
                <c:pt idx="10">
                  <c:v>297</c:v>
                </c:pt>
              </c:numCache>
            </c:numRef>
          </c:val>
          <c:smooth val="0"/>
        </c:ser>
        <c:dLbls>
          <c:showLegendKey val="0"/>
          <c:showVal val="0"/>
          <c:showCatName val="0"/>
          <c:showSerName val="0"/>
          <c:showPercent val="0"/>
          <c:showBubbleSize val="0"/>
        </c:dLbls>
        <c:smooth val="0"/>
        <c:axId val="-1106277152"/>
        <c:axId val="-1106274432"/>
      </c:lineChart>
      <c:dateAx>
        <c:axId val="-1106277152"/>
        <c:scaling>
          <c:orientation val="minMax"/>
        </c:scaling>
        <c:delete val="0"/>
        <c:axPos val="b"/>
        <c:numFmt formatCode="d\-mmm" sourceLinked="1"/>
        <c:majorTickMark val="out"/>
        <c:minorTickMark val="none"/>
        <c:tickLblPos val="nextTo"/>
        <c:txPr>
          <a:bodyPr/>
          <a:lstStyle/>
          <a:p>
            <a:pPr>
              <a:defRPr sz="1200"/>
            </a:pPr>
            <a:endParaRPr lang="en-US"/>
          </a:p>
        </c:txPr>
        <c:crossAx val="-1106274432"/>
        <c:crosses val="autoZero"/>
        <c:auto val="1"/>
        <c:lblOffset val="100"/>
        <c:baseTimeUnit val="days"/>
      </c:dateAx>
      <c:valAx>
        <c:axId val="-1106274432"/>
        <c:scaling>
          <c:orientation val="minMax"/>
        </c:scaling>
        <c:delete val="0"/>
        <c:axPos val="l"/>
        <c:majorGridlines/>
        <c:numFmt formatCode="General" sourceLinked="1"/>
        <c:majorTickMark val="out"/>
        <c:minorTickMark val="none"/>
        <c:tickLblPos val="nextTo"/>
        <c:crossAx val="-1106277152"/>
        <c:crosses val="autoZero"/>
        <c:crossBetween val="between"/>
      </c:valAx>
    </c:plotArea>
    <c:legend>
      <c:legendPos val="r"/>
      <c:layout>
        <c:manualLayout>
          <c:xMode val="edge"/>
          <c:yMode val="edge"/>
          <c:x val="0.89253754738990998"/>
          <c:y val="0.37480023588350098"/>
          <c:w val="0.107462440039823"/>
          <c:h val="0.46116828419703298"/>
        </c:manualLayout>
      </c:layout>
      <c:overlay val="0"/>
      <c:txPr>
        <a:bodyPr/>
        <a:lstStyle/>
        <a:p>
          <a:pPr>
            <a:defRPr sz="1400"/>
          </a:pPr>
          <a:endParaRPr lang="en-US"/>
        </a:p>
      </c:txPr>
    </c:legend>
    <c:plotVisOnly val="1"/>
    <c:dispBlanksAs val="gap"/>
    <c:showDLblsOverMax val="0"/>
  </c:chart>
  <c:txPr>
    <a:bodyPr/>
    <a:lstStyle/>
    <a:p>
      <a:pPr>
        <a:defRPr sz="1800"/>
      </a:pPr>
      <a:endParaRPr lang="en-US"/>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E4721F-5144-4B49-8AEE-5181D2EDCEA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DAF9182-D2A9-40DB-A915-63201443676D}">
      <dgm:prSet phldrT="[Text]" custT="1"/>
      <dgm:spPr/>
      <dgm:t>
        <a:bodyPr/>
        <a:lstStyle/>
        <a:p>
          <a:r>
            <a:rPr lang="en-US" sz="2000" dirty="0" smtClean="0"/>
            <a:t>Business Priorities HBX, DHS, DHCF</a:t>
          </a:r>
          <a:endParaRPr lang="en-US" sz="2000" dirty="0"/>
        </a:p>
      </dgm:t>
    </dgm:pt>
    <dgm:pt modelId="{84B44CE7-27B8-42E1-86C5-84074EC6FCBC}" type="parTrans" cxnId="{79006026-750E-4EA8-ABDA-CC16F96A64B0}">
      <dgm:prSet/>
      <dgm:spPr/>
      <dgm:t>
        <a:bodyPr/>
        <a:lstStyle/>
        <a:p>
          <a:endParaRPr lang="en-US" sz="2000"/>
        </a:p>
      </dgm:t>
    </dgm:pt>
    <dgm:pt modelId="{FA643627-8884-4726-B458-E303720B2824}" type="sibTrans" cxnId="{79006026-750E-4EA8-ABDA-CC16F96A64B0}">
      <dgm:prSet/>
      <dgm:spPr/>
      <dgm:t>
        <a:bodyPr/>
        <a:lstStyle/>
        <a:p>
          <a:endParaRPr lang="en-US" sz="2000"/>
        </a:p>
      </dgm:t>
    </dgm:pt>
    <dgm:pt modelId="{2727B039-E514-49AD-B0A4-75850D624835}">
      <dgm:prSet phldrT="[Text]" custT="1"/>
      <dgm:spPr/>
      <dgm:t>
        <a:bodyPr/>
        <a:lstStyle/>
        <a:p>
          <a:r>
            <a:rPr lang="en-US" sz="2000" dirty="0" smtClean="0"/>
            <a:t>R1 Update (Eric)</a:t>
          </a:r>
          <a:endParaRPr lang="en-US" sz="2000" dirty="0"/>
        </a:p>
      </dgm:t>
    </dgm:pt>
    <dgm:pt modelId="{F20B5F4F-69D8-4288-90BA-7491118882BB}" type="parTrans" cxnId="{760F35A1-75E8-479F-BBD2-63793C8D6EFB}">
      <dgm:prSet/>
      <dgm:spPr/>
      <dgm:t>
        <a:bodyPr/>
        <a:lstStyle/>
        <a:p>
          <a:endParaRPr lang="en-US" sz="2000"/>
        </a:p>
      </dgm:t>
    </dgm:pt>
    <dgm:pt modelId="{33AEB1BC-AC39-4C11-BAE0-9CCDBCC8BD8E}" type="sibTrans" cxnId="{760F35A1-75E8-479F-BBD2-63793C8D6EFB}">
      <dgm:prSet/>
      <dgm:spPr/>
      <dgm:t>
        <a:bodyPr/>
        <a:lstStyle/>
        <a:p>
          <a:endParaRPr lang="en-US" sz="2000"/>
        </a:p>
      </dgm:t>
    </dgm:pt>
    <dgm:pt modelId="{6A84FC27-53CB-4374-B2A1-0636FD1EA224}">
      <dgm:prSet phldrT="[Text]" custT="1"/>
      <dgm:spPr/>
      <dgm:t>
        <a:bodyPr/>
        <a:lstStyle/>
        <a:p>
          <a:r>
            <a:rPr lang="en-US" sz="2000" dirty="0" smtClean="0"/>
            <a:t>R2 Update</a:t>
          </a:r>
        </a:p>
      </dgm:t>
    </dgm:pt>
    <dgm:pt modelId="{F10E0081-30CC-4EC5-BDA9-FFDDFB2D26DA}" type="parTrans" cxnId="{3C3D0108-4F98-44FC-B641-941C0C6A712F}">
      <dgm:prSet/>
      <dgm:spPr/>
      <dgm:t>
        <a:bodyPr/>
        <a:lstStyle/>
        <a:p>
          <a:endParaRPr lang="en-US" sz="2000"/>
        </a:p>
      </dgm:t>
    </dgm:pt>
    <dgm:pt modelId="{86DF23BE-2F0D-430D-B92B-7802D0F2CD3E}" type="sibTrans" cxnId="{3C3D0108-4F98-44FC-B641-941C0C6A712F}">
      <dgm:prSet/>
      <dgm:spPr/>
      <dgm:t>
        <a:bodyPr/>
        <a:lstStyle/>
        <a:p>
          <a:endParaRPr lang="en-US" sz="2000"/>
        </a:p>
      </dgm:t>
    </dgm:pt>
    <dgm:pt modelId="{B64F0DEA-A727-495E-8D11-6E56A28C69FA}">
      <dgm:prSet phldrT="[Text]" custT="1"/>
      <dgm:spPr/>
      <dgm:t>
        <a:bodyPr/>
        <a:lstStyle/>
        <a:p>
          <a:r>
            <a:rPr lang="en-US" sz="2000" dirty="0" smtClean="0"/>
            <a:t>R3 Update (As Needed)</a:t>
          </a:r>
        </a:p>
      </dgm:t>
    </dgm:pt>
    <dgm:pt modelId="{DA16370E-62F2-4BED-B483-0286E7B2F898}" type="parTrans" cxnId="{EB77EB9D-3465-4E74-87D2-F47327B2C0F5}">
      <dgm:prSet/>
      <dgm:spPr/>
      <dgm:t>
        <a:bodyPr/>
        <a:lstStyle/>
        <a:p>
          <a:endParaRPr lang="en-US" sz="2000"/>
        </a:p>
      </dgm:t>
    </dgm:pt>
    <dgm:pt modelId="{B20A854F-B504-40E7-8D68-24EFD74569D2}" type="sibTrans" cxnId="{EB77EB9D-3465-4E74-87D2-F47327B2C0F5}">
      <dgm:prSet/>
      <dgm:spPr/>
      <dgm:t>
        <a:bodyPr/>
        <a:lstStyle/>
        <a:p>
          <a:endParaRPr lang="en-US" sz="2000"/>
        </a:p>
      </dgm:t>
    </dgm:pt>
    <dgm:pt modelId="{9E077231-ABDF-44FF-8598-624092086256}">
      <dgm:prSet phldrT="[Text]" custT="1"/>
      <dgm:spPr/>
      <dgm:t>
        <a:bodyPr/>
        <a:lstStyle/>
        <a:p>
          <a:r>
            <a:rPr lang="en-US" sz="2000" dirty="0" smtClean="0"/>
            <a:t>R1 Update (Trey)</a:t>
          </a:r>
          <a:endParaRPr lang="en-US" sz="2000" dirty="0"/>
        </a:p>
      </dgm:t>
    </dgm:pt>
    <dgm:pt modelId="{954C0605-061D-4E89-9360-CE270861B6F6}" type="parTrans" cxnId="{31560D7F-7E08-4F2E-9FDB-31BB62E57A7F}">
      <dgm:prSet/>
      <dgm:spPr/>
      <dgm:t>
        <a:bodyPr/>
        <a:lstStyle/>
        <a:p>
          <a:endParaRPr lang="en-US" sz="2000"/>
        </a:p>
      </dgm:t>
    </dgm:pt>
    <dgm:pt modelId="{064A77F4-A529-4B27-A1BE-AC237F1C3195}" type="sibTrans" cxnId="{31560D7F-7E08-4F2E-9FDB-31BB62E57A7F}">
      <dgm:prSet/>
      <dgm:spPr/>
      <dgm:t>
        <a:bodyPr/>
        <a:lstStyle/>
        <a:p>
          <a:endParaRPr lang="en-US" sz="2000"/>
        </a:p>
      </dgm:t>
    </dgm:pt>
    <dgm:pt modelId="{A1BDC8B4-9B99-40A4-AF6E-4C55567F68DD}">
      <dgm:prSet phldrT="[Text]" custT="1"/>
      <dgm:spPr/>
      <dgm:t>
        <a:bodyPr/>
        <a:lstStyle/>
        <a:p>
          <a:r>
            <a:rPr lang="en-US" sz="2000" dirty="0" smtClean="0"/>
            <a:t>MAGI Renewals</a:t>
          </a:r>
          <a:endParaRPr lang="en-US" sz="2000" dirty="0"/>
        </a:p>
      </dgm:t>
    </dgm:pt>
    <dgm:pt modelId="{4714E739-7129-4C54-B1D2-33AE928A7A78}" type="parTrans" cxnId="{E5023EB9-D440-462F-BAFA-B87C3C4F790A}">
      <dgm:prSet/>
      <dgm:spPr/>
      <dgm:t>
        <a:bodyPr/>
        <a:lstStyle/>
        <a:p>
          <a:endParaRPr lang="en-US" sz="2000"/>
        </a:p>
      </dgm:t>
    </dgm:pt>
    <dgm:pt modelId="{27C1129B-F1C7-41C7-A3FC-5E385A0D935F}" type="sibTrans" cxnId="{E5023EB9-D440-462F-BAFA-B87C3C4F790A}">
      <dgm:prSet/>
      <dgm:spPr/>
      <dgm:t>
        <a:bodyPr/>
        <a:lstStyle/>
        <a:p>
          <a:endParaRPr lang="en-US" sz="2000"/>
        </a:p>
      </dgm:t>
    </dgm:pt>
    <dgm:pt modelId="{5CF57766-2B4C-4BA6-BEF1-EB25A3749F0D}" type="pres">
      <dgm:prSet presAssocID="{4AE4721F-5144-4B49-8AEE-5181D2EDCEAF}" presName="Name0" presStyleCnt="0">
        <dgm:presLayoutVars>
          <dgm:chMax val="7"/>
          <dgm:chPref val="7"/>
          <dgm:dir/>
        </dgm:presLayoutVars>
      </dgm:prSet>
      <dgm:spPr/>
      <dgm:t>
        <a:bodyPr/>
        <a:lstStyle/>
        <a:p>
          <a:endParaRPr lang="en-US"/>
        </a:p>
      </dgm:t>
    </dgm:pt>
    <dgm:pt modelId="{E536B600-1864-4488-B7BE-2FD743409321}" type="pres">
      <dgm:prSet presAssocID="{4AE4721F-5144-4B49-8AEE-5181D2EDCEAF}" presName="Name1" presStyleCnt="0"/>
      <dgm:spPr/>
    </dgm:pt>
    <dgm:pt modelId="{EDDD69E1-D120-41CF-BFB8-E4D09E96137D}" type="pres">
      <dgm:prSet presAssocID="{4AE4721F-5144-4B49-8AEE-5181D2EDCEAF}" presName="cycle" presStyleCnt="0"/>
      <dgm:spPr/>
    </dgm:pt>
    <dgm:pt modelId="{ED755DAE-D023-4EEF-82E6-BB13FBC70E53}" type="pres">
      <dgm:prSet presAssocID="{4AE4721F-5144-4B49-8AEE-5181D2EDCEAF}" presName="srcNode" presStyleLbl="node1" presStyleIdx="0" presStyleCnt="6"/>
      <dgm:spPr/>
    </dgm:pt>
    <dgm:pt modelId="{82797871-A452-4324-9AC9-9DE86DA78481}" type="pres">
      <dgm:prSet presAssocID="{4AE4721F-5144-4B49-8AEE-5181D2EDCEAF}" presName="conn" presStyleLbl="parChTrans1D2" presStyleIdx="0" presStyleCnt="1"/>
      <dgm:spPr/>
      <dgm:t>
        <a:bodyPr/>
        <a:lstStyle/>
        <a:p>
          <a:endParaRPr lang="en-US"/>
        </a:p>
      </dgm:t>
    </dgm:pt>
    <dgm:pt modelId="{2153B88A-FCC9-48B0-844D-8492C65D9C3F}" type="pres">
      <dgm:prSet presAssocID="{4AE4721F-5144-4B49-8AEE-5181D2EDCEAF}" presName="extraNode" presStyleLbl="node1" presStyleIdx="0" presStyleCnt="6"/>
      <dgm:spPr/>
    </dgm:pt>
    <dgm:pt modelId="{2C49B0E5-14AC-4870-B9BE-43E87BA3B7F6}" type="pres">
      <dgm:prSet presAssocID="{4AE4721F-5144-4B49-8AEE-5181D2EDCEAF}" presName="dstNode" presStyleLbl="node1" presStyleIdx="0" presStyleCnt="6"/>
      <dgm:spPr/>
    </dgm:pt>
    <dgm:pt modelId="{5B3F9961-2722-41B6-ADBC-C2C094AB0EC6}" type="pres">
      <dgm:prSet presAssocID="{EDAF9182-D2A9-40DB-A915-63201443676D}" presName="text_1" presStyleLbl="node1" presStyleIdx="0" presStyleCnt="6">
        <dgm:presLayoutVars>
          <dgm:bulletEnabled val="1"/>
        </dgm:presLayoutVars>
      </dgm:prSet>
      <dgm:spPr/>
      <dgm:t>
        <a:bodyPr/>
        <a:lstStyle/>
        <a:p>
          <a:endParaRPr lang="en-US"/>
        </a:p>
      </dgm:t>
    </dgm:pt>
    <dgm:pt modelId="{9C71B758-3C85-46BB-AFA9-1F7C6A8A508A}" type="pres">
      <dgm:prSet presAssocID="{EDAF9182-D2A9-40DB-A915-63201443676D}" presName="accent_1" presStyleCnt="0"/>
      <dgm:spPr/>
    </dgm:pt>
    <dgm:pt modelId="{2880EB63-23B4-4C94-ABB9-CFEC01DD2839}" type="pres">
      <dgm:prSet presAssocID="{EDAF9182-D2A9-40DB-A915-63201443676D}" presName="accentRepeatNode" presStyleLbl="solidFgAcc1" presStyleIdx="0" presStyleCnt="6"/>
      <dgm:spPr>
        <a:solidFill>
          <a:schemeClr val="bg1"/>
        </a:solidFill>
      </dgm:spPr>
      <dgm:t>
        <a:bodyPr/>
        <a:lstStyle/>
        <a:p>
          <a:endParaRPr lang="en-US"/>
        </a:p>
      </dgm:t>
    </dgm:pt>
    <dgm:pt modelId="{AEC6877B-3905-40F5-8988-D1DFB7D1078D}" type="pres">
      <dgm:prSet presAssocID="{2727B039-E514-49AD-B0A4-75850D624835}" presName="text_2" presStyleLbl="node1" presStyleIdx="1" presStyleCnt="6">
        <dgm:presLayoutVars>
          <dgm:bulletEnabled val="1"/>
        </dgm:presLayoutVars>
      </dgm:prSet>
      <dgm:spPr/>
      <dgm:t>
        <a:bodyPr/>
        <a:lstStyle/>
        <a:p>
          <a:endParaRPr lang="en-US"/>
        </a:p>
      </dgm:t>
    </dgm:pt>
    <dgm:pt modelId="{F2A59BBC-713B-4D38-89F9-90A6CC9DDB7D}" type="pres">
      <dgm:prSet presAssocID="{2727B039-E514-49AD-B0A4-75850D624835}" presName="accent_2" presStyleCnt="0"/>
      <dgm:spPr/>
    </dgm:pt>
    <dgm:pt modelId="{7727656A-2C48-4208-AE4E-F79F94A760F1}" type="pres">
      <dgm:prSet presAssocID="{2727B039-E514-49AD-B0A4-75850D624835}" presName="accentRepeatNode" presStyleLbl="solidFgAcc1" presStyleIdx="1" presStyleCnt="6"/>
      <dgm:spPr>
        <a:solidFill>
          <a:srgbClr val="66FF33"/>
        </a:solidFill>
      </dgm:spPr>
      <dgm:t>
        <a:bodyPr/>
        <a:lstStyle/>
        <a:p>
          <a:endParaRPr lang="en-US"/>
        </a:p>
      </dgm:t>
    </dgm:pt>
    <dgm:pt modelId="{E495D976-C6F7-40E2-BB2A-C57156D22400}" type="pres">
      <dgm:prSet presAssocID="{9E077231-ABDF-44FF-8598-624092086256}" presName="text_3" presStyleLbl="node1" presStyleIdx="2" presStyleCnt="6">
        <dgm:presLayoutVars>
          <dgm:bulletEnabled val="1"/>
        </dgm:presLayoutVars>
      </dgm:prSet>
      <dgm:spPr/>
      <dgm:t>
        <a:bodyPr/>
        <a:lstStyle/>
        <a:p>
          <a:endParaRPr lang="en-US"/>
        </a:p>
      </dgm:t>
    </dgm:pt>
    <dgm:pt modelId="{DF291ECB-7D4E-4BC0-8EAE-3F7FE87930E2}" type="pres">
      <dgm:prSet presAssocID="{9E077231-ABDF-44FF-8598-624092086256}" presName="accent_3" presStyleCnt="0"/>
      <dgm:spPr/>
    </dgm:pt>
    <dgm:pt modelId="{288B285D-79E2-41B5-95D1-0B71ACAC43D9}" type="pres">
      <dgm:prSet presAssocID="{9E077231-ABDF-44FF-8598-624092086256}" presName="accentRepeatNode" presStyleLbl="solidFgAcc1" presStyleIdx="2" presStyleCnt="6"/>
      <dgm:spPr/>
    </dgm:pt>
    <dgm:pt modelId="{9ACCAB60-60FA-45E7-B4A9-D1B38A5EAE85}" type="pres">
      <dgm:prSet presAssocID="{A1BDC8B4-9B99-40A4-AF6E-4C55567F68DD}" presName="text_4" presStyleLbl="node1" presStyleIdx="3" presStyleCnt="6">
        <dgm:presLayoutVars>
          <dgm:bulletEnabled val="1"/>
        </dgm:presLayoutVars>
      </dgm:prSet>
      <dgm:spPr/>
      <dgm:t>
        <a:bodyPr/>
        <a:lstStyle/>
        <a:p>
          <a:endParaRPr lang="en-US"/>
        </a:p>
      </dgm:t>
    </dgm:pt>
    <dgm:pt modelId="{A1B99653-F88E-48E0-B430-1932DC3E36FE}" type="pres">
      <dgm:prSet presAssocID="{A1BDC8B4-9B99-40A4-AF6E-4C55567F68DD}" presName="accent_4" presStyleCnt="0"/>
      <dgm:spPr/>
    </dgm:pt>
    <dgm:pt modelId="{9434F026-893E-442D-A44B-589954BA3D3E}" type="pres">
      <dgm:prSet presAssocID="{A1BDC8B4-9B99-40A4-AF6E-4C55567F68DD}" presName="accentRepeatNode" presStyleLbl="solidFgAcc1" presStyleIdx="3" presStyleCnt="6"/>
      <dgm:spPr/>
    </dgm:pt>
    <dgm:pt modelId="{676FCA3E-3D63-48FA-A584-9A5CE0222C20}" type="pres">
      <dgm:prSet presAssocID="{6A84FC27-53CB-4374-B2A1-0636FD1EA224}" presName="text_5" presStyleLbl="node1" presStyleIdx="4" presStyleCnt="6">
        <dgm:presLayoutVars>
          <dgm:bulletEnabled val="1"/>
        </dgm:presLayoutVars>
      </dgm:prSet>
      <dgm:spPr/>
      <dgm:t>
        <a:bodyPr/>
        <a:lstStyle/>
        <a:p>
          <a:endParaRPr lang="en-US"/>
        </a:p>
      </dgm:t>
    </dgm:pt>
    <dgm:pt modelId="{EF68AB96-E57C-4F5E-A1B1-FA1674A1A2BC}" type="pres">
      <dgm:prSet presAssocID="{6A84FC27-53CB-4374-B2A1-0636FD1EA224}" presName="accent_5" presStyleCnt="0"/>
      <dgm:spPr/>
    </dgm:pt>
    <dgm:pt modelId="{7CDE2DAE-B4D1-46E2-8524-1025FB8E0766}" type="pres">
      <dgm:prSet presAssocID="{6A84FC27-53CB-4374-B2A1-0636FD1EA224}" presName="accentRepeatNode" presStyleLbl="solidFgAcc1" presStyleIdx="4" presStyleCnt="6"/>
      <dgm:spPr/>
    </dgm:pt>
    <dgm:pt modelId="{79D45F83-0AF6-4941-865C-F759417C23C0}" type="pres">
      <dgm:prSet presAssocID="{B64F0DEA-A727-495E-8D11-6E56A28C69FA}" presName="text_6" presStyleLbl="node1" presStyleIdx="5" presStyleCnt="6">
        <dgm:presLayoutVars>
          <dgm:bulletEnabled val="1"/>
        </dgm:presLayoutVars>
      </dgm:prSet>
      <dgm:spPr/>
      <dgm:t>
        <a:bodyPr/>
        <a:lstStyle/>
        <a:p>
          <a:endParaRPr lang="en-US"/>
        </a:p>
      </dgm:t>
    </dgm:pt>
    <dgm:pt modelId="{4616FA42-C387-4DB3-AD98-F11E7F08050B}" type="pres">
      <dgm:prSet presAssocID="{B64F0DEA-A727-495E-8D11-6E56A28C69FA}" presName="accent_6" presStyleCnt="0"/>
      <dgm:spPr/>
    </dgm:pt>
    <dgm:pt modelId="{3EE14B5C-1B3F-476C-A10E-2B12E9BBEB5D}" type="pres">
      <dgm:prSet presAssocID="{B64F0DEA-A727-495E-8D11-6E56A28C69FA}" presName="accentRepeatNode" presStyleLbl="solidFgAcc1" presStyleIdx="5" presStyleCnt="6"/>
      <dgm:spPr/>
    </dgm:pt>
  </dgm:ptLst>
  <dgm:cxnLst>
    <dgm:cxn modelId="{E5023EB9-D440-462F-BAFA-B87C3C4F790A}" srcId="{4AE4721F-5144-4B49-8AEE-5181D2EDCEAF}" destId="{A1BDC8B4-9B99-40A4-AF6E-4C55567F68DD}" srcOrd="3" destOrd="0" parTransId="{4714E739-7129-4C54-B1D2-33AE928A7A78}" sibTransId="{27C1129B-F1C7-41C7-A3FC-5E385A0D935F}"/>
    <dgm:cxn modelId="{EB77EB9D-3465-4E74-87D2-F47327B2C0F5}" srcId="{4AE4721F-5144-4B49-8AEE-5181D2EDCEAF}" destId="{B64F0DEA-A727-495E-8D11-6E56A28C69FA}" srcOrd="5" destOrd="0" parTransId="{DA16370E-62F2-4BED-B483-0286E7B2F898}" sibTransId="{B20A854F-B504-40E7-8D68-24EFD74569D2}"/>
    <dgm:cxn modelId="{4DB76D40-3F05-492A-A6EB-049832786B8F}" type="presOf" srcId="{A1BDC8B4-9B99-40A4-AF6E-4C55567F68DD}" destId="{9ACCAB60-60FA-45E7-B4A9-D1B38A5EAE85}" srcOrd="0" destOrd="0" presId="urn:microsoft.com/office/officeart/2008/layout/VerticalCurvedList"/>
    <dgm:cxn modelId="{8250DE35-28B5-4130-BFE9-47756DB64F42}" type="presOf" srcId="{B64F0DEA-A727-495E-8D11-6E56A28C69FA}" destId="{79D45F83-0AF6-4941-865C-F759417C23C0}" srcOrd="0" destOrd="0" presId="urn:microsoft.com/office/officeart/2008/layout/VerticalCurvedList"/>
    <dgm:cxn modelId="{0396F660-C07A-4245-8ABE-393BCC8803D2}" type="presOf" srcId="{4AE4721F-5144-4B49-8AEE-5181D2EDCEAF}" destId="{5CF57766-2B4C-4BA6-BEF1-EB25A3749F0D}" srcOrd="0" destOrd="0" presId="urn:microsoft.com/office/officeart/2008/layout/VerticalCurvedList"/>
    <dgm:cxn modelId="{70E89A1B-6BA4-41F0-A2B7-829DE36A3EDB}" type="presOf" srcId="{FA643627-8884-4726-B458-E303720B2824}" destId="{82797871-A452-4324-9AC9-9DE86DA78481}" srcOrd="0" destOrd="0" presId="urn:microsoft.com/office/officeart/2008/layout/VerticalCurvedList"/>
    <dgm:cxn modelId="{31560D7F-7E08-4F2E-9FDB-31BB62E57A7F}" srcId="{4AE4721F-5144-4B49-8AEE-5181D2EDCEAF}" destId="{9E077231-ABDF-44FF-8598-624092086256}" srcOrd="2" destOrd="0" parTransId="{954C0605-061D-4E89-9360-CE270861B6F6}" sibTransId="{064A77F4-A529-4B27-A1BE-AC237F1C3195}"/>
    <dgm:cxn modelId="{3C3D0108-4F98-44FC-B641-941C0C6A712F}" srcId="{4AE4721F-5144-4B49-8AEE-5181D2EDCEAF}" destId="{6A84FC27-53CB-4374-B2A1-0636FD1EA224}" srcOrd="4" destOrd="0" parTransId="{F10E0081-30CC-4EC5-BDA9-FFDDFB2D26DA}" sibTransId="{86DF23BE-2F0D-430D-B92B-7802D0F2CD3E}"/>
    <dgm:cxn modelId="{760F35A1-75E8-479F-BBD2-63793C8D6EFB}" srcId="{4AE4721F-5144-4B49-8AEE-5181D2EDCEAF}" destId="{2727B039-E514-49AD-B0A4-75850D624835}" srcOrd="1" destOrd="0" parTransId="{F20B5F4F-69D8-4288-90BA-7491118882BB}" sibTransId="{33AEB1BC-AC39-4C11-BAE0-9CCDBCC8BD8E}"/>
    <dgm:cxn modelId="{9A294D62-9AA0-4A02-B9E5-B751F43E6593}" type="presOf" srcId="{EDAF9182-D2A9-40DB-A915-63201443676D}" destId="{5B3F9961-2722-41B6-ADBC-C2C094AB0EC6}" srcOrd="0" destOrd="0" presId="urn:microsoft.com/office/officeart/2008/layout/VerticalCurvedList"/>
    <dgm:cxn modelId="{79006026-750E-4EA8-ABDA-CC16F96A64B0}" srcId="{4AE4721F-5144-4B49-8AEE-5181D2EDCEAF}" destId="{EDAF9182-D2A9-40DB-A915-63201443676D}" srcOrd="0" destOrd="0" parTransId="{84B44CE7-27B8-42E1-86C5-84074EC6FCBC}" sibTransId="{FA643627-8884-4726-B458-E303720B2824}"/>
    <dgm:cxn modelId="{5EC52F61-3303-4A95-B6F0-72221E14968D}" type="presOf" srcId="{9E077231-ABDF-44FF-8598-624092086256}" destId="{E495D976-C6F7-40E2-BB2A-C57156D22400}" srcOrd="0" destOrd="0" presId="urn:microsoft.com/office/officeart/2008/layout/VerticalCurvedList"/>
    <dgm:cxn modelId="{3342D55D-C140-49DF-A01D-82DBA3A6FB47}" type="presOf" srcId="{2727B039-E514-49AD-B0A4-75850D624835}" destId="{AEC6877B-3905-40F5-8988-D1DFB7D1078D}" srcOrd="0" destOrd="0" presId="urn:microsoft.com/office/officeart/2008/layout/VerticalCurvedList"/>
    <dgm:cxn modelId="{04B8B6AF-2187-4E45-B652-2C38BE6126FD}" type="presOf" srcId="{6A84FC27-53CB-4374-B2A1-0636FD1EA224}" destId="{676FCA3E-3D63-48FA-A584-9A5CE0222C20}" srcOrd="0" destOrd="0" presId="urn:microsoft.com/office/officeart/2008/layout/VerticalCurvedList"/>
    <dgm:cxn modelId="{F718AD42-4583-40DA-9FE9-299C4544C581}" type="presParOf" srcId="{5CF57766-2B4C-4BA6-BEF1-EB25A3749F0D}" destId="{E536B600-1864-4488-B7BE-2FD743409321}" srcOrd="0" destOrd="0" presId="urn:microsoft.com/office/officeart/2008/layout/VerticalCurvedList"/>
    <dgm:cxn modelId="{52BF068E-7518-44DA-B1AB-A54A29D0162F}" type="presParOf" srcId="{E536B600-1864-4488-B7BE-2FD743409321}" destId="{EDDD69E1-D120-41CF-BFB8-E4D09E96137D}" srcOrd="0" destOrd="0" presId="urn:microsoft.com/office/officeart/2008/layout/VerticalCurvedList"/>
    <dgm:cxn modelId="{A09FE676-16BB-419F-9187-A848FC2CEE4B}" type="presParOf" srcId="{EDDD69E1-D120-41CF-BFB8-E4D09E96137D}" destId="{ED755DAE-D023-4EEF-82E6-BB13FBC70E53}" srcOrd="0" destOrd="0" presId="urn:microsoft.com/office/officeart/2008/layout/VerticalCurvedList"/>
    <dgm:cxn modelId="{168966E8-0DE9-47FB-AB9A-1601EA8C5C34}" type="presParOf" srcId="{EDDD69E1-D120-41CF-BFB8-E4D09E96137D}" destId="{82797871-A452-4324-9AC9-9DE86DA78481}" srcOrd="1" destOrd="0" presId="urn:microsoft.com/office/officeart/2008/layout/VerticalCurvedList"/>
    <dgm:cxn modelId="{6A0144A0-70C4-4D70-A294-ED9D48B73163}" type="presParOf" srcId="{EDDD69E1-D120-41CF-BFB8-E4D09E96137D}" destId="{2153B88A-FCC9-48B0-844D-8492C65D9C3F}" srcOrd="2" destOrd="0" presId="urn:microsoft.com/office/officeart/2008/layout/VerticalCurvedList"/>
    <dgm:cxn modelId="{E20C267D-75F5-4993-83C8-7296CC78591A}" type="presParOf" srcId="{EDDD69E1-D120-41CF-BFB8-E4D09E96137D}" destId="{2C49B0E5-14AC-4870-B9BE-43E87BA3B7F6}" srcOrd="3" destOrd="0" presId="urn:microsoft.com/office/officeart/2008/layout/VerticalCurvedList"/>
    <dgm:cxn modelId="{F3D44167-31AE-4188-9C5A-F3F81716592D}" type="presParOf" srcId="{E536B600-1864-4488-B7BE-2FD743409321}" destId="{5B3F9961-2722-41B6-ADBC-C2C094AB0EC6}" srcOrd="1" destOrd="0" presId="urn:microsoft.com/office/officeart/2008/layout/VerticalCurvedList"/>
    <dgm:cxn modelId="{E853014D-BD0E-4335-889D-48D260B5D716}" type="presParOf" srcId="{E536B600-1864-4488-B7BE-2FD743409321}" destId="{9C71B758-3C85-46BB-AFA9-1F7C6A8A508A}" srcOrd="2" destOrd="0" presId="urn:microsoft.com/office/officeart/2008/layout/VerticalCurvedList"/>
    <dgm:cxn modelId="{7A58C26B-1AAF-4B54-B537-CA7E6C8A995B}" type="presParOf" srcId="{9C71B758-3C85-46BB-AFA9-1F7C6A8A508A}" destId="{2880EB63-23B4-4C94-ABB9-CFEC01DD2839}" srcOrd="0" destOrd="0" presId="urn:microsoft.com/office/officeart/2008/layout/VerticalCurvedList"/>
    <dgm:cxn modelId="{8DB07C10-9DEE-47D4-B258-083B9CADC9FD}" type="presParOf" srcId="{E536B600-1864-4488-B7BE-2FD743409321}" destId="{AEC6877B-3905-40F5-8988-D1DFB7D1078D}" srcOrd="3" destOrd="0" presId="urn:microsoft.com/office/officeart/2008/layout/VerticalCurvedList"/>
    <dgm:cxn modelId="{5EE781B6-945D-494B-87CA-4AF702F1B76F}" type="presParOf" srcId="{E536B600-1864-4488-B7BE-2FD743409321}" destId="{F2A59BBC-713B-4D38-89F9-90A6CC9DDB7D}" srcOrd="4" destOrd="0" presId="urn:microsoft.com/office/officeart/2008/layout/VerticalCurvedList"/>
    <dgm:cxn modelId="{330AB51D-D5A1-4682-8EDB-651BFB5D78D4}" type="presParOf" srcId="{F2A59BBC-713B-4D38-89F9-90A6CC9DDB7D}" destId="{7727656A-2C48-4208-AE4E-F79F94A760F1}" srcOrd="0" destOrd="0" presId="urn:microsoft.com/office/officeart/2008/layout/VerticalCurvedList"/>
    <dgm:cxn modelId="{5D877136-86B3-417C-ABD7-82DF309A1B79}" type="presParOf" srcId="{E536B600-1864-4488-B7BE-2FD743409321}" destId="{E495D976-C6F7-40E2-BB2A-C57156D22400}" srcOrd="5" destOrd="0" presId="urn:microsoft.com/office/officeart/2008/layout/VerticalCurvedList"/>
    <dgm:cxn modelId="{D33A4D34-F38C-4B3B-8E2A-542DDDCACB81}" type="presParOf" srcId="{E536B600-1864-4488-B7BE-2FD743409321}" destId="{DF291ECB-7D4E-4BC0-8EAE-3F7FE87930E2}" srcOrd="6" destOrd="0" presId="urn:microsoft.com/office/officeart/2008/layout/VerticalCurvedList"/>
    <dgm:cxn modelId="{2C635E59-F512-43B2-AE5D-DF0A7E7A3128}" type="presParOf" srcId="{DF291ECB-7D4E-4BC0-8EAE-3F7FE87930E2}" destId="{288B285D-79E2-41B5-95D1-0B71ACAC43D9}" srcOrd="0" destOrd="0" presId="urn:microsoft.com/office/officeart/2008/layout/VerticalCurvedList"/>
    <dgm:cxn modelId="{67788EE0-FD7D-4FC2-84AF-BD90FFA5C2A0}" type="presParOf" srcId="{E536B600-1864-4488-B7BE-2FD743409321}" destId="{9ACCAB60-60FA-45E7-B4A9-D1B38A5EAE85}" srcOrd="7" destOrd="0" presId="urn:microsoft.com/office/officeart/2008/layout/VerticalCurvedList"/>
    <dgm:cxn modelId="{FEBD0D46-1CE2-4C09-B4C9-5F8990C36AF4}" type="presParOf" srcId="{E536B600-1864-4488-B7BE-2FD743409321}" destId="{A1B99653-F88E-48E0-B430-1932DC3E36FE}" srcOrd="8" destOrd="0" presId="urn:microsoft.com/office/officeart/2008/layout/VerticalCurvedList"/>
    <dgm:cxn modelId="{CFC19C78-749C-41DC-B7A1-4D141702C380}" type="presParOf" srcId="{A1B99653-F88E-48E0-B430-1932DC3E36FE}" destId="{9434F026-893E-442D-A44B-589954BA3D3E}" srcOrd="0" destOrd="0" presId="urn:microsoft.com/office/officeart/2008/layout/VerticalCurvedList"/>
    <dgm:cxn modelId="{E2C822F6-EA6E-4EE5-A110-744C8EA1ACB8}" type="presParOf" srcId="{E536B600-1864-4488-B7BE-2FD743409321}" destId="{676FCA3E-3D63-48FA-A584-9A5CE0222C20}" srcOrd="9" destOrd="0" presId="urn:microsoft.com/office/officeart/2008/layout/VerticalCurvedList"/>
    <dgm:cxn modelId="{BAE534F9-429E-42AC-8B21-D7A3639FFC97}" type="presParOf" srcId="{E536B600-1864-4488-B7BE-2FD743409321}" destId="{EF68AB96-E57C-4F5E-A1B1-FA1674A1A2BC}" srcOrd="10" destOrd="0" presId="urn:microsoft.com/office/officeart/2008/layout/VerticalCurvedList"/>
    <dgm:cxn modelId="{8B6E4C61-815C-4AF8-B8AB-6AD85996170F}" type="presParOf" srcId="{EF68AB96-E57C-4F5E-A1B1-FA1674A1A2BC}" destId="{7CDE2DAE-B4D1-46E2-8524-1025FB8E0766}" srcOrd="0" destOrd="0" presId="urn:microsoft.com/office/officeart/2008/layout/VerticalCurvedList"/>
    <dgm:cxn modelId="{A20EBB33-215E-438C-AF02-FD6F33BCD43E}" type="presParOf" srcId="{E536B600-1864-4488-B7BE-2FD743409321}" destId="{79D45F83-0AF6-4941-865C-F759417C23C0}" srcOrd="11" destOrd="0" presId="urn:microsoft.com/office/officeart/2008/layout/VerticalCurvedList"/>
    <dgm:cxn modelId="{1880F16D-26F4-46E8-A44C-550A5C4BB162}" type="presParOf" srcId="{E536B600-1864-4488-B7BE-2FD743409321}" destId="{4616FA42-C387-4DB3-AD98-F11E7F08050B}" srcOrd="12" destOrd="0" presId="urn:microsoft.com/office/officeart/2008/layout/VerticalCurvedList"/>
    <dgm:cxn modelId="{29FF574C-224D-4D28-8947-6C390015BCA5}" type="presParOf" srcId="{4616FA42-C387-4DB3-AD98-F11E7F08050B}" destId="{3EE14B5C-1B3F-476C-A10E-2B12E9BBEB5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97871-A452-4324-9AC9-9DE86DA78481}">
      <dsp:nvSpPr>
        <dsp:cNvPr id="0" name=""/>
        <dsp:cNvSpPr/>
      </dsp:nvSpPr>
      <dsp:spPr>
        <a:xfrm>
          <a:off x="-6376035" y="-975273"/>
          <a:ext cx="7589347" cy="7589347"/>
        </a:xfrm>
        <a:prstGeom prst="blockArc">
          <a:avLst>
            <a:gd name="adj1" fmla="val 18900000"/>
            <a:gd name="adj2" fmla="val 2700000"/>
            <a:gd name="adj3" fmla="val 28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3F9961-2722-41B6-ADBC-C2C094AB0EC6}">
      <dsp:nvSpPr>
        <dsp:cNvPr id="0" name=""/>
        <dsp:cNvSpPr/>
      </dsp:nvSpPr>
      <dsp:spPr>
        <a:xfrm>
          <a:off x="451679" y="296939"/>
          <a:ext cx="5411861"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Business Priorities HBX, DHS, DHCF</a:t>
          </a:r>
          <a:endParaRPr lang="en-US" sz="2000" kern="1200" dirty="0"/>
        </a:p>
      </dsp:txBody>
      <dsp:txXfrm>
        <a:off x="451679" y="296939"/>
        <a:ext cx="5411861" cy="593652"/>
      </dsp:txXfrm>
    </dsp:sp>
    <dsp:sp modelId="{2880EB63-23B4-4C94-ABB9-CFEC01DD2839}">
      <dsp:nvSpPr>
        <dsp:cNvPr id="0" name=""/>
        <dsp:cNvSpPr/>
      </dsp:nvSpPr>
      <dsp:spPr>
        <a:xfrm>
          <a:off x="80646" y="222732"/>
          <a:ext cx="742066" cy="742066"/>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C6877B-3905-40F5-8988-D1DFB7D1078D}">
      <dsp:nvSpPr>
        <dsp:cNvPr id="0" name=""/>
        <dsp:cNvSpPr/>
      </dsp:nvSpPr>
      <dsp:spPr>
        <a:xfrm>
          <a:off x="940000" y="1187305"/>
          <a:ext cx="4923541"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R1 Update (Eric)</a:t>
          </a:r>
          <a:endParaRPr lang="en-US" sz="2000" kern="1200" dirty="0"/>
        </a:p>
      </dsp:txBody>
      <dsp:txXfrm>
        <a:off x="940000" y="1187305"/>
        <a:ext cx="4923541" cy="593652"/>
      </dsp:txXfrm>
    </dsp:sp>
    <dsp:sp modelId="{7727656A-2C48-4208-AE4E-F79F94A760F1}">
      <dsp:nvSpPr>
        <dsp:cNvPr id="0" name=""/>
        <dsp:cNvSpPr/>
      </dsp:nvSpPr>
      <dsp:spPr>
        <a:xfrm>
          <a:off x="568967" y="1113099"/>
          <a:ext cx="742066" cy="742066"/>
        </a:xfrm>
        <a:prstGeom prst="ellipse">
          <a:avLst/>
        </a:prstGeom>
        <a:solidFill>
          <a:srgbClr val="66FF33"/>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95D976-C6F7-40E2-BB2A-C57156D22400}">
      <dsp:nvSpPr>
        <dsp:cNvPr id="0" name=""/>
        <dsp:cNvSpPr/>
      </dsp:nvSpPr>
      <dsp:spPr>
        <a:xfrm>
          <a:off x="1163296" y="2077672"/>
          <a:ext cx="4700244"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R1 Update (Trey)</a:t>
          </a:r>
          <a:endParaRPr lang="en-US" sz="2000" kern="1200" dirty="0"/>
        </a:p>
      </dsp:txBody>
      <dsp:txXfrm>
        <a:off x="1163296" y="2077672"/>
        <a:ext cx="4700244" cy="593652"/>
      </dsp:txXfrm>
    </dsp:sp>
    <dsp:sp modelId="{288B285D-79E2-41B5-95D1-0B71ACAC43D9}">
      <dsp:nvSpPr>
        <dsp:cNvPr id="0" name=""/>
        <dsp:cNvSpPr/>
      </dsp:nvSpPr>
      <dsp:spPr>
        <a:xfrm>
          <a:off x="792263" y="2003465"/>
          <a:ext cx="742066" cy="7420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CCAB60-60FA-45E7-B4A9-D1B38A5EAE85}">
      <dsp:nvSpPr>
        <dsp:cNvPr id="0" name=""/>
        <dsp:cNvSpPr/>
      </dsp:nvSpPr>
      <dsp:spPr>
        <a:xfrm>
          <a:off x="1163296" y="2967474"/>
          <a:ext cx="4700244"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MAGI Renewals</a:t>
          </a:r>
          <a:endParaRPr lang="en-US" sz="2000" kern="1200" dirty="0"/>
        </a:p>
      </dsp:txBody>
      <dsp:txXfrm>
        <a:off x="1163296" y="2967474"/>
        <a:ext cx="4700244" cy="593652"/>
      </dsp:txXfrm>
    </dsp:sp>
    <dsp:sp modelId="{9434F026-893E-442D-A44B-589954BA3D3E}">
      <dsp:nvSpPr>
        <dsp:cNvPr id="0" name=""/>
        <dsp:cNvSpPr/>
      </dsp:nvSpPr>
      <dsp:spPr>
        <a:xfrm>
          <a:off x="792263" y="2893268"/>
          <a:ext cx="742066" cy="7420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6FCA3E-3D63-48FA-A584-9A5CE0222C20}">
      <dsp:nvSpPr>
        <dsp:cNvPr id="0" name=""/>
        <dsp:cNvSpPr/>
      </dsp:nvSpPr>
      <dsp:spPr>
        <a:xfrm>
          <a:off x="940000" y="3857841"/>
          <a:ext cx="4923541"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R2 Update</a:t>
          </a:r>
        </a:p>
      </dsp:txBody>
      <dsp:txXfrm>
        <a:off x="940000" y="3857841"/>
        <a:ext cx="4923541" cy="593652"/>
      </dsp:txXfrm>
    </dsp:sp>
    <dsp:sp modelId="{7CDE2DAE-B4D1-46E2-8524-1025FB8E0766}">
      <dsp:nvSpPr>
        <dsp:cNvPr id="0" name=""/>
        <dsp:cNvSpPr/>
      </dsp:nvSpPr>
      <dsp:spPr>
        <a:xfrm>
          <a:off x="568967" y="3783634"/>
          <a:ext cx="742066" cy="7420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45F83-0AF6-4941-865C-F759417C23C0}">
      <dsp:nvSpPr>
        <dsp:cNvPr id="0" name=""/>
        <dsp:cNvSpPr/>
      </dsp:nvSpPr>
      <dsp:spPr>
        <a:xfrm>
          <a:off x="451679" y="4748207"/>
          <a:ext cx="5411861"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R3 Update (As Needed)</a:t>
          </a:r>
        </a:p>
      </dsp:txBody>
      <dsp:txXfrm>
        <a:off x="451679" y="4748207"/>
        <a:ext cx="5411861" cy="593652"/>
      </dsp:txXfrm>
    </dsp:sp>
    <dsp:sp modelId="{3EE14B5C-1B3F-476C-A10E-2B12E9BBEB5D}">
      <dsp:nvSpPr>
        <dsp:cNvPr id="0" name=""/>
        <dsp:cNvSpPr/>
      </dsp:nvSpPr>
      <dsp:spPr>
        <a:xfrm>
          <a:off x="80646" y="4674001"/>
          <a:ext cx="742066" cy="7420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29EA29FD-5E61-40F6-BE07-025E74E311E5}" type="datetimeFigureOut">
              <a:rPr lang="en-US" smtClean="0"/>
              <a:pPr/>
              <a:t>12/4/2015</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0DFE27C-EAFD-4CAE-8B6A-52FA48821DA3}" type="slidenum">
              <a:rPr lang="en-US" smtClean="0"/>
              <a:pPr/>
              <a:t>‹#›</a:t>
            </a:fld>
            <a:endParaRPr lang="en-US" dirty="0"/>
          </a:p>
        </p:txBody>
      </p:sp>
    </p:spTree>
    <p:extLst>
      <p:ext uri="{BB962C8B-B14F-4D97-AF65-F5344CB8AC3E}">
        <p14:creationId xmlns:p14="http://schemas.microsoft.com/office/powerpoint/2010/main" val="1563592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DFE038D-9883-4DC4-AD0D-B5CC163F442C}" type="datetimeFigureOut">
              <a:rPr lang="en-US" smtClean="0"/>
              <a:pPr/>
              <a:t>12/4/2015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DD09E9A-821A-49D4-ABE9-3E24E463C393}" type="slidenum">
              <a:rPr lang="en-US" smtClean="0"/>
              <a:pPr/>
              <a:t>‹#›</a:t>
            </a:fld>
            <a:endParaRPr lang="en-US" dirty="0"/>
          </a:p>
        </p:txBody>
      </p:sp>
    </p:spTree>
    <p:extLst>
      <p:ext uri="{BB962C8B-B14F-4D97-AF65-F5344CB8AC3E}">
        <p14:creationId xmlns:p14="http://schemas.microsoft.com/office/powerpoint/2010/main" val="1233231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09E9A-821A-49D4-ABE9-3E24E463C393}" type="slidenum">
              <a:rPr lang="en-US" smtClean="0"/>
              <a:pPr/>
              <a:t>9</a:t>
            </a:fld>
            <a:endParaRPr lang="en-US" dirty="0"/>
          </a:p>
        </p:txBody>
      </p:sp>
    </p:spTree>
    <p:extLst>
      <p:ext uri="{BB962C8B-B14F-4D97-AF65-F5344CB8AC3E}">
        <p14:creationId xmlns:p14="http://schemas.microsoft.com/office/powerpoint/2010/main" val="10238973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1" y="0"/>
            <a:ext cx="9144000" cy="3398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lnSpc>
                <a:spcPct val="80000"/>
              </a:lnSpc>
              <a:spcBef>
                <a:spcPct val="0"/>
              </a:spcBef>
              <a:spcAft>
                <a:spcPct val="0"/>
              </a:spcAft>
            </a:pPr>
            <a:endParaRPr lang="en-US" sz="3200" b="1" dirty="0">
              <a:solidFill>
                <a:prstClr val="white"/>
              </a:solidFill>
            </a:endParaRPr>
          </a:p>
        </p:txBody>
      </p:sp>
      <p:sp>
        <p:nvSpPr>
          <p:cNvPr id="9" name="Rectangle 8"/>
          <p:cNvSpPr/>
          <p:nvPr userDrawn="1"/>
        </p:nvSpPr>
        <p:spPr bwMode="auto">
          <a:xfrm>
            <a:off x="0" y="3398109"/>
            <a:ext cx="9144000" cy="3459891"/>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i="1" dirty="0">
              <a:solidFill>
                <a:prstClr val="black"/>
              </a:solidFill>
              <a:latin typeface="Arial" charset="0"/>
            </a:endParaRPr>
          </a:p>
        </p:txBody>
      </p:sp>
      <p:sp>
        <p:nvSpPr>
          <p:cNvPr id="8" name="Rectangle 7"/>
          <p:cNvSpPr/>
          <p:nvPr userDrawn="1"/>
        </p:nvSpPr>
        <p:spPr>
          <a:xfrm>
            <a:off x="838200" y="1699054"/>
            <a:ext cx="5455757" cy="584775"/>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eaLnBrk="0" fontAlgn="base" hangingPunct="0">
              <a:lnSpc>
                <a:spcPct val="80000"/>
              </a:lnSpc>
              <a:spcBef>
                <a:spcPct val="0"/>
              </a:spcBef>
              <a:spcAft>
                <a:spcPct val="0"/>
              </a:spcAft>
            </a:pPr>
            <a:r>
              <a:rPr lang="en-US" sz="4000" b="1" i="1" dirty="0">
                <a:ln w="11430"/>
                <a:solidFill>
                  <a:schemeClr val="accent1">
                    <a:lumMod val="60000"/>
                    <a:lumOff val="40000"/>
                  </a:schemeClr>
                </a:solidFill>
                <a:cs typeface="Arial" pitchFamily="34" charset="0"/>
              </a:rPr>
              <a:t>DC Access System</a:t>
            </a:r>
          </a:p>
        </p:txBody>
      </p:sp>
      <p:sp>
        <p:nvSpPr>
          <p:cNvPr id="15" name="Rectangle 3"/>
          <p:cNvSpPr>
            <a:spLocks noGrp="1" noChangeArrowheads="1"/>
          </p:cNvSpPr>
          <p:nvPr>
            <p:ph type="subTitle" idx="1"/>
          </p:nvPr>
        </p:nvSpPr>
        <p:spPr>
          <a:xfrm>
            <a:off x="498310" y="4343400"/>
            <a:ext cx="6400800" cy="1752600"/>
          </a:xfrm>
          <a:prstGeom prst="rect">
            <a:avLst/>
          </a:prstGeom>
        </p:spPr>
        <p:txBody>
          <a:bodyPr/>
          <a:lstStyle>
            <a:lvl1pPr marL="0" indent="0" algn="l">
              <a:buFont typeface="Times" pitchFamily="18" charset="0"/>
              <a:buNone/>
              <a:defRPr sz="2800">
                <a:solidFill>
                  <a:schemeClr val="bg1"/>
                </a:solidFill>
                <a:latin typeface="Arial Narrow" pitchFamily="34" charset="0"/>
              </a:defRPr>
            </a:lvl1pPr>
          </a:lstStyle>
          <a:p>
            <a:endParaRPr lang="en-US" dirty="0"/>
          </a:p>
        </p:txBody>
      </p:sp>
      <p:sp>
        <p:nvSpPr>
          <p:cNvPr id="21" name="Slide Number Placeholder 46"/>
          <p:cNvSpPr>
            <a:spLocks noGrp="1"/>
          </p:cNvSpPr>
          <p:nvPr>
            <p:ph type="sldNum" sz="quarter" idx="10"/>
          </p:nvPr>
        </p:nvSpPr>
        <p:spPr>
          <a:xfrm>
            <a:off x="6553200" y="6356350"/>
            <a:ext cx="2133600" cy="365125"/>
          </a:xfrm>
          <a:prstGeom prst="rect">
            <a:avLst/>
          </a:prstGeom>
        </p:spPr>
        <p:txBody>
          <a:bodyPr/>
          <a:lstStyle>
            <a:lvl1pPr algn="r">
              <a:defRPr b="0"/>
            </a:lvl1pPr>
          </a:lstStyle>
          <a:p>
            <a:pPr eaLnBrk="1" fontAlgn="auto" hangingPunct="1">
              <a:lnSpc>
                <a:spcPct val="100000"/>
              </a:lnSpc>
              <a:spcBef>
                <a:spcPts val="0"/>
              </a:spcBef>
              <a:spcAft>
                <a:spcPts val="0"/>
              </a:spcAft>
              <a:defRPr/>
            </a:pPr>
            <a:fld id="{DEC16D6B-AC94-4381-891B-300D3E2ED59B}" type="slidenum">
              <a:rPr lang="en-US" sz="1800" kern="0" smtClean="0">
                <a:solidFill>
                  <a:sysClr val="windowText" lastClr="000000"/>
                </a:solidFill>
              </a:rPr>
              <a:pPr eaLnBrk="1" fontAlgn="auto" hangingPunct="1">
                <a:lnSpc>
                  <a:spcPct val="100000"/>
                </a:lnSpc>
                <a:spcBef>
                  <a:spcPts val="0"/>
                </a:spcBef>
                <a:spcAft>
                  <a:spcPts val="0"/>
                </a:spcAft>
                <a:defRPr/>
              </a:pPr>
              <a:t>‹#›</a:t>
            </a:fld>
            <a:endParaRPr lang="en-US" sz="1800" kern="0" dirty="0">
              <a:solidFill>
                <a:sysClr val="windowText" lastClr="000000"/>
              </a:solidFill>
            </a:endParaRPr>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05600" y="1447800"/>
            <a:ext cx="1123950" cy="8001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22627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bwMode="auto">
          <a:xfrm>
            <a:off x="0" y="0"/>
            <a:ext cx="9144000" cy="1050324"/>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6" name="Slide Number Placeholder 5"/>
          <p:cNvSpPr>
            <a:spLocks noGrp="1"/>
          </p:cNvSpPr>
          <p:nvPr>
            <p:ph type="sldNum" sz="quarter" idx="12"/>
          </p:nvPr>
        </p:nvSpPr>
        <p:spPr>
          <a:xfrm>
            <a:off x="8239876" y="6385230"/>
            <a:ext cx="521348" cy="365125"/>
          </a:xfrm>
          <a:prstGeom prst="rect">
            <a:avLst/>
          </a:prstGeom>
          <a:noFill/>
        </p:spPr>
        <p:txBody>
          <a:bodyPr/>
          <a:lstStyle>
            <a:lvl1pPr>
              <a:defRPr>
                <a:solidFill>
                  <a:schemeClr val="tx1"/>
                </a:solidFill>
              </a:defRPr>
            </a:lvl1pPr>
          </a:lstStyle>
          <a:p>
            <a:fld id="{2178B182-CBAA-4873-B161-F3A1FCC8883A}" type="slidenum">
              <a:rPr lang="en-US" smtClean="0">
                <a:solidFill>
                  <a:prstClr val="black"/>
                </a:solidFill>
              </a:rPr>
              <a:pPr/>
              <a:t>‹#›</a:t>
            </a:fld>
            <a:endParaRPr lang="en-US" dirty="0">
              <a:solidFill>
                <a:prstClr val="black"/>
              </a:solidFill>
            </a:endParaRPr>
          </a:p>
        </p:txBody>
      </p:sp>
      <p:sp>
        <p:nvSpPr>
          <p:cNvPr id="8" name="Rectangle 7"/>
          <p:cNvSpPr/>
          <p:nvPr userDrawn="1"/>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10" name="Content Placeholder 2"/>
          <p:cNvSpPr>
            <a:spLocks noGrp="1"/>
          </p:cNvSpPr>
          <p:nvPr>
            <p:ph idx="1"/>
          </p:nvPr>
        </p:nvSpPr>
        <p:spPr>
          <a:xfrm>
            <a:off x="457200" y="1248032"/>
            <a:ext cx="8229600" cy="4878131"/>
          </a:xfrm>
          <a:prstGeom prst="rect">
            <a:avLst/>
          </a:prstGeom>
        </p:spPr>
        <p:txBody>
          <a:bodyPr>
            <a:no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2pPr>
            <a:lvl3pPr marL="1143000" indent="-228600">
              <a:buFont typeface="Courier New" pitchFamily="49" charset="0"/>
              <a:buChar char="o"/>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Title 1"/>
          <p:cNvSpPr>
            <a:spLocks noGrp="1"/>
          </p:cNvSpPr>
          <p:nvPr>
            <p:ph type="title"/>
          </p:nvPr>
        </p:nvSpPr>
        <p:spPr>
          <a:xfrm>
            <a:off x="134593" y="23460"/>
            <a:ext cx="6917873" cy="1013254"/>
          </a:xfrm>
        </p:spPr>
        <p:txBody>
          <a:bodyPr anchor="b">
            <a:noAutofit/>
          </a:bodyPr>
          <a:lstStyle>
            <a:lvl1pPr algn="l">
              <a:defRPr sz="3200" b="1" baseline="0">
                <a:solidFill>
                  <a:schemeClr val="bg1"/>
                </a:solidFill>
                <a:latin typeface="+mj-lt"/>
                <a:cs typeface="Arial" pitchFamily="34" charset="0"/>
              </a:defRPr>
            </a:lvl1pPr>
          </a:lstStyle>
          <a:p>
            <a:r>
              <a:rPr lang="en-US" dirty="0" smtClean="0"/>
              <a:t>Click to edit Master title style</a:t>
            </a:r>
            <a:endParaRPr lang="en-US" dirty="0"/>
          </a:p>
        </p:txBody>
      </p:sp>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48600" y="39849"/>
            <a:ext cx="1295400" cy="9221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55059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1" y="0"/>
            <a:ext cx="9144000" cy="3398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lnSpc>
                <a:spcPct val="80000"/>
              </a:lnSpc>
              <a:spcBef>
                <a:spcPct val="0"/>
              </a:spcBef>
              <a:spcAft>
                <a:spcPct val="0"/>
              </a:spcAft>
            </a:pPr>
            <a:endParaRPr lang="en-US" sz="3200" b="1" dirty="0">
              <a:solidFill>
                <a:prstClr val="white"/>
              </a:solidFill>
            </a:endParaRPr>
          </a:p>
        </p:txBody>
      </p:sp>
      <p:sp>
        <p:nvSpPr>
          <p:cNvPr id="9" name="Rectangle 8"/>
          <p:cNvSpPr/>
          <p:nvPr userDrawn="1"/>
        </p:nvSpPr>
        <p:spPr bwMode="auto">
          <a:xfrm>
            <a:off x="0" y="3398109"/>
            <a:ext cx="9144000" cy="3459891"/>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i="1" dirty="0">
              <a:solidFill>
                <a:prstClr val="black"/>
              </a:solidFill>
              <a:latin typeface="Arial" charset="0"/>
            </a:endParaRPr>
          </a:p>
        </p:txBody>
      </p:sp>
      <p:sp>
        <p:nvSpPr>
          <p:cNvPr id="8" name="Rectangle 7"/>
          <p:cNvSpPr/>
          <p:nvPr userDrawn="1"/>
        </p:nvSpPr>
        <p:spPr>
          <a:xfrm>
            <a:off x="838200" y="1699054"/>
            <a:ext cx="5455757" cy="584775"/>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eaLnBrk="0" fontAlgn="base" hangingPunct="0">
              <a:lnSpc>
                <a:spcPct val="80000"/>
              </a:lnSpc>
              <a:spcBef>
                <a:spcPct val="0"/>
              </a:spcBef>
              <a:spcAft>
                <a:spcPct val="0"/>
              </a:spcAft>
            </a:pPr>
            <a:r>
              <a:rPr lang="en-US" sz="4000" b="1" i="1" dirty="0">
                <a:ln w="11430"/>
                <a:solidFill>
                  <a:srgbClr val="4F81BD">
                    <a:lumMod val="60000"/>
                    <a:lumOff val="40000"/>
                  </a:srgbClr>
                </a:solidFill>
                <a:cs typeface="Arial" pitchFamily="34" charset="0"/>
              </a:rPr>
              <a:t>DC Access System</a:t>
            </a:r>
          </a:p>
        </p:txBody>
      </p:sp>
      <p:sp>
        <p:nvSpPr>
          <p:cNvPr id="15" name="Rectangle 3"/>
          <p:cNvSpPr>
            <a:spLocks noGrp="1" noChangeArrowheads="1"/>
          </p:cNvSpPr>
          <p:nvPr>
            <p:ph type="subTitle" idx="1"/>
          </p:nvPr>
        </p:nvSpPr>
        <p:spPr>
          <a:xfrm>
            <a:off x="498310" y="4343400"/>
            <a:ext cx="6400800" cy="1752600"/>
          </a:xfrm>
          <a:prstGeom prst="rect">
            <a:avLst/>
          </a:prstGeom>
        </p:spPr>
        <p:txBody>
          <a:bodyPr/>
          <a:lstStyle>
            <a:lvl1pPr marL="0" indent="0" algn="l">
              <a:buFont typeface="Times" pitchFamily="18" charset="0"/>
              <a:buNone/>
              <a:defRPr sz="2800">
                <a:solidFill>
                  <a:schemeClr val="bg1"/>
                </a:solidFill>
                <a:latin typeface="Arial Narrow" pitchFamily="34" charset="0"/>
              </a:defRPr>
            </a:lvl1pPr>
          </a:lstStyle>
          <a:p>
            <a:endParaRPr lang="en-US" dirty="0"/>
          </a:p>
        </p:txBody>
      </p:sp>
      <p:sp>
        <p:nvSpPr>
          <p:cNvPr id="21" name="Slide Number Placeholder 46"/>
          <p:cNvSpPr>
            <a:spLocks noGrp="1"/>
          </p:cNvSpPr>
          <p:nvPr>
            <p:ph type="sldNum" sz="quarter" idx="10"/>
          </p:nvPr>
        </p:nvSpPr>
        <p:spPr>
          <a:xfrm>
            <a:off x="6553200" y="6356350"/>
            <a:ext cx="2133600" cy="365125"/>
          </a:xfrm>
          <a:prstGeom prst="rect">
            <a:avLst/>
          </a:prstGeom>
        </p:spPr>
        <p:txBody>
          <a:bodyPr/>
          <a:lstStyle>
            <a:lvl1pPr algn="r">
              <a:defRPr b="0"/>
            </a:lvl1pPr>
          </a:lstStyle>
          <a:p>
            <a:pPr>
              <a:defRPr/>
            </a:pPr>
            <a:fld id="{DEC16D6B-AC94-4381-891B-300D3E2ED59B}" type="slidenum">
              <a:rPr lang="en-US" sz="1800" kern="0" smtClean="0">
                <a:solidFill>
                  <a:sysClr val="windowText" lastClr="000000"/>
                </a:solidFill>
              </a:rPr>
              <a:pPr>
                <a:defRPr/>
              </a:pPr>
              <a:t>‹#›</a:t>
            </a:fld>
            <a:endParaRPr lang="en-US" sz="1800" kern="0" dirty="0">
              <a:solidFill>
                <a:sysClr val="windowText" lastClr="000000"/>
              </a:solidFill>
            </a:endParaRPr>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05600" y="1447800"/>
            <a:ext cx="1123950" cy="8001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77899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bwMode="auto">
          <a:xfrm>
            <a:off x="0" y="0"/>
            <a:ext cx="9144000" cy="1050324"/>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6" name="Slide Number Placeholder 5"/>
          <p:cNvSpPr>
            <a:spLocks noGrp="1"/>
          </p:cNvSpPr>
          <p:nvPr>
            <p:ph type="sldNum" sz="quarter" idx="12"/>
          </p:nvPr>
        </p:nvSpPr>
        <p:spPr>
          <a:xfrm>
            <a:off x="8239876" y="6385230"/>
            <a:ext cx="521348" cy="365125"/>
          </a:xfrm>
          <a:prstGeom prst="rect">
            <a:avLst/>
          </a:prstGeom>
          <a:noFill/>
        </p:spPr>
        <p:txBody>
          <a:bodyPr/>
          <a:lstStyle>
            <a:lvl1pPr>
              <a:defRPr>
                <a:solidFill>
                  <a:schemeClr val="tx1"/>
                </a:solidFill>
              </a:defRPr>
            </a:lvl1pPr>
          </a:lstStyle>
          <a:p>
            <a:fld id="{2178B182-CBAA-4873-B161-F3A1FCC8883A}" type="slidenum">
              <a:rPr lang="en-US" smtClean="0">
                <a:solidFill>
                  <a:prstClr val="black"/>
                </a:solidFill>
              </a:rPr>
              <a:pPr/>
              <a:t>‹#›</a:t>
            </a:fld>
            <a:endParaRPr lang="en-US" dirty="0">
              <a:solidFill>
                <a:prstClr val="black"/>
              </a:solidFill>
            </a:endParaRPr>
          </a:p>
        </p:txBody>
      </p:sp>
      <p:sp>
        <p:nvSpPr>
          <p:cNvPr id="8" name="Rectangle 7"/>
          <p:cNvSpPr/>
          <p:nvPr userDrawn="1"/>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10" name="Content Placeholder 2"/>
          <p:cNvSpPr>
            <a:spLocks noGrp="1"/>
          </p:cNvSpPr>
          <p:nvPr>
            <p:ph idx="1"/>
          </p:nvPr>
        </p:nvSpPr>
        <p:spPr>
          <a:xfrm>
            <a:off x="457200" y="1248032"/>
            <a:ext cx="8229600" cy="4878131"/>
          </a:xfrm>
          <a:prstGeom prst="rect">
            <a:avLst/>
          </a:prstGeom>
        </p:spPr>
        <p:txBody>
          <a:bodyPr>
            <a:no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2pPr>
            <a:lvl3pPr marL="1143000" indent="-228600">
              <a:buFont typeface="Courier New" pitchFamily="49" charset="0"/>
              <a:buChar char="o"/>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Title 1"/>
          <p:cNvSpPr>
            <a:spLocks noGrp="1"/>
          </p:cNvSpPr>
          <p:nvPr>
            <p:ph type="title"/>
          </p:nvPr>
        </p:nvSpPr>
        <p:spPr>
          <a:xfrm>
            <a:off x="134593" y="23460"/>
            <a:ext cx="6917873" cy="1013254"/>
          </a:xfrm>
        </p:spPr>
        <p:txBody>
          <a:bodyPr anchor="b">
            <a:noAutofit/>
          </a:bodyPr>
          <a:lstStyle>
            <a:lvl1pPr algn="l">
              <a:defRPr sz="3200" b="1" baseline="0">
                <a:solidFill>
                  <a:schemeClr val="bg1"/>
                </a:solidFill>
                <a:latin typeface="+mj-lt"/>
                <a:cs typeface="Arial" pitchFamily="34" charset="0"/>
              </a:defRPr>
            </a:lvl1pPr>
          </a:lstStyle>
          <a:p>
            <a:r>
              <a:rPr lang="en-US" dirty="0" smtClean="0"/>
              <a:t>Click to edit Master title style</a:t>
            </a:r>
            <a:endParaRPr lang="en-US" dirty="0"/>
          </a:p>
        </p:txBody>
      </p:sp>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48600" y="39849"/>
            <a:ext cx="1295400" cy="9221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93370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1" y="0"/>
            <a:ext cx="9144000" cy="3398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lnSpc>
                <a:spcPct val="80000"/>
              </a:lnSpc>
              <a:spcBef>
                <a:spcPct val="0"/>
              </a:spcBef>
              <a:spcAft>
                <a:spcPct val="0"/>
              </a:spcAft>
            </a:pPr>
            <a:endParaRPr lang="en-US" sz="3200" b="1" dirty="0">
              <a:solidFill>
                <a:prstClr val="white"/>
              </a:solidFill>
            </a:endParaRPr>
          </a:p>
        </p:txBody>
      </p:sp>
      <p:sp>
        <p:nvSpPr>
          <p:cNvPr id="9" name="Rectangle 8"/>
          <p:cNvSpPr/>
          <p:nvPr userDrawn="1"/>
        </p:nvSpPr>
        <p:spPr bwMode="auto">
          <a:xfrm>
            <a:off x="0" y="3398109"/>
            <a:ext cx="9144000" cy="3459891"/>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i="1" dirty="0" smtClean="0">
              <a:solidFill>
                <a:prstClr val="black"/>
              </a:solidFill>
              <a:latin typeface="Arial" charset="0"/>
            </a:endParaRPr>
          </a:p>
        </p:txBody>
      </p:sp>
      <p:sp>
        <p:nvSpPr>
          <p:cNvPr id="8" name="Rectangle 7"/>
          <p:cNvSpPr/>
          <p:nvPr userDrawn="1"/>
        </p:nvSpPr>
        <p:spPr>
          <a:xfrm>
            <a:off x="372435" y="3493861"/>
            <a:ext cx="5455757" cy="546625"/>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eaLnBrk="0" fontAlgn="base" hangingPunct="0">
              <a:lnSpc>
                <a:spcPct val="80000"/>
              </a:lnSpc>
              <a:spcBef>
                <a:spcPct val="0"/>
              </a:spcBef>
              <a:spcAft>
                <a:spcPct val="0"/>
              </a:spcAft>
            </a:pPr>
            <a:r>
              <a:rPr lang="en-US" sz="3600" b="1" i="1" dirty="0" smtClean="0">
                <a:ln w="11430"/>
                <a:solidFill>
                  <a:srgbClr val="F8F8F8"/>
                </a:solidFill>
                <a:cs typeface="Arial" pitchFamily="34" charset="0"/>
              </a:rPr>
              <a:t>DC Access System</a:t>
            </a:r>
            <a:endParaRPr lang="en-US" sz="3600" b="1" i="1" dirty="0">
              <a:ln w="11430"/>
              <a:solidFill>
                <a:srgbClr val="F8F8F8"/>
              </a:solidFill>
              <a:cs typeface="Arial" pitchFamily="34" charset="0"/>
            </a:endParaRPr>
          </a:p>
        </p:txBody>
      </p:sp>
      <p:sp>
        <p:nvSpPr>
          <p:cNvPr id="15" name="Rectangle 3"/>
          <p:cNvSpPr>
            <a:spLocks noGrp="1" noChangeArrowheads="1"/>
          </p:cNvSpPr>
          <p:nvPr>
            <p:ph type="subTitle" idx="1"/>
          </p:nvPr>
        </p:nvSpPr>
        <p:spPr>
          <a:xfrm>
            <a:off x="498310" y="4343400"/>
            <a:ext cx="6400800" cy="1752600"/>
          </a:xfrm>
          <a:prstGeom prst="rect">
            <a:avLst/>
          </a:prstGeom>
        </p:spPr>
        <p:txBody>
          <a:bodyPr/>
          <a:lstStyle>
            <a:lvl1pPr marL="0" indent="0" algn="l">
              <a:buFont typeface="Times" pitchFamily="18" charset="0"/>
              <a:buNone/>
              <a:defRPr sz="2800">
                <a:solidFill>
                  <a:schemeClr val="bg1"/>
                </a:solidFill>
                <a:latin typeface="Arial Narrow" pitchFamily="34" charset="0"/>
              </a:defRPr>
            </a:lvl1pPr>
          </a:lstStyle>
          <a:p>
            <a:endParaRPr lang="en-US" dirty="0"/>
          </a:p>
        </p:txBody>
      </p:sp>
      <p:sp>
        <p:nvSpPr>
          <p:cNvPr id="21" name="Slide Number Placeholder 46"/>
          <p:cNvSpPr>
            <a:spLocks noGrp="1"/>
          </p:cNvSpPr>
          <p:nvPr>
            <p:ph type="sldNum" sz="quarter" idx="10"/>
          </p:nvPr>
        </p:nvSpPr>
        <p:spPr>
          <a:xfrm>
            <a:off x="6553200" y="6356350"/>
            <a:ext cx="2133600" cy="365125"/>
          </a:xfrm>
          <a:prstGeom prst="rect">
            <a:avLst/>
          </a:prstGeom>
        </p:spPr>
        <p:txBody>
          <a:bodyPr/>
          <a:lstStyle>
            <a:lvl1pPr algn="r">
              <a:defRPr b="0"/>
            </a:lvl1pPr>
          </a:lstStyle>
          <a:p>
            <a:pPr>
              <a:defRPr/>
            </a:pPr>
            <a:fld id="{DEC16D6B-AC94-4381-891B-300D3E2ED59B}" type="slidenum">
              <a:rPr lang="en-US" sz="1800" kern="0" smtClean="0">
                <a:solidFill>
                  <a:sysClr val="windowText" lastClr="000000"/>
                </a:solidFill>
              </a:rPr>
              <a:pPr>
                <a:defRPr/>
              </a:pPr>
              <a:t>‹#›</a:t>
            </a:fld>
            <a:endParaRPr lang="en-US" sz="1800" kern="0" dirty="0">
              <a:solidFill>
                <a:sysClr val="windowText" lastClr="000000"/>
              </a:solidFill>
            </a:endParaRPr>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652712" y="356029"/>
            <a:ext cx="3838575" cy="268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18461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Rectangle 2"/>
          <p:cNvSpPr/>
          <p:nvPr userDrawn="1"/>
        </p:nvSpPr>
        <p:spPr>
          <a:xfrm>
            <a:off x="1" y="0"/>
            <a:ext cx="9144000" cy="3398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lnSpc>
                <a:spcPct val="80000"/>
              </a:lnSpc>
              <a:spcBef>
                <a:spcPct val="0"/>
              </a:spcBef>
              <a:spcAft>
                <a:spcPct val="0"/>
              </a:spcAft>
            </a:pPr>
            <a:endParaRPr lang="en-US" sz="3200" b="1" dirty="0">
              <a:solidFill>
                <a:prstClr val="white"/>
              </a:solidFill>
            </a:endParaRPr>
          </a:p>
        </p:txBody>
      </p:sp>
      <p:sp>
        <p:nvSpPr>
          <p:cNvPr id="21" name="Slide Number Placeholder 46"/>
          <p:cNvSpPr>
            <a:spLocks noGrp="1"/>
          </p:cNvSpPr>
          <p:nvPr>
            <p:ph type="sldNum" sz="quarter" idx="10"/>
          </p:nvPr>
        </p:nvSpPr>
        <p:spPr>
          <a:xfrm>
            <a:off x="6553200" y="6356350"/>
            <a:ext cx="2133600" cy="365125"/>
          </a:xfrm>
          <a:prstGeom prst="rect">
            <a:avLst/>
          </a:prstGeom>
        </p:spPr>
        <p:txBody>
          <a:bodyPr/>
          <a:lstStyle>
            <a:lvl1pPr algn="r">
              <a:defRPr b="0"/>
            </a:lvl1pPr>
          </a:lstStyle>
          <a:p>
            <a:pPr>
              <a:defRPr/>
            </a:pPr>
            <a:fld id="{DEC16D6B-AC94-4381-891B-300D3E2ED59B}" type="slidenum">
              <a:rPr lang="en-US" sz="1800" kern="0" smtClean="0">
                <a:solidFill>
                  <a:sysClr val="windowText" lastClr="000000"/>
                </a:solidFill>
              </a:rPr>
              <a:pPr>
                <a:defRPr/>
              </a:pPr>
              <a:t>‹#›</a:t>
            </a:fld>
            <a:endParaRPr lang="en-US" sz="1800" kern="0" dirty="0">
              <a:solidFill>
                <a:sysClr val="windowText" lastClr="000000"/>
              </a:solidFill>
            </a:endParaRPr>
          </a:p>
        </p:txBody>
      </p:sp>
      <p:sp>
        <p:nvSpPr>
          <p:cNvPr id="10" name="Title 1"/>
          <p:cNvSpPr>
            <a:spLocks noGrp="1"/>
          </p:cNvSpPr>
          <p:nvPr>
            <p:ph type="ctrTitle"/>
          </p:nvPr>
        </p:nvSpPr>
        <p:spPr>
          <a:xfrm>
            <a:off x="2488020" y="1659020"/>
            <a:ext cx="5970180" cy="1286200"/>
          </a:xfrm>
        </p:spPr>
        <p:txBody>
          <a:bodyPr/>
          <a:lstStyle/>
          <a:p>
            <a:endParaRPr lang="en-US"/>
          </a:p>
        </p:txBody>
      </p:sp>
      <p:sp>
        <p:nvSpPr>
          <p:cNvPr id="11" name="Subtitle 2"/>
          <p:cNvSpPr>
            <a:spLocks noGrp="1"/>
          </p:cNvSpPr>
          <p:nvPr>
            <p:ph type="subTitle" idx="1"/>
          </p:nvPr>
        </p:nvSpPr>
        <p:spPr>
          <a:xfrm>
            <a:off x="2488019" y="3886200"/>
            <a:ext cx="5943599" cy="1752600"/>
          </a:xfrm>
        </p:spPr>
        <p:txBody>
          <a:bodyPr/>
          <a:lstStyle/>
          <a:p>
            <a:endParaRPr lang="en-US" dirty="0"/>
          </a:p>
        </p:txBody>
      </p:sp>
      <p:sp>
        <p:nvSpPr>
          <p:cNvPr id="12" name="Rectangle 11"/>
          <p:cNvSpPr/>
          <p:nvPr userDrawn="1"/>
        </p:nvSpPr>
        <p:spPr bwMode="auto">
          <a:xfrm rot="16200000">
            <a:off x="-2222205" y="2200944"/>
            <a:ext cx="6911168" cy="248801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i="1" dirty="0" smtClean="0">
              <a:solidFill>
                <a:prstClr val="black"/>
              </a:solidFill>
              <a:latin typeface="Arial" charset="0"/>
            </a:endParaRPr>
          </a:p>
        </p:txBody>
      </p:sp>
      <p:pic>
        <p:nvPicPr>
          <p:cNvPr id="9"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337" y="72794"/>
            <a:ext cx="2276091" cy="16262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093859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bwMode="auto">
          <a:xfrm>
            <a:off x="0" y="0"/>
            <a:ext cx="9144000" cy="1050324"/>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smtClean="0">
              <a:solidFill>
                <a:prstClr val="black"/>
              </a:solidFill>
              <a:latin typeface="Arial" charset="0"/>
            </a:endParaRPr>
          </a:p>
        </p:txBody>
      </p:sp>
      <p:sp>
        <p:nvSpPr>
          <p:cNvPr id="6" name="Slide Number Placeholder 5"/>
          <p:cNvSpPr>
            <a:spLocks noGrp="1"/>
          </p:cNvSpPr>
          <p:nvPr>
            <p:ph type="sldNum" sz="quarter" idx="12"/>
          </p:nvPr>
        </p:nvSpPr>
        <p:spPr>
          <a:xfrm>
            <a:off x="8239876" y="6385230"/>
            <a:ext cx="521348" cy="365125"/>
          </a:xfrm>
          <a:prstGeom prst="rect">
            <a:avLst/>
          </a:prstGeom>
          <a:noFill/>
        </p:spPr>
        <p:txBody>
          <a:bodyPr/>
          <a:lstStyle>
            <a:lvl1pPr>
              <a:defRPr>
                <a:solidFill>
                  <a:schemeClr val="tx1"/>
                </a:solidFill>
              </a:defRPr>
            </a:lvl1pPr>
          </a:lstStyle>
          <a:p>
            <a:fld id="{2178B182-CBAA-4873-B161-F3A1FCC8883A}" type="slidenum">
              <a:rPr lang="en-US" smtClean="0">
                <a:solidFill>
                  <a:prstClr val="black"/>
                </a:solidFill>
              </a:rPr>
              <a:pPr/>
              <a:t>‹#›</a:t>
            </a:fld>
            <a:endParaRPr lang="en-US" dirty="0">
              <a:solidFill>
                <a:prstClr val="black"/>
              </a:solidFill>
            </a:endParaRPr>
          </a:p>
        </p:txBody>
      </p:sp>
      <p:sp>
        <p:nvSpPr>
          <p:cNvPr id="8" name="Rectangle 7"/>
          <p:cNvSpPr/>
          <p:nvPr userDrawn="1"/>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smtClean="0">
              <a:solidFill>
                <a:prstClr val="black"/>
              </a:solidFill>
              <a:latin typeface="Arial" charset="0"/>
            </a:endParaRPr>
          </a:p>
        </p:txBody>
      </p:sp>
      <p:sp>
        <p:nvSpPr>
          <p:cNvPr id="10" name="Content Placeholder 2"/>
          <p:cNvSpPr>
            <a:spLocks noGrp="1"/>
          </p:cNvSpPr>
          <p:nvPr>
            <p:ph idx="1"/>
          </p:nvPr>
        </p:nvSpPr>
        <p:spPr>
          <a:xfrm>
            <a:off x="457200" y="1248032"/>
            <a:ext cx="8229600" cy="4878131"/>
          </a:xfrm>
          <a:prstGeom prst="rect">
            <a:avLst/>
          </a:prstGeom>
        </p:spPr>
        <p:txBody>
          <a:bodyPr>
            <a:no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2pPr>
            <a:lvl3pPr marL="1143000" indent="-228600">
              <a:buFont typeface="Courier New" pitchFamily="49" charset="0"/>
              <a:buChar char="o"/>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Title 1"/>
          <p:cNvSpPr>
            <a:spLocks noGrp="1"/>
          </p:cNvSpPr>
          <p:nvPr>
            <p:ph type="title"/>
          </p:nvPr>
        </p:nvSpPr>
        <p:spPr>
          <a:xfrm>
            <a:off x="134593" y="23460"/>
            <a:ext cx="6917873" cy="1013254"/>
          </a:xfrm>
        </p:spPr>
        <p:txBody>
          <a:bodyPr anchor="b">
            <a:noAutofit/>
          </a:bodyPr>
          <a:lstStyle>
            <a:lvl1pPr algn="l">
              <a:defRPr sz="2400" b="1">
                <a:solidFill>
                  <a:schemeClr val="bg1"/>
                </a:solidFill>
                <a:latin typeface="+mj-lt"/>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70077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2" name="Title Placeholder 1"/>
          <p:cNvSpPr>
            <a:spLocks noGrp="1"/>
          </p:cNvSpPr>
          <p:nvPr>
            <p:ph type="title"/>
          </p:nvPr>
        </p:nvSpPr>
        <p:spPr>
          <a:xfrm>
            <a:off x="446568" y="52212"/>
            <a:ext cx="6570247" cy="985756"/>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23"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Slide Number Placeholder 8"/>
          <p:cNvSpPr>
            <a:spLocks noGrp="1"/>
          </p:cNvSpPr>
          <p:nvPr>
            <p:ph type="sldNum" sz="quarter" idx="4"/>
          </p:nvPr>
        </p:nvSpPr>
        <p:spPr>
          <a:xfrm>
            <a:off x="7931648" y="6356350"/>
            <a:ext cx="755151" cy="365125"/>
          </a:xfrm>
          <a:prstGeom prst="rect">
            <a:avLst/>
          </a:prstGeom>
        </p:spPr>
        <p:txBody>
          <a:bodyPr vert="horz" lIns="91440" tIns="45720" rIns="91440" bIns="45720" rtlCol="0" anchor="ctr"/>
          <a:lstStyle>
            <a:lvl1pPr algn="r">
              <a:defRPr sz="900">
                <a:solidFill>
                  <a:schemeClr val="tx1"/>
                </a:solidFill>
                <a:latin typeface="Arial" charset="0"/>
              </a:defRPr>
            </a:lvl1pPr>
          </a:lstStyle>
          <a:p>
            <a:pPr eaLnBrk="0" fontAlgn="base" hangingPunct="0">
              <a:lnSpc>
                <a:spcPct val="80000"/>
              </a:lnSpc>
              <a:spcBef>
                <a:spcPct val="0"/>
              </a:spcBef>
              <a:spcAft>
                <a:spcPct val="0"/>
              </a:spcAft>
              <a:defRPr/>
            </a:pPr>
            <a:fld id="{DEC16D6B-AC94-4381-891B-300D3E2ED59B}" type="slidenum">
              <a:rPr lang="en-US" b="1" smtClean="0">
                <a:solidFill>
                  <a:prstClr val="black"/>
                </a:solidFill>
              </a:rPr>
              <a:pPr eaLnBrk="0" fontAlgn="base" hangingPunct="0">
                <a:lnSpc>
                  <a:spcPct val="80000"/>
                </a:lnSpc>
                <a:spcBef>
                  <a:spcPct val="0"/>
                </a:spcBef>
                <a:spcAft>
                  <a:spcPct val="0"/>
                </a:spcAft>
                <a:defRPr/>
              </a:pPr>
              <a:t>‹#›</a:t>
            </a:fld>
            <a:endParaRPr lang="en-US" b="1" dirty="0">
              <a:solidFill>
                <a:prstClr val="black"/>
              </a:solidFill>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8600" y="39849"/>
            <a:ext cx="1295400" cy="9221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6180171"/>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bg1"/>
          </a:solidFill>
          <a:latin typeface="+mj-lt"/>
          <a:ea typeface="+mj-ea"/>
          <a:cs typeface="Arial" pitchFamily="34" charset="0"/>
        </a:defRPr>
      </a:lvl1pPr>
    </p:titleStyle>
    <p:body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chemeClr val="tx1"/>
          </a:solidFill>
          <a:latin typeface="+mn-lt"/>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8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2" name="Title Placeholder 1"/>
          <p:cNvSpPr>
            <a:spLocks noGrp="1"/>
          </p:cNvSpPr>
          <p:nvPr>
            <p:ph type="title"/>
          </p:nvPr>
        </p:nvSpPr>
        <p:spPr>
          <a:xfrm>
            <a:off x="446568" y="52212"/>
            <a:ext cx="6570247" cy="985756"/>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23"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Slide Number Placeholder 8"/>
          <p:cNvSpPr>
            <a:spLocks noGrp="1"/>
          </p:cNvSpPr>
          <p:nvPr>
            <p:ph type="sldNum" sz="quarter" idx="4"/>
          </p:nvPr>
        </p:nvSpPr>
        <p:spPr>
          <a:xfrm>
            <a:off x="7931648" y="6356350"/>
            <a:ext cx="755151" cy="365125"/>
          </a:xfrm>
          <a:prstGeom prst="rect">
            <a:avLst/>
          </a:prstGeom>
        </p:spPr>
        <p:txBody>
          <a:bodyPr vert="horz" lIns="91440" tIns="45720" rIns="91440" bIns="45720" rtlCol="0" anchor="ctr"/>
          <a:lstStyle>
            <a:lvl1pPr algn="r">
              <a:defRPr sz="900">
                <a:solidFill>
                  <a:schemeClr val="tx1"/>
                </a:solidFill>
                <a:latin typeface="Arial" charset="0"/>
              </a:defRPr>
            </a:lvl1pPr>
          </a:lstStyle>
          <a:p>
            <a:pPr eaLnBrk="0" fontAlgn="base" hangingPunct="0">
              <a:lnSpc>
                <a:spcPct val="80000"/>
              </a:lnSpc>
              <a:spcBef>
                <a:spcPct val="0"/>
              </a:spcBef>
              <a:spcAft>
                <a:spcPct val="0"/>
              </a:spcAft>
              <a:defRPr/>
            </a:pPr>
            <a:fld id="{DEC16D6B-AC94-4381-891B-300D3E2ED59B}" type="slidenum">
              <a:rPr lang="en-US" b="1" smtClean="0">
                <a:solidFill>
                  <a:prstClr val="black"/>
                </a:solidFill>
              </a:rPr>
              <a:pPr eaLnBrk="0" fontAlgn="base" hangingPunct="0">
                <a:lnSpc>
                  <a:spcPct val="80000"/>
                </a:lnSpc>
                <a:spcBef>
                  <a:spcPct val="0"/>
                </a:spcBef>
                <a:spcAft>
                  <a:spcPct val="0"/>
                </a:spcAft>
                <a:defRPr/>
              </a:pPr>
              <a:t>‹#›</a:t>
            </a:fld>
            <a:endParaRPr lang="en-US" b="1" dirty="0">
              <a:solidFill>
                <a:prstClr val="black"/>
              </a:solidFill>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8600" y="39849"/>
            <a:ext cx="1295400" cy="9221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5992046"/>
      </p:ext>
    </p:extLst>
  </p:cSld>
  <p:clrMap bg1="lt1" tx1="dk1" bg2="lt2" tx2="dk2" accent1="accent1" accent2="accent2" accent3="accent3" accent4="accent4" accent5="accent5" accent6="accent6" hlink="hlink" folHlink="folHlink"/>
  <p:sldLayoutIdLst>
    <p:sldLayoutId id="2147483679" r:id="rId1"/>
    <p:sldLayoutId id="2147483680" r:id="rId2"/>
  </p:sldLayoutIdLs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bg1"/>
          </a:solidFill>
          <a:latin typeface="+mj-lt"/>
          <a:ea typeface="+mj-ea"/>
          <a:cs typeface="Arial" pitchFamily="34" charset="0"/>
        </a:defRPr>
      </a:lvl1pPr>
    </p:titleStyle>
    <p:body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chemeClr val="tx1"/>
          </a:solidFill>
          <a:latin typeface="+mn-lt"/>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8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smtClean="0">
              <a:solidFill>
                <a:prstClr val="black"/>
              </a:solidFill>
              <a:latin typeface="Arial" charset="0"/>
            </a:endParaRPr>
          </a:p>
        </p:txBody>
      </p:sp>
      <p:sp>
        <p:nvSpPr>
          <p:cNvPr id="2" name="Title Placeholder 1"/>
          <p:cNvSpPr>
            <a:spLocks noGrp="1"/>
          </p:cNvSpPr>
          <p:nvPr>
            <p:ph type="title"/>
          </p:nvPr>
        </p:nvSpPr>
        <p:spPr>
          <a:xfrm>
            <a:off x="446568" y="52212"/>
            <a:ext cx="6570247" cy="985756"/>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23"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Slide Number Placeholder 8"/>
          <p:cNvSpPr>
            <a:spLocks noGrp="1"/>
          </p:cNvSpPr>
          <p:nvPr>
            <p:ph type="sldNum" sz="quarter" idx="4"/>
          </p:nvPr>
        </p:nvSpPr>
        <p:spPr>
          <a:xfrm>
            <a:off x="7931648" y="6356350"/>
            <a:ext cx="755151" cy="365125"/>
          </a:xfrm>
          <a:prstGeom prst="rect">
            <a:avLst/>
          </a:prstGeom>
        </p:spPr>
        <p:txBody>
          <a:bodyPr vert="horz" lIns="91440" tIns="45720" rIns="91440" bIns="45720" rtlCol="0" anchor="ctr"/>
          <a:lstStyle>
            <a:lvl1pPr algn="r">
              <a:defRPr sz="1200">
                <a:solidFill>
                  <a:schemeClr val="tx1"/>
                </a:solidFill>
                <a:latin typeface="Arial" charset="0"/>
              </a:defRPr>
            </a:lvl1pPr>
          </a:lstStyle>
          <a:p>
            <a:pPr eaLnBrk="0" fontAlgn="base" hangingPunct="0">
              <a:lnSpc>
                <a:spcPct val="80000"/>
              </a:lnSpc>
              <a:spcBef>
                <a:spcPct val="0"/>
              </a:spcBef>
              <a:spcAft>
                <a:spcPct val="0"/>
              </a:spcAft>
              <a:defRPr/>
            </a:pPr>
            <a:fld id="{DEC16D6B-AC94-4381-891B-300D3E2ED59B}" type="slidenum">
              <a:rPr lang="en-US" b="1" smtClean="0">
                <a:solidFill>
                  <a:prstClr val="black"/>
                </a:solidFill>
              </a:rPr>
              <a:pPr eaLnBrk="0" fontAlgn="base" hangingPunct="0">
                <a:lnSpc>
                  <a:spcPct val="80000"/>
                </a:lnSpc>
                <a:spcBef>
                  <a:spcPct val="0"/>
                </a:spcBef>
                <a:spcAft>
                  <a:spcPct val="0"/>
                </a:spcAft>
                <a:defRPr/>
              </a:pPr>
              <a:t>‹#›</a:t>
            </a:fld>
            <a:endParaRPr lang="en-US" b="1" dirty="0">
              <a:solidFill>
                <a:prstClr val="black"/>
              </a:solidFill>
            </a:endParaRPr>
          </a:p>
        </p:txBody>
      </p:sp>
      <p:pic>
        <p:nvPicPr>
          <p:cNvPr id="8"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43113" y="51286"/>
            <a:ext cx="1326459" cy="9477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61507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a:solidFill>
            <a:schemeClr val="bg1"/>
          </a:solidFill>
          <a:latin typeface="+mj-lt"/>
          <a:ea typeface="+mj-ea"/>
          <a:cs typeface="Arial" pitchFamily="34" charset="0"/>
        </a:defRPr>
      </a:lvl1pPr>
    </p:titleStyle>
    <p:body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chemeClr val="tx1"/>
          </a:solidFill>
          <a:latin typeface="+mn-lt"/>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8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Excel_Worksheet1.xlsx"/></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1</a:t>
            </a:fld>
            <a:endParaRPr lang="en-US" dirty="0">
              <a:solidFill>
                <a:prstClr val="black"/>
              </a:solidFill>
            </a:endParaRPr>
          </a:p>
        </p:txBody>
      </p:sp>
      <p:sp>
        <p:nvSpPr>
          <p:cNvPr id="4" name="Title 3"/>
          <p:cNvSpPr>
            <a:spLocks noGrp="1"/>
          </p:cNvSpPr>
          <p:nvPr>
            <p:ph type="title"/>
          </p:nvPr>
        </p:nvSpPr>
        <p:spPr>
          <a:xfrm>
            <a:off x="381000" y="152400"/>
            <a:ext cx="6917873" cy="609600"/>
          </a:xfrm>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160805475"/>
              </p:ext>
            </p:extLst>
          </p:nvPr>
        </p:nvGraphicFramePr>
        <p:xfrm>
          <a:off x="1524000" y="1143000"/>
          <a:ext cx="59436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795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7696200" cy="1600200"/>
          </a:xfrm>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10000"/>
          </a:bodyPr>
          <a:lstStyle/>
          <a:p>
            <a:r>
              <a:rPr lang="en-US" sz="1600" dirty="0" smtClean="0"/>
              <a:t>Command Center Staffed </a:t>
            </a:r>
            <a:r>
              <a:rPr lang="en-US" sz="1600" dirty="0"/>
              <a:t>8</a:t>
            </a:r>
            <a:r>
              <a:rPr lang="en-US" sz="1600" dirty="0" smtClean="0"/>
              <a:t>:30 am to </a:t>
            </a:r>
            <a:r>
              <a:rPr lang="en-US" sz="1600" dirty="0"/>
              <a:t>7</a:t>
            </a:r>
            <a:r>
              <a:rPr lang="en-US" sz="1600" dirty="0" smtClean="0"/>
              <a:t>:</a:t>
            </a:r>
            <a:r>
              <a:rPr lang="en-US" sz="1600" dirty="0"/>
              <a:t>0</a:t>
            </a:r>
            <a:r>
              <a:rPr lang="en-US" sz="1600" dirty="0" smtClean="0"/>
              <a:t>0 pm Monday – Friday</a:t>
            </a:r>
          </a:p>
          <a:p>
            <a:r>
              <a:rPr lang="en-US" sz="1600" dirty="0" smtClean="0"/>
              <a:t>Production Support 24/7</a:t>
            </a:r>
          </a:p>
          <a:p>
            <a:r>
              <a:rPr lang="en-US" sz="1600" dirty="0" smtClean="0"/>
              <a:t>Command </a:t>
            </a:r>
            <a:r>
              <a:rPr lang="en-US" sz="1600" dirty="0"/>
              <a:t>Center Hotline 	202-645-</a:t>
            </a:r>
            <a:r>
              <a:rPr lang="en-US" sz="1600" dirty="0" smtClean="0"/>
              <a:t>4579</a:t>
            </a:r>
          </a:p>
          <a:p>
            <a:pPr marL="0" indent="0">
              <a:buNone/>
            </a:pPr>
            <a:endParaRPr lang="en-US" sz="1600" dirty="0" smtClean="0"/>
          </a:p>
          <a:p>
            <a:pPr marL="0" indent="0">
              <a:buNone/>
            </a:pPr>
            <a:endParaRPr lang="en-US" sz="1600" dirty="0" smtClean="0"/>
          </a:p>
          <a:p>
            <a:pPr marL="2743200" lvl="6" indent="0">
              <a:buNone/>
            </a:pPr>
            <a:r>
              <a:rPr lang="en-US" sz="1600" dirty="0"/>
              <a:t>	</a:t>
            </a:r>
            <a:r>
              <a:rPr lang="en-US" sz="1600" dirty="0" smtClean="0"/>
              <a:t>	 </a:t>
            </a:r>
            <a:r>
              <a:rPr lang="en-US" sz="1600" dirty="0"/>
              <a:t>			</a:t>
            </a:r>
          </a:p>
          <a:p>
            <a:pPr lvl="1"/>
            <a:endParaRPr lang="en-US" dirty="0"/>
          </a:p>
          <a:p>
            <a:pPr marL="457200" lvl="1" indent="0">
              <a:buNone/>
            </a:pPr>
            <a:endParaRPr lang="en-US" dirty="0" smtClean="0"/>
          </a:p>
          <a:p>
            <a:endParaRPr lang="en-US" dirty="0"/>
          </a:p>
          <a:p>
            <a:pPr lvl="1"/>
            <a:endParaRPr lang="en-US" sz="2000" dirty="0" smtClean="0"/>
          </a:p>
          <a:p>
            <a:endParaRPr lang="en-US" sz="2400" dirty="0" smtClean="0"/>
          </a:p>
          <a:p>
            <a:pPr marL="457200" lvl="1" indent="0">
              <a:buNone/>
            </a:pPr>
            <a:endParaRPr lang="en-US" sz="2000" dirty="0"/>
          </a:p>
          <a:p>
            <a:endParaRPr lang="en-US" sz="2400" dirty="0" smtClean="0"/>
          </a:p>
        </p:txBody>
      </p:sp>
      <p:sp>
        <p:nvSpPr>
          <p:cNvPr id="5" name="Title 1"/>
          <p:cNvSpPr txBox="1">
            <a:spLocks/>
          </p:cNvSpPr>
          <p:nvPr/>
        </p:nvSpPr>
        <p:spPr>
          <a:xfrm>
            <a:off x="381000" y="304800"/>
            <a:ext cx="7162800" cy="533400"/>
          </a:xfrm>
          <a:prstGeom prst="rect">
            <a:avLst/>
          </a:prstGeom>
        </p:spPr>
        <p:txBody>
          <a:bodyPr vert="horz" lIns="91440" tIns="45720" rIns="91440" bIns="45720" rtlCol="0" anchor="ctr">
            <a:normAutofit lnSpcReduction="10000"/>
          </a:bodyPr>
          <a:lstStyle>
            <a:lvl1pPr algn="l" defTabSz="914400" rtl="0" eaLnBrk="1" latinLnBrk="0" hangingPunct="1">
              <a:spcBef>
                <a:spcPct val="0"/>
              </a:spcBef>
              <a:buNone/>
              <a:defRPr sz="2800" kern="1200">
                <a:solidFill>
                  <a:schemeClr val="accent1">
                    <a:lumMod val="50000"/>
                  </a:schemeClr>
                </a:solidFill>
                <a:latin typeface="+mj-lt"/>
                <a:ea typeface="+mj-ea"/>
                <a:cs typeface="+mj-cs"/>
              </a:defRPr>
            </a:lvl1pPr>
          </a:lstStyle>
          <a:p>
            <a:r>
              <a:rPr lang="en-US" sz="3200" b="1" dirty="0" smtClean="0">
                <a:solidFill>
                  <a:schemeClr val="bg1"/>
                </a:solidFill>
              </a:rPr>
              <a:t>Command Center Operations OE 2016 </a:t>
            </a:r>
            <a:endParaRPr lang="en-US" sz="3200" b="1" dirty="0">
              <a:solidFill>
                <a:schemeClr val="bg1"/>
              </a:solidFill>
            </a:endParaRPr>
          </a:p>
        </p:txBody>
      </p:sp>
      <p:sp>
        <p:nvSpPr>
          <p:cNvPr id="10" name="Slide Number Placeholder 3"/>
          <p:cNvSpPr>
            <a:spLocks noGrp="1"/>
          </p:cNvSpPr>
          <p:nvPr>
            <p:ph type="sldNum" sz="quarter" idx="12"/>
          </p:nvPr>
        </p:nvSpPr>
        <p:spPr>
          <a:xfrm>
            <a:off x="6553200" y="6356350"/>
            <a:ext cx="2133600" cy="365125"/>
          </a:xfrm>
        </p:spPr>
        <p:txBody>
          <a:bodyPr/>
          <a:lstStyle/>
          <a:p>
            <a:fld id="{DB85A8DA-7E77-48F3-9549-893A00A12EAF}" type="slidenum">
              <a:rPr lang="en-US" b="0" smtClean="0"/>
              <a:pPr/>
              <a:t>10</a:t>
            </a:fld>
            <a:endParaRPr lang="en-US" b="0" dirty="0"/>
          </a:p>
        </p:txBody>
      </p:sp>
      <p:graphicFrame>
        <p:nvGraphicFramePr>
          <p:cNvPr id="2" name="Table 1"/>
          <p:cNvGraphicFramePr>
            <a:graphicFrameLocks noGrp="1"/>
          </p:cNvGraphicFramePr>
          <p:nvPr>
            <p:extLst>
              <p:ext uri="{D42A27DB-BD31-4B8C-83A1-F6EECF244321}">
                <p14:modId xmlns:p14="http://schemas.microsoft.com/office/powerpoint/2010/main" val="2992488992"/>
              </p:ext>
            </p:extLst>
          </p:nvPr>
        </p:nvGraphicFramePr>
        <p:xfrm>
          <a:off x="381000" y="2426731"/>
          <a:ext cx="8534400" cy="3939782"/>
        </p:xfrm>
        <a:graphic>
          <a:graphicData uri="http://schemas.openxmlformats.org/drawingml/2006/table">
            <a:tbl>
              <a:tblPr firstRow="1" bandRow="1">
                <a:tableStyleId>{5C22544A-7EE6-4342-B048-85BDC9FD1C3A}</a:tableStyleId>
              </a:tblPr>
              <a:tblGrid>
                <a:gridCol w="2133600"/>
                <a:gridCol w="2133600"/>
                <a:gridCol w="2133600"/>
                <a:gridCol w="2133600"/>
              </a:tblGrid>
              <a:tr h="242559">
                <a:tc>
                  <a:txBody>
                    <a:bodyPr/>
                    <a:lstStyle/>
                    <a:p>
                      <a:pPr algn="l" fontAlgn="ctr"/>
                      <a:r>
                        <a:rPr lang="en-US" sz="1400" b="0" i="0" u="none" strike="noStrike" dirty="0" smtClean="0">
                          <a:solidFill>
                            <a:srgbClr val="000000"/>
                          </a:solidFill>
                          <a:effectLst/>
                          <a:latin typeface="Arial"/>
                        </a:rPr>
                        <a:t>Position</a:t>
                      </a:r>
                      <a:endParaRPr lang="en-US" sz="1400" b="0" i="0" u="none" strike="noStrike" dirty="0">
                        <a:solidFill>
                          <a:srgbClr val="000000"/>
                        </a:solidFill>
                        <a:effectLst/>
                        <a:latin typeface="Arial"/>
                      </a:endParaRPr>
                    </a:p>
                  </a:txBody>
                  <a:tcPr marL="12700" marR="12700" marT="12700" marB="0" anchor="ctr"/>
                </a:tc>
                <a:tc>
                  <a:txBody>
                    <a:bodyPr/>
                    <a:lstStyle/>
                    <a:p>
                      <a:pPr algn="l" fontAlgn="b"/>
                      <a:r>
                        <a:rPr lang="en-US" sz="1600" b="0" i="0" u="none" strike="noStrike" dirty="0" smtClean="0">
                          <a:solidFill>
                            <a:srgbClr val="000000"/>
                          </a:solidFill>
                          <a:effectLst/>
                          <a:latin typeface="Calibri"/>
                        </a:rPr>
                        <a:t>Name</a:t>
                      </a:r>
                      <a:endParaRPr lang="en-US" sz="1600" b="0" i="0" u="none" strike="noStrike" dirty="0">
                        <a:solidFill>
                          <a:srgbClr val="000000"/>
                        </a:solidFill>
                        <a:effectLst/>
                        <a:latin typeface="Calibri"/>
                      </a:endParaRPr>
                    </a:p>
                  </a:txBody>
                  <a:tcPr marL="12700" marR="12700" marT="12700" marB="0" anchor="b"/>
                </a:tc>
                <a:tc>
                  <a:txBody>
                    <a:bodyPr/>
                    <a:lstStyle/>
                    <a:p>
                      <a:pPr algn="l" fontAlgn="b"/>
                      <a:r>
                        <a:rPr lang="en-US" sz="1600" b="0" i="0" u="none" strike="noStrike" dirty="0" smtClean="0">
                          <a:solidFill>
                            <a:srgbClr val="000000"/>
                          </a:solidFill>
                          <a:effectLst/>
                          <a:latin typeface="Calibri"/>
                        </a:rPr>
                        <a:t>Phone</a:t>
                      </a:r>
                      <a:endParaRPr lang="en-US" sz="1600" b="0" i="0" u="none" strike="noStrike" dirty="0">
                        <a:solidFill>
                          <a:srgbClr val="000000"/>
                        </a:solidFill>
                        <a:effectLst/>
                        <a:latin typeface="Calibri"/>
                      </a:endParaRPr>
                    </a:p>
                  </a:txBody>
                  <a:tcPr marL="12700" marR="12700" marT="12700" marB="0" anchor="b"/>
                </a:tc>
                <a:tc>
                  <a:txBody>
                    <a:bodyPr/>
                    <a:lstStyle/>
                    <a:p>
                      <a:pPr algn="l" fontAlgn="b"/>
                      <a:r>
                        <a:rPr lang="en-US" sz="1600" b="0" i="0" u="none" strike="noStrike" kern="1200" dirty="0" smtClean="0">
                          <a:solidFill>
                            <a:srgbClr val="000000"/>
                          </a:solidFill>
                          <a:effectLst/>
                          <a:latin typeface="Calibri"/>
                          <a:ea typeface="+mn-ea"/>
                          <a:cs typeface="+mn-cs"/>
                        </a:rPr>
                        <a:t>Email</a:t>
                      </a:r>
                      <a:endParaRPr lang="en-US" sz="1600" b="0" i="0" u="none" strike="noStrike" kern="1200" dirty="0">
                        <a:solidFill>
                          <a:srgbClr val="000000"/>
                        </a:solidFill>
                        <a:effectLst/>
                        <a:latin typeface="Calibri"/>
                        <a:ea typeface="+mn-ea"/>
                        <a:cs typeface="+mn-cs"/>
                      </a:endParaRPr>
                    </a:p>
                  </a:txBody>
                  <a:tcPr marL="12700" marR="12700" marT="12700" marB="0" anchor="b"/>
                </a:tc>
              </a:tr>
              <a:tr h="242559">
                <a:tc>
                  <a:txBody>
                    <a:bodyPr/>
                    <a:lstStyle/>
                    <a:p>
                      <a:pPr algn="l" fontAlgn="ctr"/>
                      <a:r>
                        <a:rPr lang="en-US" sz="1100" b="0" i="0" u="none" strike="noStrike" dirty="0">
                          <a:solidFill>
                            <a:schemeClr val="tx1"/>
                          </a:solidFill>
                          <a:effectLst/>
                          <a:latin typeface="Arial"/>
                        </a:rPr>
                        <a:t>O&amp;M Lead</a:t>
                      </a:r>
                    </a:p>
                  </a:txBody>
                  <a:tcPr marL="12700" marR="12700" marT="12700" marB="0" anchor="ctr"/>
                </a:tc>
                <a:tc>
                  <a:txBody>
                    <a:bodyPr/>
                    <a:lstStyle/>
                    <a:p>
                      <a:pPr algn="l" fontAlgn="b"/>
                      <a:r>
                        <a:rPr lang="en-US" sz="1200" b="0" i="0" u="none" strike="noStrike">
                          <a:solidFill>
                            <a:schemeClr val="tx1"/>
                          </a:solidFill>
                          <a:effectLst/>
                          <a:latin typeface="Calibri"/>
                        </a:rPr>
                        <a:t>Eric Wimer</a:t>
                      </a:r>
                    </a:p>
                  </a:txBody>
                  <a:tcPr marL="12700" marR="12700" marT="12700" marB="0" anchor="b"/>
                </a:tc>
                <a:tc>
                  <a:txBody>
                    <a:bodyPr/>
                    <a:lstStyle/>
                    <a:p>
                      <a:pPr algn="l" fontAlgn="b"/>
                      <a:r>
                        <a:rPr lang="en-US" sz="1200" b="0" i="0" u="none" strike="noStrike">
                          <a:solidFill>
                            <a:schemeClr val="tx1"/>
                          </a:solidFill>
                          <a:effectLst/>
                          <a:latin typeface="Calibri"/>
                        </a:rPr>
                        <a:t>703-930-9509</a:t>
                      </a:r>
                    </a:p>
                  </a:txBody>
                  <a:tcPr marL="12700" marR="12700" marT="12700" marB="0" anchor="b"/>
                </a:tc>
                <a:tc>
                  <a:txBody>
                    <a:bodyPr/>
                    <a:lstStyle/>
                    <a:p>
                      <a:pPr algn="l" fontAlgn="b"/>
                      <a:r>
                        <a:rPr lang="en-US" sz="1200" b="0" i="0" u="sng" strike="noStrike" dirty="0">
                          <a:solidFill>
                            <a:schemeClr val="tx1"/>
                          </a:solidFill>
                          <a:effectLst/>
                          <a:latin typeface="Calibri"/>
                        </a:rPr>
                        <a:t>eric.wimer@dc.gov</a:t>
                      </a:r>
                    </a:p>
                  </a:txBody>
                  <a:tcPr marL="12700" marR="12700" marT="12700" marB="0" anchor="b"/>
                </a:tc>
              </a:tr>
              <a:tr h="242559">
                <a:tc>
                  <a:txBody>
                    <a:bodyPr/>
                    <a:lstStyle/>
                    <a:p>
                      <a:pPr algn="l" fontAlgn="b"/>
                      <a:endParaRPr lang="en-US" sz="1200" b="0" i="0" u="none" strike="noStrike" dirty="0">
                        <a:solidFill>
                          <a:schemeClr val="tx1"/>
                        </a:solidFill>
                        <a:effectLst/>
                        <a:latin typeface="Calibri"/>
                      </a:endParaRPr>
                    </a:p>
                  </a:txBody>
                  <a:tcPr marL="12700" marR="12700" marT="12700" marB="0" anchor="b"/>
                </a:tc>
                <a:tc>
                  <a:txBody>
                    <a:bodyPr/>
                    <a:lstStyle/>
                    <a:p>
                      <a:pPr algn="l" fontAlgn="b"/>
                      <a:endParaRPr lang="en-US" sz="1200" b="0" i="0" u="none" strike="noStrike">
                        <a:solidFill>
                          <a:schemeClr val="tx1"/>
                        </a:solidFill>
                        <a:effectLst/>
                        <a:latin typeface="Calibri"/>
                      </a:endParaRPr>
                    </a:p>
                  </a:txBody>
                  <a:tcPr marL="12700" marR="12700" marT="12700" marB="0" anchor="b"/>
                </a:tc>
                <a:tc>
                  <a:txBody>
                    <a:bodyPr/>
                    <a:lstStyle/>
                    <a:p>
                      <a:pPr algn="l" fontAlgn="b"/>
                      <a:endParaRPr lang="en-US" sz="1200" b="0" i="0" u="none" strike="noStrike">
                        <a:solidFill>
                          <a:schemeClr val="tx1"/>
                        </a:solidFill>
                        <a:effectLst/>
                        <a:latin typeface="Calibri"/>
                      </a:endParaRPr>
                    </a:p>
                  </a:txBody>
                  <a:tcPr marL="12700" marR="12700" marT="12700" marB="0" anchor="b"/>
                </a:tc>
                <a:tc>
                  <a:txBody>
                    <a:bodyPr/>
                    <a:lstStyle/>
                    <a:p>
                      <a:pPr algn="l" fontAlgn="ctr"/>
                      <a:endParaRPr lang="en-US" sz="1200" b="0" i="0" u="sng" strike="noStrike" dirty="0">
                        <a:solidFill>
                          <a:schemeClr val="tx1"/>
                        </a:solidFill>
                        <a:effectLst/>
                        <a:latin typeface="Calibri"/>
                      </a:endParaRPr>
                    </a:p>
                  </a:txBody>
                  <a:tcPr marL="12700" marR="12700" marT="12700" marB="0" anchor="ctr"/>
                </a:tc>
              </a:tr>
              <a:tr h="242559">
                <a:tc>
                  <a:txBody>
                    <a:bodyPr/>
                    <a:lstStyle/>
                    <a:p>
                      <a:pPr algn="l" fontAlgn="b"/>
                      <a:r>
                        <a:rPr lang="en-US" sz="1200" b="0" i="0" u="none" strike="noStrike" dirty="0" smtClean="0">
                          <a:solidFill>
                            <a:schemeClr val="tx1"/>
                          </a:solidFill>
                          <a:effectLst/>
                          <a:latin typeface="Calibri"/>
                        </a:rPr>
                        <a:t>DCAS</a:t>
                      </a:r>
                      <a:r>
                        <a:rPr lang="en-US" sz="1200" b="0" i="0" u="none" strike="noStrike" baseline="0" dirty="0" smtClean="0">
                          <a:solidFill>
                            <a:schemeClr val="tx1"/>
                          </a:solidFill>
                          <a:effectLst/>
                          <a:latin typeface="Calibri"/>
                        </a:rPr>
                        <a:t> Manager</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Tom Massie</a:t>
                      </a:r>
                    </a:p>
                  </a:txBody>
                  <a:tcPr marL="12700" marR="12700" marT="12700" marB="0" anchor="b"/>
                </a:tc>
                <a:tc>
                  <a:txBody>
                    <a:bodyPr/>
                    <a:lstStyle/>
                    <a:p>
                      <a:pPr algn="l" fontAlgn="b"/>
                      <a:r>
                        <a:rPr lang="en-US" sz="1200" b="0" i="0" u="none" strike="noStrike">
                          <a:solidFill>
                            <a:schemeClr val="tx1"/>
                          </a:solidFill>
                          <a:effectLst/>
                          <a:latin typeface="Calibri"/>
                        </a:rPr>
                        <a:t>703-725-7400 </a:t>
                      </a:r>
                    </a:p>
                  </a:txBody>
                  <a:tcPr marL="12700" marR="12700" marT="12700" marB="0" anchor="b"/>
                </a:tc>
                <a:tc>
                  <a:txBody>
                    <a:bodyPr/>
                    <a:lstStyle/>
                    <a:p>
                      <a:pPr algn="l" fontAlgn="ctr"/>
                      <a:r>
                        <a:rPr lang="en-US" sz="1200" b="0" i="0" u="sng" strike="noStrike" dirty="0">
                          <a:solidFill>
                            <a:schemeClr val="tx1"/>
                          </a:solidFill>
                          <a:effectLst/>
                          <a:latin typeface="Calibri"/>
                        </a:rPr>
                        <a:t>tom.massie@dc.gov</a:t>
                      </a:r>
                    </a:p>
                  </a:txBody>
                  <a:tcPr marL="12700" marR="12700" marT="12700" marB="0" anchor="ctr"/>
                </a:tc>
              </a:tr>
              <a:tr h="242559">
                <a:tc>
                  <a:txBody>
                    <a:bodyPr/>
                    <a:lstStyle/>
                    <a:p>
                      <a:pPr algn="l" fontAlgn="b"/>
                      <a:r>
                        <a:rPr lang="en-US" sz="1200" b="0" i="0" u="none" strike="noStrike" dirty="0">
                          <a:solidFill>
                            <a:schemeClr val="tx1"/>
                          </a:solidFill>
                          <a:effectLst/>
                          <a:latin typeface="Calibri"/>
                        </a:rPr>
                        <a:t>Infrastructure </a:t>
                      </a:r>
                      <a:r>
                        <a:rPr lang="en-US" sz="1200" b="0" i="0" u="none" strike="noStrike" dirty="0" smtClean="0">
                          <a:solidFill>
                            <a:schemeClr val="tx1"/>
                          </a:solidFill>
                          <a:effectLst/>
                          <a:latin typeface="Calibri"/>
                        </a:rPr>
                        <a:t>PM </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Reza Beheshti</a:t>
                      </a:r>
                    </a:p>
                  </a:txBody>
                  <a:tcPr marL="12700" marR="12700" marT="12700" marB="0" anchor="b"/>
                </a:tc>
                <a:tc>
                  <a:txBody>
                    <a:bodyPr/>
                    <a:lstStyle/>
                    <a:p>
                      <a:pPr algn="l" fontAlgn="b"/>
                      <a:r>
                        <a:rPr lang="en-US" sz="1200" b="0" i="0" u="none" strike="noStrike">
                          <a:solidFill>
                            <a:schemeClr val="tx1"/>
                          </a:solidFill>
                          <a:effectLst/>
                          <a:latin typeface="Calibri"/>
                        </a:rPr>
                        <a:t>571-243-2414</a:t>
                      </a:r>
                    </a:p>
                  </a:txBody>
                  <a:tcPr marL="12700" marR="12700" marT="12700" marB="0" anchor="b"/>
                </a:tc>
                <a:tc>
                  <a:txBody>
                    <a:bodyPr/>
                    <a:lstStyle/>
                    <a:p>
                      <a:pPr algn="l" fontAlgn="b"/>
                      <a:r>
                        <a:rPr lang="en-US" sz="1200" b="0" i="0" u="sng" strike="noStrike" dirty="0">
                          <a:solidFill>
                            <a:schemeClr val="tx1"/>
                          </a:solidFill>
                          <a:effectLst/>
                          <a:latin typeface="Calibri"/>
                        </a:rPr>
                        <a:t>reza.beheshti@dc.gov</a:t>
                      </a:r>
                    </a:p>
                  </a:txBody>
                  <a:tcPr marL="12700" marR="12700" marT="12700" marB="0" anchor="b"/>
                </a:tc>
              </a:tr>
              <a:tr h="242559">
                <a:tc>
                  <a:txBody>
                    <a:bodyPr/>
                    <a:lstStyle/>
                    <a:p>
                      <a:pPr algn="l" fontAlgn="b"/>
                      <a:r>
                        <a:rPr lang="en-US" sz="1200" b="0" i="0" u="none" strike="noStrike" dirty="0">
                          <a:solidFill>
                            <a:schemeClr val="tx1"/>
                          </a:solidFill>
                          <a:effectLst/>
                          <a:latin typeface="Calibri"/>
                        </a:rPr>
                        <a:t> </a:t>
                      </a:r>
                    </a:p>
                  </a:txBody>
                  <a:tcPr marL="12700" marR="12700" marT="12700" marB="0" anchor="b"/>
                </a:tc>
                <a:tc>
                  <a:txBody>
                    <a:bodyPr/>
                    <a:lstStyle/>
                    <a:p>
                      <a:pPr algn="l" fontAlgn="b"/>
                      <a:r>
                        <a:rPr lang="en-US" sz="1200" b="0" i="0" u="none" strike="noStrike">
                          <a:solidFill>
                            <a:schemeClr val="tx1"/>
                          </a:solidFill>
                          <a:effectLst/>
                          <a:latin typeface="Calibri"/>
                        </a:rPr>
                        <a:t> </a:t>
                      </a:r>
                    </a:p>
                  </a:txBody>
                  <a:tcPr marL="12700" marR="12700" marT="12700" marB="0" anchor="b"/>
                </a:tc>
                <a:tc>
                  <a:txBody>
                    <a:bodyPr/>
                    <a:lstStyle/>
                    <a:p>
                      <a:pPr algn="l" fontAlgn="b"/>
                      <a:r>
                        <a:rPr lang="en-US" sz="1200" b="0" i="0" u="none" strike="noStrike">
                          <a:solidFill>
                            <a:schemeClr val="tx1"/>
                          </a:solidFill>
                          <a:effectLst/>
                          <a:latin typeface="Calibri"/>
                        </a:rPr>
                        <a:t> </a:t>
                      </a:r>
                    </a:p>
                  </a:txBody>
                  <a:tcPr marL="12700" marR="12700" marT="12700" marB="0" anchor="b"/>
                </a:tc>
                <a:tc>
                  <a:txBody>
                    <a:bodyPr/>
                    <a:lstStyle/>
                    <a:p>
                      <a:pPr algn="l" fontAlgn="b"/>
                      <a:r>
                        <a:rPr lang="en-US" sz="1200" b="0" i="0" u="none" strike="noStrike">
                          <a:solidFill>
                            <a:schemeClr val="tx1"/>
                          </a:solidFill>
                          <a:effectLst/>
                          <a:latin typeface="Calibri"/>
                        </a:rPr>
                        <a:t> </a:t>
                      </a:r>
                    </a:p>
                  </a:txBody>
                  <a:tcPr marL="12700" marR="12700" marT="12700" marB="0" anchor="b"/>
                </a:tc>
              </a:tr>
              <a:tr h="287416">
                <a:tc>
                  <a:txBody>
                    <a:bodyPr/>
                    <a:lstStyle/>
                    <a:p>
                      <a:pPr algn="l" fontAlgn="b"/>
                      <a:r>
                        <a:rPr lang="en-US" sz="1200" b="0" i="0" u="none" strike="noStrike" dirty="0">
                          <a:solidFill>
                            <a:schemeClr val="tx1"/>
                          </a:solidFill>
                          <a:effectLst/>
                          <a:latin typeface="Calibri"/>
                        </a:rPr>
                        <a:t>Triage </a:t>
                      </a:r>
                      <a:r>
                        <a:rPr lang="en-US" sz="1200" b="0" i="0" u="none" strike="noStrike" dirty="0" smtClean="0">
                          <a:solidFill>
                            <a:schemeClr val="tx1"/>
                          </a:solidFill>
                          <a:effectLst/>
                          <a:latin typeface="Calibri"/>
                        </a:rPr>
                        <a:t>PM</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Jennifer Nelson-Samuel</a:t>
                      </a:r>
                    </a:p>
                  </a:txBody>
                  <a:tcPr marL="12700" marR="12700" marT="12700" marB="0" anchor="b"/>
                </a:tc>
                <a:tc>
                  <a:txBody>
                    <a:bodyPr/>
                    <a:lstStyle/>
                    <a:p>
                      <a:pPr algn="l" fontAlgn="b"/>
                      <a:r>
                        <a:rPr lang="en-US" sz="1200" b="0" i="0" u="none" strike="noStrike">
                          <a:solidFill>
                            <a:schemeClr val="tx1"/>
                          </a:solidFill>
                          <a:effectLst/>
                          <a:latin typeface="Calibri"/>
                        </a:rPr>
                        <a:t>240-441-3403</a:t>
                      </a:r>
                    </a:p>
                  </a:txBody>
                  <a:tcPr marL="12700" marR="12700" marT="12700" marB="0" anchor="b"/>
                </a:tc>
                <a:tc>
                  <a:txBody>
                    <a:bodyPr/>
                    <a:lstStyle/>
                    <a:p>
                      <a:pPr algn="l" fontAlgn="b"/>
                      <a:r>
                        <a:rPr lang="en-US" sz="1200" b="0" i="0" u="sng" strike="noStrike" dirty="0">
                          <a:solidFill>
                            <a:schemeClr val="tx1"/>
                          </a:solidFill>
                          <a:effectLst/>
                          <a:latin typeface="Calibri"/>
                        </a:rPr>
                        <a:t>jennifer.nelson-samuel2@dc.gov</a:t>
                      </a:r>
                    </a:p>
                  </a:txBody>
                  <a:tcPr marL="12700" marR="12700" marT="12700" marB="0" anchor="b"/>
                </a:tc>
              </a:tr>
              <a:tr h="242559">
                <a:tc>
                  <a:txBody>
                    <a:bodyPr/>
                    <a:lstStyle/>
                    <a:p>
                      <a:pPr algn="l" fontAlgn="b"/>
                      <a:r>
                        <a:rPr lang="en-US" sz="1200" b="0" i="0" u="none" strike="noStrike" dirty="0" smtClean="0">
                          <a:solidFill>
                            <a:schemeClr val="tx1"/>
                          </a:solidFill>
                          <a:effectLst/>
                          <a:latin typeface="Calibri"/>
                        </a:rPr>
                        <a:t>Technical</a:t>
                      </a:r>
                      <a:r>
                        <a:rPr lang="en-US" sz="1200" b="0" i="0" u="none" strike="noStrike" baseline="0" dirty="0" smtClean="0">
                          <a:solidFill>
                            <a:schemeClr val="tx1"/>
                          </a:solidFill>
                          <a:effectLst/>
                          <a:latin typeface="Calibri"/>
                        </a:rPr>
                        <a:t> Lead</a:t>
                      </a:r>
                      <a:r>
                        <a:rPr lang="en-US" sz="1200" b="0" i="0" u="none" strike="noStrike" dirty="0" smtClean="0">
                          <a:solidFill>
                            <a:schemeClr val="tx1"/>
                          </a:solidFill>
                          <a:effectLst/>
                          <a:latin typeface="Calibri"/>
                        </a:rPr>
                        <a:t> </a:t>
                      </a:r>
                      <a:r>
                        <a:rPr lang="en-US" sz="1200" b="0" i="0" u="none" strike="noStrike" dirty="0">
                          <a:solidFill>
                            <a:schemeClr val="tx1"/>
                          </a:solidFill>
                          <a:effectLst/>
                          <a:latin typeface="Calibri"/>
                        </a:rPr>
                        <a:t>DHS</a:t>
                      </a:r>
                    </a:p>
                  </a:txBody>
                  <a:tcPr marL="12700" marR="12700" marT="12700" marB="0" anchor="b"/>
                </a:tc>
                <a:tc>
                  <a:txBody>
                    <a:bodyPr/>
                    <a:lstStyle/>
                    <a:p>
                      <a:pPr algn="l" fontAlgn="b"/>
                      <a:r>
                        <a:rPr lang="en-US" sz="1200" b="0" i="0" u="none" strike="noStrike" dirty="0">
                          <a:solidFill>
                            <a:schemeClr val="tx1"/>
                          </a:solidFill>
                          <a:effectLst/>
                          <a:latin typeface="Calibri"/>
                        </a:rPr>
                        <a:t>Kyle </a:t>
                      </a:r>
                      <a:r>
                        <a:rPr lang="en-US" sz="1200" b="0" i="0" u="none" strike="noStrike" dirty="0" smtClean="0">
                          <a:solidFill>
                            <a:schemeClr val="tx1"/>
                          </a:solidFill>
                          <a:effectLst/>
                          <a:latin typeface="Calibri"/>
                        </a:rPr>
                        <a:t>Brown</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240-724-2919</a:t>
                      </a:r>
                    </a:p>
                  </a:txBody>
                  <a:tcPr marL="12700" marR="12700" marT="12700" marB="0" anchor="b"/>
                </a:tc>
                <a:tc>
                  <a:txBody>
                    <a:bodyPr/>
                    <a:lstStyle/>
                    <a:p>
                      <a:pPr algn="l" fontAlgn="b"/>
                      <a:r>
                        <a:rPr lang="en-US" sz="1200" b="0" i="0" u="sng" strike="noStrike" dirty="0">
                          <a:solidFill>
                            <a:schemeClr val="tx1"/>
                          </a:solidFill>
                          <a:effectLst/>
                          <a:latin typeface="Calibri"/>
                        </a:rPr>
                        <a:t>kyle.brown@dc.gov</a:t>
                      </a:r>
                    </a:p>
                  </a:txBody>
                  <a:tcPr marL="12700" marR="12700" marT="12700" marB="0" anchor="b"/>
                </a:tc>
              </a:tr>
              <a:tr h="242559">
                <a:tc>
                  <a:txBody>
                    <a:bodyPr/>
                    <a:lstStyle/>
                    <a:p>
                      <a:pPr algn="l" fontAlgn="b"/>
                      <a:r>
                        <a:rPr lang="en-US" sz="1200" b="0" i="0" u="none" strike="noStrike" dirty="0" smtClean="0">
                          <a:solidFill>
                            <a:schemeClr val="tx1"/>
                          </a:solidFill>
                          <a:effectLst/>
                          <a:latin typeface="Calibri"/>
                        </a:rPr>
                        <a:t>Technical</a:t>
                      </a:r>
                      <a:r>
                        <a:rPr lang="en-US" sz="1200" b="0" i="0" u="none" strike="noStrike" baseline="0" dirty="0" smtClean="0">
                          <a:solidFill>
                            <a:schemeClr val="tx1"/>
                          </a:solidFill>
                          <a:effectLst/>
                          <a:latin typeface="Calibri"/>
                        </a:rPr>
                        <a:t> Lead</a:t>
                      </a:r>
                      <a:r>
                        <a:rPr lang="en-US" sz="1200" b="0" i="0" u="none" strike="noStrike" dirty="0" smtClean="0">
                          <a:solidFill>
                            <a:schemeClr val="tx1"/>
                          </a:solidFill>
                          <a:effectLst/>
                          <a:latin typeface="Calibri"/>
                        </a:rPr>
                        <a:t> </a:t>
                      </a:r>
                      <a:r>
                        <a:rPr lang="en-US" sz="1200" b="0" i="0" u="none" strike="noStrike" dirty="0">
                          <a:solidFill>
                            <a:schemeClr val="tx1"/>
                          </a:solidFill>
                          <a:effectLst/>
                          <a:latin typeface="Calibri"/>
                        </a:rPr>
                        <a:t>DHCF/HBX</a:t>
                      </a:r>
                    </a:p>
                  </a:txBody>
                  <a:tcPr marL="12700" marR="12700" marT="12700" marB="0" anchor="b"/>
                </a:tc>
                <a:tc>
                  <a:txBody>
                    <a:bodyPr/>
                    <a:lstStyle/>
                    <a:p>
                      <a:pPr algn="l" fontAlgn="b"/>
                      <a:r>
                        <a:rPr lang="en-US" sz="1200" b="0" i="0" u="none" strike="noStrike" dirty="0" err="1">
                          <a:solidFill>
                            <a:schemeClr val="tx1"/>
                          </a:solidFill>
                          <a:effectLst/>
                          <a:latin typeface="Calibri"/>
                        </a:rPr>
                        <a:t>Nabeel</a:t>
                      </a:r>
                      <a:r>
                        <a:rPr lang="en-US" sz="1200" b="0" i="0" u="none" strike="noStrike" dirty="0">
                          <a:solidFill>
                            <a:schemeClr val="tx1"/>
                          </a:solidFill>
                          <a:effectLst/>
                          <a:latin typeface="Calibri"/>
                        </a:rPr>
                        <a:t> </a:t>
                      </a:r>
                      <a:r>
                        <a:rPr lang="en-US" sz="1200" b="0" i="0" u="none" strike="noStrike" dirty="0" smtClean="0">
                          <a:solidFill>
                            <a:schemeClr val="tx1"/>
                          </a:solidFill>
                          <a:effectLst/>
                          <a:latin typeface="Calibri"/>
                        </a:rPr>
                        <a:t>Ashraf</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202-491-3077</a:t>
                      </a:r>
                    </a:p>
                  </a:txBody>
                  <a:tcPr marL="12700" marR="12700" marT="12700" marB="0" anchor="b"/>
                </a:tc>
                <a:tc>
                  <a:txBody>
                    <a:bodyPr/>
                    <a:lstStyle/>
                    <a:p>
                      <a:pPr algn="l" fontAlgn="b"/>
                      <a:r>
                        <a:rPr lang="en-US" sz="1200" b="0" i="0" u="sng" strike="noStrike" dirty="0">
                          <a:solidFill>
                            <a:schemeClr val="tx1"/>
                          </a:solidFill>
                          <a:effectLst/>
                          <a:latin typeface="Calibri"/>
                        </a:rPr>
                        <a:t>nabeel.ashraf@dc.gov</a:t>
                      </a:r>
                    </a:p>
                  </a:txBody>
                  <a:tcPr marL="12700" marR="12700" marT="12700" marB="0" anchor="b"/>
                </a:tc>
              </a:tr>
              <a:tr h="242559">
                <a:tc>
                  <a:txBody>
                    <a:bodyPr/>
                    <a:lstStyle/>
                    <a:p>
                      <a:pPr algn="l" fontAlgn="b"/>
                      <a:r>
                        <a:rPr lang="en-US" sz="1200" b="0" i="0" u="none" strike="noStrike" dirty="0">
                          <a:solidFill>
                            <a:schemeClr val="tx1"/>
                          </a:solidFill>
                          <a:effectLst/>
                          <a:latin typeface="Calibri"/>
                        </a:rPr>
                        <a:t> </a:t>
                      </a:r>
                    </a:p>
                  </a:txBody>
                  <a:tcPr marL="12700" marR="12700" marT="12700" marB="0" anchor="b"/>
                </a:tc>
                <a:tc>
                  <a:txBody>
                    <a:bodyPr/>
                    <a:lstStyle/>
                    <a:p>
                      <a:pPr algn="l" fontAlgn="b"/>
                      <a:r>
                        <a:rPr lang="en-US" sz="1200" b="0" i="0" u="none" strike="noStrike" dirty="0">
                          <a:solidFill>
                            <a:schemeClr val="tx1"/>
                          </a:solidFill>
                          <a:effectLst/>
                          <a:latin typeface="Calibri"/>
                        </a:rPr>
                        <a:t> </a:t>
                      </a:r>
                    </a:p>
                  </a:txBody>
                  <a:tcPr marL="12700" marR="12700" marT="12700" marB="0" anchor="b"/>
                </a:tc>
                <a:tc>
                  <a:txBody>
                    <a:bodyPr/>
                    <a:lstStyle/>
                    <a:p>
                      <a:pPr algn="l" fontAlgn="b"/>
                      <a:r>
                        <a:rPr lang="en-US" sz="1200" b="0" i="0" u="none" strike="noStrike">
                          <a:solidFill>
                            <a:schemeClr val="tx1"/>
                          </a:solidFill>
                          <a:effectLst/>
                          <a:latin typeface="Calibri"/>
                        </a:rPr>
                        <a:t> </a:t>
                      </a:r>
                    </a:p>
                  </a:txBody>
                  <a:tcPr marL="12700" marR="12700" marT="12700" marB="0" anchor="b"/>
                </a:tc>
                <a:tc>
                  <a:txBody>
                    <a:bodyPr/>
                    <a:lstStyle/>
                    <a:p>
                      <a:pPr algn="l" fontAlgn="b"/>
                      <a:r>
                        <a:rPr lang="en-US" sz="1200" b="0" i="0" u="none" strike="noStrike" dirty="0">
                          <a:solidFill>
                            <a:schemeClr val="tx1"/>
                          </a:solidFill>
                          <a:effectLst/>
                          <a:latin typeface="Calibri"/>
                        </a:rPr>
                        <a:t> </a:t>
                      </a:r>
                    </a:p>
                  </a:txBody>
                  <a:tcPr marL="12700" marR="12700" marT="12700" marB="0" anchor="b"/>
                </a:tc>
              </a:tr>
              <a:tr h="242559">
                <a:tc>
                  <a:txBody>
                    <a:bodyPr/>
                    <a:lstStyle/>
                    <a:p>
                      <a:pPr algn="l" fontAlgn="b"/>
                      <a:r>
                        <a:rPr lang="en-US" sz="1200" b="0" i="0" u="none" strike="noStrike" dirty="0" smtClean="0">
                          <a:solidFill>
                            <a:schemeClr val="tx1"/>
                          </a:solidFill>
                          <a:effectLst/>
                          <a:latin typeface="Calibri"/>
                        </a:rPr>
                        <a:t>Salesforce PM</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dirty="0">
                          <a:solidFill>
                            <a:schemeClr val="tx1"/>
                          </a:solidFill>
                          <a:effectLst/>
                          <a:latin typeface="Calibri"/>
                        </a:rPr>
                        <a:t>Veronica </a:t>
                      </a:r>
                      <a:r>
                        <a:rPr lang="en-US" sz="1200" b="0" i="0" u="none" strike="noStrike" dirty="0" err="1">
                          <a:solidFill>
                            <a:schemeClr val="tx1"/>
                          </a:solidFill>
                          <a:effectLst/>
                          <a:latin typeface="Calibri"/>
                        </a:rPr>
                        <a:t>Lipscombe</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202-257-5991</a:t>
                      </a:r>
                    </a:p>
                  </a:txBody>
                  <a:tcPr marL="12700" marR="12700" marT="12700" marB="0" anchor="b"/>
                </a:tc>
                <a:tc>
                  <a:txBody>
                    <a:bodyPr/>
                    <a:lstStyle/>
                    <a:p>
                      <a:pPr algn="l" fontAlgn="b"/>
                      <a:r>
                        <a:rPr lang="en-US" sz="1200" b="0" i="0" u="sng" strike="noStrike" dirty="0">
                          <a:solidFill>
                            <a:schemeClr val="tx1"/>
                          </a:solidFill>
                          <a:effectLst/>
                          <a:latin typeface="Calibri"/>
                        </a:rPr>
                        <a:t>veronica.lipscombe@dc.gov</a:t>
                      </a:r>
                    </a:p>
                  </a:txBody>
                  <a:tcPr marL="12700" marR="12700" marT="12700" marB="0" anchor="b"/>
                </a:tc>
              </a:tr>
              <a:tr h="242559">
                <a:tc>
                  <a:txBody>
                    <a:bodyPr/>
                    <a:lstStyle/>
                    <a:p>
                      <a:pPr algn="l" fontAlgn="b"/>
                      <a:r>
                        <a:rPr lang="en-US" sz="1200" b="0" i="0" u="none" strike="noStrike" dirty="0">
                          <a:solidFill>
                            <a:schemeClr val="tx1"/>
                          </a:solidFill>
                          <a:effectLst/>
                          <a:latin typeface="Calibri"/>
                        </a:rPr>
                        <a:t> </a:t>
                      </a:r>
                    </a:p>
                  </a:txBody>
                  <a:tcPr marL="12700" marR="12700" marT="12700" marB="0" anchor="b"/>
                </a:tc>
                <a:tc>
                  <a:txBody>
                    <a:bodyPr/>
                    <a:lstStyle/>
                    <a:p>
                      <a:pPr algn="l" fontAlgn="b"/>
                      <a:r>
                        <a:rPr lang="en-US" sz="1200" b="0" i="0" u="none" strike="noStrike" dirty="0">
                          <a:solidFill>
                            <a:schemeClr val="tx1"/>
                          </a:solidFill>
                          <a:effectLst/>
                          <a:latin typeface="Calibri"/>
                        </a:rPr>
                        <a:t> </a:t>
                      </a:r>
                    </a:p>
                  </a:txBody>
                  <a:tcPr marL="12700" marR="12700" marT="12700" marB="0" anchor="b"/>
                </a:tc>
                <a:tc>
                  <a:txBody>
                    <a:bodyPr/>
                    <a:lstStyle/>
                    <a:p>
                      <a:pPr algn="l" fontAlgn="b"/>
                      <a:r>
                        <a:rPr lang="en-US" sz="1200" b="0" i="0" u="none" strike="noStrike">
                          <a:solidFill>
                            <a:schemeClr val="tx1"/>
                          </a:solidFill>
                          <a:effectLst/>
                          <a:latin typeface="Calibri"/>
                        </a:rPr>
                        <a:t> </a:t>
                      </a:r>
                    </a:p>
                  </a:txBody>
                  <a:tcPr marL="12700" marR="12700" marT="12700" marB="0" anchor="b"/>
                </a:tc>
                <a:tc>
                  <a:txBody>
                    <a:bodyPr/>
                    <a:lstStyle/>
                    <a:p>
                      <a:pPr algn="l" fontAlgn="b"/>
                      <a:r>
                        <a:rPr lang="en-US" sz="1200" b="0" i="0" u="none" strike="noStrike" dirty="0">
                          <a:solidFill>
                            <a:schemeClr val="tx1"/>
                          </a:solidFill>
                          <a:effectLst/>
                          <a:latin typeface="Calibri"/>
                        </a:rPr>
                        <a:t> </a:t>
                      </a:r>
                    </a:p>
                  </a:txBody>
                  <a:tcPr marL="12700" marR="12700" marT="12700" marB="0" anchor="b"/>
                </a:tc>
              </a:tr>
              <a:tr h="242559">
                <a:tc>
                  <a:txBody>
                    <a:bodyPr/>
                    <a:lstStyle/>
                    <a:p>
                      <a:pPr algn="l" fontAlgn="b"/>
                      <a:r>
                        <a:rPr lang="en-US" sz="1200" b="0" i="0" u="none" strike="noStrike" dirty="0">
                          <a:solidFill>
                            <a:schemeClr val="tx1"/>
                          </a:solidFill>
                          <a:effectLst/>
                          <a:latin typeface="Calibri"/>
                        </a:rPr>
                        <a:t>Security Lead</a:t>
                      </a:r>
                    </a:p>
                  </a:txBody>
                  <a:tcPr marL="12700" marR="12700" marT="12700" marB="0" anchor="b"/>
                </a:tc>
                <a:tc>
                  <a:txBody>
                    <a:bodyPr/>
                    <a:lstStyle/>
                    <a:p>
                      <a:pPr algn="l" fontAlgn="b"/>
                      <a:r>
                        <a:rPr lang="en-US" sz="1200" b="0" i="0" u="none" strike="noStrike" dirty="0">
                          <a:solidFill>
                            <a:schemeClr val="tx1"/>
                          </a:solidFill>
                          <a:effectLst/>
                          <a:latin typeface="Calibri"/>
                        </a:rPr>
                        <a:t>Victor Iwugo</a:t>
                      </a:r>
                    </a:p>
                  </a:txBody>
                  <a:tcPr marL="12700" marR="12700" marT="12700" marB="0" anchor="b"/>
                </a:tc>
                <a:tc>
                  <a:txBody>
                    <a:bodyPr/>
                    <a:lstStyle/>
                    <a:p>
                      <a:pPr algn="l" fontAlgn="b"/>
                      <a:r>
                        <a:rPr lang="en-US" sz="1200" b="0" i="0" u="none" strike="noStrike">
                          <a:solidFill>
                            <a:schemeClr val="tx1"/>
                          </a:solidFill>
                          <a:effectLst/>
                          <a:latin typeface="Calibri"/>
                        </a:rPr>
                        <a:t>301-906-2680</a:t>
                      </a:r>
                    </a:p>
                  </a:txBody>
                  <a:tcPr marL="12700" marR="12700" marT="12700" marB="0" anchor="b"/>
                </a:tc>
                <a:tc>
                  <a:txBody>
                    <a:bodyPr/>
                    <a:lstStyle/>
                    <a:p>
                      <a:pPr algn="l" fontAlgn="b"/>
                      <a:r>
                        <a:rPr lang="en-US" sz="1200" b="0" i="0" u="sng" strike="noStrike" dirty="0">
                          <a:solidFill>
                            <a:schemeClr val="tx1"/>
                          </a:solidFill>
                          <a:effectLst/>
                          <a:latin typeface="Calibri"/>
                        </a:rPr>
                        <a:t>victor.iwugo@dc.gov</a:t>
                      </a:r>
                    </a:p>
                  </a:txBody>
                  <a:tcPr marL="12700" marR="12700" marT="12700" marB="0" anchor="b"/>
                </a:tc>
              </a:tr>
              <a:tr h="242559">
                <a:tc>
                  <a:txBody>
                    <a:bodyPr/>
                    <a:lstStyle/>
                    <a:p>
                      <a:pPr algn="l" fontAlgn="b"/>
                      <a:r>
                        <a:rPr lang="en-US" sz="1200" b="0" i="0" u="none" strike="noStrike" dirty="0">
                          <a:solidFill>
                            <a:schemeClr val="tx1"/>
                          </a:solidFill>
                          <a:effectLst/>
                          <a:latin typeface="Calibri"/>
                        </a:rPr>
                        <a:t>Security Deputy</a:t>
                      </a:r>
                    </a:p>
                  </a:txBody>
                  <a:tcPr marL="12700" marR="12700" marT="12700" marB="0" anchor="b"/>
                </a:tc>
                <a:tc>
                  <a:txBody>
                    <a:bodyPr/>
                    <a:lstStyle/>
                    <a:p>
                      <a:pPr algn="l" fontAlgn="b"/>
                      <a:r>
                        <a:rPr lang="en-US" sz="1200" b="0" i="0" u="none" strike="noStrike">
                          <a:solidFill>
                            <a:schemeClr val="tx1"/>
                          </a:solidFill>
                          <a:effectLst/>
                          <a:latin typeface="Calibri"/>
                        </a:rPr>
                        <a:t>Ruchi Shewaramani</a:t>
                      </a:r>
                    </a:p>
                  </a:txBody>
                  <a:tcPr marL="12700" marR="12700" marT="12700" marB="0" anchor="b"/>
                </a:tc>
                <a:tc>
                  <a:txBody>
                    <a:bodyPr/>
                    <a:lstStyle/>
                    <a:p>
                      <a:pPr algn="l" fontAlgn="b"/>
                      <a:r>
                        <a:rPr lang="en-US" sz="1200" b="0" i="0" u="none" strike="noStrike" dirty="0">
                          <a:solidFill>
                            <a:schemeClr val="tx1"/>
                          </a:solidFill>
                          <a:effectLst/>
                          <a:latin typeface="Calibri"/>
                        </a:rPr>
                        <a:t>917-520-4015</a:t>
                      </a:r>
                    </a:p>
                  </a:txBody>
                  <a:tcPr marL="12700" marR="12700" marT="12700" marB="0" anchor="b"/>
                </a:tc>
                <a:tc>
                  <a:txBody>
                    <a:bodyPr/>
                    <a:lstStyle/>
                    <a:p>
                      <a:pPr algn="l" fontAlgn="b"/>
                      <a:r>
                        <a:rPr lang="en-US" sz="1200" b="0" i="0" u="sng" strike="noStrike" dirty="0">
                          <a:solidFill>
                            <a:schemeClr val="tx1"/>
                          </a:solidFill>
                          <a:effectLst/>
                          <a:latin typeface="Calibri"/>
                        </a:rPr>
                        <a:t>ruchi.shewaramani@dc.gov</a:t>
                      </a:r>
                    </a:p>
                  </a:txBody>
                  <a:tcPr marL="12700" marR="12700" marT="12700" marB="0" anchor="b"/>
                </a:tc>
              </a:tr>
              <a:tr h="242559">
                <a:tc>
                  <a:txBody>
                    <a:bodyPr/>
                    <a:lstStyle/>
                    <a:p>
                      <a:pPr algn="l" fontAlgn="b"/>
                      <a:endParaRPr lang="en-US" sz="1200" b="0" i="0" u="none" strike="noStrike" dirty="0">
                        <a:solidFill>
                          <a:schemeClr val="tx1"/>
                        </a:solidFill>
                        <a:effectLst/>
                        <a:latin typeface="Calibri"/>
                      </a:endParaRPr>
                    </a:p>
                  </a:txBody>
                  <a:tcPr marL="12700" marR="12700" marT="12700" marB="0" anchor="b"/>
                </a:tc>
                <a:tc>
                  <a:txBody>
                    <a:bodyPr/>
                    <a:lstStyle/>
                    <a:p>
                      <a:pPr algn="l" fontAlgn="b"/>
                      <a:endParaRPr lang="en-US" sz="1200" b="0" i="0" u="none" strike="noStrike" dirty="0">
                        <a:solidFill>
                          <a:schemeClr val="tx1"/>
                        </a:solidFill>
                        <a:effectLst/>
                        <a:latin typeface="Calibri"/>
                      </a:endParaRPr>
                    </a:p>
                  </a:txBody>
                  <a:tcPr marL="12700" marR="12700" marT="12700" marB="0" anchor="b"/>
                </a:tc>
                <a:tc>
                  <a:txBody>
                    <a:bodyPr/>
                    <a:lstStyle/>
                    <a:p>
                      <a:pPr algn="l" fontAlgn="b"/>
                      <a:endParaRPr lang="en-US" sz="1200" b="0" i="0" u="none" strike="noStrike" dirty="0">
                        <a:solidFill>
                          <a:schemeClr val="tx1"/>
                        </a:solidFill>
                        <a:effectLst/>
                        <a:latin typeface="Calibri"/>
                      </a:endParaRPr>
                    </a:p>
                  </a:txBody>
                  <a:tcPr marL="12700" marR="12700" marT="12700" marB="0" anchor="b"/>
                </a:tc>
                <a:tc>
                  <a:txBody>
                    <a:bodyPr/>
                    <a:lstStyle/>
                    <a:p>
                      <a:pPr algn="l" fontAlgn="b"/>
                      <a:endParaRPr lang="en-US" sz="1200" b="0" i="0" u="none" strike="noStrike" dirty="0">
                        <a:solidFill>
                          <a:schemeClr val="tx1"/>
                        </a:solidFill>
                        <a:effectLst/>
                        <a:latin typeface="Calibri"/>
                      </a:endParaRPr>
                    </a:p>
                  </a:txBody>
                  <a:tcPr marL="12700" marR="12700" marT="12700" marB="0" anchor="b"/>
                </a:tc>
              </a:tr>
              <a:tr h="242559">
                <a:tc>
                  <a:txBody>
                    <a:bodyPr/>
                    <a:lstStyle/>
                    <a:p>
                      <a:pPr algn="l" fontAlgn="b"/>
                      <a:r>
                        <a:rPr lang="en-US" sz="1200" b="0" i="0" u="none" strike="noStrike" dirty="0" smtClean="0">
                          <a:solidFill>
                            <a:schemeClr val="tx1"/>
                          </a:solidFill>
                          <a:effectLst/>
                          <a:latin typeface="Calibri"/>
                        </a:rPr>
                        <a:t>Enroll App Lead</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dirty="0" smtClean="0">
                          <a:solidFill>
                            <a:schemeClr val="tx1"/>
                          </a:solidFill>
                          <a:effectLst/>
                          <a:latin typeface="Calibri"/>
                        </a:rPr>
                        <a:t>Dan Thomas</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dirty="0" smtClean="0">
                          <a:solidFill>
                            <a:schemeClr val="tx1"/>
                          </a:solidFill>
                          <a:effectLst/>
                          <a:latin typeface="Calibri"/>
                        </a:rPr>
                        <a:t>410-336-6292</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sng" strike="noStrike" dirty="0" smtClean="0">
                          <a:solidFill>
                            <a:schemeClr val="tx1"/>
                          </a:solidFill>
                          <a:effectLst/>
                          <a:latin typeface="Calibri"/>
                        </a:rPr>
                        <a:t>dan.thomas@dc.gov</a:t>
                      </a:r>
                      <a:endParaRPr lang="en-US" sz="1200" b="0" i="0" u="sng" strike="noStrike" dirty="0">
                        <a:solidFill>
                          <a:schemeClr val="tx1"/>
                        </a:solidFill>
                        <a:effectLst/>
                        <a:latin typeface="Calibri"/>
                      </a:endParaRPr>
                    </a:p>
                  </a:txBody>
                  <a:tcPr marL="12700" marR="12700" marT="12700" marB="0" anchor="b"/>
                </a:tc>
              </a:tr>
            </a:tbl>
          </a:graphicData>
        </a:graphic>
      </p:graphicFrame>
      <p:sp>
        <p:nvSpPr>
          <p:cNvPr id="4" name="TextBox 3"/>
          <p:cNvSpPr txBox="1"/>
          <p:nvPr/>
        </p:nvSpPr>
        <p:spPr>
          <a:xfrm>
            <a:off x="3581400" y="1981200"/>
            <a:ext cx="2005677" cy="369332"/>
          </a:xfrm>
          <a:prstGeom prst="rect">
            <a:avLst/>
          </a:prstGeom>
          <a:noFill/>
        </p:spPr>
        <p:txBody>
          <a:bodyPr wrap="none" rtlCol="0">
            <a:spAutoFit/>
          </a:bodyPr>
          <a:lstStyle/>
          <a:p>
            <a:r>
              <a:rPr lang="en-US" dirty="0" smtClean="0"/>
              <a:t>Escalation Contacts</a:t>
            </a:r>
          </a:p>
        </p:txBody>
      </p:sp>
    </p:spTree>
    <p:extLst>
      <p:ext uri="{BB962C8B-B14F-4D97-AF65-F5344CB8AC3E}">
        <p14:creationId xmlns:p14="http://schemas.microsoft.com/office/powerpoint/2010/main" val="3295056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2</a:t>
            </a:fld>
            <a:endParaRPr lang="en-US" dirty="0">
              <a:solidFill>
                <a:prstClr val="black"/>
              </a:solidFill>
            </a:endParaRPr>
          </a:p>
        </p:txBody>
      </p:sp>
      <p:sp>
        <p:nvSpPr>
          <p:cNvPr id="10" name="Title 3"/>
          <p:cNvSpPr>
            <a:spLocks noGrp="1"/>
          </p:cNvSpPr>
          <p:nvPr>
            <p:ph type="title"/>
          </p:nvPr>
        </p:nvSpPr>
        <p:spPr>
          <a:xfrm>
            <a:off x="228600" y="282146"/>
            <a:ext cx="7467600" cy="556054"/>
          </a:xfrm>
        </p:spPr>
        <p:txBody>
          <a:bodyPr/>
          <a:lstStyle/>
          <a:p>
            <a:r>
              <a:rPr lang="en-US" dirty="0" smtClean="0"/>
              <a:t>DCAS Infrastructure Status as of Dec. 4</a:t>
            </a:r>
            <a:r>
              <a:rPr lang="en-US" baseline="30000" dirty="0" smtClean="0"/>
              <a:t>th</a:t>
            </a:r>
            <a:endParaRPr lang="en-US" baseline="30000" dirty="0"/>
          </a:p>
        </p:txBody>
      </p:sp>
      <p:graphicFrame>
        <p:nvGraphicFramePr>
          <p:cNvPr id="9" name="Table 8"/>
          <p:cNvGraphicFramePr>
            <a:graphicFrameLocks noGrp="1"/>
          </p:cNvGraphicFramePr>
          <p:nvPr>
            <p:extLst>
              <p:ext uri="{D42A27DB-BD31-4B8C-83A1-F6EECF244321}">
                <p14:modId xmlns:p14="http://schemas.microsoft.com/office/powerpoint/2010/main" val="2883206112"/>
              </p:ext>
            </p:extLst>
          </p:nvPr>
        </p:nvGraphicFramePr>
        <p:xfrm>
          <a:off x="4800600" y="5410200"/>
          <a:ext cx="3124200" cy="1219559"/>
        </p:xfrm>
        <a:graphic>
          <a:graphicData uri="http://schemas.openxmlformats.org/drawingml/2006/table">
            <a:tbl>
              <a:tblPr/>
              <a:tblGrid>
                <a:gridCol w="1371600"/>
                <a:gridCol w="990600"/>
                <a:gridCol w="762000"/>
              </a:tblGrid>
              <a:tr h="245016">
                <a:tc>
                  <a:txBody>
                    <a:bodyPr/>
                    <a:lstStyle/>
                    <a:p>
                      <a:pPr algn="l" fontAlgn="t"/>
                      <a:r>
                        <a:rPr lang="en-US" sz="1100" b="1" i="0" u="none" strike="noStrike" dirty="0">
                          <a:solidFill>
                            <a:srgbClr val="FFFFFF"/>
                          </a:solidFill>
                          <a:effectLst/>
                          <a:latin typeface="Calibri"/>
                        </a:rPr>
                        <a:t>Infrastructure</a:t>
                      </a: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SLAs</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Actual</a:t>
                      </a:r>
                    </a:p>
                    <a:p>
                      <a:pPr algn="ctr" fontAlgn="t"/>
                      <a:r>
                        <a:rPr lang="en-US" sz="1100" b="1" i="0" u="none" strike="noStrike" dirty="0" smtClean="0">
                          <a:solidFill>
                            <a:srgbClr val="FFFFFF"/>
                          </a:solidFill>
                          <a:effectLst/>
                          <a:latin typeface="Calibri"/>
                        </a:rPr>
                        <a:t>Min/Max</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288384">
                <a:tc>
                  <a:txBody>
                    <a:bodyPr/>
                    <a:lstStyle/>
                    <a:p>
                      <a:pPr algn="l" fontAlgn="ctr"/>
                      <a:r>
                        <a:rPr lang="en-US" sz="1100" b="1" i="0" u="none" strike="noStrike" dirty="0" smtClean="0">
                          <a:solidFill>
                            <a:srgbClr val="FFFFFF"/>
                          </a:solidFill>
                          <a:effectLst/>
                          <a:latin typeface="Calibri"/>
                        </a:rPr>
                        <a:t>ECR Aging</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&lt;</a:t>
                      </a:r>
                      <a:r>
                        <a:rPr lang="en-US" sz="1000" b="0" i="0" u="none" strike="noStrike" baseline="0" dirty="0" smtClean="0">
                          <a:solidFill>
                            <a:srgbClr val="000000"/>
                          </a:solidFill>
                          <a:effectLst/>
                          <a:latin typeface="Calibri"/>
                        </a:rPr>
                        <a:t> 4 </a:t>
                      </a:r>
                      <a:r>
                        <a:rPr lang="en-US" sz="1000" b="0" i="0" u="none" strike="noStrike" baseline="0" dirty="0" err="1" smtClean="0">
                          <a:solidFill>
                            <a:srgbClr val="000000"/>
                          </a:solidFill>
                          <a:effectLst/>
                          <a:latin typeface="Calibri"/>
                        </a:rPr>
                        <a:t>hrs</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Calibri"/>
                        </a:rPr>
                        <a:t>Green </a:t>
                      </a:r>
                      <a:endParaRPr lang="en-US" sz="1000" b="0" i="0" u="none" strike="noStrike" dirty="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smtClean="0">
                          <a:solidFill>
                            <a:srgbClr val="FFFFFF"/>
                          </a:solidFill>
                          <a:effectLst/>
                          <a:latin typeface="Calibri"/>
                        </a:rPr>
                        <a:t>Training</a:t>
                      </a:r>
                      <a:r>
                        <a:rPr lang="en-US" sz="1100" b="1" i="0" u="none" strike="noStrike" baseline="0" dirty="0" smtClean="0">
                          <a:solidFill>
                            <a:srgbClr val="FFFFFF"/>
                          </a:solidFill>
                          <a:effectLst/>
                          <a:latin typeface="Calibri"/>
                        </a:rPr>
                        <a:t> Environment</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No</a:t>
                      </a:r>
                      <a:r>
                        <a:rPr lang="en-US" sz="1000" b="0" i="0" u="none" strike="noStrike" baseline="0" dirty="0" smtClean="0">
                          <a:solidFill>
                            <a:srgbClr val="000000"/>
                          </a:solidFill>
                          <a:effectLst/>
                          <a:latin typeface="Calibri"/>
                        </a:rPr>
                        <a:t> cancelations</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kern="1200" dirty="0" smtClean="0">
                          <a:solidFill>
                            <a:schemeClr val="bg1"/>
                          </a:solidFill>
                          <a:effectLst/>
                          <a:latin typeface="+mn-lt"/>
                          <a:ea typeface="+mn-ea"/>
                          <a:cs typeface="+mn-cs"/>
                        </a:rPr>
                        <a:t>Red***</a:t>
                      </a:r>
                      <a:endParaRPr lang="en-US" sz="1000" b="0" i="0" u="none" strike="noStrike" kern="1200" dirty="0">
                        <a:solidFill>
                          <a:schemeClr val="bg1"/>
                        </a:solidFill>
                        <a:effectLst/>
                        <a:latin typeface="+mn-lt"/>
                        <a:ea typeface="+mn-ea"/>
                        <a:cs typeface="+mn-cs"/>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235215">
                <a:tc>
                  <a:txBody>
                    <a:bodyPr/>
                    <a:lstStyle/>
                    <a:p>
                      <a:pPr algn="l" fontAlgn="ctr"/>
                      <a:r>
                        <a:rPr lang="en-US" sz="1100" b="1" i="0" u="none" strike="noStrike" dirty="0" smtClean="0">
                          <a:solidFill>
                            <a:srgbClr val="FFFFFF"/>
                          </a:solidFill>
                          <a:effectLst/>
                          <a:latin typeface="Calibri"/>
                        </a:rPr>
                        <a:t>Scheduled</a:t>
                      </a:r>
                      <a:r>
                        <a:rPr lang="en-US" sz="1100" b="1" i="0" u="none" strike="noStrike" baseline="0" dirty="0" smtClean="0">
                          <a:solidFill>
                            <a:srgbClr val="FFFFFF"/>
                          </a:solidFill>
                          <a:effectLst/>
                          <a:latin typeface="Calibri"/>
                        </a:rPr>
                        <a:t> Deploy/Patches</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As</a:t>
                      </a:r>
                      <a:r>
                        <a:rPr lang="en-US" sz="1000" b="0" i="0" u="none" strike="noStrike" baseline="0" dirty="0" smtClean="0">
                          <a:solidFill>
                            <a:srgbClr val="000000"/>
                          </a:solidFill>
                          <a:effectLst/>
                          <a:latin typeface="Calibri"/>
                        </a:rPr>
                        <a:t> scheduled</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mn-lt"/>
                        </a:rPr>
                        <a:t>Green</a:t>
                      </a:r>
                      <a:endParaRPr lang="en-US" sz="1000" b="0" i="0" u="none" strike="noStrike" dirty="0">
                        <a:solidFill>
                          <a:schemeClr val="tx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7810A"/>
                    </a:solidFill>
                  </a:tcPr>
                </a:tc>
              </a:tr>
            </a:tbl>
          </a:graphicData>
        </a:graphic>
      </p:graphicFrame>
      <p:sp>
        <p:nvSpPr>
          <p:cNvPr id="11" name="TextBox 10"/>
          <p:cNvSpPr txBox="1"/>
          <p:nvPr/>
        </p:nvSpPr>
        <p:spPr>
          <a:xfrm>
            <a:off x="914400" y="5410200"/>
            <a:ext cx="3434460" cy="1277273"/>
          </a:xfrm>
          <a:prstGeom prst="rect">
            <a:avLst/>
          </a:prstGeom>
          <a:noFill/>
        </p:spPr>
        <p:txBody>
          <a:bodyPr wrap="square" rtlCol="0">
            <a:spAutoFit/>
          </a:bodyPr>
          <a:lstStyle/>
          <a:p>
            <a:pPr>
              <a:tabLst>
                <a:tab pos="285750" algn="l"/>
              </a:tabLst>
            </a:pPr>
            <a:r>
              <a:rPr lang="en-US" sz="1100" dirty="0" smtClean="0"/>
              <a:t>*	The team is analyzing Google Analytics API.  This         	number is max visitors in last 24 hrs.</a:t>
            </a:r>
          </a:p>
          <a:p>
            <a:pPr>
              <a:tabLst>
                <a:tab pos="285750" algn="l"/>
              </a:tabLst>
            </a:pPr>
            <a:r>
              <a:rPr lang="en-US" sz="1100" dirty="0" smtClean="0"/>
              <a:t>**   </a:t>
            </a:r>
            <a:r>
              <a:rPr lang="en-US" sz="1100" dirty="0" smtClean="0"/>
              <a:t>	Synthetic </a:t>
            </a:r>
            <a:r>
              <a:rPr lang="en-US" sz="1100" dirty="0"/>
              <a:t>transaction time has increased because 	of full flow is being measured not just </a:t>
            </a:r>
            <a:r>
              <a:rPr lang="en-US" sz="1100" dirty="0" smtClean="0"/>
              <a:t>login</a:t>
            </a:r>
          </a:p>
          <a:p>
            <a:pPr>
              <a:tabLst>
                <a:tab pos="285750" algn="l"/>
              </a:tabLst>
            </a:pPr>
            <a:r>
              <a:rPr lang="en-US" sz="1100" dirty="0" smtClean="0"/>
              <a:t>*** </a:t>
            </a:r>
            <a:r>
              <a:rPr lang="en-US" sz="1100" dirty="0" smtClean="0"/>
              <a:t>	Login </a:t>
            </a:r>
            <a:r>
              <a:rPr lang="en-US" sz="1100" dirty="0" smtClean="0"/>
              <a:t>process changes pushed to pre-prod affected </a:t>
            </a:r>
            <a:r>
              <a:rPr lang="en-US" sz="1100" dirty="0" smtClean="0"/>
              <a:t>	Training </a:t>
            </a:r>
            <a:r>
              <a:rPr lang="en-US" sz="1100" dirty="0" err="1" smtClean="0"/>
              <a:t>env</a:t>
            </a:r>
            <a:r>
              <a:rPr lang="en-US" sz="1100" dirty="0" smtClean="0"/>
              <a:t>. which shares the same IAM instance.  </a:t>
            </a:r>
            <a:r>
              <a:rPr lang="en-US" sz="1100" dirty="0"/>
              <a:t>	</a:t>
            </a:r>
          </a:p>
        </p:txBody>
      </p:sp>
      <p:graphicFrame>
        <p:nvGraphicFramePr>
          <p:cNvPr id="12" name="Table 11"/>
          <p:cNvGraphicFramePr>
            <a:graphicFrameLocks noGrp="1"/>
          </p:cNvGraphicFramePr>
          <p:nvPr>
            <p:extLst>
              <p:ext uri="{D42A27DB-BD31-4B8C-83A1-F6EECF244321}">
                <p14:modId xmlns:p14="http://schemas.microsoft.com/office/powerpoint/2010/main" val="3251383939"/>
              </p:ext>
            </p:extLst>
          </p:nvPr>
        </p:nvGraphicFramePr>
        <p:xfrm>
          <a:off x="4572000" y="1209874"/>
          <a:ext cx="3352799" cy="1533326"/>
        </p:xfrm>
        <a:graphic>
          <a:graphicData uri="http://schemas.openxmlformats.org/drawingml/2006/table">
            <a:tbl>
              <a:tblPr/>
              <a:tblGrid>
                <a:gridCol w="1645919"/>
                <a:gridCol w="853440"/>
                <a:gridCol w="853440"/>
              </a:tblGrid>
              <a:tr h="245016">
                <a:tc>
                  <a:txBody>
                    <a:bodyPr/>
                    <a:lstStyle/>
                    <a:p>
                      <a:pPr algn="l" fontAlgn="t"/>
                      <a:r>
                        <a:rPr lang="en-US" sz="1100" b="1" i="0" u="none" strike="noStrike" dirty="0">
                          <a:solidFill>
                            <a:srgbClr val="FFFFFF"/>
                          </a:solidFill>
                          <a:effectLst/>
                          <a:latin typeface="Calibri"/>
                        </a:rPr>
                        <a:t>Infrastructure</a:t>
                      </a: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SLAs</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Actual</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288384">
                <a:tc>
                  <a:txBody>
                    <a:bodyPr/>
                    <a:lstStyle/>
                    <a:p>
                      <a:pPr algn="l" fontAlgn="ctr"/>
                      <a:r>
                        <a:rPr lang="en-US" sz="1100" b="1" i="0" u="none" strike="noStrike" dirty="0">
                          <a:solidFill>
                            <a:srgbClr val="FFFFFF"/>
                          </a:solidFill>
                          <a:effectLst/>
                          <a:latin typeface="Calibri"/>
                        </a:rPr>
                        <a:t>Business Functionality Availability</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98%</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Calibri"/>
                        </a:rPr>
                        <a:t>100%</a:t>
                      </a:r>
                      <a:endParaRPr lang="en-US" sz="1000" b="0" i="0" u="none" strike="noStrike" dirty="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a:solidFill>
                            <a:srgbClr val="FFFFFF"/>
                          </a:solidFill>
                          <a:effectLst/>
                          <a:latin typeface="Calibri"/>
                        </a:rPr>
                        <a:t>System Availability</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a:solidFill>
                            <a:srgbClr val="000000"/>
                          </a:solidFill>
                          <a:effectLst/>
                          <a:latin typeface="Calibri"/>
                        </a:rPr>
                        <a:t>99%</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Calibri"/>
                        </a:rPr>
                        <a:t>100%(Except Maintenance Window)</a:t>
                      </a:r>
                      <a:endParaRPr lang="en-US" sz="1000" b="0" i="0" u="none" strike="noStrike" dirty="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a:solidFill>
                            <a:srgbClr val="FFFFFF"/>
                          </a:solidFill>
                          <a:effectLst/>
                          <a:latin typeface="Calibri"/>
                        </a:rPr>
                        <a:t>Recovery Time </a:t>
                      </a:r>
                      <a:r>
                        <a:rPr lang="en-US" sz="1100" b="1" i="0" u="none" strike="noStrike" dirty="0" smtClean="0">
                          <a:solidFill>
                            <a:srgbClr val="FFFFFF"/>
                          </a:solidFill>
                          <a:effectLst/>
                          <a:latin typeface="Calibri"/>
                        </a:rPr>
                        <a:t>Objective*</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ctr" fontAlgn="ctr"/>
                      <a:r>
                        <a:rPr lang="en-US" sz="1000" b="0" i="0" u="none" strike="noStrike">
                          <a:solidFill>
                            <a:srgbClr val="000000"/>
                          </a:solidFill>
                          <a:effectLst/>
                          <a:latin typeface="Calibri"/>
                        </a:rPr>
                        <a:t>4 Hours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rgbClr val="000000"/>
                          </a:solidFill>
                          <a:effectLst/>
                          <a:latin typeface="Calibri"/>
                        </a:rPr>
                        <a:t>N/A</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35215">
                <a:tc>
                  <a:txBody>
                    <a:bodyPr/>
                    <a:lstStyle/>
                    <a:p>
                      <a:pPr algn="l" fontAlgn="ctr"/>
                      <a:r>
                        <a:rPr lang="en-US" sz="1100" b="1" i="0" u="none" strike="noStrike" dirty="0">
                          <a:solidFill>
                            <a:srgbClr val="FFFFFF"/>
                          </a:solidFill>
                          <a:effectLst/>
                          <a:latin typeface="Calibri"/>
                        </a:rPr>
                        <a:t>Recovery Point </a:t>
                      </a:r>
                      <a:r>
                        <a:rPr lang="en-US" sz="1100" b="1" i="0" u="none" strike="noStrike" dirty="0" smtClean="0">
                          <a:solidFill>
                            <a:srgbClr val="FFFFFF"/>
                          </a:solidFill>
                          <a:effectLst/>
                          <a:latin typeface="Calibri"/>
                        </a:rPr>
                        <a:t>Objective**</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a:solidFill>
                            <a:srgbClr val="000000"/>
                          </a:solidFill>
                          <a:effectLst/>
                          <a:latin typeface="Calibri"/>
                        </a:rPr>
                        <a:t>1 Hour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rgbClr val="000000"/>
                          </a:solidFill>
                          <a:effectLst/>
                          <a:latin typeface="Calibri"/>
                        </a:rPr>
                        <a:t>N/A</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bl>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4090012671"/>
              </p:ext>
            </p:extLst>
          </p:nvPr>
        </p:nvGraphicFramePr>
        <p:xfrm>
          <a:off x="854075" y="2814638"/>
          <a:ext cx="7537450" cy="2462212"/>
        </p:xfrm>
        <a:graphic>
          <a:graphicData uri="http://schemas.openxmlformats.org/presentationml/2006/ole">
            <mc:AlternateContent xmlns:mc="http://schemas.openxmlformats.org/markup-compatibility/2006">
              <mc:Choice xmlns:v="urn:schemas-microsoft-com:vml" Requires="v">
                <p:oleObj spid="_x0000_s7199" name="Worksheet" r:id="rId4" imgW="7988300" imgH="2768600" progId="Excel.Sheet.12">
                  <p:embed/>
                </p:oleObj>
              </mc:Choice>
              <mc:Fallback>
                <p:oleObj name="Worksheet" r:id="rId4" imgW="7988300" imgH="2768600" progId="Excel.Sheet.12">
                  <p:embed/>
                  <p:pic>
                    <p:nvPicPr>
                      <p:cNvPr id="0" name=""/>
                      <p:cNvPicPr/>
                      <p:nvPr/>
                    </p:nvPicPr>
                    <p:blipFill>
                      <a:blip r:embed="rId5"/>
                      <a:stretch>
                        <a:fillRect/>
                      </a:stretch>
                    </p:blipFill>
                    <p:spPr>
                      <a:xfrm>
                        <a:off x="854075" y="2814638"/>
                        <a:ext cx="7537450" cy="2462212"/>
                      </a:xfrm>
                      <a:prstGeom prst="rect">
                        <a:avLst/>
                      </a:prstGeom>
                    </p:spPr>
                  </p:pic>
                </p:oleObj>
              </mc:Fallback>
            </mc:AlternateContent>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125474188"/>
              </p:ext>
            </p:extLst>
          </p:nvPr>
        </p:nvGraphicFramePr>
        <p:xfrm>
          <a:off x="1295400" y="1209874"/>
          <a:ext cx="3124200" cy="1454774"/>
        </p:xfrm>
        <a:graphic>
          <a:graphicData uri="http://schemas.openxmlformats.org/drawingml/2006/table">
            <a:tbl>
              <a:tblPr/>
              <a:tblGrid>
                <a:gridCol w="1371600"/>
                <a:gridCol w="914400"/>
                <a:gridCol w="838200"/>
              </a:tblGrid>
              <a:tr h="245016">
                <a:tc>
                  <a:txBody>
                    <a:bodyPr/>
                    <a:lstStyle/>
                    <a:p>
                      <a:pPr algn="l" fontAlgn="t"/>
                      <a:r>
                        <a:rPr lang="en-US" sz="1100" b="1" i="0" u="none" strike="noStrike" dirty="0">
                          <a:solidFill>
                            <a:srgbClr val="FFFFFF"/>
                          </a:solidFill>
                          <a:effectLst/>
                          <a:latin typeface="Calibri"/>
                        </a:rPr>
                        <a:t>Infrastructure</a:t>
                      </a: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SLAs</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Actual</a:t>
                      </a:r>
                    </a:p>
                    <a:p>
                      <a:pPr algn="ctr" fontAlgn="t"/>
                      <a:r>
                        <a:rPr lang="en-US" sz="1100" b="1" i="0" u="none" strike="noStrike" dirty="0" smtClean="0">
                          <a:solidFill>
                            <a:srgbClr val="FFFFFF"/>
                          </a:solidFill>
                          <a:effectLst/>
                          <a:latin typeface="Calibri"/>
                        </a:rPr>
                        <a:t>Min%/Max%</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288384">
                <a:tc>
                  <a:txBody>
                    <a:bodyPr/>
                    <a:lstStyle/>
                    <a:p>
                      <a:pPr algn="l" fontAlgn="ctr"/>
                      <a:r>
                        <a:rPr lang="en-US" sz="1100" b="1" i="0" u="none" strike="noStrike" dirty="0" smtClean="0">
                          <a:solidFill>
                            <a:srgbClr val="FFFFFF"/>
                          </a:solidFill>
                          <a:effectLst/>
                          <a:latin typeface="Calibri"/>
                        </a:rPr>
                        <a:t>App CPU Utilization</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&lt;</a:t>
                      </a:r>
                      <a:r>
                        <a:rPr lang="en-US" sz="1000" b="0" i="0" u="none" strike="noStrike" baseline="0" dirty="0" smtClean="0">
                          <a:solidFill>
                            <a:srgbClr val="000000"/>
                          </a:solidFill>
                          <a:effectLst/>
                          <a:latin typeface="Calibri"/>
                        </a:rPr>
                        <a:t> 70%</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mn-lt"/>
                        </a:rPr>
                        <a:t>0.07/48.46</a:t>
                      </a:r>
                      <a:endParaRPr lang="en-US" sz="1000" b="0" i="0" u="none" strike="noStrike" dirty="0" smtClean="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smtClean="0">
                          <a:solidFill>
                            <a:srgbClr val="FFFFFF"/>
                          </a:solidFill>
                          <a:effectLst/>
                          <a:latin typeface="Calibri"/>
                        </a:rPr>
                        <a:t>All Memory Utilization</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&lt;</a:t>
                      </a:r>
                      <a:r>
                        <a:rPr lang="en-US" sz="1000" b="0" i="0" u="none" strike="noStrike" baseline="0" dirty="0" smtClean="0">
                          <a:solidFill>
                            <a:srgbClr val="000000"/>
                          </a:solidFill>
                          <a:effectLst/>
                          <a:latin typeface="Calibri"/>
                        </a:rPr>
                        <a:t> 70%</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smtClean="0">
                          <a:solidFill>
                            <a:schemeClr val="bg1"/>
                          </a:solidFill>
                          <a:effectLst/>
                          <a:latin typeface="Calibri"/>
                        </a:rPr>
                        <a:t>11.35/75.60</a:t>
                      </a:r>
                      <a:endParaRPr lang="en-US" sz="1000" b="0" i="0" u="none" strike="noStrike" dirty="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smtClean="0">
                          <a:solidFill>
                            <a:srgbClr val="FFFFFF"/>
                          </a:solidFill>
                          <a:effectLst/>
                          <a:latin typeface="Calibri"/>
                        </a:rPr>
                        <a:t>Database</a:t>
                      </a:r>
                      <a:r>
                        <a:rPr lang="en-US" sz="1100" b="1" i="0" u="none" strike="noStrike" baseline="0" dirty="0" smtClean="0">
                          <a:solidFill>
                            <a:srgbClr val="FFFFFF"/>
                          </a:solidFill>
                          <a:effectLst/>
                          <a:latin typeface="Calibri"/>
                        </a:rPr>
                        <a:t> CPU Utilization</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&lt;</a:t>
                      </a:r>
                      <a:r>
                        <a:rPr lang="en-US" sz="1000" b="0" i="0" u="none" strike="noStrike" baseline="0" dirty="0" smtClean="0">
                          <a:solidFill>
                            <a:srgbClr val="000000"/>
                          </a:solidFill>
                          <a:effectLst/>
                          <a:latin typeface="Calibri"/>
                        </a:rPr>
                        <a:t> 70% </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Calibri"/>
                        </a:rPr>
                        <a:t>35.17/73.78</a:t>
                      </a:r>
                      <a:endParaRPr lang="en-US" sz="1000" b="0" i="0" u="none" strike="noStrike" dirty="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smtClean="0">
                          <a:solidFill>
                            <a:srgbClr val="FFFFFF"/>
                          </a:solidFill>
                          <a:effectLst/>
                          <a:latin typeface="Calibri"/>
                        </a:rPr>
                        <a:t>Batch Job Status</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ctr" fontAlgn="ctr"/>
                      <a:r>
                        <a:rPr lang="en-US" sz="1000" b="0" i="0" u="none" strike="noStrike" dirty="0" smtClean="0">
                          <a:solidFill>
                            <a:srgbClr val="000000"/>
                          </a:solidFill>
                          <a:effectLst/>
                          <a:latin typeface="Calibri"/>
                        </a:rPr>
                        <a:t>&lt;15</a:t>
                      </a:r>
                      <a:r>
                        <a:rPr lang="en-US" sz="1000" b="0" i="0" u="none" strike="noStrike" baseline="0" dirty="0" smtClean="0">
                          <a:solidFill>
                            <a:srgbClr val="000000"/>
                          </a:solidFill>
                          <a:effectLst/>
                          <a:latin typeface="Calibri"/>
                        </a:rPr>
                        <a:t> </a:t>
                      </a:r>
                      <a:r>
                        <a:rPr lang="en-US" sz="1000" b="0" i="0" u="none" strike="noStrike" baseline="0" dirty="0" err="1" smtClean="0">
                          <a:solidFill>
                            <a:srgbClr val="000000"/>
                          </a:solidFill>
                          <a:effectLst/>
                          <a:latin typeface="Calibri"/>
                        </a:rPr>
                        <a:t>hrs</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marL="0" algn="ctr" defTabSz="914400" rtl="0" eaLnBrk="1" fontAlgn="ctr" latinLnBrk="0" hangingPunct="1"/>
                      <a:r>
                        <a:rPr lang="en-US" sz="1000" b="0" i="0" u="none" strike="noStrike" kern="1200" dirty="0" smtClean="0">
                          <a:solidFill>
                            <a:schemeClr val="bg1"/>
                          </a:solidFill>
                          <a:effectLst/>
                          <a:latin typeface="+mn-lt"/>
                          <a:ea typeface="+mn-ea"/>
                          <a:cs typeface="+mn-cs"/>
                        </a:rPr>
                        <a:t>1.5/8.46</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C8802"/>
                    </a:solidFill>
                  </a:tcPr>
                </a:tc>
              </a:tr>
            </a:tbl>
          </a:graphicData>
        </a:graphic>
      </p:graphicFrame>
    </p:spTree>
    <p:extLst>
      <p:ext uri="{BB962C8B-B14F-4D97-AF65-F5344CB8AC3E}">
        <p14:creationId xmlns:p14="http://schemas.microsoft.com/office/powerpoint/2010/main" val="256292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3</a:t>
            </a:fld>
            <a:endParaRPr lang="en-US" dirty="0">
              <a:solidFill>
                <a:prstClr val="black"/>
              </a:solidFill>
            </a:endParaRPr>
          </a:p>
        </p:txBody>
      </p:sp>
      <p:sp>
        <p:nvSpPr>
          <p:cNvPr id="4" name="Title 3"/>
          <p:cNvSpPr>
            <a:spLocks noGrp="1"/>
          </p:cNvSpPr>
          <p:nvPr>
            <p:ph type="title"/>
          </p:nvPr>
        </p:nvSpPr>
        <p:spPr>
          <a:xfrm>
            <a:off x="134593" y="152400"/>
            <a:ext cx="6917873" cy="655714"/>
          </a:xfrm>
        </p:spPr>
        <p:txBody>
          <a:bodyPr/>
          <a:lstStyle/>
          <a:p>
            <a:r>
              <a:rPr lang="en-US" dirty="0" smtClean="0"/>
              <a:t>CSL 10 Day Trending Report</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611065109"/>
              </p:ext>
            </p:extLst>
          </p:nvPr>
        </p:nvGraphicFramePr>
        <p:xfrm>
          <a:off x="228600" y="1066800"/>
          <a:ext cx="8763000" cy="4038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14581279"/>
              </p:ext>
            </p:extLst>
          </p:nvPr>
        </p:nvGraphicFramePr>
        <p:xfrm>
          <a:off x="152400" y="5160994"/>
          <a:ext cx="1295400" cy="1499520"/>
        </p:xfrm>
        <a:graphic>
          <a:graphicData uri="http://schemas.openxmlformats.org/drawingml/2006/table">
            <a:tbl>
              <a:tblPr firstRow="1" bandRow="1">
                <a:tableStyleId>{5C22544A-7EE6-4342-B048-85BDC9FD1C3A}</a:tableStyleId>
              </a:tblPr>
              <a:tblGrid>
                <a:gridCol w="1295400"/>
              </a:tblGrid>
              <a:tr h="223233">
                <a:tc>
                  <a:txBody>
                    <a:bodyPr/>
                    <a:lstStyle/>
                    <a:p>
                      <a:r>
                        <a:rPr lang="en-US" sz="1000" dirty="0" smtClean="0"/>
                        <a:t>O&amp;M  </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b="0" i="0" u="none" strike="noStrike" dirty="0">
                          <a:solidFill>
                            <a:srgbClr val="000000"/>
                          </a:solidFill>
                          <a:effectLst/>
                          <a:latin typeface="Calibri"/>
                        </a:rPr>
                        <a:t>HBX </a:t>
                      </a:r>
                      <a:r>
                        <a:rPr lang="en-US" sz="900" b="0" i="0" u="none" strike="noStrike" dirty="0" err="1">
                          <a:solidFill>
                            <a:srgbClr val="000000"/>
                          </a:solidFill>
                          <a:effectLst/>
                          <a:latin typeface="Calibri"/>
                        </a:rPr>
                        <a:t>Curam</a:t>
                      </a:r>
                      <a:r>
                        <a:rPr lang="en-US" sz="900" b="0" i="0" u="none" strike="noStrike" dirty="0">
                          <a:solidFill>
                            <a:srgbClr val="000000"/>
                          </a:solidFill>
                          <a:effectLst/>
                          <a:latin typeface="Calibri"/>
                        </a:rPr>
                        <a:t> App </a:t>
                      </a:r>
                      <a:r>
                        <a:rPr lang="en-US" sz="900" b="0" i="0" u="none" strike="noStrike" dirty="0" err="1">
                          <a:solidFill>
                            <a:srgbClr val="000000"/>
                          </a:solidFill>
                          <a:effectLst/>
                          <a:latin typeface="Calibri"/>
                        </a:rPr>
                        <a:t>Dev</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b="0" i="0" u="none" strike="noStrike" dirty="0">
                          <a:solidFill>
                            <a:srgbClr val="000000"/>
                          </a:solidFill>
                          <a:effectLst/>
                          <a:latin typeface="Calibri"/>
                        </a:rPr>
                        <a:t>Infrastructure</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b="0" i="0" u="none" strike="noStrike" dirty="0">
                          <a:solidFill>
                            <a:srgbClr val="000000"/>
                          </a:solidFill>
                          <a:effectLst/>
                          <a:latin typeface="Calibri"/>
                        </a:rPr>
                        <a:t>Notices</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uk-UA" sz="900" b="0" i="0" u="none" strike="noStrike" dirty="0">
                          <a:solidFill>
                            <a:srgbClr val="000000"/>
                          </a:solidFill>
                          <a:effectLst/>
                          <a:latin typeface="Calibri"/>
                        </a:rPr>
                        <a:t>O&amp;M</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b="0" i="0" u="none" strike="noStrike" dirty="0">
                          <a:solidFill>
                            <a:srgbClr val="000000"/>
                          </a:solidFill>
                          <a:effectLst/>
                          <a:latin typeface="Calibri"/>
                        </a:rPr>
                        <a:t>O&amp;M Testing</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b="0" i="0" u="none" strike="noStrike" dirty="0">
                          <a:solidFill>
                            <a:srgbClr val="000000"/>
                          </a:solidFill>
                          <a:effectLst/>
                          <a:latin typeface="Calibri"/>
                        </a:rPr>
                        <a:t>Security Policy</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b="0" i="0" u="none" strike="noStrike" dirty="0">
                          <a:solidFill>
                            <a:srgbClr val="000000"/>
                          </a:solidFill>
                          <a:effectLst/>
                          <a:latin typeface="Calibri"/>
                        </a:rPr>
                        <a:t>Security/IAM</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b="0" i="0" u="none" strike="noStrike" dirty="0" smtClean="0">
                          <a:solidFill>
                            <a:srgbClr val="000000"/>
                          </a:solidFill>
                          <a:effectLst/>
                          <a:latin typeface="Calibri"/>
                        </a:rPr>
                        <a:t>Unassigned</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63918254"/>
              </p:ext>
            </p:extLst>
          </p:nvPr>
        </p:nvGraphicFramePr>
        <p:xfrm>
          <a:off x="1752600" y="5157888"/>
          <a:ext cx="1295400" cy="1564640"/>
        </p:xfrm>
        <a:graphic>
          <a:graphicData uri="http://schemas.openxmlformats.org/drawingml/2006/table">
            <a:tbl>
              <a:tblPr firstRow="1" bandRow="1">
                <a:tableStyleId>{F5AB1C69-6EDB-4FF4-983F-18BD219EF322}</a:tableStyleId>
              </a:tblPr>
              <a:tblGrid>
                <a:gridCol w="1295400"/>
              </a:tblGrid>
              <a:tr h="344719">
                <a:tc>
                  <a:txBody>
                    <a:bodyPr/>
                    <a:lstStyle/>
                    <a:p>
                      <a:r>
                        <a:rPr lang="en-US" sz="1000" dirty="0" smtClean="0"/>
                        <a:t>Other</a:t>
                      </a:r>
                      <a:r>
                        <a:rPr lang="en-US" dirty="0" smtClean="0"/>
                        <a:t>  </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a:effectLst/>
                        </a:rPr>
                        <a:t>DHS App Dev/QA</a:t>
                      </a:r>
                      <a:endParaRPr lang="en-US" sz="900" b="0" i="0" u="none" strike="noStrike">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a:effectLst/>
                        </a:rPr>
                        <a:t>DHS Business</a:t>
                      </a:r>
                      <a:endParaRPr lang="en-US" sz="900" b="0" i="0" u="none" strike="noStrike">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dirty="0">
                          <a:effectLst/>
                        </a:rPr>
                        <a:t>Enroll App</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dirty="0">
                          <a:effectLst/>
                        </a:rPr>
                        <a:t>HBX App </a:t>
                      </a:r>
                      <a:r>
                        <a:rPr lang="en-US" sz="900" u="none" strike="noStrike" dirty="0" err="1">
                          <a:effectLst/>
                        </a:rPr>
                        <a:t>Dev</a:t>
                      </a:r>
                      <a:r>
                        <a:rPr lang="en-US" sz="900" u="none" strike="noStrike" dirty="0">
                          <a:effectLst/>
                        </a:rPr>
                        <a:t>/QA</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59485915"/>
              </p:ext>
            </p:extLst>
          </p:nvPr>
        </p:nvGraphicFramePr>
        <p:xfrm>
          <a:off x="3352800" y="5160994"/>
          <a:ext cx="1295400" cy="1499520"/>
        </p:xfrm>
        <a:graphic>
          <a:graphicData uri="http://schemas.openxmlformats.org/drawingml/2006/table">
            <a:tbl>
              <a:tblPr firstRow="1" bandRow="1">
                <a:tableStyleId>{21E4AEA4-8DFA-4A89-87EB-49C32662AFE0}</a:tableStyleId>
              </a:tblPr>
              <a:tblGrid>
                <a:gridCol w="1295400"/>
              </a:tblGrid>
              <a:tr h="223233">
                <a:tc>
                  <a:txBody>
                    <a:bodyPr/>
                    <a:lstStyle/>
                    <a:p>
                      <a:r>
                        <a:rPr lang="en-US" sz="1000" dirty="0" smtClean="0"/>
                        <a:t>DHS/DHCF</a:t>
                      </a:r>
                      <a:r>
                        <a:rPr lang="en-US" sz="1000" baseline="0" dirty="0" smtClean="0"/>
                        <a:t> *</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a:effectLst/>
                        </a:rPr>
                        <a:t>DHS App Dev/QA</a:t>
                      </a:r>
                      <a:endParaRPr lang="en-US" sz="900" b="0" i="0" u="none" strike="noStrike">
                        <a:solidFill>
                          <a:srgbClr val="000000"/>
                        </a:solidFill>
                        <a:effectLst/>
                        <a:latin typeface="Calibri"/>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a:effectLst/>
                        </a:rPr>
                        <a:t>DHS Business</a:t>
                      </a:r>
                      <a:endParaRPr lang="en-US" sz="900" b="0" i="0" u="none" strike="noStrike">
                        <a:solidFill>
                          <a:srgbClr val="000000"/>
                        </a:solidFill>
                        <a:effectLst/>
                        <a:latin typeface="Calibri"/>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dirty="0">
                          <a:effectLst/>
                        </a:rPr>
                        <a:t>HBX </a:t>
                      </a:r>
                      <a:r>
                        <a:rPr lang="en-US" sz="900" u="none" strike="noStrike" dirty="0" err="1">
                          <a:effectLst/>
                        </a:rPr>
                        <a:t>Curam</a:t>
                      </a:r>
                      <a:r>
                        <a:rPr lang="en-US" sz="900" u="none" strike="noStrike" dirty="0">
                          <a:effectLst/>
                        </a:rPr>
                        <a:t> App </a:t>
                      </a:r>
                      <a:r>
                        <a:rPr lang="en-US" sz="900" u="none" strike="noStrike" dirty="0" err="1">
                          <a:effectLst/>
                        </a:rPr>
                        <a:t>Dev</a:t>
                      </a:r>
                      <a:endParaRPr lang="en-US" sz="900" b="0" i="0" u="none" strike="noStrike" dirty="0">
                        <a:solidFill>
                          <a:srgbClr val="000000"/>
                        </a:solidFill>
                        <a:effectLst/>
                        <a:latin typeface="Calibri"/>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dirty="0">
                          <a:effectLst/>
                        </a:rPr>
                        <a:t>Notices</a:t>
                      </a:r>
                      <a:endParaRPr lang="en-US" sz="900" b="0" i="0" u="none" strike="noStrike" dirty="0">
                        <a:solidFill>
                          <a:srgbClr val="000000"/>
                        </a:solidFill>
                        <a:effectLst/>
                        <a:latin typeface="Calibri"/>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20278061"/>
              </p:ext>
            </p:extLst>
          </p:nvPr>
        </p:nvGraphicFramePr>
        <p:xfrm>
          <a:off x="4953000" y="5181599"/>
          <a:ext cx="3352800" cy="1447801"/>
        </p:xfrm>
        <a:graphic>
          <a:graphicData uri="http://schemas.openxmlformats.org/drawingml/2006/table">
            <a:tbl>
              <a:tblPr/>
              <a:tblGrid>
                <a:gridCol w="3352800"/>
              </a:tblGrid>
              <a:tr h="306680">
                <a:tc>
                  <a:txBody>
                    <a:bodyPr/>
                    <a:lstStyle/>
                    <a:p>
                      <a:pPr algn="l" fontAlgn="b"/>
                      <a:r>
                        <a:rPr lang="en-US" sz="1000" b="0" i="0" u="none" strike="noStrike" dirty="0" smtClean="0">
                          <a:solidFill>
                            <a:srgbClr val="FFFFFF"/>
                          </a:solidFill>
                          <a:effectLst/>
                          <a:latin typeface="Calibri"/>
                        </a:rPr>
                        <a:t>Comments</a:t>
                      </a:r>
                      <a:endParaRPr lang="en-US" sz="10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1141121">
                <a:tc>
                  <a:txBody>
                    <a:bodyPr/>
                    <a:lstStyle/>
                    <a:p>
                      <a:pPr marL="171450" marR="0" indent="-171450" algn="l" defTabSz="914400" rtl="0" eaLnBrk="1" fontAlgn="b" latinLnBrk="0" hangingPunct="1">
                        <a:lnSpc>
                          <a:spcPct val="100000"/>
                        </a:lnSpc>
                        <a:spcBef>
                          <a:spcPts val="0"/>
                        </a:spcBef>
                        <a:spcAft>
                          <a:spcPts val="0"/>
                        </a:spcAft>
                        <a:buClrTx/>
                        <a:buSzTx/>
                        <a:buFontTx/>
                        <a:buChar char="•"/>
                        <a:tabLst/>
                        <a:defRPr/>
                      </a:pPr>
                      <a:r>
                        <a:rPr lang="en-US" sz="900" baseline="0" dirty="0" smtClean="0"/>
                        <a:t>This is a breakout of DHS/DHCF numbers which are already included in O&amp;M and Other queues.</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77052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7391400" cy="579514"/>
          </a:xfrm>
        </p:spPr>
        <p:txBody>
          <a:bodyPr/>
          <a:lstStyle/>
          <a:p>
            <a:r>
              <a:rPr lang="en-US" dirty="0" smtClean="0"/>
              <a:t>CSL Status</a:t>
            </a:r>
            <a:r>
              <a:rPr lang="en-US" dirty="0"/>
              <a:t> </a:t>
            </a:r>
            <a:r>
              <a:rPr lang="en-US" dirty="0" smtClean="0"/>
              <a:t>as of Dec 4</a:t>
            </a:r>
            <a:r>
              <a:rPr lang="en-US" baseline="30000" dirty="0" smtClean="0"/>
              <a:t>th</a:t>
            </a:r>
            <a:r>
              <a:rPr lang="en-US" dirty="0" smtClean="0"/>
              <a:t>	</a:t>
            </a:r>
            <a:endParaRPr lang="en-US" dirty="0"/>
          </a:p>
        </p:txBody>
      </p:sp>
      <p:sp>
        <p:nvSpPr>
          <p:cNvPr id="9" name="Slide Number Placeholder 1"/>
          <p:cNvSpPr>
            <a:spLocks noGrp="1"/>
          </p:cNvSpPr>
          <p:nvPr>
            <p:ph type="sldNum" sz="quarter" idx="12"/>
          </p:nvPr>
        </p:nvSpPr>
        <p:spPr>
          <a:xfrm>
            <a:off x="8546452" y="6385230"/>
            <a:ext cx="521348" cy="365125"/>
          </a:xfrm>
        </p:spPr>
        <p:txBody>
          <a:bodyPr/>
          <a:lstStyle/>
          <a:p>
            <a:r>
              <a:rPr lang="en-US" dirty="0" smtClean="0">
                <a:solidFill>
                  <a:prstClr val="black"/>
                </a:solidFill>
              </a:rPr>
              <a:t>4</a:t>
            </a:r>
            <a:endParaRPr lang="en-US" dirty="0">
              <a:solidFill>
                <a:prstClr val="black"/>
              </a:solidFill>
            </a:endParaRPr>
          </a:p>
        </p:txBody>
      </p:sp>
      <p:sp>
        <p:nvSpPr>
          <p:cNvPr id="12" name="TextBox 11"/>
          <p:cNvSpPr txBox="1"/>
          <p:nvPr/>
        </p:nvSpPr>
        <p:spPr>
          <a:xfrm>
            <a:off x="1143000" y="990600"/>
            <a:ext cx="6858000" cy="430887"/>
          </a:xfrm>
          <a:prstGeom prst="rect">
            <a:avLst/>
          </a:prstGeom>
          <a:noFill/>
        </p:spPr>
        <p:txBody>
          <a:bodyPr wrap="square" rtlCol="0" anchor="ctr">
            <a:spAutoFit/>
          </a:bodyPr>
          <a:lstStyle/>
          <a:p>
            <a:pPr algn="ctr"/>
            <a:r>
              <a:rPr lang="en-US" sz="2200" dirty="0" smtClean="0"/>
              <a:t>Number of Open CSLs by Severity Total = 297	</a:t>
            </a:r>
            <a:endParaRPr lang="en-US" sz="2200" dirty="0"/>
          </a:p>
        </p:txBody>
      </p:sp>
      <p:graphicFrame>
        <p:nvGraphicFramePr>
          <p:cNvPr id="16" name="Table 15"/>
          <p:cNvGraphicFramePr>
            <a:graphicFrameLocks noGrp="1"/>
          </p:cNvGraphicFramePr>
          <p:nvPr>
            <p:extLst>
              <p:ext uri="{D42A27DB-BD31-4B8C-83A1-F6EECF244321}">
                <p14:modId xmlns:p14="http://schemas.microsoft.com/office/powerpoint/2010/main" val="1203456000"/>
              </p:ext>
            </p:extLst>
          </p:nvPr>
        </p:nvGraphicFramePr>
        <p:xfrm>
          <a:off x="533403" y="1454634"/>
          <a:ext cx="8077199" cy="1633681"/>
        </p:xfrm>
        <a:graphic>
          <a:graphicData uri="http://schemas.openxmlformats.org/drawingml/2006/table">
            <a:tbl>
              <a:tblPr/>
              <a:tblGrid>
                <a:gridCol w="665988"/>
                <a:gridCol w="556571"/>
                <a:gridCol w="604405"/>
                <a:gridCol w="508739"/>
                <a:gridCol w="556571"/>
                <a:gridCol w="580921"/>
                <a:gridCol w="532222"/>
                <a:gridCol w="556571"/>
                <a:gridCol w="556571"/>
                <a:gridCol w="556571"/>
                <a:gridCol w="556571"/>
                <a:gridCol w="556571"/>
                <a:gridCol w="556571"/>
                <a:gridCol w="732356"/>
              </a:tblGrid>
              <a:tr h="512618">
                <a:tc>
                  <a:txBody>
                    <a:bodyPr/>
                    <a:lstStyle/>
                    <a:p>
                      <a:pPr algn="ctr" fontAlgn="b"/>
                      <a:r>
                        <a:rPr lang="en-US" sz="1000" b="1" i="0" u="none" strike="noStrike" dirty="0">
                          <a:solidFill>
                            <a:schemeClr val="bg1"/>
                          </a:solidFill>
                          <a:effectLst/>
                          <a:latin typeface="Calibri"/>
                        </a:rPr>
                        <a:t> </a:t>
                      </a:r>
                      <a:r>
                        <a:rPr lang="en-US" sz="1000" b="1" i="0" u="none" strike="noStrike" dirty="0" smtClean="0">
                          <a:solidFill>
                            <a:schemeClr val="bg1"/>
                          </a:solidFill>
                          <a:effectLst/>
                          <a:latin typeface="Calibri"/>
                        </a:rPr>
                        <a:t>CSL</a:t>
                      </a:r>
                      <a:r>
                        <a:rPr lang="en-US" sz="1000" b="1" i="0" u="none" strike="noStrike" baseline="0" dirty="0" smtClean="0">
                          <a:solidFill>
                            <a:schemeClr val="bg1"/>
                          </a:solidFill>
                          <a:effectLst/>
                          <a:latin typeface="Calibri"/>
                        </a:rPr>
                        <a:t> Severity</a:t>
                      </a:r>
                      <a:endParaRPr lang="en-US" sz="1000" b="1" i="0" u="none" strike="noStrike" dirty="0">
                        <a:solidFill>
                          <a:schemeClr val="bg1"/>
                        </a:solidFill>
                        <a:effectLst/>
                        <a:latin typeface="Calibri"/>
                      </a:endParaRPr>
                    </a:p>
                  </a:txBody>
                  <a:tcPr marL="12700" marR="12700" marT="12700" marB="0">
                    <a:lnL>
                      <a:noFill/>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DHS</a:t>
                      </a:r>
                      <a:r>
                        <a:rPr lang="en-US" sz="1000" b="1" i="0" u="none" strike="noStrike" baseline="0" dirty="0" smtClean="0">
                          <a:solidFill>
                            <a:schemeClr val="bg1"/>
                          </a:solidFill>
                          <a:effectLst/>
                          <a:latin typeface="Calibri"/>
                        </a:rPr>
                        <a:t> APP DEV</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DHS Bus</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Enroll</a:t>
                      </a:r>
                      <a:r>
                        <a:rPr lang="en-US" sz="1000" b="1" i="0" u="none" strike="noStrike" baseline="0" dirty="0" smtClean="0">
                          <a:solidFill>
                            <a:schemeClr val="bg1"/>
                          </a:solidFill>
                          <a:effectLst/>
                          <a:latin typeface="Calibri"/>
                        </a:rPr>
                        <a:t> App</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HBX APP DEV/App</a:t>
                      </a:r>
                      <a:br>
                        <a:rPr lang="en-US" sz="1000" b="1" i="0" u="none" strike="noStrike" dirty="0" smtClean="0">
                          <a:solidFill>
                            <a:schemeClr val="bg1"/>
                          </a:solidFill>
                          <a:effectLst/>
                          <a:latin typeface="Calibri"/>
                        </a:rPr>
                      </a:br>
                      <a:r>
                        <a:rPr lang="en-US" sz="1000" b="1" i="0" u="none" strike="noStrike" dirty="0" smtClean="0">
                          <a:solidFill>
                            <a:schemeClr val="bg1"/>
                          </a:solidFill>
                          <a:effectLst/>
                          <a:latin typeface="Calibri"/>
                        </a:rPr>
                        <a:t>Custom</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err="1" smtClean="0">
                          <a:solidFill>
                            <a:schemeClr val="bg1"/>
                          </a:solidFill>
                          <a:effectLst/>
                          <a:latin typeface="Calibri"/>
                        </a:rPr>
                        <a:t>Func</a:t>
                      </a:r>
                      <a:r>
                        <a:rPr lang="en-US" sz="1000" b="1" i="0" u="none" strike="noStrike" dirty="0" smtClean="0">
                          <a:solidFill>
                            <a:schemeClr val="bg1"/>
                          </a:solidFill>
                          <a:effectLst/>
                          <a:latin typeface="Calibri"/>
                        </a:rPr>
                        <a:t/>
                      </a:r>
                      <a:br>
                        <a:rPr lang="en-US" sz="1000" b="1" i="0" u="none" strike="noStrike" dirty="0" smtClean="0">
                          <a:solidFill>
                            <a:schemeClr val="bg1"/>
                          </a:solidFill>
                          <a:effectLst/>
                          <a:latin typeface="Calibri"/>
                        </a:rPr>
                      </a:br>
                      <a:r>
                        <a:rPr lang="en-US" sz="1000" b="1" i="0" u="none" strike="noStrike" dirty="0" smtClean="0">
                          <a:solidFill>
                            <a:schemeClr val="bg1"/>
                          </a:solidFill>
                          <a:effectLst/>
                          <a:latin typeface="Calibri"/>
                        </a:rPr>
                        <a:t>Design</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O&amp;M App </a:t>
                      </a:r>
                      <a:r>
                        <a:rPr lang="en-US" sz="1000" b="1" i="0" u="none" strike="noStrike" dirty="0" err="1" smtClean="0">
                          <a:solidFill>
                            <a:schemeClr val="bg1"/>
                          </a:solidFill>
                          <a:effectLst/>
                          <a:latin typeface="Calibri"/>
                        </a:rPr>
                        <a:t>Dev</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O&amp;M </a:t>
                      </a:r>
                      <a:r>
                        <a:rPr lang="en-US" sz="1000" b="1" i="0" u="none" strike="noStrike" dirty="0" err="1" smtClean="0">
                          <a:solidFill>
                            <a:schemeClr val="bg1"/>
                          </a:solidFill>
                          <a:effectLst/>
                          <a:latin typeface="Calibri"/>
                        </a:rPr>
                        <a:t>Infrast</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O&amp;M New Account</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kern="1200" dirty="0" smtClean="0">
                          <a:solidFill>
                            <a:schemeClr val="bg1"/>
                          </a:solidFill>
                          <a:latin typeface="+mn-lt"/>
                          <a:ea typeface="+mn-ea"/>
                          <a:cs typeface="+mn-cs"/>
                        </a:rPr>
                        <a:t>O&amp;M Notices</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kern="1200" dirty="0" smtClean="0">
                          <a:solidFill>
                            <a:schemeClr val="bg1"/>
                          </a:solidFill>
                          <a:latin typeface="+mn-lt"/>
                          <a:ea typeface="+mn-ea"/>
                          <a:cs typeface="+mn-cs"/>
                        </a:rPr>
                        <a:t>O&amp;M Triage</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kern="1200" dirty="0" smtClean="0">
                          <a:solidFill>
                            <a:schemeClr val="bg1"/>
                          </a:solidFill>
                          <a:latin typeface="+mn-lt"/>
                          <a:ea typeface="+mn-ea"/>
                          <a:cs typeface="+mn-cs"/>
                        </a:rPr>
                        <a:t>O&amp;M Testing</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kern="1200" dirty="0" smtClean="0">
                          <a:solidFill>
                            <a:schemeClr val="bg1"/>
                          </a:solidFill>
                          <a:latin typeface="+mn-lt"/>
                          <a:ea typeface="+mn-ea"/>
                          <a:cs typeface="+mn-cs"/>
                        </a:rPr>
                        <a:t>Security</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kern="1200" dirty="0" smtClean="0">
                          <a:solidFill>
                            <a:schemeClr val="bg1"/>
                          </a:solidFill>
                          <a:latin typeface="+mn-lt"/>
                          <a:ea typeface="+mn-ea"/>
                          <a:cs typeface="+mn-cs"/>
                        </a:rPr>
                        <a:t>Unassigned</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a:noFill/>
                    </a:lnR>
                    <a:lnT>
                      <a:noFill/>
                    </a:lnT>
                    <a:lnB w="12700" cap="flat" cmpd="sng" algn="ctr">
                      <a:solidFill>
                        <a:scrgbClr r="0" g="0" b="0"/>
                      </a:solidFill>
                      <a:prstDash val="solid"/>
                      <a:round/>
                      <a:headEnd type="none" w="med" len="med"/>
                      <a:tailEnd type="none" w="med" len="med"/>
                    </a:lnB>
                    <a:solidFill>
                      <a:schemeClr val="tx2">
                        <a:lumMod val="75000"/>
                      </a:schemeClr>
                    </a:solidFill>
                  </a:tcPr>
                </a:tc>
              </a:tr>
              <a:tr h="235527">
                <a:tc>
                  <a:txBody>
                    <a:bodyPr/>
                    <a:lstStyle/>
                    <a:p>
                      <a:pPr algn="l" fontAlgn="b"/>
                      <a:r>
                        <a:rPr lang="en-US" sz="1000" b="0" i="1" u="none" strike="noStrike" dirty="0" smtClean="0">
                          <a:solidFill>
                            <a:srgbClr val="000000"/>
                          </a:solidFill>
                          <a:effectLst/>
                          <a:latin typeface="Calibri"/>
                        </a:rPr>
                        <a:t>Owner</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err="1" smtClean="0">
                          <a:solidFill>
                            <a:srgbClr val="000000"/>
                          </a:solidFill>
                          <a:effectLst/>
                          <a:latin typeface="Calibri"/>
                        </a:rPr>
                        <a:t>Trunal</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Lawrence</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Jack</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Marty</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Jennifer</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Carlos</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Reza</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Victor</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err="1" smtClean="0">
                          <a:solidFill>
                            <a:srgbClr val="000000"/>
                          </a:solidFill>
                          <a:effectLst/>
                          <a:latin typeface="Calibri"/>
                        </a:rPr>
                        <a:t>Amit</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Ravi</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Ravi</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Victor</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Jennifer</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80109">
                <a:tc>
                  <a:txBody>
                    <a:bodyPr/>
                    <a:lstStyle/>
                    <a:p>
                      <a:pPr algn="l" fontAlgn="b"/>
                      <a:r>
                        <a:rPr lang="en-US" sz="1000" b="0" i="0" u="none" strike="noStrike" dirty="0">
                          <a:solidFill>
                            <a:srgbClr val="000000"/>
                          </a:solidFill>
                          <a:effectLst/>
                          <a:latin typeface="Calibri"/>
                        </a:rPr>
                        <a:t>Critical</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80109">
                <a:tc>
                  <a:txBody>
                    <a:bodyPr/>
                    <a:lstStyle/>
                    <a:p>
                      <a:pPr algn="l" fontAlgn="b"/>
                      <a:r>
                        <a:rPr lang="en-US" sz="1000" b="0" i="0" u="none" strike="noStrike" dirty="0">
                          <a:solidFill>
                            <a:srgbClr val="000000"/>
                          </a:solidFill>
                          <a:effectLst/>
                          <a:latin typeface="Calibri"/>
                        </a:rPr>
                        <a:t>High</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8</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4</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7</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5</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80109">
                <a:tc>
                  <a:txBody>
                    <a:bodyPr/>
                    <a:lstStyle/>
                    <a:p>
                      <a:pPr algn="l" fontAlgn="b"/>
                      <a:r>
                        <a:rPr lang="en-US" sz="1000" b="0" i="0" u="none" strike="noStrike" dirty="0">
                          <a:solidFill>
                            <a:srgbClr val="000000"/>
                          </a:solidFill>
                          <a:effectLst/>
                          <a:latin typeface="Calibri"/>
                        </a:rPr>
                        <a:t>Medium</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4</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20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114</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6</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14</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3</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9</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5</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64</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83128">
                <a:tc>
                  <a:txBody>
                    <a:bodyPr/>
                    <a:lstStyle/>
                    <a:p>
                      <a:pPr algn="l" fontAlgn="b"/>
                      <a:r>
                        <a:rPr lang="en-US" sz="1000" b="0" i="0" u="none" strike="noStrike" dirty="0">
                          <a:solidFill>
                            <a:srgbClr val="000000"/>
                          </a:solidFill>
                          <a:effectLst/>
                          <a:latin typeface="Calibri"/>
                        </a:rPr>
                        <a:t>Low</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80109">
                <a:tc>
                  <a:txBody>
                    <a:bodyPr/>
                    <a:lstStyle/>
                    <a:p>
                      <a:pPr algn="l" fontAlgn="b"/>
                      <a:r>
                        <a:rPr lang="en-US" sz="1000" b="1" i="0" u="none" strike="noStrike" dirty="0" smtClean="0">
                          <a:solidFill>
                            <a:srgbClr val="000000"/>
                          </a:solidFill>
                          <a:effectLst/>
                          <a:latin typeface="Calibri"/>
                        </a:rPr>
                        <a:t>Total</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4</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22</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124</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6</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0</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20</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4</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0</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19</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13</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10</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6</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69</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170753805"/>
              </p:ext>
            </p:extLst>
          </p:nvPr>
        </p:nvGraphicFramePr>
        <p:xfrm>
          <a:off x="533400" y="3189476"/>
          <a:ext cx="4724400" cy="1985869"/>
        </p:xfrm>
        <a:graphic>
          <a:graphicData uri="http://schemas.openxmlformats.org/drawingml/2006/table">
            <a:tbl>
              <a:tblPr/>
              <a:tblGrid>
                <a:gridCol w="644237"/>
                <a:gridCol w="966355"/>
                <a:gridCol w="858981"/>
                <a:gridCol w="966355"/>
                <a:gridCol w="1288472"/>
              </a:tblGrid>
              <a:tr h="236295">
                <a:tc gridSpan="5">
                  <a:txBody>
                    <a:bodyPr/>
                    <a:lstStyle/>
                    <a:p>
                      <a:pPr algn="ctr" fontAlgn="b"/>
                      <a:r>
                        <a:rPr lang="en-US" sz="1000" b="1" i="0" u="none" strike="noStrike" dirty="0" smtClean="0">
                          <a:solidFill>
                            <a:srgbClr val="FFFFFF"/>
                          </a:solidFill>
                          <a:effectLst/>
                          <a:latin typeface="Calibri"/>
                        </a:rPr>
                        <a:t>SLA (based on day ticket is created not how long O&amp;M takes to resolve) </a:t>
                      </a:r>
                      <a:endParaRPr lang="en-US" sz="1000" b="1" i="0" u="none" strike="noStrike" dirty="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hMerge="1">
                  <a:txBody>
                    <a:bodyPr/>
                    <a:lstStyle/>
                    <a:p>
                      <a:pPr algn="ctr" fontAlgn="b"/>
                      <a:endParaRPr lang="en-US" sz="12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chemeClr val="tx2">
                        <a:lumMod val="75000"/>
                      </a:schemeClr>
                    </a:solidFill>
                  </a:tcPr>
                </a:tc>
                <a:tc hMerge="1">
                  <a:txBody>
                    <a:bodyPr/>
                    <a:lstStyle/>
                    <a:p>
                      <a:endParaRPr lang="en-US"/>
                    </a:p>
                  </a:txBody>
                  <a:tcPr/>
                </a:tc>
                <a:tc hMerge="1">
                  <a:txBody>
                    <a:bodyPr/>
                    <a:lstStyle/>
                    <a:p>
                      <a:pPr algn="ctr" fontAlgn="b"/>
                      <a:endParaRPr lang="en-US" sz="12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chemeClr val="tx2">
                        <a:lumMod val="75000"/>
                      </a:schemeClr>
                    </a:solidFill>
                  </a:tcPr>
                </a:tc>
                <a:tc hMerge="1">
                  <a:txBody>
                    <a:bodyPr/>
                    <a:lstStyle/>
                    <a:p>
                      <a:pPr algn="ctr" fontAlgn="b"/>
                      <a:endParaRPr lang="en-US" sz="1200" b="1" i="0" u="none" strike="noStrike" dirty="0">
                        <a:solidFill>
                          <a:srgbClr val="FFFFFF"/>
                        </a:solidFill>
                        <a:effectLst/>
                        <a:latin typeface="Calibri"/>
                      </a:endParaRPr>
                    </a:p>
                  </a:txBody>
                  <a:tcPr marL="12700" marR="12700" marT="12700" marB="0" anchor="b">
                    <a:lnL>
                      <a:noFill/>
                    </a:lnL>
                    <a:lnR>
                      <a:noFill/>
                    </a:lnR>
                    <a:lnT>
                      <a:noFill/>
                    </a:lnT>
                    <a:lnB w="19050" cap="flat" cmpd="sng" algn="ctr">
                      <a:solidFill>
                        <a:srgbClr val="FFFFFF"/>
                      </a:solidFill>
                      <a:prstDash val="solid"/>
                      <a:round/>
                      <a:headEnd type="none" w="med" len="med"/>
                      <a:tailEnd type="none" w="med" len="med"/>
                    </a:lnB>
                    <a:solidFill>
                      <a:schemeClr val="tx2">
                        <a:lumMod val="75000"/>
                      </a:schemeClr>
                    </a:solidFill>
                  </a:tcPr>
                </a:tc>
              </a:tr>
              <a:tr h="449505">
                <a:tc>
                  <a:txBody>
                    <a:bodyPr/>
                    <a:lstStyle/>
                    <a:p>
                      <a:pPr algn="l" fontAlgn="b"/>
                      <a:r>
                        <a:rPr lang="en-US" sz="1000" b="0" i="0" u="none" strike="noStrike" dirty="0" smtClean="0">
                          <a:solidFill>
                            <a:srgbClr val="FFFFFF"/>
                          </a:solidFill>
                          <a:effectLst/>
                          <a:latin typeface="Calibri"/>
                        </a:rPr>
                        <a:t>Priority</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O&amp;M CSL </a:t>
                      </a:r>
                    </a:p>
                    <a:p>
                      <a:pPr algn="ctr" fontAlgn="b"/>
                      <a:r>
                        <a:rPr lang="en-US" sz="1000" b="0" i="0" u="none" strike="noStrike" dirty="0" smtClean="0">
                          <a:solidFill>
                            <a:srgbClr val="FFFFFF"/>
                          </a:solidFill>
                          <a:effectLst/>
                          <a:latin typeface="Calibri"/>
                        </a:rPr>
                        <a:t>Count</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Other</a:t>
                      </a:r>
                      <a:r>
                        <a:rPr lang="en-US" sz="1000" b="0" i="0" u="none" strike="noStrike" baseline="0" dirty="0" smtClean="0">
                          <a:solidFill>
                            <a:srgbClr val="FFFFFF"/>
                          </a:solidFill>
                          <a:effectLst/>
                          <a:latin typeface="Calibri"/>
                        </a:rPr>
                        <a:t>  CSL</a:t>
                      </a:r>
                      <a:endParaRPr lang="en-US" sz="1000" b="0" i="0" u="none" strike="noStrike" dirty="0" smtClean="0">
                        <a:solidFill>
                          <a:srgbClr val="FFFFFF"/>
                        </a:solidFill>
                        <a:effectLst/>
                        <a:latin typeface="Calibri"/>
                      </a:endParaRPr>
                    </a:p>
                    <a:p>
                      <a:pPr algn="ctr" fontAlgn="b"/>
                      <a:r>
                        <a:rPr lang="en-US" sz="1000" b="0" i="0" u="none" strike="noStrike" dirty="0" smtClean="0">
                          <a:solidFill>
                            <a:srgbClr val="FFFFFF"/>
                          </a:solidFill>
                          <a:effectLst/>
                          <a:latin typeface="Calibri"/>
                        </a:rPr>
                        <a:t>Count</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Average</a:t>
                      </a:r>
                    </a:p>
                    <a:p>
                      <a:pPr algn="ctr" fontAlgn="b"/>
                      <a:r>
                        <a:rPr lang="en-US" sz="1000" b="0" i="0" u="none" strike="noStrike" dirty="0" smtClean="0">
                          <a:solidFill>
                            <a:srgbClr val="FFFFFF"/>
                          </a:solidFill>
                          <a:effectLst/>
                          <a:latin typeface="Calibri"/>
                        </a:rPr>
                        <a:t>O&amp;M SLA</a:t>
                      </a:r>
                      <a:r>
                        <a:rPr lang="en-US" sz="1000" b="0" i="0" u="none" strike="noStrike" baseline="0" dirty="0" smtClean="0">
                          <a:solidFill>
                            <a:srgbClr val="FFFFFF"/>
                          </a:solidFill>
                          <a:effectLst/>
                          <a:latin typeface="Calibri"/>
                        </a:rPr>
                        <a:t> </a:t>
                      </a:r>
                      <a:r>
                        <a:rPr lang="en-US" sz="1000" b="0" i="0" u="none" strike="noStrike" dirty="0" smtClean="0">
                          <a:solidFill>
                            <a:srgbClr val="FFFFFF"/>
                          </a:solidFill>
                          <a:effectLst/>
                          <a:latin typeface="Calibri"/>
                        </a:rPr>
                        <a:t>Days</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rgbClr val="FFFFFF"/>
                          </a:solidFill>
                          <a:effectLst/>
                          <a:latin typeface="Calibri"/>
                        </a:rPr>
                        <a:t> </a:t>
                      </a:r>
                      <a:br>
                        <a:rPr lang="en-US" sz="1000" b="1" i="0" u="none" strike="noStrike" dirty="0" smtClean="0">
                          <a:solidFill>
                            <a:srgbClr val="FFFFFF"/>
                          </a:solidFill>
                          <a:effectLst/>
                          <a:latin typeface="Calibri"/>
                        </a:rPr>
                      </a:br>
                      <a:r>
                        <a:rPr lang="en-US" sz="1000" b="1" i="0" u="none" strike="noStrike" dirty="0" smtClean="0">
                          <a:solidFill>
                            <a:srgbClr val="FFFFFF"/>
                          </a:solidFill>
                          <a:effectLst/>
                          <a:latin typeface="Calibri"/>
                        </a:rPr>
                        <a:t>Days </a:t>
                      </a:r>
                    </a:p>
                    <a:p>
                      <a:pPr algn="ctr" fontAlgn="b"/>
                      <a:r>
                        <a:rPr lang="en-US" sz="1000" b="1" i="0" u="none" strike="noStrike" dirty="0" smtClean="0">
                          <a:solidFill>
                            <a:srgbClr val="FFFFFF"/>
                          </a:solidFill>
                          <a:effectLst/>
                          <a:latin typeface="Calibri"/>
                        </a:rPr>
                        <a:t>Aging </a:t>
                      </a:r>
                      <a:r>
                        <a:rPr lang="en-US" sz="1000" b="1" i="0" u="none" strike="noStrike" dirty="0">
                          <a:solidFill>
                            <a:srgbClr val="FFFFFF"/>
                          </a:solidFill>
                          <a:effectLst/>
                          <a:latin typeface="Calibri"/>
                        </a:rPr>
                        <a:t>SLA</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253289">
                <a:tc>
                  <a:txBody>
                    <a:bodyPr/>
                    <a:lstStyle/>
                    <a:p>
                      <a:pPr algn="l" fontAlgn="b"/>
                      <a:r>
                        <a:rPr lang="en-US" sz="1000" b="0" i="0" u="none" strike="noStrike" dirty="0">
                          <a:solidFill>
                            <a:srgbClr val="000000"/>
                          </a:solidFill>
                          <a:effectLst/>
                          <a:latin typeface="Calibri"/>
                        </a:rPr>
                        <a:t>Critical</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chemeClr val="tx1"/>
                          </a:solidFill>
                          <a:effectLst/>
                          <a:latin typeface="Calibri"/>
                        </a:rPr>
                        <a:t>2</a:t>
                      </a:r>
                      <a:endParaRPr lang="en-US" sz="1000" b="0" i="0" u="none" strike="noStrike" dirty="0">
                        <a:solidFill>
                          <a:schemeClr val="tx1"/>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15</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Calibri"/>
                        </a:rPr>
                        <a:t>3 days</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36295">
                <a:tc>
                  <a:txBody>
                    <a:bodyPr/>
                    <a:lstStyle/>
                    <a:p>
                      <a:pPr algn="l" fontAlgn="b"/>
                      <a:r>
                        <a:rPr lang="en-US" sz="1000" b="0" i="0" u="none" strike="noStrike" dirty="0">
                          <a:solidFill>
                            <a:srgbClr val="000000"/>
                          </a:solidFill>
                          <a:effectLst/>
                          <a:latin typeface="Calibri"/>
                        </a:rPr>
                        <a:t>High</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20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chemeClr val="tx1"/>
                          </a:solidFill>
                          <a:effectLst/>
                          <a:latin typeface="Calibri"/>
                        </a:rPr>
                        <a:t>10</a:t>
                      </a:r>
                      <a:endParaRPr lang="en-US" sz="1000" b="0" i="0" u="none" strike="noStrike" dirty="0">
                        <a:solidFill>
                          <a:schemeClr val="tx1"/>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28</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Calibri"/>
                        </a:rPr>
                        <a:t>10 </a:t>
                      </a:r>
                      <a:r>
                        <a:rPr lang="en-US" sz="1000" b="0" i="0" u="none" strike="noStrike" dirty="0">
                          <a:solidFill>
                            <a:srgbClr val="000000"/>
                          </a:solidFill>
                          <a:effectLst/>
                          <a:latin typeface="Calibri"/>
                        </a:rPr>
                        <a:t>days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36295">
                <a:tc>
                  <a:txBody>
                    <a:bodyPr/>
                    <a:lstStyle/>
                    <a:p>
                      <a:pPr algn="l" fontAlgn="b"/>
                      <a:r>
                        <a:rPr lang="en-US" sz="1000" b="0" i="0" u="none" strike="noStrike" dirty="0" smtClean="0">
                          <a:solidFill>
                            <a:srgbClr val="000000"/>
                          </a:solidFill>
                          <a:effectLst/>
                          <a:latin typeface="Calibri"/>
                        </a:rPr>
                        <a:t>Medium</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119</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144</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24</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2ACF03"/>
                    </a:solidFill>
                  </a:tcPr>
                </a:tc>
                <a:tc>
                  <a:txBody>
                    <a:bodyPr/>
                    <a:lstStyle/>
                    <a:p>
                      <a:pPr algn="ctr" fontAlgn="ctr"/>
                      <a:r>
                        <a:rPr lang="en-US" sz="1000" b="0" i="0" u="none" strike="noStrike" baseline="0" dirty="0" smtClean="0">
                          <a:solidFill>
                            <a:srgbClr val="000000"/>
                          </a:solidFill>
                          <a:effectLst/>
                          <a:latin typeface="Calibri"/>
                        </a:rPr>
                        <a:t>30 Days</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36295">
                <a:tc>
                  <a:txBody>
                    <a:bodyPr/>
                    <a:lstStyle/>
                    <a:p>
                      <a:pPr algn="l" fontAlgn="b"/>
                      <a:r>
                        <a:rPr lang="en-US" sz="1000" b="0" i="0" u="none" strike="noStrike" dirty="0" smtClean="0">
                          <a:solidFill>
                            <a:srgbClr val="000000"/>
                          </a:solidFill>
                          <a:effectLst/>
                          <a:latin typeface="Calibri"/>
                        </a:rPr>
                        <a:t>Low</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175</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2ACF03"/>
                    </a:solidFill>
                  </a:tcPr>
                </a:tc>
                <a:tc>
                  <a:txBody>
                    <a:bodyPr/>
                    <a:lstStyle/>
                    <a:p>
                      <a:pPr algn="ctr" fontAlgn="ctr"/>
                      <a:r>
                        <a:rPr lang="en-US" sz="1000" b="0" i="0" u="none" strike="noStrike" dirty="0" smtClean="0">
                          <a:solidFill>
                            <a:srgbClr val="000000"/>
                          </a:solidFill>
                          <a:effectLst/>
                          <a:latin typeface="Calibri"/>
                        </a:rPr>
                        <a:t>60 Days/NR</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36295">
                <a:tc>
                  <a:txBody>
                    <a:bodyPr/>
                    <a:lstStyle/>
                    <a:p>
                      <a:pPr algn="l" fontAlgn="b"/>
                      <a:r>
                        <a:rPr lang="en-US" sz="1000" b="1" i="0" u="none" strike="noStrike" dirty="0" smtClean="0">
                          <a:solidFill>
                            <a:srgbClr val="000000"/>
                          </a:solidFill>
                          <a:effectLst/>
                          <a:latin typeface="Calibri"/>
                        </a:rPr>
                        <a:t>Total</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1" i="0" u="none" strike="noStrike" dirty="0" smtClean="0">
                          <a:solidFill>
                            <a:srgbClr val="000000"/>
                          </a:solidFill>
                          <a:effectLst/>
                          <a:latin typeface="Calibri"/>
                        </a:rPr>
                        <a:t>141</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1" i="0" u="none" strike="noStrike" dirty="0" smtClean="0">
                          <a:solidFill>
                            <a:srgbClr val="000000"/>
                          </a:solidFill>
                          <a:effectLst/>
                          <a:latin typeface="Calibri"/>
                        </a:rPr>
                        <a:t>156</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marL="0" indent="0" algn="l" fontAlgn="b">
                        <a:buFont typeface="Arial"/>
                        <a:buNone/>
                      </a:pPr>
                      <a:r>
                        <a:rPr lang="en-US" sz="1000" b="1" i="0" u="none" strike="noStrike" dirty="0" smtClean="0">
                          <a:solidFill>
                            <a:srgbClr val="000000"/>
                          </a:solidFill>
                          <a:effectLst/>
                          <a:latin typeface="Calibri"/>
                        </a:rPr>
                        <a:t>** </a:t>
                      </a:r>
                      <a:r>
                        <a:rPr lang="en-US" sz="1000" kern="1200" dirty="0" smtClean="0">
                          <a:solidFill>
                            <a:schemeClr val="tx1"/>
                          </a:solidFill>
                          <a:latin typeface="+mn-lt"/>
                          <a:ea typeface="+mn-ea"/>
                          <a:cs typeface="+mn-cs"/>
                        </a:rPr>
                        <a:t>CSL SLAs are based on Creation date and</a:t>
                      </a:r>
                      <a:r>
                        <a:rPr lang="en-US" sz="1000" kern="1200" baseline="0" dirty="0" smtClean="0">
                          <a:solidFill>
                            <a:schemeClr val="tx1"/>
                          </a:solidFill>
                          <a:latin typeface="+mn-lt"/>
                          <a:ea typeface="+mn-ea"/>
                          <a:cs typeface="+mn-cs"/>
                        </a:rPr>
                        <a:t> not</a:t>
                      </a:r>
                      <a:r>
                        <a:rPr lang="en-US" sz="1000" kern="1200" dirty="0" smtClean="0">
                          <a:solidFill>
                            <a:schemeClr val="tx1"/>
                          </a:solidFill>
                          <a:latin typeface="+mn-lt"/>
                          <a:ea typeface="+mn-ea"/>
                          <a:cs typeface="+mn-cs"/>
                        </a:rPr>
                        <a:t> the date of Priority escalation. </a:t>
                      </a:r>
                      <a:endParaRPr lang="en-US" sz="1000" b="1"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fontAlgn="b"/>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631164042"/>
              </p:ext>
            </p:extLst>
          </p:nvPr>
        </p:nvGraphicFramePr>
        <p:xfrm>
          <a:off x="4038600" y="5246876"/>
          <a:ext cx="4572002" cy="1460463"/>
        </p:xfrm>
        <a:graphic>
          <a:graphicData uri="http://schemas.openxmlformats.org/drawingml/2006/table">
            <a:tbl>
              <a:tblPr/>
              <a:tblGrid>
                <a:gridCol w="468923"/>
                <a:gridCol w="2198077"/>
                <a:gridCol w="990600"/>
                <a:gridCol w="914402"/>
              </a:tblGrid>
              <a:tr h="241192">
                <a:tc gridSpan="4">
                  <a:txBody>
                    <a:bodyPr/>
                    <a:lstStyle/>
                    <a:p>
                      <a:pPr algn="ctr" fontAlgn="b"/>
                      <a:r>
                        <a:rPr lang="en-US" sz="1000" b="1" i="0" u="none" strike="noStrike" dirty="0" smtClean="0">
                          <a:solidFill>
                            <a:srgbClr val="FFFFFF"/>
                          </a:solidFill>
                          <a:effectLst/>
                          <a:latin typeface="Calibri"/>
                        </a:rPr>
                        <a:t>Critical</a:t>
                      </a:r>
                      <a:r>
                        <a:rPr lang="en-US" sz="1000" b="1" i="0" u="none" strike="noStrike" baseline="0" dirty="0" smtClean="0">
                          <a:solidFill>
                            <a:srgbClr val="FFFFFF"/>
                          </a:solidFill>
                          <a:effectLst/>
                          <a:latin typeface="Calibri"/>
                        </a:rPr>
                        <a:t> CSL’s (ETA is based on SLA)</a:t>
                      </a:r>
                      <a:endParaRPr lang="en-US" sz="1000" b="1" i="0" u="none" strike="noStrike" dirty="0">
                        <a:solidFill>
                          <a:srgbClr val="FFFFFF"/>
                        </a:solidFill>
                        <a:effectLst/>
                        <a:latin typeface="Calibri"/>
                      </a:endParaRPr>
                    </a:p>
                  </a:txBody>
                  <a:tcPr marL="12700" marR="12700" marT="12700" marB="0" anchor="ctr">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hMerge="1">
                  <a:txBody>
                    <a:bodyPr/>
                    <a:lstStyle/>
                    <a:p>
                      <a:pPr algn="l" fontAlgn="b"/>
                      <a:endParaRPr lang="en-US" sz="10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hMerge="1">
                  <a:txBody>
                    <a:bodyPr/>
                    <a:lstStyle/>
                    <a:p>
                      <a:pPr algn="ctr" fontAlgn="b"/>
                      <a:endParaRPr lang="en-US" sz="10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hMerge="1">
                  <a:txBody>
                    <a:bodyPr/>
                    <a:lstStyle/>
                    <a:p>
                      <a:pPr algn="ctr" fontAlgn="b"/>
                      <a:endParaRPr lang="en-US" sz="1000" b="1"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302830">
                <a:tc>
                  <a:txBody>
                    <a:bodyPr/>
                    <a:lstStyle/>
                    <a:p>
                      <a:pPr algn="l" fontAlgn="b"/>
                      <a:r>
                        <a:rPr lang="en-US" sz="1000" b="0" i="0" u="none" strike="noStrike" dirty="0" smtClean="0">
                          <a:solidFill>
                            <a:srgbClr val="FFFFFF"/>
                          </a:solidFill>
                          <a:effectLst/>
                          <a:latin typeface="Calibri"/>
                        </a:rPr>
                        <a:t>Critical CSL</a:t>
                      </a:r>
                      <a:endParaRPr lang="en-US" sz="1000" b="0" i="0" u="none" strike="noStrike" dirty="0">
                        <a:solidFill>
                          <a:srgbClr val="FFFFFF"/>
                        </a:solidFill>
                        <a:effectLst/>
                        <a:latin typeface="Calibri"/>
                      </a:endParaRPr>
                    </a:p>
                  </a:txBody>
                  <a:tcPr marL="12700" marR="12700" marT="12700"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marL="0" algn="l" defTabSz="914400" rtl="0" eaLnBrk="1" fontAlgn="b" latinLnBrk="0" hangingPunct="1"/>
                      <a:r>
                        <a:rPr lang="en-US" sz="1000" b="0" i="0" u="none" strike="noStrike" kern="1200" dirty="0" smtClean="0">
                          <a:solidFill>
                            <a:srgbClr val="FFFFFF"/>
                          </a:solidFill>
                          <a:effectLst/>
                          <a:latin typeface="Calibri"/>
                          <a:ea typeface="+mn-ea"/>
                          <a:cs typeface="+mn-cs"/>
                        </a:rPr>
                        <a:t>Description</a:t>
                      </a:r>
                      <a:endParaRPr lang="en-US" sz="1000" b="0" i="0" u="none" strike="noStrike" kern="1200" dirty="0">
                        <a:solidFill>
                          <a:srgbClr val="FFFFFF"/>
                        </a:solidFill>
                        <a:effectLst/>
                        <a:latin typeface="Calibri"/>
                        <a:ea typeface="+mn-ea"/>
                        <a:cs typeface="+mn-cs"/>
                      </a:endParaRPr>
                    </a:p>
                  </a:txBody>
                  <a:tcPr marL="12700" marR="12700" marT="12700"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ETA</a:t>
                      </a:r>
                      <a:endParaRPr lang="en-US" sz="1000" b="0" i="0" u="none" strike="noStrike" dirty="0">
                        <a:solidFill>
                          <a:srgbClr val="FFFFFF"/>
                        </a:solidFill>
                        <a:effectLst/>
                        <a:latin typeface="Calibri"/>
                      </a:endParaRPr>
                    </a:p>
                  </a:txBody>
                  <a:tcPr marL="12700" marR="12700" marT="12700"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Responsible Party</a:t>
                      </a:r>
                      <a:endParaRPr lang="en-US" sz="1000" b="0" i="0" u="none" strike="noStrike" dirty="0">
                        <a:solidFill>
                          <a:srgbClr val="FFFFFF"/>
                        </a:solidFill>
                        <a:effectLst/>
                        <a:latin typeface="Calibri"/>
                      </a:endParaRPr>
                    </a:p>
                  </a:txBody>
                  <a:tcPr marL="12700" marR="12700" marT="12700"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420746">
                <a:tc>
                  <a:txBody>
                    <a:bodyPr/>
                    <a:lstStyle/>
                    <a:p>
                      <a:pPr algn="l" fontAlgn="b"/>
                      <a:r>
                        <a:rPr lang="en-US" sz="900" b="0" i="0" u="none" strike="noStrike" dirty="0" smtClean="0">
                          <a:solidFill>
                            <a:srgbClr val="000000"/>
                          </a:solidFill>
                          <a:effectLst/>
                          <a:latin typeface="Calibri"/>
                        </a:rPr>
                        <a:t> 621565</a:t>
                      </a:r>
                      <a:endParaRPr lang="en-US" sz="9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Consumer</a:t>
                      </a:r>
                      <a:r>
                        <a:rPr lang="en-US" sz="900" kern="1200" baseline="0" dirty="0" smtClean="0">
                          <a:solidFill>
                            <a:schemeClr val="tx1"/>
                          </a:solidFill>
                          <a:latin typeface="+mn-lt"/>
                          <a:ea typeface="+mn-ea"/>
                          <a:cs typeface="+mn-cs"/>
                        </a:rPr>
                        <a:t> </a:t>
                      </a:r>
                      <a:r>
                        <a:rPr lang="en-US" sz="900" kern="1200" dirty="0" smtClean="0">
                          <a:solidFill>
                            <a:schemeClr val="tx1"/>
                          </a:solidFill>
                          <a:latin typeface="+mn-lt"/>
                          <a:ea typeface="+mn-ea"/>
                          <a:cs typeface="+mn-cs"/>
                        </a:rPr>
                        <a:t>attempted to access her Shop as an Employer. Consumer states the the portal keeps taking her to her personal information.</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kern="1200" dirty="0" smtClean="0">
                          <a:solidFill>
                            <a:schemeClr val="tx1"/>
                          </a:solidFill>
                          <a:latin typeface="+mn-lt"/>
                          <a:ea typeface="+mn-ea"/>
                          <a:cs typeface="+mn-cs"/>
                        </a:rPr>
                        <a:t> 11/24/2015</a:t>
                      </a:r>
                      <a:endParaRPr lang="en-US" sz="900" dirty="0"/>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a:r>
                        <a:rPr lang="en-US" sz="900" dirty="0" smtClean="0"/>
                        <a:t>Enroll App</a:t>
                      </a:r>
                      <a:endParaRPr lang="en-US" sz="900" dirty="0"/>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90571">
                <a:tc>
                  <a:txBody>
                    <a:bodyPr/>
                    <a:lstStyle/>
                    <a:p>
                      <a:pPr algn="l" fontAlgn="b"/>
                      <a:r>
                        <a:rPr lang="en-US" sz="900" b="0" i="0" u="none" strike="noStrike" dirty="0" smtClean="0">
                          <a:solidFill>
                            <a:srgbClr val="000000"/>
                          </a:solidFill>
                          <a:effectLst/>
                          <a:latin typeface="Calibri"/>
                        </a:rPr>
                        <a:t> 635794</a:t>
                      </a:r>
                      <a:endParaRPr lang="en-US" sz="9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0504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 </a:t>
                      </a:r>
                      <a:r>
                        <a:rPr lang="en-US" sz="900" dirty="0" smtClean="0"/>
                        <a:t>APTC service call failed for Case Ref</a:t>
                      </a:r>
                      <a:r>
                        <a:rPr lang="en-US" sz="900" baseline="0" dirty="0" smtClean="0"/>
                        <a:t> </a:t>
                      </a:r>
                      <a:r>
                        <a:rPr lang="en-US" sz="900" dirty="0" smtClean="0"/>
                        <a:t>2456429.</a:t>
                      </a:r>
                      <a:endParaRPr lang="en-US" sz="900" kern="1200" dirty="0" smtClean="0">
                        <a:solidFill>
                          <a:schemeClr val="tx1"/>
                        </a:solidFill>
                        <a:latin typeface="+mn-lt"/>
                        <a:ea typeface="+mn-ea"/>
                        <a:cs typeface="+mn-cs"/>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0504D"/>
                    </a:solidFill>
                  </a:tcPr>
                </a:tc>
                <a:tc>
                  <a:txBody>
                    <a:bodyPr/>
                    <a:lstStyle/>
                    <a:p>
                      <a:pPr algn="l"/>
                      <a:r>
                        <a:rPr lang="en-US" sz="900" dirty="0" smtClean="0"/>
                        <a:t> 12/3/2015</a:t>
                      </a:r>
                      <a:endParaRPr lang="en-US" sz="900" dirty="0"/>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0504D"/>
                    </a:solidFill>
                  </a:tcPr>
                </a:tc>
                <a:tc>
                  <a:txBody>
                    <a:bodyPr/>
                    <a:lstStyle/>
                    <a:p>
                      <a:pPr algn="l"/>
                      <a:r>
                        <a:rPr lang="en-US" sz="900" dirty="0" err="1" smtClean="0"/>
                        <a:t>Curam</a:t>
                      </a:r>
                      <a:r>
                        <a:rPr lang="en-US" sz="900" dirty="0" smtClean="0"/>
                        <a:t> App</a:t>
                      </a:r>
                      <a:endParaRPr lang="en-US" sz="900" dirty="0"/>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0504D"/>
                    </a:solidFill>
                  </a:tcPr>
                </a:tc>
              </a:tr>
              <a:tr h="190571">
                <a:tc>
                  <a:txBody>
                    <a:bodyPr/>
                    <a:lstStyle/>
                    <a:p>
                      <a:pPr algn="l" fontAlgn="b"/>
                      <a:r>
                        <a:rPr lang="en-US" sz="900" b="0" i="0" u="none" strike="noStrike" dirty="0" smtClean="0">
                          <a:solidFill>
                            <a:srgbClr val="000000"/>
                          </a:solidFill>
                          <a:effectLst/>
                          <a:latin typeface="Calibri"/>
                        </a:rPr>
                        <a:t>647988</a:t>
                      </a:r>
                      <a:endParaRPr lang="en-US" sz="9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Assister getting error while searching for rates.</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a:r>
                        <a:rPr lang="en-US" sz="900" dirty="0" smtClean="0"/>
                        <a:t>12/8/2015</a:t>
                      </a:r>
                      <a:endParaRPr lang="en-US" sz="900" dirty="0"/>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a:r>
                        <a:rPr lang="en-US" sz="900" dirty="0" smtClean="0"/>
                        <a:t>Enroll</a:t>
                      </a:r>
                      <a:r>
                        <a:rPr lang="en-US" sz="900" baseline="0" dirty="0" smtClean="0"/>
                        <a:t> App</a:t>
                      </a:r>
                      <a:endParaRPr lang="en-US" sz="900" dirty="0"/>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658811540"/>
              </p:ext>
            </p:extLst>
          </p:nvPr>
        </p:nvGraphicFramePr>
        <p:xfrm>
          <a:off x="533401" y="5246875"/>
          <a:ext cx="3352800" cy="702733"/>
        </p:xfrm>
        <a:graphic>
          <a:graphicData uri="http://schemas.openxmlformats.org/drawingml/2006/table">
            <a:tbl>
              <a:tblPr/>
              <a:tblGrid>
                <a:gridCol w="1676400"/>
                <a:gridCol w="1676400"/>
              </a:tblGrid>
              <a:tr h="104422">
                <a:tc>
                  <a:txBody>
                    <a:bodyPr/>
                    <a:lstStyle/>
                    <a:p>
                      <a:pPr algn="l" fontAlgn="b"/>
                      <a:r>
                        <a:rPr lang="en-US" sz="1000" b="0" i="0" u="none" strike="noStrike" dirty="0" smtClean="0">
                          <a:solidFill>
                            <a:srgbClr val="FFFFFF"/>
                          </a:solidFill>
                          <a:effectLst/>
                          <a:latin typeface="Calibri"/>
                        </a:rPr>
                        <a:t>CSL Status</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Count</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19191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dirty="0" smtClean="0"/>
                        <a:t>Closed</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dirty="0" smtClean="0"/>
                        <a:t>7</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4224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dirty="0" smtClean="0"/>
                        <a:t>Resolved</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dirty="0" smtClean="0"/>
                        <a:t>3</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80622">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dirty="0" smtClean="0"/>
                        <a:t>Triaged</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dirty="0" smtClean="0"/>
                        <a:t>48</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339541021"/>
              </p:ext>
            </p:extLst>
          </p:nvPr>
        </p:nvGraphicFramePr>
        <p:xfrm>
          <a:off x="533400" y="6008876"/>
          <a:ext cx="3352800" cy="657838"/>
        </p:xfrm>
        <a:graphic>
          <a:graphicData uri="http://schemas.openxmlformats.org/drawingml/2006/table">
            <a:tbl>
              <a:tblPr/>
              <a:tblGrid>
                <a:gridCol w="3352800"/>
              </a:tblGrid>
              <a:tr h="233658">
                <a:tc>
                  <a:txBody>
                    <a:bodyPr/>
                    <a:lstStyle/>
                    <a:p>
                      <a:pPr algn="l" fontAlgn="b"/>
                      <a:r>
                        <a:rPr lang="en-US" sz="1000" b="0" i="0" u="none" strike="noStrike" dirty="0" smtClean="0">
                          <a:solidFill>
                            <a:srgbClr val="FFFFFF"/>
                          </a:solidFill>
                          <a:effectLst/>
                          <a:latin typeface="Calibri"/>
                        </a:rPr>
                        <a:t>Comments</a:t>
                      </a:r>
                      <a:endParaRPr lang="en-US" sz="10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223542">
                <a:tc>
                  <a:txBody>
                    <a:bodyPr/>
                    <a:lstStyle/>
                    <a:p>
                      <a:pPr marL="171450" marR="0" indent="-171450" algn="l" defTabSz="914400" rtl="0" eaLnBrk="1" fontAlgn="b" latinLnBrk="0" hangingPunct="1">
                        <a:lnSpc>
                          <a:spcPct val="100000"/>
                        </a:lnSpc>
                        <a:spcBef>
                          <a:spcPts val="0"/>
                        </a:spcBef>
                        <a:spcAft>
                          <a:spcPts val="0"/>
                        </a:spcAft>
                        <a:buClrTx/>
                        <a:buSzTx/>
                        <a:buFontTx/>
                        <a:buChar char="•"/>
                        <a:tabLst/>
                        <a:defRPr/>
                      </a:pPr>
                      <a:r>
                        <a:rPr lang="en-US" sz="900" baseline="0" dirty="0" smtClean="0"/>
                        <a:t> Critical issue [621565] has been assigned to a resource.</a:t>
                      </a:r>
                    </a:p>
                    <a:p>
                      <a:pPr marL="171450" marR="0" indent="-171450" algn="l" defTabSz="914400" rtl="0" eaLnBrk="1" fontAlgn="b" latinLnBrk="0" hangingPunct="1">
                        <a:lnSpc>
                          <a:spcPct val="100000"/>
                        </a:lnSpc>
                        <a:spcBef>
                          <a:spcPts val="0"/>
                        </a:spcBef>
                        <a:spcAft>
                          <a:spcPts val="0"/>
                        </a:spcAft>
                        <a:buClrTx/>
                        <a:buSzTx/>
                        <a:buFontTx/>
                        <a:buChar char="•"/>
                        <a:tabLst/>
                        <a:defRPr/>
                      </a:pPr>
                      <a:r>
                        <a:rPr lang="en-US" sz="900" baseline="0" dirty="0" smtClean="0"/>
                        <a:t>Critical issue [6357940 workaround will be deployed 12/3/2015</a:t>
                      </a:r>
                    </a:p>
                    <a:p>
                      <a:pPr marL="171450" marR="0" indent="-171450" algn="l" defTabSz="914400" rtl="0" eaLnBrk="1" fontAlgn="b" latinLnBrk="0" hangingPunct="1">
                        <a:lnSpc>
                          <a:spcPct val="100000"/>
                        </a:lnSpc>
                        <a:spcBef>
                          <a:spcPts val="0"/>
                        </a:spcBef>
                        <a:spcAft>
                          <a:spcPts val="0"/>
                        </a:spcAft>
                        <a:buClrTx/>
                        <a:buSzTx/>
                        <a:buFontTx/>
                        <a:buChar char="•"/>
                        <a:tabLst/>
                        <a:defRPr/>
                      </a:pPr>
                      <a:r>
                        <a:rPr lang="en-US" sz="900" baseline="0" dirty="0" err="1" smtClean="0"/>
                        <a:t>Critcal</a:t>
                      </a:r>
                      <a:r>
                        <a:rPr lang="en-US" sz="900" baseline="0" dirty="0" smtClean="0"/>
                        <a:t> Issue [647988] is waiting to be analyzed</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3402927051"/>
              </p:ext>
            </p:extLst>
          </p:nvPr>
        </p:nvGraphicFramePr>
        <p:xfrm>
          <a:off x="5368636" y="3189476"/>
          <a:ext cx="3241964" cy="1952388"/>
        </p:xfrm>
        <a:graphic>
          <a:graphicData uri="http://schemas.openxmlformats.org/drawingml/2006/table">
            <a:tbl>
              <a:tblPr/>
              <a:tblGrid>
                <a:gridCol w="540328"/>
                <a:gridCol w="810491"/>
                <a:gridCol w="810491"/>
                <a:gridCol w="1080654"/>
              </a:tblGrid>
              <a:tr h="221397">
                <a:tc gridSpan="4">
                  <a:txBody>
                    <a:bodyPr/>
                    <a:lstStyle/>
                    <a:p>
                      <a:pPr algn="ctr" fontAlgn="b"/>
                      <a:r>
                        <a:rPr lang="en-US" sz="1000" b="1" i="0" u="none" strike="noStrike" dirty="0" smtClean="0">
                          <a:solidFill>
                            <a:srgbClr val="FFFFFF"/>
                          </a:solidFill>
                          <a:effectLst/>
                          <a:latin typeface="Calibri"/>
                        </a:rPr>
                        <a:t> CSL Count for DHS/DHCF (Breakout)</a:t>
                      </a:r>
                      <a:endParaRPr lang="en-US" sz="1000" b="1" i="0" u="none" strike="noStrike" dirty="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hMerge="1">
                  <a:txBody>
                    <a:bodyPr/>
                    <a:lstStyle/>
                    <a:p>
                      <a:pPr algn="ctr" fontAlgn="b"/>
                      <a:endParaRPr lang="en-US" sz="12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chemeClr val="tx2">
                        <a:lumMod val="75000"/>
                      </a:schemeClr>
                    </a:solidFill>
                  </a:tcPr>
                </a:tc>
                <a:tc hMerge="1">
                  <a:txBody>
                    <a:bodyPr/>
                    <a:lstStyle/>
                    <a:p>
                      <a:pPr algn="ctr" fontAlgn="b"/>
                      <a:endParaRPr lang="en-US" sz="12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chemeClr val="tx2">
                        <a:lumMod val="75000"/>
                      </a:schemeClr>
                    </a:solidFill>
                  </a:tcPr>
                </a:tc>
                <a:tc hMerge="1">
                  <a:txBody>
                    <a:bodyPr/>
                    <a:lstStyle/>
                    <a:p>
                      <a:pPr algn="ctr" fontAlgn="b"/>
                      <a:endParaRPr lang="en-US" sz="1200" b="1" i="0" u="none" strike="noStrike" dirty="0">
                        <a:solidFill>
                          <a:srgbClr val="FFFFFF"/>
                        </a:solidFill>
                        <a:effectLst/>
                        <a:latin typeface="Calibri"/>
                      </a:endParaRPr>
                    </a:p>
                  </a:txBody>
                  <a:tcPr marL="12700" marR="12700" marT="12700" marB="0" anchor="b">
                    <a:lnL>
                      <a:noFill/>
                    </a:lnL>
                    <a:lnR>
                      <a:noFill/>
                    </a:lnR>
                    <a:lnT>
                      <a:noFill/>
                    </a:lnT>
                    <a:lnB w="19050" cap="flat" cmpd="sng" algn="ctr">
                      <a:solidFill>
                        <a:srgbClr val="FFFFFF"/>
                      </a:solidFill>
                      <a:prstDash val="solid"/>
                      <a:round/>
                      <a:headEnd type="none" w="med" len="med"/>
                      <a:tailEnd type="none" w="med" len="med"/>
                    </a:lnB>
                    <a:solidFill>
                      <a:schemeClr val="tx2">
                        <a:lumMod val="75000"/>
                      </a:schemeClr>
                    </a:solidFill>
                  </a:tcPr>
                </a:tc>
              </a:tr>
              <a:tr h="511981">
                <a:tc>
                  <a:txBody>
                    <a:bodyPr/>
                    <a:lstStyle/>
                    <a:p>
                      <a:pPr algn="l" fontAlgn="b"/>
                      <a:r>
                        <a:rPr lang="en-US" sz="1000" b="0" i="0" u="none" strike="noStrike" dirty="0" smtClean="0">
                          <a:solidFill>
                            <a:srgbClr val="FFFFFF"/>
                          </a:solidFill>
                          <a:effectLst/>
                          <a:latin typeface="Calibri"/>
                        </a:rPr>
                        <a:t>Priority</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DHS/DHCF</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Average</a:t>
                      </a:r>
                    </a:p>
                    <a:p>
                      <a:pPr algn="ctr" fontAlgn="b"/>
                      <a:r>
                        <a:rPr lang="en-US" sz="1000" b="0" i="0" u="none" strike="noStrike" dirty="0" smtClean="0">
                          <a:solidFill>
                            <a:srgbClr val="FFFFFF"/>
                          </a:solidFill>
                          <a:effectLst/>
                          <a:latin typeface="Calibri"/>
                        </a:rPr>
                        <a:t>O&amp;M SLA</a:t>
                      </a:r>
                      <a:r>
                        <a:rPr lang="en-US" sz="1000" b="0" i="0" u="none" strike="noStrike" baseline="0" dirty="0" smtClean="0">
                          <a:solidFill>
                            <a:srgbClr val="FFFFFF"/>
                          </a:solidFill>
                          <a:effectLst/>
                          <a:latin typeface="Calibri"/>
                        </a:rPr>
                        <a:t> </a:t>
                      </a:r>
                      <a:r>
                        <a:rPr lang="en-US" sz="1000" b="0" i="0" u="none" strike="noStrike" dirty="0" smtClean="0">
                          <a:solidFill>
                            <a:srgbClr val="FFFFFF"/>
                          </a:solidFill>
                          <a:effectLst/>
                          <a:latin typeface="Calibri"/>
                        </a:rPr>
                        <a:t>Days</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rgbClr val="FFFFFF"/>
                          </a:solidFill>
                          <a:effectLst/>
                          <a:latin typeface="Calibri"/>
                        </a:rPr>
                        <a:t> </a:t>
                      </a:r>
                      <a:br>
                        <a:rPr lang="en-US" sz="1000" b="1" i="0" u="none" strike="noStrike" dirty="0" smtClean="0">
                          <a:solidFill>
                            <a:srgbClr val="FFFFFF"/>
                          </a:solidFill>
                          <a:effectLst/>
                          <a:latin typeface="Calibri"/>
                        </a:rPr>
                      </a:br>
                      <a:r>
                        <a:rPr lang="en-US" sz="1000" b="1" i="0" u="none" strike="noStrike" dirty="0" smtClean="0">
                          <a:solidFill>
                            <a:srgbClr val="FFFFFF"/>
                          </a:solidFill>
                          <a:effectLst/>
                          <a:latin typeface="Calibri"/>
                        </a:rPr>
                        <a:t>Days </a:t>
                      </a:r>
                    </a:p>
                    <a:p>
                      <a:pPr algn="ctr" fontAlgn="b"/>
                      <a:r>
                        <a:rPr lang="en-US" sz="1000" b="1" i="0" u="none" strike="noStrike" dirty="0" smtClean="0">
                          <a:solidFill>
                            <a:srgbClr val="FFFFFF"/>
                          </a:solidFill>
                          <a:effectLst/>
                          <a:latin typeface="Calibri"/>
                        </a:rPr>
                        <a:t>Aging </a:t>
                      </a:r>
                      <a:r>
                        <a:rPr lang="en-US" sz="1000" b="1" i="0" u="none" strike="noStrike" dirty="0">
                          <a:solidFill>
                            <a:srgbClr val="FFFFFF"/>
                          </a:solidFill>
                          <a:effectLst/>
                          <a:latin typeface="Calibri"/>
                        </a:rPr>
                        <a:t>SLA</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237319">
                <a:tc>
                  <a:txBody>
                    <a:bodyPr/>
                    <a:lstStyle/>
                    <a:p>
                      <a:pPr algn="l" fontAlgn="b"/>
                      <a:r>
                        <a:rPr lang="en-US" sz="1000" b="0" i="0" u="none" strike="noStrike" dirty="0">
                          <a:solidFill>
                            <a:srgbClr val="000000"/>
                          </a:solidFill>
                          <a:effectLst/>
                          <a:latin typeface="Calibri"/>
                        </a:rPr>
                        <a:t>Critical</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2ACF03"/>
                    </a:solidFill>
                  </a:tcPr>
                </a:tc>
                <a:tc>
                  <a:txBody>
                    <a:bodyPr/>
                    <a:lstStyle/>
                    <a:p>
                      <a:pPr algn="ctr" fontAlgn="ctr"/>
                      <a:r>
                        <a:rPr lang="en-US" sz="1000" b="0" i="0" u="none" strike="noStrike" dirty="0" smtClean="0">
                          <a:solidFill>
                            <a:srgbClr val="000000"/>
                          </a:solidFill>
                          <a:effectLst/>
                          <a:latin typeface="Calibri"/>
                        </a:rPr>
                        <a:t>3 days</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21397">
                <a:tc>
                  <a:txBody>
                    <a:bodyPr/>
                    <a:lstStyle/>
                    <a:p>
                      <a:pPr algn="l" fontAlgn="b"/>
                      <a:r>
                        <a:rPr lang="en-US" sz="1000" b="0" i="0" u="none" strike="noStrike" dirty="0">
                          <a:solidFill>
                            <a:srgbClr val="000000"/>
                          </a:solidFill>
                          <a:effectLst/>
                          <a:latin typeface="Calibri"/>
                        </a:rPr>
                        <a:t>High</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10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34</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Calibri"/>
                        </a:rPr>
                        <a:t>10 </a:t>
                      </a:r>
                      <a:r>
                        <a:rPr lang="en-US" sz="1000" b="0" i="0" u="none" strike="noStrike" dirty="0">
                          <a:solidFill>
                            <a:srgbClr val="000000"/>
                          </a:solidFill>
                          <a:effectLst/>
                          <a:latin typeface="Calibri"/>
                        </a:rPr>
                        <a:t>days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21397">
                <a:tc>
                  <a:txBody>
                    <a:bodyPr/>
                    <a:lstStyle/>
                    <a:p>
                      <a:pPr algn="l" fontAlgn="b"/>
                      <a:r>
                        <a:rPr lang="en-US" sz="1000" b="0" i="0" u="none" strike="noStrike" dirty="0" smtClean="0">
                          <a:solidFill>
                            <a:srgbClr val="000000"/>
                          </a:solidFill>
                          <a:effectLst/>
                          <a:latin typeface="Calibri"/>
                        </a:rPr>
                        <a:t>Medium</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15</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47</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fontAlgn="ctr"/>
                      <a:r>
                        <a:rPr lang="en-US" sz="1000" b="0" i="0" u="none" strike="noStrike" baseline="0" dirty="0" smtClean="0">
                          <a:solidFill>
                            <a:srgbClr val="000000"/>
                          </a:solidFill>
                          <a:effectLst/>
                          <a:latin typeface="Calibri"/>
                        </a:rPr>
                        <a:t>30 Days</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21397">
                <a:tc>
                  <a:txBody>
                    <a:bodyPr/>
                    <a:lstStyle/>
                    <a:p>
                      <a:pPr algn="l" fontAlgn="b"/>
                      <a:r>
                        <a:rPr lang="en-US" sz="1000" b="0" i="0" u="none" strike="noStrike" dirty="0" smtClean="0">
                          <a:solidFill>
                            <a:srgbClr val="000000"/>
                          </a:solidFill>
                          <a:effectLst/>
                          <a:latin typeface="Calibri"/>
                        </a:rPr>
                        <a:t>Low</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98</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2ACF03"/>
                    </a:solidFill>
                  </a:tcPr>
                </a:tc>
                <a:tc>
                  <a:txBody>
                    <a:bodyPr/>
                    <a:lstStyle/>
                    <a:p>
                      <a:pPr algn="ctr" fontAlgn="ctr"/>
                      <a:r>
                        <a:rPr lang="en-US" sz="1000" b="0" i="0" u="none" strike="noStrike" dirty="0" smtClean="0">
                          <a:solidFill>
                            <a:srgbClr val="000000"/>
                          </a:solidFill>
                          <a:effectLst/>
                          <a:latin typeface="Calibri"/>
                        </a:rPr>
                        <a:t>60 Days/NR</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21397">
                <a:tc>
                  <a:txBody>
                    <a:bodyPr/>
                    <a:lstStyle/>
                    <a:p>
                      <a:pPr algn="l" fontAlgn="b"/>
                      <a:r>
                        <a:rPr lang="en-US" sz="1000" b="1" i="0" u="none" strike="noStrike" dirty="0" smtClean="0">
                          <a:solidFill>
                            <a:srgbClr val="000000"/>
                          </a:solidFill>
                          <a:effectLst/>
                          <a:latin typeface="Calibri"/>
                        </a:rPr>
                        <a:t>Total</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1" i="0" u="none" strike="noStrike" dirty="0" smtClean="0">
                          <a:solidFill>
                            <a:srgbClr val="000000"/>
                          </a:solidFill>
                          <a:effectLst/>
                          <a:latin typeface="Calibri"/>
                        </a:rPr>
                        <a:t>26</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algn="l" fontAlgn="b"/>
                      <a:r>
                        <a:rPr lang="en-US" sz="1000" b="1" i="0" u="none" strike="noStrike" dirty="0" smtClean="0">
                          <a:solidFill>
                            <a:srgbClr val="000000"/>
                          </a:solidFill>
                          <a:effectLst/>
                          <a:latin typeface="Calibri"/>
                        </a:rPr>
                        <a:t>** 19 of the 26 CSL’s are Notice related being prioritized</a:t>
                      </a:r>
                      <a:r>
                        <a:rPr lang="en-US" sz="1000" b="1" i="0" u="none" strike="noStrike" baseline="0" dirty="0" smtClean="0">
                          <a:solidFill>
                            <a:srgbClr val="000000"/>
                          </a:solidFill>
                          <a:effectLst/>
                          <a:latin typeface="Calibri"/>
                        </a:rPr>
                        <a:t> by DHCF</a:t>
                      </a:r>
                      <a:r>
                        <a:rPr lang="en-US" sz="1000" b="1" i="0" u="none" strike="noStrike" baseline="0" dirty="0">
                          <a:solidFill>
                            <a:srgbClr val="000000"/>
                          </a:solidFill>
                          <a:effectLst/>
                          <a:latin typeface="Calibri"/>
                        </a:rPr>
                        <a:t>.</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fontAlgn="b"/>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24137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5</a:t>
            </a:fld>
            <a:endParaRPr lang="en-US" dirty="0">
              <a:solidFill>
                <a:prstClr val="black"/>
              </a:solidFill>
            </a:endParaRPr>
          </a:p>
        </p:txBody>
      </p:sp>
      <p:sp>
        <p:nvSpPr>
          <p:cNvPr id="4" name="Title 3"/>
          <p:cNvSpPr>
            <a:spLocks noGrp="1"/>
          </p:cNvSpPr>
          <p:nvPr>
            <p:ph type="title"/>
          </p:nvPr>
        </p:nvSpPr>
        <p:spPr>
          <a:xfrm>
            <a:off x="134593" y="258686"/>
            <a:ext cx="6917873" cy="579514"/>
          </a:xfrm>
        </p:spPr>
        <p:txBody>
          <a:bodyPr/>
          <a:lstStyle/>
          <a:p>
            <a:r>
              <a:rPr lang="en-US" dirty="0" smtClean="0"/>
              <a:t>Notice Status as of Dec 3</a:t>
            </a:r>
            <a:r>
              <a:rPr lang="en-US" baseline="30000" dirty="0" smtClean="0"/>
              <a:t>th</a:t>
            </a:r>
            <a:r>
              <a:rPr lang="en-US" dirty="0" smtClean="0"/>
              <a:t> at 5pm</a:t>
            </a:r>
            <a:endParaRPr lang="en-US" dirty="0"/>
          </a:p>
        </p:txBody>
      </p:sp>
      <p:sp>
        <p:nvSpPr>
          <p:cNvPr id="7" name="Content Placeholder 2"/>
          <p:cNvSpPr>
            <a:spLocks noGrp="1"/>
          </p:cNvSpPr>
          <p:nvPr>
            <p:ph idx="1"/>
          </p:nvPr>
        </p:nvSpPr>
        <p:spPr>
          <a:xfrm>
            <a:off x="457200" y="1248032"/>
            <a:ext cx="8229600" cy="5502323"/>
          </a:xfrm>
        </p:spPr>
        <p:txBody>
          <a:bodyPr/>
          <a:lstStyle/>
          <a:p>
            <a:r>
              <a:rPr lang="en-US" sz="1600" dirty="0" smtClean="0"/>
              <a:t>Number of Notices generated on 12/3 = </a:t>
            </a:r>
            <a:r>
              <a:rPr lang="en-US" sz="1600" b="1" dirty="0" smtClean="0"/>
              <a:t>426</a:t>
            </a:r>
            <a:endParaRPr lang="en-US" sz="1400" b="1" dirty="0" smtClean="0"/>
          </a:p>
          <a:p>
            <a:pPr marL="0" indent="0">
              <a:buNone/>
            </a:pPr>
            <a:r>
              <a:rPr lang="en-US" sz="1600" b="1" dirty="0" smtClean="0"/>
              <a:t>        </a:t>
            </a:r>
            <a:r>
              <a:rPr lang="en-US" sz="1200" b="1" u="sng" dirty="0" smtClean="0"/>
              <a:t>Top 6 Notice Count</a:t>
            </a:r>
            <a:r>
              <a:rPr lang="en-US" sz="1600" b="1" dirty="0" smtClean="0"/>
              <a:t>					                		</a:t>
            </a:r>
          </a:p>
          <a:p>
            <a:endParaRPr lang="en-US" sz="1600" b="1" dirty="0"/>
          </a:p>
          <a:p>
            <a:endParaRPr lang="en-US" sz="1600" b="1" dirty="0" smtClean="0"/>
          </a:p>
          <a:p>
            <a:endParaRPr lang="en-US" sz="1600" b="1" dirty="0" smtClean="0"/>
          </a:p>
          <a:p>
            <a:endParaRPr lang="en-US" sz="1600" b="1" dirty="0" smtClean="0"/>
          </a:p>
          <a:p>
            <a:endParaRPr lang="en-US" sz="1600" b="1" dirty="0"/>
          </a:p>
          <a:p>
            <a:endParaRPr lang="en-US" sz="1600" b="1" dirty="0" smtClean="0"/>
          </a:p>
          <a:p>
            <a:endParaRPr lang="en-US" sz="1600" b="1" dirty="0" smtClean="0"/>
          </a:p>
          <a:p>
            <a:r>
              <a:rPr lang="en-US" sz="1400" dirty="0" smtClean="0"/>
              <a:t>Notice 37B1 – ECR 6768 implemented on 12/3. </a:t>
            </a:r>
          </a:p>
          <a:p>
            <a:endParaRPr lang="en-US" sz="1400" dirty="0" smtClean="0"/>
          </a:p>
          <a:p>
            <a:r>
              <a:rPr lang="en-US" sz="1400" dirty="0" smtClean="0"/>
              <a:t>Analysis completed for 6 CSLs related to the following data elements – Residency Flag, End of Certification period, Program Name. Meeting scheduled on 12/4 to review findings and discuss next steps. </a:t>
            </a:r>
          </a:p>
          <a:p>
            <a:endParaRPr lang="en-US" sz="1400" dirty="0" smtClean="0"/>
          </a:p>
          <a:p>
            <a:r>
              <a:rPr lang="en-US" sz="1400" dirty="0" smtClean="0"/>
              <a:t>Total Open CSLs  	 			= 22</a:t>
            </a:r>
          </a:p>
          <a:p>
            <a:pPr lvl="1">
              <a:buFont typeface="Courier New" panose="02070309020205020404" pitchFamily="49" charset="0"/>
              <a:buChar char="o"/>
            </a:pPr>
            <a:r>
              <a:rPr lang="en-US" sz="1200" dirty="0" smtClean="0"/>
              <a:t>New, Yet to be analyzed 			= 1</a:t>
            </a:r>
          </a:p>
          <a:p>
            <a:pPr lvl="1">
              <a:buFont typeface="Courier New" panose="02070309020205020404" pitchFamily="49" charset="0"/>
              <a:buChar char="o"/>
            </a:pPr>
            <a:r>
              <a:rPr lang="en-US" sz="1200" dirty="0" smtClean="0"/>
              <a:t>Analysis In Progress or Sent to Business for review 	= 13</a:t>
            </a:r>
          </a:p>
          <a:p>
            <a:pPr lvl="1">
              <a:buFont typeface="Courier New" panose="02070309020205020404" pitchFamily="49" charset="0"/>
              <a:buChar char="o"/>
            </a:pPr>
            <a:r>
              <a:rPr lang="en-US" sz="1200" dirty="0" smtClean="0"/>
              <a:t>With IPS for fixing 	 		= 2</a:t>
            </a:r>
          </a:p>
          <a:p>
            <a:pPr lvl="1">
              <a:buFont typeface="Courier New" panose="02070309020205020404" pitchFamily="49" charset="0"/>
              <a:buChar char="o"/>
            </a:pPr>
            <a:r>
              <a:rPr lang="en-US" sz="1200" dirty="0" smtClean="0"/>
              <a:t>Major Fix/Waiting for new business rules 		= 6</a:t>
            </a:r>
            <a:endParaRPr lang="en-US" sz="1400" dirty="0" smtClean="0"/>
          </a:p>
          <a:p>
            <a:endParaRPr lang="en-US" sz="1400" dirty="0" smtClean="0"/>
          </a:p>
          <a:p>
            <a:pPr lvl="2"/>
            <a:endParaRPr lang="en-US" sz="1200" dirty="0" smtClean="0"/>
          </a:p>
          <a:p>
            <a:endParaRPr lang="en-US" sz="1400" dirty="0" smtClean="0"/>
          </a:p>
          <a:p>
            <a:endParaRPr lang="en-US" sz="1600" b="1" dirty="0"/>
          </a:p>
          <a:p>
            <a:pPr marL="914400" lvl="2" indent="0">
              <a:buNone/>
            </a:pPr>
            <a:endParaRPr lang="en-US" sz="1400" dirty="0" smtClean="0"/>
          </a:p>
          <a:p>
            <a:pPr lvl="1"/>
            <a:endParaRPr lang="en-US" dirty="0" smtClean="0"/>
          </a:p>
          <a:p>
            <a:pPr marL="457200" lvl="1" indent="0">
              <a:buNone/>
            </a:pPr>
            <a:r>
              <a:rPr lang="en-US" dirty="0" smtClean="0"/>
              <a:t> </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726139140"/>
              </p:ext>
            </p:extLst>
          </p:nvPr>
        </p:nvGraphicFramePr>
        <p:xfrm>
          <a:off x="914400" y="1905000"/>
          <a:ext cx="6467813" cy="1676400"/>
        </p:xfrm>
        <a:graphic>
          <a:graphicData uri="http://schemas.openxmlformats.org/presentationml/2006/ole">
            <mc:AlternateContent xmlns:mc="http://schemas.openxmlformats.org/markup-compatibility/2006">
              <mc:Choice xmlns:v="urn:schemas-microsoft-com:vml" Requires="v">
                <p:oleObj spid="_x0000_s1062" name="Worksheet" r:id="rId3" imgW="5181444" imgH="1342996" progId="Excel.Sheet.12">
                  <p:embed/>
                </p:oleObj>
              </mc:Choice>
              <mc:Fallback>
                <p:oleObj name="Worksheet" r:id="rId3" imgW="5181444" imgH="1342996" progId="Excel.Sheet.12">
                  <p:embed/>
                  <p:pic>
                    <p:nvPicPr>
                      <p:cNvPr id="0" name=""/>
                      <p:cNvPicPr/>
                      <p:nvPr/>
                    </p:nvPicPr>
                    <p:blipFill>
                      <a:blip r:embed="rId4"/>
                      <a:stretch>
                        <a:fillRect/>
                      </a:stretch>
                    </p:blipFill>
                    <p:spPr>
                      <a:xfrm>
                        <a:off x="914400" y="1905000"/>
                        <a:ext cx="6467813" cy="1676400"/>
                      </a:xfrm>
                      <a:prstGeom prst="rect">
                        <a:avLst/>
                      </a:prstGeom>
                    </p:spPr>
                  </p:pic>
                </p:oleObj>
              </mc:Fallback>
            </mc:AlternateContent>
          </a:graphicData>
        </a:graphic>
      </p:graphicFrame>
    </p:spTree>
    <p:extLst>
      <p:ext uri="{BB962C8B-B14F-4D97-AF65-F5344CB8AC3E}">
        <p14:creationId xmlns:p14="http://schemas.microsoft.com/office/powerpoint/2010/main" val="3306652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6</a:t>
            </a:fld>
            <a:endParaRPr lang="en-US" dirty="0">
              <a:solidFill>
                <a:prstClr val="black"/>
              </a:solidFill>
            </a:endParaRPr>
          </a:p>
        </p:txBody>
      </p:sp>
      <p:sp>
        <p:nvSpPr>
          <p:cNvPr id="4" name="Title 3"/>
          <p:cNvSpPr>
            <a:spLocks noGrp="1"/>
          </p:cNvSpPr>
          <p:nvPr>
            <p:ph type="title"/>
          </p:nvPr>
        </p:nvSpPr>
        <p:spPr>
          <a:xfrm>
            <a:off x="134593" y="258686"/>
            <a:ext cx="6917873" cy="579514"/>
          </a:xfrm>
        </p:spPr>
        <p:txBody>
          <a:bodyPr/>
          <a:lstStyle/>
          <a:p>
            <a:r>
              <a:rPr lang="en-US" dirty="0" smtClean="0"/>
              <a:t>DHS Open CSL in O&amp;M</a:t>
            </a:r>
            <a:endParaRPr lang="en-US" dirty="0"/>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4094857220"/>
              </p:ext>
            </p:extLst>
          </p:nvPr>
        </p:nvGraphicFramePr>
        <p:xfrm>
          <a:off x="228599" y="1186815"/>
          <a:ext cx="8610601" cy="4386556"/>
        </p:xfrm>
        <a:graphic>
          <a:graphicData uri="http://schemas.openxmlformats.org/drawingml/2006/table">
            <a:tbl>
              <a:tblPr firstRow="1" bandRow="1">
                <a:tableStyleId>{5C22544A-7EE6-4342-B048-85BDC9FD1C3A}</a:tableStyleId>
              </a:tblPr>
              <a:tblGrid>
                <a:gridCol w="703320"/>
                <a:gridCol w="760483"/>
                <a:gridCol w="3915634"/>
                <a:gridCol w="630471"/>
                <a:gridCol w="630471"/>
                <a:gridCol w="551662"/>
                <a:gridCol w="937554"/>
                <a:gridCol w="481006"/>
              </a:tblGrid>
              <a:tr h="339502">
                <a:tc>
                  <a:txBody>
                    <a:bodyPr/>
                    <a:lstStyle/>
                    <a:p>
                      <a:r>
                        <a:rPr lang="en-US" sz="900" dirty="0" smtClean="0"/>
                        <a:t>CSL Number</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Priority</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Description</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Created Date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Created By</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Owner</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Last</a:t>
                      </a:r>
                      <a:r>
                        <a:rPr lang="en-US" sz="900" baseline="0" dirty="0" smtClean="0"/>
                        <a:t> Update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ETA</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28625">
                <a:tc>
                  <a:txBody>
                    <a:bodyPr/>
                    <a:lstStyle/>
                    <a:p>
                      <a:pPr algn="l" fontAlgn="b"/>
                      <a:r>
                        <a:rPr lang="is-IS" sz="900" b="0" i="0" u="none" strike="noStrike" dirty="0">
                          <a:solidFill>
                            <a:srgbClr val="000000"/>
                          </a:solidFill>
                          <a:effectLst/>
                          <a:latin typeface="Calibri"/>
                        </a:rPr>
                        <a:t>00613153</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High</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JIRA case SIT-365 Create report individuals who did not meet 5 year bar requirement and received an APTC. Business Case attached</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11/2/15 9:47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Reassess 481 cases</a:t>
                      </a:r>
                      <a:r>
                        <a:rPr lang="en-US" sz="900" baseline="0" dirty="0" smtClean="0"/>
                        <a:t> </a:t>
                      </a:r>
                      <a:r>
                        <a:rPr lang="en-US" sz="900" dirty="0" smtClean="0"/>
                        <a:t>from Oct 12 to Nov 12</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12/9</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2905">
                <a:tc>
                  <a:txBody>
                    <a:bodyPr/>
                    <a:lstStyle/>
                    <a:p>
                      <a:pPr algn="l" fontAlgn="b"/>
                      <a:r>
                        <a:rPr lang="is-IS" sz="900" b="0" i="0" u="none" strike="noStrike">
                          <a:solidFill>
                            <a:srgbClr val="000000"/>
                          </a:solidFill>
                          <a:effectLst/>
                          <a:latin typeface="Calibri"/>
                        </a:rPr>
                        <a:t>00621720</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High</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DHS Saturday Catch Overtime team - Caseworkers getting Delayed Processing Message - Cases not going to Active or Closed</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900" b="0" i="0" u="none" strike="noStrike">
                          <a:solidFill>
                            <a:srgbClr val="000000"/>
                          </a:solidFill>
                          <a:effectLst/>
                          <a:latin typeface="Calibri"/>
                        </a:rPr>
                        <a:t>11/7/15 10:25</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Waiting</a:t>
                      </a:r>
                      <a:r>
                        <a:rPr lang="en-US" sz="900" baseline="0" dirty="0" smtClean="0"/>
                        <a:t> for Business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5280">
                <a:tc>
                  <a:txBody>
                    <a:bodyPr/>
                    <a:lstStyle/>
                    <a:p>
                      <a:pPr algn="l" fontAlgn="b"/>
                      <a:r>
                        <a:rPr lang="is-IS" sz="900" b="0" i="0" u="none" strike="noStrike">
                          <a:solidFill>
                            <a:srgbClr val="000000"/>
                          </a:solidFill>
                          <a:effectLst/>
                          <a:latin typeface="Calibri"/>
                        </a:rPr>
                        <a:t>00639785</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High</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USE processing case</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11/24/15 15:58</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Waiting for business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50520">
                <a:tc>
                  <a:txBody>
                    <a:bodyPr/>
                    <a:lstStyle/>
                    <a:p>
                      <a:pPr algn="l" fontAlgn="b"/>
                      <a:r>
                        <a:rPr lang="is-IS" sz="900" b="0" i="0" u="none" strike="noStrike">
                          <a:solidFill>
                            <a:srgbClr val="000000"/>
                          </a:solidFill>
                          <a:effectLst/>
                          <a:latin typeface="Calibri"/>
                        </a:rPr>
                        <a:t>00639715</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High</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Unhandled Server Exception - adding Husband to account Martha Mitchell adding William Mitchell</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11/24/15 15:32</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Waiting for Business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5760">
                <a:tc>
                  <a:txBody>
                    <a:bodyPr/>
                    <a:lstStyle/>
                    <a:p>
                      <a:pPr algn="l" fontAlgn="b"/>
                      <a:r>
                        <a:rPr lang="is-IS" sz="900" b="0" i="0" u="none" strike="noStrike" dirty="0">
                          <a:solidFill>
                            <a:srgbClr val="000000"/>
                          </a:solidFill>
                          <a:effectLst/>
                          <a:latin typeface="Calibri"/>
                        </a:rPr>
                        <a:t>00639752</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High</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USE processing case - see attached</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11/24/15 15:46</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Waiting for Business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85800">
                <a:tc>
                  <a:txBody>
                    <a:bodyPr/>
                    <a:lstStyle/>
                    <a:p>
                      <a:pPr algn="l" fontAlgn="b"/>
                      <a:r>
                        <a:rPr lang="is-IS" sz="900" b="0" i="0" u="none" strike="noStrike" dirty="0">
                          <a:solidFill>
                            <a:srgbClr val="000000"/>
                          </a:solidFill>
                          <a:effectLst/>
                          <a:latin typeface="Calibri"/>
                        </a:rPr>
                        <a:t>00567202</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Medium</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The PERM reviewers have noted for many of the cases that bi-weekly income is being converted using 2.16666 instead of 2.1666. These cases are being recorded as technical findings. Please change the conversion rate for bi-weekly income back to 2.1666.</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900" b="0" i="0" u="none" strike="noStrike" dirty="0">
                          <a:solidFill>
                            <a:srgbClr val="000000"/>
                          </a:solidFill>
                          <a:effectLst/>
                          <a:latin typeface="Calibri"/>
                        </a:rPr>
                        <a:t>9/14/15 13:51</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err="1">
                          <a:solidFill>
                            <a:srgbClr val="000000"/>
                          </a:solidFill>
                          <a:effectLst/>
                          <a:latin typeface="Calibri"/>
                        </a:rPr>
                        <a:t>Makenzie</a:t>
                      </a:r>
                      <a:r>
                        <a:rPr lang="en-US" sz="900" b="0" i="0" u="none" strike="noStrike" dirty="0">
                          <a:solidFill>
                            <a:srgbClr val="000000"/>
                          </a:solidFill>
                          <a:effectLst/>
                          <a:latin typeface="Calibri"/>
                        </a:rPr>
                        <a:t> McIntosh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err="1">
                          <a:solidFill>
                            <a:srgbClr val="000000"/>
                          </a:solidFill>
                          <a:effectLst/>
                          <a:latin typeface="Calibri"/>
                        </a:rPr>
                        <a:t>Curam</a:t>
                      </a:r>
                      <a:r>
                        <a:rPr lang="en-US" sz="900" b="0" i="0" u="none" strike="noStrike" dirty="0">
                          <a:solidFill>
                            <a:srgbClr val="000000"/>
                          </a:solidFill>
                          <a:effectLst/>
                          <a:latin typeface="Calibri"/>
                        </a:rPr>
                        <a:t> App </a:t>
                      </a:r>
                      <a:r>
                        <a:rPr lang="en-US" sz="900" b="0" i="0" u="none" strike="noStrike" dirty="0" err="1">
                          <a:solidFill>
                            <a:srgbClr val="000000"/>
                          </a:solidFill>
                          <a:effectLst/>
                          <a:latin typeface="Calibri"/>
                        </a:rPr>
                        <a:t>Dev</a:t>
                      </a:r>
                      <a:endParaRPr lang="en-US" sz="9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This CLS is completed, tested and ready to deploy on PRE-PROD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 </a:t>
                      </a:r>
                      <a:r>
                        <a:rPr lang="en-US" sz="900" smtClean="0"/>
                        <a:t>12/17</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04800">
                <a:tc>
                  <a:txBody>
                    <a:bodyPr/>
                    <a:lstStyle/>
                    <a:p>
                      <a:pPr algn="l" fontAlgn="b"/>
                      <a:r>
                        <a:rPr lang="is-IS" sz="900" b="0" i="0" u="none" strike="noStrike">
                          <a:solidFill>
                            <a:srgbClr val="000000"/>
                          </a:solidFill>
                          <a:effectLst/>
                          <a:latin typeface="Calibri"/>
                        </a:rPr>
                        <a:t>00611483</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Medium</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Unhandled Server Error - New Registration Oscar Parson</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uk-UA" sz="900" b="0" i="0" u="none" strike="noStrike" dirty="0">
                          <a:solidFill>
                            <a:srgbClr val="000000"/>
                          </a:solidFill>
                          <a:effectLst/>
                          <a:latin typeface="Calibri"/>
                        </a:rPr>
                        <a:t>10/30/15 14:58</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Waiting for Business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81025">
                <a:tc>
                  <a:txBody>
                    <a:bodyPr/>
                    <a:lstStyle/>
                    <a:p>
                      <a:pPr algn="l" fontAlgn="b"/>
                      <a:r>
                        <a:rPr lang="is-IS" sz="900" b="0" i="0" u="none" strike="noStrike">
                          <a:solidFill>
                            <a:srgbClr val="000000"/>
                          </a:solidFill>
                          <a:effectLst/>
                          <a:latin typeface="Calibri"/>
                        </a:rPr>
                        <a:t>00603010</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Medium</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No IC or PDC or Close case when processing </a:t>
                      </a:r>
                      <a:r>
                        <a:rPr lang="en-US" sz="900" b="0" i="0" u="none" strike="noStrike" dirty="0" smtClean="0">
                          <a:solidFill>
                            <a:srgbClr val="000000"/>
                          </a:solidFill>
                          <a:effectLst/>
                          <a:latin typeface="Calibri"/>
                        </a:rPr>
                        <a:t>Customer’s </a:t>
                      </a:r>
                      <a:r>
                        <a:rPr lang="en-US" sz="900" b="0" i="0" u="none" strike="noStrike" dirty="0">
                          <a:solidFill>
                            <a:srgbClr val="000000"/>
                          </a:solidFill>
                          <a:effectLst/>
                          <a:latin typeface="Calibri"/>
                        </a:rPr>
                        <a:t>M-1 renewal was processed today. DCHL failed to produce a closed application case, IC, or PDC. Customer has two insurance assistance application in DCHL. This looks like one of those ?Push? </a:t>
                      </a:r>
                      <a:r>
                        <a:rPr lang="en-US" sz="900" b="0" i="0" u="none" strike="noStrike" dirty="0" smtClean="0">
                          <a:solidFill>
                            <a:srgbClr val="000000"/>
                          </a:solidFill>
                          <a:effectLst/>
                          <a:latin typeface="Calibri"/>
                        </a:rPr>
                        <a:t> </a:t>
                      </a:r>
                      <a:endParaRPr lang="en-US" sz="9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10/22/15 12:49</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Waiting for Business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3666">
                <a:tc>
                  <a:txBody>
                    <a:bodyPr/>
                    <a:lstStyle/>
                    <a:p>
                      <a:pPr algn="l" fontAlgn="b"/>
                      <a:r>
                        <a:rPr lang="is-IS" sz="900" b="0" i="0" u="none" strike="noStrike" dirty="0">
                          <a:solidFill>
                            <a:srgbClr val="000000"/>
                          </a:solidFill>
                          <a:effectLst/>
                          <a:latin typeface="Calibri"/>
                        </a:rPr>
                        <a:t>00639734</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Medium</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USE adding applicants to case - see attached</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11/24/15 15:38</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In Progress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12/7</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3843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7</a:t>
            </a:fld>
            <a:endParaRPr lang="en-US" dirty="0">
              <a:solidFill>
                <a:prstClr val="black"/>
              </a:solidFill>
            </a:endParaRPr>
          </a:p>
        </p:txBody>
      </p:sp>
      <p:sp>
        <p:nvSpPr>
          <p:cNvPr id="4" name="Title 3"/>
          <p:cNvSpPr>
            <a:spLocks noGrp="1"/>
          </p:cNvSpPr>
          <p:nvPr>
            <p:ph type="title"/>
          </p:nvPr>
        </p:nvSpPr>
        <p:spPr>
          <a:xfrm>
            <a:off x="134593" y="182486"/>
            <a:ext cx="6917873" cy="655714"/>
          </a:xfrm>
        </p:spPr>
        <p:txBody>
          <a:bodyPr/>
          <a:lstStyle/>
          <a:p>
            <a:r>
              <a:rPr lang="en-US" dirty="0" smtClean="0"/>
              <a:t>DHCF Open CSL in O&amp;M (1 of 2)</a:t>
            </a:r>
            <a:endParaRPr lang="en-US" dirty="0"/>
          </a:p>
        </p:txBody>
      </p:sp>
      <p:sp>
        <p:nvSpPr>
          <p:cNvPr id="6" name="Slide Number Placeholder 1"/>
          <p:cNvSpPr txBox="1">
            <a:spLocks/>
          </p:cNvSpPr>
          <p:nvPr/>
        </p:nvSpPr>
        <p:spPr>
          <a:xfrm>
            <a:off x="8239876" y="6385230"/>
            <a:ext cx="521348" cy="365125"/>
          </a:xfrm>
          <a:prstGeom prst="rect">
            <a:avLst/>
          </a:prstGeom>
          <a:noFill/>
        </p:spPr>
        <p:txBody>
          <a:bodyPr vert="horz" lIns="91440" tIns="45720" rIns="91440" bIns="45720" rtlCol="0" anchor="ctr"/>
          <a:lstStyle>
            <a:defPPr>
              <a:defRPr lang="en-US"/>
            </a:defPPr>
            <a:lvl1pPr marL="0" algn="r" defTabSz="914400" rtl="0" eaLnBrk="1" latinLnBrk="0" hangingPunct="1">
              <a:defRPr sz="900"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78B182-CBAA-4873-B161-F3A1FCC8883A}" type="slidenum">
              <a:rPr lang="en-US" smtClean="0">
                <a:solidFill>
                  <a:prstClr val="black"/>
                </a:solidFill>
              </a:rPr>
              <a:pPr/>
              <a:t>3</a:t>
            </a:fld>
            <a:endParaRPr lang="en-US" dirty="0">
              <a:solidFill>
                <a:prstClr val="black"/>
              </a:solidFill>
            </a:endParaRPr>
          </a:p>
        </p:txBody>
      </p:sp>
      <p:graphicFrame>
        <p:nvGraphicFramePr>
          <p:cNvPr id="7" name="Content Placeholder 4"/>
          <p:cNvGraphicFramePr>
            <a:graphicFrameLocks noGrp="1"/>
          </p:cNvGraphicFramePr>
          <p:nvPr>
            <p:ph idx="1"/>
            <p:extLst>
              <p:ext uri="{D42A27DB-BD31-4B8C-83A1-F6EECF244321}">
                <p14:modId xmlns:p14="http://schemas.microsoft.com/office/powerpoint/2010/main" val="2617054738"/>
              </p:ext>
            </p:extLst>
          </p:nvPr>
        </p:nvGraphicFramePr>
        <p:xfrm>
          <a:off x="228601" y="1219200"/>
          <a:ext cx="8686799" cy="5410200"/>
        </p:xfrm>
        <a:graphic>
          <a:graphicData uri="http://schemas.openxmlformats.org/drawingml/2006/table">
            <a:tbl>
              <a:tblPr firstRow="1" bandRow="1">
                <a:tableStyleId>{5C22544A-7EE6-4342-B048-85BDC9FD1C3A}</a:tableStyleId>
              </a:tblPr>
              <a:tblGrid>
                <a:gridCol w="692820"/>
                <a:gridCol w="570715"/>
                <a:gridCol w="3869575"/>
                <a:gridCol w="552796"/>
                <a:gridCol w="552796"/>
                <a:gridCol w="543097"/>
                <a:gridCol w="1289160"/>
                <a:gridCol w="615840"/>
              </a:tblGrid>
              <a:tr h="339502">
                <a:tc>
                  <a:txBody>
                    <a:bodyPr/>
                    <a:lstStyle/>
                    <a:p>
                      <a:r>
                        <a:rPr lang="en-US" sz="900" dirty="0" smtClean="0"/>
                        <a:t>CSL Number</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Priority</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Description</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Created Date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Created By</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Owner</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Last</a:t>
                      </a:r>
                      <a:r>
                        <a:rPr lang="en-US" sz="900" baseline="0" dirty="0" smtClean="0"/>
                        <a:t> Update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ETA</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1000">
                <a:tc>
                  <a:txBody>
                    <a:bodyPr/>
                    <a:lstStyle/>
                    <a:p>
                      <a:pPr algn="l" fontAlgn="b"/>
                      <a:r>
                        <a:rPr lang="is-IS" sz="1000" b="0" i="0" u="none" strike="noStrike">
                          <a:solidFill>
                            <a:srgbClr val="000000"/>
                          </a:solidFill>
                          <a:effectLst/>
                          <a:latin typeface="Calibri"/>
                        </a:rPr>
                        <a:t>00599796</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High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Notice 2 - Missing dates in the we need your documents &amp; submit documents section. User Name: Latoya </a:t>
                      </a:r>
                      <a:r>
                        <a:rPr lang="en-US" sz="1000" b="0" i="0" u="none" strike="noStrike" dirty="0" err="1">
                          <a:solidFill>
                            <a:srgbClr val="000000"/>
                          </a:solidFill>
                          <a:effectLst/>
                          <a:latin typeface="Calibri"/>
                        </a:rPr>
                        <a:t>Twyman</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10/19/15 15:57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mn-lt"/>
                          <a:ea typeface="+mn-ea"/>
                          <a:cs typeface="+mn-cs"/>
                        </a:rPr>
                        <a:t>End of Certification Period</a:t>
                      </a:r>
                      <a:r>
                        <a:rPr lang="en-US" sz="900" kern="1200" baseline="0" dirty="0" smtClean="0">
                          <a:solidFill>
                            <a:schemeClr val="dk1"/>
                          </a:solidFill>
                          <a:effectLst/>
                          <a:latin typeface="+mn-lt"/>
                          <a:ea typeface="+mn-ea"/>
                          <a:cs typeface="+mn-cs"/>
                        </a:rPr>
                        <a:t> is blank. With Business for inputs.</a:t>
                      </a:r>
                      <a:r>
                        <a:rPr lang="en-US" sz="900" kern="1200" dirty="0" smtClean="0">
                          <a:solidFill>
                            <a:schemeClr val="dk1"/>
                          </a:solidFill>
                          <a:effectLst/>
                          <a:latin typeface="+mn-lt"/>
                          <a:ea typeface="+mn-ea"/>
                          <a:cs typeface="+mn-cs"/>
                        </a:rPr>
                        <a:t> </a:t>
                      </a:r>
                      <a:endParaRPr lang="en-US" sz="9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1000">
                <a:tc>
                  <a:txBody>
                    <a:bodyPr/>
                    <a:lstStyle/>
                    <a:p>
                      <a:pPr algn="l" fontAlgn="b"/>
                      <a:r>
                        <a:rPr lang="is-IS" sz="1000" b="0" i="0" u="none" strike="noStrike">
                          <a:solidFill>
                            <a:srgbClr val="000000"/>
                          </a:solidFill>
                          <a:effectLst/>
                          <a:latin typeface="Calibri"/>
                        </a:rPr>
                        <a:t>00599800</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High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Notice 20b - Missing dates in the we need your documents &amp; submit documents section. User Name: Olubunmi Adetunji</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10/19/15 15:58</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mn-lt"/>
                          <a:ea typeface="+mn-ea"/>
                          <a:cs typeface="+mn-cs"/>
                        </a:rPr>
                        <a:t>End of Certification Period</a:t>
                      </a:r>
                      <a:r>
                        <a:rPr lang="en-US" sz="900" kern="1200" baseline="0" dirty="0" smtClean="0">
                          <a:solidFill>
                            <a:schemeClr val="dk1"/>
                          </a:solidFill>
                          <a:effectLst/>
                          <a:latin typeface="+mn-lt"/>
                          <a:ea typeface="+mn-ea"/>
                          <a:cs typeface="+mn-cs"/>
                        </a:rPr>
                        <a:t> is blank. With Business for inputs.</a:t>
                      </a:r>
                      <a:r>
                        <a:rPr lang="en-US" sz="900" kern="1200" dirty="0" smtClean="0">
                          <a:solidFill>
                            <a:schemeClr val="dk1"/>
                          </a:solidFill>
                          <a:effectLst/>
                          <a:latin typeface="+mn-lt"/>
                          <a:ea typeface="+mn-ea"/>
                          <a:cs typeface="+mn-cs"/>
                        </a:rPr>
                        <a:t> </a:t>
                      </a:r>
                      <a:endParaRPr lang="en-US" sz="9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1000">
                <a:tc>
                  <a:txBody>
                    <a:bodyPr/>
                    <a:lstStyle/>
                    <a:p>
                      <a:pPr algn="l" fontAlgn="b"/>
                      <a:r>
                        <a:rPr lang="is-IS" sz="1000" b="0" i="0" u="none" strike="noStrike" dirty="0">
                          <a:solidFill>
                            <a:srgbClr val="000000"/>
                          </a:solidFill>
                          <a:effectLst/>
                          <a:latin typeface="Calibri"/>
                        </a:rPr>
                        <a:t>00603991</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High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Notice 10 - Missing several sections in notice: 1st paragraph, Medicaid Decision Section, etc. User Name: Loyalty-Marie Parks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pt-BR" sz="1000" b="0" i="0" u="none" strike="noStrike" dirty="0">
                          <a:solidFill>
                            <a:srgbClr val="000000"/>
                          </a:solidFill>
                          <a:effectLst/>
                          <a:latin typeface="Calibri"/>
                        </a:rPr>
                        <a:t>10/23/15 10:09</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Residency Condition</a:t>
                      </a:r>
                      <a:r>
                        <a:rPr lang="en-US" sz="900" baseline="0" dirty="0" smtClean="0"/>
                        <a:t> not met.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12/15</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1000">
                <a:tc>
                  <a:txBody>
                    <a:bodyPr/>
                    <a:lstStyle/>
                    <a:p>
                      <a:pPr algn="l" fontAlgn="b"/>
                      <a:r>
                        <a:rPr lang="is-IS" sz="1000" b="0" i="0" u="none" strike="noStrike">
                          <a:solidFill>
                            <a:srgbClr val="000000"/>
                          </a:solidFill>
                          <a:effectLst/>
                          <a:latin typeface="Calibri"/>
                        </a:rPr>
                        <a:t>00603986</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High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Notice 6a - Eligibility for Cost-Sharing Reductions section missing text (not triggered?) User Name: </a:t>
                      </a:r>
                      <a:r>
                        <a:rPr lang="en-US" sz="1000" b="0" i="0" u="none" strike="noStrike" dirty="0" err="1">
                          <a:solidFill>
                            <a:srgbClr val="000000"/>
                          </a:solidFill>
                          <a:effectLst/>
                          <a:latin typeface="Calibri"/>
                        </a:rPr>
                        <a:t>Yesica</a:t>
                      </a:r>
                      <a:r>
                        <a:rPr lang="en-US" sz="1000" b="0" i="0" u="none" strike="noStrike" dirty="0">
                          <a:solidFill>
                            <a:srgbClr val="000000"/>
                          </a:solidFill>
                          <a:effectLst/>
                          <a:latin typeface="Calibri"/>
                        </a:rPr>
                        <a:t> Hernandez</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pt-BR" sz="1000" b="0" i="0" u="none" strike="noStrike">
                          <a:solidFill>
                            <a:srgbClr val="000000"/>
                          </a:solidFill>
                          <a:effectLst/>
                          <a:latin typeface="Calibri"/>
                        </a:rPr>
                        <a:t>10/23/15 10:07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Analysis in Progress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1000">
                <a:tc>
                  <a:txBody>
                    <a:bodyPr/>
                    <a:lstStyle/>
                    <a:p>
                      <a:pPr algn="l" fontAlgn="b"/>
                      <a:r>
                        <a:rPr lang="is-IS" sz="1000" b="0" i="0" u="none" strike="noStrike">
                          <a:solidFill>
                            <a:srgbClr val="000000"/>
                          </a:solidFill>
                          <a:effectLst/>
                          <a:latin typeface="Calibri"/>
                        </a:rPr>
                        <a:t>00603985</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High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Notice 5a - Eligibility for Cost-Sharing Reductions section missing text (not triggered?) User Name: Esther Elijah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pt-BR" sz="1000" b="0" i="0" u="none" strike="noStrike">
                          <a:solidFill>
                            <a:srgbClr val="000000"/>
                          </a:solidFill>
                          <a:effectLst/>
                          <a:latin typeface="Calibri"/>
                        </a:rPr>
                        <a:t>10/23/15 10:07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 Analysis in Progress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1000">
                <a:tc>
                  <a:txBody>
                    <a:bodyPr/>
                    <a:lstStyle/>
                    <a:p>
                      <a:pPr algn="l" fontAlgn="b"/>
                      <a:r>
                        <a:rPr lang="is-IS" sz="1000" b="0" i="0" u="none" strike="noStrike">
                          <a:solidFill>
                            <a:srgbClr val="000000"/>
                          </a:solidFill>
                          <a:effectLst/>
                          <a:latin typeface="Calibri"/>
                        </a:rPr>
                        <a:t>00625890</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High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1e Notice - HH size and Income Standard not all the same in Medicaid Decision table User Name: Kanna Smith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11/10/15 17:11</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Being Analyzed with Business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12/15</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1000">
                <a:tc>
                  <a:txBody>
                    <a:bodyPr/>
                    <a:lstStyle/>
                    <a:p>
                      <a:pPr algn="l" fontAlgn="b"/>
                      <a:r>
                        <a:rPr lang="is-IS" sz="1000" b="0" i="0" u="none" strike="noStrike" dirty="0">
                          <a:solidFill>
                            <a:srgbClr val="000000"/>
                          </a:solidFill>
                          <a:effectLst/>
                          <a:latin typeface="Calibri"/>
                        </a:rPr>
                        <a:t>00553892</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13A Notices are not being generated based on count published to-date.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8/28/15 15:49</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Notices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mn-lt"/>
                          <a:ea typeface="+mn-ea"/>
                          <a:cs typeface="+mn-cs"/>
                        </a:rPr>
                        <a:t>Trigger logic shared. With Business</a:t>
                      </a:r>
                      <a:r>
                        <a:rPr lang="en-US" sz="900" kern="1200" baseline="0" dirty="0" smtClean="0">
                          <a:solidFill>
                            <a:schemeClr val="dk1"/>
                          </a:solidFill>
                          <a:effectLst/>
                          <a:latin typeface="+mn-lt"/>
                          <a:ea typeface="+mn-ea"/>
                          <a:cs typeface="+mn-cs"/>
                        </a:rPr>
                        <a:t> for inputs.</a:t>
                      </a:r>
                      <a:endParaRPr lang="en-US" sz="9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Future </a:t>
                      </a:r>
                      <a:r>
                        <a:rPr lang="en-US" sz="900" smtClean="0"/>
                        <a:t>Enhace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04800">
                <a:tc>
                  <a:txBody>
                    <a:bodyPr/>
                    <a:lstStyle/>
                    <a:p>
                      <a:pPr algn="l" fontAlgn="b"/>
                      <a:r>
                        <a:rPr lang="is-IS" sz="1000" b="0" i="0" u="none" strike="noStrike">
                          <a:solidFill>
                            <a:srgbClr val="000000"/>
                          </a:solidFill>
                          <a:effectLst/>
                          <a:latin typeface="Calibri"/>
                        </a:rPr>
                        <a:t>00572720</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For individuals who aged out of Foster Care in the District should be notified 60 days prior to their 26th birthday that they will be </a:t>
                      </a:r>
                      <a:r>
                        <a:rPr lang="en-US" sz="1000" b="0" i="0" u="none" strike="noStrike" dirty="0" smtClean="0">
                          <a:solidFill>
                            <a:srgbClr val="000000"/>
                          </a:solidFill>
                          <a:effectLst/>
                          <a:latin typeface="Calibri"/>
                        </a:rPr>
                        <a:t>re-determined </a:t>
                      </a:r>
                      <a:r>
                        <a:rPr lang="en-US" sz="1000" b="0" i="0" u="none" strike="noStrike" dirty="0">
                          <a:solidFill>
                            <a:srgbClr val="000000"/>
                          </a:solidFill>
                          <a:effectLst/>
                          <a:latin typeface="Calibri"/>
                        </a:rPr>
                        <a:t>for childless adult category.</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9/18/15 14:27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Tamika Fitzgerald</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Curam App Dev</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a:txBody>
                    <a:bodyPr/>
                    <a:lstStyle/>
                    <a:p>
                      <a:pPr algn="l" fontAlgn="b"/>
                      <a:r>
                        <a:rPr lang="is-IS" sz="1000" b="0" i="0" u="none" strike="noStrike">
                          <a:solidFill>
                            <a:srgbClr val="000000"/>
                          </a:solidFill>
                          <a:effectLst/>
                          <a:latin typeface="Calibri"/>
                        </a:rPr>
                        <a:t>00572423</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-Once a pregnant women delivers she should be evaluated as a caretaker relative -the child should be added (child is deemed a newborn and gets Medicaid for 1 year).</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9/18/15 12:09</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Tamika Fitzgerald</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Curam App Dev</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5280">
                <a:tc>
                  <a:txBody>
                    <a:bodyPr/>
                    <a:lstStyle/>
                    <a:p>
                      <a:pPr algn="l" fontAlgn="b"/>
                      <a:r>
                        <a:rPr lang="is-IS" sz="1000" b="0" i="0" u="none" strike="noStrike">
                          <a:solidFill>
                            <a:srgbClr val="000000"/>
                          </a:solidFill>
                          <a:effectLst/>
                          <a:latin typeface="Calibri"/>
                        </a:rPr>
                        <a:t>00572704</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Twenty Year Olds turning 21 should be evaluated for the childless adult category and other household members if applicable should be evaluated once member is removed from the household.</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9/18/15 14:18</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Tamika Fitzgerald</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C_ram Triage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3666">
                <a:tc>
                  <a:txBody>
                    <a:bodyPr/>
                    <a:lstStyle/>
                    <a:p>
                      <a:pPr algn="l" fontAlgn="b"/>
                      <a:r>
                        <a:rPr lang="en-US" sz="1000" b="0" i="0" u="none" strike="noStrike">
                          <a:solidFill>
                            <a:srgbClr val="000000"/>
                          </a:solidFill>
                          <a:effectLst/>
                          <a:latin typeface="Calibri"/>
                        </a:rPr>
                        <a:t>00599810</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Notice 10 - Missing sections: 1st paragraph, Medicaid Decision, and Ineligibility for Assistance; There also is not an IC or PDC in DCHL for the primary User Name: </a:t>
                      </a:r>
                      <a:r>
                        <a:rPr lang="en-US" sz="1000" b="0" i="0" u="none" strike="noStrike" dirty="0" err="1">
                          <a:solidFill>
                            <a:srgbClr val="000000"/>
                          </a:solidFill>
                          <a:effectLst/>
                          <a:latin typeface="Calibri"/>
                        </a:rPr>
                        <a:t>Amberly</a:t>
                      </a:r>
                      <a:r>
                        <a:rPr lang="en-US" sz="1000" b="0" i="0" u="none" strike="noStrike" dirty="0">
                          <a:solidFill>
                            <a:srgbClr val="000000"/>
                          </a:solidFill>
                          <a:effectLst/>
                          <a:latin typeface="Calibri"/>
                        </a:rPr>
                        <a:t> Moreno Lopez</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dirty="0">
                          <a:solidFill>
                            <a:srgbClr val="000000"/>
                          </a:solidFill>
                          <a:effectLst/>
                          <a:latin typeface="Calibri"/>
                        </a:rPr>
                        <a:t>10/19/15 16:01</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mn-lt"/>
                          <a:ea typeface="+mn-ea"/>
                          <a:cs typeface="+mn-cs"/>
                        </a:rPr>
                        <a:t>Conditions does not satisfy Residency Flag =Y </a:t>
                      </a:r>
                      <a:endParaRPr lang="en-US" sz="900" dirty="0" smtClean="0"/>
                    </a:p>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33970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8</a:t>
            </a:fld>
            <a:endParaRPr lang="en-US" dirty="0">
              <a:solidFill>
                <a:prstClr val="black"/>
              </a:solidFill>
            </a:endParaRPr>
          </a:p>
        </p:txBody>
      </p:sp>
      <p:sp>
        <p:nvSpPr>
          <p:cNvPr id="4" name="Title 3"/>
          <p:cNvSpPr>
            <a:spLocks noGrp="1"/>
          </p:cNvSpPr>
          <p:nvPr>
            <p:ph type="title"/>
          </p:nvPr>
        </p:nvSpPr>
        <p:spPr>
          <a:xfrm>
            <a:off x="134593" y="228600"/>
            <a:ext cx="6917873" cy="579514"/>
          </a:xfrm>
        </p:spPr>
        <p:txBody>
          <a:bodyPr/>
          <a:lstStyle/>
          <a:p>
            <a:r>
              <a:rPr lang="en-US" dirty="0" smtClean="0"/>
              <a:t>DHCF Open CSL in O&amp;M (2 of 2)</a:t>
            </a:r>
            <a:endParaRPr lang="en-US" dirty="0"/>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3476082864"/>
              </p:ext>
            </p:extLst>
          </p:nvPr>
        </p:nvGraphicFramePr>
        <p:xfrm>
          <a:off x="304799" y="1304513"/>
          <a:ext cx="8610601" cy="3581400"/>
        </p:xfrm>
        <a:graphic>
          <a:graphicData uri="http://schemas.openxmlformats.org/drawingml/2006/table">
            <a:tbl>
              <a:tblPr firstRow="1" bandRow="1">
                <a:tableStyleId>{5C22544A-7EE6-4342-B048-85BDC9FD1C3A}</a:tableStyleId>
              </a:tblPr>
              <a:tblGrid>
                <a:gridCol w="686743"/>
                <a:gridCol w="565709"/>
                <a:gridCol w="4203141"/>
                <a:gridCol w="615611"/>
                <a:gridCol w="615611"/>
                <a:gridCol w="538659"/>
                <a:gridCol w="774688"/>
                <a:gridCol w="610439"/>
              </a:tblGrid>
              <a:tr h="339502">
                <a:tc>
                  <a:txBody>
                    <a:bodyPr/>
                    <a:lstStyle/>
                    <a:p>
                      <a:pPr algn="l"/>
                      <a:r>
                        <a:rPr lang="en-US" sz="900" dirty="0" smtClean="0"/>
                        <a:t>CSL Number</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Priority</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Description</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Created Date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Created By</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Owner</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Last</a:t>
                      </a:r>
                      <a:r>
                        <a:rPr lang="en-US" sz="900" baseline="0" dirty="0" smtClean="0"/>
                        <a:t> Update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ETA</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1000">
                <a:tc>
                  <a:txBody>
                    <a:bodyPr/>
                    <a:lstStyle/>
                    <a:p>
                      <a:pPr algn="l" fontAlgn="b"/>
                      <a:r>
                        <a:rPr lang="is-IS" sz="1000" b="0" i="0" u="none" strike="noStrike" dirty="0">
                          <a:solidFill>
                            <a:srgbClr val="000000"/>
                          </a:solidFill>
                          <a:effectLst/>
                          <a:latin typeface="Calibri"/>
                        </a:rPr>
                        <a:t>00625553</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Notice 1A - Medicaid decision table needs to be fixed so that we can include it in our notices. Temporary removal of the table has taken place - need to know when the table will be fixed.</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11/10/15 15:17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Logic for 3</a:t>
                      </a:r>
                      <a:r>
                        <a:rPr lang="en-US" sz="900" baseline="0" dirty="0" smtClean="0"/>
                        <a:t> attributes shared with business.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04800">
                <a:tc>
                  <a:txBody>
                    <a:bodyPr/>
                    <a:lstStyle/>
                    <a:p>
                      <a:pPr algn="l" fontAlgn="b"/>
                      <a:r>
                        <a:rPr lang="is-IS" sz="1000" b="0" i="0" u="none" strike="noStrike">
                          <a:solidFill>
                            <a:srgbClr val="000000"/>
                          </a:solidFill>
                          <a:effectLst/>
                          <a:latin typeface="Calibri"/>
                        </a:rPr>
                        <a:t>00625997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Pregnant Women Post-partum Issues - 1) Household Size Composition: from the PERM audit, we found that there were a couple of cases that did not properly calculate household composition for pregnant women in the post-partum period. For example, a woman in post-partum will show a household of 1 instead of a household of three if she was previously pregnant with 2 unborn children. 2) Household Income - during the post-partum period, the system is not accurately capturing household income for the family</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11/12/15 8:18</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a:txBody>
                    <a:bodyPr/>
                    <a:lstStyle/>
                    <a:p>
                      <a:pPr algn="l" fontAlgn="b"/>
                      <a:r>
                        <a:rPr lang="is-IS" sz="1000" b="0" i="0" u="none" strike="noStrike" dirty="0">
                          <a:solidFill>
                            <a:srgbClr val="000000"/>
                          </a:solidFill>
                          <a:effectLst/>
                          <a:latin typeface="Calibri"/>
                        </a:rPr>
                        <a:t>00637197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1e2 Notice - the city address line is duplicated. </a:t>
                      </a:r>
                      <a:r>
                        <a:rPr lang="en-US" sz="1000" b="0" i="0" u="none" strike="noStrike" dirty="0" err="1">
                          <a:solidFill>
                            <a:srgbClr val="000000"/>
                          </a:solidFill>
                          <a:effectLst/>
                          <a:latin typeface="Calibri"/>
                        </a:rPr>
                        <a:t>pdf</a:t>
                      </a:r>
                      <a:r>
                        <a:rPr lang="en-US" sz="1000" b="0" i="0" u="none" strike="noStrike" dirty="0">
                          <a:solidFill>
                            <a:srgbClr val="000000"/>
                          </a:solidFill>
                          <a:effectLst/>
                          <a:latin typeface="Calibri"/>
                        </a:rPr>
                        <a:t> attached.</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11/23/15 9:16</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Fixed.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12/1</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5280">
                <a:tc>
                  <a:txBody>
                    <a:bodyPr/>
                    <a:lstStyle/>
                    <a:p>
                      <a:pPr algn="l" fontAlgn="b"/>
                      <a:r>
                        <a:rPr lang="is-IS" sz="1000" b="0" i="0" u="none" strike="noStrike">
                          <a:solidFill>
                            <a:srgbClr val="000000"/>
                          </a:solidFill>
                          <a:effectLst/>
                          <a:latin typeface="Calibri"/>
                        </a:rPr>
                        <a:t>00553886</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12C Notices are not being generated based on count published to-date.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8/28/15 15:46</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Notices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 </a:t>
                      </a:r>
                      <a:r>
                        <a:rPr lang="en-US" sz="900" kern="1200" dirty="0" smtClean="0">
                          <a:solidFill>
                            <a:schemeClr val="dk1"/>
                          </a:solidFill>
                          <a:effectLst/>
                          <a:latin typeface="+mn-lt"/>
                          <a:ea typeface="+mn-ea"/>
                          <a:cs typeface="+mn-cs"/>
                        </a:rPr>
                        <a:t>Trigger logic shared. </a:t>
                      </a:r>
                      <a:endParaRPr lang="en-US" sz="9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Future </a:t>
                      </a:r>
                    </a:p>
                    <a:p>
                      <a:pPr algn="l"/>
                      <a:r>
                        <a:rPr lang="en-US" sz="900" smtClean="0"/>
                        <a:t>Enhance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5280">
                <a:tc>
                  <a:txBody>
                    <a:bodyPr/>
                    <a:lstStyle/>
                    <a:p>
                      <a:pPr algn="l" fontAlgn="b"/>
                      <a:r>
                        <a:rPr lang="is-IS" sz="1000" b="0" i="0" u="none" strike="noStrike" dirty="0">
                          <a:solidFill>
                            <a:srgbClr val="000000"/>
                          </a:solidFill>
                          <a:effectLst/>
                          <a:latin typeface="Calibri"/>
                        </a:rPr>
                        <a:t>00553877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Low</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12A Notices are not being generated based on count published to-date.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8/28/15 15:43</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Notices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 </a:t>
                      </a:r>
                      <a:r>
                        <a:rPr lang="en-US" sz="900" kern="1200" dirty="0" smtClean="0">
                          <a:solidFill>
                            <a:schemeClr val="dk1"/>
                          </a:solidFill>
                          <a:effectLst/>
                          <a:latin typeface="+mn-lt"/>
                          <a:ea typeface="+mn-ea"/>
                          <a:cs typeface="+mn-cs"/>
                        </a:rPr>
                        <a:t>Trigger logic shared. </a:t>
                      </a:r>
                      <a:endParaRPr lang="en-US" sz="9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Future Enhance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57200">
                <a:tc>
                  <a:txBody>
                    <a:bodyPr/>
                    <a:lstStyle/>
                    <a:p>
                      <a:pPr algn="l" fontAlgn="b"/>
                      <a:r>
                        <a:rPr lang="is-IS" sz="1000" b="0" i="0" u="none" strike="noStrike" dirty="0">
                          <a:solidFill>
                            <a:srgbClr val="000000"/>
                          </a:solidFill>
                          <a:effectLst/>
                          <a:latin typeface="Calibri"/>
                        </a:rPr>
                        <a:t>00553884</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Low</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12B Notices are not being generated based on count published to-date.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8/28/15 15:45</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Notices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  </a:t>
                      </a:r>
                      <a:r>
                        <a:rPr lang="en-US" sz="900" kern="1200" dirty="0" smtClean="0">
                          <a:solidFill>
                            <a:schemeClr val="dk1"/>
                          </a:solidFill>
                          <a:effectLst/>
                          <a:latin typeface="+mn-lt"/>
                          <a:ea typeface="+mn-ea"/>
                          <a:cs typeface="+mn-cs"/>
                        </a:rPr>
                        <a:t>Trigger logic shared. </a:t>
                      </a:r>
                      <a:endParaRPr lang="en-US" sz="9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Future </a:t>
                      </a:r>
                    </a:p>
                    <a:p>
                      <a:pPr algn="l"/>
                      <a:r>
                        <a:rPr lang="en-US" sz="900" dirty="0" smtClean="0"/>
                        <a:t>Enhance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87546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3707952112"/>
              </p:ext>
            </p:extLst>
          </p:nvPr>
        </p:nvGraphicFramePr>
        <p:xfrm>
          <a:off x="228600" y="1219200"/>
          <a:ext cx="8728167" cy="5237205"/>
        </p:xfrm>
        <a:graphic>
          <a:graphicData uri="http://schemas.openxmlformats.org/drawingml/2006/table">
            <a:tbl>
              <a:tblPr/>
              <a:tblGrid>
                <a:gridCol w="704165"/>
                <a:gridCol w="2155961"/>
                <a:gridCol w="619404"/>
                <a:gridCol w="619404"/>
                <a:gridCol w="573765"/>
                <a:gridCol w="2027734"/>
                <a:gridCol w="2027734"/>
              </a:tblGrid>
              <a:tr h="426308">
                <a:tc>
                  <a:txBody>
                    <a:bodyPr/>
                    <a:lstStyle/>
                    <a:p>
                      <a:pPr algn="ctr" fontAlgn="ctr"/>
                      <a:r>
                        <a:rPr lang="en-US" sz="900" b="1" i="0" u="none" strike="noStrike" dirty="0">
                          <a:solidFill>
                            <a:srgbClr val="000000"/>
                          </a:solidFill>
                          <a:effectLst/>
                          <a:latin typeface="Calibri" panose="020F0502020204030204" pitchFamily="34" charset="0"/>
                        </a:rPr>
                        <a:t>Malformed Issue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900" b="1" i="0" u="none" strike="noStrike" dirty="0">
                          <a:solidFill>
                            <a:srgbClr val="000000"/>
                          </a:solidFill>
                          <a:effectLst/>
                          <a:latin typeface="Calibri" panose="020F0502020204030204" pitchFamily="34" charset="0"/>
                        </a:rPr>
                        <a:t>Description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900" b="1" i="0" u="none" strike="noStrike">
                          <a:solidFill>
                            <a:srgbClr val="000000"/>
                          </a:solidFill>
                          <a:effectLst/>
                          <a:latin typeface="Calibri" panose="020F0502020204030204" pitchFamily="34" charset="0"/>
                        </a:rPr>
                        <a:t>Teams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900" b="1" i="0" u="none" strike="noStrike">
                          <a:solidFill>
                            <a:srgbClr val="000000"/>
                          </a:solidFill>
                          <a:effectLst/>
                          <a:latin typeface="Calibri" panose="020F0502020204030204" pitchFamily="34" charset="0"/>
                        </a:rPr>
                        <a:t>Total Backlog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900" b="1" i="0" u="none" strike="noStrike">
                          <a:solidFill>
                            <a:srgbClr val="000000"/>
                          </a:solidFill>
                          <a:effectLst/>
                          <a:latin typeface="Calibri" panose="020F0502020204030204" pitchFamily="34" charset="0"/>
                        </a:rPr>
                        <a:t>Current Applications Overdue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900" b="1" i="0" u="none" strike="noStrike">
                          <a:solidFill>
                            <a:srgbClr val="000000"/>
                          </a:solidFill>
                          <a:effectLst/>
                          <a:latin typeface="Calibri" panose="020F0502020204030204" pitchFamily="34" charset="0"/>
                        </a:rPr>
                        <a:t>Root Cause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900" b="1" i="0" u="none" strike="noStrike">
                          <a:solidFill>
                            <a:srgbClr val="000000"/>
                          </a:solidFill>
                          <a:effectLst/>
                          <a:latin typeface="Calibri" panose="020F0502020204030204" pitchFamily="34" charset="0"/>
                        </a:rPr>
                        <a:t>Next Steps - Medicaid Apps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r>
              <a:tr h="852616">
                <a:tc>
                  <a:txBody>
                    <a:bodyPr/>
                    <a:lstStyle/>
                    <a:p>
                      <a:pPr algn="l" fontAlgn="t"/>
                      <a:r>
                        <a:rPr lang="en-US" sz="900" b="0" i="0" u="none" strike="noStrike">
                          <a:solidFill>
                            <a:srgbClr val="000000"/>
                          </a:solidFill>
                          <a:effectLst/>
                          <a:latin typeface="Calibri" panose="020F0502020204030204" pitchFamily="34" charset="0"/>
                        </a:rPr>
                        <a:t>Stuck AC</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Application Cases (AC) that are "stuck" in the system due to some failure in data logic or performance issue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dirty="0">
                          <a:solidFill>
                            <a:srgbClr val="000000"/>
                          </a:solidFill>
                          <a:effectLst/>
                          <a:latin typeface="Calibri" panose="020F0502020204030204" pitchFamily="34" charset="0"/>
                        </a:rPr>
                        <a:t>O&amp;M Only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Calibri" panose="020F0502020204030204" pitchFamily="34" charset="0"/>
                        </a:rPr>
                        <a:t>114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Calibri" panose="020F0502020204030204" pitchFamily="34" charset="0"/>
                        </a:rPr>
                        <a:t>                      98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Consumers are allowed to input data that should be validated before submission (income start date earlier than DOB, etc.)  Validations were not written in the custm code and are scheduled to be corrected by 11/11.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900" b="0" i="0" u="none" strike="noStrike" dirty="0">
                          <a:solidFill>
                            <a:srgbClr val="000000"/>
                          </a:solidFill>
                          <a:effectLst/>
                          <a:latin typeface="Calibri" panose="020F0502020204030204" pitchFamily="34" charset="0"/>
                        </a:rPr>
                        <a:t>O&amp;M reviews to confirm if they are a duplicate application.  If yes, they "drop" the application.  If no, they "push" the app so it appears in one of the other Issues (unless it has no data issues)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94719">
                <a:tc>
                  <a:txBody>
                    <a:bodyPr/>
                    <a:lstStyle/>
                    <a:p>
                      <a:pPr algn="l" fontAlgn="t"/>
                      <a:r>
                        <a:rPr lang="en-US" sz="900" b="0" i="0" u="none" strike="noStrike">
                          <a:solidFill>
                            <a:srgbClr val="000000"/>
                          </a:solidFill>
                          <a:effectLst/>
                          <a:latin typeface="Calibri" panose="020F0502020204030204" pitchFamily="34" charset="0"/>
                        </a:rPr>
                        <a:t>Empty IC no Evidence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a:solidFill>
                            <a:srgbClr val="000000"/>
                          </a:solidFill>
                          <a:effectLst/>
                          <a:latin typeface="Calibri" panose="020F0502020204030204" pitchFamily="34" charset="0"/>
                        </a:rPr>
                        <a:t>Integrated Case (IC) created "empty" because of issue with evidence data while brokering data from data stores to populate evidences.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Calibri" panose="020F0502020204030204" pitchFamily="34" charset="0"/>
                        </a:rPr>
                        <a:t>O&amp;M Only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Calibri" panose="020F0502020204030204" pitchFamily="34" charset="0"/>
                        </a:rPr>
                        <a:t>11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Calibri" panose="020F0502020204030204" pitchFamily="34" charset="0"/>
                        </a:rPr>
                        <a:t>                        8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a:solidFill>
                            <a:srgbClr val="000000"/>
                          </a:solidFill>
                          <a:effectLst/>
                          <a:latin typeface="Calibri" panose="020F0502020204030204" pitchFamily="34" charset="0"/>
                        </a:rPr>
                        <a:t>Changes in the system may affect applications that are starting before the latest deploy, this is a minor issue. Another cause is duplicate people in a case. There is a proper workaround for this, it will happen 10 times max in a month.</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900" b="0" i="0" u="none" strike="noStrike" dirty="0">
                          <a:solidFill>
                            <a:srgbClr val="000000"/>
                          </a:solidFill>
                          <a:effectLst/>
                          <a:latin typeface="Calibri" panose="020F0502020204030204" pitchFamily="34" charset="0"/>
                        </a:rPr>
                        <a:t>O&amp;M closes the empty integrated case and then opens the application case only if it is not a duplicate, which turns it into "AC with no IC" (to be completed by DHS).  If it is a duplicate, it is closed and no further DHS action is required.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710513">
                <a:tc>
                  <a:txBody>
                    <a:bodyPr/>
                    <a:lstStyle/>
                    <a:p>
                      <a:pPr algn="l" fontAlgn="t"/>
                      <a:r>
                        <a:rPr lang="en-US" sz="900" b="0" i="0" u="none" strike="noStrike">
                          <a:solidFill>
                            <a:srgbClr val="000000"/>
                          </a:solidFill>
                          <a:effectLst/>
                          <a:latin typeface="Calibri" panose="020F0502020204030204" pitchFamily="34" charset="0"/>
                        </a:rPr>
                        <a:t>AC with no IC</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Brokering not completed,  so a caseworker must click "authorize"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Calibri" panose="020F0502020204030204" pitchFamily="34" charset="0"/>
                        </a:rPr>
                        <a:t>DHS Only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Calibri" panose="020F0502020204030204" pitchFamily="34" charset="0"/>
                        </a:rPr>
                        <a:t>1008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Calibri" panose="020F0502020204030204" pitchFamily="34" charset="0"/>
                        </a:rPr>
                        <a:t>                   792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Cases which data came from either an Empty IC that was closed and AC was open for a retry. Other cases are caused because there was an error on the brokering of data.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900" b="0" i="0" u="none" strike="noStrike">
                          <a:solidFill>
                            <a:srgbClr val="000000"/>
                          </a:solidFill>
                          <a:effectLst/>
                          <a:latin typeface="Calibri" panose="020F0502020204030204" pitchFamily="34" charset="0"/>
                        </a:rPr>
                        <a:t>Carlos created instructions and provided those instructions to Tonia Johnson.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68411">
                <a:tc>
                  <a:txBody>
                    <a:bodyPr/>
                    <a:lstStyle/>
                    <a:p>
                      <a:pPr algn="l" fontAlgn="t"/>
                      <a:r>
                        <a:rPr lang="en-US" sz="900" b="0" i="0" u="none" strike="noStrike">
                          <a:solidFill>
                            <a:srgbClr val="000000"/>
                          </a:solidFill>
                          <a:effectLst/>
                          <a:latin typeface="Calibri" panose="020F0502020204030204" pitchFamily="34" charset="0"/>
                        </a:rPr>
                        <a:t>In Edit IC</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IC appears with evidence In Edit, so a caseworker must click "apply changes"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Calibri" panose="020F0502020204030204" pitchFamily="34" charset="0"/>
                        </a:rPr>
                        <a:t>DHS Only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Calibri" panose="020F0502020204030204" pitchFamily="34" charset="0"/>
                        </a:rPr>
                        <a:t>162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Calibri" panose="020F0502020204030204" pitchFamily="34" charset="0"/>
                        </a:rPr>
                        <a:t>                      52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System will not approve a case which may contain a near match with another case (name, dob and ssn). It will do this also when there are two ICs for one person.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900" b="0" i="0" u="none" strike="noStrike">
                          <a:solidFill>
                            <a:srgbClr val="000000"/>
                          </a:solidFill>
                          <a:effectLst/>
                          <a:latin typeface="Calibri" panose="020F0502020204030204" pitchFamily="34" charset="0"/>
                        </a:rPr>
                        <a:t>Carlos created instructions and provided those instructions to Tonia Johnson.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00433">
                <a:tc>
                  <a:txBody>
                    <a:bodyPr/>
                    <a:lstStyle/>
                    <a:p>
                      <a:pPr algn="l" fontAlgn="t"/>
                      <a:r>
                        <a:rPr lang="en-US" sz="900" b="0" i="0" u="none" strike="noStrike">
                          <a:solidFill>
                            <a:srgbClr val="000000"/>
                          </a:solidFill>
                          <a:effectLst/>
                          <a:latin typeface="Calibri" panose="020F0502020204030204" pitchFamily="34" charset="0"/>
                        </a:rPr>
                        <a:t>IC no PDC with Evidence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Integrated Cases that didn't create a PDC  - can be due to ineligibility of applicants or invalid data.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Calibri" panose="020F0502020204030204" pitchFamily="34" charset="0"/>
                        </a:rPr>
                        <a:t>DHCF, O&amp;M, and DHS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Calibri" panose="020F0502020204030204" pitchFamily="34" charset="0"/>
                        </a:rPr>
                        <a:t>1374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1" i="0" u="none" strike="noStrike">
                          <a:solidFill>
                            <a:srgbClr val="000000"/>
                          </a:solidFill>
                          <a:effectLst/>
                          <a:latin typeface="Calibri" panose="020F0502020204030204" pitchFamily="34" charset="0"/>
                        </a:rPr>
                        <a:t>                1,009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a:solidFill>
                            <a:srgbClr val="000000"/>
                          </a:solidFill>
                          <a:effectLst/>
                          <a:latin typeface="Calibri" panose="020F0502020204030204" pitchFamily="34" charset="0"/>
                        </a:rPr>
                        <a:t>Sometimes caused by invalid data in the application (improved now), otherwise they are denials - we assume today, a high percentage of these are denials that do not require any action.  It is estimated </a:t>
                      </a:r>
                      <a:r>
                        <a:rPr lang="en-US" sz="900" b="0" i="0" u="none" strike="noStrike" dirty="0" err="1">
                          <a:solidFill>
                            <a:srgbClr val="000000"/>
                          </a:solidFill>
                          <a:effectLst/>
                          <a:latin typeface="Calibri" panose="020F0502020204030204" pitchFamily="34" charset="0"/>
                        </a:rPr>
                        <a:t>thaat</a:t>
                      </a:r>
                      <a:r>
                        <a:rPr lang="en-US" sz="900" b="0" i="0" u="none" strike="noStrike" dirty="0">
                          <a:solidFill>
                            <a:srgbClr val="000000"/>
                          </a:solidFill>
                          <a:effectLst/>
                          <a:latin typeface="Calibri" panose="020F0502020204030204" pitchFamily="34" charset="0"/>
                        </a:rPr>
                        <a:t> 60% of this number are not eligible for anything in the DCAS system because they are not lawfully present in the US or someone does not live in the District of Columbia.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900" b="0" i="0" u="none" strike="noStrike" dirty="0">
                          <a:solidFill>
                            <a:srgbClr val="000000"/>
                          </a:solidFill>
                          <a:effectLst/>
                          <a:latin typeface="Calibri" panose="020F0502020204030204" pitchFamily="34" charset="0"/>
                        </a:rPr>
                        <a:t>DHCF to review each case and flag as a legit denial or a data issue.  Data issues will be sent to O&amp;M.  O&amp;M will identify what action is needed by ESA, copying DHCF.  O&amp;M will </a:t>
                      </a:r>
                      <a:r>
                        <a:rPr lang="en-US" sz="900" b="0" i="0" u="none" strike="noStrike" dirty="0" err="1">
                          <a:solidFill>
                            <a:srgbClr val="000000"/>
                          </a:solidFill>
                          <a:effectLst/>
                          <a:latin typeface="Calibri" panose="020F0502020204030204" pitchFamily="34" charset="0"/>
                        </a:rPr>
                        <a:t>imporve</a:t>
                      </a:r>
                      <a:r>
                        <a:rPr lang="en-US" sz="900" b="0" i="0" u="none" strike="noStrike" dirty="0">
                          <a:solidFill>
                            <a:srgbClr val="000000"/>
                          </a:solidFill>
                          <a:effectLst/>
                          <a:latin typeface="Calibri" panose="020F0502020204030204" pitchFamily="34" charset="0"/>
                        </a:rPr>
                        <a:t> the report query to filter the accurate denials from the applicants that should </a:t>
                      </a:r>
                      <a:r>
                        <a:rPr lang="en-US" sz="900" b="0" i="0" u="none" strike="noStrike" dirty="0" err="1">
                          <a:solidFill>
                            <a:srgbClr val="000000"/>
                          </a:solidFill>
                          <a:effectLst/>
                          <a:latin typeface="Calibri" panose="020F0502020204030204" pitchFamily="34" charset="0"/>
                        </a:rPr>
                        <a:t>recevie</a:t>
                      </a:r>
                      <a:r>
                        <a:rPr lang="en-US" sz="900" b="0" i="0" u="none" strike="noStrike" dirty="0">
                          <a:solidFill>
                            <a:srgbClr val="000000"/>
                          </a:solidFill>
                          <a:effectLst/>
                          <a:latin typeface="Calibri" panose="020F0502020204030204" pitchFamily="34" charset="0"/>
                        </a:rPr>
                        <a:t> a PDC.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4205">
                <a:tc>
                  <a:txBody>
                    <a:bodyPr/>
                    <a:lstStyle/>
                    <a:p>
                      <a:pPr algn="l" fontAlgn="t"/>
                      <a:endParaRPr lang="en-US" sz="900" b="0" i="0" u="none" strike="noStrike">
                        <a:solidFill>
                          <a:srgbClr val="000000"/>
                        </a:solidFill>
                        <a:effectLst/>
                        <a:latin typeface="Arial Narrow" panose="020B0606020202030204" pitchFamily="34" charset="0"/>
                      </a:endParaRP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r>
                        <a:rPr lang="en-US" sz="900" b="0" i="0" u="none" strike="noStrike" dirty="0">
                          <a:solidFill>
                            <a:srgbClr val="000000"/>
                          </a:solidFill>
                          <a:effectLst/>
                          <a:latin typeface="Arial Narrow" panose="020B0606020202030204" pitchFamily="34" charset="0"/>
                        </a:rPr>
                        <a:t>Numbers are counting from 11/08/2014</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900" b="0" i="0" u="none" strike="noStrike">
                        <a:solidFill>
                          <a:srgbClr val="000000"/>
                        </a:solidFill>
                        <a:effectLst/>
                        <a:latin typeface="Arial Narrow" panose="020B0606020202030204" pitchFamily="34" charset="0"/>
                      </a:endParaRP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r>
                        <a:rPr lang="en-US" sz="900" b="1" i="0" u="none" strike="noStrike" dirty="0">
                          <a:solidFill>
                            <a:srgbClr val="000000"/>
                          </a:solidFill>
                          <a:effectLst/>
                          <a:latin typeface="Arial Narrow" panose="020B0606020202030204" pitchFamily="34" charset="0"/>
                        </a:rPr>
                        <a:t>  </a:t>
                      </a:r>
                      <a:r>
                        <a:rPr lang="en-US" sz="900" b="1" i="0" u="none" strike="noStrike" dirty="0" smtClean="0">
                          <a:solidFill>
                            <a:srgbClr val="000000"/>
                          </a:solidFill>
                          <a:effectLst/>
                          <a:latin typeface="Arial Narrow" panose="020B0606020202030204" pitchFamily="34" charset="0"/>
                        </a:rPr>
                        <a:t>     </a:t>
                      </a:r>
                      <a:r>
                        <a:rPr lang="en-US" sz="900" b="1" i="0" u="none" strike="noStrike" dirty="0">
                          <a:solidFill>
                            <a:srgbClr val="000000"/>
                          </a:solidFill>
                          <a:effectLst/>
                          <a:latin typeface="Arial Narrow" panose="020B0606020202030204" pitchFamily="34" charset="0"/>
                        </a:rPr>
                        <a:t>2,669 </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r>
                        <a:rPr lang="en-US" sz="900" b="1" i="0" u="none" strike="noStrike" dirty="0">
                          <a:solidFill>
                            <a:srgbClr val="000000"/>
                          </a:solidFill>
                          <a:effectLst/>
                          <a:latin typeface="Arial Narrow" panose="020B0606020202030204" pitchFamily="34" charset="0"/>
                        </a:rPr>
                        <a:t> </a:t>
                      </a:r>
                      <a:r>
                        <a:rPr lang="en-US" sz="900" b="1" i="0" u="none" strike="noStrike" dirty="0" smtClean="0">
                          <a:solidFill>
                            <a:srgbClr val="000000"/>
                          </a:solidFill>
                          <a:effectLst/>
                          <a:latin typeface="Arial Narrow" panose="020B0606020202030204" pitchFamily="34" charset="0"/>
                        </a:rPr>
                        <a:t>    </a:t>
                      </a:r>
                      <a:r>
                        <a:rPr lang="en-US" sz="900" b="1" i="0" u="none" strike="noStrike" dirty="0">
                          <a:solidFill>
                            <a:srgbClr val="000000"/>
                          </a:solidFill>
                          <a:effectLst/>
                          <a:latin typeface="Arial Narrow" panose="020B0606020202030204" pitchFamily="34" charset="0"/>
                        </a:rPr>
                        <a:t>1,959 </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900" b="0" i="0" u="none" strike="noStrike">
                        <a:solidFill>
                          <a:srgbClr val="000000"/>
                        </a:solidFill>
                        <a:effectLst/>
                        <a:latin typeface="Arial Narrow" panose="020B0606020202030204" pitchFamily="34" charset="0"/>
                      </a:endParaRP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900" b="0" i="0" u="none" strike="noStrike" dirty="0">
                        <a:solidFill>
                          <a:srgbClr val="000000"/>
                        </a:solidFill>
                        <a:effectLst/>
                        <a:latin typeface="Arial Narrow" panose="020B0606020202030204" pitchFamily="34" charset="0"/>
                      </a:endParaRPr>
                    </a:p>
                  </a:txBody>
                  <a:tcPr marL="0" marR="0" marT="0" marB="0">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
        <p:nvSpPr>
          <p:cNvPr id="2" name="Slide Number Placeholder 1"/>
          <p:cNvSpPr>
            <a:spLocks noGrp="1"/>
          </p:cNvSpPr>
          <p:nvPr>
            <p:ph type="sldNum" sz="quarter" idx="12"/>
          </p:nvPr>
        </p:nvSpPr>
        <p:spPr>
          <a:xfrm>
            <a:off x="8239876" y="6477000"/>
            <a:ext cx="521348" cy="365125"/>
          </a:xfrm>
        </p:spPr>
        <p:txBody>
          <a:bodyPr/>
          <a:lstStyle/>
          <a:p>
            <a:fld id="{2178B182-CBAA-4873-B161-F3A1FCC8883A}" type="slidenum">
              <a:rPr lang="en-US" smtClean="0">
                <a:solidFill>
                  <a:prstClr val="black"/>
                </a:solidFill>
              </a:rPr>
              <a:pPr/>
              <a:t>9</a:t>
            </a:fld>
            <a:endParaRPr lang="en-US" dirty="0">
              <a:solidFill>
                <a:prstClr val="black"/>
              </a:solidFill>
            </a:endParaRPr>
          </a:p>
        </p:txBody>
      </p:sp>
      <p:sp>
        <p:nvSpPr>
          <p:cNvPr id="4" name="Title 3"/>
          <p:cNvSpPr>
            <a:spLocks noGrp="1"/>
          </p:cNvSpPr>
          <p:nvPr>
            <p:ph type="title"/>
          </p:nvPr>
        </p:nvSpPr>
        <p:spPr>
          <a:xfrm>
            <a:off x="473527" y="411086"/>
            <a:ext cx="6917873" cy="579514"/>
          </a:xfrm>
        </p:spPr>
        <p:txBody>
          <a:bodyPr/>
          <a:lstStyle/>
          <a:p>
            <a:r>
              <a:rPr lang="en-US" dirty="0" smtClean="0"/>
              <a:t>Curam Medicaid Cases for Review Status as of Dec 4</a:t>
            </a:r>
            <a:r>
              <a:rPr lang="en-US" baseline="30000" dirty="0" smtClean="0"/>
              <a:t>th</a:t>
            </a:r>
            <a:endParaRPr lang="en-US" dirty="0"/>
          </a:p>
        </p:txBody>
      </p:sp>
      <p:sp>
        <p:nvSpPr>
          <p:cNvPr id="6" name="TextBox 5"/>
          <p:cNvSpPr txBox="1"/>
          <p:nvPr/>
        </p:nvSpPr>
        <p:spPr>
          <a:xfrm>
            <a:off x="152400" y="6400800"/>
            <a:ext cx="7467600" cy="230832"/>
          </a:xfrm>
          <a:prstGeom prst="rect">
            <a:avLst/>
          </a:prstGeom>
          <a:noFill/>
        </p:spPr>
        <p:txBody>
          <a:bodyPr wrap="square" rtlCol="0">
            <a:spAutoFit/>
          </a:bodyPr>
          <a:lstStyle/>
          <a:p>
            <a:r>
              <a:rPr lang="en-US" sz="900" dirty="0" smtClean="0">
                <a:solidFill>
                  <a:srgbClr val="FF0000"/>
                </a:solidFill>
              </a:rPr>
              <a:t>* </a:t>
            </a:r>
            <a:r>
              <a:rPr lang="en-US" sz="900" dirty="0">
                <a:solidFill>
                  <a:srgbClr val="DD0806"/>
                </a:solidFill>
                <a:latin typeface="Arial Narrow"/>
                <a:ea typeface="Arial Narrow"/>
                <a:cs typeface="Arial Narrow"/>
              </a:rPr>
              <a:t>Keep in mind, Renewals are not subject to overdue, this is just a metric to measure which apps are more than 45 days old.</a:t>
            </a:r>
            <a:endParaRPr lang="en-US" sz="900" dirty="0">
              <a:solidFill>
                <a:srgbClr val="FF0000"/>
              </a:solidFill>
            </a:endParaRPr>
          </a:p>
        </p:txBody>
      </p:sp>
    </p:spTree>
    <p:extLst>
      <p:ext uri="{BB962C8B-B14F-4D97-AF65-F5344CB8AC3E}">
        <p14:creationId xmlns:p14="http://schemas.microsoft.com/office/powerpoint/2010/main" val="3353118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43b8deec-9a40-455e-8dd2-b3d18db85150">TKCDRRQD6KMA-44-1268</_dlc_DocId>
    <_dlc_DocIdUrl xmlns="43b8deec-9a40-455e-8dd2-b3d18db85150">
      <Url>https://dhs.sp.dc.gov/dcas/_layouts/DocIdRedir.aspx?ID=TKCDRRQD6KMA-44-1268</Url>
      <Description>TKCDRRQD6KMA-44-1268</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FD1FA83583EA4B48A05DBC10720331E4" ma:contentTypeVersion="3" ma:contentTypeDescription="Create a new document." ma:contentTypeScope="" ma:versionID="5c1c00a77bb43f1b90b5427e305fd29c">
  <xsd:schema xmlns:xsd="http://www.w3.org/2001/XMLSchema" xmlns:xs="http://www.w3.org/2001/XMLSchema" xmlns:p="http://schemas.microsoft.com/office/2006/metadata/properties" xmlns:ns2="43b8deec-9a40-455e-8dd2-b3d18db85150" targetNamespace="http://schemas.microsoft.com/office/2006/metadata/properties" ma:root="true" ma:fieldsID="6266a5803ba6d2a6dd485b6b50ec36cc" ns2:_="">
    <xsd:import namespace="43b8deec-9a40-455e-8dd2-b3d18db8515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b8deec-9a40-455e-8dd2-b3d18db8515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194A11-EC6C-49A2-965E-B0F02505A642}">
  <ds:schemaRefs>
    <ds:schemaRef ds:uri="http://schemas.microsoft.com/sharepoint/events"/>
  </ds:schemaRefs>
</ds:datastoreItem>
</file>

<file path=customXml/itemProps2.xml><?xml version="1.0" encoding="utf-8"?>
<ds:datastoreItem xmlns:ds="http://schemas.openxmlformats.org/officeDocument/2006/customXml" ds:itemID="{3598642A-7775-4E00-A877-7A87123531A1}">
  <ds:schemaRefs>
    <ds:schemaRef ds:uri="43b8deec-9a40-455e-8dd2-b3d18db85150"/>
    <ds:schemaRef ds:uri="http://purl.org/dc/dcmitype/"/>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purl.org/dc/elements/1.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6015BD48-DD8B-4A7F-AB25-CFA9F710D03C}">
  <ds:schemaRefs>
    <ds:schemaRef ds:uri="http://schemas.microsoft.com/sharepoint/v3/contenttype/forms"/>
  </ds:schemaRefs>
</ds:datastoreItem>
</file>

<file path=customXml/itemProps4.xml><?xml version="1.0" encoding="utf-8"?>
<ds:datastoreItem xmlns:ds="http://schemas.openxmlformats.org/officeDocument/2006/customXml" ds:itemID="{7BCF99D5-101C-4772-87DF-4E52088EF3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b8deec-9a40-455e-8dd2-b3d18db851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35789</TotalTime>
  <Words>2319</Words>
  <Application>Microsoft Office PowerPoint</Application>
  <PresentationFormat>On-screen Show (4:3)</PresentationFormat>
  <Paragraphs>649</Paragraphs>
  <Slides>10</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19" baseType="lpstr">
      <vt:lpstr>Arial</vt:lpstr>
      <vt:lpstr>Arial Narrow</vt:lpstr>
      <vt:lpstr>Calibri</vt:lpstr>
      <vt:lpstr>Courier New</vt:lpstr>
      <vt:lpstr>Times</vt:lpstr>
      <vt:lpstr>Custom Design</vt:lpstr>
      <vt:lpstr>1_Custom Design</vt:lpstr>
      <vt:lpstr>2_Custom Design</vt:lpstr>
      <vt:lpstr>Worksheet</vt:lpstr>
      <vt:lpstr>Agenda</vt:lpstr>
      <vt:lpstr>DCAS Infrastructure Status as of Dec. 4th</vt:lpstr>
      <vt:lpstr>CSL 10 Day Trending Report</vt:lpstr>
      <vt:lpstr>CSL Status as of Dec 4th </vt:lpstr>
      <vt:lpstr>Notice Status as of Dec 3th at 5pm</vt:lpstr>
      <vt:lpstr>DHS Open CSL in O&amp;M</vt:lpstr>
      <vt:lpstr>DHCF Open CSL in O&amp;M (1 of 2)</vt:lpstr>
      <vt:lpstr>DHCF Open CSL in O&amp;M (2 of 2)</vt:lpstr>
      <vt:lpstr>Curam Medicaid Cases for Review Status as of Dec 4th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Mancinelli, Dennis</dc:creator>
  <cp:lastModifiedBy>kthweatt</cp:lastModifiedBy>
  <cp:revision>2020</cp:revision>
  <cp:lastPrinted>2015-11-24T14:57:52Z</cp:lastPrinted>
  <dcterms:created xsi:type="dcterms:W3CDTF">2015-03-05T19:14:01Z</dcterms:created>
  <dcterms:modified xsi:type="dcterms:W3CDTF">2015-12-04T21:27:27Z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8152d0b2-fbfb-47e4-97f8-97ef134831b7</vt:lpwstr>
  </property>
  <property fmtid="{D5CDD505-2E9C-101B-9397-08002B2CF9AE}" pid="3" name="ContentTypeId">
    <vt:lpwstr>0x010100FD1FA83583EA4B48A05DBC10720331E4</vt:lpwstr>
  </property>
</Properties>
</file>