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10"/>
  </p:notesMasterIdLst>
  <p:sldIdLst>
    <p:sldId id="273" r:id="rId2"/>
    <p:sldId id="272" r:id="rId3"/>
    <p:sldId id="274" r:id="rId4"/>
    <p:sldId id="276" r:id="rId5"/>
    <p:sldId id="281" r:id="rId6"/>
    <p:sldId id="279" r:id="rId7"/>
    <p:sldId id="278" r:id="rId8"/>
    <p:sldId id="282" r:id="rId9"/>
  </p:sldIdLst>
  <p:sldSz cx="9144000" cy="6858000" type="screen4x3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248" autoAdjust="0"/>
    <p:restoredTop sz="95827" autoAdjust="0"/>
  </p:normalViewPr>
  <p:slideViewPr>
    <p:cSldViewPr>
      <p:cViewPr>
        <p:scale>
          <a:sx n="94" d="100"/>
          <a:sy n="94" d="100"/>
        </p:scale>
        <p:origin x="-2460" y="-7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https://dcnetaviq.dc.gov:18443/avaya-ccr/secure/reportOutputs/196311.single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2400"/>
            </a:pPr>
            <a:r>
              <a:rPr lang="en-US" sz="2400" dirty="0"/>
              <a:t>Allocation</a:t>
            </a:r>
            <a:r>
              <a:rPr lang="en-US" sz="2400" baseline="0" dirty="0"/>
              <a:t> of Staff Resources</a:t>
            </a:r>
            <a:endParaRPr lang="en-US" sz="2400" dirty="0"/>
          </a:p>
        </c:rich>
      </c:tx>
      <c:layout>
        <c:manualLayout>
          <c:xMode val="edge"/>
          <c:yMode val="edge"/>
          <c:x val="0.29381399558066779"/>
          <c:y val="2.8215487609552434E-2"/>
        </c:manualLayout>
      </c:layout>
      <c:overlay val="0"/>
    </c:title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  <c:spPr>
        <a:solidFill>
          <a:schemeClr val="bg1">
            <a:lumMod val="65000"/>
          </a:schemeClr>
        </a:solidFill>
      </c:spPr>
    </c:backWall>
    <c:plotArea>
      <c:layout/>
      <c:bar3DChart>
        <c:barDir val="col"/>
        <c:grouping val="clustered"/>
        <c:varyColors val="0"/>
        <c:ser>
          <c:idx val="0"/>
          <c:order val="0"/>
          <c:invertIfNegative val="0"/>
          <c:dLbls>
            <c:dLbl>
              <c:idx val="0"/>
              <c:layout>
                <c:manualLayout>
                  <c:x val="6.8609096418682314E-3"/>
                  <c:y val="8.6600873591337349E-2"/>
                </c:manualLayout>
              </c:layout>
              <c:spPr>
                <a:solidFill>
                  <a:schemeClr val="bg1"/>
                </a:solidFill>
              </c:spPr>
              <c:txPr>
                <a:bodyPr/>
                <a:lstStyle/>
                <a:p>
                  <a:pPr>
                    <a:defRPr sz="2000" b="1"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>
                <c:manualLayout>
                  <c:x val="1.2228137058121017E-2"/>
                  <c:y val="8.3333349415884939E-2"/>
                </c:manualLayout>
              </c:layout>
              <c:spPr>
                <a:solidFill>
                  <a:schemeClr val="bg1"/>
                </a:solidFill>
              </c:spPr>
              <c:txPr>
                <a:bodyPr/>
                <a:lstStyle/>
                <a:p>
                  <a:pPr>
                    <a:defRPr sz="2000" b="1"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>
                <c:manualLayout>
                  <c:x val="9.1480804158395896E-3"/>
                  <c:y val="-1.4091403059171503E-2"/>
                </c:manualLayout>
              </c:layout>
              <c:spPr>
                <a:solidFill>
                  <a:schemeClr val="bg1"/>
                </a:solidFill>
              </c:spPr>
              <c:txPr>
                <a:bodyPr/>
                <a:lstStyle/>
                <a:p>
                  <a:pPr>
                    <a:defRPr sz="2000" b="1"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layout>
                <c:manualLayout>
                  <c:x val="1.3313322748664582E-2"/>
                  <c:y val="-5.2067325163525684E-2"/>
                </c:manualLayout>
              </c:layout>
              <c:spPr>
                <a:solidFill>
                  <a:schemeClr val="bg1"/>
                </a:solidFill>
              </c:spPr>
              <c:txPr>
                <a:bodyPr/>
                <a:lstStyle/>
                <a:p>
                  <a:pPr>
                    <a:defRPr sz="2000" b="1"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layout>
                <c:manualLayout>
                  <c:x val="1.1203701516198351E-2"/>
                  <c:y val="7.8650278042723204E-2"/>
                </c:manualLayout>
              </c:layout>
              <c:spPr>
                <a:solidFill>
                  <a:schemeClr val="bg1"/>
                </a:solidFill>
              </c:spPr>
              <c:txPr>
                <a:bodyPr/>
                <a:lstStyle/>
                <a:p>
                  <a:pPr>
                    <a:defRPr sz="2000" b="1"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5"/>
              <c:layout>
                <c:manualLayout>
                  <c:x val="6.8610301778773992E-3"/>
                  <c:y val="0.14176833687489113"/>
                </c:manualLayout>
              </c:layout>
              <c:spPr>
                <a:solidFill>
                  <a:schemeClr val="bg1"/>
                </a:solidFill>
              </c:spPr>
              <c:txPr>
                <a:bodyPr/>
                <a:lstStyle/>
                <a:p>
                  <a:pPr>
                    <a:defRPr sz="2000" b="1"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6"/>
              <c:layout>
                <c:manualLayout>
                  <c:x val="0"/>
                  <c:y val="0.1066666811164753"/>
                </c:manualLayout>
              </c:layout>
              <c:spPr>
                <a:solidFill>
                  <a:schemeClr val="bg1"/>
                </a:solidFill>
              </c:spPr>
              <c:txPr>
                <a:bodyPr/>
                <a:lstStyle/>
                <a:p>
                  <a:pPr>
                    <a:defRPr sz="2000" b="1"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 sz="2000" b="1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multiLvlStrRef>
              <c:f>Sheet3!$A$1:$C$7</c:f>
              <c:multiLvlStrCache>
                <c:ptCount val="6"/>
                <c:lvl>
                  <c:pt idx="0">
                    <c:v>CSR's in AM production</c:v>
                  </c:pt>
                  <c:pt idx="1">
                    <c:v>CSR's in PM Production</c:v>
                  </c:pt>
                  <c:pt idx="2">
                    <c:v>CSR's Call outs/Approved Time</c:v>
                  </c:pt>
                  <c:pt idx="3">
                    <c:v>CSR's on Emails/Paper Apps/ CSL report/Floor Support</c:v>
                  </c:pt>
                  <c:pt idx="4">
                    <c:v>New Hire Trainees in Class </c:v>
                  </c:pt>
                  <c:pt idx="5">
                    <c:v>Total Staff for the day</c:v>
                  </c:pt>
                </c:lvl>
                <c:lvl>
                  <c:pt idx="0">
                    <c:v>Allocation of Staff Resources 11/10</c:v>
                  </c:pt>
                </c:lvl>
              </c:multiLvlStrCache>
            </c:multiLvlStrRef>
          </c:cat>
          <c:val>
            <c:numRef>
              <c:f>Sheet3!$D$1:$D$6</c:f>
              <c:numCache>
                <c:formatCode>General</c:formatCode>
                <c:ptCount val="6"/>
                <c:pt idx="0">
                  <c:v>32</c:v>
                </c:pt>
                <c:pt idx="1">
                  <c:v>55</c:v>
                </c:pt>
                <c:pt idx="2">
                  <c:v>6</c:v>
                </c:pt>
                <c:pt idx="3">
                  <c:v>12</c:v>
                </c:pt>
                <c:pt idx="4">
                  <c:v>5</c:v>
                </c:pt>
                <c:pt idx="5">
                  <c:v>60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cylinder"/>
        <c:axId val="32453376"/>
        <c:axId val="32454912"/>
        <c:axId val="0"/>
      </c:bar3DChart>
      <c:catAx>
        <c:axId val="3245337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b="1"/>
            </a:pPr>
            <a:endParaRPr lang="en-US"/>
          </a:p>
        </c:txPr>
        <c:crossAx val="32454912"/>
        <c:crosses val="autoZero"/>
        <c:auto val="1"/>
        <c:lblAlgn val="ctr"/>
        <c:lblOffset val="100"/>
        <c:noMultiLvlLbl val="0"/>
      </c:catAx>
      <c:valAx>
        <c:axId val="3245491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2453376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008096210195948E-2"/>
          <c:y val="4.856512141280353E-2"/>
          <c:w val="0.85912205418767096"/>
          <c:h val="0.81392153795345124"/>
        </c:manualLayout>
      </c:layout>
      <c:barChart>
        <c:barDir val="col"/>
        <c:grouping val="clustered"/>
        <c:varyColors val="0"/>
        <c:ser>
          <c:idx val="0"/>
          <c:order val="0"/>
          <c:tx>
            <c:v>Calls Received</c:v>
          </c:tx>
          <c:spPr>
            <a:ln w="3175">
              <a:solidFill>
                <a:srgbClr val="2090FF"/>
              </a:solidFill>
              <a:prstDash val="solid"/>
            </a:ln>
          </c:spPr>
          <c:invertIfNegative val="0"/>
          <c:dLbls>
            <c:spPr>
              <a:solidFill>
                <a:schemeClr val="bg1">
                  <a:lumMod val="95000"/>
                </a:schemeClr>
              </a:solidFill>
            </c:spPr>
            <c:txPr>
              <a:bodyPr/>
              <a:lstStyle/>
              <a:p>
                <a:pPr>
                  <a:defRPr sz="1400" b="1"/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Lit>
              <c:ptCount val="24"/>
              <c:pt idx="0">
                <c:v>11/10 8:00 AM</c:v>
              </c:pt>
              <c:pt idx="1">
                <c:v>11/10 8:30 AM</c:v>
              </c:pt>
              <c:pt idx="2">
                <c:v>11/10 9:00 AM</c:v>
              </c:pt>
              <c:pt idx="3">
                <c:v>11/10 9:30 AM</c:v>
              </c:pt>
              <c:pt idx="4">
                <c:v>11/10 10:00 AM</c:v>
              </c:pt>
              <c:pt idx="5">
                <c:v>11/10 10:30 AM</c:v>
              </c:pt>
              <c:pt idx="6">
                <c:v>11/10 11:00 AM</c:v>
              </c:pt>
              <c:pt idx="7">
                <c:v>11/10 11:30 AM</c:v>
              </c:pt>
              <c:pt idx="8">
                <c:v>11/10 12:00 PM</c:v>
              </c:pt>
              <c:pt idx="9">
                <c:v>11/10 12:30 PM</c:v>
              </c:pt>
              <c:pt idx="10">
                <c:v>11/10 1:00 PM</c:v>
              </c:pt>
              <c:pt idx="11">
                <c:v>11/10 1:30 PM</c:v>
              </c:pt>
              <c:pt idx="12">
                <c:v>11/10 2:00 PM</c:v>
              </c:pt>
              <c:pt idx="13">
                <c:v>11/10 2:30 PM</c:v>
              </c:pt>
              <c:pt idx="14">
                <c:v>11/10 3:00 PM</c:v>
              </c:pt>
              <c:pt idx="15">
                <c:v>11/10 3:30 PM</c:v>
              </c:pt>
              <c:pt idx="16">
                <c:v>11/10 4:00 PM</c:v>
              </c:pt>
              <c:pt idx="17">
                <c:v>11/10 4:30 PM</c:v>
              </c:pt>
              <c:pt idx="18">
                <c:v>11/10 5:00 PM</c:v>
              </c:pt>
              <c:pt idx="19">
                <c:v>11/10 5:30 PM</c:v>
              </c:pt>
              <c:pt idx="20">
                <c:v>11/10 6:00 PM</c:v>
              </c:pt>
              <c:pt idx="21">
                <c:v>11/10 6:30 PM</c:v>
              </c:pt>
              <c:pt idx="22">
                <c:v>11/10 7:00 PM</c:v>
              </c:pt>
              <c:pt idx="23">
                <c:v>11/10 7:30 PM</c:v>
              </c:pt>
            </c:strLit>
          </c:cat>
          <c:val>
            <c:numLit>
              <c:formatCode>General</c:formatCode>
              <c:ptCount val="24"/>
              <c:pt idx="0">
                <c:v>15</c:v>
              </c:pt>
              <c:pt idx="1">
                <c:v>24</c:v>
              </c:pt>
              <c:pt idx="2">
                <c:v>30</c:v>
              </c:pt>
              <c:pt idx="3">
                <c:v>32</c:v>
              </c:pt>
              <c:pt idx="4">
                <c:v>21</c:v>
              </c:pt>
              <c:pt idx="5">
                <c:v>45</c:v>
              </c:pt>
              <c:pt idx="6">
                <c:v>48</c:v>
              </c:pt>
              <c:pt idx="7">
                <c:v>33</c:v>
              </c:pt>
              <c:pt idx="8">
                <c:v>35</c:v>
              </c:pt>
              <c:pt idx="9">
                <c:v>35</c:v>
              </c:pt>
              <c:pt idx="10">
                <c:v>30</c:v>
              </c:pt>
              <c:pt idx="11">
                <c:v>32</c:v>
              </c:pt>
              <c:pt idx="12">
                <c:v>29</c:v>
              </c:pt>
              <c:pt idx="13">
                <c:v>46</c:v>
              </c:pt>
              <c:pt idx="14">
                <c:v>25</c:v>
              </c:pt>
              <c:pt idx="15">
                <c:v>22</c:v>
              </c:pt>
              <c:pt idx="16">
                <c:v>37</c:v>
              </c:pt>
              <c:pt idx="17">
                <c:v>50</c:v>
              </c:pt>
              <c:pt idx="18">
                <c:v>32</c:v>
              </c:pt>
              <c:pt idx="19">
                <c:v>27</c:v>
              </c:pt>
              <c:pt idx="20">
                <c:v>16</c:v>
              </c:pt>
              <c:pt idx="21">
                <c:v>13</c:v>
              </c:pt>
              <c:pt idx="22">
                <c:v>8</c:v>
              </c:pt>
              <c:pt idx="23">
                <c:v>4</c:v>
              </c:pt>
            </c:numLit>
          </c:val>
        </c:ser>
        <c:ser>
          <c:idx val="1"/>
          <c:order val="1"/>
          <c:tx>
            <c:v>Calls Answered</c:v>
          </c:tx>
          <c:spPr>
            <a:ln w="3175">
              <a:solidFill>
                <a:srgbClr val="333333"/>
              </a:solidFill>
              <a:prstDash val="solid"/>
            </a:ln>
          </c:spPr>
          <c:invertIfNegative val="0"/>
          <c:dLbls>
            <c:spPr>
              <a:solidFill>
                <a:schemeClr val="bg1">
                  <a:lumMod val="95000"/>
                </a:schemeClr>
              </a:solidFill>
            </c:spPr>
            <c:txPr>
              <a:bodyPr/>
              <a:lstStyle/>
              <a:p>
                <a:pPr>
                  <a:defRPr sz="1400" b="1"/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Lit>
              <c:ptCount val="24"/>
              <c:pt idx="0">
                <c:v>11/10 8:00 AM</c:v>
              </c:pt>
              <c:pt idx="1">
                <c:v>11/10 8:30 AM</c:v>
              </c:pt>
              <c:pt idx="2">
                <c:v>11/10 9:00 AM</c:v>
              </c:pt>
              <c:pt idx="3">
                <c:v>11/10 9:30 AM</c:v>
              </c:pt>
              <c:pt idx="4">
                <c:v>11/10 10:00 AM</c:v>
              </c:pt>
              <c:pt idx="5">
                <c:v>11/10 10:30 AM</c:v>
              </c:pt>
              <c:pt idx="6">
                <c:v>11/10 11:00 AM</c:v>
              </c:pt>
              <c:pt idx="7">
                <c:v>11/10 11:30 AM</c:v>
              </c:pt>
              <c:pt idx="8">
                <c:v>11/10 12:00 PM</c:v>
              </c:pt>
              <c:pt idx="9">
                <c:v>11/10 12:30 PM</c:v>
              </c:pt>
              <c:pt idx="10">
                <c:v>11/10 1:00 PM</c:v>
              </c:pt>
              <c:pt idx="11">
                <c:v>11/10 1:30 PM</c:v>
              </c:pt>
              <c:pt idx="12">
                <c:v>11/10 2:00 PM</c:v>
              </c:pt>
              <c:pt idx="13">
                <c:v>11/10 2:30 PM</c:v>
              </c:pt>
              <c:pt idx="14">
                <c:v>11/10 3:00 PM</c:v>
              </c:pt>
              <c:pt idx="15">
                <c:v>11/10 3:30 PM</c:v>
              </c:pt>
              <c:pt idx="16">
                <c:v>11/10 4:00 PM</c:v>
              </c:pt>
              <c:pt idx="17">
                <c:v>11/10 4:30 PM</c:v>
              </c:pt>
              <c:pt idx="18">
                <c:v>11/10 5:00 PM</c:v>
              </c:pt>
              <c:pt idx="19">
                <c:v>11/10 5:30 PM</c:v>
              </c:pt>
              <c:pt idx="20">
                <c:v>11/10 6:00 PM</c:v>
              </c:pt>
              <c:pt idx="21">
                <c:v>11/10 6:30 PM</c:v>
              </c:pt>
              <c:pt idx="22">
                <c:v>11/10 7:00 PM</c:v>
              </c:pt>
              <c:pt idx="23">
                <c:v>11/10 7:30 PM</c:v>
              </c:pt>
            </c:strLit>
          </c:cat>
          <c:val>
            <c:numLit>
              <c:formatCode>General</c:formatCode>
              <c:ptCount val="24"/>
              <c:pt idx="0">
                <c:v>13</c:v>
              </c:pt>
              <c:pt idx="1">
                <c:v>24</c:v>
              </c:pt>
              <c:pt idx="2">
                <c:v>30</c:v>
              </c:pt>
              <c:pt idx="3">
                <c:v>30</c:v>
              </c:pt>
              <c:pt idx="4">
                <c:v>20</c:v>
              </c:pt>
              <c:pt idx="5">
                <c:v>35</c:v>
              </c:pt>
              <c:pt idx="6">
                <c:v>36</c:v>
              </c:pt>
              <c:pt idx="7">
                <c:v>38</c:v>
              </c:pt>
              <c:pt idx="8">
                <c:v>30</c:v>
              </c:pt>
              <c:pt idx="9">
                <c:v>34</c:v>
              </c:pt>
              <c:pt idx="10">
                <c:v>28</c:v>
              </c:pt>
              <c:pt idx="11">
                <c:v>32</c:v>
              </c:pt>
              <c:pt idx="12">
                <c:v>29</c:v>
              </c:pt>
              <c:pt idx="13">
                <c:v>44</c:v>
              </c:pt>
              <c:pt idx="14">
                <c:v>25</c:v>
              </c:pt>
              <c:pt idx="15">
                <c:v>22</c:v>
              </c:pt>
              <c:pt idx="16">
                <c:v>31</c:v>
              </c:pt>
              <c:pt idx="17">
                <c:v>38</c:v>
              </c:pt>
              <c:pt idx="18">
                <c:v>37</c:v>
              </c:pt>
              <c:pt idx="19">
                <c:v>26</c:v>
              </c:pt>
              <c:pt idx="20">
                <c:v>16</c:v>
              </c:pt>
              <c:pt idx="21">
                <c:v>12</c:v>
              </c:pt>
              <c:pt idx="22">
                <c:v>8</c:v>
              </c:pt>
              <c:pt idx="23">
                <c:v>4</c:v>
              </c:pt>
            </c:numLit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6948352"/>
        <c:axId val="46961408"/>
      </c:barChart>
      <c:catAx>
        <c:axId val="4694835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900" b="0" i="0" u="none" strike="noStrike" baseline="0">
                <a:solidFill>
                  <a:srgbClr val="000000"/>
                </a:solidFill>
                <a:latin typeface="Tahoma"/>
                <a:ea typeface="Tahoma"/>
                <a:cs typeface="Tahoma"/>
              </a:defRPr>
            </a:pPr>
            <a:endParaRPr lang="en-US"/>
          </a:p>
        </c:txPr>
        <c:crossAx val="46961408"/>
        <c:crosses val="autoZero"/>
        <c:auto val="0"/>
        <c:lblAlgn val="ctr"/>
        <c:lblOffset val="100"/>
        <c:noMultiLvlLbl val="0"/>
      </c:catAx>
      <c:valAx>
        <c:axId val="46961408"/>
        <c:scaling>
          <c:orientation val="minMax"/>
          <c:min val="0"/>
        </c:scaling>
        <c:delete val="0"/>
        <c:axPos val="l"/>
        <c:majorGridlines>
          <c:spPr>
            <a:ln w="3175">
              <a:solidFill>
                <a:srgbClr val="C0C0C0"/>
              </a:solidFill>
              <a:prstDash val="solid"/>
            </a:ln>
          </c:spPr>
        </c:majorGridlines>
        <c:numFmt formatCode="#,##0" sourceLinked="0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900" b="0" i="0" u="none" strike="noStrike" baseline="0">
                <a:solidFill>
                  <a:srgbClr val="000000"/>
                </a:solidFill>
                <a:latin typeface="Tahoma"/>
                <a:ea typeface="Tahoma"/>
                <a:cs typeface="Tahoma"/>
              </a:defRPr>
            </a:pPr>
            <a:endParaRPr lang="en-US"/>
          </a:p>
        </c:txPr>
        <c:crossAx val="46948352"/>
        <c:crosses val="autoZero"/>
        <c:crossBetween val="between"/>
      </c:valAx>
      <c:sp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ln w="25400">
          <a:noFill/>
        </a:ln>
      </c:spPr>
    </c:plotArea>
    <c:legend>
      <c:legendPos val="r"/>
      <c:layout>
        <c:manualLayout>
          <c:xMode val="edge"/>
          <c:yMode val="edge"/>
          <c:x val="0.88580235079310732"/>
          <c:y val="0.42075337562831217"/>
          <c:w val="0.10651418572678416"/>
          <c:h val="0.39248891901757316"/>
        </c:manualLayout>
      </c:layout>
      <c:overlay val="0"/>
      <c:spPr>
        <a:noFill/>
        <a:ln w="25400">
          <a:noFill/>
        </a:ln>
      </c:spPr>
      <c:txPr>
        <a:bodyPr/>
        <a:lstStyle/>
        <a:p>
          <a:pPr>
            <a:defRPr sz="1000" b="0" i="0" u="none" strike="noStrike" baseline="0">
              <a:solidFill>
                <a:srgbClr val="000000"/>
              </a:solidFill>
              <a:latin typeface="Tahoma"/>
              <a:ea typeface="Tahoma"/>
              <a:cs typeface="Tahoma"/>
            </a:defRPr>
          </a:pPr>
          <a:endParaRPr lang="en-US"/>
        </a:p>
      </c:txPr>
    </c:legend>
    <c:plotVisOnly val="0"/>
    <c:dispBlanksAs val="gap"/>
    <c:showDLblsOverMax val="0"/>
  </c:chart>
  <c:spPr>
    <a:solidFill>
      <a:srgbClr val="FFFFFF"/>
    </a:solidFill>
    <a:ln w="3175">
      <a:solidFill>
        <a:srgbClr val="000000"/>
      </a:solidFill>
      <a:prstDash val="solid"/>
    </a:ln>
  </c:spPr>
  <c:txPr>
    <a:bodyPr/>
    <a:lstStyle/>
    <a:p>
      <a:pPr>
        <a:defRPr sz="1100" b="0" i="0" u="none" strike="noStrike" baseline="0">
          <a:solidFill>
            <a:srgbClr val="000000"/>
          </a:solidFill>
          <a:latin typeface="Calibri"/>
          <a:ea typeface="Calibri"/>
          <a:cs typeface="Calibri"/>
        </a:defRPr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5455"/>
          </a:xfrm>
          <a:prstGeom prst="rect">
            <a:avLst/>
          </a:prstGeom>
        </p:spPr>
        <p:txBody>
          <a:bodyPr vert="horz" lIns="93317" tIns="46659" rIns="93317" bIns="4665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5455"/>
          </a:xfrm>
          <a:prstGeom prst="rect">
            <a:avLst/>
          </a:prstGeom>
        </p:spPr>
        <p:txBody>
          <a:bodyPr vert="horz" lIns="93317" tIns="46659" rIns="93317" bIns="46659" rtlCol="0"/>
          <a:lstStyle>
            <a:lvl1pPr algn="r">
              <a:defRPr sz="1200"/>
            </a:lvl1pPr>
          </a:lstStyle>
          <a:p>
            <a:fld id="{7B171B2B-7EAC-1941-B63D-7A7E827C9743}" type="datetimeFigureOut">
              <a:rPr lang="en-US" smtClean="0"/>
              <a:t>11/12/2015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4275" y="698500"/>
            <a:ext cx="46545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17" tIns="46659" rIns="93317" bIns="4665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3317" tIns="46659" rIns="93317" bIns="4665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43343" cy="465455"/>
          </a:xfrm>
          <a:prstGeom prst="rect">
            <a:avLst/>
          </a:prstGeom>
        </p:spPr>
        <p:txBody>
          <a:bodyPr vert="horz" lIns="93317" tIns="46659" rIns="93317" bIns="4665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2" y="8842030"/>
            <a:ext cx="3043343" cy="465455"/>
          </a:xfrm>
          <a:prstGeom prst="rect">
            <a:avLst/>
          </a:prstGeom>
        </p:spPr>
        <p:txBody>
          <a:bodyPr vert="horz" lIns="93317" tIns="46659" rIns="93317" bIns="46659" rtlCol="0" anchor="b"/>
          <a:lstStyle>
            <a:lvl1pPr algn="r">
              <a:defRPr sz="1200"/>
            </a:lvl1pPr>
          </a:lstStyle>
          <a:p>
            <a:fld id="{ECCC8573-B399-3649-AE1D-F492AFE51AE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226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CC8573-B399-3649-AE1D-F492AFE51AE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0934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CC8573-B399-3649-AE1D-F492AFE51AEF}" type="slidenum">
              <a:rPr lang="en-US" smtClean="0"/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CC8573-B399-3649-AE1D-F492AFE51AE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6415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CC8573-B399-3649-AE1D-F492AFE51AEF}" type="slidenum">
              <a:rPr lang="en-US" smtClean="0"/>
              <a:t>6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D0CE3-E25C-4FE7-9FC6-7EEE10851143}" type="datetime1">
              <a:rPr lang="en-US" smtClean="0"/>
              <a:t>11/12/2015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32AC9-30EB-453B-952B-38A62D115A2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221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3526B-E74F-4B6C-AE45-EA1A4682FE6A}" type="datetime1">
              <a:rPr lang="en-US" smtClean="0"/>
              <a:t>11/12/2015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32AC9-30EB-453B-952B-38A62D115A2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56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C334D-7FCC-42B0-A56B-9A8ABD03F2B9}" type="datetime1">
              <a:rPr lang="en-US" smtClean="0"/>
              <a:t>11/12/2015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32AC9-30EB-453B-952B-38A62D115A2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150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884A4-3EB2-40A7-AFBD-F495598FFFA8}" type="datetime1">
              <a:rPr lang="en-US" smtClean="0"/>
              <a:t>11/12/2015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32AC9-30EB-453B-952B-38A62D115A2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901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14E5F-DE2F-46F6-9048-EE1E2EB56F38}" type="datetime1">
              <a:rPr lang="en-US" smtClean="0"/>
              <a:t>11/12/2015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32AC9-30EB-453B-952B-38A62D115A2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18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EB52A-B7D5-4BC0-8179-071E3BB8B213}" type="datetime1">
              <a:rPr lang="en-US" smtClean="0"/>
              <a:t>11/12/2015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32AC9-30EB-453B-952B-38A62D115A2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406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5024B-6061-4849-86E0-389BBC0C888B}" type="datetime1">
              <a:rPr lang="en-US" smtClean="0"/>
              <a:t>11/12/2015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32AC9-30EB-453B-952B-38A62D115A2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34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FE6CA-A82F-4843-A62B-03405B4B01CC}" type="datetime1">
              <a:rPr lang="en-US" smtClean="0"/>
              <a:t>11/12/2015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32AC9-30EB-453B-952B-38A62D115A2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627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E2BE2-B5C0-4458-95B4-291C8DDF3CB5}" type="datetime1">
              <a:rPr lang="en-US" smtClean="0"/>
              <a:t>11/12/2015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32AC9-30EB-453B-952B-38A62D115A2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414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71681-EC0E-49E0-9D3C-B70567EABD13}" type="datetime1">
              <a:rPr lang="en-US" smtClean="0"/>
              <a:t>11/12/2015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32AC9-30EB-453B-952B-38A62D115A2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050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CEC40-67F9-4D17-8C24-B69D179F6B44}" type="datetime1">
              <a:rPr lang="en-US" smtClean="0"/>
              <a:t>11/12/2015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32AC9-30EB-453B-952B-38A62D115A2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001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1D459A-D97C-45B6-82CC-F40B8C3152BF}" type="datetime1">
              <a:rPr lang="en-US" smtClean="0"/>
              <a:t>11/12/2015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132AC9-30EB-453B-952B-38A62D115A2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216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hyperlink" Target="mailto:info@dchealthlink.com" TargetMode="Externa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5334000"/>
            <a:ext cx="8039003" cy="566738"/>
          </a:xfrm>
        </p:spPr>
        <p:txBody>
          <a:bodyPr>
            <a:normAutofit fontScale="90000"/>
          </a:bodyPr>
          <a:lstStyle/>
          <a:p>
            <a:r>
              <a:rPr lang="en-US" sz="3100" dirty="0" smtClean="0"/>
              <a:t/>
            </a:r>
            <a:br>
              <a:rPr lang="en-US" sz="3100" dirty="0" smtClean="0"/>
            </a:br>
            <a:r>
              <a:rPr lang="en-US" sz="3100" dirty="0"/>
              <a:t/>
            </a:r>
            <a:br>
              <a:rPr lang="en-US" sz="3100" dirty="0"/>
            </a:br>
            <a:r>
              <a:rPr lang="en-US" sz="2700" dirty="0" smtClean="0"/>
              <a:t>Executive Summary Management System Daily Reports</a:t>
            </a:r>
            <a:r>
              <a:rPr lang="en-US" sz="3100" dirty="0" smtClean="0"/>
              <a:t/>
            </a:r>
            <a:br>
              <a:rPr lang="en-US" sz="3100" dirty="0" smtClean="0"/>
            </a:br>
            <a:r>
              <a:rPr lang="en-US" sz="2700" dirty="0" smtClean="0"/>
              <a:t>Reporting data for November </a:t>
            </a:r>
            <a:r>
              <a:rPr lang="en-US" sz="2700" dirty="0" smtClean="0"/>
              <a:t>10,  </a:t>
            </a:r>
            <a:r>
              <a:rPr lang="en-US" sz="2700" dirty="0" smtClean="0"/>
              <a:t>2015</a:t>
            </a:r>
            <a:r>
              <a:rPr lang="en-US" sz="3100" dirty="0" smtClean="0"/>
              <a:t/>
            </a:r>
            <a:br>
              <a:rPr lang="en-US" sz="3100" dirty="0" smtClean="0"/>
            </a:br>
            <a:r>
              <a:rPr lang="en-US" sz="900" dirty="0" smtClean="0"/>
              <a:t/>
            </a:r>
            <a:br>
              <a:rPr lang="en-US" sz="900" dirty="0" smtClean="0"/>
            </a:br>
            <a:r>
              <a:rPr lang="en-US" sz="900" dirty="0" smtClean="0"/>
              <a:t> </a:t>
            </a:r>
            <a:r>
              <a:rPr lang="en-US" sz="1800" dirty="0" smtClean="0"/>
              <a:t>(Date of report: </a:t>
            </a:r>
            <a:r>
              <a:rPr lang="en-US" sz="1800" dirty="0" smtClean="0"/>
              <a:t>11/12/2015</a:t>
            </a:r>
            <a:r>
              <a:rPr lang="en-US" sz="1800" dirty="0" smtClean="0"/>
              <a:t>) </a:t>
            </a:r>
            <a:endParaRPr lang="en-US" sz="1200" dirty="0"/>
          </a:p>
        </p:txBody>
      </p:sp>
      <p:pic>
        <p:nvPicPr>
          <p:cNvPr id="12" name="Picture Placeholder 11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4637" t="-389219" r="-13752" b="-260800"/>
          <a:stretch/>
        </p:blipFill>
        <p:spPr>
          <a:xfrm>
            <a:off x="-2667000" y="-3200400"/>
            <a:ext cx="7066280" cy="6781800"/>
          </a:xfrm>
        </p:spPr>
      </p:pic>
      <p:sp>
        <p:nvSpPr>
          <p:cNvPr id="5" name="Date Placeholder 1"/>
          <p:cNvSpPr>
            <a:spLocks noGrp="1"/>
          </p:cNvSpPr>
          <p:nvPr/>
        </p:nvSpPr>
        <p:spPr>
          <a:xfrm rot="19140000">
            <a:off x="3483864" y="3328416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83220F9-72DD-4CCD-B24E-594DF0E72469}" type="datetime1">
              <a:rPr lang="en-US" smtClean="0"/>
              <a:pPr/>
              <a:t>11/12/2015</a:t>
            </a:fld>
            <a:endParaRPr lang="en-US" dirty="0"/>
          </a:p>
        </p:txBody>
      </p:sp>
      <p:pic>
        <p:nvPicPr>
          <p:cNvPr id="1026" name="Picture 2" descr="C:\Users\andre.dixon2\Downloads\assister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228600"/>
            <a:ext cx="4381403" cy="404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2473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2200" y="168734"/>
            <a:ext cx="6454140" cy="440867"/>
          </a:xfrm>
        </p:spPr>
        <p:txBody>
          <a:bodyPr>
            <a:normAutofit/>
          </a:bodyPr>
          <a:lstStyle/>
          <a:p>
            <a:pPr algn="ctr"/>
            <a:r>
              <a:rPr lang="en-US" sz="1600" b="1" u="sng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Contact Center Daily Performance Trend Descriptions</a:t>
            </a:r>
            <a:endParaRPr lang="en-US" sz="1600" b="1" u="sng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200400" y="6585466"/>
            <a:ext cx="2895600" cy="136009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2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4" name="Picture 3" descr="C:\Users\hannah.turner\Dropbox\DC HBX\Documents\_DC Health Link Main Documents\Logos\101182_DCHealthLink_logo_PM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76201"/>
            <a:ext cx="226695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2990899"/>
              </p:ext>
            </p:extLst>
          </p:nvPr>
        </p:nvGraphicFramePr>
        <p:xfrm>
          <a:off x="381000" y="838200"/>
          <a:ext cx="8610600" cy="5638801"/>
        </p:xfrm>
        <a:graphic>
          <a:graphicData uri="http://schemas.openxmlformats.org/drawingml/2006/table">
            <a:tbl>
              <a:tblPr>
                <a:effectLst>
                  <a:outerShdw blurRad="50800" dist="50800" dir="5400000" algn="ctr" rotWithShape="0">
                    <a:schemeClr val="bg2"/>
                  </a:outerShdw>
                </a:effectLst>
              </a:tblPr>
              <a:tblGrid>
                <a:gridCol w="1473909"/>
                <a:gridCol w="7136691"/>
              </a:tblGrid>
              <a:tr h="1093529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" pitchFamily="18" charset="0"/>
                          <a:ea typeface="+mn-ea"/>
                          <a:cs typeface="+mn-cs"/>
                        </a:rPr>
                        <a:t>Average Speed of Answer (ASA)</a:t>
                      </a:r>
                    </a:p>
                  </a:txBody>
                  <a:tcPr marL="5424" marR="5424" marT="54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u="none" strike="noStrike" baseline="0" dirty="0" smtClean="0">
                          <a:latin typeface="+mn-lt"/>
                          <a:ea typeface="Tahoma" pitchFamily="34" charset="0"/>
                          <a:cs typeface="Tahoma" pitchFamily="34" charset="0"/>
                        </a:rPr>
                        <a:t>The average amount of time a caller waits in queue before connecting to a CSR. ASA is usually an objective set by your call center's management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5424" marR="5424" marT="542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68103"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" pitchFamily="18" charset="0"/>
                        </a:rPr>
                        <a:t>Total Calls Offered</a:t>
                      </a:r>
                    </a:p>
                    <a:p>
                      <a:pPr algn="l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mbria" pitchFamily="18" charset="0"/>
                      </a:endParaRPr>
                    </a:p>
                  </a:txBody>
                  <a:tcPr marL="5424" marR="5424" marT="542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u="none" strike="noStrike" baseline="0" dirty="0" smtClean="0">
                          <a:latin typeface="+mn-lt"/>
                          <a:ea typeface="Tahoma" pitchFamily="34" charset="0"/>
                          <a:cs typeface="Tahoma" pitchFamily="34" charset="0"/>
                        </a:rPr>
                        <a:t>Number of calls offered to the ACD </a:t>
                      </a:r>
                      <a:r>
                        <a:rPr kumimoji="0" 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Tahoma" pitchFamily="34" charset="0"/>
                          <a:cs typeface="Tahoma" pitchFamily="34" charset="0"/>
                        </a:rPr>
                        <a:t>(Automated Call Distributor)</a:t>
                      </a:r>
                      <a:r>
                        <a:rPr lang="en-US" sz="1200" b="1" i="0" u="none" strike="noStrike" baseline="0" dirty="0" smtClean="0">
                          <a:latin typeface="+mn-lt"/>
                          <a:ea typeface="Tahoma" pitchFamily="34" charset="0"/>
                          <a:cs typeface="Tahoma" pitchFamily="34" charset="0"/>
                        </a:rPr>
                        <a:t> since the start of the interval and that completed during the interval.</a:t>
                      </a:r>
                      <a:endParaRPr lang="en-US" sz="1200" b="1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5424" marR="5424" marT="542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2973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" pitchFamily="18" charset="0"/>
                        </a:rPr>
                        <a:t>Calls Handled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mbria" pitchFamily="18" charset="0"/>
                      </a:endParaRPr>
                    </a:p>
                  </a:txBody>
                  <a:tcPr marL="5424" marR="5424" marT="54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u="none" strike="noStrike" baseline="0" dirty="0" smtClean="0">
                          <a:latin typeface="+mn-lt"/>
                          <a:ea typeface="Tahoma" pitchFamily="34" charset="0"/>
                          <a:cs typeface="Tahoma" pitchFamily="34" charset="0"/>
                        </a:rPr>
                        <a:t>A count of calls that arrived at the split/skill agent or CSR after the customer designated the queue option of their choice.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5424" marR="5424" marT="542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945332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" pitchFamily="18" charset="0"/>
                          <a:ea typeface="+mn-ea"/>
                          <a:cs typeface="+mn-cs"/>
                        </a:rPr>
                        <a:t>Return on No Answer</a:t>
                      </a:r>
                    </a:p>
                    <a:p>
                      <a:pPr algn="l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mbria" pitchFamily="18" charset="0"/>
                      </a:endParaRPr>
                    </a:p>
                  </a:txBody>
                  <a:tcPr marL="5424" marR="5424" marT="542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u="none" strike="noStrike" baseline="0" dirty="0" smtClean="0">
                          <a:latin typeface="+mn-lt"/>
                          <a:ea typeface="Tahoma" pitchFamily="34" charset="0"/>
                          <a:cs typeface="Tahoma" pitchFamily="34" charset="0"/>
                        </a:rPr>
                        <a:t>An ACD (Automated Call Distributor) capability that assists the CSR (in a ready status) if a call is not answered in a specified number of rings (preset by the call center Manager). The terminal extension, including ports with VRUs (Voice Response Unit), is busied out and </a:t>
                      </a:r>
                      <a:r>
                        <a:rPr lang="en-US" sz="1200" b="1" i="1" u="none" strike="noStrike" baseline="0" dirty="0" smtClean="0">
                          <a:latin typeface="+mn-lt"/>
                          <a:ea typeface="Tahoma" pitchFamily="34" charset="0"/>
                          <a:cs typeface="Tahoma" pitchFamily="34" charset="0"/>
                        </a:rPr>
                        <a:t>the call goes back into the queue at top priority</a:t>
                      </a:r>
                      <a:r>
                        <a:rPr lang="en-US" sz="1200" b="1" i="0" u="none" strike="noStrike" baseline="0" dirty="0" smtClean="0">
                          <a:latin typeface="+mn-lt"/>
                          <a:ea typeface="Tahoma" pitchFamily="34" charset="0"/>
                          <a:cs typeface="Tahoma" pitchFamily="34" charset="0"/>
                        </a:rPr>
                        <a:t>.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5424" marR="5424" marT="542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01109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" pitchFamily="18" charset="0"/>
                          <a:ea typeface="+mn-ea"/>
                          <a:cs typeface="+mn-cs"/>
                        </a:rPr>
                        <a:t>Abandoned Calls</a:t>
                      </a:r>
                    </a:p>
                    <a:p>
                      <a:pPr algn="l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mbria" pitchFamily="18" charset="0"/>
                      </a:endParaRPr>
                    </a:p>
                  </a:txBody>
                  <a:tcPr marL="5424" marR="5424" marT="542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i="0" u="none" strike="noStrike" baseline="0" dirty="0" smtClean="0">
                          <a:latin typeface="+mn-lt"/>
                          <a:ea typeface="Tahoma" pitchFamily="34" charset="0"/>
                          <a:cs typeface="Tahoma" pitchFamily="34" charset="0"/>
                        </a:rPr>
                        <a:t>The number of ACD (Automated Call Distributor ) calls to the split/skill that disconnected while either waiting in queue    (if this was the first split/skill the call was queued to), or while ringing. This total includes calls with talk time less than the phantom abandoned call timer value.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5424" marR="5424" marT="542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900998"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" pitchFamily="18" charset="0"/>
                        </a:rPr>
                        <a:t>Average Handle Time</a:t>
                      </a:r>
                    </a:p>
                    <a:p>
                      <a:pPr algn="l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mbria" pitchFamily="18" charset="0"/>
                      </a:endParaRPr>
                    </a:p>
                  </a:txBody>
                  <a:tcPr marL="5424" marR="5424" marT="542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u="none" strike="noStrike" baseline="0" dirty="0" smtClean="0">
                          <a:latin typeface="+mn-lt"/>
                          <a:ea typeface="Tahoma" pitchFamily="34" charset="0"/>
                          <a:cs typeface="Tahoma" pitchFamily="34" charset="0"/>
                        </a:rPr>
                        <a:t>The average time ACD (Automated Call Distributor) calls were being handled by CSR’s.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5424" marR="5424" marT="542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458200" y="6400800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 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683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667000" y="307126"/>
            <a:ext cx="624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ea typeface="Tahoma" pitchFamily="34" charset="0"/>
                <a:cs typeface="Tahoma" pitchFamily="34" charset="0"/>
              </a:rPr>
              <a:t>Contact Center Daily Volume Data Summary Report </a:t>
            </a:r>
            <a:r>
              <a:rPr lang="en-US" b="1" u="sng" dirty="0" smtClean="0">
                <a:ea typeface="Tahoma" pitchFamily="34" charset="0"/>
                <a:cs typeface="Tahoma" pitchFamily="34" charset="0"/>
              </a:rPr>
              <a:t>11/10/2015</a:t>
            </a:r>
            <a:endParaRPr lang="en-US" b="1" u="sng" dirty="0">
              <a:ea typeface="Tahoma" pitchFamily="34" charset="0"/>
              <a:cs typeface="Tahoma" pitchFamily="34" charset="0"/>
            </a:endParaRPr>
          </a:p>
        </p:txBody>
      </p:sp>
      <p:pic>
        <p:nvPicPr>
          <p:cNvPr id="4" name="Picture 3" descr="C:\Users\hannah.turner\Dropbox\DC HBX\Documents\_DC Health Link Main Documents\Logos\101182_DCHealthLink_logo_PM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60772"/>
            <a:ext cx="2114867" cy="607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44520" y="6497955"/>
            <a:ext cx="2895600" cy="365125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3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9" name="Picture 8" descr="C:\Users\hannah.turner\Dropbox\DC HBX\Documents\_DC Health Link Main Documents\Logos\101182_DCHealthLink_logo_PMS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19" y="87596"/>
            <a:ext cx="2337222" cy="607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7951808"/>
              </p:ext>
            </p:extLst>
          </p:nvPr>
        </p:nvGraphicFramePr>
        <p:xfrm>
          <a:off x="269240" y="767900"/>
          <a:ext cx="8661400" cy="5632894"/>
        </p:xfrm>
        <a:graphic>
          <a:graphicData uri="http://schemas.openxmlformats.org/drawingml/2006/table">
            <a:tbl>
              <a:tblPr/>
              <a:tblGrid>
                <a:gridCol w="4912360"/>
                <a:gridCol w="3749040"/>
              </a:tblGrid>
              <a:tr h="30812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</a:rPr>
                        <a:t> Data Elements</a:t>
                      </a:r>
                    </a:p>
                  </a:txBody>
                  <a:tcPr marL="7737" marR="7737" marT="77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</a:rPr>
                        <a:t> </a:t>
                      </a:r>
                    </a:p>
                  </a:txBody>
                  <a:tcPr marL="7737" marR="7737" marT="77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</a:tr>
              <a:tr h="30812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Calls Received</a:t>
                      </a:r>
                    </a:p>
                  </a:txBody>
                  <a:tcPr marL="7737" marR="7737" marT="77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689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itchFamily="34" charset="0"/>
                        <a:cs typeface="Calibri" pitchFamily="34" charset="0"/>
                      </a:endParaRPr>
                    </a:p>
                  </a:txBody>
                  <a:tcPr marL="7737" marR="7737" marT="773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12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Calls Answered</a:t>
                      </a:r>
                    </a:p>
                  </a:txBody>
                  <a:tcPr marL="7737" marR="7737" marT="77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642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itchFamily="34" charset="0"/>
                        <a:cs typeface="Calibri" pitchFamily="34" charset="0"/>
                      </a:endParaRPr>
                    </a:p>
                  </a:txBody>
                  <a:tcPr marL="7737" marR="7737" marT="773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33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Medicaid Renewal Calls </a:t>
                      </a:r>
                      <a:r>
                        <a:rPr lang="en-US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(automatic transfer from IVR to ESA of only </a:t>
                      </a:r>
                      <a:r>
                        <a:rPr lang="en-US" sz="12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M1 </a:t>
                      </a:r>
                      <a:r>
                        <a:rPr lang="en-US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Medicaid Renewal Calls; D1 route to DCHL ECC)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itchFamily="34" charset="0"/>
                        <a:cs typeface="Calibri" pitchFamily="34" charset="0"/>
                      </a:endParaRPr>
                    </a:p>
                  </a:txBody>
                  <a:tcPr marL="7737" marR="7737" marT="77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227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itchFamily="34" charset="0"/>
                        <a:cs typeface="Calibri" pitchFamily="34" charset="0"/>
                      </a:endParaRPr>
                    </a:p>
                  </a:txBody>
                  <a:tcPr marL="7737" marR="7737" marT="773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035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SHOP Payment Queue Transfers </a:t>
                      </a:r>
                    </a:p>
                  </a:txBody>
                  <a:tcPr marL="7737" marR="7737" marT="77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16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itchFamily="34" charset="0"/>
                        <a:cs typeface="Calibri" pitchFamily="34" charset="0"/>
                      </a:endParaRPr>
                    </a:p>
                  </a:txBody>
                  <a:tcPr marL="7737" marR="7737" marT="773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12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Average Handle Time</a:t>
                      </a:r>
                    </a:p>
                  </a:txBody>
                  <a:tcPr marL="7737" marR="7737" marT="77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00:12:29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itchFamily="34" charset="0"/>
                        <a:cs typeface="Calibri" pitchFamily="34" charset="0"/>
                      </a:endParaRPr>
                    </a:p>
                  </a:txBody>
                  <a:tcPr marL="7737" marR="7737" marT="773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12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Max Handle Time </a:t>
                      </a:r>
                    </a:p>
                  </a:txBody>
                  <a:tcPr marL="7737" marR="7737" marT="77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00:19:06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itchFamily="34" charset="0"/>
                        <a:cs typeface="Calibri" pitchFamily="34" charset="0"/>
                      </a:endParaRPr>
                    </a:p>
                  </a:txBody>
                  <a:tcPr marL="7737" marR="7737" marT="773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12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Average Wait Time</a:t>
                      </a:r>
                    </a:p>
                  </a:txBody>
                  <a:tcPr marL="7737" marR="7737" marT="77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00:00:46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itchFamily="34" charset="0"/>
                        <a:cs typeface="Calibri" pitchFamily="34" charset="0"/>
                      </a:endParaRPr>
                    </a:p>
                  </a:txBody>
                  <a:tcPr marL="7737" marR="7737" marT="773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12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Longest Wait Time</a:t>
                      </a:r>
                    </a:p>
                  </a:txBody>
                  <a:tcPr marL="7737" marR="7737" marT="77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00:07:09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itchFamily="34" charset="0"/>
                        <a:cs typeface="Calibri" pitchFamily="34" charset="0"/>
                      </a:endParaRPr>
                    </a:p>
                  </a:txBody>
                  <a:tcPr marL="7737" marR="7737" marT="773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12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Abandon Calls </a:t>
                      </a:r>
                    </a:p>
                  </a:txBody>
                  <a:tcPr marL="7737" marR="7737" marT="77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27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itchFamily="34" charset="0"/>
                        <a:cs typeface="Calibri" pitchFamily="34" charset="0"/>
                      </a:endParaRPr>
                    </a:p>
                  </a:txBody>
                  <a:tcPr marL="7737" marR="7737" marT="773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12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Return on No Answer</a:t>
                      </a:r>
                    </a:p>
                  </a:txBody>
                  <a:tcPr marL="7737" marR="7737" marT="77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20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itchFamily="34" charset="0"/>
                        <a:cs typeface="Calibri" pitchFamily="34" charset="0"/>
                      </a:endParaRPr>
                    </a:p>
                  </a:txBody>
                  <a:tcPr marL="7737" marR="7737" marT="773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035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Outbound Calls </a:t>
                      </a:r>
                    </a:p>
                  </a:txBody>
                  <a:tcPr marL="7737" marR="7737" marT="77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317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itchFamily="34" charset="0"/>
                        <a:cs typeface="Calibri" pitchFamily="34" charset="0"/>
                      </a:endParaRPr>
                    </a:p>
                  </a:txBody>
                  <a:tcPr marL="7737" marR="7737" marT="773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12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Calls using Language Line</a:t>
                      </a:r>
                    </a:p>
                  </a:txBody>
                  <a:tcPr marL="7737" marR="7737" marT="77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34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itchFamily="34" charset="0"/>
                        <a:cs typeface="Calibri" pitchFamily="34" charset="0"/>
                      </a:endParaRPr>
                    </a:p>
                  </a:txBody>
                  <a:tcPr marL="7737" marR="7737" marT="773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12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# of SHOP callers</a:t>
                      </a:r>
                    </a:p>
                  </a:txBody>
                  <a:tcPr marL="7737" marR="7737" marT="77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72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itchFamily="34" charset="0"/>
                        <a:cs typeface="Calibri" pitchFamily="34" charset="0"/>
                      </a:endParaRPr>
                    </a:p>
                  </a:txBody>
                  <a:tcPr marL="7737" marR="7737" marT="773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12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Initiated Appeals by call and email</a:t>
                      </a:r>
                    </a:p>
                  </a:txBody>
                  <a:tcPr marL="7737" marR="7737" marT="77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itchFamily="34" charset="0"/>
                        <a:cs typeface="Calibri" pitchFamily="34" charset="0"/>
                      </a:endParaRPr>
                    </a:p>
                  </a:txBody>
                  <a:tcPr marL="7737" marR="7737" marT="773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035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Paper Applications</a:t>
                      </a:r>
                    </a:p>
                  </a:txBody>
                  <a:tcPr marL="7737" marR="7737" marT="77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itchFamily="34" charset="0"/>
                        <a:cs typeface="Calibri" pitchFamily="34" charset="0"/>
                      </a:endParaRPr>
                    </a:p>
                  </a:txBody>
                  <a:tcPr marL="7737" marR="7737" marT="773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035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Email Inventory</a:t>
                      </a:r>
                    </a:p>
                  </a:txBody>
                  <a:tcPr marL="7737" marR="7737" marT="77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467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itchFamily="34" charset="0"/>
                        <a:cs typeface="Calibri" pitchFamily="34" charset="0"/>
                      </a:endParaRPr>
                    </a:p>
                  </a:txBody>
                  <a:tcPr marL="7737" marR="7737" marT="773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035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sng" strike="noStrike">
                          <a:solidFill>
                            <a:srgbClr val="0000FF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  <a:hlinkClick r:id="rId5"/>
                        </a:rPr>
                        <a:t>Total info@dchealthlink.com Inventory</a:t>
                      </a:r>
                      <a:endParaRPr lang="en-US" sz="1200" b="0" i="0" u="sng" strike="noStrike">
                        <a:solidFill>
                          <a:srgbClr val="0000FF"/>
                        </a:solidFill>
                        <a:effectLst/>
                        <a:latin typeface="Franklin Gothic Book" pitchFamily="34" charset="0"/>
                        <a:cs typeface="Calibri" pitchFamily="34" charset="0"/>
                      </a:endParaRPr>
                    </a:p>
                  </a:txBody>
                  <a:tcPr marL="7737" marR="7737" marT="77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471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itchFamily="34" charset="0"/>
                        <a:cs typeface="Calibri" pitchFamily="34" charset="0"/>
                      </a:endParaRPr>
                    </a:p>
                  </a:txBody>
                  <a:tcPr marL="7737" marR="7737" marT="773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035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Date of oldest Email to be worked</a:t>
                      </a:r>
                    </a:p>
                  </a:txBody>
                  <a:tcPr marL="7737" marR="7737" marT="77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11/5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itchFamily="34" charset="0"/>
                        <a:cs typeface="Calibri" pitchFamily="34" charset="0"/>
                      </a:endParaRPr>
                    </a:p>
                  </a:txBody>
                  <a:tcPr marL="7737" marR="7737" marT="773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1822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hannah.turner\Dropbox\DC HBX\Documents\_DC Health Link Main Documents\Logos\101182_DCHealthLink_logo_PM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76200"/>
            <a:ext cx="2419350" cy="625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3352800" y="119240"/>
            <a:ext cx="556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ea typeface="Tahoma" pitchFamily="34" charset="0"/>
                <a:cs typeface="Tahoma" pitchFamily="34" charset="0"/>
              </a:rPr>
              <a:t>Queue Daily Performance Queue Groups: HBX Queues </a:t>
            </a:r>
          </a:p>
          <a:p>
            <a:r>
              <a:rPr lang="en-US" b="1" dirty="0" smtClean="0">
                <a:ea typeface="Tahoma" pitchFamily="34" charset="0"/>
                <a:cs typeface="Tahoma" pitchFamily="34" charset="0"/>
              </a:rPr>
              <a:t>Time Period:  November </a:t>
            </a:r>
            <a:r>
              <a:rPr lang="en-US" b="1" dirty="0" smtClean="0">
                <a:ea typeface="Tahoma" pitchFamily="34" charset="0"/>
                <a:cs typeface="Tahoma" pitchFamily="34" charset="0"/>
              </a:rPr>
              <a:t>10, </a:t>
            </a:r>
            <a:r>
              <a:rPr lang="en-US" b="1" dirty="0" smtClean="0">
                <a:ea typeface="Tahoma" pitchFamily="34" charset="0"/>
                <a:cs typeface="Tahoma" pitchFamily="34" charset="0"/>
              </a:rPr>
              <a:t>2015  8:00am to 6:00pm </a:t>
            </a:r>
            <a:endParaRPr lang="en-US" b="1" dirty="0">
              <a:ea typeface="Tahoma" pitchFamily="34" charset="0"/>
              <a:cs typeface="Tahoma" pitchFamily="34" charset="0"/>
            </a:endParaRP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3124200" y="6462395"/>
            <a:ext cx="2895600" cy="365125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4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1555474"/>
              </p:ext>
            </p:extLst>
          </p:nvPr>
        </p:nvGraphicFramePr>
        <p:xfrm>
          <a:off x="20955" y="3581400"/>
          <a:ext cx="8991600" cy="2853690"/>
        </p:xfrm>
        <a:graphic>
          <a:graphicData uri="http://schemas.openxmlformats.org/drawingml/2006/table">
            <a:tbl>
              <a:tblPr/>
              <a:tblGrid>
                <a:gridCol w="4495800"/>
                <a:gridCol w="4495800"/>
              </a:tblGrid>
              <a:tr h="2617483">
                <a:tc gridSpan="2">
                  <a:txBody>
                    <a:bodyPr/>
                    <a:lstStyle/>
                    <a:p>
                      <a:pPr algn="ctr" fontAlgn="t"/>
                      <a:r>
                        <a:rPr lang="en-US" sz="1800" b="1" i="1" u="sng" strike="noStrike" dirty="0" smtClean="0"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Daily</a:t>
                      </a:r>
                      <a:r>
                        <a:rPr lang="en-US" sz="1800" b="1" i="0" u="sng" strike="noStrike" dirty="0" smtClean="0"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</a:t>
                      </a:r>
                      <a:r>
                        <a:rPr lang="en-US" sz="1800" b="1" i="1" u="sng" strike="noStrike" dirty="0" smtClean="0"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Summary   </a:t>
                      </a:r>
                      <a:r>
                        <a:rPr lang="en-US" sz="1800" b="1" i="0" u="sng" strike="noStrike" dirty="0" smtClean="0"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</a:t>
                      </a:r>
                    </a:p>
                    <a:p>
                      <a:pPr algn="ctr" fontAlgn="t"/>
                      <a:endParaRPr lang="en-US" sz="1800" b="1" i="0" u="sng" strike="noStrike" dirty="0" smtClean="0"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  <a:p>
                      <a:pPr marL="285750" indent="-285750" algn="l" fontAlgn="t">
                        <a:buFont typeface="Arial" pitchFamily="34" charset="0"/>
                        <a:buChar char="•"/>
                      </a:pP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Variance explanation: Avaya is reporting a </a:t>
                      </a:r>
                      <a:r>
                        <a:rPr lang="en-US" sz="1400" b="0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Tahoma"/>
                        </a:rPr>
                        <a:t>00:00:00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 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variance for average speed of answer (ASA), comparing Queue Performance  - Summary (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00:00:44) 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and Queue Group Performance - Trend (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00:00:44) 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– </a:t>
                      </a:r>
                      <a:r>
                        <a:rPr lang="en-US" sz="1400" b="0" i="0" u="sng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refer to slide 7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. There is no variance reported between average handle time, total calls offered, calls answered, return no answer and Abandon calls. A variance of </a:t>
                      </a:r>
                      <a:r>
                        <a:rPr lang="en-US" sz="1400" b="0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Tahoma"/>
                        </a:rPr>
                        <a:t>0 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exists between the </a:t>
                      </a:r>
                      <a:r>
                        <a:rPr lang="en-US" sz="14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Total Calls Offered 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(689) 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versus </a:t>
                      </a:r>
                      <a:r>
                        <a:rPr lang="en-US" sz="14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Total Calls Handled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 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(642) 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+  </a:t>
                      </a:r>
                      <a:r>
                        <a:rPr lang="en-US" sz="14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Return No Answer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 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(20) </a:t>
                      </a:r>
                      <a:r>
                        <a:rPr lang="en-US" sz="14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Abandons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 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(27)= 689</a:t>
                      </a:r>
                      <a:endParaRPr lang="en-US" sz="14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  <a:p>
                      <a:pPr marL="285750" indent="-285750" algn="l" fontAlgn="t">
                        <a:buFont typeface="Arial" pitchFamily="34" charset="0"/>
                        <a:buChar char="•"/>
                      </a:pP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The highest volume was seen in the </a:t>
                      </a:r>
                      <a:r>
                        <a:rPr lang="en-US" sz="14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ENROLLMENT 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queue (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355) 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and the lowest were the </a:t>
                      </a:r>
                      <a:r>
                        <a:rPr lang="en-US" sz="14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BROKER 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queue 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(2).</a:t>
                      </a:r>
                      <a:endParaRPr lang="en-US" sz="14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  <a:p>
                      <a:pPr marL="0" indent="0" algn="l" fontAlgn="t">
                        <a:buFont typeface="Arial" pitchFamily="34" charset="0"/>
                        <a:buNone/>
                      </a:pPr>
                      <a:endParaRPr lang="en-US" sz="14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  <a:p>
                      <a:pPr marL="0" indent="0" algn="l" fontAlgn="t">
                        <a:buFont typeface="Arial" pitchFamily="34" charset="0"/>
                        <a:buNone/>
                      </a:pPr>
                      <a:endParaRPr lang="en-US" sz="14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  <a:p>
                      <a:pPr marL="0" indent="0" algn="l" fontAlgn="t">
                        <a:buFont typeface="Arial" pitchFamily="34" charset="0"/>
                        <a:buNone/>
                      </a:pP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53484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6547359"/>
              </p:ext>
            </p:extLst>
          </p:nvPr>
        </p:nvGraphicFramePr>
        <p:xfrm>
          <a:off x="81280" y="914400"/>
          <a:ext cx="8834120" cy="2514601"/>
        </p:xfrm>
        <a:graphic>
          <a:graphicData uri="http://schemas.openxmlformats.org/drawingml/2006/table">
            <a:tbl>
              <a:tblPr/>
              <a:tblGrid>
                <a:gridCol w="2178361"/>
                <a:gridCol w="1958668"/>
                <a:gridCol w="915901"/>
                <a:gridCol w="918996"/>
                <a:gridCol w="1030390"/>
                <a:gridCol w="804509"/>
                <a:gridCol w="1027295"/>
              </a:tblGrid>
              <a:tr h="49204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effectLst/>
                          <a:latin typeface="Tahoma"/>
                        </a:rPr>
                        <a:t>Queue</a:t>
                      </a:r>
                    </a:p>
                  </a:txBody>
                  <a:tcPr marL="8657" marR="8657" marT="8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effectLst/>
                          <a:latin typeface="Tahoma"/>
                        </a:rPr>
                        <a:t>Average Speed of </a:t>
                      </a:r>
                      <a:r>
                        <a:rPr lang="en-US" sz="1000" b="0" i="0" u="none" strike="noStrike" dirty="0" smtClean="0">
                          <a:effectLst/>
                          <a:latin typeface="Tahoma"/>
                        </a:rPr>
                        <a:t> </a:t>
                      </a:r>
                    </a:p>
                    <a:p>
                      <a:pPr algn="ctr" fontAlgn="ctr"/>
                      <a:r>
                        <a:rPr lang="en-US" sz="1000" b="0" i="0" u="none" strike="noStrike" dirty="0" smtClean="0">
                          <a:effectLst/>
                          <a:latin typeface="Tahoma"/>
                        </a:rPr>
                        <a:t>Answer </a:t>
                      </a:r>
                      <a:r>
                        <a:rPr lang="en-US" sz="1000" b="0" i="0" u="none" strike="noStrike" dirty="0">
                          <a:effectLst/>
                          <a:latin typeface="Tahoma"/>
                        </a:rPr>
                        <a:t>(ASA)</a:t>
                      </a:r>
                    </a:p>
                  </a:txBody>
                  <a:tcPr marL="8657" marR="8657" marT="8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effectLst/>
                          <a:latin typeface="Tahoma"/>
                        </a:rPr>
                        <a:t>Total Calls Offered</a:t>
                      </a:r>
                    </a:p>
                  </a:txBody>
                  <a:tcPr marL="8657" marR="8657" marT="8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effectLst/>
                          <a:latin typeface="Tahoma"/>
                        </a:rPr>
                        <a:t>Total Calls Handled</a:t>
                      </a:r>
                    </a:p>
                  </a:txBody>
                  <a:tcPr marL="8657" marR="8657" marT="8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effectLst/>
                          <a:latin typeface="Tahoma"/>
                        </a:rPr>
                        <a:t>Return on No Answer</a:t>
                      </a:r>
                    </a:p>
                  </a:txBody>
                  <a:tcPr marL="8657" marR="8657" marT="8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effectLst/>
                          <a:latin typeface="Tahoma"/>
                        </a:rPr>
                        <a:t>Abandons</a:t>
                      </a:r>
                    </a:p>
                  </a:txBody>
                  <a:tcPr marL="8657" marR="8657" marT="8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effectLst/>
                          <a:latin typeface="Tahoma"/>
                        </a:rPr>
                        <a:t>Average Handle Time</a:t>
                      </a:r>
                    </a:p>
                  </a:txBody>
                  <a:tcPr marL="8657" marR="8657" marT="8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25281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effectLst/>
                          <a:latin typeface="Tahoma"/>
                        </a:rPr>
                        <a:t>HBX ENROLLMENT QUEUE (801)</a:t>
                      </a:r>
                    </a:p>
                  </a:txBody>
                  <a:tcPr marL="8657" marR="8657" marT="8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effectLst/>
                          <a:latin typeface="Tahoma"/>
                        </a:rPr>
                        <a:t>00:00:48</a:t>
                      </a:r>
                    </a:p>
                  </a:txBody>
                  <a:tcPr marL="8657" marR="8657" marT="8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355</a:t>
                      </a:r>
                    </a:p>
                  </a:txBody>
                  <a:tcPr marL="8657" marR="8657" marT="8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337</a:t>
                      </a:r>
                    </a:p>
                  </a:txBody>
                  <a:tcPr marL="8657" marR="8657" marT="8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8</a:t>
                      </a:r>
                    </a:p>
                  </a:txBody>
                  <a:tcPr marL="8657" marR="8657" marT="8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10</a:t>
                      </a:r>
                    </a:p>
                  </a:txBody>
                  <a:tcPr marL="8657" marR="8657" marT="8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00:12:11</a:t>
                      </a:r>
                    </a:p>
                  </a:txBody>
                  <a:tcPr marL="8657" marR="8657" marT="8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81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HBX-APPEALS-QUEUE (805)</a:t>
                      </a:r>
                    </a:p>
                  </a:txBody>
                  <a:tcPr marL="8657" marR="8657" marT="8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effectLst/>
                          <a:latin typeface="Tahoma"/>
                        </a:rPr>
                        <a:t>00:00:48</a:t>
                      </a:r>
                    </a:p>
                  </a:txBody>
                  <a:tcPr marL="8657" marR="8657" marT="8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8</a:t>
                      </a:r>
                    </a:p>
                  </a:txBody>
                  <a:tcPr marL="8657" marR="8657" marT="8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8</a:t>
                      </a:r>
                    </a:p>
                  </a:txBody>
                  <a:tcPr marL="8657" marR="8657" marT="8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8657" marR="8657" marT="8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8657" marR="8657" marT="8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00:15:00</a:t>
                      </a:r>
                    </a:p>
                  </a:txBody>
                  <a:tcPr marL="8657" marR="8657" marT="8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81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HBX-BROKER-QUEUE (804)</a:t>
                      </a:r>
                    </a:p>
                  </a:txBody>
                  <a:tcPr marL="8657" marR="8657" marT="8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00:00:58</a:t>
                      </a:r>
                    </a:p>
                  </a:txBody>
                  <a:tcPr marL="8657" marR="8657" marT="8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effectLst/>
                          <a:latin typeface="Tahoma"/>
                        </a:rPr>
                        <a:t>2</a:t>
                      </a:r>
                    </a:p>
                  </a:txBody>
                  <a:tcPr marL="8657" marR="8657" marT="8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2</a:t>
                      </a:r>
                    </a:p>
                  </a:txBody>
                  <a:tcPr marL="8657" marR="8657" marT="8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8657" marR="8657" marT="8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8657" marR="8657" marT="8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00:20:46</a:t>
                      </a:r>
                    </a:p>
                  </a:txBody>
                  <a:tcPr marL="8657" marR="8657" marT="8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81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HBX-LANGUAGE-QUEUE (808)</a:t>
                      </a:r>
                    </a:p>
                  </a:txBody>
                  <a:tcPr marL="8657" marR="8657" marT="8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00:01:14</a:t>
                      </a:r>
                    </a:p>
                  </a:txBody>
                  <a:tcPr marL="8657" marR="8657" marT="8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40</a:t>
                      </a:r>
                    </a:p>
                  </a:txBody>
                  <a:tcPr marL="8657" marR="8657" marT="8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effectLst/>
                          <a:latin typeface="Tahoma"/>
                        </a:rPr>
                        <a:t>34</a:t>
                      </a:r>
                    </a:p>
                  </a:txBody>
                  <a:tcPr marL="8657" marR="8657" marT="8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effectLst/>
                          <a:latin typeface="Tahoma"/>
                        </a:rPr>
                        <a:t>2</a:t>
                      </a:r>
                    </a:p>
                  </a:txBody>
                  <a:tcPr marL="8657" marR="8657" marT="8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4</a:t>
                      </a:r>
                    </a:p>
                  </a:txBody>
                  <a:tcPr marL="8657" marR="8657" marT="8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00:17:47</a:t>
                      </a:r>
                    </a:p>
                  </a:txBody>
                  <a:tcPr marL="8657" marR="8657" marT="8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81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HBX-SHOP-EMPLOYEE (819)</a:t>
                      </a:r>
                    </a:p>
                  </a:txBody>
                  <a:tcPr marL="8657" marR="8657" marT="8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00:00:32</a:t>
                      </a:r>
                    </a:p>
                  </a:txBody>
                  <a:tcPr marL="8657" marR="8657" marT="8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44</a:t>
                      </a:r>
                    </a:p>
                  </a:txBody>
                  <a:tcPr marL="8657" marR="8657" marT="8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39</a:t>
                      </a:r>
                    </a:p>
                  </a:txBody>
                  <a:tcPr marL="8657" marR="8657" marT="8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8657" marR="8657" marT="8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5</a:t>
                      </a:r>
                    </a:p>
                  </a:txBody>
                  <a:tcPr marL="8657" marR="8657" marT="8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00:13:14</a:t>
                      </a:r>
                    </a:p>
                  </a:txBody>
                  <a:tcPr marL="8657" marR="8657" marT="8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81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HBX-SHOP-EMPLOYER (818)</a:t>
                      </a:r>
                    </a:p>
                  </a:txBody>
                  <a:tcPr marL="8657" marR="8657" marT="8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00:00:39</a:t>
                      </a:r>
                    </a:p>
                  </a:txBody>
                  <a:tcPr marL="8657" marR="8657" marT="8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28</a:t>
                      </a:r>
                    </a:p>
                  </a:txBody>
                  <a:tcPr marL="8657" marR="8657" marT="8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25</a:t>
                      </a:r>
                    </a:p>
                  </a:txBody>
                  <a:tcPr marL="8657" marR="8657" marT="8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2</a:t>
                      </a:r>
                    </a:p>
                  </a:txBody>
                  <a:tcPr marL="8657" marR="8657" marT="8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effectLst/>
                          <a:latin typeface="Tahoma"/>
                        </a:rPr>
                        <a:t>1</a:t>
                      </a:r>
                    </a:p>
                  </a:txBody>
                  <a:tcPr marL="8657" marR="8657" marT="8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00:18:14</a:t>
                      </a:r>
                    </a:p>
                  </a:txBody>
                  <a:tcPr marL="8657" marR="8657" marT="8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81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HBX-TECHASST-QUEUE (806)</a:t>
                      </a:r>
                    </a:p>
                  </a:txBody>
                  <a:tcPr marL="8657" marR="8657" marT="8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00:00:33</a:t>
                      </a:r>
                    </a:p>
                  </a:txBody>
                  <a:tcPr marL="8657" marR="8657" marT="8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212</a:t>
                      </a:r>
                    </a:p>
                  </a:txBody>
                  <a:tcPr marL="8657" marR="8657" marT="8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197</a:t>
                      </a:r>
                    </a:p>
                  </a:txBody>
                  <a:tcPr marL="8657" marR="8657" marT="8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8</a:t>
                      </a:r>
                    </a:p>
                  </a:txBody>
                  <a:tcPr marL="8657" marR="8657" marT="8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7</a:t>
                      </a:r>
                    </a:p>
                  </a:txBody>
                  <a:tcPr marL="8657" marR="8657" marT="8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effectLst/>
                          <a:latin typeface="Tahoma"/>
                        </a:rPr>
                        <a:t>00:11:02</a:t>
                      </a:r>
                    </a:p>
                  </a:txBody>
                  <a:tcPr marL="8657" marR="8657" marT="8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81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effectLst/>
                          <a:latin typeface="Tahoma"/>
                        </a:rPr>
                        <a:t>Summary</a:t>
                      </a:r>
                    </a:p>
                  </a:txBody>
                  <a:tcPr marL="8657" marR="8657" marT="8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effectLst/>
                          <a:latin typeface="Tahoma"/>
                        </a:rPr>
                        <a:t>00:00:44</a:t>
                      </a:r>
                    </a:p>
                  </a:txBody>
                  <a:tcPr marL="8657" marR="8657" marT="8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effectLst/>
                          <a:latin typeface="Tahoma"/>
                        </a:rPr>
                        <a:t>689</a:t>
                      </a:r>
                    </a:p>
                  </a:txBody>
                  <a:tcPr marL="8657" marR="8657" marT="8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effectLst/>
                          <a:latin typeface="Tahoma"/>
                        </a:rPr>
                        <a:t>642</a:t>
                      </a:r>
                    </a:p>
                  </a:txBody>
                  <a:tcPr marL="8657" marR="8657" marT="8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effectLst/>
                          <a:latin typeface="Tahoma"/>
                        </a:rPr>
                        <a:t>20</a:t>
                      </a:r>
                    </a:p>
                  </a:txBody>
                  <a:tcPr marL="8657" marR="8657" marT="8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effectLst/>
                          <a:latin typeface="Tahoma"/>
                        </a:rPr>
                        <a:t>27</a:t>
                      </a:r>
                    </a:p>
                  </a:txBody>
                  <a:tcPr marL="8657" marR="8657" marT="8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effectLst/>
                          <a:latin typeface="Tahoma"/>
                        </a:rPr>
                        <a:t>00:12:29</a:t>
                      </a:r>
                    </a:p>
                  </a:txBody>
                  <a:tcPr marL="8657" marR="8657" marT="8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5713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962400" y="6477000"/>
            <a:ext cx="990600" cy="228601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5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4" name="Picture 3" descr="C:\Users\hannah.turner\Dropbox\DC HBX\Documents\_DC Health Link Main Documents\Logos\101182_DCHealthLink_logo_PM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60772"/>
            <a:ext cx="2114867" cy="607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55799548"/>
              </p:ext>
            </p:extLst>
          </p:nvPr>
        </p:nvGraphicFramePr>
        <p:xfrm>
          <a:off x="304800" y="767900"/>
          <a:ext cx="8296276" cy="5556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5" name="Picture 4" descr="C:\Users\hannah.turner\Dropbox\DC HBX\Documents\_DC Health Link Main Documents\Logos\101182_DCHealthLink_logo_PMS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19" y="87596"/>
            <a:ext cx="2337222" cy="607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12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886200" y="433856"/>
            <a:ext cx="5105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smtClean="0">
                <a:ea typeface="Tahoma" pitchFamily="34" charset="0"/>
                <a:cs typeface="Tahoma" pitchFamily="34" charset="0"/>
              </a:rPr>
              <a:t>Contact Center Volume Data Report </a:t>
            </a:r>
            <a:r>
              <a:rPr lang="en-US" b="1" u="sng" dirty="0" smtClean="0">
                <a:ea typeface="Tahoma" pitchFamily="34" charset="0"/>
                <a:cs typeface="Tahoma" pitchFamily="34" charset="0"/>
              </a:rPr>
              <a:t>11/10/2015</a:t>
            </a:r>
            <a:endParaRPr lang="en-US" b="1" u="sng" dirty="0" smtClean="0">
              <a:ea typeface="Tahoma" pitchFamily="34" charset="0"/>
              <a:cs typeface="Tahoma" pitchFamily="34" charset="0"/>
            </a:endParaRPr>
          </a:p>
          <a:p>
            <a:r>
              <a:rPr lang="en-US" sz="2400" b="1" dirty="0" smtClean="0"/>
              <a:t> </a:t>
            </a:r>
            <a:endParaRPr lang="en-US" sz="2400" b="1" dirty="0"/>
          </a:p>
        </p:txBody>
      </p:sp>
      <p:pic>
        <p:nvPicPr>
          <p:cNvPr id="4" name="Picture 3" descr="C:\Users\hannah.turner\Dropbox\DC HBX\Documents\_DC Health Link Main Documents\Logos\101182_DCHealthLink_logo_PM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333" y="127342"/>
            <a:ext cx="2114867" cy="607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86200" y="6400800"/>
            <a:ext cx="1066800" cy="365125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6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0870909"/>
              </p:ext>
            </p:extLst>
          </p:nvPr>
        </p:nvGraphicFramePr>
        <p:xfrm>
          <a:off x="1299686" y="5029200"/>
          <a:ext cx="7006114" cy="1038225"/>
        </p:xfrm>
        <a:graphic>
          <a:graphicData uri="http://schemas.openxmlformats.org/drawingml/2006/table">
            <a:tbl>
              <a:tblPr/>
              <a:tblGrid>
                <a:gridCol w="3272314"/>
                <a:gridCol w="3733800"/>
              </a:tblGrid>
              <a:tr h="228600">
                <a:tc gridSpan="2">
                  <a:txBody>
                    <a:bodyPr/>
                    <a:lstStyle/>
                    <a:p>
                      <a:pPr algn="ctr" fontAlgn="t"/>
                      <a:r>
                        <a:rPr lang="en-US" sz="1400" b="1" i="0" u="sng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Queue Group Performance - Trend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6192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Queue Group: 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HBX Queues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Time Grain: 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30-Minute Trend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Time Period: 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Specific Limits  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November 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10,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 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2015 8:00:00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AM  -  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November 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10, 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2015 8:00:00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PM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r" fontAlgn="t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2952349"/>
              </p:ext>
            </p:extLst>
          </p:nvPr>
        </p:nvGraphicFramePr>
        <p:xfrm>
          <a:off x="457200" y="2643922"/>
          <a:ext cx="8229599" cy="2232878"/>
        </p:xfrm>
        <a:graphic>
          <a:graphicData uri="http://schemas.openxmlformats.org/drawingml/2006/table">
            <a:tbl>
              <a:tblPr/>
              <a:tblGrid>
                <a:gridCol w="1868815"/>
                <a:gridCol w="1868815"/>
                <a:gridCol w="593738"/>
                <a:gridCol w="807873"/>
                <a:gridCol w="554805"/>
                <a:gridCol w="584004"/>
                <a:gridCol w="810307"/>
                <a:gridCol w="635105"/>
                <a:gridCol w="506137"/>
              </a:tblGrid>
              <a:tr h="124174">
                <a:tc rowSpan="18"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417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417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417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417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417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417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417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417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417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417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417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417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417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417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417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417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pic>
        <p:nvPicPr>
          <p:cNvPr id="9" name="Picture 8" descr="C:\Users\hannah.turner\Dropbox\DC HBX\Documents\_DC Health Link Main Documents\Logos\101182_DCHealthLink_logo_PMS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19" y="87596"/>
            <a:ext cx="2337222" cy="607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44792700"/>
              </p:ext>
            </p:extLst>
          </p:nvPr>
        </p:nvGraphicFramePr>
        <p:xfrm>
          <a:off x="152400" y="803188"/>
          <a:ext cx="8763000" cy="40736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744784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800600" y="390538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Summary of Call </a:t>
            </a:r>
            <a:r>
              <a:rPr lang="en-US" b="1" dirty="0"/>
              <a:t>I</a:t>
            </a:r>
            <a:r>
              <a:rPr lang="en-US" b="1" dirty="0" smtClean="0"/>
              <a:t>ntervals  </a:t>
            </a:r>
            <a:r>
              <a:rPr lang="en-US" b="1" dirty="0" smtClean="0"/>
              <a:t>11/10/2015</a:t>
            </a:r>
            <a:endParaRPr lang="en-US" b="1" dirty="0"/>
          </a:p>
        </p:txBody>
      </p:sp>
      <p:pic>
        <p:nvPicPr>
          <p:cNvPr id="7" name="Picture 6" descr="C:\Users\hannah.turner\Dropbox\DC HBX\Documents\_DC Health Link Main Documents\Logos\101182_DCHealthLink_logo_PM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332" y="86974"/>
            <a:ext cx="2114867" cy="607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48000" y="6553200"/>
            <a:ext cx="3048000" cy="304800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7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8" name="Picture 7" descr="C:\Users\hannah.turner\Dropbox\DC HBX\Documents\_DC Health Link Main Documents\Logos\101182_DCHealthLink_logo_PM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19" y="87596"/>
            <a:ext cx="2337222" cy="607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4438460"/>
              </p:ext>
            </p:extLst>
          </p:nvPr>
        </p:nvGraphicFramePr>
        <p:xfrm>
          <a:off x="152400" y="838200"/>
          <a:ext cx="8763001" cy="5562588"/>
        </p:xfrm>
        <a:graphic>
          <a:graphicData uri="http://schemas.openxmlformats.org/drawingml/2006/table">
            <a:tbl>
              <a:tblPr/>
              <a:tblGrid>
                <a:gridCol w="1134444"/>
                <a:gridCol w="1134444"/>
                <a:gridCol w="1134444"/>
                <a:gridCol w="1134444"/>
                <a:gridCol w="845045"/>
                <a:gridCol w="845045"/>
                <a:gridCol w="845045"/>
                <a:gridCol w="845045"/>
                <a:gridCol w="845045"/>
              </a:tblGrid>
              <a:tr h="40233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Interval</a:t>
                      </a:r>
                    </a:p>
                  </a:txBody>
                  <a:tcPr marL="8154" marR="8154" marT="81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Average Wait </a:t>
                      </a:r>
                      <a:endParaRPr lang="en-US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Time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8154" marR="8154" marT="81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Max. 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Wait</a:t>
                      </a:r>
                    </a:p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Time</a:t>
                      </a:r>
                    </a:p>
                  </a:txBody>
                  <a:tcPr marL="8154" marR="8154" marT="81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Average Handle Time</a:t>
                      </a:r>
                    </a:p>
                  </a:txBody>
                  <a:tcPr marL="8154" marR="8154" marT="81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Calls </a:t>
                      </a:r>
                      <a:endParaRPr lang="en-US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Received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8154" marR="8154" marT="81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Calls Answered</a:t>
                      </a:r>
                    </a:p>
                  </a:txBody>
                  <a:tcPr marL="8154" marR="8154" marT="81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Return on No Answer</a:t>
                      </a:r>
                    </a:p>
                  </a:txBody>
                  <a:tcPr marL="8154" marR="8154" marT="81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Abandoned Calls</a:t>
                      </a:r>
                    </a:p>
                  </a:txBody>
                  <a:tcPr marL="8154" marR="8154" marT="81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% Abandons</a:t>
                      </a:r>
                    </a:p>
                  </a:txBody>
                  <a:tcPr marL="8154" marR="8154" marT="81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2064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11/10 8:00 AM</a:t>
                      </a:r>
                    </a:p>
                  </a:txBody>
                  <a:tcPr marL="8154" marR="8154" marT="81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00:00:12</a:t>
                      </a:r>
                    </a:p>
                  </a:txBody>
                  <a:tcPr marL="8154" marR="8154" marT="81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00:01:04</a:t>
                      </a:r>
                    </a:p>
                  </a:txBody>
                  <a:tcPr marL="8154" marR="8154" marT="81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00:07:20</a:t>
                      </a:r>
                    </a:p>
                  </a:txBody>
                  <a:tcPr marL="8154" marR="8154" marT="81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15</a:t>
                      </a:r>
                    </a:p>
                  </a:txBody>
                  <a:tcPr marL="8154" marR="8154" marT="81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13</a:t>
                      </a:r>
                    </a:p>
                  </a:txBody>
                  <a:tcPr marL="8154" marR="8154" marT="81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8154" marR="8154" marT="81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8154" marR="8154" marT="81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0%</a:t>
                      </a:r>
                    </a:p>
                  </a:txBody>
                  <a:tcPr marL="8154" marR="8154" marT="81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4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11/10 8:30 AM</a:t>
                      </a:r>
                    </a:p>
                  </a:txBody>
                  <a:tcPr marL="8154" marR="8154" marT="81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00:00:12</a:t>
                      </a:r>
                    </a:p>
                  </a:txBody>
                  <a:tcPr marL="8154" marR="8154" marT="81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00:00:47</a:t>
                      </a:r>
                    </a:p>
                  </a:txBody>
                  <a:tcPr marL="8154" marR="8154" marT="81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00:09:09</a:t>
                      </a:r>
                    </a:p>
                  </a:txBody>
                  <a:tcPr marL="8154" marR="8154" marT="81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24</a:t>
                      </a:r>
                    </a:p>
                  </a:txBody>
                  <a:tcPr marL="8154" marR="8154" marT="81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24</a:t>
                      </a:r>
                    </a:p>
                  </a:txBody>
                  <a:tcPr marL="8154" marR="8154" marT="81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</a:t>
                      </a:r>
                    </a:p>
                  </a:txBody>
                  <a:tcPr marL="8154" marR="8154" marT="81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</a:t>
                      </a:r>
                    </a:p>
                  </a:txBody>
                  <a:tcPr marL="8154" marR="8154" marT="81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4%</a:t>
                      </a:r>
                    </a:p>
                  </a:txBody>
                  <a:tcPr marL="8154" marR="8154" marT="81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4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11/10 9:00 AM</a:t>
                      </a:r>
                    </a:p>
                  </a:txBody>
                  <a:tcPr marL="8154" marR="8154" marT="81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00:00:25</a:t>
                      </a:r>
                    </a:p>
                  </a:txBody>
                  <a:tcPr marL="8154" marR="8154" marT="81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00:04:01</a:t>
                      </a:r>
                    </a:p>
                  </a:txBody>
                  <a:tcPr marL="8154" marR="8154" marT="81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00:11:05</a:t>
                      </a:r>
                    </a:p>
                  </a:txBody>
                  <a:tcPr marL="8154" marR="8154" marT="81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30</a:t>
                      </a:r>
                    </a:p>
                  </a:txBody>
                  <a:tcPr marL="8154" marR="8154" marT="81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30</a:t>
                      </a:r>
                    </a:p>
                  </a:txBody>
                  <a:tcPr marL="8154" marR="8154" marT="81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8154" marR="8154" marT="81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8154" marR="8154" marT="81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0%</a:t>
                      </a:r>
                    </a:p>
                  </a:txBody>
                  <a:tcPr marL="8154" marR="8154" marT="81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4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11/10 9:30 AM</a:t>
                      </a:r>
                    </a:p>
                  </a:txBody>
                  <a:tcPr marL="8154" marR="8154" marT="81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00:00:34</a:t>
                      </a:r>
                    </a:p>
                  </a:txBody>
                  <a:tcPr marL="8154" marR="8154" marT="81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00:04:14</a:t>
                      </a:r>
                    </a:p>
                  </a:txBody>
                  <a:tcPr marL="8154" marR="8154" marT="81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00:12:20</a:t>
                      </a:r>
                    </a:p>
                  </a:txBody>
                  <a:tcPr marL="8154" marR="8154" marT="81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32</a:t>
                      </a:r>
                    </a:p>
                  </a:txBody>
                  <a:tcPr marL="8154" marR="8154" marT="81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30</a:t>
                      </a:r>
                    </a:p>
                  </a:txBody>
                  <a:tcPr marL="8154" marR="8154" marT="81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2</a:t>
                      </a:r>
                    </a:p>
                  </a:txBody>
                  <a:tcPr marL="8154" marR="8154" marT="81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8154" marR="8154" marT="81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0%</a:t>
                      </a:r>
                    </a:p>
                  </a:txBody>
                  <a:tcPr marL="8154" marR="8154" marT="81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4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11/10 10:00 AM</a:t>
                      </a:r>
                    </a:p>
                  </a:txBody>
                  <a:tcPr marL="8154" marR="8154" marT="81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00:00:11</a:t>
                      </a:r>
                    </a:p>
                  </a:txBody>
                  <a:tcPr marL="8154" marR="8154" marT="81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00:00:40</a:t>
                      </a:r>
                    </a:p>
                  </a:txBody>
                  <a:tcPr marL="8154" marR="8154" marT="81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00:19:06</a:t>
                      </a:r>
                    </a:p>
                  </a:txBody>
                  <a:tcPr marL="8154" marR="8154" marT="81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21</a:t>
                      </a:r>
                    </a:p>
                  </a:txBody>
                  <a:tcPr marL="8154" marR="8154" marT="81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20</a:t>
                      </a:r>
                    </a:p>
                  </a:txBody>
                  <a:tcPr marL="8154" marR="8154" marT="81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</a:t>
                      </a:r>
                    </a:p>
                  </a:txBody>
                  <a:tcPr marL="8154" marR="8154" marT="81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8154" marR="8154" marT="81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0%</a:t>
                      </a:r>
                    </a:p>
                  </a:txBody>
                  <a:tcPr marL="8154" marR="8154" marT="81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4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11/10 10:30 AM</a:t>
                      </a:r>
                    </a:p>
                  </a:txBody>
                  <a:tcPr marL="8154" marR="8154" marT="81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00:01:46</a:t>
                      </a:r>
                    </a:p>
                  </a:txBody>
                  <a:tcPr marL="8154" marR="8154" marT="81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00:03:51</a:t>
                      </a:r>
                    </a:p>
                  </a:txBody>
                  <a:tcPr marL="8154" marR="8154" marT="81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00:10:27</a:t>
                      </a:r>
                    </a:p>
                  </a:txBody>
                  <a:tcPr marL="8154" marR="8154" marT="81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45</a:t>
                      </a:r>
                    </a:p>
                  </a:txBody>
                  <a:tcPr marL="8154" marR="8154" marT="81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35</a:t>
                      </a:r>
                    </a:p>
                  </a:txBody>
                  <a:tcPr marL="8154" marR="8154" marT="81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3</a:t>
                      </a:r>
                    </a:p>
                  </a:txBody>
                  <a:tcPr marL="8154" marR="8154" marT="81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4</a:t>
                      </a:r>
                    </a:p>
                  </a:txBody>
                  <a:tcPr marL="8154" marR="8154" marT="81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10%</a:t>
                      </a:r>
                    </a:p>
                  </a:txBody>
                  <a:tcPr marL="8154" marR="8154" marT="81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4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11/10 11:00 AM</a:t>
                      </a:r>
                    </a:p>
                  </a:txBody>
                  <a:tcPr marL="8154" marR="8154" marT="81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00:03:50</a:t>
                      </a:r>
                    </a:p>
                  </a:txBody>
                  <a:tcPr marL="8154" marR="8154" marT="81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00:07:09</a:t>
                      </a:r>
                    </a:p>
                  </a:txBody>
                  <a:tcPr marL="8154" marR="8154" marT="81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00:13:19</a:t>
                      </a:r>
                    </a:p>
                  </a:txBody>
                  <a:tcPr marL="8154" marR="8154" marT="81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48</a:t>
                      </a:r>
                    </a:p>
                  </a:txBody>
                  <a:tcPr marL="8154" marR="8154" marT="81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36</a:t>
                      </a:r>
                    </a:p>
                  </a:txBody>
                  <a:tcPr marL="8154" marR="8154" marT="81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</a:t>
                      </a:r>
                    </a:p>
                  </a:txBody>
                  <a:tcPr marL="8154" marR="8154" marT="81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7</a:t>
                      </a:r>
                    </a:p>
                  </a:txBody>
                  <a:tcPr marL="8154" marR="8154" marT="81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16%</a:t>
                      </a:r>
                    </a:p>
                  </a:txBody>
                  <a:tcPr marL="8154" marR="8154" marT="81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4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11/10 11:30 AM</a:t>
                      </a:r>
                    </a:p>
                  </a:txBody>
                  <a:tcPr marL="8154" marR="8154" marT="81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00:00:44</a:t>
                      </a:r>
                    </a:p>
                  </a:txBody>
                  <a:tcPr marL="8154" marR="8154" marT="81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00:05:38</a:t>
                      </a:r>
                    </a:p>
                  </a:txBody>
                  <a:tcPr marL="8154" marR="8154" marT="81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00:13:52</a:t>
                      </a:r>
                    </a:p>
                  </a:txBody>
                  <a:tcPr marL="8154" marR="8154" marT="81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33</a:t>
                      </a:r>
                    </a:p>
                  </a:txBody>
                  <a:tcPr marL="8154" marR="8154" marT="81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38</a:t>
                      </a:r>
                    </a:p>
                  </a:txBody>
                  <a:tcPr marL="8154" marR="8154" marT="81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2</a:t>
                      </a:r>
                    </a:p>
                  </a:txBody>
                  <a:tcPr marL="8154" marR="8154" marT="81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8154" marR="8154" marT="81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0%</a:t>
                      </a:r>
                    </a:p>
                  </a:txBody>
                  <a:tcPr marL="8154" marR="8154" marT="81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4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11/10 12:00 PM</a:t>
                      </a:r>
                    </a:p>
                  </a:txBody>
                  <a:tcPr marL="8154" marR="8154" marT="81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00:00:12</a:t>
                      </a:r>
                    </a:p>
                  </a:txBody>
                  <a:tcPr marL="8154" marR="8154" marT="81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00:00:40</a:t>
                      </a:r>
                    </a:p>
                  </a:txBody>
                  <a:tcPr marL="8154" marR="8154" marT="81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00:12:36</a:t>
                      </a:r>
                    </a:p>
                  </a:txBody>
                  <a:tcPr marL="8154" marR="8154" marT="81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35</a:t>
                      </a:r>
                    </a:p>
                  </a:txBody>
                  <a:tcPr marL="8154" marR="8154" marT="81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30</a:t>
                      </a:r>
                    </a:p>
                  </a:txBody>
                  <a:tcPr marL="8154" marR="8154" marT="81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4</a:t>
                      </a:r>
                    </a:p>
                  </a:txBody>
                  <a:tcPr marL="8154" marR="8154" marT="81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</a:t>
                      </a:r>
                    </a:p>
                  </a:txBody>
                  <a:tcPr marL="8154" marR="8154" marT="81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3%</a:t>
                      </a:r>
                    </a:p>
                  </a:txBody>
                  <a:tcPr marL="8154" marR="8154" marT="81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4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11/10 12:30 PM</a:t>
                      </a:r>
                    </a:p>
                  </a:txBody>
                  <a:tcPr marL="8154" marR="8154" marT="81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00:00:10</a:t>
                      </a:r>
                    </a:p>
                  </a:txBody>
                  <a:tcPr marL="8154" marR="8154" marT="81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00:00:40</a:t>
                      </a:r>
                    </a:p>
                  </a:txBody>
                  <a:tcPr marL="8154" marR="8154" marT="81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00:10:20</a:t>
                      </a:r>
                    </a:p>
                  </a:txBody>
                  <a:tcPr marL="8154" marR="8154" marT="81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35</a:t>
                      </a:r>
                    </a:p>
                  </a:txBody>
                  <a:tcPr marL="8154" marR="8154" marT="81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34</a:t>
                      </a:r>
                    </a:p>
                  </a:txBody>
                  <a:tcPr marL="8154" marR="8154" marT="81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</a:t>
                      </a:r>
                    </a:p>
                  </a:txBody>
                  <a:tcPr marL="8154" marR="8154" marT="81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8154" marR="8154" marT="81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0%</a:t>
                      </a:r>
                    </a:p>
                  </a:txBody>
                  <a:tcPr marL="8154" marR="8154" marT="81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4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11/10 1:00 PM</a:t>
                      </a:r>
                    </a:p>
                  </a:txBody>
                  <a:tcPr marL="8154" marR="8154" marT="81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00:00:10</a:t>
                      </a:r>
                    </a:p>
                  </a:txBody>
                  <a:tcPr marL="8154" marR="8154" marT="81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00:00:40</a:t>
                      </a:r>
                    </a:p>
                  </a:txBody>
                  <a:tcPr marL="8154" marR="8154" marT="81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00:14:38</a:t>
                      </a:r>
                    </a:p>
                  </a:txBody>
                  <a:tcPr marL="8154" marR="8154" marT="81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30</a:t>
                      </a:r>
                    </a:p>
                  </a:txBody>
                  <a:tcPr marL="8154" marR="8154" marT="81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28</a:t>
                      </a:r>
                    </a:p>
                  </a:txBody>
                  <a:tcPr marL="8154" marR="8154" marT="81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2</a:t>
                      </a:r>
                    </a:p>
                  </a:txBody>
                  <a:tcPr marL="8154" marR="8154" marT="81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8154" marR="8154" marT="81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0%</a:t>
                      </a:r>
                    </a:p>
                  </a:txBody>
                  <a:tcPr marL="8154" marR="8154" marT="81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4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11/10 1:30 PM</a:t>
                      </a:r>
                    </a:p>
                  </a:txBody>
                  <a:tcPr marL="8154" marR="8154" marT="81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00:00:09</a:t>
                      </a:r>
                    </a:p>
                  </a:txBody>
                  <a:tcPr marL="8154" marR="8154" marT="81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00:00:16</a:t>
                      </a:r>
                    </a:p>
                  </a:txBody>
                  <a:tcPr marL="8154" marR="8154" marT="81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00:14:03</a:t>
                      </a:r>
                    </a:p>
                  </a:txBody>
                  <a:tcPr marL="8154" marR="8154" marT="81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32</a:t>
                      </a:r>
                    </a:p>
                  </a:txBody>
                  <a:tcPr marL="8154" marR="8154" marT="81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32</a:t>
                      </a:r>
                    </a:p>
                  </a:txBody>
                  <a:tcPr marL="8154" marR="8154" marT="81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8154" marR="8154" marT="81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8154" marR="8154" marT="81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0%</a:t>
                      </a:r>
                    </a:p>
                  </a:txBody>
                  <a:tcPr marL="8154" marR="8154" marT="81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4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11/10 2:00 PM</a:t>
                      </a:r>
                    </a:p>
                  </a:txBody>
                  <a:tcPr marL="8154" marR="8154" marT="81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00:00:09</a:t>
                      </a:r>
                    </a:p>
                  </a:txBody>
                  <a:tcPr marL="8154" marR="8154" marT="81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00:00:18</a:t>
                      </a:r>
                    </a:p>
                  </a:txBody>
                  <a:tcPr marL="8154" marR="8154" marT="81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00:10:32</a:t>
                      </a:r>
                    </a:p>
                  </a:txBody>
                  <a:tcPr marL="8154" marR="8154" marT="81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29</a:t>
                      </a:r>
                    </a:p>
                  </a:txBody>
                  <a:tcPr marL="8154" marR="8154" marT="81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29</a:t>
                      </a:r>
                    </a:p>
                  </a:txBody>
                  <a:tcPr marL="8154" marR="8154" marT="81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8154" marR="8154" marT="81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8154" marR="8154" marT="81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0%</a:t>
                      </a:r>
                    </a:p>
                  </a:txBody>
                  <a:tcPr marL="8154" marR="8154" marT="81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4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11/10 2:30 PM</a:t>
                      </a:r>
                    </a:p>
                  </a:txBody>
                  <a:tcPr marL="8154" marR="8154" marT="81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00:00:15</a:t>
                      </a:r>
                    </a:p>
                  </a:txBody>
                  <a:tcPr marL="8154" marR="8154" marT="81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00:01:04</a:t>
                      </a:r>
                    </a:p>
                  </a:txBody>
                  <a:tcPr marL="8154" marR="8154" marT="81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00:10:02</a:t>
                      </a:r>
                    </a:p>
                  </a:txBody>
                  <a:tcPr marL="8154" marR="8154" marT="81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46</a:t>
                      </a:r>
                    </a:p>
                  </a:txBody>
                  <a:tcPr marL="8154" marR="8154" marT="81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44</a:t>
                      </a:r>
                    </a:p>
                  </a:txBody>
                  <a:tcPr marL="8154" marR="8154" marT="81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2</a:t>
                      </a:r>
                    </a:p>
                  </a:txBody>
                  <a:tcPr marL="8154" marR="8154" marT="81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8154" marR="8154" marT="81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0%</a:t>
                      </a:r>
                    </a:p>
                  </a:txBody>
                  <a:tcPr marL="8154" marR="8154" marT="81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4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11/10 3:00 PM</a:t>
                      </a:r>
                    </a:p>
                  </a:txBody>
                  <a:tcPr marL="8154" marR="8154" marT="81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00:00:10</a:t>
                      </a:r>
                    </a:p>
                  </a:txBody>
                  <a:tcPr marL="8154" marR="8154" marT="81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00:00:22</a:t>
                      </a:r>
                    </a:p>
                  </a:txBody>
                  <a:tcPr marL="8154" marR="8154" marT="81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00:11:57</a:t>
                      </a:r>
                    </a:p>
                  </a:txBody>
                  <a:tcPr marL="8154" marR="8154" marT="81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25</a:t>
                      </a:r>
                    </a:p>
                  </a:txBody>
                  <a:tcPr marL="8154" marR="8154" marT="81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25</a:t>
                      </a:r>
                    </a:p>
                  </a:txBody>
                  <a:tcPr marL="8154" marR="8154" marT="81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8154" marR="8154" marT="81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8154" marR="8154" marT="81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0%</a:t>
                      </a:r>
                    </a:p>
                  </a:txBody>
                  <a:tcPr marL="8154" marR="8154" marT="81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4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11/10 3:30 PM</a:t>
                      </a:r>
                    </a:p>
                  </a:txBody>
                  <a:tcPr marL="8154" marR="8154" marT="81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00:00:10</a:t>
                      </a:r>
                    </a:p>
                  </a:txBody>
                  <a:tcPr marL="8154" marR="8154" marT="81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00:00:33</a:t>
                      </a:r>
                    </a:p>
                  </a:txBody>
                  <a:tcPr marL="8154" marR="8154" marT="81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00:13:42</a:t>
                      </a:r>
                    </a:p>
                  </a:txBody>
                  <a:tcPr marL="8154" marR="8154" marT="81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22</a:t>
                      </a:r>
                    </a:p>
                  </a:txBody>
                  <a:tcPr marL="8154" marR="8154" marT="81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22</a:t>
                      </a:r>
                    </a:p>
                  </a:txBody>
                  <a:tcPr marL="8154" marR="8154" marT="81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8154" marR="8154" marT="81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8154" marR="8154" marT="81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0%</a:t>
                      </a:r>
                    </a:p>
                  </a:txBody>
                  <a:tcPr marL="8154" marR="8154" marT="81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4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11/10 4:00 PM</a:t>
                      </a:r>
                    </a:p>
                  </a:txBody>
                  <a:tcPr marL="8154" marR="8154" marT="81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00:00:20</a:t>
                      </a:r>
                    </a:p>
                  </a:txBody>
                  <a:tcPr marL="8154" marR="8154" marT="81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00:01:38</a:t>
                      </a:r>
                    </a:p>
                  </a:txBody>
                  <a:tcPr marL="8154" marR="8154" marT="81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00:13:00</a:t>
                      </a:r>
                    </a:p>
                  </a:txBody>
                  <a:tcPr marL="8154" marR="8154" marT="81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37</a:t>
                      </a:r>
                    </a:p>
                  </a:txBody>
                  <a:tcPr marL="8154" marR="8154" marT="81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31</a:t>
                      </a:r>
                    </a:p>
                  </a:txBody>
                  <a:tcPr marL="8154" marR="8154" marT="81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</a:t>
                      </a:r>
                    </a:p>
                  </a:txBody>
                  <a:tcPr marL="8154" marR="8154" marT="81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</a:t>
                      </a:r>
                    </a:p>
                  </a:txBody>
                  <a:tcPr marL="8154" marR="8154" marT="81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3%</a:t>
                      </a:r>
                    </a:p>
                  </a:txBody>
                  <a:tcPr marL="8154" marR="8154" marT="81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4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11/10 4:30 PM</a:t>
                      </a:r>
                    </a:p>
                  </a:txBody>
                  <a:tcPr marL="8154" marR="8154" marT="81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00:01:13</a:t>
                      </a:r>
                    </a:p>
                  </a:txBody>
                  <a:tcPr marL="8154" marR="8154" marT="81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00:05:44</a:t>
                      </a:r>
                    </a:p>
                  </a:txBody>
                  <a:tcPr marL="8154" marR="8154" marT="81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00:11:38</a:t>
                      </a:r>
                    </a:p>
                  </a:txBody>
                  <a:tcPr marL="8154" marR="8154" marT="81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50</a:t>
                      </a:r>
                    </a:p>
                  </a:txBody>
                  <a:tcPr marL="8154" marR="8154" marT="81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38</a:t>
                      </a:r>
                    </a:p>
                  </a:txBody>
                  <a:tcPr marL="8154" marR="8154" marT="81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8154" marR="8154" marT="81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10</a:t>
                      </a:r>
                    </a:p>
                  </a:txBody>
                  <a:tcPr marL="8154" marR="8154" marT="81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21%</a:t>
                      </a:r>
                    </a:p>
                  </a:txBody>
                  <a:tcPr marL="8154" marR="8154" marT="81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4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11/10 5:00 PM</a:t>
                      </a:r>
                    </a:p>
                  </a:txBody>
                  <a:tcPr marL="8154" marR="8154" marT="81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00:02:07</a:t>
                      </a:r>
                    </a:p>
                  </a:txBody>
                  <a:tcPr marL="8154" marR="8154" marT="81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00:06:59</a:t>
                      </a:r>
                    </a:p>
                  </a:txBody>
                  <a:tcPr marL="8154" marR="8154" marT="81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00:14:31</a:t>
                      </a:r>
                    </a:p>
                  </a:txBody>
                  <a:tcPr marL="8154" marR="8154" marT="81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32</a:t>
                      </a:r>
                    </a:p>
                  </a:txBody>
                  <a:tcPr marL="8154" marR="8154" marT="81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37</a:t>
                      </a:r>
                    </a:p>
                  </a:txBody>
                  <a:tcPr marL="8154" marR="8154" marT="81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8154" marR="8154" marT="81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</a:t>
                      </a:r>
                    </a:p>
                  </a:txBody>
                  <a:tcPr marL="8154" marR="8154" marT="81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3%</a:t>
                      </a:r>
                    </a:p>
                  </a:txBody>
                  <a:tcPr marL="8154" marR="8154" marT="81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4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11/10 5:30 PM</a:t>
                      </a:r>
                    </a:p>
                  </a:txBody>
                  <a:tcPr marL="8154" marR="8154" marT="81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00:00:11</a:t>
                      </a:r>
                    </a:p>
                  </a:txBody>
                  <a:tcPr marL="8154" marR="8154" marT="81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00:00:31</a:t>
                      </a:r>
                    </a:p>
                  </a:txBody>
                  <a:tcPr marL="8154" marR="8154" marT="81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00:13:58</a:t>
                      </a:r>
                    </a:p>
                  </a:txBody>
                  <a:tcPr marL="8154" marR="8154" marT="81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27</a:t>
                      </a:r>
                    </a:p>
                  </a:txBody>
                  <a:tcPr marL="8154" marR="8154" marT="81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26</a:t>
                      </a:r>
                    </a:p>
                  </a:txBody>
                  <a:tcPr marL="8154" marR="8154" marT="81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8154" marR="8154" marT="81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</a:t>
                      </a:r>
                    </a:p>
                  </a:txBody>
                  <a:tcPr marL="8154" marR="8154" marT="81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4%</a:t>
                      </a:r>
                    </a:p>
                  </a:txBody>
                  <a:tcPr marL="8154" marR="8154" marT="81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4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11/10 6:00 PM</a:t>
                      </a:r>
                    </a:p>
                  </a:txBody>
                  <a:tcPr marL="8154" marR="8154" marT="81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00:00:17</a:t>
                      </a:r>
                    </a:p>
                  </a:txBody>
                  <a:tcPr marL="8154" marR="8154" marT="81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00:01:43</a:t>
                      </a:r>
                    </a:p>
                  </a:txBody>
                  <a:tcPr marL="8154" marR="8154" marT="81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00:10:00</a:t>
                      </a:r>
                    </a:p>
                  </a:txBody>
                  <a:tcPr marL="8154" marR="8154" marT="81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16</a:t>
                      </a:r>
                    </a:p>
                  </a:txBody>
                  <a:tcPr marL="8154" marR="8154" marT="81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16</a:t>
                      </a:r>
                    </a:p>
                  </a:txBody>
                  <a:tcPr marL="8154" marR="8154" marT="81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8154" marR="8154" marT="81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8154" marR="8154" marT="81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0%</a:t>
                      </a:r>
                    </a:p>
                  </a:txBody>
                  <a:tcPr marL="8154" marR="8154" marT="81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4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11/10 6:30 PM</a:t>
                      </a:r>
                    </a:p>
                  </a:txBody>
                  <a:tcPr marL="8154" marR="8154" marT="81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00:00:09</a:t>
                      </a:r>
                    </a:p>
                  </a:txBody>
                  <a:tcPr marL="8154" marR="8154" marT="81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00:00:14</a:t>
                      </a:r>
                    </a:p>
                  </a:txBody>
                  <a:tcPr marL="8154" marR="8154" marT="81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00:11:43</a:t>
                      </a:r>
                    </a:p>
                  </a:txBody>
                  <a:tcPr marL="8154" marR="8154" marT="81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13</a:t>
                      </a:r>
                    </a:p>
                  </a:txBody>
                  <a:tcPr marL="8154" marR="8154" marT="81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12</a:t>
                      </a:r>
                    </a:p>
                  </a:txBody>
                  <a:tcPr marL="8154" marR="8154" marT="81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8154" marR="8154" marT="81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</a:t>
                      </a:r>
                    </a:p>
                  </a:txBody>
                  <a:tcPr marL="8154" marR="8154" marT="81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8%</a:t>
                      </a:r>
                    </a:p>
                  </a:txBody>
                  <a:tcPr marL="8154" marR="8154" marT="81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4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11/10 7:00 PM</a:t>
                      </a:r>
                    </a:p>
                  </a:txBody>
                  <a:tcPr marL="8154" marR="8154" marT="81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00:00:11</a:t>
                      </a:r>
                    </a:p>
                  </a:txBody>
                  <a:tcPr marL="8154" marR="8154" marT="81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00:00:17</a:t>
                      </a:r>
                    </a:p>
                  </a:txBody>
                  <a:tcPr marL="8154" marR="8154" marT="81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00:09:32</a:t>
                      </a:r>
                    </a:p>
                  </a:txBody>
                  <a:tcPr marL="8154" marR="8154" marT="81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8</a:t>
                      </a:r>
                    </a:p>
                  </a:txBody>
                  <a:tcPr marL="8154" marR="8154" marT="81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8</a:t>
                      </a:r>
                    </a:p>
                  </a:txBody>
                  <a:tcPr marL="8154" marR="8154" marT="81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8154" marR="8154" marT="81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8154" marR="8154" marT="81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0%</a:t>
                      </a:r>
                    </a:p>
                  </a:txBody>
                  <a:tcPr marL="8154" marR="8154" marT="81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4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11/10 7:30 PM</a:t>
                      </a:r>
                    </a:p>
                  </a:txBody>
                  <a:tcPr marL="8154" marR="8154" marT="81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00:00:08</a:t>
                      </a:r>
                    </a:p>
                  </a:txBody>
                  <a:tcPr marL="8154" marR="8154" marT="81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00:00:11</a:t>
                      </a:r>
                    </a:p>
                  </a:txBody>
                  <a:tcPr marL="8154" marR="8154" marT="81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00:12:20</a:t>
                      </a:r>
                    </a:p>
                  </a:txBody>
                  <a:tcPr marL="8154" marR="8154" marT="81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4</a:t>
                      </a:r>
                    </a:p>
                  </a:txBody>
                  <a:tcPr marL="8154" marR="8154" marT="81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4</a:t>
                      </a:r>
                    </a:p>
                  </a:txBody>
                  <a:tcPr marL="8154" marR="8154" marT="81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8154" marR="8154" marT="81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8154" marR="8154" marT="81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0%</a:t>
                      </a:r>
                    </a:p>
                  </a:txBody>
                  <a:tcPr marL="8154" marR="8154" marT="81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4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Summary</a:t>
                      </a:r>
                    </a:p>
                  </a:txBody>
                  <a:tcPr marL="8154" marR="8154" marT="81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00:00:46</a:t>
                      </a:r>
                    </a:p>
                  </a:txBody>
                  <a:tcPr marL="8154" marR="8154" marT="81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00:07:09</a:t>
                      </a:r>
                    </a:p>
                  </a:txBody>
                  <a:tcPr marL="8154" marR="8154" marT="81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00:12:29</a:t>
                      </a:r>
                    </a:p>
                  </a:txBody>
                  <a:tcPr marL="8154" marR="8154" marT="81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689</a:t>
                      </a:r>
                    </a:p>
                  </a:txBody>
                  <a:tcPr marL="8154" marR="8154" marT="81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642</a:t>
                      </a:r>
                    </a:p>
                  </a:txBody>
                  <a:tcPr marL="8154" marR="8154" marT="81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20</a:t>
                      </a:r>
                    </a:p>
                  </a:txBody>
                  <a:tcPr marL="8154" marR="8154" marT="81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27</a:t>
                      </a:r>
                    </a:p>
                  </a:txBody>
                  <a:tcPr marL="8154" marR="8154" marT="81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4%</a:t>
                      </a:r>
                    </a:p>
                  </a:txBody>
                  <a:tcPr marL="8154" marR="8154" marT="81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6823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4" name="Rectangle 3"/>
          <p:cNvSpPr/>
          <p:nvPr/>
        </p:nvSpPr>
        <p:spPr>
          <a:xfrm>
            <a:off x="3200400" y="304800"/>
            <a:ext cx="5867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Contact Center Email Volume Data Report  </a:t>
            </a:r>
            <a:r>
              <a:rPr lang="en-US" b="1" dirty="0" smtClean="0"/>
              <a:t>11/10/2015</a:t>
            </a:r>
            <a:endParaRPr lang="en-US" b="1" dirty="0"/>
          </a:p>
        </p:txBody>
      </p:sp>
      <p:pic>
        <p:nvPicPr>
          <p:cNvPr id="5" name="Picture 4" descr="C:\Users\hannah.turner\Dropbox\DC HBX\Documents\_DC Health Link Main Documents\Logos\101182_DCHealthLink_logo_PM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19" y="87596"/>
            <a:ext cx="2337222" cy="607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6556046"/>
              </p:ext>
            </p:extLst>
          </p:nvPr>
        </p:nvGraphicFramePr>
        <p:xfrm>
          <a:off x="152397" y="838200"/>
          <a:ext cx="8534402" cy="5562606"/>
        </p:xfrm>
        <a:graphic>
          <a:graphicData uri="http://schemas.openxmlformats.org/drawingml/2006/table">
            <a:tbl>
              <a:tblPr/>
              <a:tblGrid>
                <a:gridCol w="2891000"/>
                <a:gridCol w="940567"/>
                <a:gridCol w="940567"/>
                <a:gridCol w="940567"/>
                <a:gridCol w="940567"/>
                <a:gridCol w="940567"/>
                <a:gridCol w="940567"/>
              </a:tblGrid>
              <a:tr h="26488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11/5</a:t>
                      </a: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11/6</a:t>
                      </a: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11/7</a:t>
                      </a: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11/8</a:t>
                      </a: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11/9</a:t>
                      </a: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11/10</a:t>
                      </a:r>
                      <a:endParaRPr lang="en-US" sz="1200" b="1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26488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Congressional Emails</a:t>
                      </a: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</a:tr>
              <a:tr h="26488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Carried Over Inventory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</a:tr>
              <a:tr h="26488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Received Today</a:t>
                      </a: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26488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Resolved Today</a:t>
                      </a: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26488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Inventory (to be resolved)</a:t>
                      </a: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26488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ESA Emails</a:t>
                      </a: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</a:tr>
              <a:tr h="26488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Carried Over Inventory</a:t>
                      </a: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26488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Received Today</a:t>
                      </a: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26488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Resolved Today</a:t>
                      </a: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26488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Inventory (to be resolved)</a:t>
                      </a: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266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26488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Non Congressional Emails</a:t>
                      </a: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</a:tr>
              <a:tr h="26488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Carried Over Inventory</a:t>
                      </a: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26488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Received Today</a:t>
                      </a: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26488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Resolved Today</a:t>
                      </a: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26488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Inventory (to be resolved)</a:t>
                      </a: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26488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TOTALS</a:t>
                      </a: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</a:tr>
              <a:tr h="26488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Carried Over Inventory</a:t>
                      </a: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377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396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369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391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422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26488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Received Today</a:t>
                      </a: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26488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Resolved Today</a:t>
                      </a: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26488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Inbox Inventory (to be resolved)</a:t>
                      </a: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377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396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369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391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422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467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4900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64376</TotalTime>
  <Words>1149</Words>
  <Application>Microsoft Office PowerPoint</Application>
  <PresentationFormat>On-screen Show (4:3)</PresentationFormat>
  <Paragraphs>516</Paragraphs>
  <Slides>8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  Executive Summary Management System Daily Reports Reporting data for November 10,  2015   (Date of report: 11/12/2015) </vt:lpstr>
      <vt:lpstr>Contact Center Daily Performance Trend Descriptions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DC Government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Call Management System Monthly Reports</dc:title>
  <dc:creator>Andre.Dixon2@dc.gov</dc:creator>
  <cp:lastModifiedBy>Lovos, Irma (DCHBX-Contractor)</cp:lastModifiedBy>
  <cp:revision>3112</cp:revision>
  <cp:lastPrinted>2015-11-04T20:15:07Z</cp:lastPrinted>
  <dcterms:created xsi:type="dcterms:W3CDTF">2013-10-04T16:56:33Z</dcterms:created>
  <dcterms:modified xsi:type="dcterms:W3CDTF">2015-11-12T19:35:14Z</dcterms:modified>
</cp:coreProperties>
</file>