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73" r:id="rId2"/>
    <p:sldId id="272" r:id="rId3"/>
    <p:sldId id="274" r:id="rId4"/>
    <p:sldId id="276" r:id="rId5"/>
    <p:sldId id="281" r:id="rId6"/>
    <p:sldId id="279" r:id="rId7"/>
    <p:sldId id="278" r:id="rId8"/>
    <p:sldId id="282" r:id="rId9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827" autoAdjust="0"/>
  </p:normalViewPr>
  <p:slideViewPr>
    <p:cSldViewPr>
      <p:cViewPr>
        <p:scale>
          <a:sx n="94" d="100"/>
          <a:sy n="94" d="100"/>
        </p:scale>
        <p:origin x="-2460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cnetaviq.dc.gov:18443/avaya-ccr/secure/reportOutputs/196781.single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 dirty="0"/>
              <a:t>Allocation</a:t>
            </a:r>
            <a:r>
              <a:rPr lang="en-US" sz="2400" baseline="0" dirty="0"/>
              <a:t> of Staff Resources</a:t>
            </a:r>
            <a:endParaRPr lang="en-US" sz="2400" dirty="0"/>
          </a:p>
        </c:rich>
      </c:tx>
      <c:layout>
        <c:manualLayout>
          <c:xMode val="edge"/>
          <c:yMode val="edge"/>
          <c:x val="0.29381399558066779"/>
          <c:y val="2.8215487609552434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  <c:spPr>
        <a:solidFill>
          <a:schemeClr val="bg1">
            <a:lumMod val="65000"/>
          </a:schemeClr>
        </a:solidFill>
      </c:spPr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>
                <c:manualLayout>
                  <c:x val="6.8609096418682314E-3"/>
                  <c:y val="8.660087359133734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2228137058121017E-2"/>
                  <c:y val="8.333334941588493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9.1480804158395896E-3"/>
                  <c:y val="-1.4091403059171503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3313322748664582E-2"/>
                  <c:y val="-5.206732516352568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1.1203701516198351E-2"/>
                  <c:y val="7.865027804272320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6.8610301778773992E-3"/>
                  <c:y val="0.1417683368748911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0"/>
                  <c:y val="0.106666681116475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Sheet3!$A$1:$C$7</c:f>
              <c:multiLvlStrCache>
                <c:ptCount val="6"/>
                <c:lvl>
                  <c:pt idx="0">
                    <c:v>CSR's in AM production</c:v>
                  </c:pt>
                  <c:pt idx="1">
                    <c:v>CSR's in PM Production</c:v>
                  </c:pt>
                  <c:pt idx="2">
                    <c:v>CSR's Call outs/Approved Time</c:v>
                  </c:pt>
                  <c:pt idx="3">
                    <c:v>CSR's on Emails/Paper Apps/ CSL report/Floor Support</c:v>
                  </c:pt>
                  <c:pt idx="4">
                    <c:v>New Hire Trainees in Class </c:v>
                  </c:pt>
                  <c:pt idx="5">
                    <c:v>Total Staff for the day</c:v>
                  </c:pt>
                </c:lvl>
                <c:lvl>
                  <c:pt idx="0">
                    <c:v>Allocation of Staff Resources 11/13</c:v>
                  </c:pt>
                </c:lvl>
              </c:multiLvlStrCache>
            </c:multiLvlStrRef>
          </c:cat>
          <c:val>
            <c:numRef>
              <c:f>Sheet3!$D$1:$D$6</c:f>
              <c:numCache>
                <c:formatCode>General</c:formatCode>
                <c:ptCount val="6"/>
                <c:pt idx="0">
                  <c:v>30</c:v>
                </c:pt>
                <c:pt idx="1">
                  <c:v>47</c:v>
                </c:pt>
                <c:pt idx="2">
                  <c:v>17</c:v>
                </c:pt>
                <c:pt idx="3">
                  <c:v>9</c:v>
                </c:pt>
                <c:pt idx="4">
                  <c:v>5</c:v>
                </c:pt>
                <c:pt idx="5">
                  <c:v>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5266048"/>
        <c:axId val="5284224"/>
        <c:axId val="0"/>
      </c:bar3DChart>
      <c:catAx>
        <c:axId val="52660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5284224"/>
        <c:crosses val="autoZero"/>
        <c:auto val="1"/>
        <c:lblAlgn val="ctr"/>
        <c:lblOffset val="100"/>
        <c:noMultiLvlLbl val="0"/>
      </c:catAx>
      <c:valAx>
        <c:axId val="5284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660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08096210195948E-2"/>
          <c:y val="4.856512141280353E-2"/>
          <c:w val="0.85206738046633057"/>
          <c:h val="0.81392153795345124"/>
        </c:manualLayout>
      </c:layout>
      <c:barChart>
        <c:barDir val="col"/>
        <c:grouping val="clustered"/>
        <c:varyColors val="0"/>
        <c:ser>
          <c:idx val="0"/>
          <c:order val="0"/>
          <c:tx>
            <c:v>Calls Received</c:v>
          </c:tx>
          <c:spPr>
            <a:ln w="3175">
              <a:solidFill>
                <a:srgbClr val="2090FF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4"/>
              <c:pt idx="0">
                <c:v>11/13 8:00 AM</c:v>
              </c:pt>
              <c:pt idx="1">
                <c:v>11/13 8:30 AM</c:v>
              </c:pt>
              <c:pt idx="2">
                <c:v>11/13 9:00 AM</c:v>
              </c:pt>
              <c:pt idx="3">
                <c:v>11/13 9:30 AM</c:v>
              </c:pt>
              <c:pt idx="4">
                <c:v>11/13 10:00 AM</c:v>
              </c:pt>
              <c:pt idx="5">
                <c:v>11/13 10:30 AM</c:v>
              </c:pt>
              <c:pt idx="6">
                <c:v>11/13 11:00 AM</c:v>
              </c:pt>
              <c:pt idx="7">
                <c:v>11/13 11:30 AM</c:v>
              </c:pt>
              <c:pt idx="8">
                <c:v>11/13 12:00 PM</c:v>
              </c:pt>
              <c:pt idx="9">
                <c:v>11/13 12:30 PM</c:v>
              </c:pt>
              <c:pt idx="10">
                <c:v>11/13 1:00 PM</c:v>
              </c:pt>
              <c:pt idx="11">
                <c:v>11/13 1:30 PM</c:v>
              </c:pt>
              <c:pt idx="12">
                <c:v>11/13 2:00 PM</c:v>
              </c:pt>
              <c:pt idx="13">
                <c:v>11/13 2:30 PM</c:v>
              </c:pt>
              <c:pt idx="14">
                <c:v>11/13 3:00 PM</c:v>
              </c:pt>
              <c:pt idx="15">
                <c:v>11/13 3:30 PM</c:v>
              </c:pt>
              <c:pt idx="16">
                <c:v>11/13 4:00 PM</c:v>
              </c:pt>
              <c:pt idx="17">
                <c:v>11/13 4:30 PM</c:v>
              </c:pt>
              <c:pt idx="18">
                <c:v>11/13 5:00 PM</c:v>
              </c:pt>
              <c:pt idx="19">
                <c:v>11/13 5:30 PM</c:v>
              </c:pt>
              <c:pt idx="20">
                <c:v>11/13 6:00 PM</c:v>
              </c:pt>
              <c:pt idx="21">
                <c:v>11/13 6:30 PM</c:v>
              </c:pt>
              <c:pt idx="22">
                <c:v>11/13 7:00 PM</c:v>
              </c:pt>
              <c:pt idx="23">
                <c:v>11/13 7:30 PM</c:v>
              </c:pt>
            </c:strLit>
          </c:cat>
          <c:val>
            <c:numLit>
              <c:formatCode>General</c:formatCode>
              <c:ptCount val="24"/>
              <c:pt idx="0">
                <c:v>9</c:v>
              </c:pt>
              <c:pt idx="1">
                <c:v>22</c:v>
              </c:pt>
              <c:pt idx="2">
                <c:v>30</c:v>
              </c:pt>
              <c:pt idx="3">
                <c:v>36</c:v>
              </c:pt>
              <c:pt idx="4">
                <c:v>33</c:v>
              </c:pt>
              <c:pt idx="5">
                <c:v>42</c:v>
              </c:pt>
              <c:pt idx="6">
                <c:v>44</c:v>
              </c:pt>
              <c:pt idx="7">
                <c:v>58</c:v>
              </c:pt>
              <c:pt idx="8">
                <c:v>40</c:v>
              </c:pt>
              <c:pt idx="9">
                <c:v>30</c:v>
              </c:pt>
              <c:pt idx="10">
                <c:v>27</c:v>
              </c:pt>
              <c:pt idx="11">
                <c:v>31</c:v>
              </c:pt>
              <c:pt idx="12">
                <c:v>33</c:v>
              </c:pt>
              <c:pt idx="13">
                <c:v>46</c:v>
              </c:pt>
              <c:pt idx="14">
                <c:v>47</c:v>
              </c:pt>
              <c:pt idx="15">
                <c:v>37</c:v>
              </c:pt>
              <c:pt idx="16">
                <c:v>39</c:v>
              </c:pt>
              <c:pt idx="17">
                <c:v>18</c:v>
              </c:pt>
              <c:pt idx="18">
                <c:v>8</c:v>
              </c:pt>
              <c:pt idx="19">
                <c:v>8</c:v>
              </c:pt>
              <c:pt idx="20">
                <c:v>5</c:v>
              </c:pt>
              <c:pt idx="21">
                <c:v>10</c:v>
              </c:pt>
              <c:pt idx="22">
                <c:v>4</c:v>
              </c:pt>
              <c:pt idx="23">
                <c:v>5</c:v>
              </c:pt>
            </c:numLit>
          </c:val>
        </c:ser>
        <c:ser>
          <c:idx val="1"/>
          <c:order val="1"/>
          <c:tx>
            <c:v>Calls Answered</c:v>
          </c:tx>
          <c:spPr>
            <a:ln w="3175">
              <a:solidFill>
                <a:srgbClr val="333333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4"/>
              <c:pt idx="0">
                <c:v>11/13 8:00 AM</c:v>
              </c:pt>
              <c:pt idx="1">
                <c:v>11/13 8:30 AM</c:v>
              </c:pt>
              <c:pt idx="2">
                <c:v>11/13 9:00 AM</c:v>
              </c:pt>
              <c:pt idx="3">
                <c:v>11/13 9:30 AM</c:v>
              </c:pt>
              <c:pt idx="4">
                <c:v>11/13 10:00 AM</c:v>
              </c:pt>
              <c:pt idx="5">
                <c:v>11/13 10:30 AM</c:v>
              </c:pt>
              <c:pt idx="6">
                <c:v>11/13 11:00 AM</c:v>
              </c:pt>
              <c:pt idx="7">
                <c:v>11/13 11:30 AM</c:v>
              </c:pt>
              <c:pt idx="8">
                <c:v>11/13 12:00 PM</c:v>
              </c:pt>
              <c:pt idx="9">
                <c:v>11/13 12:30 PM</c:v>
              </c:pt>
              <c:pt idx="10">
                <c:v>11/13 1:00 PM</c:v>
              </c:pt>
              <c:pt idx="11">
                <c:v>11/13 1:30 PM</c:v>
              </c:pt>
              <c:pt idx="12">
                <c:v>11/13 2:00 PM</c:v>
              </c:pt>
              <c:pt idx="13">
                <c:v>11/13 2:30 PM</c:v>
              </c:pt>
              <c:pt idx="14">
                <c:v>11/13 3:00 PM</c:v>
              </c:pt>
              <c:pt idx="15">
                <c:v>11/13 3:30 PM</c:v>
              </c:pt>
              <c:pt idx="16">
                <c:v>11/13 4:00 PM</c:v>
              </c:pt>
              <c:pt idx="17">
                <c:v>11/13 4:30 PM</c:v>
              </c:pt>
              <c:pt idx="18">
                <c:v>11/13 5:00 PM</c:v>
              </c:pt>
              <c:pt idx="19">
                <c:v>11/13 5:30 PM</c:v>
              </c:pt>
              <c:pt idx="20">
                <c:v>11/13 6:00 PM</c:v>
              </c:pt>
              <c:pt idx="21">
                <c:v>11/13 6:30 PM</c:v>
              </c:pt>
              <c:pt idx="22">
                <c:v>11/13 7:00 PM</c:v>
              </c:pt>
              <c:pt idx="23">
                <c:v>11/13 7:30 PM</c:v>
              </c:pt>
            </c:strLit>
          </c:cat>
          <c:val>
            <c:numLit>
              <c:formatCode>General</c:formatCode>
              <c:ptCount val="24"/>
              <c:pt idx="0">
                <c:v>9</c:v>
              </c:pt>
              <c:pt idx="1">
                <c:v>17</c:v>
              </c:pt>
              <c:pt idx="2">
                <c:v>25</c:v>
              </c:pt>
              <c:pt idx="3">
                <c:v>34</c:v>
              </c:pt>
              <c:pt idx="4">
                <c:v>34</c:v>
              </c:pt>
              <c:pt idx="5">
                <c:v>36</c:v>
              </c:pt>
              <c:pt idx="6">
                <c:v>33</c:v>
              </c:pt>
              <c:pt idx="7">
                <c:v>58</c:v>
              </c:pt>
              <c:pt idx="8">
                <c:v>40</c:v>
              </c:pt>
              <c:pt idx="9">
                <c:v>28</c:v>
              </c:pt>
              <c:pt idx="10">
                <c:v>26</c:v>
              </c:pt>
              <c:pt idx="11">
                <c:v>29</c:v>
              </c:pt>
              <c:pt idx="12">
                <c:v>25</c:v>
              </c:pt>
              <c:pt idx="13">
                <c:v>40</c:v>
              </c:pt>
              <c:pt idx="14">
                <c:v>37</c:v>
              </c:pt>
              <c:pt idx="15">
                <c:v>36</c:v>
              </c:pt>
              <c:pt idx="16">
                <c:v>32</c:v>
              </c:pt>
              <c:pt idx="17">
                <c:v>21</c:v>
              </c:pt>
              <c:pt idx="18">
                <c:v>8</c:v>
              </c:pt>
              <c:pt idx="19">
                <c:v>8</c:v>
              </c:pt>
              <c:pt idx="20">
                <c:v>5</c:v>
              </c:pt>
              <c:pt idx="21">
                <c:v>8</c:v>
              </c:pt>
              <c:pt idx="22">
                <c:v>5</c:v>
              </c:pt>
              <c:pt idx="23">
                <c:v>5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861568"/>
        <c:axId val="48863104"/>
      </c:barChart>
      <c:catAx>
        <c:axId val="48861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48863104"/>
        <c:crosses val="autoZero"/>
        <c:auto val="0"/>
        <c:lblAlgn val="ctr"/>
        <c:lblOffset val="100"/>
        <c:noMultiLvlLbl val="0"/>
      </c:catAx>
      <c:valAx>
        <c:axId val="48863104"/>
        <c:scaling>
          <c:orientation val="minMax"/>
          <c:min val="0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48861568"/>
        <c:crosses val="autoZero"/>
        <c:crossBetween val="between"/>
      </c:val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>
          <a:noFill/>
        </a:ln>
      </c:spPr>
    </c:plotArea>
    <c:legend>
      <c:legendPos val="r"/>
      <c:layout>
        <c:manualLayout>
          <c:xMode val="edge"/>
          <c:yMode val="edge"/>
          <c:x val="0.88290380369120525"/>
          <c:y val="0.42075333298569467"/>
          <c:w val="0.10651418572678416"/>
          <c:h val="0.42780900731779387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0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7B171B2B-7EAC-1941-B63D-7A7E827C9743}" type="datetimeFigureOut">
              <a:rPr lang="en-US" smtClean="0"/>
              <a:t>11/16/2015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ECCC8573-B399-3649-AE1D-F492AFE51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2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4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0CE3-E25C-4FE7-9FC6-7EEE10851143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526B-E74F-4B6C-AE45-EA1A4682FE6A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334D-7FCC-42B0-A56B-9A8ABD03F2B9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84A4-3EB2-40A7-AFBD-F495598FFFA8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0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4E5F-DE2F-46F6-9048-EE1E2EB56F38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52A-B7D5-4BC0-8179-071E3BB8B213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0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24B-6061-4849-86E0-389BBC0C888B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6CA-A82F-4843-A62B-03405B4B01CC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2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2BE2-B5C0-4458-95B4-291C8DDF3CB5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1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1681-EC0E-49E0-9D3C-B70567EABD13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C40-67F9-4D17-8C24-B69D179F6B44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0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459A-D97C-45B6-82CC-F40B8C3152BF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info@dchealthlink.com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334000"/>
            <a:ext cx="8039003" cy="566738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2700" dirty="0" smtClean="0"/>
              <a:t>Executive Summary Management System Daily Reports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700" dirty="0" smtClean="0"/>
              <a:t>Reporting data for November </a:t>
            </a:r>
            <a:r>
              <a:rPr lang="en-US" sz="2700" dirty="0" smtClean="0"/>
              <a:t>13,  </a:t>
            </a:r>
            <a:r>
              <a:rPr lang="en-US" sz="2700" dirty="0" smtClean="0"/>
              <a:t>2015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 </a:t>
            </a:r>
            <a:r>
              <a:rPr lang="en-US" sz="1800" dirty="0" smtClean="0"/>
              <a:t>(Date of report: </a:t>
            </a:r>
            <a:r>
              <a:rPr lang="en-US" sz="1800" dirty="0" smtClean="0"/>
              <a:t>11/16/2015</a:t>
            </a:r>
            <a:r>
              <a:rPr lang="en-US" sz="1800" dirty="0" smtClean="0"/>
              <a:t>) </a:t>
            </a:r>
            <a:endParaRPr lang="en-US" sz="1200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637" t="-389219" r="-13752" b="-260800"/>
          <a:stretch/>
        </p:blipFill>
        <p:spPr>
          <a:xfrm>
            <a:off x="-2667000" y="-3200400"/>
            <a:ext cx="7066280" cy="6781800"/>
          </a:xfrm>
        </p:spPr>
      </p:pic>
      <p:sp>
        <p:nvSpPr>
          <p:cNvPr id="5" name="Date Placeholder 1"/>
          <p:cNvSpPr>
            <a:spLocks noGrp="1"/>
          </p:cNvSpPr>
          <p:nvPr/>
        </p:nvSpPr>
        <p:spPr>
          <a:xfrm rot="19140000">
            <a:off x="3483864" y="3328416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3220F9-72DD-4CCD-B24E-594DF0E72469}" type="datetime1">
              <a:rPr lang="en-US" smtClean="0"/>
              <a:pPr/>
              <a:t>11/16/2015</a:t>
            </a:fld>
            <a:endParaRPr lang="en-US" dirty="0"/>
          </a:p>
        </p:txBody>
      </p:sp>
      <p:pic>
        <p:nvPicPr>
          <p:cNvPr id="1026" name="Picture 2" descr="C:\Users\andre.dixon2\Downloads\assist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"/>
            <a:ext cx="4381403" cy="40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68734"/>
            <a:ext cx="6454140" cy="440867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Contact Center Daily Performance Trend Descriptions</a:t>
            </a:r>
            <a:endParaRPr lang="en-US" sz="16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0400" y="6585466"/>
            <a:ext cx="2895600" cy="13600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1"/>
            <a:ext cx="22669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90899"/>
              </p:ext>
            </p:extLst>
          </p:nvPr>
        </p:nvGraphicFramePr>
        <p:xfrm>
          <a:off x="381000" y="838200"/>
          <a:ext cx="8610600" cy="5638801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2"/>
                  </a:outerShdw>
                </a:effectLst>
              </a:tblPr>
              <a:tblGrid>
                <a:gridCol w="1473909"/>
                <a:gridCol w="7136691"/>
              </a:tblGrid>
              <a:tr h="10935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Average Speed of Answer (ASA)</a:t>
                      </a: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amount of time a caller waits in queue before connecting to a CSR. ASA is usually an objective set by your call center's management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810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Total Calls Offered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Number of calls offered to the ACD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(Automated Call Distributor)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 since the start of the interval and that completed during the interval.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Calls Handled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 count of calls that arrived at the split/skill agent or CSR after the customer designated the queue option of their choice.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3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Return on No Answer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An ACD (Automated Call Distributor) capability that assists the CSR (in a ready status) if a call is not answered in a specified number of rings (preset by the call center Manager). The terminal extension, including ports with VRUs (Voice Response Unit), is busied out and </a:t>
                      </a:r>
                      <a:r>
                        <a:rPr lang="en-US" sz="1200" b="1" i="1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call goes back into the queue at top priority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110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Abandoned Calls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number of ACD (Automated Call Distributor ) calls to the split/skill that disconnected while either waiting in queue    (if this was the first split/skill the call was queued to), or while ringing. This total includes calls with talk time less than the phantom abandoned call timer value.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99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Average Handle Time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time ACD (Automated Call Distributor) calls were being handled by CSR’s.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6400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307126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Daily Volume Data Summary Report </a:t>
            </a:r>
            <a:r>
              <a:rPr lang="en-US" b="1" u="sng" dirty="0" smtClean="0">
                <a:ea typeface="Tahoma" pitchFamily="34" charset="0"/>
                <a:cs typeface="Tahoma" pitchFamily="34" charset="0"/>
              </a:rPr>
              <a:t>11/13/2015</a:t>
            </a:r>
            <a:endParaRPr lang="en-US" b="1" u="sng" dirty="0"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44520" y="6497955"/>
            <a:ext cx="28956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40107"/>
              </p:ext>
            </p:extLst>
          </p:nvPr>
        </p:nvGraphicFramePr>
        <p:xfrm>
          <a:off x="269240" y="767900"/>
          <a:ext cx="8661400" cy="5632894"/>
        </p:xfrm>
        <a:graphic>
          <a:graphicData uri="http://schemas.openxmlformats.org/drawingml/2006/table">
            <a:tbl>
              <a:tblPr/>
              <a:tblGrid>
                <a:gridCol w="4912360"/>
                <a:gridCol w="3749040"/>
              </a:tblGrid>
              <a:tr h="308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Data Elements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Received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662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Answered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599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3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(automatic transfer from IVR to ESA of only </a:t>
                      </a:r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M1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Calls; D1 route to DCHL ECC)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SHOP Payment Queue Transfers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Handle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00:12:24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Max Handle Time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00:17:59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00:01:46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Longest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00:09:10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Abandon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Return on No Answer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Outbound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using Language Line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# of SHOP callers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Initiated Appeals by call and email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Paper Applications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Email Inventory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sng" strike="noStrike" dirty="0"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  <a:hlinkClick r:id="rId5"/>
                        </a:rPr>
                        <a:t>Total info@dchealthlink.com Inventory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Date of oldest Email to be worked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11/9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8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2419350" cy="6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52800" y="11924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Queue Daily Performance Queue Groups: HBX Queues </a:t>
            </a:r>
          </a:p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Time Period:  November 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13, 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2015  8:00am to 6:00pm </a:t>
            </a:r>
            <a:endParaRPr lang="en-US" b="1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6239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71625"/>
              </p:ext>
            </p:extLst>
          </p:nvPr>
        </p:nvGraphicFramePr>
        <p:xfrm>
          <a:off x="20955" y="3581400"/>
          <a:ext cx="8991600" cy="2779408"/>
        </p:xfrm>
        <a:graphic>
          <a:graphicData uri="http://schemas.openxmlformats.org/drawingml/2006/table">
            <a:tbl>
              <a:tblPr/>
              <a:tblGrid>
                <a:gridCol w="4495800"/>
                <a:gridCol w="4495800"/>
              </a:tblGrid>
              <a:tr h="2617483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Daily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Summary   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</a:p>
                    <a:p>
                      <a:pPr algn="ctr" fontAlgn="t"/>
                      <a:endParaRPr lang="en-US" sz="1800" b="1" i="0" u="sng" strike="noStrike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explanation: Avaya is reporting a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00:00:03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variance for average speed of answer (ASA), comparing Queue Performance  - Summary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00:01:43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) and Queue Group Performance - Trend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00:01:46)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– </a:t>
                      </a:r>
                      <a:r>
                        <a:rPr lang="en-US" sz="14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refer to slide 7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. There is no variance reported between average handle time, total calls offered, calls answered, return no answer and Abandon calls. A variance of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exists between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Offered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(662)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versus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Handled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(599)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+ 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No Answer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(13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)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(50)= 662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The highest volume was seen in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ENROLLMENT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(364)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and the lowest were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1095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(1).</a:t>
                      </a: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3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58186"/>
              </p:ext>
            </p:extLst>
          </p:nvPr>
        </p:nvGraphicFramePr>
        <p:xfrm>
          <a:off x="81280" y="914400"/>
          <a:ext cx="8834120" cy="2514598"/>
        </p:xfrm>
        <a:graphic>
          <a:graphicData uri="http://schemas.openxmlformats.org/drawingml/2006/table">
            <a:tbl>
              <a:tblPr/>
              <a:tblGrid>
                <a:gridCol w="2013869"/>
                <a:gridCol w="2040408"/>
                <a:gridCol w="932037"/>
                <a:gridCol w="935187"/>
                <a:gridCol w="1048543"/>
                <a:gridCol w="818682"/>
                <a:gridCol w="1045394"/>
              </a:tblGrid>
              <a:tr h="4468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Queue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Speed of </a:t>
                      </a:r>
                      <a:endParaRPr lang="en-US" sz="1000" b="0" i="0" u="none" strike="noStrike" dirty="0" smtClean="0"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Answer </a:t>
                      </a:r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(ASA)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Offered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Handled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Abandons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9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HBX ENROLLMENT QUEUE (801)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00:01:49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364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331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26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00:11:51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HBX-1095-QUEUE (807)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HBX-APPEALS-QUEUE (805)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00:02:06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00:12:44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HBX-BROKER-QUEUE (804)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00:01:05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00:08:50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HBX-LANGUAGE-QUEUE (808)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00:01:45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48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43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00:16:06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HBX-SHOP-EMPLOYEE (819)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00:01:11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53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48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00:12:28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HBX-SHOP-EMPLOYER (818)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00:00:46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00:20:52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HBX-TECHASST-QUEUE (806)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00:01:44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170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155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00:12:09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00:01:43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662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599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13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50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00:12:27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7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62400" y="6477000"/>
            <a:ext cx="990600" cy="22860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877032"/>
              </p:ext>
            </p:extLst>
          </p:nvPr>
        </p:nvGraphicFramePr>
        <p:xfrm>
          <a:off x="304800" y="767900"/>
          <a:ext cx="8296276" cy="555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86200" y="433856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Volume Data Report </a:t>
            </a:r>
            <a:r>
              <a:rPr lang="en-US" b="1" u="sng" dirty="0" smtClean="0">
                <a:ea typeface="Tahoma" pitchFamily="34" charset="0"/>
                <a:cs typeface="Tahoma" pitchFamily="34" charset="0"/>
              </a:rPr>
              <a:t>11/13/2015</a:t>
            </a:r>
            <a:endParaRPr lang="en-US" b="1" u="sng" dirty="0" smtClean="0"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3" y="12734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400800"/>
            <a:ext cx="1066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033437"/>
              </p:ext>
            </p:extLst>
          </p:nvPr>
        </p:nvGraphicFramePr>
        <p:xfrm>
          <a:off x="1299686" y="5029200"/>
          <a:ext cx="7006114" cy="1038225"/>
        </p:xfrm>
        <a:graphic>
          <a:graphicData uri="http://schemas.openxmlformats.org/drawingml/2006/table">
            <a:tbl>
              <a:tblPr/>
              <a:tblGrid>
                <a:gridCol w="3272314"/>
                <a:gridCol w="3733800"/>
              </a:tblGrid>
              <a:tr h="22860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 Performance - Trend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HBX Queues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Grain: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30-Minute Trend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Period: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Specific Limits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13,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8:00:00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AM  -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13,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8:00:00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PM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52349"/>
              </p:ext>
            </p:extLst>
          </p:nvPr>
        </p:nvGraphicFramePr>
        <p:xfrm>
          <a:off x="457200" y="2643922"/>
          <a:ext cx="8229599" cy="2232878"/>
        </p:xfrm>
        <a:graphic>
          <a:graphicData uri="http://schemas.openxmlformats.org/drawingml/2006/table">
            <a:tbl>
              <a:tblPr/>
              <a:tblGrid>
                <a:gridCol w="1868815"/>
                <a:gridCol w="1868815"/>
                <a:gridCol w="593738"/>
                <a:gridCol w="807873"/>
                <a:gridCol w="554805"/>
                <a:gridCol w="584004"/>
                <a:gridCol w="810307"/>
                <a:gridCol w="635105"/>
                <a:gridCol w="506137"/>
              </a:tblGrid>
              <a:tr h="124174">
                <a:tc rowSpan="18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204496"/>
              </p:ext>
            </p:extLst>
          </p:nvPr>
        </p:nvGraphicFramePr>
        <p:xfrm>
          <a:off x="76200" y="813348"/>
          <a:ext cx="8839200" cy="3987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447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00600" y="39053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of Call </a:t>
            </a:r>
            <a:r>
              <a:rPr lang="en-US" b="1" dirty="0"/>
              <a:t>I</a:t>
            </a:r>
            <a:r>
              <a:rPr lang="en-US" b="1" dirty="0" smtClean="0"/>
              <a:t>ntervals  </a:t>
            </a:r>
            <a:r>
              <a:rPr lang="en-US" b="1" dirty="0" smtClean="0"/>
              <a:t>11/13/2015</a:t>
            </a:r>
            <a:endParaRPr lang="en-US" b="1" dirty="0"/>
          </a:p>
        </p:txBody>
      </p:sp>
      <p:pic>
        <p:nvPicPr>
          <p:cNvPr id="7" name="Picture 6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" y="86974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3048000" cy="304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03149"/>
              </p:ext>
            </p:extLst>
          </p:nvPr>
        </p:nvGraphicFramePr>
        <p:xfrm>
          <a:off x="152400" y="838200"/>
          <a:ext cx="8763001" cy="5562589"/>
        </p:xfrm>
        <a:graphic>
          <a:graphicData uri="http://schemas.openxmlformats.org/drawingml/2006/table">
            <a:tbl>
              <a:tblPr/>
              <a:tblGrid>
                <a:gridCol w="1092559"/>
                <a:gridCol w="1092559"/>
                <a:gridCol w="1092559"/>
                <a:gridCol w="1092559"/>
                <a:gridCol w="878553"/>
                <a:gridCol w="878553"/>
                <a:gridCol w="878553"/>
                <a:gridCol w="878553"/>
                <a:gridCol w="878553"/>
              </a:tblGrid>
              <a:tr h="402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Interval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Wait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Max.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Wait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Received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Answered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Abandoned Calls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 Abandons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11/13 8:00 AM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00:01:00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00:07:13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11/13 8:30 AM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00:00:28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00:03:46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00:08:15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22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17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11/13 9:00 AM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00:02:56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00:06:37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00:10:32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13%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11/13 9:30 AM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00:02:32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00:07:23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00:13:20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36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34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13%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11/13 10:00 AM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00:00:35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00:02:25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00:11:55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33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34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11/13 10:30 AM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00:02:00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00:04:21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00:13:22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42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36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11/13 11:00 AM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00:04:17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00:08:19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00:13:23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44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33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13%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11/13 11:30 AM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00:01:05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00:07:08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00:12:08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58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58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11/13 12:00 PM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00:01:05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00:11:25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11/13 12:30 PM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00:02:01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00:15:28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28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11/13 1:00 PM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00:00:34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00:10:51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27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26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11/13 1:30 PM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00:00:16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00:01:25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00:10:33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31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29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11/13 2:00 PM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00:02:03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00:05:39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00:14:06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33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11/13 2:30 PM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00:01:50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00:04:40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00:10:09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46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12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23%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11/13 3:00 PM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00:02:50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00:06:21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00:11:53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47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37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11/13 3:30 PM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00:02:08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00:05:53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00:13:24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37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36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11/13 4:00 PM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00:05:24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00:09:10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00:12:30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39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32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22%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11/13 4:30 PM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00:00:52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00:04:05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00:13:28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18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11/13 5:00 PM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00:00:15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00:17:36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11/13 5:30 PM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00:09:32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11/13 6:00 PM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00:08:55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11/13 6:30 PM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00:07:41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11/13 7:00 PM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00:00:16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00:17:59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11/13 7:30 PM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00:00:16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00:05:33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00:01:46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00:09:10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00:12:24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662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599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13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50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8%</a:t>
                      </a: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3048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Contact Center Email Volume Data Report  </a:t>
            </a:r>
            <a:r>
              <a:rPr lang="en-US" b="1" dirty="0" smtClean="0"/>
              <a:t>11/13/2015</a:t>
            </a:r>
            <a:endParaRPr lang="en-US" b="1" dirty="0"/>
          </a:p>
        </p:txBody>
      </p:sp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93040"/>
              </p:ext>
            </p:extLst>
          </p:nvPr>
        </p:nvGraphicFramePr>
        <p:xfrm>
          <a:off x="152396" y="838200"/>
          <a:ext cx="8686803" cy="5562606"/>
        </p:xfrm>
        <a:graphic>
          <a:graphicData uri="http://schemas.openxmlformats.org/drawingml/2006/table">
            <a:tbl>
              <a:tblPr/>
              <a:tblGrid>
                <a:gridCol w="2942625"/>
                <a:gridCol w="957363"/>
                <a:gridCol w="957363"/>
                <a:gridCol w="957363"/>
                <a:gridCol w="957363"/>
                <a:gridCol w="957363"/>
                <a:gridCol w="957363"/>
              </a:tblGrid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11/8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11/9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11/11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11/12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11/13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ESA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 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Inbox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64537</TotalTime>
  <Words>1157</Words>
  <Application>Microsoft Office PowerPoint</Application>
  <PresentationFormat>On-screen Show (4:3)</PresentationFormat>
  <Paragraphs>524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Executive Summary Management System Daily Reports Reporting data for November 13,  2015   (Date of report: 11/16/2015) </vt:lpstr>
      <vt:lpstr>Contact Center Daily Performance Trend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Management System Monthly Reports</dc:title>
  <dc:creator>Andre.Dixon2@dc.gov</dc:creator>
  <cp:lastModifiedBy>Lovos, Irma (DCHBX-Contractor)</cp:lastModifiedBy>
  <cp:revision>3126</cp:revision>
  <cp:lastPrinted>2015-11-13T20:53:13Z</cp:lastPrinted>
  <dcterms:created xsi:type="dcterms:W3CDTF">2013-10-04T16:56:33Z</dcterms:created>
  <dcterms:modified xsi:type="dcterms:W3CDTF">2015-11-16T20:58:34Z</dcterms:modified>
</cp:coreProperties>
</file>