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8715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11/28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27</c:v>
                </c:pt>
                <c:pt idx="1">
                  <c:v>29</c:v>
                </c:pt>
                <c:pt idx="2">
                  <c:v>37</c:v>
                </c:pt>
                <c:pt idx="3">
                  <c:v>3</c:v>
                </c:pt>
                <c:pt idx="4">
                  <c:v>0</c:v>
                </c:pt>
                <c:pt idx="5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7697920"/>
        <c:axId val="7699456"/>
        <c:axId val="0"/>
      </c:bar3DChart>
      <c:catAx>
        <c:axId val="7697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7699456"/>
        <c:crosses val="autoZero"/>
        <c:auto val="1"/>
        <c:lblAlgn val="ctr"/>
        <c:lblOffset val="100"/>
        <c:noMultiLvlLbl val="0"/>
      </c:catAx>
      <c:valAx>
        <c:axId val="7699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979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5340485217125639"/>
          <c:h val="0.77129443256679009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8"/>
              <c:pt idx="0">
                <c:v>11/28 9:00 AM</c:v>
              </c:pt>
              <c:pt idx="1">
                <c:v>11/28 9:30 AM</c:v>
              </c:pt>
              <c:pt idx="2">
                <c:v>11/28 10:00 AM</c:v>
              </c:pt>
              <c:pt idx="3">
                <c:v>11/28 10:30 AM</c:v>
              </c:pt>
              <c:pt idx="4">
                <c:v>11/28 11:00 AM</c:v>
              </c:pt>
              <c:pt idx="5">
                <c:v>11/28 11:30 AM</c:v>
              </c:pt>
              <c:pt idx="6">
                <c:v>11/28 12:00 PM</c:v>
              </c:pt>
              <c:pt idx="7">
                <c:v>11/28 12:30 PM</c:v>
              </c:pt>
              <c:pt idx="8">
                <c:v>11/28 1:00 PM</c:v>
              </c:pt>
              <c:pt idx="9">
                <c:v>11/28 1:30 PM</c:v>
              </c:pt>
              <c:pt idx="10">
                <c:v>11/28 2:00 PM</c:v>
              </c:pt>
              <c:pt idx="11">
                <c:v>11/28 2:30 PM</c:v>
              </c:pt>
              <c:pt idx="12">
                <c:v>11/28 3:00 PM</c:v>
              </c:pt>
              <c:pt idx="13">
                <c:v>11/28 3:30 PM</c:v>
              </c:pt>
              <c:pt idx="14">
                <c:v>11/28 4:00 PM</c:v>
              </c:pt>
              <c:pt idx="15">
                <c:v>11/28 4:30 PM</c:v>
              </c:pt>
              <c:pt idx="16">
                <c:v>11/28 5:00 PM</c:v>
              </c:pt>
              <c:pt idx="17">
                <c:v>11/28 5:30 PM</c:v>
              </c:pt>
            </c:strLit>
          </c:cat>
          <c:val>
            <c:numLit>
              <c:formatCode>General</c:formatCode>
              <c:ptCount val="18"/>
              <c:pt idx="0">
                <c:v>4</c:v>
              </c:pt>
              <c:pt idx="1">
                <c:v>2</c:v>
              </c:pt>
              <c:pt idx="2">
                <c:v>6</c:v>
              </c:pt>
              <c:pt idx="3">
                <c:v>4</c:v>
              </c:pt>
              <c:pt idx="4">
                <c:v>7</c:v>
              </c:pt>
              <c:pt idx="5">
                <c:v>13</c:v>
              </c:pt>
              <c:pt idx="6">
                <c:v>8</c:v>
              </c:pt>
              <c:pt idx="7">
                <c:v>10</c:v>
              </c:pt>
              <c:pt idx="8">
                <c:v>9</c:v>
              </c:pt>
              <c:pt idx="9">
                <c:v>4</c:v>
              </c:pt>
              <c:pt idx="10">
                <c:v>5</c:v>
              </c:pt>
              <c:pt idx="11">
                <c:v>7</c:v>
              </c:pt>
              <c:pt idx="12">
                <c:v>2</c:v>
              </c:pt>
              <c:pt idx="13">
                <c:v>4</c:v>
              </c:pt>
              <c:pt idx="14">
                <c:v>7</c:v>
              </c:pt>
              <c:pt idx="15">
                <c:v>4</c:v>
              </c:pt>
              <c:pt idx="16">
                <c:v>2</c:v>
              </c:pt>
              <c:pt idx="17">
                <c:v>5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8"/>
              <c:pt idx="0">
                <c:v>11/28 9:00 AM</c:v>
              </c:pt>
              <c:pt idx="1">
                <c:v>11/28 9:30 AM</c:v>
              </c:pt>
              <c:pt idx="2">
                <c:v>11/28 10:00 AM</c:v>
              </c:pt>
              <c:pt idx="3">
                <c:v>11/28 10:30 AM</c:v>
              </c:pt>
              <c:pt idx="4">
                <c:v>11/28 11:00 AM</c:v>
              </c:pt>
              <c:pt idx="5">
                <c:v>11/28 11:30 AM</c:v>
              </c:pt>
              <c:pt idx="6">
                <c:v>11/28 12:00 PM</c:v>
              </c:pt>
              <c:pt idx="7">
                <c:v>11/28 12:30 PM</c:v>
              </c:pt>
              <c:pt idx="8">
                <c:v>11/28 1:00 PM</c:v>
              </c:pt>
              <c:pt idx="9">
                <c:v>11/28 1:30 PM</c:v>
              </c:pt>
              <c:pt idx="10">
                <c:v>11/28 2:00 PM</c:v>
              </c:pt>
              <c:pt idx="11">
                <c:v>11/28 2:30 PM</c:v>
              </c:pt>
              <c:pt idx="12">
                <c:v>11/28 3:00 PM</c:v>
              </c:pt>
              <c:pt idx="13">
                <c:v>11/28 3:30 PM</c:v>
              </c:pt>
              <c:pt idx="14">
                <c:v>11/28 4:00 PM</c:v>
              </c:pt>
              <c:pt idx="15">
                <c:v>11/28 4:30 PM</c:v>
              </c:pt>
              <c:pt idx="16">
                <c:v>11/28 5:00 PM</c:v>
              </c:pt>
              <c:pt idx="17">
                <c:v>11/28 5:30 PM</c:v>
              </c:pt>
            </c:strLit>
          </c:cat>
          <c:val>
            <c:numLit>
              <c:formatCode>General</c:formatCode>
              <c:ptCount val="18"/>
              <c:pt idx="0">
                <c:v>4</c:v>
              </c:pt>
              <c:pt idx="1">
                <c:v>2</c:v>
              </c:pt>
              <c:pt idx="2">
                <c:v>6</c:v>
              </c:pt>
              <c:pt idx="3">
                <c:v>4</c:v>
              </c:pt>
              <c:pt idx="4">
                <c:v>6</c:v>
              </c:pt>
              <c:pt idx="5">
                <c:v>14</c:v>
              </c:pt>
              <c:pt idx="6">
                <c:v>8</c:v>
              </c:pt>
              <c:pt idx="7">
                <c:v>9</c:v>
              </c:pt>
              <c:pt idx="8">
                <c:v>9</c:v>
              </c:pt>
              <c:pt idx="9">
                <c:v>4</c:v>
              </c:pt>
              <c:pt idx="10">
                <c:v>4</c:v>
              </c:pt>
              <c:pt idx="11">
                <c:v>7</c:v>
              </c:pt>
              <c:pt idx="12">
                <c:v>2</c:v>
              </c:pt>
              <c:pt idx="13">
                <c:v>4</c:v>
              </c:pt>
              <c:pt idx="14">
                <c:v>6</c:v>
              </c:pt>
              <c:pt idx="15">
                <c:v>4</c:v>
              </c:pt>
              <c:pt idx="16">
                <c:v>2</c:v>
              </c:pt>
              <c:pt idx="17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12288"/>
        <c:axId val="7613824"/>
      </c:barChart>
      <c:catAx>
        <c:axId val="7612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7613824"/>
        <c:crosses val="autoZero"/>
        <c:auto val="0"/>
        <c:lblAlgn val="ctr"/>
        <c:lblOffset val="100"/>
        <c:noMultiLvlLbl val="0"/>
      </c:catAx>
      <c:valAx>
        <c:axId val="7613824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7612288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555083392353728"/>
          <c:y val="0.43471867341085674"/>
          <c:w val="0.10386715549445208"/>
          <c:h val="0.31599311675444541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68" tIns="46584" rIns="93168" bIns="4658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</a:t>
            </a:r>
            <a:r>
              <a:rPr lang="en-US" sz="2700" dirty="0" smtClean="0"/>
              <a:t>28,  </a:t>
            </a:r>
            <a:r>
              <a:rPr lang="en-US" sz="2700" dirty="0" smtClean="0"/>
              <a:t>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</a:t>
            </a:r>
            <a:r>
              <a:rPr lang="en-US" sz="1800" dirty="0" smtClean="0"/>
              <a:t>11/30/2015</a:t>
            </a:r>
            <a:r>
              <a:rPr lang="en-US" sz="1800" dirty="0" smtClean="0"/>
              <a:t>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11/30/2015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11/28/2015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52753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00:12:14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00:28:58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00:00:10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00:00:40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7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 dirty="0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28, </a:t>
            </a:r>
            <a:r>
              <a:rPr lang="en-US" b="1" dirty="0" smtClean="0">
                <a:ea typeface="Tahoma" pitchFamily="34" charset="0"/>
                <a:cs typeface="Tahoma" pitchFamily="34" charset="0"/>
              </a:rPr>
              <a:t>2015  8:00am to 8:00pm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70757"/>
              </p:ext>
            </p:extLst>
          </p:nvPr>
        </p:nvGraphicFramePr>
        <p:xfrm>
          <a:off x="20955" y="3581400"/>
          <a:ext cx="8991600" cy="2853690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00:00:00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for average speed of answer (ASA), comparing Queue Performance  - Summary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and Queue Group Performance - Trend (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(103)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(99)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(3)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(1)= 103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(62)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and the lowest was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BROKER and SHOP EMPLOYER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(1).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68728"/>
              </p:ext>
            </p:extLst>
          </p:nvPr>
        </p:nvGraphicFramePr>
        <p:xfrm>
          <a:off x="152400" y="838200"/>
          <a:ext cx="8762999" cy="2514600"/>
        </p:xfrm>
        <a:graphic>
          <a:graphicData uri="http://schemas.openxmlformats.org/drawingml/2006/table">
            <a:tbl>
              <a:tblPr/>
              <a:tblGrid>
                <a:gridCol w="2147008"/>
                <a:gridCol w="1815392"/>
                <a:gridCol w="1066800"/>
                <a:gridCol w="1023348"/>
                <a:gridCol w="987506"/>
                <a:gridCol w="738404"/>
                <a:gridCol w="984541"/>
              </a:tblGrid>
              <a:tr h="49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</a:t>
                      </a:r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of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Answer (ASA)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</a:t>
                      </a:r>
                      <a:endParaRPr lang="en-US" sz="1000" b="0" i="0" u="none" strike="noStrike" dirty="0" smtClean="0"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Offered</a:t>
                      </a:r>
                      <a:endParaRPr lang="en-US" sz="1000" b="0" i="0" u="none" strike="noStrike" dirty="0">
                        <a:effectLst/>
                        <a:latin typeface="Tahoma"/>
                      </a:endParaRP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52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62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59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00:11:48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00:20:08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HBX-BROKER-QUEUE (804)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00:22:17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00:00:19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00:11:02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00:16:31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00:19:04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00:11:08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103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99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00:12:14</a:t>
                      </a:r>
                    </a:p>
                  </a:txBody>
                  <a:tcPr marL="8363" marR="8363" marT="8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237022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</a:t>
            </a:r>
            <a:r>
              <a:rPr lang="en-US" b="1" u="sng" dirty="0" smtClean="0">
                <a:ea typeface="Tahoma" pitchFamily="34" charset="0"/>
                <a:cs typeface="Tahoma" pitchFamily="34" charset="0"/>
              </a:rPr>
              <a:t>11/28/2015</a:t>
            </a:r>
            <a:endParaRPr lang="en-US" b="1" u="sng" dirty="0" smtClean="0"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34578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28,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484482"/>
              </p:ext>
            </p:extLst>
          </p:nvPr>
        </p:nvGraphicFramePr>
        <p:xfrm>
          <a:off x="152400" y="813348"/>
          <a:ext cx="8686800" cy="3987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</a:t>
            </a:r>
            <a:r>
              <a:rPr lang="en-US" b="1" dirty="0" smtClean="0"/>
              <a:t>11/28/2015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36480"/>
              </p:ext>
            </p:extLst>
          </p:nvPr>
        </p:nvGraphicFramePr>
        <p:xfrm>
          <a:off x="247332" y="914400"/>
          <a:ext cx="8744267" cy="5486403"/>
        </p:xfrm>
        <a:graphic>
          <a:graphicData uri="http://schemas.openxmlformats.org/drawingml/2006/table">
            <a:tbl>
              <a:tblPr/>
              <a:tblGrid>
                <a:gridCol w="1407975"/>
                <a:gridCol w="1240293"/>
                <a:gridCol w="990600"/>
                <a:gridCol w="1043404"/>
                <a:gridCol w="709196"/>
                <a:gridCol w="838200"/>
                <a:gridCol w="889801"/>
                <a:gridCol w="812399"/>
                <a:gridCol w="812399"/>
              </a:tblGrid>
              <a:tr h="511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Received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Answered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9:00 AM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00:07:10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9:30 AM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00:14:34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10:00 AM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00:07:27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10:30 AM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00:07:36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11:00 AM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00:07:04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11:30 AM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00:00:23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00:10:18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13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12:00 PM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00:00:07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00:15:08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12:30 PM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00:00:38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00:11:40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1:00 PM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00:07:39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1:30 PM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00:18:39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2:00 PM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00:00:13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00:28:58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2:30 PM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00:14:27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3:00 PM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00:15:45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3:30 PM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00:18:07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4:00 PM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00:09:11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4:30 PM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00:00:15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00:06:46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5:00 PM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00:13:55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11/28 5:30 PM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00:00:16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00:08:32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00:12:14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103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99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1%</a:t>
                      </a:r>
                    </a:p>
                  </a:txBody>
                  <a:tcPr marL="7754" marR="7754" marT="77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11/28/2015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8604"/>
              </p:ext>
            </p:extLst>
          </p:nvPr>
        </p:nvGraphicFramePr>
        <p:xfrm>
          <a:off x="152396" y="838200"/>
          <a:ext cx="8610604" cy="5562606"/>
        </p:xfrm>
        <a:graphic>
          <a:graphicData uri="http://schemas.openxmlformats.org/drawingml/2006/table">
            <a:tbl>
              <a:tblPr/>
              <a:tblGrid>
                <a:gridCol w="2916814"/>
                <a:gridCol w="948965"/>
                <a:gridCol w="948965"/>
                <a:gridCol w="948965"/>
                <a:gridCol w="948965"/>
                <a:gridCol w="948965"/>
                <a:gridCol w="948965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11/23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11/24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11/25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11/26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11/27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11/28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65567</TotalTime>
  <Words>1080</Words>
  <Application>Microsoft Office PowerPoint</Application>
  <PresentationFormat>On-screen Show (4:3)</PresentationFormat>
  <Paragraphs>461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28,  2015   (Date of report: 11/30/2015)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3193</cp:revision>
  <cp:lastPrinted>2015-11-20T14:47:37Z</cp:lastPrinted>
  <dcterms:created xsi:type="dcterms:W3CDTF">2013-10-04T16:56:33Z</dcterms:created>
  <dcterms:modified xsi:type="dcterms:W3CDTF">2015-11-30T15:33:49Z</dcterms:modified>
</cp:coreProperties>
</file>