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73" r:id="rId2"/>
    <p:sldId id="272" r:id="rId3"/>
    <p:sldId id="274" r:id="rId4"/>
    <p:sldId id="276" r:id="rId5"/>
    <p:sldId id="281" r:id="rId6"/>
    <p:sldId id="279" r:id="rId7"/>
    <p:sldId id="278" r:id="rId8"/>
    <p:sldId id="282" r:id="rId9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5827" autoAdjust="0"/>
  </p:normalViewPr>
  <p:slideViewPr>
    <p:cSldViewPr>
      <p:cViewPr>
        <p:scale>
          <a:sx n="94" d="100"/>
          <a:sy n="94" d="100"/>
        </p:scale>
        <p:origin x="-2460" y="-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ttps://dcnetaviq.dc.gov:18443/avaya-ccr/secure/reportOutputs/195971.single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/>
            </a:pPr>
            <a:r>
              <a:rPr lang="en-US" sz="2400" dirty="0"/>
              <a:t>Allocation</a:t>
            </a:r>
            <a:r>
              <a:rPr lang="en-US" sz="2400" baseline="0" dirty="0"/>
              <a:t> of Staff Resources</a:t>
            </a:r>
            <a:endParaRPr lang="en-US" sz="2400" dirty="0"/>
          </a:p>
        </c:rich>
      </c:tx>
      <c:layout>
        <c:manualLayout>
          <c:xMode val="edge"/>
          <c:yMode val="edge"/>
          <c:x val="0.29381399558066779"/>
          <c:y val="2.8215487609552434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  <c:spPr>
        <a:solidFill>
          <a:schemeClr val="bg1">
            <a:lumMod val="65000"/>
          </a:schemeClr>
        </a:solidFill>
      </c:spPr>
    </c:backWall>
    <c:plotArea>
      <c:layout/>
      <c:bar3DChart>
        <c:barDir val="col"/>
        <c:grouping val="clustered"/>
        <c:varyColors val="0"/>
        <c:ser>
          <c:idx val="0"/>
          <c:order val="0"/>
          <c:invertIfNegative val="0"/>
          <c:dLbls>
            <c:dLbl>
              <c:idx val="0"/>
              <c:layout>
                <c:manualLayout>
                  <c:x val="6.8609096418682314E-3"/>
                  <c:y val="8.6600873591337349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1.2228137058121017E-2"/>
                  <c:y val="8.3333349415884939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9.1480804158395896E-3"/>
                  <c:y val="-1.4091403059171503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1.3313322748664582E-2"/>
                  <c:y val="-5.2067325163525684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1.1203701516198351E-2"/>
                  <c:y val="7.8650278042723204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6.8610301778773992E-3"/>
                  <c:y val="0.14176833687489113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0"/>
                  <c:y val="0.1066666811164753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Sheet3!$A$1:$C$7</c:f>
              <c:multiLvlStrCache>
                <c:ptCount val="6"/>
                <c:lvl>
                  <c:pt idx="0">
                    <c:v>CSR's in AM production</c:v>
                  </c:pt>
                  <c:pt idx="1">
                    <c:v>CSR's in PM Production</c:v>
                  </c:pt>
                  <c:pt idx="2">
                    <c:v>CSR's Call outs/Approved Time</c:v>
                  </c:pt>
                  <c:pt idx="3">
                    <c:v>CSR's on Emails/Paper Apps/ CSL report/Floor Support</c:v>
                  </c:pt>
                  <c:pt idx="4">
                    <c:v>New Hire Trainees in Class </c:v>
                  </c:pt>
                  <c:pt idx="5">
                    <c:v>Total Staff for the day</c:v>
                  </c:pt>
                </c:lvl>
                <c:lvl>
                  <c:pt idx="0">
                    <c:v>Allocation of Staff Resources 11/6</c:v>
                  </c:pt>
                </c:lvl>
              </c:multiLvlStrCache>
            </c:multiLvlStrRef>
          </c:cat>
          <c:val>
            <c:numRef>
              <c:f>Sheet3!$D$1:$D$6</c:f>
              <c:numCache>
                <c:formatCode>General</c:formatCode>
                <c:ptCount val="6"/>
                <c:pt idx="0">
                  <c:v>29</c:v>
                </c:pt>
                <c:pt idx="1">
                  <c:v>32</c:v>
                </c:pt>
                <c:pt idx="2">
                  <c:v>32</c:v>
                </c:pt>
                <c:pt idx="3">
                  <c:v>3</c:v>
                </c:pt>
                <c:pt idx="4">
                  <c:v>5</c:v>
                </c:pt>
                <c:pt idx="5">
                  <c:v>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32128000"/>
        <c:axId val="32154368"/>
        <c:axId val="0"/>
      </c:bar3DChart>
      <c:catAx>
        <c:axId val="321280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32154368"/>
        <c:crosses val="autoZero"/>
        <c:auto val="1"/>
        <c:lblAlgn val="ctr"/>
        <c:lblOffset val="100"/>
        <c:noMultiLvlLbl val="0"/>
      </c:catAx>
      <c:valAx>
        <c:axId val="321543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1280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08096210195948E-2"/>
          <c:y val="4.856512141280353E-2"/>
          <c:w val="0.85243775083670092"/>
          <c:h val="0.81392153795345124"/>
        </c:manualLayout>
      </c:layout>
      <c:barChart>
        <c:barDir val="col"/>
        <c:grouping val="clustered"/>
        <c:varyColors val="0"/>
        <c:ser>
          <c:idx val="0"/>
          <c:order val="0"/>
          <c:tx>
            <c:v>Calls Received</c:v>
          </c:tx>
          <c:spPr>
            <a:ln w="3175">
              <a:solidFill>
                <a:srgbClr val="2090FF"/>
              </a:solidFill>
              <a:prstDash val="solid"/>
            </a:ln>
          </c:spPr>
          <c:invertIfNegative val="0"/>
          <c:dLbls>
            <c:spPr>
              <a:solidFill>
                <a:schemeClr val="bg1">
                  <a:lumMod val="95000"/>
                </a:schemeClr>
              </a:solidFill>
            </c:spPr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24"/>
              <c:pt idx="0">
                <c:v>11/6 8:00 AM</c:v>
              </c:pt>
              <c:pt idx="1">
                <c:v>11/6 8:30 AM</c:v>
              </c:pt>
              <c:pt idx="2">
                <c:v>11/6 9:00 AM</c:v>
              </c:pt>
              <c:pt idx="3">
                <c:v>11/6 9:30 AM</c:v>
              </c:pt>
              <c:pt idx="4">
                <c:v>11/6 10:00 AM</c:v>
              </c:pt>
              <c:pt idx="5">
                <c:v>11/6 10:30 AM</c:v>
              </c:pt>
              <c:pt idx="6">
                <c:v>11/6 11:00 AM</c:v>
              </c:pt>
              <c:pt idx="7">
                <c:v>11/6 11:30 AM</c:v>
              </c:pt>
              <c:pt idx="8">
                <c:v>11/6 12:00 PM</c:v>
              </c:pt>
              <c:pt idx="9">
                <c:v>11/6 12:30 PM</c:v>
              </c:pt>
              <c:pt idx="10">
                <c:v>11/6 1:00 PM</c:v>
              </c:pt>
              <c:pt idx="11">
                <c:v>11/6 1:30 PM</c:v>
              </c:pt>
              <c:pt idx="12">
                <c:v>11/6 2:00 PM</c:v>
              </c:pt>
              <c:pt idx="13">
                <c:v>11/6 2:30 PM</c:v>
              </c:pt>
              <c:pt idx="14">
                <c:v>11/6 3:00 PM</c:v>
              </c:pt>
              <c:pt idx="15">
                <c:v>11/6 3:30 PM</c:v>
              </c:pt>
              <c:pt idx="16">
                <c:v>11/6 4:00 PM</c:v>
              </c:pt>
              <c:pt idx="17">
                <c:v>11/6 4:30 PM</c:v>
              </c:pt>
              <c:pt idx="18">
                <c:v>11/6 5:00 PM</c:v>
              </c:pt>
              <c:pt idx="19">
                <c:v>11/6 5:30 PM</c:v>
              </c:pt>
              <c:pt idx="20">
                <c:v>11/6 6:00 PM</c:v>
              </c:pt>
              <c:pt idx="21">
                <c:v>11/6 6:30 PM</c:v>
              </c:pt>
              <c:pt idx="22">
                <c:v>11/6 7:00 PM</c:v>
              </c:pt>
              <c:pt idx="23">
                <c:v>11/6 7:30 PM</c:v>
              </c:pt>
            </c:strLit>
          </c:cat>
          <c:val>
            <c:numLit>
              <c:formatCode>General</c:formatCode>
              <c:ptCount val="24"/>
              <c:pt idx="0">
                <c:v>16</c:v>
              </c:pt>
              <c:pt idx="1">
                <c:v>16</c:v>
              </c:pt>
              <c:pt idx="2">
                <c:v>25</c:v>
              </c:pt>
              <c:pt idx="3">
                <c:v>28</c:v>
              </c:pt>
              <c:pt idx="4">
                <c:v>32</c:v>
              </c:pt>
              <c:pt idx="5">
                <c:v>31</c:v>
              </c:pt>
              <c:pt idx="6">
                <c:v>35</c:v>
              </c:pt>
              <c:pt idx="7">
                <c:v>33</c:v>
              </c:pt>
              <c:pt idx="8">
                <c:v>21</c:v>
              </c:pt>
              <c:pt idx="9">
                <c:v>29</c:v>
              </c:pt>
              <c:pt idx="10">
                <c:v>25</c:v>
              </c:pt>
              <c:pt idx="11">
                <c:v>28</c:v>
              </c:pt>
              <c:pt idx="12">
                <c:v>31</c:v>
              </c:pt>
              <c:pt idx="13">
                <c:v>28</c:v>
              </c:pt>
              <c:pt idx="14">
                <c:v>23</c:v>
              </c:pt>
              <c:pt idx="15">
                <c:v>27</c:v>
              </c:pt>
              <c:pt idx="16">
                <c:v>45</c:v>
              </c:pt>
              <c:pt idx="17">
                <c:v>21</c:v>
              </c:pt>
              <c:pt idx="18">
                <c:v>12</c:v>
              </c:pt>
              <c:pt idx="19">
                <c:v>11</c:v>
              </c:pt>
              <c:pt idx="20">
                <c:v>4</c:v>
              </c:pt>
              <c:pt idx="21">
                <c:v>9</c:v>
              </c:pt>
              <c:pt idx="22">
                <c:v>3</c:v>
              </c:pt>
              <c:pt idx="23">
                <c:v>5</c:v>
              </c:pt>
            </c:numLit>
          </c:val>
        </c:ser>
        <c:ser>
          <c:idx val="1"/>
          <c:order val="1"/>
          <c:tx>
            <c:v>Calls Answered</c:v>
          </c:tx>
          <c:spPr>
            <a:ln w="3175">
              <a:solidFill>
                <a:srgbClr val="333333"/>
              </a:solidFill>
              <a:prstDash val="solid"/>
            </a:ln>
          </c:spPr>
          <c:invertIfNegative val="0"/>
          <c:dLbls>
            <c:spPr>
              <a:solidFill>
                <a:schemeClr val="bg1">
                  <a:lumMod val="95000"/>
                </a:schemeClr>
              </a:solidFill>
            </c:spPr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24"/>
              <c:pt idx="0">
                <c:v>11/6 8:00 AM</c:v>
              </c:pt>
              <c:pt idx="1">
                <c:v>11/6 8:30 AM</c:v>
              </c:pt>
              <c:pt idx="2">
                <c:v>11/6 9:00 AM</c:v>
              </c:pt>
              <c:pt idx="3">
                <c:v>11/6 9:30 AM</c:v>
              </c:pt>
              <c:pt idx="4">
                <c:v>11/6 10:00 AM</c:v>
              </c:pt>
              <c:pt idx="5">
                <c:v>11/6 10:30 AM</c:v>
              </c:pt>
              <c:pt idx="6">
                <c:v>11/6 11:00 AM</c:v>
              </c:pt>
              <c:pt idx="7">
                <c:v>11/6 11:30 AM</c:v>
              </c:pt>
              <c:pt idx="8">
                <c:v>11/6 12:00 PM</c:v>
              </c:pt>
              <c:pt idx="9">
                <c:v>11/6 12:30 PM</c:v>
              </c:pt>
              <c:pt idx="10">
                <c:v>11/6 1:00 PM</c:v>
              </c:pt>
              <c:pt idx="11">
                <c:v>11/6 1:30 PM</c:v>
              </c:pt>
              <c:pt idx="12">
                <c:v>11/6 2:00 PM</c:v>
              </c:pt>
              <c:pt idx="13">
                <c:v>11/6 2:30 PM</c:v>
              </c:pt>
              <c:pt idx="14">
                <c:v>11/6 3:00 PM</c:v>
              </c:pt>
              <c:pt idx="15">
                <c:v>11/6 3:30 PM</c:v>
              </c:pt>
              <c:pt idx="16">
                <c:v>11/6 4:00 PM</c:v>
              </c:pt>
              <c:pt idx="17">
                <c:v>11/6 4:30 PM</c:v>
              </c:pt>
              <c:pt idx="18">
                <c:v>11/6 5:00 PM</c:v>
              </c:pt>
              <c:pt idx="19">
                <c:v>11/6 5:30 PM</c:v>
              </c:pt>
              <c:pt idx="20">
                <c:v>11/6 6:00 PM</c:v>
              </c:pt>
              <c:pt idx="21">
                <c:v>11/6 6:30 PM</c:v>
              </c:pt>
              <c:pt idx="22">
                <c:v>11/6 7:00 PM</c:v>
              </c:pt>
              <c:pt idx="23">
                <c:v>11/6 7:30 PM</c:v>
              </c:pt>
            </c:strLit>
          </c:cat>
          <c:val>
            <c:numLit>
              <c:formatCode>General</c:formatCode>
              <c:ptCount val="24"/>
              <c:pt idx="0">
                <c:v>11</c:v>
              </c:pt>
              <c:pt idx="1">
                <c:v>13</c:v>
              </c:pt>
              <c:pt idx="2">
                <c:v>17</c:v>
              </c:pt>
              <c:pt idx="3">
                <c:v>24</c:v>
              </c:pt>
              <c:pt idx="4">
                <c:v>21</c:v>
              </c:pt>
              <c:pt idx="5">
                <c:v>25</c:v>
              </c:pt>
              <c:pt idx="6">
                <c:v>29</c:v>
              </c:pt>
              <c:pt idx="7">
                <c:v>31</c:v>
              </c:pt>
              <c:pt idx="8">
                <c:v>21</c:v>
              </c:pt>
              <c:pt idx="9">
                <c:v>29</c:v>
              </c:pt>
              <c:pt idx="10">
                <c:v>24</c:v>
              </c:pt>
              <c:pt idx="11">
                <c:v>29</c:v>
              </c:pt>
              <c:pt idx="12">
                <c:v>25</c:v>
              </c:pt>
              <c:pt idx="13">
                <c:v>28</c:v>
              </c:pt>
              <c:pt idx="14">
                <c:v>22</c:v>
              </c:pt>
              <c:pt idx="15">
                <c:v>26</c:v>
              </c:pt>
              <c:pt idx="16">
                <c:v>38</c:v>
              </c:pt>
              <c:pt idx="17">
                <c:v>22</c:v>
              </c:pt>
              <c:pt idx="18">
                <c:v>12</c:v>
              </c:pt>
              <c:pt idx="19">
                <c:v>11</c:v>
              </c:pt>
              <c:pt idx="20">
                <c:v>4</c:v>
              </c:pt>
              <c:pt idx="21">
                <c:v>9</c:v>
              </c:pt>
              <c:pt idx="22">
                <c:v>3</c:v>
              </c:pt>
              <c:pt idx="2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1198080"/>
        <c:axId val="121199616"/>
      </c:barChart>
      <c:catAx>
        <c:axId val="121198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121199616"/>
        <c:crosses val="autoZero"/>
        <c:auto val="0"/>
        <c:lblAlgn val="ctr"/>
        <c:lblOffset val="100"/>
        <c:noMultiLvlLbl val="0"/>
      </c:catAx>
      <c:valAx>
        <c:axId val="121199616"/>
        <c:scaling>
          <c:orientation val="minMax"/>
          <c:min val="0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#,##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121198080"/>
        <c:crosses val="autoZero"/>
        <c:crossBetween val="between"/>
      </c:valAx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>
          <a:noFill/>
        </a:ln>
      </c:spPr>
    </c:plotArea>
    <c:legend>
      <c:legendPos val="r"/>
      <c:layout>
        <c:manualLayout>
          <c:xMode val="edge"/>
          <c:yMode val="edge"/>
          <c:x val="0.88819480898221059"/>
          <c:y val="0.42075333298569467"/>
          <c:w val="0.10122318043577887"/>
          <c:h val="0.41014896316768351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Tahoma"/>
              <a:ea typeface="Tahoma"/>
              <a:cs typeface="Tahoma"/>
            </a:defRPr>
          </a:pPr>
          <a:endParaRPr lang="en-US"/>
        </a:p>
      </c:txPr>
    </c:legend>
    <c:plotVisOnly val="0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1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200"/>
            </a:lvl1pPr>
          </a:lstStyle>
          <a:p>
            <a:fld id="{7B171B2B-7EAC-1941-B63D-7A7E827C9743}" type="datetimeFigureOut">
              <a:rPr lang="en-US" smtClean="0"/>
              <a:t>11/9/2015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7" tIns="46659" rIns="93317" bIns="4665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17" tIns="46659" rIns="93317" bIns="4665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200"/>
            </a:lvl1pPr>
          </a:lstStyle>
          <a:p>
            <a:fld id="{ECCC8573-B399-3649-AE1D-F492AFE51A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26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9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41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D0CE3-E25C-4FE7-9FC6-7EEE10851143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2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526B-E74F-4B6C-AE45-EA1A4682FE6A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334D-7FCC-42B0-A56B-9A8ABD03F2B9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5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84A4-3EB2-40A7-AFBD-F495598FFFA8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0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4E5F-DE2F-46F6-9048-EE1E2EB56F38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B52A-B7D5-4BC0-8179-071E3BB8B213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0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024B-6061-4849-86E0-389BBC0C888B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E6CA-A82F-4843-A62B-03405B4B01CC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2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2BE2-B5C0-4458-95B4-291C8DDF3CB5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1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1681-EC0E-49E0-9D3C-B70567EABD13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5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EC40-67F9-4D17-8C24-B69D179F6B44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0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D459A-D97C-45B6-82CC-F40B8C3152BF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1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info@dchealthlink.com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5334000"/>
            <a:ext cx="8039003" cy="566738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2700" dirty="0" smtClean="0"/>
              <a:t>Executive Summary Management System Daily Reports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700" dirty="0" smtClean="0"/>
              <a:t>Reporting data for November 6,  2015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 </a:t>
            </a:r>
            <a:r>
              <a:rPr lang="en-US" sz="1800" dirty="0" smtClean="0"/>
              <a:t>(Date of report: </a:t>
            </a:r>
            <a:r>
              <a:rPr lang="en-US" sz="1800" dirty="0" smtClean="0"/>
              <a:t>11/9/2015</a:t>
            </a:r>
            <a:r>
              <a:rPr lang="en-US" sz="1800" dirty="0" smtClean="0"/>
              <a:t>) </a:t>
            </a:r>
            <a:endParaRPr lang="en-US" sz="1200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637" t="-389219" r="-13752" b="-260800"/>
          <a:stretch/>
        </p:blipFill>
        <p:spPr>
          <a:xfrm>
            <a:off x="-2667000" y="-3200400"/>
            <a:ext cx="7066280" cy="6781800"/>
          </a:xfrm>
        </p:spPr>
      </p:pic>
      <p:sp>
        <p:nvSpPr>
          <p:cNvPr id="5" name="Date Placeholder 1"/>
          <p:cNvSpPr>
            <a:spLocks noGrp="1"/>
          </p:cNvSpPr>
          <p:nvPr/>
        </p:nvSpPr>
        <p:spPr>
          <a:xfrm rot="19140000">
            <a:off x="3483864" y="3328416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3220F9-72DD-4CCD-B24E-594DF0E72469}" type="datetime1">
              <a:rPr lang="en-US" smtClean="0"/>
              <a:pPr/>
              <a:t>11/9/2015</a:t>
            </a:fld>
            <a:endParaRPr lang="en-US" dirty="0"/>
          </a:p>
        </p:txBody>
      </p:sp>
      <p:pic>
        <p:nvPicPr>
          <p:cNvPr id="1026" name="Picture 2" descr="C:\Users\andre.dixon2\Downloads\assiste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8600"/>
            <a:ext cx="4381403" cy="40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47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68734"/>
            <a:ext cx="6454140" cy="440867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Contact Center Daily Performance Trend Descriptions</a:t>
            </a:r>
            <a:endParaRPr lang="en-US" sz="16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00400" y="6585466"/>
            <a:ext cx="2895600" cy="136009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1"/>
            <a:ext cx="22669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90899"/>
              </p:ext>
            </p:extLst>
          </p:nvPr>
        </p:nvGraphicFramePr>
        <p:xfrm>
          <a:off x="381000" y="838200"/>
          <a:ext cx="8610600" cy="5638801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2"/>
                  </a:outerShdw>
                </a:effectLst>
              </a:tblPr>
              <a:tblGrid>
                <a:gridCol w="1473909"/>
                <a:gridCol w="7136691"/>
              </a:tblGrid>
              <a:tr h="10935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Average Speed of Answer (ASA)</a:t>
                      </a:r>
                    </a:p>
                  </a:txBody>
                  <a:tcPr marL="5424" marR="5424" marT="54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average amount of time a caller waits in queue before connecting to a CSR. ASA is usually an objective set by your call center's management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6810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Total Calls Offered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Number of calls offered to the ACD 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(Automated Call Distributor)</a:t>
                      </a:r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 since the start of the interval and that completed during the interval.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97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Calls Handled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A count of calls that arrived at the split/skill agent or CSR after the customer designated the queue option of their choice.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533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Return on No Answer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An ACD (Automated Call Distributor) capability that assists the CSR (in a ready status) if a call is not answered in a specified number of rings (preset by the call center Manager). The terminal extension, including ports with VRUs (Voice Response Unit), is busied out and </a:t>
                      </a:r>
                      <a:r>
                        <a:rPr lang="en-US" sz="1200" b="1" i="1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call goes back into the queue at top priority</a:t>
                      </a:r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110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Abandoned Calls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number of ACD (Automated Call Distributor ) calls to the split/skill that disconnected while either waiting in queue    (if this was the first split/skill the call was queued to), or while ringing. This total includes calls with talk time less than the phantom abandoned call timer value.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0998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Average Handle Time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average time ACD (Automated Call Distributor) calls were being handled by CSR’s.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58200" y="64008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8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67000" y="307126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ea typeface="Tahoma" pitchFamily="34" charset="0"/>
                <a:cs typeface="Tahoma" pitchFamily="34" charset="0"/>
              </a:rPr>
              <a:t>Contact Center Daily Volume Data Summary Report 11/6/2015</a:t>
            </a:r>
            <a:endParaRPr lang="en-US" b="1" u="sng" dirty="0"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772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44520" y="6497955"/>
            <a:ext cx="28956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9" name="Picture 8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241864"/>
              </p:ext>
            </p:extLst>
          </p:nvPr>
        </p:nvGraphicFramePr>
        <p:xfrm>
          <a:off x="269240" y="767900"/>
          <a:ext cx="8661400" cy="5632894"/>
        </p:xfrm>
        <a:graphic>
          <a:graphicData uri="http://schemas.openxmlformats.org/drawingml/2006/table">
            <a:tbl>
              <a:tblPr/>
              <a:tblGrid>
                <a:gridCol w="4912360"/>
                <a:gridCol w="3749040"/>
              </a:tblGrid>
              <a:tr h="3081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 Data Elements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 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Calls Received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538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Calls Answered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478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3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Medicaid Renewal Calls </a:t>
                      </a: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(automatic transfer from IVR to ESA of only </a:t>
                      </a:r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M1 </a:t>
                      </a: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Medicaid Renewal Calls; D1 route to DCHL ECC)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185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SHOP Payment Queue Transfers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Average Handle Time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00:10:46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Max Handle Time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00:20:38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Average Wait Time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00:01:37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Longest Wait Time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00:18:46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Abandon Calls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Return on No Answer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Outbound Calls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Calls using Language Line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# of SHOP callers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Initiated Appeals by call and email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Paper Applications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Email Inventory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396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sng" strike="noStrike">
                          <a:solidFill>
                            <a:srgbClr val="0000FF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  <a:hlinkClick r:id="rId5"/>
                        </a:rPr>
                        <a:t>Total info@dchealthlink.com Inventory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403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Date of oldest Email to be worked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11/2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82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2419350" cy="62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352800" y="11924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a typeface="Tahoma" pitchFamily="34" charset="0"/>
                <a:cs typeface="Tahoma" pitchFamily="34" charset="0"/>
              </a:rPr>
              <a:t>Queue Daily Performance Queue Groups: HBX Queues </a:t>
            </a:r>
          </a:p>
          <a:p>
            <a:r>
              <a:rPr lang="en-US" b="1" dirty="0" smtClean="0">
                <a:ea typeface="Tahoma" pitchFamily="34" charset="0"/>
                <a:cs typeface="Tahoma" pitchFamily="34" charset="0"/>
              </a:rPr>
              <a:t>Time Period:  November 6, 2015  8:00am to 6:00pm </a:t>
            </a:r>
            <a:endParaRPr lang="en-US" b="1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124200" y="6462395"/>
            <a:ext cx="28956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885854"/>
              </p:ext>
            </p:extLst>
          </p:nvPr>
        </p:nvGraphicFramePr>
        <p:xfrm>
          <a:off x="20955" y="3581400"/>
          <a:ext cx="8991600" cy="2853690"/>
        </p:xfrm>
        <a:graphic>
          <a:graphicData uri="http://schemas.openxmlformats.org/drawingml/2006/table">
            <a:tbl>
              <a:tblPr/>
              <a:tblGrid>
                <a:gridCol w="4495800"/>
                <a:gridCol w="4495800"/>
              </a:tblGrid>
              <a:tr h="2617483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800" b="1" i="1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Daily</a:t>
                      </a:r>
                      <a:r>
                        <a:rPr lang="en-US" sz="1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b="1" i="1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Summary   </a:t>
                      </a:r>
                      <a:r>
                        <a:rPr lang="en-US" sz="1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</a:p>
                    <a:p>
                      <a:pPr algn="ctr" fontAlgn="t"/>
                      <a:endParaRPr lang="en-US" sz="1800" b="1" i="0" u="sng" strike="noStrike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285750" indent="-285750" algn="l" fontAlgn="t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Variance explanation: Avaya is reporting a </a:t>
                      </a:r>
                      <a:r>
                        <a:rPr lang="en-US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ahoma"/>
                        </a:rPr>
                        <a:t>00:00:05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variance for average speed of answer (ASA), comparing Queue Performance  - Summary (00:01:32) and Queue Group Performance - Trend (00:01:37) – </a:t>
                      </a:r>
                      <a:r>
                        <a:rPr lang="en-US" sz="14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refer to slide 7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. There is no variance reported between average handle time, total calls offered, calls answered, return no answer and Abandon calls. A variance of </a:t>
                      </a:r>
                      <a:r>
                        <a:rPr lang="en-US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ahoma"/>
                        </a:rPr>
                        <a:t>0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exists between the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Total Calls Offered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(538) versus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Total Calls Handled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(478) + 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Return No Answer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(10)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Abandons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(50)= 538</a:t>
                      </a:r>
                    </a:p>
                    <a:p>
                      <a:pPr marL="285750" indent="-285750" algn="l" fontAlgn="t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The highest volume was seen in the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ENROLLMENT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queue (286) and the lowest were the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BROKER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queue (6).</a:t>
                      </a:r>
                    </a:p>
                    <a:p>
                      <a:pPr marL="0" indent="0" algn="l" fontAlgn="t">
                        <a:buFont typeface="Arial" pitchFamily="34" charset="0"/>
                        <a:buNone/>
                      </a:pP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indent="0" algn="l" fontAlgn="t">
                        <a:buFont typeface="Arial" pitchFamily="34" charset="0"/>
                        <a:buNone/>
                      </a:pP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indent="0" algn="l" fontAlgn="t">
                        <a:buFont typeface="Arial" pitchFamily="34" charset="0"/>
                        <a:buNone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34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558514"/>
              </p:ext>
            </p:extLst>
          </p:nvPr>
        </p:nvGraphicFramePr>
        <p:xfrm>
          <a:off x="76200" y="838200"/>
          <a:ext cx="8839199" cy="2590797"/>
        </p:xfrm>
        <a:graphic>
          <a:graphicData uri="http://schemas.openxmlformats.org/drawingml/2006/table">
            <a:tbl>
              <a:tblPr/>
              <a:tblGrid>
                <a:gridCol w="2002055"/>
                <a:gridCol w="2002055"/>
                <a:gridCol w="949693"/>
                <a:gridCol w="952900"/>
                <a:gridCol w="1068404"/>
                <a:gridCol w="798896"/>
                <a:gridCol w="1065196"/>
              </a:tblGrid>
              <a:tr h="506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Queue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Average Speed of </a:t>
                      </a:r>
                      <a:endParaRPr lang="en-US" sz="1000" b="0" i="0" u="none" strike="noStrike" dirty="0" smtClean="0">
                        <a:effectLst/>
                        <a:latin typeface="Tahoma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effectLst/>
                          <a:latin typeface="Tahoma"/>
                        </a:rPr>
                        <a:t>Answer </a:t>
                      </a:r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(ASA)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Total Calls Offered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Total Calls Handled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Return on No Answer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Abandons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Average Handle Time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605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HBX ENROLLMENT QUEUE (801)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00:01:26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286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261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6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19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00:11:05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5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HBX-APPEALS-QUEUE (805)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00:01:45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9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00:07:33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5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HBX-BROKER-QUEUE (804)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00:06:07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6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00:09:20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5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HBX-LANGUAGE-QUEUE (808)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00:01:30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43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36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00:12:51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5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HBX-SHOP-EMPLOYEE (819)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00:02:02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28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21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6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00:10:30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5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HBX-SHOP-EMPLOYER (818)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00:00:14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13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10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00:17:20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5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HBX-TECHASST-QUEUE (806)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00:01:34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153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139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12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00:09:20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5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Summary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00:01:32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538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478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10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50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00:10:45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7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962400" y="6477000"/>
            <a:ext cx="990600" cy="228601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772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0831709"/>
              </p:ext>
            </p:extLst>
          </p:nvPr>
        </p:nvGraphicFramePr>
        <p:xfrm>
          <a:off x="304800" y="767900"/>
          <a:ext cx="8296276" cy="555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86200" y="433856"/>
            <a:ext cx="510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ea typeface="Tahoma" pitchFamily="34" charset="0"/>
                <a:cs typeface="Tahoma" pitchFamily="34" charset="0"/>
              </a:rPr>
              <a:t>Contact Center Volume Data Report 11/6/2015</a:t>
            </a:r>
          </a:p>
          <a:p>
            <a:r>
              <a:rPr lang="en-US" sz="2400" b="1" dirty="0" smtClean="0"/>
              <a:t> </a:t>
            </a:r>
            <a:endParaRPr lang="en-US" sz="2400" b="1" dirty="0"/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3" y="127342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6200" y="6400800"/>
            <a:ext cx="1066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391086"/>
              </p:ext>
            </p:extLst>
          </p:nvPr>
        </p:nvGraphicFramePr>
        <p:xfrm>
          <a:off x="1299686" y="5029200"/>
          <a:ext cx="7006114" cy="1038225"/>
        </p:xfrm>
        <a:graphic>
          <a:graphicData uri="http://schemas.openxmlformats.org/drawingml/2006/table">
            <a:tbl>
              <a:tblPr/>
              <a:tblGrid>
                <a:gridCol w="3272314"/>
                <a:gridCol w="3733800"/>
              </a:tblGrid>
              <a:tr h="22860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Queue Group Performance - Trend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Queue Group: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HBX Queues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 Grain: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30-Minute Trend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 Period: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Specific Limits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November 6,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2015 8:00:00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AM  -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November 6, 2015 8:00:00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PM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952349"/>
              </p:ext>
            </p:extLst>
          </p:nvPr>
        </p:nvGraphicFramePr>
        <p:xfrm>
          <a:off x="457200" y="2643922"/>
          <a:ext cx="8229599" cy="2232878"/>
        </p:xfrm>
        <a:graphic>
          <a:graphicData uri="http://schemas.openxmlformats.org/drawingml/2006/table">
            <a:tbl>
              <a:tblPr/>
              <a:tblGrid>
                <a:gridCol w="1868815"/>
                <a:gridCol w="1868815"/>
                <a:gridCol w="593738"/>
                <a:gridCol w="807873"/>
                <a:gridCol w="554805"/>
                <a:gridCol w="584004"/>
                <a:gridCol w="810307"/>
                <a:gridCol w="635105"/>
                <a:gridCol w="506137"/>
              </a:tblGrid>
              <a:tr h="124174">
                <a:tc rowSpan="18"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9" name="Picture 8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7176371"/>
              </p:ext>
            </p:extLst>
          </p:nvPr>
        </p:nvGraphicFramePr>
        <p:xfrm>
          <a:off x="76200" y="764950"/>
          <a:ext cx="8915400" cy="4111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447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00600" y="39053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Summary of Call </a:t>
            </a:r>
            <a:r>
              <a:rPr lang="en-US" b="1" dirty="0"/>
              <a:t>I</a:t>
            </a:r>
            <a:r>
              <a:rPr lang="en-US" b="1" dirty="0" smtClean="0"/>
              <a:t>ntervals  11/6/2015</a:t>
            </a:r>
            <a:endParaRPr lang="en-US" b="1" dirty="0"/>
          </a:p>
        </p:txBody>
      </p:sp>
      <p:pic>
        <p:nvPicPr>
          <p:cNvPr id="7" name="Picture 6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2" y="86974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3048000" cy="3048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8" name="Picture 7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768853"/>
              </p:ext>
            </p:extLst>
          </p:nvPr>
        </p:nvGraphicFramePr>
        <p:xfrm>
          <a:off x="242252" y="838200"/>
          <a:ext cx="8749349" cy="5562598"/>
        </p:xfrm>
        <a:graphic>
          <a:graphicData uri="http://schemas.openxmlformats.org/drawingml/2006/table">
            <a:tbl>
              <a:tblPr/>
              <a:tblGrid>
                <a:gridCol w="1107301"/>
                <a:gridCol w="1107301"/>
                <a:gridCol w="1107301"/>
                <a:gridCol w="1107301"/>
                <a:gridCol w="864029"/>
                <a:gridCol w="864029"/>
                <a:gridCol w="864029"/>
                <a:gridCol w="864029"/>
                <a:gridCol w="864029"/>
              </a:tblGrid>
              <a:tr h="402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Interval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Average Wait 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Max.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Wait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Average Handle Time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Calls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Received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Calls 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Answered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Return on No Answer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Abandoned Calls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% Abandons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06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11/6 8:00 AM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00:02:42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00:08:16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00:08:34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16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21%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11/6 8:30 AM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00:03:26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00:09:39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00:08:57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16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13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24%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11/6 9:00 AM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00:04:45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00:18:46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00:09:57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25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17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23%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11/6 9:30 AM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00:03:51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00:06:35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00:09:04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28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24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23%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11/6 10:00 AM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00:04:36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00:10:27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00:09:26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32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21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25%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11/6 10:30 AM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00:04:31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00:07:34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00:12:31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31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25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22%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11/6 11:00 AM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00:03:55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00:12:55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00:12:32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35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29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18%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11/6 11:30 AM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00:00:16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00:01:42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00:11:23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33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31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6%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11/6 12:00 PM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00:00:25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00:12:23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21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21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11/6 12:30 PM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00:00:08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00:00:25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00:10:15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29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29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11/6 1:00 PM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00:00:11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00:00:44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00:08:29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25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24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11/6 1:30 PM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00:00:14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00:01:14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00:08:42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28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29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11/6 2:00 PM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00:00:23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00:01:39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00:10:05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31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25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6%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11/6 2:30 PM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00:00:23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00:09:08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28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28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11/6 3:00 PM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00:00:30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00:13:02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23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22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11/6 3:30 PM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00:00:37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00:02:18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00:12:35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27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26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11/6 4:00 PM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00:01:01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00:04:20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00:07:51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45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38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11%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11/6 4:30 PM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00:00:18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00:01:42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00:11:08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21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22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11/6 5:00 PM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00:00:11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00:00:22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00:10:42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12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12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11/6 5:30 PM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00:00:17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00:15:57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11/6 6:00 PM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00:00:12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00:12:05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11/6 6:30 PM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00:00:14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00:00:27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00:05:31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11/6 7:00 PM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00:00:11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00:00:13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00:16:48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11/6 7:30 PM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00:00:14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00:20:38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20%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Summary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00:01:37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00:18:46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00:10:46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538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478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10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50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9%</a:t>
                      </a:r>
                    </a:p>
                  </a:txBody>
                  <a:tcPr marL="7903" marR="7903" marT="7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82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304800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Contact Center Email Volume Data Report  </a:t>
            </a:r>
            <a:r>
              <a:rPr lang="en-US" b="1" dirty="0" smtClean="0"/>
              <a:t>11/6/2015</a:t>
            </a:r>
            <a:endParaRPr lang="en-US" b="1" dirty="0"/>
          </a:p>
        </p:txBody>
      </p:sp>
      <p:pic>
        <p:nvPicPr>
          <p:cNvPr id="5" name="Picture 4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753190"/>
              </p:ext>
            </p:extLst>
          </p:nvPr>
        </p:nvGraphicFramePr>
        <p:xfrm>
          <a:off x="152401" y="838200"/>
          <a:ext cx="8610596" cy="5562606"/>
        </p:xfrm>
        <a:graphic>
          <a:graphicData uri="http://schemas.openxmlformats.org/drawingml/2006/table">
            <a:tbl>
              <a:tblPr/>
              <a:tblGrid>
                <a:gridCol w="2916812"/>
                <a:gridCol w="948964"/>
                <a:gridCol w="948964"/>
                <a:gridCol w="948964"/>
                <a:gridCol w="948964"/>
                <a:gridCol w="948964"/>
                <a:gridCol w="948964"/>
              </a:tblGrid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11/2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11/3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11/4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11/5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11/6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Congressional Emails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ESA Emails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 Congressional Emails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Inbox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9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63930</TotalTime>
  <Words>1150</Words>
  <Application>Microsoft Office PowerPoint</Application>
  <PresentationFormat>On-screen Show (4:3)</PresentationFormat>
  <Paragraphs>517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 Executive Summary Management System Daily Reports Reporting data for November 6,  2015   (Date of report: 11/9/2015) </vt:lpstr>
      <vt:lpstr>Contact Center Daily Performance Trend Descriptions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DC Government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Management System Monthly Reports</dc:title>
  <dc:creator>Andre.Dixon2@dc.gov</dc:creator>
  <cp:lastModifiedBy>Lovos, Irma (DCHBX-Contractor)</cp:lastModifiedBy>
  <cp:revision>3088</cp:revision>
  <cp:lastPrinted>2015-11-04T20:15:07Z</cp:lastPrinted>
  <dcterms:created xsi:type="dcterms:W3CDTF">2013-10-04T16:56:33Z</dcterms:created>
  <dcterms:modified xsi:type="dcterms:W3CDTF">2015-11-09T22:29:40Z</dcterms:modified>
</cp:coreProperties>
</file>