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FA410-6DD1-6644-8AFD-7B18CFE5F0CA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B899-D350-9340-ABDA-539500B1E39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28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B6BA6-1219-DA48-A406-583AEFB9EC0E}" type="slidenum">
              <a:rPr lang="en-US"/>
              <a:pPr/>
              <a:t>1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solidFill>
                  <a:srgbClr val="3333CC"/>
                </a:solidFill>
                <a:latin typeface="Verdana" charset="0"/>
              </a:rPr>
              <a:t>En las siguientes láminas, tápese el ojo izquierdo con una mano, ubíquese a unos 40cm de la lámina y fije la vista en la cruz izquierda. Aléjese y acérquese hasta que el círculo negro de la figura desaparezca y el cerebro reconstruye algo en su lugar. En el primer ejemplo, el círculo se elimina, en el segundo es reemplazado por una línea.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 smtClean="0">
              <a:solidFill>
                <a:srgbClr val="3333CC"/>
              </a:solidFill>
              <a:latin typeface="Verdana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>
                <a:solidFill>
                  <a:srgbClr val="99CCFF"/>
                </a:solidFill>
                <a:latin typeface="Verdana" charset="0"/>
              </a:rPr>
              <a:t>Fuente</a:t>
            </a:r>
            <a:r>
              <a:rPr lang="de-DE" sz="1200" dirty="0" smtClean="0">
                <a:solidFill>
                  <a:srgbClr val="99CCFF"/>
                </a:solidFill>
                <a:latin typeface="Verdana" charset="0"/>
              </a:rPr>
              <a:t>: Maturana, H.; Varela, F. : </a:t>
            </a:r>
            <a:r>
              <a:rPr lang="de-DE" sz="1200" i="1" dirty="0" err="1" smtClean="0">
                <a:solidFill>
                  <a:srgbClr val="99CCFF"/>
                </a:solidFill>
                <a:latin typeface="Verdana" charset="0"/>
              </a:rPr>
              <a:t>El</a:t>
            </a:r>
            <a:r>
              <a:rPr lang="de-DE" sz="1200" i="1" dirty="0" smtClean="0">
                <a:solidFill>
                  <a:srgbClr val="99CCFF"/>
                </a:solidFill>
                <a:latin typeface="Verdana" charset="0"/>
              </a:rPr>
              <a:t> </a:t>
            </a:r>
            <a:r>
              <a:rPr lang="de-DE" sz="1200" i="1" dirty="0" err="1" smtClean="0">
                <a:solidFill>
                  <a:srgbClr val="99CCFF"/>
                </a:solidFill>
                <a:latin typeface="Verdana" charset="0"/>
              </a:rPr>
              <a:t>árbol</a:t>
            </a:r>
            <a:r>
              <a:rPr lang="de-DE" sz="1200" i="1" dirty="0" smtClean="0">
                <a:solidFill>
                  <a:srgbClr val="99CCFF"/>
                </a:solidFill>
                <a:latin typeface="Verdana" charset="0"/>
              </a:rPr>
              <a:t> del </a:t>
            </a:r>
            <a:r>
              <a:rPr lang="de-DE" sz="1200" i="1" dirty="0" err="1" smtClean="0">
                <a:solidFill>
                  <a:srgbClr val="99CCFF"/>
                </a:solidFill>
                <a:latin typeface="Verdana" charset="0"/>
              </a:rPr>
              <a:t>conocimiento</a:t>
            </a:r>
            <a:r>
              <a:rPr lang="de-DE" sz="1200" i="1" dirty="0" smtClean="0">
                <a:solidFill>
                  <a:srgbClr val="99CCFF"/>
                </a:solidFill>
                <a:latin typeface="Verdana" charset="0"/>
              </a:rPr>
              <a:t>, </a:t>
            </a:r>
            <a:r>
              <a:rPr lang="de-DE" sz="1200" dirty="0" smtClean="0">
                <a:solidFill>
                  <a:srgbClr val="99CCFF"/>
                </a:solidFill>
                <a:latin typeface="Verdana" charset="0"/>
              </a:rPr>
              <a:t>Editorial </a:t>
            </a:r>
            <a:r>
              <a:rPr lang="de-DE" sz="1200" dirty="0" err="1" smtClean="0">
                <a:solidFill>
                  <a:srgbClr val="99CCFF"/>
                </a:solidFill>
                <a:latin typeface="Verdana" charset="0"/>
              </a:rPr>
              <a:t>Universitaria</a:t>
            </a:r>
            <a:r>
              <a:rPr lang="de-DE" sz="1200" dirty="0" smtClean="0">
                <a:solidFill>
                  <a:srgbClr val="99CCFF"/>
                </a:solidFill>
                <a:latin typeface="Verdana" charset="0"/>
              </a:rPr>
              <a:t>, Santiago de Chile, 16º </a:t>
            </a:r>
            <a:r>
              <a:rPr lang="de-DE" sz="1200" dirty="0" err="1" smtClean="0">
                <a:solidFill>
                  <a:srgbClr val="99CCFF"/>
                </a:solidFill>
                <a:latin typeface="Verdana" charset="0"/>
              </a:rPr>
              <a:t>Edición</a:t>
            </a:r>
            <a:r>
              <a:rPr lang="de-DE" sz="1200" dirty="0" smtClean="0">
                <a:solidFill>
                  <a:srgbClr val="99CCFF"/>
                </a:solidFill>
                <a:latin typeface="Verdana" charset="0"/>
              </a:rPr>
              <a:t>, 2002.</a:t>
            </a:r>
            <a:endParaRPr lang="es-ES" sz="1200" smtClean="0">
              <a:solidFill>
                <a:srgbClr val="99CCFF"/>
              </a:solidFill>
              <a:latin typeface="Verdana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smtClean="0">
              <a:solidFill>
                <a:srgbClr val="3333CC"/>
              </a:solidFill>
              <a:latin typeface="Verdana" charset="0"/>
            </a:endParaRPr>
          </a:p>
          <a:p>
            <a:pPr eaLnBrk="1" hangingPunct="1"/>
            <a:endParaRPr lang="es-E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F5E04-B681-734A-A004-62C01F759FF8}" type="slidenum">
              <a:rPr lang="en-US"/>
              <a:pPr/>
              <a:t>2</a:t>
            </a:fld>
            <a:endParaRPr 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625D-701E-C84C-9CC0-40F56270B8A9}" type="datetimeFigureOut">
              <a:rPr lang="es-ES_tradnl" smtClean="0"/>
              <a:t>8/16/15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69A9-4F9C-D542-BF26-6093270F9E35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65300" y="3035300"/>
            <a:ext cx="1066800" cy="977900"/>
            <a:chOff x="864" y="1824"/>
            <a:chExt cx="816" cy="816"/>
          </a:xfrm>
        </p:grpSpPr>
        <p:sp>
          <p:nvSpPr>
            <p:cNvPr id="167942" name="Line 7"/>
            <p:cNvSpPr>
              <a:spLocks noChangeShapeType="1"/>
            </p:cNvSpPr>
            <p:nvPr/>
          </p:nvSpPr>
          <p:spPr bwMode="auto">
            <a:xfrm>
              <a:off x="1280" y="1824"/>
              <a:ext cx="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67943" name="Line 8"/>
            <p:cNvSpPr>
              <a:spLocks noChangeShapeType="1"/>
            </p:cNvSpPr>
            <p:nvPr/>
          </p:nvSpPr>
          <p:spPr bwMode="auto">
            <a:xfrm rot="-5400000">
              <a:off x="1272" y="1800"/>
              <a:ext cx="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67941" name="Oval 9"/>
          <p:cNvSpPr>
            <a:spLocks noChangeArrowheads="1"/>
          </p:cNvSpPr>
          <p:nvPr/>
        </p:nvSpPr>
        <p:spPr bwMode="auto">
          <a:xfrm>
            <a:off x="5664200" y="2857500"/>
            <a:ext cx="1295400" cy="1270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65300" y="3035300"/>
            <a:ext cx="1066800" cy="977900"/>
            <a:chOff x="864" y="1824"/>
            <a:chExt cx="816" cy="816"/>
          </a:xfrm>
        </p:grpSpPr>
        <p:sp>
          <p:nvSpPr>
            <p:cNvPr id="169992" name="Line 10"/>
            <p:cNvSpPr>
              <a:spLocks noChangeShapeType="1"/>
            </p:cNvSpPr>
            <p:nvPr/>
          </p:nvSpPr>
          <p:spPr bwMode="auto">
            <a:xfrm>
              <a:off x="1280" y="1824"/>
              <a:ext cx="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69993" name="Line 11"/>
            <p:cNvSpPr>
              <a:spLocks noChangeShapeType="1"/>
            </p:cNvSpPr>
            <p:nvPr/>
          </p:nvSpPr>
          <p:spPr bwMode="auto">
            <a:xfrm rot="-5400000">
              <a:off x="1272" y="1800"/>
              <a:ext cx="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69989" name="Oval 12"/>
          <p:cNvSpPr>
            <a:spLocks noChangeArrowheads="1"/>
          </p:cNvSpPr>
          <p:nvPr/>
        </p:nvSpPr>
        <p:spPr bwMode="auto">
          <a:xfrm>
            <a:off x="5664200" y="2857500"/>
            <a:ext cx="1295400" cy="1270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69990" name="Line 13"/>
          <p:cNvSpPr>
            <a:spLocks noChangeShapeType="1"/>
          </p:cNvSpPr>
          <p:nvPr/>
        </p:nvSpPr>
        <p:spPr bwMode="auto">
          <a:xfrm>
            <a:off x="4171950" y="3476625"/>
            <a:ext cx="4429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69991" name="Line 14"/>
          <p:cNvSpPr>
            <a:spLocks noChangeShapeType="1"/>
          </p:cNvSpPr>
          <p:nvPr/>
        </p:nvSpPr>
        <p:spPr bwMode="auto">
          <a:xfrm>
            <a:off x="4133850" y="2514600"/>
            <a:ext cx="4429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Macintosh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Company>Universidad Catolica de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2</cp:revision>
  <dcterms:created xsi:type="dcterms:W3CDTF">2010-08-11T13:56:49Z</dcterms:created>
  <dcterms:modified xsi:type="dcterms:W3CDTF">2015-08-16T12:41:14Z</dcterms:modified>
</cp:coreProperties>
</file>