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</p:sldMasterIdLst>
  <p:notesMasterIdLst>
    <p:notesMasterId r:id="rId34"/>
  </p:notesMasterIdLst>
  <p:sldIdLst>
    <p:sldId id="691" r:id="rId3"/>
    <p:sldId id="637" r:id="rId4"/>
    <p:sldId id="657" r:id="rId5"/>
    <p:sldId id="606" r:id="rId6"/>
    <p:sldId id="659" r:id="rId7"/>
    <p:sldId id="660" r:id="rId8"/>
    <p:sldId id="661" r:id="rId9"/>
    <p:sldId id="662" r:id="rId10"/>
    <p:sldId id="663" r:id="rId11"/>
    <p:sldId id="685" r:id="rId12"/>
    <p:sldId id="664" r:id="rId13"/>
    <p:sldId id="665" r:id="rId14"/>
    <p:sldId id="666" r:id="rId15"/>
    <p:sldId id="689" r:id="rId16"/>
    <p:sldId id="690" r:id="rId17"/>
    <p:sldId id="667" r:id="rId18"/>
    <p:sldId id="668" r:id="rId19"/>
    <p:sldId id="669" r:id="rId20"/>
    <p:sldId id="670" r:id="rId21"/>
    <p:sldId id="673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6" r:id="rId31"/>
    <p:sldId id="687" r:id="rId32"/>
    <p:sldId id="68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654"/>
    <a:srgbClr val="E3AC83"/>
    <a:srgbClr val="FFFF66"/>
    <a:srgbClr val="FF0000"/>
    <a:srgbClr val="BBE0E3"/>
    <a:srgbClr val="0000FF"/>
    <a:srgbClr val="66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BD92A5-992A-BF4F-8517-E362072FC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13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57002-9218-BE49-8D9D-FCF75A428B38}" type="slidenum">
              <a:rPr lang="en-US"/>
              <a:pPr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35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40A0E-18C8-6F42-B7FE-43B260F31935}" type="slidenum">
              <a:rPr lang="en-US"/>
              <a:pPr/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79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1F643-DE14-0949-876D-7492D1B45DF8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747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D04E0-27AA-134D-B26C-E61A2FE8C192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83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F0E4D-0F2D-1943-A53C-3241B80EA534}" type="slidenum">
              <a:rPr lang="en-US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96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6E47D-EA0D-604A-9B67-7D757AF5249F}" type="slidenum">
              <a:rPr lang="en-US"/>
              <a:pPr/>
              <a:t>15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208A2-5EA8-6B47-911D-A1B8478BAFCA}" type="slidenum">
              <a:rPr lang="en-US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17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754D1-1DCA-4947-BA6E-33E18FB38D34}" type="slidenum">
              <a:rPr lang="en-US"/>
              <a:pPr/>
              <a:t>17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11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B93AC-1E6D-7A45-A82E-29436C8A3E58}" type="slidenum">
              <a:rPr lang="en-US"/>
              <a:pPr/>
              <a:t>18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046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7A6C8-C323-B243-B928-8AF148A3E18A}" type="slidenum">
              <a:rPr lang="en-US"/>
              <a:pPr/>
              <a:t>19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10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BB265-D6FE-7A4B-943C-5D5525FE3DC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253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7C505-2BD6-3343-9722-07927EC4F69A}" type="slidenum">
              <a:rPr lang="en-US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032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18EEF-FA81-CC41-B12B-6E93F419B0CE}" type="slidenum">
              <a:rPr lang="en-US"/>
              <a:pPr/>
              <a:t>21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150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3507A-FBBA-9C4A-ADBF-C30478DEB319}" type="slidenum">
              <a:rPr lang="en-US"/>
              <a:pPr/>
              <a:t>22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459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10D44-DFBD-6943-9792-EF8239857843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600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34483-50EA-9D44-BE82-7278F1269845}" type="slidenum">
              <a:rPr lang="en-US"/>
              <a:pPr/>
              <a:t>24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087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09AA9-CAB4-9445-A6DD-DA3A13A4B825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209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0E8E15-C5E4-8847-A90E-2BC757EC3B2D}" type="slidenum">
              <a:rPr lang="en-US"/>
              <a:pPr/>
              <a:t>26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904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6C7BA-3911-6C44-BE27-B6B02AF9B062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534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74043-CAF6-5643-B619-5F62D418C4CB}" type="slidenum">
              <a:rPr lang="en-US"/>
              <a:pPr/>
              <a:t>28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450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931AC-DA96-0E4A-BCEF-FC9147E850F5}" type="slidenum">
              <a:rPr lang="en-US"/>
              <a:pPr/>
              <a:t>29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03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DAE8A-26F9-0741-8674-61C35B25B609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4832D-7499-6148-96D8-6EB5287B78EF}" type="slidenum">
              <a:rPr lang="en-US"/>
              <a:pPr/>
              <a:t>30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8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C12D9-11B7-A042-B21A-CC28E7920DA9}" type="slidenum">
              <a:rPr lang="en-US"/>
              <a:pPr/>
              <a:t>31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94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E463E-0624-0A4A-93A1-4A1F0730C327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2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D2EBB-FC1C-684B-BDC0-D56E4A3FA10F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50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62FE4-AE98-9A46-8CFE-914DCC4B19AC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3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8E91B-D366-034E-8294-1DF9125031B0}" type="slidenum">
              <a:rPr lang="en-US"/>
              <a:pPr/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550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5E9E4-787B-004E-8396-631E3177C0DD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27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9E37B-2728-0A4F-8547-0E8728A1D6DC}" type="slidenum">
              <a:rPr lang="en-US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43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CL">
                <a:solidFill>
                  <a:srgbClr val="3399FF"/>
                </a:solidFill>
              </a:rPr>
              <a:t>índice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s-ES_tradnl"/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36020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CL">
                <a:solidFill>
                  <a:srgbClr val="3399FF"/>
                </a:solidFill>
              </a:rPr>
              <a:t>Introducción</a:t>
            </a:r>
          </a:p>
          <a:p>
            <a:pPr>
              <a:defRPr/>
            </a:pPr>
            <a:endParaRPr lang="es-CL">
              <a:solidFill>
                <a:srgbClr val="3399FF"/>
              </a:solidFill>
            </a:endParaRPr>
          </a:p>
          <a:p>
            <a:pPr>
              <a:defRPr/>
            </a:pPr>
            <a:r>
              <a:rPr lang="es-CL">
                <a:solidFill>
                  <a:srgbClr val="3399FF"/>
                </a:solidFill>
              </a:rPr>
              <a:t>Luz, espectro y percepción visual</a:t>
            </a:r>
          </a:p>
          <a:p>
            <a:pPr>
              <a:defRPr/>
            </a:pPr>
            <a:endParaRPr lang="es-CL">
              <a:solidFill>
                <a:srgbClr val="3399FF"/>
              </a:solidFill>
            </a:endParaRPr>
          </a:p>
          <a:p>
            <a:pPr>
              <a:defRPr/>
            </a:pPr>
            <a:r>
              <a:rPr lang="es-CL">
                <a:solidFill>
                  <a:srgbClr val="3399FF"/>
                </a:solidFill>
              </a:rPr>
              <a:t>Adquisición de imágenes</a:t>
            </a:r>
          </a:p>
          <a:p>
            <a:pPr>
              <a:defRPr/>
            </a:pPr>
            <a:endParaRPr lang="es-CL">
              <a:solidFill>
                <a:srgbClr val="3399FF"/>
              </a:solidFill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s-ES_tradnl"/>
          </a:p>
        </p:txBody>
      </p:sp>
      <p:sp>
        <p:nvSpPr>
          <p:cNvPr id="11275" name="Line 11"/>
          <p:cNvSpPr>
            <a:spLocks noChangeShapeType="1"/>
          </p:cNvSpPr>
          <p:nvPr userDrawn="1"/>
        </p:nvSpPr>
        <p:spPr bwMode="auto">
          <a:xfrm>
            <a:off x="2006600" y="3775075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wmf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50223" y="1690179"/>
            <a:ext cx="4010232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Adquisición de Imágenes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Testchart_nikon_cp87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876300"/>
            <a:ext cx="6926263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9500" y="1009650"/>
            <a:ext cx="6746875" cy="4641850"/>
            <a:chOff x="680" y="636"/>
            <a:chExt cx="4250" cy="2924"/>
          </a:xfrm>
        </p:grpSpPr>
        <p:pic>
          <p:nvPicPr>
            <p:cNvPr id="49157" name="Picture 4" descr="cp8700_horizonta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0" y="690"/>
              <a:ext cx="1440" cy="7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49158" name="Line 5"/>
            <p:cNvSpPr>
              <a:spLocks noChangeShapeType="1"/>
            </p:cNvSpPr>
            <p:nvPr/>
          </p:nvSpPr>
          <p:spPr bwMode="auto">
            <a:xfrm flipH="1" flipV="1">
              <a:off x="2128" y="1064"/>
              <a:ext cx="952" cy="5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49159" name="Picture 6" descr="cp8700_vertica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38" y="636"/>
              <a:ext cx="1092" cy="10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 flipV="1">
              <a:off x="3424" y="1344"/>
              <a:ext cx="408" cy="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49161" name="Picture 8" descr="cp8700_dia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80" y="2840"/>
              <a:ext cx="1440" cy="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 flipH="1">
              <a:off x="4040" y="2392"/>
              <a:ext cx="128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49163" name="Picture 10" descr="cp8700_extinc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88" y="2460"/>
              <a:ext cx="720" cy="10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 flipH="1">
              <a:off x="2008" y="2264"/>
              <a:ext cx="96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49156" name="Text Box 12"/>
          <p:cNvSpPr txBox="1">
            <a:spLocks noChangeArrowheads="1"/>
          </p:cNvSpPr>
          <p:nvPr/>
        </p:nvSpPr>
        <p:spPr bwMode="auto">
          <a:xfrm>
            <a:off x="176213" y="76200"/>
            <a:ext cx="424021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Imágenes: Resolución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8834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Representación ]</a:t>
            </a:r>
          </a:p>
        </p:txBody>
      </p:sp>
      <p:pic>
        <p:nvPicPr>
          <p:cNvPr id="512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8" y="2149475"/>
            <a:ext cx="4262437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0988" y="2251075"/>
            <a:ext cx="3165475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8"/>
          <p:cNvSpPr>
            <a:spLocks/>
          </p:cNvSpPr>
          <p:nvPr/>
        </p:nvSpPr>
        <p:spPr bwMode="auto">
          <a:xfrm>
            <a:off x="765175" y="5611813"/>
            <a:ext cx="38973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defTabSz="822325"/>
            <a:r>
              <a:rPr lang="en-US">
                <a:sym typeface="Helvetica Neue Light" charset="0"/>
              </a:rPr>
              <a:t>Imagen graficada como una superficie</a:t>
            </a:r>
          </a:p>
        </p:txBody>
      </p:sp>
      <p:sp>
        <p:nvSpPr>
          <p:cNvPr id="51206" name="Rectangle 9"/>
          <p:cNvSpPr>
            <a:spLocks/>
          </p:cNvSpPr>
          <p:nvPr/>
        </p:nvSpPr>
        <p:spPr bwMode="auto">
          <a:xfrm>
            <a:off x="4983163" y="5418138"/>
            <a:ext cx="4114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Imagen graficada como un arreglo visual de intensidad</a:t>
            </a:r>
          </a:p>
        </p:txBody>
      </p:sp>
      <p:sp>
        <p:nvSpPr>
          <p:cNvPr id="51207" name="Rectangle 12"/>
          <p:cNvSpPr>
            <a:spLocks/>
          </p:cNvSpPr>
          <p:nvPr/>
        </p:nvSpPr>
        <p:spPr bwMode="auto">
          <a:xfrm>
            <a:off x="639763" y="833438"/>
            <a:ext cx="7721600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s-ES" sz="2000">
                <a:sym typeface="Helvetica Neue Light" charset="0"/>
              </a:rPr>
              <a:t>Sea </a:t>
            </a:r>
            <a:r>
              <a:rPr lang="es-ES" sz="2000" i="1">
                <a:latin typeface="Times New Roman" charset="0"/>
                <a:sym typeface="Helvetica Neue Light" charset="0"/>
              </a:rPr>
              <a:t>f</a:t>
            </a:r>
            <a:r>
              <a:rPr lang="es-ES" sz="2000">
                <a:latin typeface="Times New Roman" charset="0"/>
                <a:sym typeface="Helvetica Neue Light" charset="0"/>
              </a:rPr>
              <a:t>(</a:t>
            </a:r>
            <a:r>
              <a:rPr lang="es-ES" sz="2000" i="1">
                <a:latin typeface="Times New Roman" charset="0"/>
                <a:sym typeface="Helvetica Neue Light" charset="0"/>
              </a:rPr>
              <a:t>x,y</a:t>
            </a:r>
            <a:r>
              <a:rPr lang="es-ES" sz="2000">
                <a:latin typeface="Times New Roman" charset="0"/>
                <a:sym typeface="Helvetica Neue Light" charset="0"/>
              </a:rPr>
              <a:t>)</a:t>
            </a:r>
            <a:r>
              <a:rPr lang="es-ES" sz="2000">
                <a:sym typeface="Helvetica Neue Light" charset="0"/>
              </a:rPr>
              <a:t> una función de imagen continua de dos variables </a:t>
            </a:r>
            <a:r>
              <a:rPr lang="es-ES" sz="2000">
                <a:latin typeface="Times New Roman" charset="0"/>
                <a:sym typeface="Helvetica Neue Light" charset="0"/>
              </a:rPr>
              <a:t>(</a:t>
            </a:r>
            <a:r>
              <a:rPr lang="es-ES" sz="2000" i="1">
                <a:latin typeface="Times New Roman" charset="0"/>
                <a:sym typeface="Helvetica Neue Light" charset="0"/>
              </a:rPr>
              <a:t>x,y</a:t>
            </a:r>
            <a:r>
              <a:rPr lang="es-ES" sz="2000">
                <a:latin typeface="Times New Roman" charset="0"/>
                <a:sym typeface="Helvetica Neue Light" charset="0"/>
              </a:rPr>
              <a:t>)</a:t>
            </a:r>
            <a:r>
              <a:rPr lang="es-ES" sz="2000">
                <a:sym typeface="Helvetica Neue Light" charset="0"/>
              </a:rPr>
              <a:t> por muestreo y cuantización se convierte en una imagen digital (arreglo) de M x N. </a:t>
            </a:r>
          </a:p>
        </p:txBody>
      </p:sp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8834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Representación ]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50" y="1482725"/>
            <a:ext cx="3165475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Rectangle 4"/>
          <p:cNvSpPr>
            <a:spLocks/>
          </p:cNvSpPr>
          <p:nvPr/>
        </p:nvSpPr>
        <p:spPr bwMode="auto">
          <a:xfrm>
            <a:off x="390525" y="4649788"/>
            <a:ext cx="4114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Imagen graficada como un arreglo visual de intensidad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1574800"/>
            <a:ext cx="284638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Rectangle 6"/>
          <p:cNvSpPr>
            <a:spLocks/>
          </p:cNvSpPr>
          <p:nvPr/>
        </p:nvSpPr>
        <p:spPr bwMode="auto">
          <a:xfrm>
            <a:off x="4905375" y="4649788"/>
            <a:ext cx="4114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Imagen mostrada como un arreglo 2-D numérico</a:t>
            </a:r>
          </a:p>
        </p:txBody>
      </p: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8834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Representación ]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0925" y="1604963"/>
            <a:ext cx="70294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2813" y="4200525"/>
            <a:ext cx="47894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79425"/>
            <a:ext cx="33528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95250" y="3362325"/>
            <a:ext cx="2705100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95475" y="898525"/>
            <a:ext cx="2000250" cy="2457450"/>
            <a:chOff x="1194" y="894"/>
            <a:chExt cx="1260" cy="1548"/>
          </a:xfrm>
        </p:grpSpPr>
        <p:sp>
          <p:nvSpPr>
            <p:cNvPr id="57366" name="Rectangle 5"/>
            <p:cNvSpPr>
              <a:spLocks noChangeArrowheads="1"/>
            </p:cNvSpPr>
            <p:nvPr/>
          </p:nvSpPr>
          <p:spPr bwMode="auto">
            <a:xfrm>
              <a:off x="2190" y="894"/>
              <a:ext cx="264" cy="27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67" name="Line 6"/>
            <p:cNvSpPr>
              <a:spLocks noChangeShapeType="1"/>
            </p:cNvSpPr>
            <p:nvPr/>
          </p:nvSpPr>
          <p:spPr bwMode="auto">
            <a:xfrm flipH="1">
              <a:off x="1194" y="1164"/>
              <a:ext cx="990" cy="127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93763" y="3371850"/>
            <a:ext cx="5383212" cy="2736850"/>
            <a:chOff x="563" y="2452"/>
            <a:chExt cx="3391" cy="1724"/>
          </a:xfrm>
        </p:grpSpPr>
        <p:pic>
          <p:nvPicPr>
            <p:cNvPr id="57363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12" y="2452"/>
              <a:ext cx="2142" cy="1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64" name="Line 9"/>
            <p:cNvSpPr>
              <a:spLocks noChangeShapeType="1"/>
            </p:cNvSpPr>
            <p:nvPr/>
          </p:nvSpPr>
          <p:spPr bwMode="auto">
            <a:xfrm flipV="1">
              <a:off x="774" y="3396"/>
              <a:ext cx="1032" cy="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65" name="Rectangle 10"/>
            <p:cNvSpPr>
              <a:spLocks noChangeArrowheads="1"/>
            </p:cNvSpPr>
            <p:nvPr/>
          </p:nvSpPr>
          <p:spPr bwMode="auto">
            <a:xfrm>
              <a:off x="563" y="3305"/>
              <a:ext cx="222" cy="21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78225" y="3695700"/>
            <a:ext cx="5611813" cy="1820863"/>
            <a:chOff x="2254" y="2656"/>
            <a:chExt cx="3535" cy="1147"/>
          </a:xfrm>
        </p:grpSpPr>
        <p:pic>
          <p:nvPicPr>
            <p:cNvPr id="57352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40" y="2838"/>
              <a:ext cx="162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3" name="Rectangle 13"/>
            <p:cNvSpPr>
              <a:spLocks noChangeArrowheads="1"/>
            </p:cNvSpPr>
            <p:nvPr/>
          </p:nvSpPr>
          <p:spPr bwMode="auto">
            <a:xfrm>
              <a:off x="2254" y="2656"/>
              <a:ext cx="1050" cy="105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54" name="Line 14"/>
            <p:cNvSpPr>
              <a:spLocks noChangeShapeType="1"/>
            </p:cNvSpPr>
            <p:nvPr/>
          </p:nvSpPr>
          <p:spPr bwMode="auto">
            <a:xfrm>
              <a:off x="4104" y="3012"/>
              <a:ext cx="1656" cy="0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55" name="Line 15"/>
            <p:cNvSpPr>
              <a:spLocks noChangeShapeType="1"/>
            </p:cNvSpPr>
            <p:nvPr/>
          </p:nvSpPr>
          <p:spPr bwMode="auto">
            <a:xfrm>
              <a:off x="4133" y="3167"/>
              <a:ext cx="1656" cy="0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56" name="Line 16"/>
            <p:cNvSpPr>
              <a:spLocks noChangeShapeType="1"/>
            </p:cNvSpPr>
            <p:nvPr/>
          </p:nvSpPr>
          <p:spPr bwMode="auto">
            <a:xfrm>
              <a:off x="4133" y="3317"/>
              <a:ext cx="1656" cy="0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57" name="Line 17"/>
            <p:cNvSpPr>
              <a:spLocks noChangeShapeType="1"/>
            </p:cNvSpPr>
            <p:nvPr/>
          </p:nvSpPr>
          <p:spPr bwMode="auto">
            <a:xfrm>
              <a:off x="4127" y="3479"/>
              <a:ext cx="1656" cy="0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58" name="Line 18"/>
            <p:cNvSpPr>
              <a:spLocks noChangeShapeType="1"/>
            </p:cNvSpPr>
            <p:nvPr/>
          </p:nvSpPr>
          <p:spPr bwMode="auto">
            <a:xfrm rot="5400000" flipH="1">
              <a:off x="3923" y="3263"/>
              <a:ext cx="1074" cy="6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59" name="Line 19"/>
            <p:cNvSpPr>
              <a:spLocks noChangeShapeType="1"/>
            </p:cNvSpPr>
            <p:nvPr/>
          </p:nvSpPr>
          <p:spPr bwMode="auto">
            <a:xfrm rot="5400000" flipH="1">
              <a:off x="4240" y="3256"/>
              <a:ext cx="1074" cy="6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60" name="Line 20"/>
            <p:cNvSpPr>
              <a:spLocks noChangeShapeType="1"/>
            </p:cNvSpPr>
            <p:nvPr/>
          </p:nvSpPr>
          <p:spPr bwMode="auto">
            <a:xfrm rot="5400000" flipH="1">
              <a:off x="4558" y="3262"/>
              <a:ext cx="1074" cy="6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61" name="Line 21"/>
            <p:cNvSpPr>
              <a:spLocks noChangeShapeType="1"/>
            </p:cNvSpPr>
            <p:nvPr/>
          </p:nvSpPr>
          <p:spPr bwMode="auto">
            <a:xfrm rot="5400000" flipH="1">
              <a:off x="4888" y="3256"/>
              <a:ext cx="1074" cy="6"/>
            </a:xfrm>
            <a:prstGeom prst="line">
              <a:avLst/>
            </a:prstGeom>
            <a:noFill/>
            <a:ln w="9525">
              <a:solidFill>
                <a:srgbClr val="0000C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7362" name="Line 22"/>
            <p:cNvSpPr>
              <a:spLocks noChangeShapeType="1"/>
            </p:cNvSpPr>
            <p:nvPr/>
          </p:nvSpPr>
          <p:spPr bwMode="auto">
            <a:xfrm flipV="1">
              <a:off x="3323" y="3401"/>
              <a:ext cx="81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7351" name="Text Box 23"/>
          <p:cNvSpPr txBox="1">
            <a:spLocks noChangeArrowheads="1"/>
          </p:cNvSpPr>
          <p:nvPr/>
        </p:nvSpPr>
        <p:spPr bwMode="auto">
          <a:xfrm>
            <a:off x="176213" y="76200"/>
            <a:ext cx="472916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Imágenes: Representación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" y="923925"/>
            <a:ext cx="23971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 flipH="1" flipV="1">
            <a:off x="368300" y="977900"/>
            <a:ext cx="12700" cy="1689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138363" y="1020763"/>
            <a:ext cx="265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r"/>
            <a:r>
              <a:rPr lang="es-CL" sz="1200" b="1"/>
              <a:t>y</a:t>
            </a:r>
            <a:endParaRPr lang="es-ES" sz="1200" b="1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73075" y="23288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r"/>
            <a:r>
              <a:rPr lang="es-CL" sz="1200" b="1"/>
              <a:t>x</a:t>
            </a:r>
            <a:endParaRPr lang="es-ES" sz="1200" b="1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rot="-5400000" flipH="1" flipV="1">
            <a:off x="1385888" y="-36512"/>
            <a:ext cx="0" cy="203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9838" y="1812925"/>
            <a:ext cx="5911850" cy="4705350"/>
            <a:chOff x="1581" y="1142"/>
            <a:chExt cx="3724" cy="2964"/>
          </a:xfrm>
        </p:grpSpPr>
        <p:pic>
          <p:nvPicPr>
            <p:cNvPr id="59401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86" y="1142"/>
              <a:ext cx="3619" cy="2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2" name="Line 9"/>
            <p:cNvSpPr>
              <a:spLocks noChangeShapeType="1"/>
            </p:cNvSpPr>
            <p:nvPr/>
          </p:nvSpPr>
          <p:spPr bwMode="auto">
            <a:xfrm>
              <a:off x="1864" y="2464"/>
              <a:ext cx="280" cy="320"/>
            </a:xfrm>
            <a:prstGeom prst="line">
              <a:avLst/>
            </a:prstGeom>
            <a:noFill/>
            <a:ln w="38100">
              <a:solidFill>
                <a:srgbClr val="1C1C1C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 flipV="1">
              <a:off x="1849" y="2233"/>
              <a:ext cx="512" cy="232"/>
            </a:xfrm>
            <a:prstGeom prst="line">
              <a:avLst/>
            </a:prstGeom>
            <a:noFill/>
            <a:ln w="38100">
              <a:solidFill>
                <a:srgbClr val="1C1C1C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9404" name="Line 11"/>
            <p:cNvSpPr>
              <a:spLocks noChangeShapeType="1"/>
            </p:cNvSpPr>
            <p:nvPr/>
          </p:nvSpPr>
          <p:spPr bwMode="auto">
            <a:xfrm flipV="1">
              <a:off x="1866" y="2066"/>
              <a:ext cx="8" cy="392"/>
            </a:xfrm>
            <a:prstGeom prst="line">
              <a:avLst/>
            </a:prstGeom>
            <a:noFill/>
            <a:ln w="38100">
              <a:solidFill>
                <a:srgbClr val="1C1C1C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9405" name="Rectangle 12"/>
            <p:cNvSpPr>
              <a:spLocks noChangeArrowheads="1"/>
            </p:cNvSpPr>
            <p:nvPr/>
          </p:nvSpPr>
          <p:spPr bwMode="auto">
            <a:xfrm>
              <a:off x="1859" y="256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s-CL" sz="1200" b="1">
                  <a:solidFill>
                    <a:srgbClr val="000000"/>
                  </a:solidFill>
                </a:rPr>
                <a:t>x</a:t>
              </a:r>
              <a:endParaRPr lang="es-ES" sz="1200" b="1">
                <a:solidFill>
                  <a:srgbClr val="000000"/>
                </a:solidFill>
              </a:endParaRPr>
            </a:p>
          </p:txBody>
        </p:sp>
        <p:sp>
          <p:nvSpPr>
            <p:cNvPr id="59406" name="Rectangle 13"/>
            <p:cNvSpPr>
              <a:spLocks noChangeArrowheads="1"/>
            </p:cNvSpPr>
            <p:nvPr/>
          </p:nvSpPr>
          <p:spPr bwMode="auto">
            <a:xfrm>
              <a:off x="2174" y="2078"/>
              <a:ext cx="1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s-CL" sz="1200" b="1">
                  <a:solidFill>
                    <a:srgbClr val="000000"/>
                  </a:solidFill>
                </a:rPr>
                <a:t>y</a:t>
              </a:r>
              <a:endParaRPr lang="es-ES" sz="1200" b="1">
                <a:solidFill>
                  <a:srgbClr val="000000"/>
                </a:solidFill>
              </a:endParaRPr>
            </a:p>
          </p:txBody>
        </p:sp>
        <p:sp>
          <p:nvSpPr>
            <p:cNvPr id="59407" name="Rectangle 14"/>
            <p:cNvSpPr>
              <a:spLocks noChangeArrowheads="1"/>
            </p:cNvSpPr>
            <p:nvPr/>
          </p:nvSpPr>
          <p:spPr bwMode="auto">
            <a:xfrm>
              <a:off x="1581" y="1902"/>
              <a:ext cx="4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s-CL" sz="1200" b="1">
                  <a:solidFill>
                    <a:srgbClr val="000000"/>
                  </a:solidFill>
                </a:rPr>
                <a:t>z = gris</a:t>
              </a:r>
              <a:endParaRPr lang="es-ES" sz="1200" b="1">
                <a:solidFill>
                  <a:srgbClr val="000000"/>
                </a:solidFill>
              </a:endParaRPr>
            </a:p>
          </p:txBody>
        </p:sp>
      </p:grp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176213" y="76200"/>
            <a:ext cx="472916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Imágenes: Representación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8834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Representación ]</a:t>
            </a:r>
          </a:p>
        </p:txBody>
      </p:sp>
      <p:sp>
        <p:nvSpPr>
          <p:cNvPr id="61443" name="Rectangle 5"/>
          <p:cNvSpPr>
            <a:spLocks/>
          </p:cNvSpPr>
          <p:nvPr/>
        </p:nvSpPr>
        <p:spPr bwMode="auto">
          <a:xfrm>
            <a:off x="352425" y="1435100"/>
            <a:ext cx="8642350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El procesos de digitalización de una imagen requiere tomar decisiones acerca de los valores de </a:t>
            </a:r>
            <a:r>
              <a:rPr lang="en-US" i="1">
                <a:solidFill>
                  <a:srgbClr val="FF0000"/>
                </a:solidFill>
                <a:sym typeface="Helvetica Neue Light" charset="0"/>
              </a:rPr>
              <a:t>M</a:t>
            </a:r>
            <a:r>
              <a:rPr lang="en-US">
                <a:sym typeface="Helvetica Neue Light" charset="0"/>
              </a:rPr>
              <a:t> y de </a:t>
            </a:r>
            <a:r>
              <a:rPr lang="en-US" i="1">
                <a:solidFill>
                  <a:srgbClr val="FF0000"/>
                </a:solidFill>
                <a:sym typeface="Helvetica Neue Light" charset="0"/>
              </a:rPr>
              <a:t>N</a:t>
            </a:r>
            <a:r>
              <a:rPr lang="en-US">
                <a:sym typeface="Helvetica Neue Light" charset="0"/>
              </a:rPr>
              <a:t> así como del número de niveles discretos de gris </a:t>
            </a:r>
            <a:r>
              <a:rPr lang="en-US" i="1">
                <a:solidFill>
                  <a:srgbClr val="FF0000"/>
                </a:solidFill>
                <a:sym typeface="Helvetica Neue Light" charset="0"/>
              </a:rPr>
              <a:t>L</a:t>
            </a:r>
            <a:r>
              <a:rPr lang="en-US">
                <a:sym typeface="Helvetica Neue Light" charset="0"/>
              </a:rPr>
              <a:t>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r>
              <a:rPr lang="en-US">
                <a:sym typeface="Helvetica Neue Light" charset="0"/>
              </a:rPr>
              <a:t>En general no hay restricciones para </a:t>
            </a:r>
            <a:r>
              <a:rPr lang="en-US" i="1">
                <a:solidFill>
                  <a:srgbClr val="FF0000"/>
                </a:solidFill>
                <a:sym typeface="Helvetica Neue Light" charset="0"/>
              </a:rPr>
              <a:t>M</a:t>
            </a:r>
            <a:r>
              <a:rPr lang="en-US">
                <a:sym typeface="Helvetica Neue Light" charset="0"/>
              </a:rPr>
              <a:t> y para </a:t>
            </a:r>
            <a:r>
              <a:rPr lang="en-US" i="1">
                <a:solidFill>
                  <a:srgbClr val="FF0000"/>
                </a:solidFill>
                <a:sym typeface="Helvetica Neue Light" charset="0"/>
              </a:rPr>
              <a:t>N</a:t>
            </a:r>
            <a:r>
              <a:rPr lang="en-US">
                <a:sym typeface="Helvetica Neue Light" charset="0"/>
              </a:rPr>
              <a:t> excepto que deben ser enteros positivos. Sus valores serán normalmente un compromiso entre la resolución deseada y la memoria disponible.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r>
              <a:rPr lang="en-US">
                <a:sym typeface="Helvetica Neue Light" charset="0"/>
              </a:rPr>
              <a:t>Debido a la organización del almacenamiento en los computadores y al hardware de cuantización, </a:t>
            </a:r>
            <a:r>
              <a:rPr lang="en-US" i="1">
                <a:solidFill>
                  <a:srgbClr val="FF0000"/>
                </a:solidFill>
                <a:sym typeface="Helvetica Neue Light" charset="0"/>
              </a:rPr>
              <a:t>L</a:t>
            </a:r>
            <a:r>
              <a:rPr lang="en-US">
                <a:sym typeface="Helvetica Neue Light" charset="0"/>
              </a:rPr>
              <a:t> es normalmente una potencia de 2 (             ).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r>
              <a:rPr lang="en-US">
                <a:sym typeface="Helvetica Neue Light" charset="0"/>
              </a:rPr>
              <a:t>Se asumirá que los niveles discretos de gris están igualmente espaciados y son enteros en el intevalo </a:t>
            </a:r>
            <a:r>
              <a:rPr lang="en-US">
                <a:solidFill>
                  <a:srgbClr val="FF0000"/>
                </a:solidFill>
                <a:sym typeface="Helvetica Neue Light" charset="0"/>
              </a:rPr>
              <a:t>[0, </a:t>
            </a:r>
            <a:r>
              <a:rPr lang="en-US" i="1">
                <a:solidFill>
                  <a:srgbClr val="FF0000"/>
                </a:solidFill>
                <a:sym typeface="Helvetica Neue Light" charset="0"/>
              </a:rPr>
              <a:t>L</a:t>
            </a:r>
            <a:r>
              <a:rPr lang="en-US">
                <a:solidFill>
                  <a:srgbClr val="FF0000"/>
                </a:solidFill>
                <a:sym typeface="Helvetica Neue Light" charset="0"/>
              </a:rPr>
              <a:t>-1]</a:t>
            </a:r>
            <a:r>
              <a:rPr lang="en-US">
                <a:sym typeface="Helvetica Neue Light" charset="0"/>
              </a:rPr>
              <a:t>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r>
              <a:rPr lang="en-US">
                <a:sym typeface="Helvetica Neue Light" charset="0"/>
              </a:rPr>
              <a:t>El número de bits, </a:t>
            </a:r>
            <a:r>
              <a:rPr lang="en-US" i="1">
                <a:sym typeface="Helvetica Neue Light" charset="0"/>
              </a:rPr>
              <a:t>b</a:t>
            </a:r>
            <a:r>
              <a:rPr lang="en-US">
                <a:sym typeface="Helvetica Neue Light" charset="0"/>
              </a:rPr>
              <a:t>, requerido para almacenar una imagen es                            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0563" y="3702050"/>
            <a:ext cx="719137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5072063"/>
            <a:ext cx="1681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0358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Resolución Espacial ]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1422400"/>
            <a:ext cx="61722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Rectangle 4"/>
          <p:cNvSpPr>
            <a:spLocks/>
          </p:cNvSpPr>
          <p:nvPr/>
        </p:nvSpPr>
        <p:spPr bwMode="auto">
          <a:xfrm>
            <a:off x="2617788" y="5548313"/>
            <a:ext cx="15081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1250 dpi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5703888" y="5548313"/>
            <a:ext cx="15081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300 dpi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0358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Resolución Espacial ]</a:t>
            </a:r>
          </a:p>
        </p:txBody>
      </p:sp>
      <p:pic>
        <p:nvPicPr>
          <p:cNvPr id="6553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1422400"/>
            <a:ext cx="6183312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7"/>
          <p:cNvSpPr>
            <a:spLocks/>
          </p:cNvSpPr>
          <p:nvPr/>
        </p:nvSpPr>
        <p:spPr bwMode="auto">
          <a:xfrm>
            <a:off x="2643188" y="5548313"/>
            <a:ext cx="15081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150 dpi</a:t>
            </a:r>
          </a:p>
        </p:txBody>
      </p:sp>
      <p:sp>
        <p:nvSpPr>
          <p:cNvPr id="65541" name="Rectangle 8"/>
          <p:cNvSpPr>
            <a:spLocks/>
          </p:cNvSpPr>
          <p:nvPr/>
        </p:nvSpPr>
        <p:spPr bwMode="auto">
          <a:xfrm>
            <a:off x="5729288" y="5548313"/>
            <a:ext cx="15081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72 dpi</a:t>
            </a:r>
          </a:p>
        </p:txBody>
      </p:sp>
    </p:spTree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7597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Resolución de Intensidad ]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250" y="1036638"/>
            <a:ext cx="4240213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Rectangle 4"/>
          <p:cNvSpPr>
            <a:spLocks/>
          </p:cNvSpPr>
          <p:nvPr/>
        </p:nvSpPr>
        <p:spPr bwMode="auto">
          <a:xfrm>
            <a:off x="676275" y="2144713"/>
            <a:ext cx="123507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256 niveles</a:t>
            </a:r>
          </a:p>
        </p:txBody>
      </p:sp>
      <p:sp>
        <p:nvSpPr>
          <p:cNvPr id="67589" name="Rectangle 5"/>
          <p:cNvSpPr>
            <a:spLocks/>
          </p:cNvSpPr>
          <p:nvPr/>
        </p:nvSpPr>
        <p:spPr bwMode="auto">
          <a:xfrm>
            <a:off x="746125" y="4670425"/>
            <a:ext cx="10858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64 niveles</a:t>
            </a:r>
          </a:p>
        </p:txBody>
      </p:sp>
      <p:sp>
        <p:nvSpPr>
          <p:cNvPr id="67590" name="Rectangle 6"/>
          <p:cNvSpPr>
            <a:spLocks/>
          </p:cNvSpPr>
          <p:nvPr/>
        </p:nvSpPr>
        <p:spPr bwMode="auto">
          <a:xfrm>
            <a:off x="6632575" y="2144713"/>
            <a:ext cx="122237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128 niveles</a:t>
            </a:r>
          </a:p>
        </p:txBody>
      </p:sp>
      <p:sp>
        <p:nvSpPr>
          <p:cNvPr id="67591" name="Rectangle 7"/>
          <p:cNvSpPr>
            <a:spLocks/>
          </p:cNvSpPr>
          <p:nvPr/>
        </p:nvSpPr>
        <p:spPr bwMode="auto">
          <a:xfrm>
            <a:off x="6700838" y="4670425"/>
            <a:ext cx="10858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32 niveles</a:t>
            </a:r>
          </a:p>
        </p:txBody>
      </p:sp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3" y="1622425"/>
            <a:ext cx="52117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405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Sensores ]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" y="5588000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1475" y="1679575"/>
            <a:ext cx="3338513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7"/>
          <p:cNvSpPr>
            <a:spLocks/>
          </p:cNvSpPr>
          <p:nvPr/>
        </p:nvSpPr>
        <p:spPr bwMode="auto">
          <a:xfrm>
            <a:off x="1292225" y="1260475"/>
            <a:ext cx="134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defTabSz="822325"/>
            <a:r>
              <a:rPr lang="en-US" sz="2000">
                <a:solidFill>
                  <a:srgbClr val="6E00FF"/>
                </a:solidFill>
                <a:latin typeface="Helvetica Neue Light" charset="0"/>
                <a:sym typeface="Helvetica Neue Light" charset="0"/>
              </a:rPr>
              <a:t>Celda única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1687513" y="5168900"/>
            <a:ext cx="264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 defTabSz="822325"/>
            <a:r>
              <a:rPr lang="en-US" sz="2000">
                <a:solidFill>
                  <a:srgbClr val="6E00FF"/>
                </a:solidFill>
                <a:latin typeface="Helvetica Neue Light" charset="0"/>
                <a:sym typeface="Helvetica Neue Light" charset="0"/>
              </a:rPr>
              <a:t>Arreglo lineal de celdas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454650" y="1260475"/>
            <a:ext cx="3316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 defTabSz="822325"/>
            <a:r>
              <a:rPr lang="en-US" sz="2000">
                <a:solidFill>
                  <a:srgbClr val="6E00FF"/>
                </a:solidFill>
                <a:latin typeface="Helvetica Neue Light" charset="0"/>
                <a:sym typeface="Helvetica Neue Light" charset="0"/>
              </a:rPr>
              <a:t>Arreglo rectangular de celdas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7597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Resolución de Intensidad ]</a:t>
            </a:r>
          </a:p>
        </p:txBody>
      </p:sp>
      <p:sp>
        <p:nvSpPr>
          <p:cNvPr id="69635" name="Rectangle 8"/>
          <p:cNvSpPr>
            <a:spLocks/>
          </p:cNvSpPr>
          <p:nvPr/>
        </p:nvSpPr>
        <p:spPr bwMode="auto">
          <a:xfrm>
            <a:off x="839788" y="2157413"/>
            <a:ext cx="1233487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16 niveles</a:t>
            </a:r>
          </a:p>
        </p:txBody>
      </p:sp>
      <p:sp>
        <p:nvSpPr>
          <p:cNvPr id="69636" name="Rectangle 9"/>
          <p:cNvSpPr>
            <a:spLocks/>
          </p:cNvSpPr>
          <p:nvPr/>
        </p:nvSpPr>
        <p:spPr bwMode="auto">
          <a:xfrm>
            <a:off x="908050" y="4683125"/>
            <a:ext cx="10858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4 niveles</a:t>
            </a:r>
          </a:p>
        </p:txBody>
      </p:sp>
      <p:sp>
        <p:nvSpPr>
          <p:cNvPr id="69637" name="Rectangle 10"/>
          <p:cNvSpPr>
            <a:spLocks/>
          </p:cNvSpPr>
          <p:nvPr/>
        </p:nvSpPr>
        <p:spPr bwMode="auto">
          <a:xfrm>
            <a:off x="6543675" y="2157413"/>
            <a:ext cx="122237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8 niveles</a:t>
            </a:r>
          </a:p>
        </p:txBody>
      </p:sp>
      <p:sp>
        <p:nvSpPr>
          <p:cNvPr id="69638" name="Rectangle 11"/>
          <p:cNvSpPr>
            <a:spLocks/>
          </p:cNvSpPr>
          <p:nvPr/>
        </p:nvSpPr>
        <p:spPr bwMode="auto">
          <a:xfrm>
            <a:off x="6611938" y="4683125"/>
            <a:ext cx="10858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latin typeface="Helvetica Neue Light" charset="0"/>
                <a:sym typeface="Helvetica Neue Light" charset="0"/>
              </a:rPr>
              <a:t>2 niveles</a:t>
            </a:r>
          </a:p>
        </p:txBody>
      </p:sp>
      <p:pic>
        <p:nvPicPr>
          <p:cNvPr id="6963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7425" y="1049338"/>
            <a:ext cx="4251325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151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Interpolación ]</a:t>
            </a:r>
          </a:p>
        </p:txBody>
      </p:sp>
      <p:sp>
        <p:nvSpPr>
          <p:cNvPr id="71683" name="Rectangle 4"/>
          <p:cNvSpPr>
            <a:spLocks/>
          </p:cNvSpPr>
          <p:nvPr/>
        </p:nvSpPr>
        <p:spPr bwMode="auto">
          <a:xfrm>
            <a:off x="276225" y="1928813"/>
            <a:ext cx="8401050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Es una herramienta básica utilizada para hacer zoom, reducir, rotar y efectuar correcciones geométricas a una imagen.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r>
              <a:rPr lang="en-US">
                <a:sym typeface="Helvetica Neue Light" charset="0"/>
              </a:rPr>
              <a:t>Primero veremos cómo ajustar el tamaño de una imagen. Corresponde escencialmente a un remuestreo de la misma.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r>
              <a:rPr lang="en-US">
                <a:sym typeface="Helvetica Neue Light" charset="0"/>
              </a:rPr>
              <a:t>Más adelante veremos como utilizar interpolación para efectuar rotaciones y corregir geométricamente una imagen.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r>
              <a:rPr lang="en-US">
                <a:sym typeface="Helvetica Neue Light" charset="0"/>
              </a:rPr>
              <a:t>Fundamentalmente, interpolación es el proceso de utilizar datos conocidos para estimar valores en posiciones desconocidas.</a:t>
            </a:r>
          </a:p>
          <a:p>
            <a:pPr defTabSz="822325"/>
            <a:endParaRPr lang="en-US">
              <a:sym typeface="Helvetica Neue Light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151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Interpolación ]</a:t>
            </a:r>
          </a:p>
        </p:txBody>
      </p:sp>
      <p:sp>
        <p:nvSpPr>
          <p:cNvPr id="73731" name="Rectangle 4"/>
          <p:cNvSpPr>
            <a:spLocks/>
          </p:cNvSpPr>
          <p:nvPr/>
        </p:nvSpPr>
        <p:spPr bwMode="auto">
          <a:xfrm>
            <a:off x="381000" y="1284288"/>
            <a:ext cx="8401050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Interpolación utilizando el vecino más cercano. El valor del nuevo pixel adquiere el valor del pixel más cercano correspondiente a la imagen original.</a:t>
            </a: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  <a:p>
            <a:pPr defTabSz="822325"/>
            <a:endParaRPr lang="en-US">
              <a:sym typeface="Helvetica Neue Light" charset="0"/>
            </a:endParaRP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8588" y="2530475"/>
            <a:ext cx="2068512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3625" y="2370138"/>
            <a:ext cx="247967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2463" y="4518025"/>
            <a:ext cx="17827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Line 8"/>
          <p:cNvSpPr>
            <a:spLocks noChangeShapeType="1"/>
          </p:cNvSpPr>
          <p:nvPr/>
        </p:nvSpPr>
        <p:spPr bwMode="auto">
          <a:xfrm flipH="1">
            <a:off x="3341688" y="3306763"/>
            <a:ext cx="1303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3736" name="Line 9"/>
          <p:cNvSpPr>
            <a:spLocks noChangeShapeType="1"/>
          </p:cNvSpPr>
          <p:nvPr/>
        </p:nvSpPr>
        <p:spPr bwMode="auto">
          <a:xfrm rot="10800000" flipH="1">
            <a:off x="4953000" y="4346575"/>
            <a:ext cx="1165225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2390775" y="4038600"/>
            <a:ext cx="755650" cy="1189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151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Interpolación Bilineal ]</a:t>
            </a:r>
          </a:p>
        </p:txBody>
      </p:sp>
      <p:grpSp>
        <p:nvGrpSpPr>
          <p:cNvPr id="75779" name="Group 4"/>
          <p:cNvGrpSpPr>
            <a:grpSpLocks/>
          </p:cNvGrpSpPr>
          <p:nvPr/>
        </p:nvGrpSpPr>
        <p:grpSpPr bwMode="auto">
          <a:xfrm>
            <a:off x="2606675" y="1933575"/>
            <a:ext cx="4675188" cy="2719388"/>
            <a:chOff x="0" y="0"/>
            <a:chExt cx="3272" cy="1904"/>
          </a:xfrm>
        </p:grpSpPr>
        <p:pic>
          <p:nvPicPr>
            <p:cNvPr id="7578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6" y="72"/>
              <a:ext cx="1656" cy="1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5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2" y="0"/>
              <a:ext cx="47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6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52" y="0"/>
              <a:ext cx="776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7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0" y="1720"/>
              <a:ext cx="107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8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720"/>
              <a:ext cx="776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9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72" y="784"/>
              <a:ext cx="5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790" name="Line 11"/>
            <p:cNvSpPr>
              <a:spLocks noChangeShapeType="1"/>
            </p:cNvSpPr>
            <p:nvPr/>
          </p:nvSpPr>
          <p:spPr bwMode="auto">
            <a:xfrm flipH="1">
              <a:off x="784" y="616"/>
              <a:ext cx="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5791" name="Line 12"/>
            <p:cNvSpPr>
              <a:spLocks noChangeShapeType="1"/>
            </p:cNvSpPr>
            <p:nvPr/>
          </p:nvSpPr>
          <p:spPr bwMode="auto">
            <a:xfrm rot="10800000" flipH="1">
              <a:off x="1360" y="216"/>
              <a:ext cx="0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75792" name="Picture 1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448" y="320"/>
              <a:ext cx="8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93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84" y="392"/>
              <a:ext cx="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5780" name="Picture 1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3863" y="5305425"/>
            <a:ext cx="86058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Rectangle 16"/>
          <p:cNvSpPr>
            <a:spLocks noChangeArrowheads="1"/>
          </p:cNvSpPr>
          <p:nvPr/>
        </p:nvSpPr>
        <p:spPr bwMode="auto">
          <a:xfrm>
            <a:off x="3759200" y="2209800"/>
            <a:ext cx="1955800" cy="195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5782" name="Line 17"/>
          <p:cNvSpPr>
            <a:spLocks noChangeShapeType="1"/>
          </p:cNvSpPr>
          <p:nvPr/>
        </p:nvSpPr>
        <p:spPr bwMode="auto">
          <a:xfrm>
            <a:off x="3467100" y="2806700"/>
            <a:ext cx="246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5783" name="Line 18"/>
          <p:cNvSpPr>
            <a:spLocks noChangeShapeType="1"/>
          </p:cNvSpPr>
          <p:nvPr/>
        </p:nvSpPr>
        <p:spPr bwMode="auto">
          <a:xfrm>
            <a:off x="4546600" y="1803400"/>
            <a:ext cx="0" cy="269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151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Interpolación Bicúbica]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724400"/>
            <a:ext cx="54864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5563" y="5524500"/>
            <a:ext cx="6064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6488" y="1844675"/>
            <a:ext cx="2674937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06875" y="2438400"/>
            <a:ext cx="5476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51375" y="3067050"/>
            <a:ext cx="663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2" name="Rectangle 9"/>
          <p:cNvSpPr>
            <a:spLocks/>
          </p:cNvSpPr>
          <p:nvPr/>
        </p:nvSpPr>
        <p:spPr bwMode="auto">
          <a:xfrm>
            <a:off x="582613" y="5489575"/>
            <a:ext cx="84010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donde             denota una función de interpolación bicúbica (Ej.: spline cúbico)</a:t>
            </a:r>
          </a:p>
        </p:txBody>
      </p:sp>
    </p:spTree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123di_cf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35100"/>
            <a:ext cx="9144000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76213" y="76200"/>
            <a:ext cx="37671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 a color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3" y="1082675"/>
            <a:ext cx="83994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163" y="4076700"/>
            <a:ext cx="83994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30213" y="647700"/>
            <a:ext cx="550227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Los sensores de mosaico recogen 25% R y B, y 50% G</a:t>
            </a:r>
            <a:endParaRPr lang="en-US">
              <a:solidFill>
                <a:srgbClr val="3333CC"/>
              </a:solidFill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17513" y="3695700"/>
            <a:ext cx="474821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Después de una combinación e interpolación</a:t>
            </a:r>
            <a:endParaRPr lang="en-US">
              <a:solidFill>
                <a:srgbClr val="3333CC"/>
              </a:solidFill>
            </a:endParaRP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176213" y="76200"/>
            <a:ext cx="37671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 a color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123di_fuj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98588"/>
            <a:ext cx="7783513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176213" y="76200"/>
            <a:ext cx="37671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 a color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123di_fove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82613"/>
            <a:ext cx="732790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176213" y="76200"/>
            <a:ext cx="37671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 a color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3425" y="1096963"/>
            <a:ext cx="287496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900" y="3403600"/>
            <a:ext cx="8715375" cy="3265488"/>
            <a:chOff x="0" y="2096"/>
            <a:chExt cx="5490" cy="2057"/>
          </a:xfrm>
        </p:grpSpPr>
        <p:pic>
          <p:nvPicPr>
            <p:cNvPr id="8806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2428"/>
              <a:ext cx="1805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43" y="2428"/>
              <a:ext cx="1800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99" y="2426"/>
              <a:ext cx="1788" cy="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072" name="Text Box 8"/>
            <p:cNvSpPr txBox="1">
              <a:spLocks noChangeArrowheads="1"/>
            </p:cNvSpPr>
            <p:nvPr/>
          </p:nvSpPr>
          <p:spPr bwMode="auto">
            <a:xfrm>
              <a:off x="3434" y="3577"/>
              <a:ext cx="2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s-CL" sz="2000">
                  <a:solidFill>
                    <a:schemeClr val="bg1"/>
                  </a:solidFill>
                </a:rPr>
                <a:t>G</a:t>
              </a:r>
              <a:endParaRPr lang="es-ES" sz="2000">
                <a:solidFill>
                  <a:schemeClr val="bg1"/>
                </a:solidFill>
              </a:endParaRPr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 flipH="1">
              <a:off x="1039" y="2096"/>
              <a:ext cx="1704" cy="31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2736" y="2097"/>
              <a:ext cx="1704" cy="31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2737" y="2098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88076" name="Text Box 12"/>
            <p:cNvSpPr txBox="1">
              <a:spLocks noChangeArrowheads="1"/>
            </p:cNvSpPr>
            <p:nvPr/>
          </p:nvSpPr>
          <p:spPr bwMode="auto">
            <a:xfrm>
              <a:off x="1594" y="357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s-CL" sz="2000">
                  <a:solidFill>
                    <a:schemeClr val="bg1"/>
                  </a:solidFill>
                </a:rPr>
                <a:t>R</a:t>
              </a:r>
              <a:endParaRPr lang="es-ES" sz="2000">
                <a:solidFill>
                  <a:schemeClr val="bg1"/>
                </a:solidFill>
              </a:endParaRPr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5283" y="3569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s-CL" sz="2000">
                  <a:solidFill>
                    <a:schemeClr val="bg1"/>
                  </a:solidFill>
                </a:rPr>
                <a:t>B</a:t>
              </a:r>
              <a:endParaRPr lang="es-ES" sz="2000">
                <a:solidFill>
                  <a:schemeClr val="bg1"/>
                </a:solidFill>
              </a:endParaRPr>
            </a:p>
          </p:txBody>
        </p:sp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1888" y="3903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CL" sz="2000"/>
                <a:t>Descomposición RGB</a:t>
              </a:r>
              <a:endParaRPr lang="es-ES" sz="2000"/>
            </a:p>
          </p:txBody>
        </p:sp>
      </p:grpSp>
      <p:sp>
        <p:nvSpPr>
          <p:cNvPr id="88068" name="Text Box 16"/>
          <p:cNvSpPr txBox="1">
            <a:spLocks noChangeArrowheads="1"/>
          </p:cNvSpPr>
          <p:nvPr/>
        </p:nvSpPr>
        <p:spPr bwMode="auto">
          <a:xfrm>
            <a:off x="176213" y="76200"/>
            <a:ext cx="37671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 a color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405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[Adquisición de Imágenes: </a:t>
            </a:r>
            <a:r>
              <a:rPr lang="en-US" sz="2000">
                <a:solidFill>
                  <a:srgbClr val="FF0000"/>
                </a:solidFill>
              </a:rPr>
              <a:t>Sensores ]</a:t>
            </a:r>
          </a:p>
        </p:txBody>
      </p:sp>
      <p:sp>
        <p:nvSpPr>
          <p:cNvPr id="32771" name="Line 9"/>
          <p:cNvSpPr>
            <a:spLocks noChangeShapeType="1"/>
          </p:cNvSpPr>
          <p:nvPr/>
        </p:nvSpPr>
        <p:spPr bwMode="auto">
          <a:xfrm>
            <a:off x="457200" y="900113"/>
            <a:ext cx="8229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7600"/>
            <a:ext cx="82296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t" anchorCtr="0" compatLnSpc="1">
            <a:prstTxWarp prst="textNoShape">
              <a:avLst/>
            </a:prstTxWarp>
          </a:bodyPr>
          <a:lstStyle/>
          <a:p>
            <a:pPr marL="203200" indent="-203200" algn="ctr" eaLnBrk="1" hangingPunct="1">
              <a:buClr>
                <a:srgbClr val="6E00FF"/>
              </a:buClr>
              <a:buFontTx/>
              <a:buNone/>
            </a:pPr>
            <a:r>
              <a:rPr lang="en-US"/>
              <a:t>Adquisición utilizando un solo sensor</a:t>
            </a:r>
          </a:p>
        </p:txBody>
      </p:sp>
      <p:pic>
        <p:nvPicPr>
          <p:cNvPr id="3277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838" y="2157413"/>
            <a:ext cx="5391150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90500" y="990600"/>
            <a:ext cx="8750300" cy="2552700"/>
          </a:xfrm>
          <a:prstGeom prst="rect">
            <a:avLst/>
          </a:prstGeom>
          <a:solidFill>
            <a:srgbClr val="C9C9C9"/>
          </a:solidFill>
          <a:ln w="9525">
            <a:solidFill>
              <a:srgbClr val="C1C1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3549650"/>
            <a:ext cx="28654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1663" y="3549650"/>
            <a:ext cx="28575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8063" y="3546475"/>
            <a:ext cx="28384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667375" y="5373688"/>
            <a:ext cx="35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r"/>
            <a:r>
              <a:rPr lang="es-CL" sz="2000">
                <a:solidFill>
                  <a:schemeClr val="bg1"/>
                </a:solidFill>
              </a:rPr>
              <a:t>G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2746375" y="5375275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r"/>
            <a:r>
              <a:rPr lang="es-CL" sz="2000">
                <a:solidFill>
                  <a:schemeClr val="bg1"/>
                </a:solidFill>
              </a:rPr>
              <a:t>R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8602663" y="5360988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r"/>
            <a:r>
              <a:rPr lang="es-CL" sz="2000">
                <a:solidFill>
                  <a:schemeClr val="bg1"/>
                </a:solidFill>
              </a:rPr>
              <a:t>B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213100" y="5891213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s-CL" sz="2000"/>
              <a:t>Descomposición RGB</a:t>
            </a:r>
            <a:endParaRPr lang="es-ES" sz="2000"/>
          </a:p>
        </p:txBody>
      </p:sp>
      <p:pic>
        <p:nvPicPr>
          <p:cNvPr id="9012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0188" y="1011238"/>
            <a:ext cx="286067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3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55950" y="1006475"/>
            <a:ext cx="2767013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4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78538" y="1008063"/>
            <a:ext cx="276860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603250" y="3187700"/>
            <a:ext cx="2349500" cy="1651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487738" y="3176588"/>
            <a:ext cx="2349500" cy="1651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FF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6429375" y="3171825"/>
            <a:ext cx="2349500" cy="1651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0128" name="Text Box 17"/>
          <p:cNvSpPr txBox="1">
            <a:spLocks noChangeArrowheads="1"/>
          </p:cNvSpPr>
          <p:nvPr/>
        </p:nvSpPr>
        <p:spPr bwMode="auto">
          <a:xfrm>
            <a:off x="176213" y="76200"/>
            <a:ext cx="37671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 a color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3930650"/>
            <a:ext cx="28654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1663" y="3930650"/>
            <a:ext cx="28575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8063" y="3927475"/>
            <a:ext cx="28384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1269" name="Picture 5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3127375" y="1096963"/>
            <a:ext cx="287496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0" name="Text Box 6"/>
          <p:cNvSpPr txBox="1">
            <a:spLocks noChangeArrowheads="1"/>
          </p:cNvSpPr>
          <p:nvPr/>
        </p:nvSpPr>
        <p:spPr bwMode="auto">
          <a:xfrm>
            <a:off x="149225" y="1655763"/>
            <a:ext cx="2536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s-CL" sz="1600"/>
              <a:t>&gt; Color </a:t>
            </a:r>
            <a:r>
              <a:rPr lang="es-CL" sz="1600">
                <a:sym typeface="Symbol" charset="2"/>
              </a:rPr>
              <a:t></a:t>
            </a:r>
            <a:r>
              <a:rPr lang="es-CL" sz="1600"/>
              <a:t> blanco &amp; negro</a:t>
            </a:r>
            <a:endParaRPr lang="es-E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1450" y="2016125"/>
            <a:ext cx="5824538" cy="4176713"/>
            <a:chOff x="108" y="1270"/>
            <a:chExt cx="3669" cy="2631"/>
          </a:xfrm>
        </p:grpSpPr>
        <p:pic>
          <p:nvPicPr>
            <p:cNvPr id="92170" name="Picture 8"/>
            <p:cNvPicPr>
              <a:picLocks noChangeAspect="1" noChangeArrowheads="1"/>
            </p:cNvPicPr>
            <p:nvPr/>
          </p:nvPicPr>
          <p:blipFill>
            <a:blip r:embed="rId6">
              <a:lum bright="6000" contrast="42000"/>
              <a:grayscl/>
            </a:blip>
            <a:srcRect/>
            <a:stretch>
              <a:fillRect/>
            </a:stretch>
          </p:blipFill>
          <p:spPr bwMode="auto">
            <a:xfrm>
              <a:off x="1966" y="2467"/>
              <a:ext cx="1811" cy="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71" name="Text Box 9"/>
            <p:cNvSpPr txBox="1">
              <a:spLocks noChangeArrowheads="1"/>
            </p:cNvSpPr>
            <p:nvPr/>
          </p:nvSpPr>
          <p:spPr bwMode="auto">
            <a:xfrm>
              <a:off x="108" y="1270"/>
              <a:ext cx="17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CL" sz="1600"/>
                <a:t>&gt; Mejoramiento de contraste</a:t>
              </a:r>
              <a:endParaRPr lang="es-ES" sz="1600"/>
            </a:p>
          </p:txBody>
        </p:sp>
      </p:grpSp>
      <p:sp>
        <p:nvSpPr>
          <p:cNvPr id="1291274" name="Line 10"/>
          <p:cNvSpPr>
            <a:spLocks noChangeShapeType="1"/>
          </p:cNvSpPr>
          <p:nvPr/>
        </p:nvSpPr>
        <p:spPr bwMode="auto">
          <a:xfrm>
            <a:off x="4559300" y="3390900"/>
            <a:ext cx="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169" name="Text Box 12"/>
          <p:cNvSpPr txBox="1">
            <a:spLocks noChangeArrowheads="1"/>
          </p:cNvSpPr>
          <p:nvPr/>
        </p:nvSpPr>
        <p:spPr bwMode="auto">
          <a:xfrm>
            <a:off x="176213" y="76200"/>
            <a:ext cx="37671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 a color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31684 -0.4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9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0" y="-20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-0.00278 -0.40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9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04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-0.325 -0.4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91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-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0" grpId="0"/>
      <p:bldP spid="12912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7462838" y="5843588"/>
            <a:ext cx="782637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>
                <a:solidFill>
                  <a:srgbClr val="0000FF"/>
                </a:solidFill>
              </a:rPr>
              <a:t>Señal de vídeo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992313" y="2366963"/>
            <a:ext cx="541337" cy="541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2533650" y="2638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2894013" y="2276475"/>
            <a:ext cx="360362" cy="722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992313" y="3089275"/>
            <a:ext cx="541337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2533650" y="3359150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2894013" y="2998788"/>
            <a:ext cx="360362" cy="7207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3074988" y="3178175"/>
            <a:ext cx="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1992313" y="4021138"/>
            <a:ext cx="541337" cy="541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2533650" y="4292600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2894013" y="3930650"/>
            <a:ext cx="360362" cy="722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3073400" y="411162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8" name="Rectangle 16"/>
          <p:cNvSpPr>
            <a:spLocks noChangeArrowheads="1"/>
          </p:cNvSpPr>
          <p:nvPr/>
        </p:nvSpPr>
        <p:spPr bwMode="auto">
          <a:xfrm>
            <a:off x="3525838" y="2366963"/>
            <a:ext cx="539750" cy="541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79" name="Line 17"/>
          <p:cNvSpPr>
            <a:spLocks noChangeShapeType="1"/>
          </p:cNvSpPr>
          <p:nvPr/>
        </p:nvSpPr>
        <p:spPr bwMode="auto">
          <a:xfrm>
            <a:off x="4065588" y="2638425"/>
            <a:ext cx="361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0" name="Rectangle 18"/>
          <p:cNvSpPr>
            <a:spLocks noChangeArrowheads="1"/>
          </p:cNvSpPr>
          <p:nvPr/>
        </p:nvSpPr>
        <p:spPr bwMode="auto">
          <a:xfrm>
            <a:off x="4427538" y="2276475"/>
            <a:ext cx="360362" cy="722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1" name="Rectangle 19"/>
          <p:cNvSpPr>
            <a:spLocks noChangeArrowheads="1"/>
          </p:cNvSpPr>
          <p:nvPr/>
        </p:nvSpPr>
        <p:spPr bwMode="auto">
          <a:xfrm>
            <a:off x="3525838" y="3090863"/>
            <a:ext cx="541337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2" name="Rectangle 20"/>
          <p:cNvSpPr>
            <a:spLocks noChangeArrowheads="1"/>
          </p:cNvSpPr>
          <p:nvPr/>
        </p:nvSpPr>
        <p:spPr bwMode="auto">
          <a:xfrm>
            <a:off x="4427538" y="2998788"/>
            <a:ext cx="360362" cy="7207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3" name="Line 21"/>
          <p:cNvSpPr>
            <a:spLocks noChangeShapeType="1"/>
          </p:cNvSpPr>
          <p:nvPr/>
        </p:nvSpPr>
        <p:spPr bwMode="auto">
          <a:xfrm>
            <a:off x="4606925" y="3179763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4" name="Rectangle 22"/>
          <p:cNvSpPr>
            <a:spLocks noChangeArrowheads="1"/>
          </p:cNvSpPr>
          <p:nvPr/>
        </p:nvSpPr>
        <p:spPr bwMode="auto">
          <a:xfrm>
            <a:off x="3525838" y="4021138"/>
            <a:ext cx="541337" cy="541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5" name="Line 23"/>
          <p:cNvSpPr>
            <a:spLocks noChangeShapeType="1"/>
          </p:cNvSpPr>
          <p:nvPr/>
        </p:nvSpPr>
        <p:spPr bwMode="auto">
          <a:xfrm>
            <a:off x="4067175" y="4292600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6" name="Rectangle 24"/>
          <p:cNvSpPr>
            <a:spLocks noChangeArrowheads="1"/>
          </p:cNvSpPr>
          <p:nvPr/>
        </p:nvSpPr>
        <p:spPr bwMode="auto">
          <a:xfrm>
            <a:off x="4427538" y="3930650"/>
            <a:ext cx="360362" cy="722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7" name="Line 25"/>
          <p:cNvSpPr>
            <a:spLocks noChangeShapeType="1"/>
          </p:cNvSpPr>
          <p:nvPr/>
        </p:nvSpPr>
        <p:spPr bwMode="auto">
          <a:xfrm>
            <a:off x="4606925" y="411162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8" name="Rectangle 26"/>
          <p:cNvSpPr>
            <a:spLocks noChangeArrowheads="1"/>
          </p:cNvSpPr>
          <p:nvPr/>
        </p:nvSpPr>
        <p:spPr bwMode="auto">
          <a:xfrm>
            <a:off x="5057775" y="2366963"/>
            <a:ext cx="541338" cy="541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89" name="Line 27"/>
          <p:cNvSpPr>
            <a:spLocks noChangeShapeType="1"/>
          </p:cNvSpPr>
          <p:nvPr/>
        </p:nvSpPr>
        <p:spPr bwMode="auto">
          <a:xfrm>
            <a:off x="5599113" y="2638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0" name="Rectangle 28"/>
          <p:cNvSpPr>
            <a:spLocks noChangeArrowheads="1"/>
          </p:cNvSpPr>
          <p:nvPr/>
        </p:nvSpPr>
        <p:spPr bwMode="auto">
          <a:xfrm>
            <a:off x="5959475" y="2276475"/>
            <a:ext cx="360363" cy="722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5057775" y="3089275"/>
            <a:ext cx="541338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2" name="Line 30"/>
          <p:cNvSpPr>
            <a:spLocks noChangeShapeType="1"/>
          </p:cNvSpPr>
          <p:nvPr/>
        </p:nvSpPr>
        <p:spPr bwMode="auto">
          <a:xfrm>
            <a:off x="5599113" y="3359150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3" name="Rectangle 31"/>
          <p:cNvSpPr>
            <a:spLocks noChangeArrowheads="1"/>
          </p:cNvSpPr>
          <p:nvPr/>
        </p:nvSpPr>
        <p:spPr bwMode="auto">
          <a:xfrm>
            <a:off x="5959475" y="2998788"/>
            <a:ext cx="360363" cy="7207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4" name="Line 32"/>
          <p:cNvSpPr>
            <a:spLocks noChangeShapeType="1"/>
          </p:cNvSpPr>
          <p:nvPr/>
        </p:nvSpPr>
        <p:spPr bwMode="auto">
          <a:xfrm>
            <a:off x="6138863" y="3179763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5" name="Rectangle 33"/>
          <p:cNvSpPr>
            <a:spLocks noChangeArrowheads="1"/>
          </p:cNvSpPr>
          <p:nvPr/>
        </p:nvSpPr>
        <p:spPr bwMode="auto">
          <a:xfrm>
            <a:off x="5057775" y="4021138"/>
            <a:ext cx="541338" cy="541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6" name="Line 34"/>
          <p:cNvSpPr>
            <a:spLocks noChangeShapeType="1"/>
          </p:cNvSpPr>
          <p:nvPr/>
        </p:nvSpPr>
        <p:spPr bwMode="auto">
          <a:xfrm>
            <a:off x="5599113" y="4292600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7" name="Rectangle 35"/>
          <p:cNvSpPr>
            <a:spLocks noChangeArrowheads="1"/>
          </p:cNvSpPr>
          <p:nvPr/>
        </p:nvSpPr>
        <p:spPr bwMode="auto">
          <a:xfrm>
            <a:off x="5959475" y="3930650"/>
            <a:ext cx="360363" cy="722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8" name="Line 36"/>
          <p:cNvSpPr>
            <a:spLocks noChangeShapeType="1"/>
          </p:cNvSpPr>
          <p:nvPr/>
        </p:nvSpPr>
        <p:spPr bwMode="auto">
          <a:xfrm>
            <a:off x="6138863" y="411162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2262188" y="4652963"/>
            <a:ext cx="1533525" cy="3603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0" name="Rectangle 38"/>
          <p:cNvSpPr>
            <a:spLocks noChangeArrowheads="1"/>
          </p:cNvSpPr>
          <p:nvPr/>
        </p:nvSpPr>
        <p:spPr bwMode="auto">
          <a:xfrm>
            <a:off x="3795713" y="4652963"/>
            <a:ext cx="1533525" cy="3603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1" name="Rectangle 39"/>
          <p:cNvSpPr>
            <a:spLocks noChangeArrowheads="1"/>
          </p:cNvSpPr>
          <p:nvPr/>
        </p:nvSpPr>
        <p:spPr bwMode="auto">
          <a:xfrm>
            <a:off x="5329238" y="4652963"/>
            <a:ext cx="1531937" cy="3603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2" name="Line 40"/>
          <p:cNvSpPr>
            <a:spLocks noChangeShapeType="1"/>
          </p:cNvSpPr>
          <p:nvPr/>
        </p:nvSpPr>
        <p:spPr bwMode="auto">
          <a:xfrm>
            <a:off x="4246563" y="4832350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3" name="Line 41"/>
          <p:cNvSpPr>
            <a:spLocks noChangeShapeType="1"/>
          </p:cNvSpPr>
          <p:nvPr/>
        </p:nvSpPr>
        <p:spPr bwMode="auto">
          <a:xfrm>
            <a:off x="5780088" y="4832350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4" name="Line 42"/>
          <p:cNvSpPr>
            <a:spLocks noChangeShapeType="1"/>
          </p:cNvSpPr>
          <p:nvPr/>
        </p:nvSpPr>
        <p:spPr bwMode="auto">
          <a:xfrm>
            <a:off x="6861175" y="4832350"/>
            <a:ext cx="450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5" name="Text Box 43"/>
          <p:cNvSpPr txBox="1">
            <a:spLocks noChangeArrowheads="1"/>
          </p:cNvSpPr>
          <p:nvPr/>
        </p:nvSpPr>
        <p:spPr bwMode="auto">
          <a:xfrm>
            <a:off x="6532563" y="1814513"/>
            <a:ext cx="17970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>
                <a:solidFill>
                  <a:srgbClr val="0000FF"/>
                </a:solidFill>
              </a:rPr>
              <a:t>Registrsos de transporte vertical</a:t>
            </a:r>
          </a:p>
        </p:txBody>
      </p:sp>
      <p:sp>
        <p:nvSpPr>
          <p:cNvPr id="36906" name="Text Box 44"/>
          <p:cNvSpPr txBox="1">
            <a:spLocks noChangeArrowheads="1"/>
          </p:cNvSpPr>
          <p:nvPr/>
        </p:nvSpPr>
        <p:spPr bwMode="auto">
          <a:xfrm>
            <a:off x="0" y="4056063"/>
            <a:ext cx="17002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r>
              <a:rPr lang="de-DE" sz="1400">
                <a:solidFill>
                  <a:srgbClr val="0000FF"/>
                </a:solidFill>
              </a:rPr>
              <a:t>Sensores fotosensibles</a:t>
            </a:r>
            <a:endParaRPr lang="de-DE" sz="1200">
              <a:solidFill>
                <a:srgbClr val="0000FF"/>
              </a:solidFill>
            </a:endParaRPr>
          </a:p>
        </p:txBody>
      </p:sp>
      <p:sp>
        <p:nvSpPr>
          <p:cNvPr id="36907" name="Line 45"/>
          <p:cNvSpPr>
            <a:spLocks noChangeShapeType="1"/>
          </p:cNvSpPr>
          <p:nvPr/>
        </p:nvSpPr>
        <p:spPr bwMode="auto">
          <a:xfrm flipH="1">
            <a:off x="1592263" y="3370263"/>
            <a:ext cx="654050" cy="869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8" name="Line 46"/>
          <p:cNvSpPr>
            <a:spLocks noChangeShapeType="1"/>
          </p:cNvSpPr>
          <p:nvPr/>
        </p:nvSpPr>
        <p:spPr bwMode="auto">
          <a:xfrm flipH="1" flipV="1">
            <a:off x="1609725" y="4264025"/>
            <a:ext cx="442913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09" name="Text Box 47"/>
          <p:cNvSpPr txBox="1">
            <a:spLocks noChangeArrowheads="1"/>
          </p:cNvSpPr>
          <p:nvPr/>
        </p:nvSpPr>
        <p:spPr bwMode="auto">
          <a:xfrm>
            <a:off x="36513" y="4981575"/>
            <a:ext cx="204628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>
                <a:solidFill>
                  <a:srgbClr val="0000FF"/>
                </a:solidFill>
              </a:rPr>
              <a:t>Registros de lectura horizontal</a:t>
            </a:r>
            <a:endParaRPr lang="de-DE" sz="1200">
              <a:solidFill>
                <a:srgbClr val="0000FF"/>
              </a:solidFill>
            </a:endParaRPr>
          </a:p>
        </p:txBody>
      </p:sp>
      <p:sp>
        <p:nvSpPr>
          <p:cNvPr id="36910" name="Line 48"/>
          <p:cNvSpPr>
            <a:spLocks noChangeShapeType="1"/>
          </p:cNvSpPr>
          <p:nvPr/>
        </p:nvSpPr>
        <p:spPr bwMode="auto">
          <a:xfrm>
            <a:off x="3074988" y="24574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1" name="Line 49"/>
          <p:cNvSpPr>
            <a:spLocks noChangeShapeType="1"/>
          </p:cNvSpPr>
          <p:nvPr/>
        </p:nvSpPr>
        <p:spPr bwMode="auto">
          <a:xfrm>
            <a:off x="4606925" y="24574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2" name="Line 50"/>
          <p:cNvSpPr>
            <a:spLocks noChangeShapeType="1"/>
          </p:cNvSpPr>
          <p:nvPr/>
        </p:nvSpPr>
        <p:spPr bwMode="auto">
          <a:xfrm>
            <a:off x="6140450" y="24574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3" name="Line 51"/>
          <p:cNvSpPr>
            <a:spLocks noChangeShapeType="1"/>
          </p:cNvSpPr>
          <p:nvPr/>
        </p:nvSpPr>
        <p:spPr bwMode="auto">
          <a:xfrm>
            <a:off x="2713038" y="4832350"/>
            <a:ext cx="722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4" name="Line 52"/>
          <p:cNvSpPr>
            <a:spLocks noChangeShapeType="1"/>
          </p:cNvSpPr>
          <p:nvPr/>
        </p:nvSpPr>
        <p:spPr bwMode="auto">
          <a:xfrm flipH="1">
            <a:off x="3062288" y="3759200"/>
            <a:ext cx="4762" cy="96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5" name="Line 53"/>
          <p:cNvSpPr>
            <a:spLocks noChangeShapeType="1"/>
          </p:cNvSpPr>
          <p:nvPr/>
        </p:nvSpPr>
        <p:spPr bwMode="auto">
          <a:xfrm flipH="1">
            <a:off x="4616450" y="3763963"/>
            <a:ext cx="4763" cy="96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6" name="Line 54"/>
          <p:cNvSpPr>
            <a:spLocks noChangeShapeType="1"/>
          </p:cNvSpPr>
          <p:nvPr/>
        </p:nvSpPr>
        <p:spPr bwMode="auto">
          <a:xfrm flipH="1">
            <a:off x="6135688" y="3759200"/>
            <a:ext cx="4762" cy="96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7" name="Line 55"/>
          <p:cNvSpPr>
            <a:spLocks noChangeShapeType="1"/>
          </p:cNvSpPr>
          <p:nvPr/>
        </p:nvSpPr>
        <p:spPr bwMode="auto">
          <a:xfrm>
            <a:off x="3065463" y="2066925"/>
            <a:ext cx="363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8" name="Line 56"/>
          <p:cNvSpPr>
            <a:spLocks noChangeShapeType="1"/>
          </p:cNvSpPr>
          <p:nvPr/>
        </p:nvSpPr>
        <p:spPr bwMode="auto">
          <a:xfrm>
            <a:off x="3068638" y="2066925"/>
            <a:ext cx="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19" name="Line 57"/>
          <p:cNvSpPr>
            <a:spLocks noChangeShapeType="1"/>
          </p:cNvSpPr>
          <p:nvPr/>
        </p:nvSpPr>
        <p:spPr bwMode="auto">
          <a:xfrm>
            <a:off x="4594225" y="2070100"/>
            <a:ext cx="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20" name="Line 58"/>
          <p:cNvSpPr>
            <a:spLocks noChangeShapeType="1"/>
          </p:cNvSpPr>
          <p:nvPr/>
        </p:nvSpPr>
        <p:spPr bwMode="auto">
          <a:xfrm>
            <a:off x="6111875" y="2074863"/>
            <a:ext cx="0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21" name="Line 59"/>
          <p:cNvSpPr>
            <a:spLocks noChangeShapeType="1"/>
          </p:cNvSpPr>
          <p:nvPr/>
        </p:nvSpPr>
        <p:spPr bwMode="auto">
          <a:xfrm flipH="1" flipV="1">
            <a:off x="2532063" y="5205413"/>
            <a:ext cx="363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22" name="Line 60"/>
          <p:cNvSpPr>
            <a:spLocks noChangeShapeType="1"/>
          </p:cNvSpPr>
          <p:nvPr/>
        </p:nvSpPr>
        <p:spPr bwMode="auto">
          <a:xfrm flipH="1" flipV="1">
            <a:off x="6162675" y="5076825"/>
            <a:ext cx="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23" name="Line 61"/>
          <p:cNvSpPr>
            <a:spLocks noChangeShapeType="1"/>
          </p:cNvSpPr>
          <p:nvPr/>
        </p:nvSpPr>
        <p:spPr bwMode="auto">
          <a:xfrm flipH="1" flipV="1">
            <a:off x="4637088" y="5073650"/>
            <a:ext cx="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24" name="Line 62"/>
          <p:cNvSpPr>
            <a:spLocks noChangeShapeType="1"/>
          </p:cNvSpPr>
          <p:nvPr/>
        </p:nvSpPr>
        <p:spPr bwMode="auto">
          <a:xfrm flipH="1" flipV="1">
            <a:off x="3119438" y="5068888"/>
            <a:ext cx="0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6925" name="AutoShape 63"/>
          <p:cNvCxnSpPr>
            <a:cxnSpLocks noChangeShapeType="1"/>
            <a:stCxn id="36881" idx="3"/>
            <a:endCxn id="36882" idx="1"/>
          </p:cNvCxnSpPr>
          <p:nvPr/>
        </p:nvCxnSpPr>
        <p:spPr bwMode="auto">
          <a:xfrm flipV="1">
            <a:off x="4067175" y="3359150"/>
            <a:ext cx="3603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926" name="Rectangle 64"/>
          <p:cNvSpPr>
            <a:spLocks noChangeArrowheads="1"/>
          </p:cNvSpPr>
          <p:nvPr/>
        </p:nvSpPr>
        <p:spPr bwMode="auto">
          <a:xfrm>
            <a:off x="7292975" y="4519613"/>
            <a:ext cx="122872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27" name="Line 65"/>
          <p:cNvSpPr>
            <a:spLocks noChangeShapeType="1"/>
          </p:cNvSpPr>
          <p:nvPr/>
        </p:nvSpPr>
        <p:spPr bwMode="auto">
          <a:xfrm>
            <a:off x="7874000" y="5129213"/>
            <a:ext cx="6350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28" name="Text Box 66"/>
          <p:cNvSpPr txBox="1">
            <a:spLocks noChangeArrowheads="1"/>
          </p:cNvSpPr>
          <p:nvPr/>
        </p:nvSpPr>
        <p:spPr bwMode="auto">
          <a:xfrm>
            <a:off x="7270750" y="4559300"/>
            <a:ext cx="12477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>
                <a:solidFill>
                  <a:srgbClr val="0000FF"/>
                </a:solidFill>
              </a:rPr>
              <a:t>Procesa-miento</a:t>
            </a:r>
            <a:endParaRPr lang="de-DE" sz="1200">
              <a:solidFill>
                <a:srgbClr val="0000FF"/>
              </a:solidFill>
            </a:endParaRPr>
          </a:p>
        </p:txBody>
      </p:sp>
      <p:grpSp>
        <p:nvGrpSpPr>
          <p:cNvPr id="36929" name="Group 67"/>
          <p:cNvGrpSpPr>
            <a:grpSpLocks/>
          </p:cNvGrpSpPr>
          <p:nvPr/>
        </p:nvGrpSpPr>
        <p:grpSpPr bwMode="auto">
          <a:xfrm>
            <a:off x="53975" y="1595438"/>
            <a:ext cx="1219200" cy="1219200"/>
            <a:chOff x="1248" y="1584"/>
            <a:chExt cx="768" cy="768"/>
          </a:xfrm>
        </p:grpSpPr>
        <p:grpSp>
          <p:nvGrpSpPr>
            <p:cNvPr id="36934" name="Group 68"/>
            <p:cNvGrpSpPr>
              <a:grpSpLocks/>
            </p:cNvGrpSpPr>
            <p:nvPr/>
          </p:nvGrpSpPr>
          <p:grpSpPr bwMode="auto">
            <a:xfrm>
              <a:off x="1248" y="1584"/>
              <a:ext cx="384" cy="384"/>
              <a:chOff x="1248" y="1584"/>
              <a:chExt cx="384" cy="384"/>
            </a:xfrm>
          </p:grpSpPr>
          <p:grpSp>
            <p:nvGrpSpPr>
              <p:cNvPr id="37190" name="Group 69"/>
              <p:cNvGrpSpPr>
                <a:grpSpLocks/>
              </p:cNvGrpSpPr>
              <p:nvPr/>
            </p:nvGrpSpPr>
            <p:grpSpPr bwMode="auto">
              <a:xfrm>
                <a:off x="1248" y="1584"/>
                <a:ext cx="192" cy="192"/>
                <a:chOff x="1248" y="1584"/>
                <a:chExt cx="192" cy="192"/>
              </a:xfrm>
            </p:grpSpPr>
            <p:grpSp>
              <p:nvGrpSpPr>
                <p:cNvPr id="37254" name="Group 70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270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71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72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73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55" name="Group 75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26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7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56" name="Group 80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262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3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4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5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57" name="Group 85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25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5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0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61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191" name="Group 90"/>
              <p:cNvGrpSpPr>
                <a:grpSpLocks/>
              </p:cNvGrpSpPr>
              <p:nvPr/>
            </p:nvGrpSpPr>
            <p:grpSpPr bwMode="auto">
              <a:xfrm>
                <a:off x="1248" y="1776"/>
                <a:ext cx="192" cy="192"/>
                <a:chOff x="1248" y="1584"/>
                <a:chExt cx="192" cy="192"/>
              </a:xfrm>
            </p:grpSpPr>
            <p:grpSp>
              <p:nvGrpSpPr>
                <p:cNvPr id="37234" name="Group 91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250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5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5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5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35" name="Group 96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246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7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36" name="Group 101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2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4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37" name="Group 106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23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3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4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192" name="Group 111"/>
              <p:cNvGrpSpPr>
                <a:grpSpLocks/>
              </p:cNvGrpSpPr>
              <p:nvPr/>
            </p:nvGrpSpPr>
            <p:grpSpPr bwMode="auto">
              <a:xfrm>
                <a:off x="1440" y="1584"/>
                <a:ext cx="192" cy="192"/>
                <a:chOff x="1248" y="1584"/>
                <a:chExt cx="192" cy="192"/>
              </a:xfrm>
            </p:grpSpPr>
            <p:grpSp>
              <p:nvGrpSpPr>
                <p:cNvPr id="37214" name="Group 112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230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31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3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3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15" name="Group 117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22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16" name="Group 122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22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3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4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217" name="Group 127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21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19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2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193" name="Group 132"/>
              <p:cNvGrpSpPr>
                <a:grpSpLocks/>
              </p:cNvGrpSpPr>
              <p:nvPr/>
            </p:nvGrpSpPr>
            <p:grpSpPr bwMode="auto">
              <a:xfrm>
                <a:off x="1440" y="1776"/>
                <a:ext cx="192" cy="192"/>
                <a:chOff x="1248" y="1584"/>
                <a:chExt cx="192" cy="192"/>
              </a:xfrm>
            </p:grpSpPr>
            <p:grpSp>
              <p:nvGrpSpPr>
                <p:cNvPr id="37194" name="Group 133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21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1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1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1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95" name="Group 138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206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7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8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9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96" name="Group 143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20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97" name="Group 148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19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99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0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201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</p:grpSp>
        <p:grpSp>
          <p:nvGrpSpPr>
            <p:cNvPr id="36935" name="Group 153"/>
            <p:cNvGrpSpPr>
              <a:grpSpLocks/>
            </p:cNvGrpSpPr>
            <p:nvPr/>
          </p:nvGrpSpPr>
          <p:grpSpPr bwMode="auto">
            <a:xfrm>
              <a:off x="1632" y="1584"/>
              <a:ext cx="384" cy="384"/>
              <a:chOff x="1248" y="1584"/>
              <a:chExt cx="384" cy="384"/>
            </a:xfrm>
          </p:grpSpPr>
          <p:grpSp>
            <p:nvGrpSpPr>
              <p:cNvPr id="37106" name="Group 154"/>
              <p:cNvGrpSpPr>
                <a:grpSpLocks/>
              </p:cNvGrpSpPr>
              <p:nvPr/>
            </p:nvGrpSpPr>
            <p:grpSpPr bwMode="auto">
              <a:xfrm>
                <a:off x="1248" y="1584"/>
                <a:ext cx="192" cy="192"/>
                <a:chOff x="1248" y="1584"/>
                <a:chExt cx="192" cy="192"/>
              </a:xfrm>
            </p:grpSpPr>
            <p:grpSp>
              <p:nvGrpSpPr>
                <p:cNvPr id="37170" name="Group 155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186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7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8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9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71" name="Group 160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182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3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4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5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72" name="Group 165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178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79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0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81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73" name="Group 170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174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75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76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77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107" name="Group 175"/>
              <p:cNvGrpSpPr>
                <a:grpSpLocks/>
              </p:cNvGrpSpPr>
              <p:nvPr/>
            </p:nvGrpSpPr>
            <p:grpSpPr bwMode="auto">
              <a:xfrm>
                <a:off x="1248" y="1776"/>
                <a:ext cx="192" cy="192"/>
                <a:chOff x="1248" y="1584"/>
                <a:chExt cx="192" cy="192"/>
              </a:xfrm>
            </p:grpSpPr>
            <p:grpSp>
              <p:nvGrpSpPr>
                <p:cNvPr id="37150" name="Group 176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166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7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8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9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51" name="Group 181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162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3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4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5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52" name="Group 186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158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59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0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61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53" name="Group 191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154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55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56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57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108" name="Group 196"/>
              <p:cNvGrpSpPr>
                <a:grpSpLocks/>
              </p:cNvGrpSpPr>
              <p:nvPr/>
            </p:nvGrpSpPr>
            <p:grpSpPr bwMode="auto">
              <a:xfrm>
                <a:off x="1440" y="1584"/>
                <a:ext cx="192" cy="192"/>
                <a:chOff x="1248" y="1584"/>
                <a:chExt cx="192" cy="192"/>
              </a:xfrm>
            </p:grpSpPr>
            <p:grpSp>
              <p:nvGrpSpPr>
                <p:cNvPr id="37130" name="Group 197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146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7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8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9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31" name="Group 202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142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3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4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5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32" name="Group 207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13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39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4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33" name="Group 212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134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35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36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37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109" name="Group 217"/>
              <p:cNvGrpSpPr>
                <a:grpSpLocks/>
              </p:cNvGrpSpPr>
              <p:nvPr/>
            </p:nvGrpSpPr>
            <p:grpSpPr bwMode="auto">
              <a:xfrm>
                <a:off x="1440" y="1776"/>
                <a:ext cx="192" cy="192"/>
                <a:chOff x="1248" y="1584"/>
                <a:chExt cx="192" cy="192"/>
              </a:xfrm>
            </p:grpSpPr>
            <p:grpSp>
              <p:nvGrpSpPr>
                <p:cNvPr id="37110" name="Group 218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126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7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11" name="Group 223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12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12" name="Group 228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118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19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0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21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113" name="Group 233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114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15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16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1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</p:grpSp>
        <p:grpSp>
          <p:nvGrpSpPr>
            <p:cNvPr id="36936" name="Group 238"/>
            <p:cNvGrpSpPr>
              <a:grpSpLocks/>
            </p:cNvGrpSpPr>
            <p:nvPr/>
          </p:nvGrpSpPr>
          <p:grpSpPr bwMode="auto">
            <a:xfrm>
              <a:off x="1248" y="1968"/>
              <a:ext cx="384" cy="384"/>
              <a:chOff x="1248" y="1584"/>
              <a:chExt cx="384" cy="384"/>
            </a:xfrm>
          </p:grpSpPr>
          <p:grpSp>
            <p:nvGrpSpPr>
              <p:cNvPr id="37022" name="Group 239"/>
              <p:cNvGrpSpPr>
                <a:grpSpLocks/>
              </p:cNvGrpSpPr>
              <p:nvPr/>
            </p:nvGrpSpPr>
            <p:grpSpPr bwMode="auto">
              <a:xfrm>
                <a:off x="1248" y="1584"/>
                <a:ext cx="192" cy="192"/>
                <a:chOff x="1248" y="1584"/>
                <a:chExt cx="192" cy="192"/>
              </a:xfrm>
            </p:grpSpPr>
            <p:grpSp>
              <p:nvGrpSpPr>
                <p:cNvPr id="37086" name="Group 240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102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03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04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05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87" name="Group 245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098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99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00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101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88" name="Group 250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094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95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96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97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89" name="Group 255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090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91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92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93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023" name="Group 260"/>
              <p:cNvGrpSpPr>
                <a:grpSpLocks/>
              </p:cNvGrpSpPr>
              <p:nvPr/>
            </p:nvGrpSpPr>
            <p:grpSpPr bwMode="auto">
              <a:xfrm>
                <a:off x="1248" y="1776"/>
                <a:ext cx="192" cy="192"/>
                <a:chOff x="1248" y="1584"/>
                <a:chExt cx="192" cy="192"/>
              </a:xfrm>
            </p:grpSpPr>
            <p:grpSp>
              <p:nvGrpSpPr>
                <p:cNvPr id="37066" name="Group 261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082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83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84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85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67" name="Group 266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078" name="Rectangle 26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79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80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81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68" name="Group 271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074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75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76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77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69" name="Group 276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070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71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72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73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024" name="Group 281"/>
              <p:cNvGrpSpPr>
                <a:grpSpLocks/>
              </p:cNvGrpSpPr>
              <p:nvPr/>
            </p:nvGrpSpPr>
            <p:grpSpPr bwMode="auto">
              <a:xfrm>
                <a:off x="1440" y="1584"/>
                <a:ext cx="192" cy="192"/>
                <a:chOff x="1248" y="1584"/>
                <a:chExt cx="192" cy="192"/>
              </a:xfrm>
            </p:grpSpPr>
            <p:grpSp>
              <p:nvGrpSpPr>
                <p:cNvPr id="37046" name="Group 282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062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63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64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65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47" name="Group 287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058" name="Rectangle 28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59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60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61" name="Rectangle 29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48" name="Group 292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054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55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56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57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49" name="Group 297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05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51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52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53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7025" name="Group 302"/>
              <p:cNvGrpSpPr>
                <a:grpSpLocks/>
              </p:cNvGrpSpPr>
              <p:nvPr/>
            </p:nvGrpSpPr>
            <p:grpSpPr bwMode="auto">
              <a:xfrm>
                <a:off x="1440" y="1776"/>
                <a:ext cx="192" cy="192"/>
                <a:chOff x="1248" y="1584"/>
                <a:chExt cx="192" cy="192"/>
              </a:xfrm>
            </p:grpSpPr>
            <p:grpSp>
              <p:nvGrpSpPr>
                <p:cNvPr id="37026" name="Group 303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042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43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44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45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27" name="Group 308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038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39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40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41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28" name="Group 313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034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35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36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37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29" name="Group 318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030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31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32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33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</p:grpSp>
        <p:grpSp>
          <p:nvGrpSpPr>
            <p:cNvPr id="36937" name="Group 323"/>
            <p:cNvGrpSpPr>
              <a:grpSpLocks/>
            </p:cNvGrpSpPr>
            <p:nvPr/>
          </p:nvGrpSpPr>
          <p:grpSpPr bwMode="auto">
            <a:xfrm>
              <a:off x="1632" y="1968"/>
              <a:ext cx="384" cy="384"/>
              <a:chOff x="1248" y="1584"/>
              <a:chExt cx="384" cy="384"/>
            </a:xfrm>
          </p:grpSpPr>
          <p:grpSp>
            <p:nvGrpSpPr>
              <p:cNvPr id="36938" name="Group 324"/>
              <p:cNvGrpSpPr>
                <a:grpSpLocks/>
              </p:cNvGrpSpPr>
              <p:nvPr/>
            </p:nvGrpSpPr>
            <p:grpSpPr bwMode="auto">
              <a:xfrm>
                <a:off x="1248" y="1584"/>
                <a:ext cx="192" cy="192"/>
                <a:chOff x="1248" y="1584"/>
                <a:chExt cx="192" cy="192"/>
              </a:xfrm>
            </p:grpSpPr>
            <p:grpSp>
              <p:nvGrpSpPr>
                <p:cNvPr id="37002" name="Group 325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701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19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20" name="Rectangle 32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21" name="Rectangle 32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03" name="Group 330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7014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15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16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17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04" name="Group 335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7010" name="Rectangle 33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11" name="Rectangle 33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12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13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7005" name="Group 340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7006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07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08" name="Rectangle 34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09" name="Rectangle 3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6939" name="Group 345"/>
              <p:cNvGrpSpPr>
                <a:grpSpLocks/>
              </p:cNvGrpSpPr>
              <p:nvPr/>
            </p:nvGrpSpPr>
            <p:grpSpPr bwMode="auto">
              <a:xfrm>
                <a:off x="1248" y="1776"/>
                <a:ext cx="192" cy="192"/>
                <a:chOff x="1248" y="1584"/>
                <a:chExt cx="192" cy="192"/>
              </a:xfrm>
            </p:grpSpPr>
            <p:grpSp>
              <p:nvGrpSpPr>
                <p:cNvPr id="36982" name="Group 346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699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99" name="Rectangle 34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00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7001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83" name="Group 351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6994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95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96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97" name="Rectangle 35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84" name="Group 356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6990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91" name="Rectangle 35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92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93" name="Rectangle 36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85" name="Group 361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6986" name="Rectangle 36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87" name="Rectangle 36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88" name="Rectangle 3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89" name="Rectangle 36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6940" name="Group 366"/>
              <p:cNvGrpSpPr>
                <a:grpSpLocks/>
              </p:cNvGrpSpPr>
              <p:nvPr/>
            </p:nvGrpSpPr>
            <p:grpSpPr bwMode="auto">
              <a:xfrm>
                <a:off x="1440" y="1584"/>
                <a:ext cx="192" cy="192"/>
                <a:chOff x="1248" y="1584"/>
                <a:chExt cx="192" cy="192"/>
              </a:xfrm>
            </p:grpSpPr>
            <p:grpSp>
              <p:nvGrpSpPr>
                <p:cNvPr id="36962" name="Group 367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6978" name="Rectangle 36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79" name="Rectangle 36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80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81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63" name="Group 372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6974" name="Rectangle 37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75" name="Rectangle 37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76" name="Rectangle 37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77" name="Rectangle 37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64" name="Group 377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6970" name="Rectangle 37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71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72" name="Rectangle 38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73" name="Rectangle 38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65" name="Group 382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6966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67" name="Rectangle 38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68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69" name="Rectangle 3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36941" name="Group 387"/>
              <p:cNvGrpSpPr>
                <a:grpSpLocks/>
              </p:cNvGrpSpPr>
              <p:nvPr/>
            </p:nvGrpSpPr>
            <p:grpSpPr bwMode="auto">
              <a:xfrm>
                <a:off x="1440" y="1776"/>
                <a:ext cx="192" cy="192"/>
                <a:chOff x="1248" y="1584"/>
                <a:chExt cx="192" cy="192"/>
              </a:xfrm>
            </p:grpSpPr>
            <p:grpSp>
              <p:nvGrpSpPr>
                <p:cNvPr id="36942" name="Group 388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48"/>
                  <a:chOff x="1248" y="1584"/>
                  <a:chExt cx="192" cy="48"/>
                </a:xfrm>
              </p:grpSpPr>
              <p:sp>
                <p:nvSpPr>
                  <p:cNvPr id="36958" name="Rectangle 38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59" name="Rectangle 39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60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61" name="Rectangle 39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43" name="Group 393"/>
                <p:cNvGrpSpPr>
                  <a:grpSpLocks/>
                </p:cNvGrpSpPr>
                <p:nvPr/>
              </p:nvGrpSpPr>
              <p:grpSpPr bwMode="auto">
                <a:xfrm>
                  <a:off x="1248" y="1632"/>
                  <a:ext cx="192" cy="48"/>
                  <a:chOff x="1248" y="1584"/>
                  <a:chExt cx="192" cy="48"/>
                </a:xfrm>
              </p:grpSpPr>
              <p:sp>
                <p:nvSpPr>
                  <p:cNvPr id="36954" name="Rectangle 39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55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56" name="Rectangle 39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57" name="Rectangle 39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44" name="Group 398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192" cy="48"/>
                  <a:chOff x="1248" y="1584"/>
                  <a:chExt cx="192" cy="48"/>
                </a:xfrm>
              </p:grpSpPr>
              <p:sp>
                <p:nvSpPr>
                  <p:cNvPr id="36950" name="Rectangle 39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51" name="Rectangle 40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52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53" name="Rectangle 40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grpSp>
              <p:nvGrpSpPr>
                <p:cNvPr id="36945" name="Group 403"/>
                <p:cNvGrpSpPr>
                  <a:grpSpLocks/>
                </p:cNvGrpSpPr>
                <p:nvPr/>
              </p:nvGrpSpPr>
              <p:grpSpPr bwMode="auto">
                <a:xfrm>
                  <a:off x="1248" y="1728"/>
                  <a:ext cx="192" cy="48"/>
                  <a:chOff x="1248" y="1584"/>
                  <a:chExt cx="192" cy="48"/>
                </a:xfrm>
              </p:grpSpPr>
              <p:sp>
                <p:nvSpPr>
                  <p:cNvPr id="3694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4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48" name="Rectangle 40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  <p:sp>
                <p:nvSpPr>
                  <p:cNvPr id="36949" name="Rectangle 40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84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</p:grpSp>
        </p:grpSp>
      </p:grpSp>
      <p:sp>
        <p:nvSpPr>
          <p:cNvPr id="36930" name="Line 408"/>
          <p:cNvSpPr>
            <a:spLocks noChangeShapeType="1"/>
          </p:cNvSpPr>
          <p:nvPr/>
        </p:nvSpPr>
        <p:spPr bwMode="auto">
          <a:xfrm>
            <a:off x="1327150" y="1617663"/>
            <a:ext cx="163036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31" name="Line 409"/>
          <p:cNvSpPr>
            <a:spLocks noChangeShapeType="1"/>
          </p:cNvSpPr>
          <p:nvPr/>
        </p:nvSpPr>
        <p:spPr bwMode="auto">
          <a:xfrm>
            <a:off x="69850" y="2921000"/>
            <a:ext cx="1165225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932" name="Rectangle 410"/>
          <p:cNvSpPr>
            <a:spLocks noChangeArrowheads="1"/>
          </p:cNvSpPr>
          <p:nvPr/>
        </p:nvSpPr>
        <p:spPr bwMode="auto">
          <a:xfrm>
            <a:off x="284163" y="2824163"/>
            <a:ext cx="1138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e-DE" sz="1400">
                <a:solidFill>
                  <a:srgbClr val="0000FF"/>
                </a:solidFill>
              </a:rPr>
              <a:t>Arreglo CCD</a:t>
            </a:r>
          </a:p>
        </p:txBody>
      </p:sp>
      <p:sp>
        <p:nvSpPr>
          <p:cNvPr id="36933" name="Text Box 411"/>
          <p:cNvSpPr txBox="1">
            <a:spLocks noChangeArrowheads="1"/>
          </p:cNvSpPr>
          <p:nvPr/>
        </p:nvSpPr>
        <p:spPr bwMode="auto">
          <a:xfrm>
            <a:off x="176213" y="76200"/>
            <a:ext cx="403066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33CC"/>
                </a:solidFill>
              </a:rPr>
              <a:t>[ Adquisición de Imágenes: Sensores ]</a:t>
            </a:r>
            <a:endParaRPr 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405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Sensores ]</a:t>
            </a:r>
          </a:p>
        </p:txBody>
      </p:sp>
      <p:sp>
        <p:nvSpPr>
          <p:cNvPr id="38915" name="Line 6"/>
          <p:cNvSpPr>
            <a:spLocks noChangeShapeType="1"/>
          </p:cNvSpPr>
          <p:nvPr/>
        </p:nvSpPr>
        <p:spPr bwMode="auto">
          <a:xfrm>
            <a:off x="457200" y="658813"/>
            <a:ext cx="8229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98500"/>
            <a:ext cx="82296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t" anchorCtr="0" compatLnSpc="1">
            <a:prstTxWarp prst="textNoShape">
              <a:avLst/>
            </a:prstTxWarp>
          </a:bodyPr>
          <a:lstStyle/>
          <a:p>
            <a:pPr marL="203200" indent="-203200" algn="ctr" eaLnBrk="1" hangingPunct="1">
              <a:buClr>
                <a:srgbClr val="6E00FF"/>
              </a:buClr>
              <a:buFontTx/>
              <a:buNone/>
            </a:pPr>
            <a:r>
              <a:rPr lang="en-US" sz="2800"/>
              <a:t>Modelo simple de formación de una imagen</a:t>
            </a:r>
          </a:p>
        </p:txBody>
      </p:sp>
      <p:pic>
        <p:nvPicPr>
          <p:cNvPr id="3891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763" y="1665288"/>
            <a:ext cx="785336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5405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Sensores ]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" y="811213"/>
            <a:ext cx="8229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835025"/>
            <a:ext cx="8343900" cy="51085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t" anchorCtr="0" compatLnSpc="1">
            <a:prstTxWarp prst="textNoShape">
              <a:avLst/>
            </a:prstTxWarp>
          </a:bodyPr>
          <a:lstStyle/>
          <a:p>
            <a:pPr marL="203200" indent="-203200" algn="ctr" eaLnBrk="1" hangingPunct="1">
              <a:buClr>
                <a:srgbClr val="6E00FF"/>
              </a:buClr>
              <a:buFontTx/>
              <a:buNone/>
            </a:pPr>
            <a:r>
              <a:rPr lang="en-US"/>
              <a:t>Modelo simple de formación de una imagen</a:t>
            </a: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608013" y="1508125"/>
            <a:ext cx="8548687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Cuando una imagen es generada por un proceso físico, sus valores de intensidad son proporcionales a la energía radiada por una fuente física (Ej. ondas electromagnéticas) Como consecuencia,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563" y="2411413"/>
            <a:ext cx="1920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Rectangle 7"/>
          <p:cNvSpPr>
            <a:spLocks/>
          </p:cNvSpPr>
          <p:nvPr/>
        </p:nvSpPr>
        <p:spPr bwMode="auto">
          <a:xfrm>
            <a:off x="608013" y="2789238"/>
            <a:ext cx="8548687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 dirty="0" err="1">
                <a:sym typeface="Helvetica Neue Light" charset="0"/>
              </a:rPr>
              <a:t>Esta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función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puede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caracterizarse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por</a:t>
            </a:r>
            <a:r>
              <a:rPr lang="en-US" dirty="0">
                <a:sym typeface="Helvetica Neue Light" charset="0"/>
              </a:rPr>
              <a:t> dos </a:t>
            </a:r>
            <a:r>
              <a:rPr lang="en-US" dirty="0" err="1">
                <a:sym typeface="Helvetica Neue Light" charset="0"/>
              </a:rPr>
              <a:t>componentes</a:t>
            </a:r>
            <a:r>
              <a:rPr lang="en-US" dirty="0">
                <a:sym typeface="Helvetica Neue Light" charset="0"/>
              </a:rPr>
              <a:t>, (1) la </a:t>
            </a:r>
            <a:r>
              <a:rPr lang="en-US" dirty="0" err="1">
                <a:sym typeface="Helvetica Neue Light" charset="0"/>
              </a:rPr>
              <a:t>cantidad</a:t>
            </a:r>
            <a:r>
              <a:rPr lang="en-US" dirty="0">
                <a:sym typeface="Helvetica Neue Light" charset="0"/>
              </a:rPr>
              <a:t> de </a:t>
            </a:r>
            <a:r>
              <a:rPr lang="en-US" dirty="0" err="1">
                <a:sym typeface="Helvetica Neue Light" charset="0"/>
              </a:rPr>
              <a:t>iluminación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incidente</a:t>
            </a:r>
            <a:r>
              <a:rPr lang="en-US" dirty="0">
                <a:sym typeface="Helvetica Neue Light" charset="0"/>
              </a:rPr>
              <a:t> en la </a:t>
            </a:r>
            <a:r>
              <a:rPr lang="en-US" dirty="0" err="1">
                <a:sym typeface="Helvetica Neue Light" charset="0"/>
              </a:rPr>
              <a:t>escena</a:t>
            </a:r>
            <a:r>
              <a:rPr lang="en-US" dirty="0">
                <a:sym typeface="Helvetica Neue Light" charset="0"/>
              </a:rPr>
              <a:t> y (2) la </a:t>
            </a:r>
            <a:r>
              <a:rPr lang="en-US" dirty="0" err="1">
                <a:sym typeface="Helvetica Neue Light" charset="0"/>
              </a:rPr>
              <a:t>cantidad</a:t>
            </a:r>
            <a:r>
              <a:rPr lang="en-US" dirty="0">
                <a:sym typeface="Helvetica Neue Light" charset="0"/>
              </a:rPr>
              <a:t> de </a:t>
            </a:r>
            <a:r>
              <a:rPr lang="en-US" dirty="0" err="1">
                <a:sym typeface="Helvetica Neue Light" charset="0"/>
              </a:rPr>
              <a:t>iluminación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reflejada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por</a:t>
            </a:r>
            <a:r>
              <a:rPr lang="en-US" dirty="0">
                <a:sym typeface="Helvetica Neue Light" charset="0"/>
              </a:rPr>
              <a:t> los </a:t>
            </a:r>
            <a:r>
              <a:rPr lang="en-US" dirty="0" err="1">
                <a:sym typeface="Helvetica Neue Light" charset="0"/>
              </a:rPr>
              <a:t>objetos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que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componen</a:t>
            </a:r>
            <a:r>
              <a:rPr lang="en-US" dirty="0">
                <a:sym typeface="Helvetica Neue Light" charset="0"/>
              </a:rPr>
              <a:t> la </a:t>
            </a:r>
            <a:r>
              <a:rPr lang="en-US" dirty="0" err="1">
                <a:sym typeface="Helvetica Neue Light" charset="0"/>
              </a:rPr>
              <a:t>escena</a:t>
            </a:r>
            <a:r>
              <a:rPr lang="en-US" dirty="0">
                <a:sym typeface="Helvetica Neue Light" charset="0"/>
              </a:rPr>
              <a:t>. </a:t>
            </a:r>
            <a:r>
              <a:rPr lang="en-US" dirty="0" err="1">
                <a:sym typeface="Helvetica Neue Light" charset="0"/>
              </a:rPr>
              <a:t>Apropiadamente</a:t>
            </a:r>
            <a:r>
              <a:rPr lang="en-US" dirty="0">
                <a:sym typeface="Helvetica Neue Light" charset="0"/>
              </a:rPr>
              <a:t> </a:t>
            </a:r>
            <a:r>
              <a:rPr lang="en-US" dirty="0" err="1">
                <a:sym typeface="Helvetica Neue Light" charset="0"/>
              </a:rPr>
              <a:t>reciben</a:t>
            </a:r>
            <a:r>
              <a:rPr lang="en-US" dirty="0">
                <a:sym typeface="Helvetica Neue Light" charset="0"/>
              </a:rPr>
              <a:t> el </a:t>
            </a:r>
            <a:r>
              <a:rPr lang="en-US" dirty="0" err="1">
                <a:sym typeface="Helvetica Neue Light" charset="0"/>
              </a:rPr>
              <a:t>nombre</a:t>
            </a:r>
            <a:r>
              <a:rPr lang="en-US" dirty="0">
                <a:sym typeface="Helvetica Neue Light" charset="0"/>
              </a:rPr>
              <a:t> de  </a:t>
            </a:r>
            <a:r>
              <a:rPr lang="en-US" dirty="0" err="1">
                <a:sym typeface="Helvetica Neue Light" charset="0"/>
              </a:rPr>
              <a:t>componenete</a:t>
            </a:r>
            <a:r>
              <a:rPr lang="en-US" dirty="0">
                <a:sym typeface="Helvetica Neue Light" charset="0"/>
              </a:rPr>
              <a:t> de </a:t>
            </a:r>
            <a:r>
              <a:rPr lang="en-US" i="1" dirty="0" err="1">
                <a:solidFill>
                  <a:srgbClr val="FF6600"/>
                </a:solidFill>
                <a:sym typeface="Helvetica Neue Light" charset="0"/>
              </a:rPr>
              <a:t>iluminación</a:t>
            </a:r>
            <a:r>
              <a:rPr lang="en-US" dirty="0">
                <a:sym typeface="Helvetica Neue Light" charset="0"/>
              </a:rPr>
              <a:t> y </a:t>
            </a:r>
            <a:r>
              <a:rPr lang="en-US" dirty="0" err="1">
                <a:sym typeface="Helvetica Neue Light" charset="0"/>
              </a:rPr>
              <a:t>componente</a:t>
            </a:r>
            <a:r>
              <a:rPr lang="en-US" dirty="0">
                <a:sym typeface="Helvetica Neue Light" charset="0"/>
              </a:rPr>
              <a:t> de </a:t>
            </a:r>
            <a:r>
              <a:rPr lang="en-US" i="1" dirty="0" err="1">
                <a:solidFill>
                  <a:srgbClr val="FF6600"/>
                </a:solidFill>
                <a:sym typeface="Helvetica Neue Light" charset="0"/>
              </a:rPr>
              <a:t>reflectancia</a:t>
            </a:r>
            <a:r>
              <a:rPr lang="en-US" dirty="0">
                <a:sym typeface="Helvetica Neue Light" charset="0"/>
              </a:rPr>
              <a:t>: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438" y="4137025"/>
            <a:ext cx="26177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Rectangle 9"/>
          <p:cNvSpPr>
            <a:spLocks/>
          </p:cNvSpPr>
          <p:nvPr/>
        </p:nvSpPr>
        <p:spPr bwMode="auto">
          <a:xfrm>
            <a:off x="608013" y="4583113"/>
            <a:ext cx="8548687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22325"/>
            <a:r>
              <a:rPr lang="en-US">
                <a:sym typeface="Helvetica Neue Light" charset="0"/>
              </a:rPr>
              <a:t>donde</a:t>
            </a:r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6488" y="4983163"/>
            <a:ext cx="1851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03638" y="5565775"/>
            <a:ext cx="1736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8834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 : </a:t>
            </a:r>
            <a:r>
              <a:rPr lang="en-US" sz="2000">
                <a:solidFill>
                  <a:srgbClr val="FF0000"/>
                </a:solidFill>
              </a:rPr>
              <a:t>Conceptos Básicos ]</a:t>
            </a:r>
          </a:p>
        </p:txBody>
      </p:sp>
      <p:grpSp>
        <p:nvGrpSpPr>
          <p:cNvPr id="43011" name="Group 13"/>
          <p:cNvGrpSpPr>
            <a:grpSpLocks/>
          </p:cNvGrpSpPr>
          <p:nvPr/>
        </p:nvGrpSpPr>
        <p:grpSpPr bwMode="auto">
          <a:xfrm>
            <a:off x="228600" y="1393825"/>
            <a:ext cx="8697913" cy="4435475"/>
            <a:chOff x="0" y="0"/>
            <a:chExt cx="6088" cy="3104"/>
          </a:xfrm>
        </p:grpSpPr>
        <p:sp>
          <p:nvSpPr>
            <p:cNvPr id="43012" name="Rectangle 14"/>
            <p:cNvSpPr>
              <a:spLocks/>
            </p:cNvSpPr>
            <p:nvPr/>
          </p:nvSpPr>
          <p:spPr bwMode="auto">
            <a:xfrm>
              <a:off x="0" y="0"/>
              <a:ext cx="6088" cy="310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43013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" y="88"/>
              <a:ext cx="5584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8834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 : </a:t>
            </a:r>
            <a:r>
              <a:rPr lang="en-US" sz="2000">
                <a:solidFill>
                  <a:srgbClr val="FF0000"/>
                </a:solidFill>
              </a:rPr>
              <a:t>Conceptos Básicos ]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39700" y="1539875"/>
            <a:ext cx="8893175" cy="4365625"/>
            <a:chOff x="0" y="0"/>
            <a:chExt cx="6224" cy="3056"/>
          </a:xfrm>
        </p:grpSpPr>
        <p:sp>
          <p:nvSpPr>
            <p:cNvPr id="45060" name="Rectangle 4"/>
            <p:cNvSpPr>
              <a:spLocks/>
            </p:cNvSpPr>
            <p:nvPr/>
          </p:nvSpPr>
          <p:spPr bwMode="auto">
            <a:xfrm>
              <a:off x="0" y="0"/>
              <a:ext cx="6224" cy="305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0" y="480"/>
              <a:ext cx="5904" cy="2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6883400" cy="419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82296" tIns="41148" rIns="34290" bIns="41148" numCol="1" anchor="b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000"/>
              <a:t>[ Adquisición de Imágenes: </a:t>
            </a:r>
            <a:r>
              <a:rPr lang="en-US" sz="2000">
                <a:solidFill>
                  <a:srgbClr val="FF0000"/>
                </a:solidFill>
              </a:rPr>
              <a:t>Conceptos Básicos ]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438" y="1781175"/>
            <a:ext cx="7212012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4"/>
          <p:cNvSpPr>
            <a:spLocks/>
          </p:cNvSpPr>
          <p:nvPr/>
        </p:nvSpPr>
        <p:spPr bwMode="auto">
          <a:xfrm>
            <a:off x="1168400" y="1327150"/>
            <a:ext cx="31416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 defTabSz="822325"/>
            <a:r>
              <a:rPr lang="en-US" sz="1600">
                <a:latin typeface="Helvetica Neue Light" charset="0"/>
                <a:sym typeface="Helvetica Neue Light" charset="0"/>
              </a:rPr>
              <a:t>Imagen contínua proyectada sobre</a:t>
            </a:r>
          </a:p>
          <a:p>
            <a:pPr algn="ctr" defTabSz="822325"/>
            <a:r>
              <a:rPr lang="en-US" sz="1600">
                <a:latin typeface="Helvetica Neue Light" charset="0"/>
                <a:sym typeface="Helvetica Neue Light" charset="0"/>
              </a:rPr>
              <a:t>un arreglo de sensores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4810125" y="1327150"/>
            <a:ext cx="30940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 defTabSz="822325"/>
            <a:r>
              <a:rPr lang="en-US" sz="1600">
                <a:latin typeface="Helvetica Neue Light" charset="0"/>
                <a:sym typeface="Helvetica Neue Light" charset="0"/>
              </a:rPr>
              <a:t>Resultado obtenido al muestrear y</a:t>
            </a:r>
          </a:p>
          <a:p>
            <a:pPr algn="ctr" defTabSz="822325"/>
            <a:r>
              <a:rPr lang="en-US" sz="1600">
                <a:latin typeface="Helvetica Neue Light" charset="0"/>
                <a:sym typeface="Helvetica Neue Light" charset="0"/>
              </a:rPr>
              <a:t>cuantizar la imagen.</a:t>
            </a:r>
          </a:p>
        </p:txBody>
      </p:sp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6884</TotalTime>
  <Words>792</Words>
  <Application>Microsoft Macintosh PowerPoint</Application>
  <PresentationFormat>On-screen Show (4:3)</PresentationFormat>
  <Paragraphs>160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Helvetica Neue Light</vt:lpstr>
      <vt:lpstr>Times New Roman</vt:lpstr>
      <vt:lpstr>Trebuchet MS</vt:lpstr>
      <vt:lpstr>1_Diseño predeterminado</vt:lpstr>
      <vt:lpstr>2_Diseño predeterminado</vt:lpstr>
      <vt:lpstr>PowerPoint Presentation</vt:lpstr>
      <vt:lpstr>[ Adquisición de Imágenes: Sensores ]</vt:lpstr>
      <vt:lpstr>[Adquisición de Imágenes: Sensores ]</vt:lpstr>
      <vt:lpstr>PowerPoint Presentation</vt:lpstr>
      <vt:lpstr>[ Adquisición de Imágenes: Sensores ]</vt:lpstr>
      <vt:lpstr>[ Adquisición de Imágenes: Sensores ]</vt:lpstr>
      <vt:lpstr>[ Adquisición de Imágenes : Conceptos Básicos ]</vt:lpstr>
      <vt:lpstr>[ Adquisición de Imágenes : Conceptos Básicos ]</vt:lpstr>
      <vt:lpstr>[ Adquisición de Imágenes: Conceptos Básicos ]</vt:lpstr>
      <vt:lpstr>PowerPoint Presentation</vt:lpstr>
      <vt:lpstr>[ Adquisición de Imágenes: Representación ]</vt:lpstr>
      <vt:lpstr>[ Adquisición de Imágenes: Representación ]</vt:lpstr>
      <vt:lpstr>[ Adquisición de Imágenes: Representación ]</vt:lpstr>
      <vt:lpstr>PowerPoint Presentation</vt:lpstr>
      <vt:lpstr>PowerPoint Presentation</vt:lpstr>
      <vt:lpstr>[ Adquisición de Imágenes: Representación ]</vt:lpstr>
      <vt:lpstr>[ Adquisición de Imágenes: Resolución Espacial ]</vt:lpstr>
      <vt:lpstr>[ Adquisición de Imágenes: Resolución Espacial ]</vt:lpstr>
      <vt:lpstr>[ Adquisición de Imágenes: Resolución de Intensidad ]</vt:lpstr>
      <vt:lpstr>[ Adquisición de Imágenes: Resolución de Intensidad ]</vt:lpstr>
      <vt:lpstr>[ Adquisición de Imágenes: Interpolación ]</vt:lpstr>
      <vt:lpstr>[ Adquisición de Imágenes: Interpolación ]</vt:lpstr>
      <vt:lpstr>[ Adquisición de Imágenes: Interpolación Bilineal ]</vt:lpstr>
      <vt:lpstr>[ Adquisición de Imágenes: Interpolación Bicúbica]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98</cp:revision>
  <dcterms:created xsi:type="dcterms:W3CDTF">2012-08-08T13:21:57Z</dcterms:created>
  <dcterms:modified xsi:type="dcterms:W3CDTF">2019-07-26T19:15:25Z</dcterms:modified>
</cp:coreProperties>
</file>