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5"/>
  </p:notesMasterIdLst>
  <p:sldIdLst>
    <p:sldId id="256" r:id="rId2"/>
    <p:sldId id="342" r:id="rId3"/>
    <p:sldId id="370" r:id="rId4"/>
    <p:sldId id="344" r:id="rId5"/>
    <p:sldId id="382" r:id="rId6"/>
    <p:sldId id="345" r:id="rId7"/>
    <p:sldId id="383" r:id="rId8"/>
    <p:sldId id="384" r:id="rId9"/>
    <p:sldId id="346" r:id="rId10"/>
    <p:sldId id="347" r:id="rId11"/>
    <p:sldId id="371" r:id="rId12"/>
    <p:sldId id="348" r:id="rId13"/>
    <p:sldId id="349" r:id="rId14"/>
    <p:sldId id="372" r:id="rId15"/>
    <p:sldId id="375" r:id="rId16"/>
    <p:sldId id="350" r:id="rId17"/>
    <p:sldId id="376" r:id="rId18"/>
    <p:sldId id="379" r:id="rId19"/>
    <p:sldId id="353" r:id="rId20"/>
    <p:sldId id="355" r:id="rId21"/>
    <p:sldId id="352" r:id="rId22"/>
    <p:sldId id="378" r:id="rId23"/>
    <p:sldId id="361" r:id="rId24"/>
    <p:sldId id="362" r:id="rId25"/>
    <p:sldId id="360" r:id="rId26"/>
    <p:sldId id="364" r:id="rId27"/>
    <p:sldId id="380" r:id="rId28"/>
    <p:sldId id="381" r:id="rId29"/>
    <p:sldId id="365" r:id="rId30"/>
    <p:sldId id="366" r:id="rId31"/>
    <p:sldId id="369" r:id="rId32"/>
    <p:sldId id="367" r:id="rId33"/>
    <p:sldId id="37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buChar char="l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buChar char="l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buChar char="l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buChar char="l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buChar char="l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6386" autoAdjust="0"/>
  </p:normalViewPr>
  <p:slideViewPr>
    <p:cSldViewPr>
      <p:cViewPr varScale="1">
        <p:scale>
          <a:sx n="69" d="100"/>
          <a:sy n="69" d="100"/>
        </p:scale>
        <p:origin x="90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F8962-0056-4B91-AB54-5BDD4531255E}" type="datetimeFigureOut">
              <a:rPr lang="cs-CZ" smtClean="0"/>
              <a:t>11.04.2021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28114-1BDC-4B6E-9B95-34988357E4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177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cs-CZ" sz="1800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cs-CZ" sz="1800" dirty="0"/>
          </a:p>
        </p:txBody>
      </p:sp>
      <p:pic>
        <p:nvPicPr>
          <p:cNvPr id="6" name="Picture 9" descr="b2e2lirt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7C7-6EA0-4537-A2E1-A9FD985A3B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6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24365-1FC6-4771-85DC-794D4E26E1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4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B688B-CFFA-4321-8658-FCA76E0345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4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1A7B3-F91F-485D-9966-A829919226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601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B53E-AE11-4FD6-A624-6CF1B842C3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271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49FF2-6961-4C67-A976-1E2E5EFDCD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79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93B22-A9D9-4486-989A-06F25F2173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3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62450-8A87-416C-B3FA-07A400D755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120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81134-B496-47B8-A628-8A2E165FB6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16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7D87-1E57-41C7-9EC1-6A3BCC5AC1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53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6EC7E-6DCF-4BC9-A411-E813DD55F4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3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cs-CZ" sz="18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39986751-6548-43D8-AF33-8DB3BC4DE1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cs-CZ" sz="1800" dirty="0"/>
          </a:p>
        </p:txBody>
      </p:sp>
      <p:pic>
        <p:nvPicPr>
          <p:cNvPr id="1033" name="Picture 9" descr="b2e2lirt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mp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cs-CZ" sz="3900" dirty="0" err="1"/>
              <a:t>OpenMP</a:t>
            </a:r>
            <a:endParaRPr lang="en-US" sz="39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Martin Kruliš</a:t>
            </a:r>
            <a:endParaRPr lang="en-US" dirty="0" smtClean="0"/>
          </a:p>
          <a:p>
            <a:pPr eaLnBrk="1" hangingPunct="1"/>
            <a:r>
              <a:rPr lang="en-US" dirty="0" smtClean="0"/>
              <a:t>Jakub Yaghob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r>
              <a:rPr lang="en-US" dirty="0" smtClean="0"/>
              <a:t>Variables Scope</a:t>
            </a:r>
          </a:p>
          <a:p>
            <a:pPr lvl="1"/>
            <a:r>
              <a:rPr lang="en-US" dirty="0" smtClean="0"/>
              <a:t>Private – a copy per each thread</a:t>
            </a:r>
          </a:p>
          <a:p>
            <a:pPr lvl="1"/>
            <a:r>
              <a:rPr lang="en-US" dirty="0" smtClean="0"/>
              <a:t>Shared – all threads share the same variable</a:t>
            </a:r>
          </a:p>
          <a:p>
            <a:pPr lvl="2"/>
            <a:r>
              <a:rPr lang="en-US" dirty="0" smtClean="0"/>
              <a:t>Synchronization may be required</a:t>
            </a:r>
          </a:p>
          <a:p>
            <a:pPr lvl="2"/>
            <a:endParaRPr lang="en-US" dirty="0" smtClean="0"/>
          </a:p>
          <a:p>
            <a:pPr marL="344487" lvl="1" indent="0">
              <a:buNone/>
            </a:pP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 id;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private(id), shared(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r>
              <a:rPr lang="en-US" dirty="0" smtClean="0"/>
              <a:t>Private Scope</a:t>
            </a:r>
          </a:p>
          <a:p>
            <a:pPr lvl="1"/>
            <a:r>
              <a:rPr lang="en-US" dirty="0" smtClean="0"/>
              <a:t>Most variables are private by default</a:t>
            </a:r>
          </a:p>
          <a:p>
            <a:pPr lvl="2"/>
            <a:r>
              <a:rPr lang="en-US" dirty="0" smtClean="0"/>
              <a:t>Variables declared inside the parallel block</a:t>
            </a:r>
          </a:p>
          <a:p>
            <a:pPr lvl="2"/>
            <a:r>
              <a:rPr lang="en-US" dirty="0" smtClean="0"/>
              <a:t>All non-static variables in called functions</a:t>
            </a:r>
          </a:p>
          <a:p>
            <a:pPr lvl="2"/>
            <a:r>
              <a:rPr lang="en-US" dirty="0" smtClean="0"/>
              <a:t>Values are not initialized (at the beginning and the end of the block)</a:t>
            </a:r>
          </a:p>
          <a:p>
            <a:pPr lvl="3"/>
            <a:r>
              <a:rPr lang="en-US" dirty="0" smtClean="0"/>
              <a:t>Except for classes (default constructor must be accessible)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Other scopes and additional clauses</a:t>
            </a:r>
          </a:p>
          <a:p>
            <a:pPr lvl="1"/>
            <a:r>
              <a:rPr lang="en-US" dirty="0" smtClean="0"/>
              <a:t>Will be presented later</a:t>
            </a:r>
          </a:p>
        </p:txBody>
      </p:sp>
    </p:spTree>
    <p:extLst>
      <p:ext uri="{BB962C8B-B14F-4D97-AF65-F5344CB8AC3E}">
        <p14:creationId xmlns:p14="http://schemas.microsoft.com/office/powerpoint/2010/main" val="28011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Work-sharing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the work in parallel block</a:t>
            </a:r>
          </a:p>
          <a:p>
            <a:pPr marL="344487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36366"/>
            <a:ext cx="2133600" cy="36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00" y="2444750"/>
            <a:ext cx="2105025" cy="3686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25" y="2436366"/>
            <a:ext cx="2095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Work-sharing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For-loop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#pragma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 smtClean="0"/>
              <a:t>Additional clauses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directive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schedule(strategy)</a:t>
            </a:r>
            <a:r>
              <a:rPr lang="en-US" dirty="0" smtClean="0"/>
              <a:t> – scheduling (work division)</a:t>
            </a:r>
          </a:p>
          <a:p>
            <a:pPr lvl="3"/>
            <a:r>
              <a:rPr lang="en-US" dirty="0" smtClean="0"/>
              <a:t>static, dynamic, guided, runtime, auto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ollapse(n)</a:t>
            </a:r>
            <a:r>
              <a:rPr lang="en-US" dirty="0" smtClean="0"/>
              <a:t> – encompass nested for-loops</a:t>
            </a:r>
            <a:endParaRPr lang="en-US" dirty="0"/>
          </a:p>
        </p:txBody>
      </p:sp>
      <p:sp>
        <p:nvSpPr>
          <p:cNvPr id="4" name="Zaoblený obdélníkový popisek 134"/>
          <p:cNvSpPr/>
          <p:nvPr/>
        </p:nvSpPr>
        <p:spPr>
          <a:xfrm>
            <a:off x="4229100" y="2060848"/>
            <a:ext cx="2376264" cy="504056"/>
          </a:xfrm>
          <a:prstGeom prst="wedgeRoundRectCallout">
            <a:avLst>
              <a:gd name="adj1" fmla="val -60486"/>
              <a:gd name="adj2" fmla="val 247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Spawns the threads</a:t>
            </a:r>
            <a:endParaRPr lang="cs-CZ" sz="1600" dirty="0" smtClean="0"/>
          </a:p>
        </p:txBody>
      </p:sp>
      <p:sp>
        <p:nvSpPr>
          <p:cNvPr id="5" name="Zaoblený obdélníkový popisek 134"/>
          <p:cNvSpPr/>
          <p:nvPr/>
        </p:nvSpPr>
        <p:spPr>
          <a:xfrm>
            <a:off x="3779912" y="2812058"/>
            <a:ext cx="4320480" cy="504056"/>
          </a:xfrm>
          <a:prstGeom prst="wedgeRoundRectCallout">
            <a:avLst>
              <a:gd name="adj1" fmla="val -56077"/>
              <a:gd name="adj2" fmla="val 2290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Divide for-loop workload among the threads</a:t>
            </a: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276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Work-sharing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For-loop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ordered</a:t>
            </a:r>
          </a:p>
          <a:p>
            <a:pPr lvl="2"/>
            <a:r>
              <a:rPr lang="en-US" dirty="0" smtClean="0"/>
              <a:t>A block inside for-loop that must be executed in exactly the same order, as if the code was serial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pPr lvl="2"/>
            <a:r>
              <a:rPr lang="en-US" dirty="0" smtClean="0"/>
              <a:t>Shorthand for both creating parallel block and apply it on a parallel for-loop</a:t>
            </a:r>
          </a:p>
          <a:p>
            <a:pPr lvl="2"/>
            <a:r>
              <a:rPr lang="en-US" dirty="0" smtClean="0"/>
              <a:t>May have clauses applied to both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dirty="0" smtClean="0"/>
              <a:t> </a:t>
            </a:r>
            <a:r>
              <a:rPr lang="cs-CZ" dirty="0" smtClean="0"/>
              <a:t>and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directives</a:t>
            </a:r>
          </a:p>
          <a:p>
            <a:pPr lvl="2"/>
            <a:r>
              <a:rPr lang="en-US" dirty="0" smtClean="0"/>
              <a:t>Probably the most often used construct in </a:t>
            </a:r>
            <a:r>
              <a:rPr lang="en-US" dirty="0" err="1" smtClean="0"/>
              <a:t>OpenMP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Work-sharing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For-loop Pitfalls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en-US" dirty="0" smtClean="0"/>
              <a:t> outside of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  <a:r>
              <a:rPr lang="en-US" dirty="0" smtClean="0"/>
              <a:t> block</a:t>
            </a:r>
          </a:p>
          <a:p>
            <a:pPr lvl="2"/>
            <a:r>
              <a:rPr lang="cs-CZ" dirty="0" smtClean="0"/>
              <a:t>Has </a:t>
            </a:r>
            <a:r>
              <a:rPr lang="en-US" dirty="0" smtClean="0"/>
              <a:t>no effect, there is only one thread available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Forgetting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 err="1" smtClean="0"/>
              <a:t>itsef</a:t>
            </a:r>
            <a:endParaRPr lang="en-US" dirty="0"/>
          </a:p>
          <a:p>
            <a:pPr marL="693737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693737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lvl="2"/>
            <a:r>
              <a:rPr lang="en-US" dirty="0" smtClean="0"/>
              <a:t>The entire loop is executed by ALL threads</a:t>
            </a:r>
          </a:p>
        </p:txBody>
      </p:sp>
    </p:spTree>
    <p:extLst>
      <p:ext uri="{BB962C8B-B14F-4D97-AF65-F5344CB8AC3E}">
        <p14:creationId xmlns:p14="http://schemas.microsoft.com/office/powerpoint/2010/main" val="363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Work-sharing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r>
              <a:rPr lang="en-US" dirty="0" smtClean="0"/>
              <a:t>Sections</a:t>
            </a:r>
          </a:p>
          <a:p>
            <a:pPr lvl="1"/>
            <a:r>
              <a:rPr lang="en-US" dirty="0" smtClean="0"/>
              <a:t>Independent blocks of code executed concurrently</a:t>
            </a: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sections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section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load_player_data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section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load_game_maps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Work-sharing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r>
              <a:rPr lang="en-US" dirty="0"/>
              <a:t>Single</a:t>
            </a:r>
            <a:endParaRPr lang="en-US" dirty="0" smtClean="0"/>
          </a:p>
          <a:p>
            <a:pPr lvl="1"/>
            <a:r>
              <a:rPr lang="en-US" dirty="0"/>
              <a:t>Code executed by single thread from </a:t>
            </a:r>
            <a:r>
              <a:rPr lang="en-US" dirty="0" smtClean="0"/>
              <a:t>group</a:t>
            </a: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(...) ...  </a:t>
            </a:r>
          </a:p>
          <a:p>
            <a:pPr marL="344487" lvl="1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report_progress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344487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344487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aoblený obdélníkový popisek 134"/>
          <p:cNvSpPr/>
          <p:nvPr/>
        </p:nvSpPr>
        <p:spPr>
          <a:xfrm>
            <a:off x="4139952" y="4437112"/>
            <a:ext cx="3796283" cy="504056"/>
          </a:xfrm>
          <a:prstGeom prst="wedgeRoundRectCallout">
            <a:avLst>
              <a:gd name="adj1" fmla="val -61346"/>
              <a:gd name="adj2" fmla="val 323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Only one thread reports the progress</a:t>
            </a: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33650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Work-sharing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Implicit barrier at the end of each construct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or, sections, single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dirty="0" smtClean="0"/>
              <a:t> clause</a:t>
            </a:r>
          </a:p>
          <a:p>
            <a:pPr lvl="2"/>
            <a:r>
              <a:rPr lang="en-US" dirty="0" smtClean="0"/>
              <a:t>Removes the barrier</a:t>
            </a:r>
          </a:p>
        </p:txBody>
      </p:sp>
    </p:spTree>
    <p:extLst>
      <p:ext uri="{BB962C8B-B14F-4D97-AF65-F5344CB8AC3E}">
        <p14:creationId xmlns:p14="http://schemas.microsoft.com/office/powerpoint/2010/main" val="1059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Directives</a:t>
            </a:r>
          </a:p>
          <a:p>
            <a:pPr lvl="1"/>
            <a:r>
              <a:rPr lang="en-US" dirty="0" smtClean="0"/>
              <a:t>To be used within a parallel block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master</a:t>
            </a:r>
          </a:p>
          <a:p>
            <a:pPr lvl="2"/>
            <a:r>
              <a:rPr lang="en-US" dirty="0" smtClean="0"/>
              <a:t>Region being executed only by master thread</a:t>
            </a:r>
          </a:p>
          <a:p>
            <a:pPr lvl="3"/>
            <a:r>
              <a:rPr lang="en-US" dirty="0" smtClean="0"/>
              <a:t>Similar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single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critical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[name]</a:t>
            </a:r>
          </a:p>
          <a:p>
            <a:pPr lvl="2"/>
            <a:r>
              <a:rPr lang="en-US" dirty="0" smtClean="0"/>
              <a:t>Standard critical section with lock guard</a:t>
            </a:r>
          </a:p>
          <a:p>
            <a:pPr lvl="3"/>
            <a:r>
              <a:rPr lang="en-US" dirty="0" smtClean="0"/>
              <a:t>Only one thread may be in the section at a time</a:t>
            </a:r>
          </a:p>
          <a:p>
            <a:pPr lvl="2"/>
            <a:r>
              <a:rPr lang="en-US" dirty="0" smtClean="0"/>
              <a:t>If name is provided, all sections with the same name are interconnected (use the same 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91264" cy="4411662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www.openmp.org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API for multi-threaded, shared memory parallelism</a:t>
            </a:r>
          </a:p>
          <a:p>
            <a:pPr lvl="1"/>
            <a:r>
              <a:rPr lang="en-US" dirty="0" smtClean="0"/>
              <a:t>Supported directly by compilers</a:t>
            </a:r>
          </a:p>
          <a:p>
            <a:pPr lvl="2"/>
            <a:r>
              <a:rPr lang="en-US" b="1" dirty="0" smtClean="0"/>
              <a:t>C/C++</a:t>
            </a:r>
            <a:r>
              <a:rPr lang="en-US" dirty="0" smtClean="0"/>
              <a:t> and Fortran</a:t>
            </a:r>
          </a:p>
          <a:p>
            <a:pPr lvl="2"/>
            <a:r>
              <a:rPr lang="en-US" dirty="0" smtClean="0"/>
              <a:t>Activated by compiler directive (e.g.,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Three components</a:t>
            </a:r>
          </a:p>
          <a:p>
            <a:pPr lvl="2"/>
            <a:r>
              <a:rPr lang="en-US" dirty="0" smtClean="0"/>
              <a:t>Compiler directives (pragmas)</a:t>
            </a:r>
          </a:p>
          <a:p>
            <a:pPr lvl="2"/>
            <a:r>
              <a:rPr lang="en-US" dirty="0" smtClean="0"/>
              <a:t>Runtime library resources (functions)</a:t>
            </a:r>
          </a:p>
          <a:p>
            <a:pPr lvl="2"/>
            <a:r>
              <a:rPr lang="en-US" dirty="0" smtClean="0"/>
              <a:t>Environment variables (defaults, runtime configuration)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91264" cy="4518049"/>
          </a:xfrm>
        </p:spPr>
        <p:txBody>
          <a:bodyPr/>
          <a:lstStyle/>
          <a:p>
            <a:r>
              <a:rPr lang="en-US" dirty="0"/>
              <a:t>Synchronization Directives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</a:t>
            </a:r>
          </a:p>
          <a:p>
            <a:pPr lvl="2"/>
            <a:r>
              <a:rPr lang="en-US" dirty="0" smtClean="0"/>
              <a:t>All threads in a team must meet on a barrier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atomic</a:t>
            </a:r>
          </a:p>
          <a:p>
            <a:pPr lvl="2"/>
            <a:r>
              <a:rPr lang="en-US" dirty="0" smtClean="0"/>
              <a:t>Followed by </a:t>
            </a:r>
            <a:r>
              <a:rPr lang="cs-CZ" dirty="0" smtClean="0"/>
              <a:t>a </a:t>
            </a:r>
            <a:r>
              <a:rPr lang="en-US" dirty="0" smtClean="0"/>
              <a:t>statement like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expr;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++x;</a:t>
            </a:r>
            <a:endParaRPr lang="cs-C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Allowed operations: </a:t>
            </a:r>
            <a:r>
              <a:rPr lang="en-US" altLang="cs-CZ" dirty="0"/>
              <a:t>+, *, -, /, &amp;, ^, |, &lt;&lt;,or </a:t>
            </a:r>
            <a:r>
              <a:rPr lang="en-US" altLang="cs-CZ" dirty="0" smtClean="0"/>
              <a:t>&gt;&gt;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flush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[memory-ordering]</a:t>
            </a:r>
          </a:p>
          <a:p>
            <a:pPr lvl="2"/>
            <a:r>
              <a:rPr lang="en-US" dirty="0" smtClean="0"/>
              <a:t>Make sure changes of shared variables become visible</a:t>
            </a:r>
          </a:p>
          <a:p>
            <a:pPr lvl="2"/>
            <a:r>
              <a:rPr lang="en-US" dirty="0" smtClean="0"/>
              <a:t>Executed implicitly for many directives</a:t>
            </a:r>
          </a:p>
          <a:p>
            <a:pPr lvl="3"/>
            <a:r>
              <a:rPr lang="en-US" dirty="0"/>
              <a:t>b</a:t>
            </a:r>
            <a:r>
              <a:rPr lang="en-US" dirty="0" smtClean="0"/>
              <a:t>arrier, critical, parallel,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Pieces of code that may be executed by a different thread (within a parallel section)</a:t>
            </a:r>
          </a:p>
          <a:p>
            <a:pPr marL="693737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Additional clauses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untied</a:t>
            </a:r>
            <a:r>
              <a:rPr lang="en-US" dirty="0" smtClean="0"/>
              <a:t> – different thread may resume task after yield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priority(p)</a:t>
            </a:r>
            <a:r>
              <a:rPr lang="en-US" dirty="0" smtClean="0"/>
              <a:t> – scheduling hint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epend(list)</a:t>
            </a:r>
            <a:r>
              <a:rPr lang="en-US" dirty="0" smtClean="0"/>
              <a:t> – tasks that must conclude first</a:t>
            </a:r>
          </a:p>
          <a:p>
            <a:pPr lvl="2"/>
            <a:r>
              <a:rPr lang="en-US" dirty="0" smtClean="0"/>
              <a:t>And few other that control when and who can execute the task</a:t>
            </a:r>
          </a:p>
        </p:txBody>
      </p:sp>
    </p:spTree>
    <p:extLst>
      <p:ext uri="{BB962C8B-B14F-4D97-AF65-F5344CB8AC3E}">
        <p14:creationId xmlns:p14="http://schemas.microsoft.com/office/powerpoint/2010/main" val="2630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Synchronization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taskwait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Wait for all child tasks (spawned in this task)</a:t>
            </a:r>
            <a:endParaRPr lang="en-US" dirty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taskyield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Placed as statement inside a task</a:t>
            </a:r>
          </a:p>
          <a:p>
            <a:pPr lvl="2"/>
            <a:r>
              <a:rPr lang="en-US" dirty="0" smtClean="0"/>
              <a:t>The processing thread may suspend this task and pick up another task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taskgroup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Spawning thread will not continue unless all tasks in the group are completed</a:t>
            </a:r>
          </a:p>
        </p:txBody>
      </p:sp>
    </p:spTree>
    <p:extLst>
      <p:ext uri="{BB962C8B-B14F-4D97-AF65-F5344CB8AC3E}">
        <p14:creationId xmlns:p14="http://schemas.microsoft.com/office/powerpoint/2010/main" val="922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Data-related Clauses</a:t>
            </a:r>
          </a:p>
          <a:p>
            <a:pPr lvl="1"/>
            <a:r>
              <a:rPr lang="en-US" dirty="0" smtClean="0"/>
              <a:t>We already know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dirty="0" smtClean="0"/>
              <a:t> – similar to private, but the value is initialized using the value of the main thread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dirty="0" smtClean="0"/>
              <a:t> – value after parallel block is set to the last value, that would be computed in serial processing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opyprivate</a:t>
            </a:r>
            <a:r>
              <a:rPr lang="en-US" dirty="0" smtClean="0"/>
              <a:t> – used with single block, last value is broadcasted to all threads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</a:p>
          <a:p>
            <a:pPr lvl="1"/>
            <a:r>
              <a:rPr lang="en-US" dirty="0" smtClean="0"/>
              <a:t>Variable is private and reduced at the end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reduction(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/>
              <a:t>Op represents operation (+, *, &amp;, |, …)</a:t>
            </a:r>
          </a:p>
          <a:p>
            <a:pPr lvl="3"/>
            <a:r>
              <a:rPr lang="en-US" dirty="0" smtClean="0"/>
              <a:t>Each operation has its own default (e.g., + has 0)</a:t>
            </a:r>
          </a:p>
          <a:p>
            <a:pPr lvl="2"/>
            <a:r>
              <a:rPr lang="en-US" dirty="0" smtClean="0"/>
              <a:t>List of variables</a:t>
            </a:r>
          </a:p>
          <a:p>
            <a:pPr lvl="1"/>
            <a:r>
              <a:rPr lang="en-US" dirty="0" smtClean="0"/>
              <a:t>Custom reducers</a:t>
            </a:r>
          </a:p>
          <a:p>
            <a:pPr marL="693737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declare reduction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[initializer-clause]</a:t>
            </a:r>
          </a:p>
          <a:p>
            <a:pPr marL="693737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Thread Storage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threadprivate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Variables are made private for each thread</a:t>
            </a:r>
          </a:p>
          <a:p>
            <a:pPr lvl="2"/>
            <a:r>
              <a:rPr lang="en-US" dirty="0" smtClean="0"/>
              <a:t>No connection to explicit parallel block</a:t>
            </a:r>
          </a:p>
          <a:p>
            <a:pPr lvl="2"/>
            <a:r>
              <a:rPr lang="en-US" dirty="0" smtClean="0"/>
              <a:t>Values persist between blocks</a:t>
            </a:r>
          </a:p>
          <a:p>
            <a:pPr lvl="1"/>
            <a:r>
              <a:rPr lang="en-US" dirty="0" smtClean="0"/>
              <a:t>Variables must be either global or static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clause (of parallel block)</a:t>
            </a:r>
          </a:p>
          <a:p>
            <a:pPr lvl="2"/>
            <a:r>
              <a:rPr lang="en-US" dirty="0" smtClean="0"/>
              <a:t>Similar to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Threadprivate</a:t>
            </a:r>
            <a:r>
              <a:rPr lang="en-US" dirty="0" smtClean="0"/>
              <a:t> variables are initialized by master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r>
              <a:rPr lang="en-US" dirty="0" smtClean="0"/>
              <a:t>Runtime Library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usually required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threads)</a:t>
            </a:r>
          </a:p>
          <a:p>
            <a:pPr lvl="2"/>
            <a:r>
              <a:rPr lang="en-US" dirty="0" smtClean="0"/>
              <a:t>Set # of threads in next parallel region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/>
              <a:t>Get # of threads in current team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omp_get_max_threads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buClr>
                <a:srgbClr val="CCCC00"/>
              </a:buClr>
            </a:pPr>
            <a:r>
              <a:rPr lang="en-US" dirty="0" smtClean="0">
                <a:solidFill>
                  <a:srgbClr val="000000"/>
                </a:solidFill>
              </a:rPr>
              <a:t>Current maximum of </a:t>
            </a:r>
            <a:r>
              <a:rPr lang="en-US" dirty="0">
                <a:solidFill>
                  <a:srgbClr val="000000"/>
                </a:solidFill>
              </a:rPr>
              <a:t>threads in </a:t>
            </a:r>
            <a:r>
              <a:rPr lang="en-US" dirty="0" smtClean="0">
                <a:solidFill>
                  <a:srgbClr val="000000"/>
                </a:solidFill>
              </a:rPr>
              <a:t>a parallel region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/>
              <a:t>Current thread index within a team (master == 0)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omp_get_num_procs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/>
              <a:t>Actual number of CPU cores (available)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omp_in_parallel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True, if the code is executed in parallel</a:t>
            </a:r>
            <a:endParaRPr lang="en-US" dirty="0"/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omp_set_dynamic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omp_get_dynamic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/>
              <a:t>Dynamic ~ whether # of threads in a block can be changed when the block is running</a:t>
            </a:r>
          </a:p>
        </p:txBody>
      </p:sp>
    </p:spTree>
    <p:extLst>
      <p:ext uri="{BB962C8B-B14F-4D97-AF65-F5344CB8AC3E}">
        <p14:creationId xmlns:p14="http://schemas.microsoft.com/office/powerpoint/2010/main" val="18053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734073"/>
          </a:xfrm>
        </p:spPr>
        <p:txBody>
          <a:bodyPr/>
          <a:lstStyle/>
          <a:p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Regular and nested locks</a:t>
            </a:r>
          </a:p>
          <a:p>
            <a:pPr marL="693737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omp_lock_t</a:t>
            </a:r>
            <a:r>
              <a:rPr lang="en-US" dirty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omp_nest_lock_t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Initialization and destruction</a:t>
            </a:r>
          </a:p>
          <a:p>
            <a:pPr marL="693737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omp_init_lock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omp_init_nest_lock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3737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omp_destroy_lock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omp_destroy_nest_lock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Acquiring (blocking) and releasing</a:t>
            </a:r>
          </a:p>
          <a:p>
            <a:pPr marL="693737" lvl="2" indent="0">
              <a:buNone/>
            </a:pPr>
            <a:r>
              <a:rPr lang="cs-C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cs-CZ" dirty="0" smtClean="0"/>
              <a:t> </a:t>
            </a:r>
            <a:r>
              <a:rPr lang="cs-C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omp_unset_lock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Acquiring the lock without blocking</a:t>
            </a:r>
          </a:p>
          <a:p>
            <a:pPr marL="693737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omp_test_lock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omp_test_nest_lock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Variables</a:t>
            </a:r>
          </a:p>
          <a:p>
            <a:pPr lvl="1"/>
            <a:r>
              <a:rPr lang="en-US" dirty="0" smtClean="0"/>
              <a:t>May affect the application without recompilation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</a:t>
            </a:r>
            <a:endParaRPr lang="cs-C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Max number of threads during execution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</a:p>
          <a:p>
            <a:pPr lvl="2"/>
            <a:r>
              <a:rPr lang="en-US" dirty="0" smtClean="0"/>
              <a:t>Scheduling strategy for for-loop construct</a:t>
            </a:r>
          </a:p>
          <a:p>
            <a:pPr lvl="2"/>
            <a:r>
              <a:rPr lang="en-US" dirty="0" smtClean="0"/>
              <a:t>The loop must have the strategy set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endParaRPr lang="cs-CZ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OMP_DYNAMIC</a:t>
            </a:r>
          </a:p>
          <a:p>
            <a:pPr lvl="2"/>
            <a:r>
              <a:rPr lang="en-US" dirty="0" smtClean="0"/>
              <a:t>Enables dynamic adjustment of threads in a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Specification versions</a:t>
            </a:r>
          </a:p>
          <a:p>
            <a:pPr lvl="1">
              <a:lnSpc>
                <a:spcPct val="90000"/>
              </a:lnSpc>
            </a:pPr>
            <a:r>
              <a:rPr lang="en-US" altLang="cs-CZ" dirty="0"/>
              <a:t>1.0 – C/C++ and FORTRAN versions</a:t>
            </a:r>
            <a:r>
              <a:rPr lang="cs-CZ" altLang="cs-CZ" dirty="0"/>
              <a:t> </a:t>
            </a:r>
            <a:r>
              <a:rPr lang="en-US" altLang="cs-CZ" dirty="0" smtClean="0"/>
              <a:t>(1997-1998)</a:t>
            </a:r>
            <a:endParaRPr lang="en-US" altLang="cs-CZ" dirty="0"/>
          </a:p>
          <a:p>
            <a:pPr lvl="1">
              <a:lnSpc>
                <a:spcPct val="90000"/>
              </a:lnSpc>
            </a:pPr>
            <a:r>
              <a:rPr lang="en-US" altLang="cs-CZ" dirty="0"/>
              <a:t>2.0 – C/C++ and FORTRAN </a:t>
            </a:r>
            <a:r>
              <a:rPr lang="en-US" altLang="cs-CZ" dirty="0" smtClean="0"/>
              <a:t>versions (2000-2002)</a:t>
            </a:r>
          </a:p>
          <a:p>
            <a:pPr lvl="2">
              <a:lnSpc>
                <a:spcPct val="90000"/>
              </a:lnSpc>
            </a:pPr>
            <a:r>
              <a:rPr lang="en-US" altLang="cs-CZ" dirty="0" smtClean="0"/>
              <a:t>Supported by MSVC</a:t>
            </a:r>
            <a:endParaRPr lang="en-US" altLang="cs-CZ" dirty="0"/>
          </a:p>
          <a:p>
            <a:pPr lvl="1">
              <a:lnSpc>
                <a:spcPct val="90000"/>
              </a:lnSpc>
            </a:pPr>
            <a:r>
              <a:rPr lang="en-US" altLang="cs-CZ" dirty="0"/>
              <a:t>2.5 </a:t>
            </a:r>
            <a:r>
              <a:rPr lang="en-US" altLang="cs-CZ" dirty="0" smtClean="0"/>
              <a:t>– combined C/C++ and FORTRAN (2005)</a:t>
            </a:r>
            <a:endParaRPr lang="en-US" altLang="cs-CZ" dirty="0"/>
          </a:p>
          <a:p>
            <a:pPr lvl="1">
              <a:lnSpc>
                <a:spcPct val="90000"/>
              </a:lnSpc>
            </a:pPr>
            <a:r>
              <a:rPr lang="en-US" altLang="cs-CZ" dirty="0"/>
              <a:t>3.0 </a:t>
            </a:r>
            <a:r>
              <a:rPr lang="en-US" altLang="cs-CZ" dirty="0" smtClean="0"/>
              <a:t>– tasks (2008)</a:t>
            </a:r>
          </a:p>
          <a:p>
            <a:pPr lvl="1">
              <a:lnSpc>
                <a:spcPct val="90000"/>
              </a:lnSpc>
            </a:pPr>
            <a:r>
              <a:rPr lang="en-US" altLang="cs-CZ" dirty="0" smtClean="0"/>
              <a:t>3.1 – additional extensions for tasks and atomics (2011)</a:t>
            </a:r>
            <a:endParaRPr lang="cs-CZ" altLang="cs-CZ" dirty="0"/>
          </a:p>
          <a:p>
            <a:pPr lvl="1">
              <a:lnSpc>
                <a:spcPct val="90000"/>
              </a:lnSpc>
            </a:pPr>
            <a:r>
              <a:rPr lang="cs-CZ" altLang="cs-CZ" dirty="0"/>
              <a:t>4.0 – </a:t>
            </a:r>
            <a:r>
              <a:rPr lang="en-US" altLang="cs-CZ" dirty="0" smtClean="0"/>
              <a:t>SIMD, cancellation, array sections </a:t>
            </a:r>
            <a:r>
              <a:rPr lang="cs-CZ" altLang="cs-CZ" dirty="0" smtClean="0"/>
              <a:t>(2013</a:t>
            </a:r>
            <a:r>
              <a:rPr lang="cs-CZ" altLang="cs-CZ" dirty="0"/>
              <a:t>)</a:t>
            </a:r>
            <a:endParaRPr lang="en-US" altLang="cs-CZ" dirty="0"/>
          </a:p>
          <a:p>
            <a:pPr lvl="1">
              <a:lnSpc>
                <a:spcPct val="90000"/>
              </a:lnSpc>
            </a:pPr>
            <a:r>
              <a:rPr lang="en-US" altLang="cs-CZ" dirty="0"/>
              <a:t>4.5 </a:t>
            </a:r>
            <a:r>
              <a:rPr lang="en-US" altLang="cs-CZ" dirty="0" smtClean="0"/>
              <a:t>– Fortran 2003 (2015)</a:t>
            </a:r>
          </a:p>
          <a:p>
            <a:pPr lvl="2">
              <a:lnSpc>
                <a:spcPct val="90000"/>
              </a:lnSpc>
            </a:pPr>
            <a:r>
              <a:rPr lang="en-US" altLang="cs-CZ" dirty="0" smtClean="0"/>
              <a:t>Widely available (</a:t>
            </a:r>
            <a:r>
              <a:rPr lang="en-US" altLang="cs-CZ" dirty="0" err="1" smtClean="0"/>
              <a:t>gcc</a:t>
            </a:r>
            <a:r>
              <a:rPr lang="en-US" altLang="cs-CZ" dirty="0" smtClean="0"/>
              <a:t> 6+, Intel compilers, clang)</a:t>
            </a:r>
            <a:endParaRPr lang="cs-CZ" altLang="cs-CZ" dirty="0"/>
          </a:p>
          <a:p>
            <a:pPr lvl="1">
              <a:lnSpc>
                <a:spcPct val="90000"/>
              </a:lnSpc>
            </a:pPr>
            <a:r>
              <a:rPr lang="cs-CZ" altLang="cs-CZ" dirty="0" smtClean="0"/>
              <a:t>5.</a:t>
            </a:r>
            <a:r>
              <a:rPr lang="en-US" altLang="cs-CZ" dirty="0" smtClean="0"/>
              <a:t>0 – memory model, accelerators (GPU), unified shared memory, iterators, debugger support (2018)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5.1 – full C++20 and Fortran 2008 support, C++ attributes (2020)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Partial support (</a:t>
            </a:r>
            <a:r>
              <a:rPr lang="en-US" dirty="0" err="1" smtClean="0"/>
              <a:t>gcc</a:t>
            </a:r>
            <a:r>
              <a:rPr lang="en-US" dirty="0" smtClean="0"/>
              <a:t> 11, Intel compilers, clang)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Team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Actual number of threads in parallel region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clause is evaluated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clause is used if present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value is used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alue is used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System default (typically # of CPU cores)</a:t>
            </a:r>
          </a:p>
          <a:p>
            <a:r>
              <a:rPr lang="en-US" dirty="0" smtClean="0"/>
              <a:t>Affinity</a:t>
            </a:r>
          </a:p>
          <a:p>
            <a:pPr lvl="1"/>
            <a:r>
              <a:rPr lang="en-US" dirty="0" smtClean="0"/>
              <a:t>Whether threads are bound to CPU cores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proc_bind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clause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OMP_PROC_BIND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OMP_PLACES</a:t>
            </a:r>
          </a:p>
        </p:txBody>
      </p:sp>
    </p:spTree>
    <p:extLst>
      <p:ext uri="{BB962C8B-B14F-4D97-AF65-F5344CB8AC3E}">
        <p14:creationId xmlns:p14="http://schemas.microsoft.com/office/powerpoint/2010/main" val="364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r>
              <a:rPr lang="en-US" dirty="0" smtClean="0"/>
              <a:t>Nested Parallel Blocks</a:t>
            </a:r>
          </a:p>
          <a:p>
            <a:pPr lvl="1"/>
            <a:r>
              <a:rPr lang="en-US" dirty="0" smtClean="0"/>
              <a:t>Implementations may not support it</a:t>
            </a:r>
          </a:p>
          <a:p>
            <a:pPr lvl="1"/>
            <a:r>
              <a:rPr lang="en-US" dirty="0" smtClean="0"/>
              <a:t>Must be explicitly enabled</a:t>
            </a:r>
          </a:p>
          <a:p>
            <a:pPr marL="693737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omp_set_nested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OMP_NESTED</a:t>
            </a:r>
          </a:p>
          <a:p>
            <a:pPr lvl="1"/>
            <a:r>
              <a:rPr lang="en-US" dirty="0" smtClean="0"/>
              <a:t>Nesting depth may be limited</a:t>
            </a:r>
          </a:p>
          <a:p>
            <a:pPr marL="693737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omp_set_max_active_levels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OMP_MAX_ACTIVE_LEVELS</a:t>
            </a:r>
          </a:p>
          <a:p>
            <a:pPr lvl="1"/>
            <a:r>
              <a:rPr lang="en-US" dirty="0" smtClean="0"/>
              <a:t>More complex to get the right thread ID</a:t>
            </a:r>
          </a:p>
          <a:p>
            <a:pPr marL="693737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omp_get_level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omp_get_active_level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omp_get_ancestor_thread_num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r>
              <a:rPr lang="en-US" dirty="0" smtClean="0"/>
              <a:t>SIMD Instructions</a:t>
            </a:r>
          </a:p>
          <a:p>
            <a:pPr lvl="1"/>
            <a:r>
              <a:rPr lang="en-US" dirty="0" smtClean="0"/>
              <a:t>Generated by compiler when possible</a:t>
            </a:r>
          </a:p>
          <a:p>
            <a:pPr lvl="1"/>
            <a:r>
              <a:rPr lang="en-US" dirty="0" smtClean="0"/>
              <a:t>Hints may be provided by pragmas to loops</a:t>
            </a:r>
          </a:p>
          <a:p>
            <a:pPr marL="693737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Important clauses</a:t>
            </a:r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safelen</a:t>
            </a:r>
            <a:r>
              <a:rPr lang="en-US" dirty="0" smtClean="0"/>
              <a:t> – max. safe loop unroll width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imdlen</a:t>
            </a:r>
            <a:r>
              <a:rPr lang="en-US" dirty="0" smtClean="0"/>
              <a:t> – recommended loop unroll width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ligned</a:t>
            </a:r>
            <a:r>
              <a:rPr lang="en-US" dirty="0" smtClean="0"/>
              <a:t> – declaration about array(s) data alignment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inear</a:t>
            </a:r>
            <a:r>
              <a:rPr lang="en-US" dirty="0" smtClean="0"/>
              <a:t> – declaration of variables with linear relation to iteration parameter</a:t>
            </a:r>
          </a:p>
        </p:txBody>
      </p:sp>
      <p:sp>
        <p:nvSpPr>
          <p:cNvPr id="4" name="Zaoblený obdélníkový popisek 134"/>
          <p:cNvSpPr/>
          <p:nvPr/>
        </p:nvSpPr>
        <p:spPr>
          <a:xfrm>
            <a:off x="6732240" y="3690254"/>
            <a:ext cx="1872208" cy="648072"/>
          </a:xfrm>
          <a:prstGeom prst="wedgeRoundRectCallout">
            <a:avLst>
              <a:gd name="adj1" fmla="val -45066"/>
              <a:gd name="adj2" fmla="val -7346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Use both SIMD and parallel for</a:t>
            </a: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15754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Accelerator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r>
              <a:rPr lang="en-US" dirty="0" smtClean="0"/>
              <a:t>Offload Support</a:t>
            </a:r>
          </a:p>
          <a:p>
            <a:pPr lvl="1"/>
            <a:r>
              <a:rPr lang="en-US" dirty="0" smtClean="0"/>
              <a:t>Execute code on accelerator (GPU, FPGA, …)</a:t>
            </a:r>
          </a:p>
          <a:p>
            <a:pPr marL="693737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 ...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2"/>
            <a:r>
              <a:rPr lang="en-US" dirty="0" smtClean="0"/>
              <a:t>Memory has to be allocated on target device</a:t>
            </a:r>
          </a:p>
          <a:p>
            <a:pPr lvl="3"/>
            <a:r>
              <a:rPr lang="en-US" dirty="0" smtClean="0"/>
              <a:t>And data transferred there and back</a:t>
            </a:r>
          </a:p>
          <a:p>
            <a:pPr lvl="2"/>
            <a:r>
              <a:rPr lang="en-US" dirty="0" smtClean="0"/>
              <a:t>Or memory has to be mapped to target device</a:t>
            </a:r>
          </a:p>
          <a:p>
            <a:pPr lvl="1"/>
            <a:r>
              <a:rPr lang="en-US" dirty="0" smtClean="0"/>
              <a:t>Target device may have more complex thread structure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 introduce thread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 smtClean="0"/>
              <a:t>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1560"/>
            <a:ext cx="8229600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élníkový popisek 134"/>
          <p:cNvSpPr/>
          <p:nvPr/>
        </p:nvSpPr>
        <p:spPr>
          <a:xfrm>
            <a:off x="457200" y="5200095"/>
            <a:ext cx="1815021" cy="504056"/>
          </a:xfrm>
          <a:prstGeom prst="wedgeRoundRectCallout">
            <a:avLst>
              <a:gd name="adj1" fmla="val -859"/>
              <a:gd name="adj2" fmla="val -17739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Fork/join model</a:t>
            </a:r>
            <a:endParaRPr lang="cs-CZ" sz="1600" dirty="0" smtClean="0"/>
          </a:p>
        </p:txBody>
      </p:sp>
      <p:sp>
        <p:nvSpPr>
          <p:cNvPr id="7" name="Zaoblený obdélníkový popisek 134"/>
          <p:cNvSpPr/>
          <p:nvPr/>
        </p:nvSpPr>
        <p:spPr>
          <a:xfrm>
            <a:off x="2771800" y="5301208"/>
            <a:ext cx="3351026" cy="965209"/>
          </a:xfrm>
          <a:prstGeom prst="wedgeRoundRectCallout">
            <a:avLst>
              <a:gd name="adj1" fmla="val -11558"/>
              <a:gd name="adj2" fmla="val -820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Threads allocated dynamically, but thread pool may be used to optimize management</a:t>
            </a:r>
            <a:endParaRPr lang="cs-CZ" sz="1600" dirty="0" smtClean="0"/>
          </a:p>
        </p:txBody>
      </p:sp>
      <p:sp>
        <p:nvSpPr>
          <p:cNvPr id="8" name="Zaoblený obdélníkový popisek 134"/>
          <p:cNvSpPr/>
          <p:nvPr/>
        </p:nvSpPr>
        <p:spPr>
          <a:xfrm>
            <a:off x="6341368" y="5092082"/>
            <a:ext cx="2376264" cy="1073221"/>
          </a:xfrm>
          <a:prstGeom prst="wedgeRoundRectCallout">
            <a:avLst>
              <a:gd name="adj1" fmla="val 14096"/>
              <a:gd name="adj2" fmla="val -759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Nested (recursive) fork/joins may be allowed optionally</a:t>
            </a:r>
            <a:endParaRPr lang="cs-CZ" sz="1600" dirty="0" smtClean="0"/>
          </a:p>
        </p:txBody>
      </p:sp>
      <p:sp>
        <p:nvSpPr>
          <p:cNvPr id="9" name="Zaoblený obdélníkový popisek 134"/>
          <p:cNvSpPr/>
          <p:nvPr/>
        </p:nvSpPr>
        <p:spPr>
          <a:xfrm>
            <a:off x="2751262" y="2708920"/>
            <a:ext cx="1943658" cy="504056"/>
          </a:xfrm>
          <a:prstGeom prst="wedgeRoundRectCallout">
            <a:avLst>
              <a:gd name="adj1" fmla="val -53785"/>
              <a:gd name="adj2" fmla="val 22132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„Team” of threads</a:t>
            </a: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10665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Relaxed consistency, shared memory model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Storage location may by associated with one or more devices</a:t>
            </a:r>
          </a:p>
          <a:p>
            <a:pPr lvl="1"/>
            <a:r>
              <a:rPr lang="en-US" dirty="0" smtClean="0"/>
              <a:t>Only threads on devices may access it</a:t>
            </a:r>
          </a:p>
          <a:p>
            <a:r>
              <a:rPr lang="en-US" dirty="0" smtClean="0"/>
              <a:t>Thread private memory</a:t>
            </a:r>
          </a:p>
          <a:p>
            <a:pPr lvl="1"/>
            <a:r>
              <a:rPr lang="en-US" dirty="0" smtClean="0"/>
              <a:t>Not accessible by other threads</a:t>
            </a:r>
          </a:p>
          <a:p>
            <a:r>
              <a:rPr lang="en-US" dirty="0" smtClean="0"/>
              <a:t>Load/store are not guaranteed to be atomic</a:t>
            </a:r>
          </a:p>
          <a:p>
            <a:r>
              <a:rPr lang="en-US" dirty="0" smtClean="0"/>
              <a:t>Memory operations are considered unordered, unless some defined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 [clause, …]</a:t>
            </a:r>
          </a:p>
          <a:p>
            <a:pPr lvl="1"/>
            <a:r>
              <a:rPr lang="en-US" dirty="0" smtClean="0"/>
              <a:t>Code should work without the pragmas (as serial)</a:t>
            </a:r>
          </a:p>
          <a:p>
            <a:pPr lvl="1"/>
            <a:r>
              <a:rPr lang="en-US" dirty="0" smtClean="0"/>
              <a:t>Pragmas may be used to</a:t>
            </a:r>
          </a:p>
          <a:p>
            <a:pPr lvl="2"/>
            <a:r>
              <a:rPr lang="en-US" dirty="0" smtClean="0"/>
              <a:t>Spawn a parallel region</a:t>
            </a:r>
          </a:p>
          <a:p>
            <a:pPr lvl="2"/>
            <a:r>
              <a:rPr lang="en-US" dirty="0" smtClean="0"/>
              <a:t>Divide workload among threads</a:t>
            </a:r>
          </a:p>
          <a:p>
            <a:pPr lvl="2"/>
            <a:r>
              <a:rPr lang="en-US" dirty="0" smtClean="0"/>
              <a:t>Serialize sections of code</a:t>
            </a:r>
          </a:p>
          <a:p>
            <a:pPr lvl="2"/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as C++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Effort to remove C++ preprocessor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directive(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[clause,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]]</a:t>
            </a:r>
          </a:p>
          <a:p>
            <a:pPr marL="344487" lvl="1" indent="0">
              <a:buNone/>
            </a:pPr>
            <a:r>
              <a:rPr lang="en-US" dirty="0" smtClean="0"/>
              <a:t>or</a:t>
            </a:r>
          </a:p>
          <a:p>
            <a:pPr marL="344487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directive(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directive [clause, …]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lvl="1"/>
            <a:r>
              <a:rPr lang="en-US" dirty="0" smtClean="0"/>
              <a:t>Attribute directives that apply to the same statement are unordered</a:t>
            </a:r>
          </a:p>
          <a:p>
            <a:pPr lvl="1"/>
            <a:r>
              <a:rPr lang="en-US" dirty="0" smtClean="0"/>
              <a:t>Ordering can be imposed</a:t>
            </a:r>
          </a:p>
          <a:p>
            <a:pPr marL="344487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sequence(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::]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irective ,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::]directive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]]</a:t>
            </a:r>
          </a:p>
        </p:txBody>
      </p:sp>
    </p:spTree>
    <p:extLst>
      <p:ext uri="{BB962C8B-B14F-4D97-AF65-F5344CB8AC3E}">
        <p14:creationId xmlns:p14="http://schemas.microsoft.com/office/powerpoint/2010/main" val="227513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as C++ </a:t>
            </a:r>
            <a:r>
              <a:rPr lang="en-US" dirty="0" smtClean="0"/>
              <a:t>attributes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4178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::sequence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directive(parallel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directive(for)) ]]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 {}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156395"/>
            <a:ext cx="8229600" cy="214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 {}</a:t>
            </a:r>
          </a:p>
        </p:txBody>
      </p:sp>
    </p:spTree>
    <p:extLst>
      <p:ext uri="{BB962C8B-B14F-4D97-AF65-F5344CB8AC3E}">
        <p14:creationId xmlns:p14="http://schemas.microsoft.com/office/powerpoint/2010/main" val="25668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Spawning a thread team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do thread’s bidding </a:t>
            </a:r>
          </a:p>
          <a:p>
            <a:pPr marL="344487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Implicit barrier at the end</a:t>
            </a:r>
          </a:p>
          <a:p>
            <a:pPr lvl="1"/>
            <a:r>
              <a:rPr lang="en-US" dirty="0" smtClean="0"/>
              <a:t>No branching/</a:t>
            </a:r>
            <a:r>
              <a:rPr lang="en-US" dirty="0" err="1" smtClean="0"/>
              <a:t>goto</a:t>
            </a:r>
            <a:r>
              <a:rPr lang="en-US" dirty="0" smtClean="0"/>
              <a:t>-s that will cause the program to jump in/out to/of parallel blocks</a:t>
            </a:r>
          </a:p>
          <a:p>
            <a:pPr lvl="1"/>
            <a:r>
              <a:rPr lang="en-US" dirty="0" smtClean="0"/>
              <a:t>Regular branching or function calls are OK</a:t>
            </a:r>
            <a:endParaRPr lang="en-US" dirty="0"/>
          </a:p>
        </p:txBody>
      </p:sp>
      <p:sp>
        <p:nvSpPr>
          <p:cNvPr id="5" name="Zaoblený obdélníkový popisek 134"/>
          <p:cNvSpPr/>
          <p:nvPr/>
        </p:nvSpPr>
        <p:spPr>
          <a:xfrm>
            <a:off x="4355976" y="2204864"/>
            <a:ext cx="4330824" cy="504056"/>
          </a:xfrm>
          <a:prstGeom prst="wedgeRoundRectCallout">
            <a:avLst>
              <a:gd name="adj1" fmla="val -58482"/>
              <a:gd name="adj2" fmla="val -16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Spawns one thread per CPU code by default</a:t>
            </a:r>
            <a:endParaRPr lang="cs-CZ" sz="1600" dirty="0" smtClean="0"/>
          </a:p>
        </p:txBody>
      </p:sp>
      <p:sp>
        <p:nvSpPr>
          <p:cNvPr id="6" name="Zaoblený obdélníkový popisek 134"/>
          <p:cNvSpPr/>
          <p:nvPr/>
        </p:nvSpPr>
        <p:spPr>
          <a:xfrm>
            <a:off x="6300192" y="2867880"/>
            <a:ext cx="2511896" cy="653281"/>
          </a:xfrm>
          <a:prstGeom prst="wedgeRoundRectCallout">
            <a:avLst>
              <a:gd name="adj1" fmla="val -60378"/>
              <a:gd name="adj2" fmla="val -60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dirty="0" smtClean="0"/>
              <a:t>Thread index within its team (master == 0)</a:t>
            </a: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654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uba">
  <a:themeElements>
    <a:clrScheme name="1_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5056</TotalTime>
  <Words>1739</Words>
  <Application>Microsoft Office PowerPoint</Application>
  <PresentationFormat>On-screen Show (4:3)</PresentationFormat>
  <Paragraphs>312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1_Kuba</vt:lpstr>
      <vt:lpstr>OpenMP</vt:lpstr>
      <vt:lpstr>About</vt:lpstr>
      <vt:lpstr>History</vt:lpstr>
      <vt:lpstr>Execution Model</vt:lpstr>
      <vt:lpstr>Memory model</vt:lpstr>
      <vt:lpstr>Pragmas</vt:lpstr>
      <vt:lpstr>Directives as C++ attributes</vt:lpstr>
      <vt:lpstr>Directives as C++ attributes – demo</vt:lpstr>
      <vt:lpstr>Parallel Region</vt:lpstr>
      <vt:lpstr>Variable Scope</vt:lpstr>
      <vt:lpstr>Variable Scope</vt:lpstr>
      <vt:lpstr>Work-sharing Constructs</vt:lpstr>
      <vt:lpstr>Work-sharing Constructs</vt:lpstr>
      <vt:lpstr>Work-sharing Constructs</vt:lpstr>
      <vt:lpstr>Work-sharing Constructs</vt:lpstr>
      <vt:lpstr>Work-sharing Constructs</vt:lpstr>
      <vt:lpstr>Work-sharing Constructs</vt:lpstr>
      <vt:lpstr>Work-sharing Constructs</vt:lpstr>
      <vt:lpstr>Synchronization Constructs</vt:lpstr>
      <vt:lpstr>Synchronization Constructs</vt:lpstr>
      <vt:lpstr>Tasks</vt:lpstr>
      <vt:lpstr>Tasks</vt:lpstr>
      <vt:lpstr>Data Sharing Management</vt:lpstr>
      <vt:lpstr>Data Sharing Management</vt:lpstr>
      <vt:lpstr>Synchronization Constructs</vt:lpstr>
      <vt:lpstr>Runtime Library</vt:lpstr>
      <vt:lpstr>Runtime Library</vt:lpstr>
      <vt:lpstr>Runtime Library</vt:lpstr>
      <vt:lpstr>Environmental Variables</vt:lpstr>
      <vt:lpstr>Thread Team Configuration</vt:lpstr>
      <vt:lpstr>Nested Parallelism</vt:lpstr>
      <vt:lpstr>SIMD Support</vt:lpstr>
      <vt:lpstr>Accelerator Support</vt:lpstr>
    </vt:vector>
  </TitlesOfParts>
  <Company>KSI, MFF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Programovani v asembleru 1</dc:title>
  <dc:creator>Jakub Yaghob</dc:creator>
  <cp:lastModifiedBy>Jakub Yaghob</cp:lastModifiedBy>
  <cp:revision>548</cp:revision>
  <cp:lastPrinted>1601-01-01T00:00:00Z</cp:lastPrinted>
  <dcterms:created xsi:type="dcterms:W3CDTF">2003-09-28T21:26:58Z</dcterms:created>
  <dcterms:modified xsi:type="dcterms:W3CDTF">2021-04-11T20:33:16Z</dcterms:modified>
</cp:coreProperties>
</file>