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0" r:id="rId9"/>
    <p:sldId id="267" r:id="rId10"/>
    <p:sldId id="268" r:id="rId11"/>
    <p:sldId id="269" r:id="rId12"/>
    <p:sldId id="282" r:id="rId13"/>
    <p:sldId id="270" r:id="rId14"/>
    <p:sldId id="271" r:id="rId15"/>
    <p:sldId id="272" r:id="rId16"/>
    <p:sldId id="273" r:id="rId17"/>
    <p:sldId id="275" r:id="rId18"/>
    <p:sldId id="277" r:id="rId19"/>
    <p:sldId id="276" r:id="rId20"/>
    <p:sldId id="278" r:id="rId21"/>
    <p:sldId id="274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2"/>
    <p:restoredTop sz="68029"/>
  </p:normalViewPr>
  <p:slideViewPr>
    <p:cSldViewPr snapToGrid="0" snapToObjects="1">
      <p:cViewPr varScale="1">
        <p:scale>
          <a:sx n="71" d="100"/>
          <a:sy n="71" d="100"/>
        </p:scale>
        <p:origin x="4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583A-6B62-EE44-A613-E461BB005430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DD87-1078-284A-AC86-C199BD31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Fitts's_law#cite_note-3" TargetMode="External"/><Relationship Id="rId12" Type="http://schemas.openxmlformats.org/officeDocument/2006/relationships/hyperlink" Target="https://en.wikipedia.org/wiki/Fitts's_law#cite_note-4" TargetMode="External"/><Relationship Id="rId13" Type="http://schemas.openxmlformats.org/officeDocument/2006/relationships/hyperlink" Target="https://en.wikipedia.org/wiki/Fitts's_law#cite_note-5" TargetMode="External"/><Relationship Id="rId14" Type="http://schemas.openxmlformats.org/officeDocument/2006/relationships/hyperlink" Target="https://en.wikipedia.org/wiki/Fitts's_law#cite_note-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en.wikipedia.org/wiki/Human%E2%80%93computer_interaction" TargetMode="External"/><Relationship Id="rId4" Type="http://schemas.openxmlformats.org/officeDocument/2006/relationships/hyperlink" Target="https://en.wikipedia.org/wiki/Human_factors_and_ergonomics" TargetMode="External"/><Relationship Id="rId5" Type="http://schemas.openxmlformats.org/officeDocument/2006/relationships/hyperlink" Target="https://en.wikipedia.org/wiki/Scientific_law" TargetMode="External"/><Relationship Id="rId6" Type="http://schemas.openxmlformats.org/officeDocument/2006/relationships/hyperlink" Target="https://en.wikipedia.org/wiki/Fitts's_law#cite_note-Fitts1954-1" TargetMode="External"/><Relationship Id="rId7" Type="http://schemas.openxmlformats.org/officeDocument/2006/relationships/hyperlink" Target="https://en.wikipedia.org/wiki/Conceptual_model" TargetMode="External"/><Relationship Id="rId8" Type="http://schemas.openxmlformats.org/officeDocument/2006/relationships/hyperlink" Target="https://en.wikipedia.org/wiki/Computer_monitor" TargetMode="External"/><Relationship Id="rId9" Type="http://schemas.openxmlformats.org/officeDocument/2006/relationships/hyperlink" Target="https://en.wikipedia.org/wiki/Pointing_device" TargetMode="External"/><Relationship Id="rId10" Type="http://schemas.openxmlformats.org/officeDocument/2006/relationships/hyperlink" Target="https://en.wikipedia.org/wiki/Fitts's_law#cite_note-2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www.awwwards.com</a:t>
            </a:r>
            <a:r>
              <a:rPr lang="en-US" dirty="0" smtClean="0"/>
              <a:t>/6-web-design-trends-you-must-know-for-2015-2016.html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www.webdesignerdepot.com</a:t>
            </a:r>
            <a:r>
              <a:rPr lang="en-US" dirty="0" smtClean="0"/>
              <a:t>/2015/01/4-essential-layout-trends-for-2015/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visualhierarchy.co</a:t>
            </a:r>
            <a:r>
              <a:rPr lang="en-US" dirty="0" smtClean="0"/>
              <a:t>/blog/popular-web-design-trends-2015/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webflow.com</a:t>
            </a:r>
            <a:r>
              <a:rPr lang="en-US" dirty="0" smtClean="0"/>
              <a:t>/blog/17-web-design-trends-for-2016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www.awwwards.com</a:t>
            </a:r>
            <a:r>
              <a:rPr lang="en-US" dirty="0" smtClean="0"/>
              <a:t>/6-web-design-trends-you-must-know-for-2015-2016.html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www.webdesignerdepot.com</a:t>
            </a:r>
            <a:r>
              <a:rPr lang="en-US" dirty="0" smtClean="0"/>
              <a:t>/2015/01/4-essential-layout-trends-for-2015/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visualhierarchy.co</a:t>
            </a:r>
            <a:r>
              <a:rPr lang="en-US" dirty="0" smtClean="0"/>
              <a:t>/blog/popular-web-design-trends-2015/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webflow.com</a:t>
            </a:r>
            <a:r>
              <a:rPr lang="en-US" dirty="0" smtClean="0"/>
              <a:t>/blog/17-web-design-trends-for-2016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8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/articles/f-shaped-pattern-reading-web-content/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 pattern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paragraphs get the most attention.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11 letters are the most scanned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a summary of the pages content in the first paragraph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that page headings convey useful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Front load headings and bullet point with information-carrying words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with lower literacy read every word - others don't.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short and simple.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read 20% slower and 20% less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out 50% of the words - ironically visitor's perception goes up.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short. Short paragraphs/short words/short pages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credibility as a web designer has a lot to do with you  ability to write simple 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Daniel Oppenheimer - 2006 - found that the more complex a piece of text was, the lower readers rated the intelligence of the author.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heading and sub-headings are the main things people scan. Make sure they're summaries.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use more than 3 levels of headings.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summaries for each 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Inverted pyramid - users can stop at any point and still have the entire story.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with the conclusion.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bulled or numbered lists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use numbers for ordered lists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love lists - put keyword first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stand out on the page. Its a way of highlighting key text.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Headings, informative summaries, concise body text.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2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page should be your site summary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user what the site does - what is your audience's need?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 is where you welcome users with fresh content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 users with high-level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links to top tasks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summary 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 menu should be a way for visitors know what the site is about.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second test - can visitors say what your site is about?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unbounce.com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/landing-page-articles/what-is-a-landing-page/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thelandingpagecourse.com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/landing-page-101-intro/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www.incomediary.com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/best-designed-pricing-comparison-tables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designwoop.com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/2012/04/20-examples-of-perfectly-designed-comparison-tables/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www.smashingmagazine.com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/2008/10/pricing-tables-showcase-examples-and-best-practices/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blog.hubspot.com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/marketing/remarkable-about-us-page-examples#sm.000qoldvs144beipqw41r13nolxtb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www.searchenginejournal.com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/25-creative-and-engaging-about-us-pages/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76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www.smashingmagazine.com</a:t>
            </a:r>
            <a:r>
              <a:rPr lang="en-US" dirty="0" smtClean="0"/>
              <a:t>/web-form-design-showcases-and-solutions/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www.uxpin.com</a:t>
            </a:r>
            <a:r>
              <a:rPr lang="en-US" dirty="0" smtClean="0"/>
              <a:t>/studio/blog/web-form-design-best-practices-5-useful-ui-patterns-2/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mono.company</a:t>
            </a:r>
            <a:r>
              <a:rPr lang="en-US" dirty="0" smtClean="0"/>
              <a:t>/journal/design-practice/the-10-commandments-of-good-form-design-on-the-web/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www.awwwards.com</a:t>
            </a:r>
            <a:r>
              <a:rPr lang="en-US" dirty="0" smtClean="0"/>
              <a:t>/25-impressive-contact-forms.html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your user know whey they're giving information.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it as painless as possible.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barriers increases viewership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will they get for what they give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don't like filling out forms.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smallest number of questions possible.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sensible questions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headings and sub-headings - what you're asking for and why.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visitors different length fields to help them determine what they're filling out.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buttons - only one can be pushed - car radio buttons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sure the text is clickable too.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 go to the right - each option goes on it's own line.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help text on the form.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put a reset button on the form.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 should say "Register" or "Email" or "Request Information"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a confirmation screen.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errors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on each line.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 as they go.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error message on each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picture is worth 1000  words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the purpose of every image on your page. Do you need a video.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load time is just as important now as it has been in the past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multimedia send a message - does it enhance the experience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useful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auto play - clear play and mute button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the user experience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users understand what your site is about with decoration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photography - decreases website reputation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2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webbyawards.com</a:t>
            </a:r>
            <a:r>
              <a:rPr lang="en-US" dirty="0" smtClean="0"/>
              <a:t>/winners/2015/websites/website-features-and-design/best-user-experience/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webbyawards.com</a:t>
            </a:r>
            <a:r>
              <a:rPr lang="en-US" dirty="0" smtClean="0"/>
              <a:t>/winners/2016/websites/website-features-and-design/best-user-experience/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www.webdesignerdepot.com</a:t>
            </a:r>
            <a:r>
              <a:rPr lang="en-US" dirty="0" smtClean="0"/>
              <a:t>/2013/07/15-web-sites-with-excellent-ux/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www.dtelepathy.com</a:t>
            </a:r>
            <a:r>
              <a:rPr lang="en-US" dirty="0" smtClean="0"/>
              <a:t>/blog/inspiration/15-interactive-websites-with-engaging-user-experiences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preview.themeforest.net</a:t>
            </a:r>
            <a:r>
              <a:rPr lang="en-US" dirty="0" smtClean="0"/>
              <a:t>/item/</a:t>
            </a:r>
            <a:r>
              <a:rPr lang="en-US" dirty="0" err="1" smtClean="0"/>
              <a:t>greenwich</a:t>
            </a:r>
            <a:r>
              <a:rPr lang="en-US" dirty="0" smtClean="0"/>
              <a:t>-village-responsive-</a:t>
            </a:r>
            <a:r>
              <a:rPr lang="en-US" dirty="0" err="1" smtClean="0"/>
              <a:t>joomla</a:t>
            </a:r>
            <a:r>
              <a:rPr lang="en-US" dirty="0" smtClean="0"/>
              <a:t>-</a:t>
            </a:r>
            <a:r>
              <a:rPr lang="en-US" dirty="0" err="1" smtClean="0"/>
              <a:t>onepage</a:t>
            </a:r>
            <a:r>
              <a:rPr lang="en-US" dirty="0" smtClean="0"/>
              <a:t>/</a:t>
            </a:r>
            <a:r>
              <a:rPr lang="en-US" dirty="0" err="1" smtClean="0"/>
              <a:t>full_screen_preview</a:t>
            </a:r>
            <a:r>
              <a:rPr lang="en-US" dirty="0" smtClean="0"/>
              <a:t>/7519371?_ga=1.42934629.1542900632.1475162342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www.jupitermountainmassage.com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less.ismore.it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www.awwwards.com</a:t>
            </a:r>
            <a:r>
              <a:rPr lang="en-US" dirty="0" smtClean="0"/>
              <a:t>/websites/navigation/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www.dtelepathy.com</a:t>
            </a:r>
            <a:r>
              <a:rPr lang="en-US" dirty="0" smtClean="0"/>
              <a:t>/blog/inspiration/23-great-examples-of-innovative-navigation-for-your-inspiration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Fitts</a:t>
            </a:r>
            <a:r>
              <a:rPr lang="en-US" dirty="0" smtClean="0"/>
              <a:t> Law - http://</a:t>
            </a:r>
            <a:r>
              <a:rPr lang="en-US" dirty="0" err="1" smtClean="0"/>
              <a:t>simonwallner.at</a:t>
            </a:r>
            <a:r>
              <a:rPr lang="en-US" dirty="0" smtClean="0"/>
              <a:t>/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fitts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/wiki/Fitts%27s_law</a:t>
            </a:r>
          </a:p>
          <a:p>
            <a:endParaRPr lang="en-US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itts's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(often cited as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law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descriptive model of human movement primarily used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uman–computer interaction"/>
              </a:rPr>
              <a:t>human–computer interaction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uman factors and ergonomics"/>
              </a:rPr>
              <a:t>ergonomics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cientific law"/>
              </a:rPr>
              <a:t>scientific law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predicts that the time required to rapidly move to a target area is a function of the ratio between the distance to the target and the width of the target.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 is used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ceptual model"/>
              </a:rPr>
              <a:t>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act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either by physically touching an object with a hand or finger, or virtually, by pointing to an object on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omputer monitor"/>
              </a:rPr>
              <a:t>computer monitor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ointing device"/>
              </a:rPr>
              <a:t>pointing device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Fitts's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 has been shown to apply under a variety of conditions, with many different limbs (hands, feet,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lower lip,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[3]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head-mounted sights,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[4]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eye gaze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[5]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(input devices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[6]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physical environments (including underwater), and user populations (young, old, special educational needs, and drugged participants).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page should have...  </a:t>
            </a:r>
          </a:p>
          <a:p>
            <a:r>
              <a:rPr lang="en-US" dirty="0" smtClean="0"/>
              <a:t>  What is your site about. Can you write a short sentence to say what your site is about?  </a:t>
            </a:r>
          </a:p>
          <a:p>
            <a:r>
              <a:rPr lang="en-US" dirty="0" smtClean="0"/>
              <a:t>  Tagline - make sure it's text not an image  "Ventura Area Flowers Delivered for all life's special events"  </a:t>
            </a:r>
          </a:p>
          <a:p>
            <a:endParaRPr lang="en-US" dirty="0" smtClean="0"/>
          </a:p>
          <a:p>
            <a:r>
              <a:rPr lang="en-US" dirty="0" smtClean="0"/>
              <a:t>Product and geographical area are the most important thing to include  </a:t>
            </a:r>
          </a:p>
          <a:p>
            <a:endParaRPr lang="en-US" dirty="0" smtClean="0"/>
          </a:p>
          <a:p>
            <a:r>
              <a:rPr lang="en-US" dirty="0" smtClean="0"/>
              <a:t>Make logo a home page link   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Title</a:t>
            </a:r>
            <a:endParaRPr lang="en-US" dirty="0" smtClean="0"/>
          </a:p>
          <a:p>
            <a:r>
              <a:rPr lang="en-US" dirty="0" smtClean="0"/>
              <a:t> Descriptive text should go in the title  </a:t>
            </a:r>
          </a:p>
          <a:p>
            <a:r>
              <a:rPr lang="en-US" dirty="0" smtClean="0"/>
              <a:t> Lead with the most important information   64 characters max   </a:t>
            </a:r>
          </a:p>
          <a:p>
            <a:r>
              <a:rPr lang="en-US" dirty="0" smtClean="0"/>
              <a:t> Use the reverse of breadcrumbs - most specific first - Use the pipe to separate terms  </a:t>
            </a:r>
          </a:p>
          <a:p>
            <a:endParaRPr lang="en-US" dirty="0" smtClean="0"/>
          </a:p>
          <a:p>
            <a:r>
              <a:rPr lang="en-US" dirty="0" smtClean="0"/>
              <a:t>Category pages help people get to the information they need.   </a:t>
            </a:r>
          </a:p>
          <a:p>
            <a:r>
              <a:rPr lang="en-US" dirty="0" smtClean="0"/>
              <a:t>Should have a short introduction  Should include related links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DD87-1078-284A-AC86-C199BD314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9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96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92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12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87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2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8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8364" y="0"/>
            <a:ext cx="11083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294" y="4584526"/>
            <a:ext cx="1803492" cy="992499"/>
          </a:xfrm>
        </p:spPr>
        <p:txBody>
          <a:bodyPr>
            <a:noAutofit/>
          </a:bodyPr>
          <a:lstStyle/>
          <a:p>
            <a:r>
              <a:rPr lang="en-US" sz="8700" dirty="0" smtClean="0"/>
              <a:t>UX</a:t>
            </a:r>
            <a:endParaRPr lang="en-US" sz="87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27" y="2324100"/>
            <a:ext cx="8128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70560" y="3609472"/>
            <a:ext cx="5598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Hierarchy &amp; Order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680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4360" y="0"/>
            <a:ext cx="108076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0" dirty="0" smtClean="0"/>
              <a:t>Hierarchy</a:t>
            </a:r>
            <a:endParaRPr lang="en-US" sz="19600" dirty="0"/>
          </a:p>
        </p:txBody>
      </p:sp>
      <p:sp>
        <p:nvSpPr>
          <p:cNvPr id="2" name="TextBox 1"/>
          <p:cNvSpPr txBox="1"/>
          <p:nvPr/>
        </p:nvSpPr>
        <p:spPr>
          <a:xfrm>
            <a:off x="2106385" y="2578856"/>
            <a:ext cx="7894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Let’s People Know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6991440" y="3745591"/>
            <a:ext cx="3009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to look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6385" y="5959464"/>
            <a:ext cx="11881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when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4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48464" y="1475875"/>
            <a:ext cx="4678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Trends in Hierarchy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491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8364" y="2875002"/>
            <a:ext cx="66210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People Don’t Read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3624943" y="4800600"/>
            <a:ext cx="11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They scan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086" y="0"/>
            <a:ext cx="1577591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2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5669" y="1967061"/>
            <a:ext cx="793274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The </a:t>
            </a:r>
            <a:r>
              <a:rPr lang="en-US" sz="4800" b="1" u="sng" dirty="0" smtClean="0"/>
              <a:t>more </a:t>
            </a:r>
            <a:r>
              <a:rPr lang="en-US" sz="4800" b="1" u="sng" dirty="0"/>
              <a:t>complex </a:t>
            </a:r>
            <a:r>
              <a:rPr lang="en-US" sz="4800" dirty="0" smtClean="0"/>
              <a:t>the text, </a:t>
            </a:r>
          </a:p>
          <a:p>
            <a:r>
              <a:rPr lang="en-US" sz="4800" dirty="0" smtClean="0"/>
              <a:t>the </a:t>
            </a:r>
            <a:r>
              <a:rPr lang="en-US" sz="4800" u="sng" dirty="0"/>
              <a:t>lower</a:t>
            </a:r>
            <a:r>
              <a:rPr lang="en-US" sz="4800" dirty="0"/>
              <a:t> readers </a:t>
            </a:r>
            <a:r>
              <a:rPr lang="en-US" sz="4800" dirty="0" smtClean="0"/>
              <a:t>rated </a:t>
            </a:r>
          </a:p>
          <a:p>
            <a:r>
              <a:rPr lang="en-US" sz="4800" u="sng" dirty="0" smtClean="0"/>
              <a:t>the </a:t>
            </a:r>
            <a:r>
              <a:rPr lang="en-US" sz="4800" u="sng" dirty="0"/>
              <a:t>intelligence </a:t>
            </a:r>
            <a:r>
              <a:rPr lang="en-US" sz="4800" u="sng" dirty="0" smtClean="0"/>
              <a:t>of </a:t>
            </a:r>
            <a:r>
              <a:rPr lang="en-US" sz="4800" u="sng" dirty="0"/>
              <a:t>the author</a:t>
            </a:r>
            <a:r>
              <a:rPr lang="en-US" sz="4800" u="sng" dirty="0" smtClean="0"/>
              <a:t>.</a:t>
            </a:r>
          </a:p>
          <a:p>
            <a:endParaRPr lang="en-US" sz="2400" u="sng" dirty="0"/>
          </a:p>
          <a:p>
            <a:pPr algn="r"/>
            <a:r>
              <a:rPr lang="en-US" sz="1600" dirty="0"/>
              <a:t>Daniel Oppenheimer - 2006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7593" y="195942"/>
            <a:ext cx="386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language you use is very important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405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1280" y="2028616"/>
            <a:ext cx="74831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smtClean="0"/>
              <a:t>Splash Page</a:t>
            </a:r>
            <a:endParaRPr lang="en-US" sz="8800" dirty="0"/>
          </a:p>
          <a:p>
            <a:pPr algn="ctr"/>
            <a:r>
              <a:rPr lang="en-US" sz="8800" dirty="0" smtClean="0"/>
              <a:t>Is Dead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994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1866" y="2028616"/>
            <a:ext cx="8141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The Landing Page</a:t>
            </a:r>
            <a:endParaRPr lang="en-US" sz="8800" dirty="0"/>
          </a:p>
          <a:p>
            <a:pPr algn="ctr"/>
            <a:r>
              <a:rPr lang="en-US" sz="8800" dirty="0" smtClean="0"/>
              <a:t>Is In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1841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Tables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56" y="1399279"/>
            <a:ext cx="7006144" cy="405944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442757" y="3046090"/>
            <a:ext cx="3275013" cy="224818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Help people choose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925" y="754415"/>
            <a:ext cx="9603275" cy="1049235"/>
          </a:xfrm>
        </p:spPr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040" y="2297151"/>
            <a:ext cx="6433159" cy="3921534"/>
          </a:xfrm>
        </p:spPr>
        <p:txBody>
          <a:bodyPr>
            <a:normAutofit/>
          </a:bodyPr>
          <a:lstStyle/>
          <a:p>
            <a:r>
              <a:rPr lang="en-US" dirty="0" smtClean="0"/>
              <a:t>Clarity of purpose</a:t>
            </a:r>
          </a:p>
          <a:p>
            <a:r>
              <a:rPr lang="en-US" dirty="0" smtClean="0"/>
              <a:t>Detailed description of your audience (a persona)</a:t>
            </a:r>
          </a:p>
          <a:p>
            <a:r>
              <a:rPr lang="en-US" dirty="0" smtClean="0"/>
              <a:t>Message Architecture</a:t>
            </a:r>
          </a:p>
          <a:p>
            <a:r>
              <a:rPr lang="en-US" dirty="0" smtClean="0"/>
              <a:t>Information Architecture</a:t>
            </a:r>
          </a:p>
          <a:p>
            <a:r>
              <a:rPr lang="en-US" dirty="0" smtClean="0"/>
              <a:t>Design connected to expectations</a:t>
            </a:r>
            <a:endParaRPr lang="en-US" dirty="0"/>
          </a:p>
          <a:p>
            <a:r>
              <a:rPr lang="en-US" dirty="0" smtClean="0"/>
              <a:t>Un-bounce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7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1781" y="1351508"/>
            <a:ext cx="717683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a</a:t>
            </a:r>
            <a:r>
              <a:rPr lang="en-US" sz="8800" dirty="0" smtClean="0"/>
              <a:t>bout us</a:t>
            </a:r>
          </a:p>
          <a:p>
            <a:pPr algn="ctr"/>
            <a:r>
              <a:rPr lang="en-US" sz="8800" dirty="0" smtClean="0"/>
              <a:t>==</a:t>
            </a:r>
          </a:p>
          <a:p>
            <a:pPr algn="ctr"/>
            <a:r>
              <a:rPr lang="en-US" sz="8800" dirty="0" smtClean="0"/>
              <a:t>can I trust you?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735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03029" y="4131127"/>
            <a:ext cx="1649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User</a:t>
            </a:r>
          </a:p>
          <a:p>
            <a:pPr algn="r"/>
            <a:r>
              <a:rPr lang="en-US" sz="3600" dirty="0" smtClean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7807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7" y="489857"/>
            <a:ext cx="5878286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2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8364" y="0"/>
            <a:ext cx="11083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522" y="4617181"/>
            <a:ext cx="1803492" cy="992499"/>
          </a:xfrm>
        </p:spPr>
        <p:txBody>
          <a:bodyPr>
            <a:noAutofit/>
          </a:bodyPr>
          <a:lstStyle/>
          <a:p>
            <a:r>
              <a:rPr lang="en-US" sz="8700" dirty="0" smtClean="0"/>
              <a:t>UX</a:t>
            </a:r>
            <a:endParaRPr lang="en-US" sz="87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71754" y="4155516"/>
            <a:ext cx="159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BEST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9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0"/>
            <a:ext cx="7627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0"/>
            <a:ext cx="9851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11781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2192" y="4147293"/>
            <a:ext cx="3805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&lt; == &gt;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662" y="1578279"/>
            <a:ext cx="2379691" cy="992499"/>
          </a:xfrm>
        </p:spPr>
        <p:txBody>
          <a:bodyPr>
            <a:noAutofit/>
          </a:bodyPr>
          <a:lstStyle/>
          <a:p>
            <a:r>
              <a:rPr lang="en-US" sz="8700" smtClean="0"/>
              <a:t>Nav</a:t>
            </a:r>
            <a:endParaRPr lang="en-US" sz="87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8948" y="1254030"/>
            <a:ext cx="3897035" cy="93659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Navigation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8093" y="2190628"/>
            <a:ext cx="6889315" cy="4510797"/>
          </a:xfrm>
        </p:spPr>
        <p:txBody>
          <a:bodyPr>
            <a:normAutofit fontScale="40000" lnSpcReduction="20000"/>
          </a:bodyPr>
          <a:lstStyle/>
          <a:p>
            <a:r>
              <a:rPr lang="en-US" sz="4400" dirty="0" smtClean="0"/>
              <a:t>PRIMARY</a:t>
            </a:r>
            <a:endParaRPr lang="en-US" sz="4400" dirty="0"/>
          </a:p>
          <a:p>
            <a:pPr lvl="1"/>
            <a:r>
              <a:rPr lang="en-US" sz="4200" dirty="0" smtClean="0"/>
              <a:t>VERBS </a:t>
            </a:r>
            <a:r>
              <a:rPr lang="en-US" sz="4200" dirty="0"/>
              <a:t>- task based </a:t>
            </a:r>
            <a:r>
              <a:rPr lang="en-US" sz="4200" dirty="0" err="1"/>
              <a:t>nav</a:t>
            </a:r>
            <a:endParaRPr lang="en-US" sz="4200" dirty="0"/>
          </a:p>
          <a:p>
            <a:pPr lvl="1"/>
            <a:r>
              <a:rPr lang="en-US" sz="4200" dirty="0" smtClean="0"/>
              <a:t>NOUNS </a:t>
            </a:r>
            <a:r>
              <a:rPr lang="en-US" sz="4200" dirty="0"/>
              <a:t>- category based </a:t>
            </a:r>
          </a:p>
          <a:p>
            <a:pPr lvl="1"/>
            <a:r>
              <a:rPr lang="en-US" sz="4200" dirty="0" smtClean="0"/>
              <a:t>AUDIENCE </a:t>
            </a:r>
            <a:r>
              <a:rPr lang="en-US" sz="4200" dirty="0"/>
              <a:t>- What audience to you </a:t>
            </a:r>
            <a:r>
              <a:rPr lang="en-US" sz="4200" dirty="0" smtClean="0"/>
              <a:t>belong?</a:t>
            </a:r>
          </a:p>
          <a:p>
            <a:endParaRPr lang="en-US" sz="4400" dirty="0"/>
          </a:p>
          <a:p>
            <a:r>
              <a:rPr lang="en-US" sz="4400" dirty="0" smtClean="0"/>
              <a:t>SECONDARY  </a:t>
            </a:r>
            <a:endParaRPr lang="en-US" sz="4400" dirty="0"/>
          </a:p>
          <a:p>
            <a:pPr lvl="1"/>
            <a:r>
              <a:rPr lang="en-US" sz="4200" dirty="0" smtClean="0"/>
              <a:t>Popularity  </a:t>
            </a:r>
            <a:endParaRPr lang="en-US" sz="4200" dirty="0"/>
          </a:p>
          <a:p>
            <a:pPr lvl="1"/>
            <a:r>
              <a:rPr lang="en-US" sz="4200" dirty="0" smtClean="0"/>
              <a:t>Promotion  </a:t>
            </a:r>
            <a:endParaRPr lang="en-US" sz="4200" dirty="0"/>
          </a:p>
          <a:p>
            <a:pPr lvl="1"/>
            <a:r>
              <a:rPr lang="en-US" sz="4200" dirty="0" smtClean="0"/>
              <a:t>Location  </a:t>
            </a:r>
            <a:endParaRPr lang="en-US" sz="4200" dirty="0"/>
          </a:p>
          <a:p>
            <a:pPr lvl="1"/>
            <a:r>
              <a:rPr lang="en-US" sz="4200" dirty="0" smtClean="0"/>
              <a:t>Time  </a:t>
            </a:r>
            <a:endParaRPr lang="en-US" sz="4200" dirty="0"/>
          </a:p>
          <a:p>
            <a:pPr lvl="1"/>
            <a:r>
              <a:rPr lang="en-US" sz="4200" dirty="0" smtClean="0"/>
              <a:t>Alphabetical </a:t>
            </a:r>
            <a:endParaRPr lang="en-US" sz="4200" dirty="0"/>
          </a:p>
          <a:p>
            <a:pPr lvl="1"/>
            <a:r>
              <a:rPr lang="en-US" sz="4200" dirty="0" smtClean="0"/>
              <a:t>Order</a:t>
            </a:r>
            <a:endParaRPr lang="en-US" sz="4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0836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1162" y="1254030"/>
            <a:ext cx="3897035" cy="93659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Navigation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48197" y="3092006"/>
            <a:ext cx="5649238" cy="2864616"/>
          </a:xfrm>
        </p:spPr>
        <p:txBody>
          <a:bodyPr>
            <a:normAutofit/>
          </a:bodyPr>
          <a:lstStyle/>
          <a:p>
            <a:r>
              <a:rPr lang="en-US" sz="1900" dirty="0" smtClean="0"/>
              <a:t>Visual Clues </a:t>
            </a:r>
          </a:p>
          <a:p>
            <a:r>
              <a:rPr lang="en-US" sz="1900" dirty="0" smtClean="0"/>
              <a:t>Chunking</a:t>
            </a:r>
          </a:p>
          <a:p>
            <a:r>
              <a:rPr lang="en-US" sz="1900" dirty="0" smtClean="0"/>
              <a:t>Signpost</a:t>
            </a:r>
          </a:p>
          <a:p>
            <a:r>
              <a:rPr lang="en-US" sz="1900" dirty="0" smtClean="0"/>
              <a:t>Sitemap (footer?)</a:t>
            </a:r>
          </a:p>
          <a:p>
            <a:r>
              <a:rPr lang="en-US" sz="1900" dirty="0" smtClean="0"/>
              <a:t>Search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94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448</Words>
  <Application>Microsoft Macintosh PowerPoint</Application>
  <PresentationFormat>Widescreen</PresentationFormat>
  <Paragraphs>267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Gallery</vt:lpstr>
      <vt:lpstr>UX</vt:lpstr>
      <vt:lpstr>User Experience</vt:lpstr>
      <vt:lpstr>PowerPoint Presentation</vt:lpstr>
      <vt:lpstr>PowerPoint Presentation</vt:lpstr>
      <vt:lpstr>PowerPoint Presentation</vt:lpstr>
      <vt:lpstr>PowerPoint Presentation</vt:lpstr>
      <vt:lpstr>Nav</vt:lpstr>
      <vt:lpstr>Navigation  Structure</vt:lpstr>
      <vt:lpstr>Navigation 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Tables</vt:lpstr>
      <vt:lpstr>PowerPoint Presentation</vt:lpstr>
      <vt:lpstr>PowerPoint Presentation</vt:lpstr>
      <vt:lpstr>PowerPoint Presentation</vt:lpstr>
      <vt:lpstr>UX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</dc:title>
  <dc:creator>Microsoft Office User</dc:creator>
  <cp:lastModifiedBy>Microsoft Office User</cp:lastModifiedBy>
  <cp:revision>16</cp:revision>
  <dcterms:created xsi:type="dcterms:W3CDTF">2016-09-29T15:07:00Z</dcterms:created>
  <dcterms:modified xsi:type="dcterms:W3CDTF">2017-04-06T13:06:52Z</dcterms:modified>
</cp:coreProperties>
</file>