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2" d="100"/>
          <a:sy n="62" d="100"/>
        </p:scale>
        <p:origin x="-1278" y="-9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4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5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28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2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6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1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18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91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92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33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34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39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40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4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48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11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12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5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51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56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57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bIns="45720" lIns="91440" rIns="91440" rtlCol="0" tIns="45720" vert="horz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23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624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1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1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sz="4000" lang="en-US">
                <a:solidFill>
                  <a:srgbClr val="4F6228"/>
                </a:solidFill>
              </a:rPr>
              <a:t>Software Architecture &amp; Design</a:t>
            </a:r>
            <a:br/>
            <a:r>
              <a:rPr altLang="en-US" b="1" sz="2800" lang="en-US">
                <a:solidFill>
                  <a:srgbClr val="4F6228"/>
                </a:solidFill>
              </a:rPr>
              <a:t>Lecture 02: Architecture Overview and Process</a:t>
            </a:r>
          </a:p>
        </p:txBody>
      </p:sp>
      <p:sp>
        <p:nvSpPr>
          <p:cNvPr id="1048665" name=""/>
          <p:cNvSpPr txBox="1"/>
          <p:nvPr/>
        </p:nvSpPr>
        <p:spPr>
          <a:xfrm>
            <a:off x="4038190" y="4174983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Sarna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Title 1"/>
          <p:cNvSpPr/>
          <p:nvPr>
            <p:ph type="title" sz="full" idx="0"/>
          </p:nvPr>
        </p:nvSpPr>
        <p:spPr>
          <a:xfrm rot="0">
            <a:off x="304800" y="27432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lang="en-US">
                <a:solidFill>
                  <a:srgbClr val="4F6228"/>
                </a:solidFill>
                <a:latin typeface="Comic Sans MS" pitchFamily="66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lang="en-US"/>
              <a:t>Lesson Objectives</a:t>
            </a:r>
          </a:p>
        </p:txBody>
      </p:sp>
      <p:sp>
        <p:nvSpPr>
          <p:cNvPr id="1048594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sz="3000" lang="en-US"/>
              <a:t>To learn what Software architecture is.</a:t>
            </a:r>
          </a:p>
          <a:p>
            <a:pPr lvl="0"/>
            <a:r>
              <a:rPr altLang="en-US" sz="3000" lang="en-US"/>
              <a:t>To identify the factors need to be considered</a:t>
            </a:r>
          </a:p>
          <a:p>
            <a:pPr lvl="0"/>
            <a:r>
              <a:rPr altLang="en-US" sz="3000" lang="en-US"/>
              <a:t>To understand why we need Software architecture </a:t>
            </a:r>
          </a:p>
          <a:p>
            <a:pPr lvl="0"/>
            <a:r>
              <a:rPr altLang="en-US" sz="3000" lang="en-US"/>
              <a:t>To find out the advantages of Software architecture </a:t>
            </a:r>
          </a:p>
          <a:p>
            <a:pPr lvl="0"/>
            <a:r>
              <a:rPr altLang="en-US" sz="3000" lang="en-US"/>
              <a:t>To know who would care about the software architecture</a:t>
            </a:r>
          </a:p>
          <a:p>
            <a:pPr lvl="0"/>
            <a:endParaRPr altLang="en-US" sz="30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lang="en-US"/>
              <a:t>Lesson Outcomes</a:t>
            </a:r>
          </a:p>
        </p:txBody>
      </p:sp>
      <p:sp>
        <p:nvSpPr>
          <p:cNvPr id="1048596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lang="en-US"/>
              <a:t>End of this lesson students will </a:t>
            </a:r>
          </a:p>
          <a:p>
            <a:pPr lvl="1"/>
            <a:r>
              <a:rPr altLang="en-US" lang="en-US"/>
              <a:t>get an overview of software architecture</a:t>
            </a:r>
          </a:p>
          <a:p>
            <a:pPr lvl="1"/>
            <a:r>
              <a:rPr altLang="en-US" lang="en-US"/>
              <a:t>know what factors the software architect will take into consideration.</a:t>
            </a:r>
          </a:p>
          <a:p>
            <a:pPr lvl="1"/>
            <a:r>
              <a:rPr altLang="en-US" lang="en-US"/>
              <a:t>know the importance of software architecture</a:t>
            </a:r>
          </a:p>
          <a:p>
            <a:pPr lvl="1"/>
            <a:r>
              <a:rPr altLang="en-US" lang="en-US"/>
              <a:t>get idea who are the stakeholders </a:t>
            </a:r>
          </a:p>
          <a:p>
            <a:pPr lvl="0">
              <a:buNone/>
            </a:pPr>
            <a:endParaRPr altLang="en-US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lang="en-US"/>
              <a:t>What is software architecture?</a:t>
            </a:r>
          </a:p>
        </p:txBody>
      </p:sp>
      <p:sp>
        <p:nvSpPr>
          <p:cNvPr id="1048598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sz="2800" lang="en-US"/>
              <a:t>Software architecture is all about how a software system is constructed at the highest level. </a:t>
            </a:r>
          </a:p>
          <a:p>
            <a:pPr lvl="0"/>
            <a:r>
              <a:rPr altLang="en-US" sz="2800" lang="en-US"/>
              <a:t>Software architecture is the fundamental design of the entire software system. It defines </a:t>
            </a:r>
          </a:p>
          <a:p>
            <a:pPr lvl="1"/>
            <a:r>
              <a:rPr altLang="en-US" sz="2400" lang="en-US">
                <a:solidFill>
                  <a:srgbClr val="002060"/>
                </a:solidFill>
              </a:rPr>
              <a:t>What elements are included in the system?</a:t>
            </a:r>
          </a:p>
          <a:p>
            <a:pPr lvl="1"/>
            <a:r>
              <a:rPr altLang="en-US" sz="2400" lang="en-US">
                <a:solidFill>
                  <a:srgbClr val="002060"/>
                </a:solidFill>
              </a:rPr>
              <a:t>What function each element has?</a:t>
            </a:r>
          </a:p>
          <a:p>
            <a:pPr lvl="1"/>
            <a:r>
              <a:rPr altLang="en-US" sz="2400" lang="en-US">
                <a:solidFill>
                  <a:srgbClr val="002060"/>
                </a:solidFill>
              </a:rPr>
              <a:t>How each element relates to one another? </a:t>
            </a:r>
          </a:p>
          <a:p>
            <a:pPr lvl="1"/>
            <a:r>
              <a:rPr altLang="en-US" sz="2400" lang="en-US">
                <a:solidFill>
                  <a:srgbClr val="002060"/>
                </a:solidFill>
              </a:rPr>
              <a:t>In short, it is the big picture or overall structure of the whole system, how everything works together.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lang="en-US"/>
              <a:t>Factors need to be considered</a:t>
            </a:r>
          </a:p>
        </p:txBody>
      </p:sp>
      <p:sp>
        <p:nvSpPr>
          <p:cNvPr id="1048600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600" lang="en-US"/>
              <a:t>Software architecture is tied to many practical concerns e.g. the structure of development team, the needs of the business, development cycle, and the intent of the software itself.</a:t>
            </a:r>
          </a:p>
          <a:p>
            <a:pPr lvl="0">
              <a:lnSpc>
                <a:spcPct val="80000"/>
              </a:lnSpc>
            </a:pPr>
            <a:r>
              <a:rPr altLang="en-US" sz="2600" lang="en-US"/>
              <a:t>To form its architecture, the software architect will take many factors into consideration. </a:t>
            </a:r>
          </a:p>
          <a:p>
            <a:pPr lvl="1">
              <a:lnSpc>
                <a:spcPct val="80000"/>
              </a:lnSpc>
            </a:pPr>
            <a:r>
              <a:rPr altLang="en-US" sz="2600" lang="en-US">
                <a:solidFill>
                  <a:srgbClr val="002060"/>
                </a:solidFill>
              </a:rPr>
              <a:t>What will the system be used for?</a:t>
            </a:r>
          </a:p>
          <a:p>
            <a:pPr lvl="1">
              <a:lnSpc>
                <a:spcPct val="80000"/>
              </a:lnSpc>
            </a:pPr>
            <a:r>
              <a:rPr altLang="en-US" sz="2600" lang="en-US">
                <a:solidFill>
                  <a:srgbClr val="002060"/>
                </a:solidFill>
              </a:rPr>
              <a:t>Who will be using the system? </a:t>
            </a:r>
          </a:p>
          <a:p>
            <a:pPr lvl="1">
              <a:lnSpc>
                <a:spcPct val="80000"/>
              </a:lnSpc>
            </a:pPr>
            <a:r>
              <a:rPr altLang="en-US" sz="2600" lang="en-US">
                <a:solidFill>
                  <a:srgbClr val="002060"/>
                </a:solidFill>
              </a:rPr>
              <a:t>What qualities matter most to them? </a:t>
            </a:r>
          </a:p>
          <a:p>
            <a:pPr lvl="1">
              <a:lnSpc>
                <a:spcPct val="80000"/>
              </a:lnSpc>
            </a:pPr>
            <a:r>
              <a:rPr altLang="en-US" sz="2600" lang="en-US">
                <a:solidFill>
                  <a:srgbClr val="002060"/>
                </a:solidFill>
              </a:rPr>
              <a:t>Where will the system run? </a:t>
            </a:r>
          </a:p>
          <a:p>
            <a:pPr lvl="1">
              <a:lnSpc>
                <a:spcPct val="80000"/>
              </a:lnSpc>
            </a:pPr>
            <a:r>
              <a:rPr altLang="en-US" sz="2600" lang="en-US">
                <a:solidFill>
                  <a:srgbClr val="002060"/>
                </a:solidFill>
              </a:rPr>
              <a:t>The architect will plan the structure of the system to meet needs like these.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sz="3600" lang="en-US"/>
              <a:t>Why do we need software architecture?</a:t>
            </a:r>
          </a:p>
        </p:txBody>
      </p:sp>
      <p:sp>
        <p:nvSpPr>
          <p:cNvPr id="1048602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sz="2800" lang="en-US"/>
              <a:t>Having proper software architecture is important especially for a large software system. </a:t>
            </a:r>
          </a:p>
          <a:p>
            <a:pPr lvl="0"/>
            <a:r>
              <a:rPr altLang="en-US" sz="2800" lang="en-US"/>
              <a:t>Having a clear design of the overall system as a starting point helps to provide a solid basis for developers to follow. </a:t>
            </a:r>
          </a:p>
          <a:p>
            <a:pPr lvl="0"/>
            <a:r>
              <a:rPr altLang="en-US" sz="2800" lang="en-US"/>
              <a:t>Each developer will then know </a:t>
            </a:r>
          </a:p>
          <a:p>
            <a:pPr lvl="1"/>
            <a:r>
              <a:rPr altLang="en-US" lang="en-US">
                <a:solidFill>
                  <a:srgbClr val="002060"/>
                </a:solidFill>
              </a:rPr>
              <a:t>what needs to be implemented </a:t>
            </a:r>
          </a:p>
          <a:p>
            <a:pPr lvl="1"/>
            <a:r>
              <a:rPr altLang="en-US" lang="en-US">
                <a:solidFill>
                  <a:srgbClr val="002060"/>
                </a:solidFill>
              </a:rPr>
              <a:t>how things relate to meet the desired needs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sz="4000" lang="en-US"/>
              <a:t>Advantages of Software Architecture</a:t>
            </a:r>
          </a:p>
        </p:txBody>
      </p:sp>
      <p:sp>
        <p:nvSpPr>
          <p:cNvPr id="1048604" name="Content Placeholder 2"/>
          <p:cNvSpPr/>
          <p:nvPr>
            <p:ph sz="full" idx="1"/>
          </p:nvPr>
        </p:nvSpPr>
        <p:spPr>
          <a:xfrm rot="0">
            <a:off x="457200" y="1524000"/>
            <a:ext cx="82296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b="1" sz="2700" lang="en-US"/>
              <a:t>Higher productivity for software team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Software development becomes more effective because there is a defined structure in place for coordinating work, implementing individual features, or grounding discussions on potential issues. </a:t>
            </a:r>
          </a:p>
          <a:p>
            <a:pPr lvl="0">
              <a:lnSpc>
                <a:spcPct val="90000"/>
              </a:lnSpc>
            </a:pPr>
            <a:r>
              <a:rPr altLang="en-US" b="1" sz="2700" lang="en-US"/>
              <a:t>Ease to make changes 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With a clear architecture, it is easier to know where key responsibilities of the system reside and where to make changes to address new requirements or fix failures. </a:t>
            </a:r>
          </a:p>
          <a:p>
            <a:pPr lvl="0">
              <a:lnSpc>
                <a:spcPct val="90000"/>
              </a:lnSpc>
            </a:pPr>
            <a:r>
              <a:rPr altLang="en-US" b="1" sz="2700" lang="en-US"/>
              <a:t>Achieve quality</a:t>
            </a:r>
          </a:p>
          <a:p>
            <a:pPr lvl="1">
              <a:lnSpc>
                <a:spcPct val="90000"/>
              </a:lnSpc>
            </a:pPr>
            <a:r>
              <a:rPr altLang="en-US" sz="2400" lang="en-US"/>
              <a:t>With a well-designed structure using principles like separation of concerns, the system becomes easier to maintain, reuse and adapt.</a:t>
            </a:r>
          </a:p>
          <a:p>
            <a:pPr lvl="0">
              <a:lnSpc>
                <a:spcPct val="90000"/>
              </a:lnSpc>
            </a:pPr>
            <a:endParaRPr altLang="en-US" sz="27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sz="3600" lang="en-US"/>
              <a:t>Software Architecture- Stakeholders </a:t>
            </a:r>
          </a:p>
        </p:txBody>
      </p:sp>
      <p:sp>
        <p:nvSpPr>
          <p:cNvPr id="1048606" name="Content Placeholder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r>
              <a:rPr altLang="en-US" lang="en-US"/>
              <a:t>Stakeholders are people who will either be using the system or benefiting from it in some way. </a:t>
            </a:r>
          </a:p>
          <a:p>
            <a:r>
              <a:rPr altLang="en-US" lang="en-US"/>
              <a:t>The software architecture is very important to people such as the software developers, the project managers, clients and end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b="1" sz="3600" lang="en-US"/>
              <a:t>Software Architecture-Stakeholders(cont.)</a:t>
            </a:r>
          </a:p>
        </p:txBody>
      </p:sp>
      <p:sp>
        <p:nvSpPr>
          <p:cNvPr id="1048608" name="Content Placeholder 2"/>
          <p:cNvSpPr/>
          <p:nvPr>
            <p:ph sz="full" idx="1"/>
          </p:nvPr>
        </p:nvSpPr>
        <p:spPr>
          <a:xfrm rot="0">
            <a:off x="457200" y="13716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sz="2600" lang="en-US"/>
              <a:t>Developers: It makes development easier by providing a strong direction and organization on what needs to be done.</a:t>
            </a:r>
          </a:p>
          <a:p>
            <a:pPr lvl="0"/>
            <a:r>
              <a:rPr altLang="en-US" sz="2600" lang="en-US"/>
              <a:t>Project managers: It gives useful information to identify possible risks and manage the project successfully. It also helps to understand tasks dependencies, impacts of change and coordinate work assignments. </a:t>
            </a:r>
          </a:p>
          <a:p>
            <a:pPr lvl="0"/>
            <a:r>
              <a:rPr altLang="en-US" sz="2600" lang="en-US"/>
              <a:t>Clients: It helps to make the big decisions about the system like it's funding. </a:t>
            </a:r>
          </a:p>
          <a:p>
            <a:pPr lvl="0"/>
            <a:r>
              <a:rPr altLang="en-US" sz="2600" lang="en-US"/>
              <a:t>End Users: They may not directly care about how the software actually works, but they will care that it works well for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Software Architecture &amp; Design Lecture 02: Architecture Overview and Process</dc:title>
  <dc:creator>Ssh Shamma</dc:creator>
  <cp:lastModifiedBy>Windows User</cp:lastModifiedBy>
  <dcterms:created xsi:type="dcterms:W3CDTF">2020-05-20T15:07:08Z</dcterms:created>
  <dcterms:modified xsi:type="dcterms:W3CDTF">2023-01-31T18:00:04Z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db785d5682004f9c9d9b83feb26f53a4</vt:lpwstr>
  </property>
</Properties>
</file>