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heme/themeOverride1.xml" ContentType="application/vnd.openxmlformats-officedocument.themeOverr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type="screen4x3" cy="6858000" cx="9144000"/>
  <p:notesSz cx="6858000" cy="9144000"/>
  <p:defaultTextStyle>
    <a:lvl1pPr algn="l" fontAlgn="base" indent="0" latinLnBrk="1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Arial" pitchFamily="0" charset="0"/>
        <a:sym typeface="Arial" pitchFamily="0" charset="0"/>
      </a:defRPr>
    </a:lvl1pPr>
    <a:lvl2pPr algn="l" fontAlgn="base" indent="0" latinLnBrk="1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Arial" pitchFamily="0" charset="0"/>
        <a:sym typeface="Arial" pitchFamily="0" charset="0"/>
      </a:defRPr>
    </a:lvl2pPr>
    <a:lvl3pPr algn="l" fontAlgn="base" indent="0" latinLnBrk="1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Arial" pitchFamily="0" charset="0"/>
        <a:sym typeface="Arial" pitchFamily="0" charset="0"/>
      </a:defRPr>
    </a:lvl3pPr>
    <a:lvl4pPr algn="l" fontAlgn="base" indent="0" latinLnBrk="1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Arial" pitchFamily="0" charset="0"/>
        <a:sym typeface="Arial" pitchFamily="0" charset="0"/>
      </a:defRPr>
    </a:lvl4pPr>
    <a:lvl5pPr algn="l" fontAlgn="base" indent="0" latinLnBrk="1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Arial" pitchFamily="0" charset="0"/>
        <a:sym typeface="Arial" pitchFamily="0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View">
  <p:normalViewPr showOutlineIcons="1" snapVertSplitter="0" vertBarState="restored" horzBarState="restored" preferSingleView="0">
    <p:restoredLeft sz="15620"/>
    <p:restoredTop sz="94660"/>
  </p:normalViewPr>
  <p:slideViewPr>
    <p:cSldViewPr showGuides="0" snapToGrid="1" snapToObjects="0">
      <p:cViewPr varScale="1">
        <p:scale>
          <a:sx n="62" d="100"/>
          <a:sy n="62" d="100"/>
        </p:scale>
        <p:origin x="-1278" y="-90"/>
      </p:cViewPr>
      <p:guideLst>
        <p:guide orient="horz" pos="2160"/>
        <p:guide orient="vert"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tableStyles" Target="tableStyle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3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4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83" name="Date Placeholder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200" lang="en-US">
                <a:solidFill>
                  <a:srgbClr val="898989"/>
                </a:solidFill>
                <a:latin typeface="Calibri" pitchFamily="34" charset="0"/>
              </a:rPr>
              <a:pPr eaLnBrk="1" hangingPunct="1" latinLnBrk="1" lvl="0"/>
            </a:fld>
            <a:endParaRPr altLang="en-US" sz="1200" 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584" name="Slide Number Placeholder 5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98989"/>
                </a:solidFill>
                <a:latin typeface="Calibri" pitchFamily="34" charset="0"/>
              </a:rPr>
              <a:pPr algn="r" eaLnBrk="1" hangingPunct="1" latinLnBrk="1" lvl="0"/>
            </a:fld>
            <a:endParaRPr altLang="en-US" sz="1200" 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585" name="Footer Placeholder 4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sz="1200" lang="en-US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1" name="Date Placeholder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200" lang="en-US">
                <a:solidFill>
                  <a:srgbClr val="898989"/>
                </a:solidFill>
                <a:latin typeface="Calibri" pitchFamily="34" charset="0"/>
              </a:rPr>
              <a:pPr eaLnBrk="1" hangingPunct="1" latinLnBrk="1" lvl="0"/>
            </a:fld>
            <a:endParaRPr altLang="en-US" sz="1200" 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642" name="Slide Number Placeholder 5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98989"/>
                </a:solidFill>
                <a:latin typeface="Calibri" pitchFamily="34" charset="0"/>
              </a:rPr>
              <a:pPr algn="r" eaLnBrk="1" hangingPunct="1" latinLnBrk="1" lvl="0"/>
            </a:fld>
            <a:endParaRPr altLang="en-US" sz="1200" 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643" name="Footer Placeholder 4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sz="1200" lang="en-US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0" name="Date Placeholder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200" lang="en-US">
                <a:solidFill>
                  <a:srgbClr val="898989"/>
                </a:solidFill>
                <a:latin typeface="Calibri" pitchFamily="34" charset="0"/>
              </a:rPr>
              <a:pPr eaLnBrk="1" hangingPunct="1" latinLnBrk="1" lvl="0"/>
            </a:fld>
            <a:endParaRPr altLang="en-US" sz="1200" 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631" name="Slide Number Placeholder 5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98989"/>
                </a:solidFill>
                <a:latin typeface="Calibri" pitchFamily="34" charset="0"/>
              </a:rPr>
              <a:pPr algn="r" eaLnBrk="1" hangingPunct="1" latinLnBrk="1" lvl="0"/>
            </a:fld>
            <a:endParaRPr altLang="en-US" sz="1200" 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632" name="Footer Placeholder 4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sz="1200" lang="en-US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0" name="Date Placeholder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200" lang="en-US">
                <a:solidFill>
                  <a:srgbClr val="898989"/>
                </a:solidFill>
                <a:latin typeface="Calibri" pitchFamily="34" charset="0"/>
              </a:rPr>
              <a:pPr eaLnBrk="1" hangingPunct="1" latinLnBrk="1" lvl="0"/>
            </a:fld>
            <a:endParaRPr altLang="en-US" sz="1200" 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591" name="Slide Number Placeholder 5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98989"/>
                </a:solidFill>
                <a:latin typeface="Calibri" pitchFamily="34" charset="0"/>
              </a:rPr>
              <a:pPr algn="r" eaLnBrk="1" hangingPunct="1" latinLnBrk="1" lvl="0"/>
            </a:fld>
            <a:endParaRPr altLang="en-US" sz="1200" 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592" name="Footer Placeholder 4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sz="1200" lang="en-US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6" name="Date Placeholder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200" lang="en-US">
                <a:solidFill>
                  <a:srgbClr val="898989"/>
                </a:solidFill>
                <a:latin typeface="Calibri" pitchFamily="34" charset="0"/>
              </a:rPr>
              <a:pPr eaLnBrk="1" hangingPunct="1" latinLnBrk="1" lvl="0"/>
            </a:fld>
            <a:endParaRPr altLang="en-US" sz="1200" 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647" name="Slide Number Placeholder 5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98989"/>
                </a:solidFill>
                <a:latin typeface="Calibri" pitchFamily="34" charset="0"/>
              </a:rPr>
              <a:pPr algn="r" eaLnBrk="1" hangingPunct="1" latinLnBrk="1" lvl="0"/>
            </a:fld>
            <a:endParaRPr altLang="en-US" sz="1200" 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648" name="Footer Placeholder 4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sz="1200" lang="en-US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2" name="Date Placeholder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200" lang="en-US">
                <a:solidFill>
                  <a:srgbClr val="898989"/>
                </a:solidFill>
                <a:latin typeface="Calibri" pitchFamily="34" charset="0"/>
              </a:rPr>
              <a:pPr eaLnBrk="1" hangingPunct="1" latinLnBrk="1" lvl="0"/>
            </a:fld>
            <a:endParaRPr altLang="en-US" sz="1200" 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653" name="Slide Number Placeholder 5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98989"/>
                </a:solidFill>
                <a:latin typeface="Calibri" pitchFamily="34" charset="0"/>
              </a:rPr>
              <a:pPr algn="r" eaLnBrk="1" hangingPunct="1" latinLnBrk="1" lvl="0"/>
            </a:fld>
            <a:endParaRPr altLang="en-US" sz="1200" 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654" name="Footer Placeholder 4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sz="1200" lang="en-US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9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0" name="Date Placeholder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200" lang="en-US">
                <a:solidFill>
                  <a:srgbClr val="898989"/>
                </a:solidFill>
                <a:latin typeface="Calibri" pitchFamily="34" charset="0"/>
              </a:rPr>
              <a:pPr eaLnBrk="1" hangingPunct="1" latinLnBrk="1" lvl="0"/>
            </a:fld>
            <a:endParaRPr altLang="en-US" sz="1200" 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661" name="Slide Number Placeholder 5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98989"/>
                </a:solidFill>
                <a:latin typeface="Calibri" pitchFamily="34" charset="0"/>
              </a:rPr>
              <a:pPr algn="r" eaLnBrk="1" hangingPunct="1" latinLnBrk="1" lvl="0"/>
            </a:fld>
            <a:endParaRPr altLang="en-US" sz="1200" 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662" name="Footer Placeholder 4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sz="1200" lang="en-US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4" name="Date Placeholder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200" lang="en-US">
                <a:solidFill>
                  <a:srgbClr val="898989"/>
                </a:solidFill>
                <a:latin typeface="Calibri" pitchFamily="34" charset="0"/>
              </a:rPr>
              <a:pPr eaLnBrk="1" hangingPunct="1" latinLnBrk="1" lvl="0"/>
            </a:fld>
            <a:endParaRPr altLang="en-US" sz="1200" 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625" name="Slide Number Placeholder 5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98989"/>
                </a:solidFill>
                <a:latin typeface="Calibri" pitchFamily="34" charset="0"/>
              </a:rPr>
              <a:pPr algn="r" eaLnBrk="1" hangingPunct="1" latinLnBrk="1" lvl="0"/>
            </a:fld>
            <a:endParaRPr altLang="en-US" sz="1200" 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626" name="Footer Placeholder 4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sz="1200" lang="en-US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Date Placeholder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200" lang="en-US">
                <a:solidFill>
                  <a:srgbClr val="898989"/>
                </a:solidFill>
                <a:latin typeface="Calibri" pitchFamily="34" charset="0"/>
              </a:rPr>
              <a:pPr eaLnBrk="1" hangingPunct="1" latinLnBrk="1" lvl="0"/>
            </a:fld>
            <a:endParaRPr altLang="en-US" sz="1200" 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664" name="Slide Number Placeholder 5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98989"/>
                </a:solidFill>
                <a:latin typeface="Calibri" pitchFamily="34" charset="0"/>
              </a:rPr>
              <a:pPr algn="r" eaLnBrk="1" hangingPunct="1" latinLnBrk="1" lvl="0"/>
            </a:fld>
            <a:endParaRPr altLang="en-US" sz="1200" 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665" name="Footer Placeholder 4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sz="1200" lang="en-US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9" name="Date Placeholder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200" lang="en-US">
                <a:solidFill>
                  <a:srgbClr val="898989"/>
                </a:solidFill>
                <a:latin typeface="Calibri" pitchFamily="34" charset="0"/>
              </a:rPr>
              <a:pPr eaLnBrk="1" hangingPunct="1" latinLnBrk="1" lvl="0"/>
            </a:fld>
            <a:endParaRPr altLang="en-US" sz="1200" 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670" name="Slide Number Placeholder 5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98989"/>
                </a:solidFill>
                <a:latin typeface="Calibri" pitchFamily="34" charset="0"/>
              </a:rPr>
              <a:pPr algn="r" eaLnBrk="1" hangingPunct="1" latinLnBrk="1" lvl="0"/>
            </a:fld>
            <a:endParaRPr altLang="en-US" sz="1200" 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671" name="Footer Placeholder 4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sz="1200" lang="en-US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4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="t" anchorCtr="0" bIns="45720" compatLnSpc="1" lIns="91440" numCol="1" rIns="91440" rtlCol="0" tIns="45720" vert="horz" wrap="square">
            <a:prstTxWarp prst="textNoShape"/>
            <a:normAutofit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</a:pPr>
            <a:endParaRPr baseline="0" b="0" cap="none" sz="32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35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6" name="Date Placeholder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200" lang="en-US">
                <a:solidFill>
                  <a:srgbClr val="898989"/>
                </a:solidFill>
                <a:latin typeface="Calibri" pitchFamily="34" charset="0"/>
              </a:rPr>
              <a:pPr eaLnBrk="1" hangingPunct="1" latinLnBrk="1" lvl="0"/>
            </a:fld>
            <a:endParaRPr altLang="en-US" sz="1200" 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637" name="Slide Number Placeholder 5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98989"/>
                </a:solidFill>
                <a:latin typeface="Calibri" pitchFamily="34" charset="0"/>
              </a:rPr>
              <a:pPr algn="r" eaLnBrk="1" hangingPunct="1" latinLnBrk="1" lvl="0"/>
            </a:fld>
            <a:endParaRPr altLang="en-US" sz="1200" 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638" name="Footer Placeholder 4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sz="1200" lang="en-US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1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en-US" lang="en-US"/>
              <a:t>Click to edit Master title style</a:t>
            </a:r>
          </a:p>
        </p:txBody>
      </p:sp>
      <p:sp>
        <p:nvSpPr>
          <p:cNvPr id="1048577" name="Text Placeholder 2"/>
          <p:cNvSpPr/>
          <p:nvPr>
            <p:ph type="body"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200" lang="en-US">
                <a:solidFill>
                  <a:srgbClr val="898989"/>
                </a:solidFill>
                <a:latin typeface="Calibri" pitchFamily="34" charset="0"/>
              </a:rPr>
              <a:pPr eaLnBrk="1" hangingPunct="1" latinLnBrk="1" lvl="0"/>
            </a:fld>
            <a:endParaRPr altLang="en-US" sz="1200" 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sz="1200" 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98989"/>
                </a:solidFill>
                <a:latin typeface="Calibri" pitchFamily="34" charset="0"/>
              </a:rPr>
              <a:pPr algn="r" eaLnBrk="1" hangingPunct="1" latinLnBrk="1" lvl="0"/>
            </a:fld>
            <a:endParaRPr altLang="en-US" sz="1200" lang="en-US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1" sldNum="0"/>
  <p:txStyles>
    <p:titleStyle>
      <a:lvl1pPr algn="ctr" eaLnBrk="0" fontAlgn="base" hangingPunct="0" rtl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eaLnBrk="0" fontAlgn="base" hangingPunct="0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eaLnBrk="0" fontAlgn="base" hangingPunct="0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eaLnBrk="0" fontAlgn="base" hangingPunct="0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eaLnBrk="0" fontAlgn="base" hangingPunct="0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algn="ctr" fontAlgn="base" marL="457200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algn="ctr" fontAlgn="base" marL="914400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algn="ctr" fontAlgn="base" marL="1371600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algn="ctr" fontAlgn="base" marL="1828800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algn="l" eaLnBrk="0" fontAlgn="base" hangingPunct="0" indent="-342900" marL="342900" rtl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eaLnBrk="0" fontAlgn="base" hangingPunct="0" indent="-285750" marL="742950" rtl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eaLnBrk="0" fontAlgn="base" hangingPunct="0" indent="-228600" marL="1143000" rtl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eaLnBrk="0" fontAlgn="base" hangingPunct="0" indent="-228600" marL="1600200" rtl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eaLnBrk="0" fontAlgn="base" hangingPunct="0" indent="-228600" marL="2057400" rtl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themeOverride" Target="../theme/themeOverride1.xml"/><Relationship Id="rId3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6" name="Title 1"/>
          <p:cNvSpPr/>
          <p:nvPr>
            <p:ph type="ctrTitle" sz="full" idx="0"/>
          </p:nvPr>
        </p:nvSpPr>
        <p:spPr>
          <a:xfrm rot="0">
            <a:off x="685800" y="2130425"/>
            <a:ext cx="7772400" cy="14700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>
              <a:defRPr sz="4400"/>
            </a:lvl1pPr>
          </a:lstStyle>
          <a:p>
            <a:pPr eaLnBrk="1" hangingPunct="1" latinLnBrk="1" lvl="0"/>
            <a:r>
              <a:rPr altLang="en-US" b="1" sz="4000" lang="en-US">
                <a:solidFill>
                  <a:srgbClr val="4F6228"/>
                </a:solidFill>
              </a:rPr>
              <a:t>Software Architecture &amp; Design</a:t>
            </a:r>
            <a:br/>
            <a:r>
              <a:rPr altLang="en-US" b="1" sz="2800" lang="en-US">
                <a:solidFill>
                  <a:srgbClr val="4F6228"/>
                </a:solidFill>
              </a:rPr>
              <a:t>Lecture 03: Architectural Structures and Views</a:t>
            </a:r>
            <a:br/>
            <a:endParaRPr altLang="en-US" b="1" sz="2500" lang="en-US"/>
          </a:p>
        </p:txBody>
      </p:sp>
      <p:sp>
        <p:nvSpPr>
          <p:cNvPr id="1048679" name=""/>
          <p:cNvSpPr txBox="1"/>
          <p:nvPr/>
        </p:nvSpPr>
        <p:spPr>
          <a:xfrm>
            <a:off x="3847975" y="4403561"/>
            <a:ext cx="4000000" cy="9296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Sarna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9" name="Title 1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>
                <a:solidFill>
                  <a:srgbClr val="4F6228"/>
                </a:solidFill>
              </a:rPr>
              <a:t>Architectural Structures Types</a:t>
            </a:r>
          </a:p>
        </p:txBody>
      </p:sp>
      <p:pic>
        <p:nvPicPr>
          <p:cNvPr id="2097153" name="Content Placeholder 5" descr="02fig03.gif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914400" y="1524000"/>
            <a:ext cx="7237412" cy="4038600"/>
          </a:xfrm>
          <a:prstGeom prst="rect"/>
          <a:noFill/>
          <a:ln>
            <a:noFill/>
          </a:ln>
        </p:spPr>
      </p:pic>
      <p:sp>
        <p:nvSpPr>
          <p:cNvPr id="1048610" name="TextBox 6"/>
          <p:cNvSpPr txBox="1"/>
          <p:nvPr/>
        </p:nvSpPr>
        <p:spPr>
          <a:xfrm rot="0">
            <a:off x="1066800" y="5715000"/>
            <a:ext cx="7315200" cy="369887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r>
              <a:rPr altLang="en-US" lang="en-US">
                <a:latin typeface="Courier New" pitchFamily="49" charset="0"/>
                <a:ea typeface="Courier New" pitchFamily="49" charset="0"/>
              </a:rPr>
              <a:t>Figure 02: Three Architectural Structures Types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1" name="Title 1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>
                <a:solidFill>
                  <a:srgbClr val="4F6228"/>
                </a:solidFill>
              </a:rPr>
              <a:t>Structures Types- Module</a:t>
            </a:r>
          </a:p>
        </p:txBody>
      </p:sp>
      <p:sp>
        <p:nvSpPr>
          <p:cNvPr id="1048612" name="Content Placeholder 4"/>
          <p:cNvSpPr/>
          <p:nvPr>
            <p:ph sz="full" idx="1"/>
          </p:nvPr>
        </p:nvSpPr>
        <p:spPr>
          <a:xfrm rot="0">
            <a:off x="533400" y="13716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lvl="0">
              <a:buNone/>
            </a:pPr>
            <a:r>
              <a:rPr altLang="en-US" lang="en-US"/>
              <a:t>Elements are modules, which are units of implementation.</a:t>
            </a:r>
            <a:br/>
            <a:r>
              <a:rPr altLang="en-US" lang="en-US"/>
              <a:t> </a:t>
            </a:r>
            <a:r>
              <a:rPr altLang="en-US" lang="en-US"/>
              <a:t>* What is the primary functional responsibility assigned to each module?</a:t>
            </a:r>
            <a:br/>
            <a:r>
              <a:rPr altLang="en-US" lang="en-US"/>
              <a:t> </a:t>
            </a:r>
            <a:r>
              <a:rPr altLang="en-US" lang="en-US"/>
              <a:t>* What other software elements is a module allowed to use?</a:t>
            </a:r>
            <a:br/>
            <a:r>
              <a:rPr altLang="en-US" lang="en-US"/>
              <a:t> </a:t>
            </a:r>
            <a:r>
              <a:rPr altLang="en-US" lang="en-US"/>
              <a:t>* What other software does it actually use?</a:t>
            </a:r>
          </a:p>
          <a:p>
            <a:pPr lvl="0"/>
            <a:endParaRPr altLang="en-US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3" name="Title 1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>
                <a:solidFill>
                  <a:srgbClr val="4F6228"/>
                </a:solidFill>
              </a:rPr>
              <a:t>Module Structures</a:t>
            </a:r>
          </a:p>
        </p:txBody>
      </p:sp>
      <p:sp>
        <p:nvSpPr>
          <p:cNvPr id="1048614" name="Content Placeholder 4"/>
          <p:cNvSpPr/>
          <p:nvPr>
            <p:ph sz="full" idx="1"/>
          </p:nvPr>
        </p:nvSpPr>
        <p:spPr>
          <a:xfrm rot="0">
            <a:off x="533400" y="13716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lvl="0"/>
            <a:r>
              <a:rPr altLang="en-US" b="1" sz="2400" lang="en-US"/>
              <a:t>Decomposition</a:t>
            </a:r>
            <a:br/>
            <a:r>
              <a:rPr altLang="en-US" sz="2400" lang="en-US"/>
              <a:t> </a:t>
            </a:r>
            <a:r>
              <a:rPr altLang="en-US" sz="2400" lang="en-US"/>
              <a:t>* shows how larger modules are decomposed into smaller ones recursively </a:t>
            </a:r>
          </a:p>
          <a:p>
            <a:pPr lvl="0"/>
            <a:r>
              <a:rPr altLang="en-US" b="1" sz="2400" lang="en-US"/>
              <a:t>Uses</a:t>
            </a:r>
            <a:br/>
            <a:r>
              <a:rPr altLang="en-US" sz="2400" lang="en-US"/>
              <a:t> </a:t>
            </a:r>
            <a:r>
              <a:rPr altLang="en-US" sz="2400" lang="en-US"/>
              <a:t>* The units are: modules, procedures or  resources on the interfaces of modules</a:t>
            </a:r>
            <a:br/>
            <a:r>
              <a:rPr altLang="en-US" sz="2400" lang="en-US"/>
              <a:t> </a:t>
            </a:r>
            <a:r>
              <a:rPr altLang="en-US" sz="2400" lang="en-US"/>
              <a:t>* The units are related by the uses relation</a:t>
            </a:r>
          </a:p>
          <a:p>
            <a:pPr lvl="0"/>
            <a:r>
              <a:rPr altLang="en-US" b="1" sz="2400" lang="en-US"/>
              <a:t>Layered</a:t>
            </a:r>
            <a:br/>
            <a:r>
              <a:rPr altLang="en-US" sz="2400" lang="en-US"/>
              <a:t> </a:t>
            </a:r>
            <a:r>
              <a:rPr altLang="en-US" sz="2400" lang="en-US"/>
              <a:t>* "uses relations" structured into layers</a:t>
            </a:r>
          </a:p>
          <a:p>
            <a:pPr lvl="0"/>
            <a:r>
              <a:rPr altLang="en-US" b="1" sz="2400" lang="en-US"/>
              <a:t>Class, or generalization</a:t>
            </a:r>
            <a:br/>
            <a:r>
              <a:rPr altLang="en-US" sz="2400" lang="en-US"/>
              <a:t> </a:t>
            </a:r>
            <a:r>
              <a:rPr altLang="en-US" sz="2400" lang="en-US"/>
              <a:t>* shows the “inherits-from” or “is-an-instance-of” relations among the modules</a:t>
            </a:r>
          </a:p>
          <a:p>
            <a:pPr lvl="0"/>
            <a:endParaRPr altLang="en-US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5" name="Title 1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>
                <a:solidFill>
                  <a:srgbClr val="4F6228"/>
                </a:solidFill>
              </a:rPr>
              <a:t>Structures Types- Component-and-connector </a:t>
            </a:r>
          </a:p>
        </p:txBody>
      </p:sp>
      <p:sp>
        <p:nvSpPr>
          <p:cNvPr id="1048616" name="Content Placeholder 4"/>
          <p:cNvSpPr/>
          <p:nvPr>
            <p:ph sz="full" idx="1"/>
          </p:nvPr>
        </p:nvSpPr>
        <p:spPr>
          <a:xfrm rot="0">
            <a:off x="533400" y="15240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lvl="0">
              <a:buNone/>
            </a:pPr>
            <a:r>
              <a:rPr altLang="en-US" sz="2400" lang="en-US"/>
              <a:t>	Elements are runtime components (units of computation) and connectors (communication vehicles among components)</a:t>
            </a:r>
            <a:br/>
            <a:r>
              <a:rPr altLang="en-US" sz="2400" lang="en-US"/>
              <a:t>The relation is attachment, showing how the components and connectors are hooked together</a:t>
            </a:r>
            <a:br/>
            <a:r>
              <a:rPr altLang="en-US" sz="2400" lang="en-US"/>
              <a:t> </a:t>
            </a:r>
            <a:r>
              <a:rPr altLang="en-US" sz="2400" lang="en-US"/>
              <a:t>* What are the major executing components and how do they interact?</a:t>
            </a:r>
            <a:br/>
            <a:r>
              <a:rPr altLang="en-US" sz="2400" lang="en-US"/>
              <a:t> </a:t>
            </a:r>
            <a:r>
              <a:rPr altLang="en-US" sz="2400" lang="en-US"/>
              <a:t>* What are the major shared data stores?</a:t>
            </a:r>
            <a:br/>
            <a:r>
              <a:rPr altLang="en-US" sz="2400" lang="en-US"/>
              <a:t> </a:t>
            </a:r>
            <a:r>
              <a:rPr altLang="en-US" sz="2400" lang="en-US"/>
              <a:t>* Which parts of the system are replicated?</a:t>
            </a:r>
            <a:br/>
            <a:r>
              <a:rPr altLang="en-US" sz="2400" lang="en-US"/>
              <a:t> </a:t>
            </a:r>
            <a:r>
              <a:rPr altLang="en-US" sz="2400" lang="en-US"/>
              <a:t>* How does data progress through the system?</a:t>
            </a:r>
            <a:br/>
            <a:r>
              <a:rPr altLang="en-US" sz="2400" lang="en-US"/>
              <a:t> </a:t>
            </a:r>
            <a:r>
              <a:rPr altLang="en-US" sz="2400" lang="en-US"/>
              <a:t>* What parts of the system can run in parallel?</a:t>
            </a:r>
            <a:br/>
            <a:r>
              <a:rPr altLang="en-US" sz="2400" lang="en-US"/>
              <a:t> </a:t>
            </a:r>
            <a:r>
              <a:rPr altLang="en-US" sz="2400" lang="en-US"/>
              <a:t>* How can the system’s structure change as it executes?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7" name="Title 1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>
                <a:solidFill>
                  <a:srgbClr val="4F6228"/>
                </a:solidFill>
              </a:rPr>
              <a:t>Component-and-connector Structure</a:t>
            </a:r>
          </a:p>
        </p:txBody>
      </p:sp>
      <p:sp>
        <p:nvSpPr>
          <p:cNvPr id="1048618" name="Content Placeholder 4"/>
          <p:cNvSpPr/>
          <p:nvPr>
            <p:ph sz="full" idx="1"/>
          </p:nvPr>
        </p:nvSpPr>
        <p:spPr>
          <a:xfrm rot="0">
            <a:off x="533400" y="1600200"/>
            <a:ext cx="8229600" cy="51054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lvl="0"/>
            <a:r>
              <a:rPr altLang="en-US" b="1" sz="2400" lang="en-US"/>
              <a:t>Process, or communicating processes</a:t>
            </a:r>
          </a:p>
          <a:p>
            <a:pPr lvl="1"/>
            <a:r>
              <a:rPr altLang="en-US" sz="2000" lang="en-US"/>
              <a:t>units are processes or threads that are connected with each other by communication, synchronization, and/or exclusion operations</a:t>
            </a:r>
          </a:p>
          <a:p>
            <a:pPr lvl="0"/>
            <a:r>
              <a:rPr altLang="en-US" b="1" sz="2400" lang="en-US"/>
              <a:t>Concurrency</a:t>
            </a:r>
          </a:p>
          <a:p>
            <a:pPr lvl="1"/>
            <a:r>
              <a:rPr altLang="en-US" sz="2000" lang="en-US"/>
              <a:t>The units are components and the connectors are “logical threads”. A logical thread is a sequence of computation that can be allocated to a separate physical thread</a:t>
            </a:r>
          </a:p>
          <a:p>
            <a:pPr lvl="0"/>
            <a:r>
              <a:rPr altLang="en-US" b="1" sz="2400" lang="en-US"/>
              <a:t>Shared data, or repository</a:t>
            </a:r>
          </a:p>
          <a:p>
            <a:pPr lvl="1"/>
            <a:r>
              <a:rPr altLang="en-US" sz="2000" lang="en-US"/>
              <a:t>This structure comprises components and connectors that create, store, and access persistent data</a:t>
            </a:r>
          </a:p>
          <a:p>
            <a:pPr lvl="0"/>
            <a:r>
              <a:rPr altLang="en-US" b="1" sz="2400" lang="en-US"/>
              <a:t>Client-server</a:t>
            </a:r>
          </a:p>
          <a:p>
            <a:pPr lvl="1"/>
            <a:r>
              <a:rPr altLang="en-US" sz="2000" lang="en-US"/>
              <a:t>The components are the clients and servers, and the connectors are protocols and messages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9" name="Title 1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>
                <a:solidFill>
                  <a:srgbClr val="4F6228"/>
                </a:solidFill>
              </a:rPr>
              <a:t>Structures Types- Allocation</a:t>
            </a:r>
          </a:p>
        </p:txBody>
      </p:sp>
      <p:sp>
        <p:nvSpPr>
          <p:cNvPr id="1048620" name="Content Placeholder 4"/>
          <p:cNvSpPr/>
          <p:nvPr>
            <p:ph sz="full" idx="1"/>
          </p:nvPr>
        </p:nvSpPr>
        <p:spPr>
          <a:xfrm rot="0">
            <a:off x="533400" y="13716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lvl="0">
              <a:buNone/>
            </a:pPr>
            <a:r>
              <a:rPr altLang="en-US" lang="en-US"/>
              <a:t>	The relationship between the software elements and the elements in one or more external environments</a:t>
            </a:r>
            <a:br/>
            <a:r>
              <a:rPr altLang="en-US" lang="en-US"/>
              <a:t> </a:t>
            </a:r>
            <a:r>
              <a:rPr altLang="en-US" lang="en-US"/>
              <a:t>* What processor does each software element execute on?</a:t>
            </a:r>
            <a:br/>
            <a:r>
              <a:rPr altLang="en-US" lang="en-US"/>
              <a:t> </a:t>
            </a:r>
            <a:r>
              <a:rPr altLang="en-US" lang="en-US"/>
              <a:t>* In what files is each element stored during development, testing, and system building?</a:t>
            </a:r>
            <a:br/>
            <a:r>
              <a:rPr altLang="en-US" lang="en-US"/>
              <a:t> </a:t>
            </a:r>
            <a:r>
              <a:rPr altLang="en-US" lang="en-US"/>
              <a:t>* What is the assignment of software elements to development teams?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1" name="Title 1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>
                <a:solidFill>
                  <a:srgbClr val="4F6228"/>
                </a:solidFill>
              </a:rPr>
              <a:t>Allocation structures</a:t>
            </a:r>
          </a:p>
        </p:txBody>
      </p:sp>
      <p:sp>
        <p:nvSpPr>
          <p:cNvPr id="1048622" name="Content Placeholder 4"/>
          <p:cNvSpPr/>
          <p:nvPr>
            <p:ph sz="full" idx="1"/>
          </p:nvPr>
        </p:nvSpPr>
        <p:spPr>
          <a:xfrm rot="0">
            <a:off x="533400" y="13716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lvl="0"/>
            <a:r>
              <a:rPr altLang="en-US" b="1" sz="2400" lang="en-US"/>
              <a:t>Deployment</a:t>
            </a:r>
          </a:p>
          <a:p>
            <a:pPr lvl="1"/>
            <a:r>
              <a:rPr altLang="en-US" sz="2000" lang="en-US"/>
              <a:t> Shows how software (usually a process from a component-and-connector view) is assigned to hardware-processing and communication elements</a:t>
            </a:r>
          </a:p>
          <a:p>
            <a:pPr lvl="1"/>
            <a:r>
              <a:rPr altLang="en-US" sz="2000" lang="en-US"/>
              <a:t> Relations are “allocated-to” and “migrates-to” if the allocation is dynamic</a:t>
            </a:r>
          </a:p>
          <a:p>
            <a:pPr lvl="0"/>
            <a:r>
              <a:rPr altLang="en-US" b="1" sz="2400" lang="en-US"/>
              <a:t>Implementation</a:t>
            </a:r>
          </a:p>
          <a:p>
            <a:pPr lvl="1"/>
            <a:r>
              <a:rPr altLang="en-US" sz="2000" lang="en-US"/>
              <a:t>How software elements (usually modules) are mapped to the file structure(s)</a:t>
            </a:r>
          </a:p>
          <a:p>
            <a:pPr lvl="0"/>
            <a:r>
              <a:rPr altLang="en-US" b="1" sz="2400" lang="en-US"/>
              <a:t>Work assignment</a:t>
            </a:r>
          </a:p>
          <a:p>
            <a:pPr lvl="1"/>
            <a:r>
              <a:rPr altLang="en-US" sz="2000" lang="en-US"/>
              <a:t>Assigns responsibility for implementing and integrating the modules to development teams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7" name="Title 1"/>
          <p:cNvSpPr/>
          <p:nvPr>
            <p:ph type="title" sz="full" idx="0"/>
          </p:nvPr>
        </p:nvSpPr>
        <p:spPr>
          <a:xfrm rot="0">
            <a:off x="304800" y="2743200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>
                <a:solidFill>
                  <a:srgbClr val="4F6228"/>
                </a:solidFill>
                <a:latin typeface="Comic Sans MS" pitchFamily="66" charset="0"/>
              </a:rPr>
              <a:t>Thanks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3" name="Title 1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>
                <a:solidFill>
                  <a:srgbClr val="4F6228"/>
                </a:solidFill>
              </a:rPr>
              <a:t>Lesson Objectives</a:t>
            </a:r>
          </a:p>
        </p:txBody>
      </p:sp>
      <p:sp>
        <p:nvSpPr>
          <p:cNvPr id="1048594" name="Content Placeholder 2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sz="3000" lang="en-US"/>
              <a:t>To understand Software architectural Structures and Views</a:t>
            </a:r>
          </a:p>
          <a:p>
            <a:pPr eaLnBrk="1" hangingPunct="1" latinLnBrk="1" lvl="0"/>
            <a:r>
              <a:rPr altLang="en-US" sz="3000" lang="en-US"/>
              <a:t>To know about different types of structure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5" name="Title 1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>
                <a:solidFill>
                  <a:srgbClr val="4F6228"/>
                </a:solidFill>
              </a:rPr>
              <a:t>Lesson Outcomes</a:t>
            </a:r>
          </a:p>
        </p:txBody>
      </p:sp>
      <p:sp>
        <p:nvSpPr>
          <p:cNvPr id="1048596" name="Content Placeholder 2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latinLnBrk="1" lvl="0">
              <a:buNone/>
            </a:pPr>
            <a:r>
              <a:rPr altLang="en-US" lang="en-US"/>
              <a:t>End of this lesson students will </a:t>
            </a:r>
          </a:p>
          <a:p>
            <a:pPr eaLnBrk="1" hangingPunct="1" latinLnBrk="1" lvl="1"/>
            <a:r>
              <a:rPr altLang="en-US" lang="en-US"/>
              <a:t>get an overview of Software Architectural Structures and Views</a:t>
            </a:r>
          </a:p>
          <a:p>
            <a:pPr eaLnBrk="1" hangingPunct="1" latinLnBrk="1" lvl="1"/>
            <a:r>
              <a:rPr altLang="en-US" lang="en-US"/>
              <a:t>Can able to understand different types of structure and views</a:t>
            </a:r>
          </a:p>
          <a:p>
            <a:pPr eaLnBrk="1" hangingPunct="1" latinLnBrk="1" lvl="0">
              <a:buNone/>
            </a:pPr>
            <a:endParaRPr altLang="en-US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bg bwMode="white">
      <p:bgPr>
        <a:solidFill>
          <a:schemeClr val="lt1"/>
        </a:solidFill>
      </p:bgPr>
    </p:bg>
    <p:spTree>
      <p:nvGrpSpPr>
        <p:cNvPr id="3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7" name="Title 1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lvl="0"/>
            <a:r>
              <a:rPr altLang="en-US" b="1" lang="en-US">
                <a:solidFill>
                  <a:srgbClr val="4F6228"/>
                </a:solidFill>
              </a:rPr>
              <a:t>Architectural Structures</a:t>
            </a:r>
          </a:p>
        </p:txBody>
      </p:sp>
      <p:pic>
        <p:nvPicPr>
          <p:cNvPr id="2097152" name="Picture 2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246187" y="1219200"/>
            <a:ext cx="6651625" cy="4525962"/>
          </a:xfrm>
          <a:prstGeom prst="rect"/>
          <a:noFill/>
          <a:ln>
            <a:noFill/>
          </a:ln>
        </p:spPr>
      </p:pic>
      <p:sp>
        <p:nvSpPr>
          <p:cNvPr id="1048598" name="TextBox 4"/>
          <p:cNvSpPr txBox="1"/>
          <p:nvPr/>
        </p:nvSpPr>
        <p:spPr>
          <a:xfrm rot="0">
            <a:off x="1066800" y="5867400"/>
            <a:ext cx="6781800" cy="6461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r>
              <a:rPr altLang="en-US" b="1" lang="en-US">
                <a:latin typeface="Courier New" pitchFamily="49" charset="0"/>
                <a:ea typeface="Courier New" pitchFamily="49" charset="0"/>
              </a:rPr>
              <a:t>Figure 01:  </a:t>
            </a:r>
            <a:r>
              <a:rPr altLang="en-US" lang="en-US">
                <a:latin typeface="Courier New" pitchFamily="49" charset="0"/>
                <a:ea typeface="Courier New" pitchFamily="49" charset="0"/>
              </a:rPr>
              <a:t>Physiological structures</a:t>
            </a:r>
            <a:br/>
            <a:endParaRPr altLang="en-US" lang="en-US">
              <a:latin typeface="Courier New" pitchFamily="49" charset="0"/>
              <a:ea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9" name="Title 1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>
                <a:solidFill>
                  <a:srgbClr val="4F6228"/>
                </a:solidFill>
              </a:rPr>
              <a:t>Architectural Structures (cont.)</a:t>
            </a:r>
          </a:p>
        </p:txBody>
      </p:sp>
      <p:sp>
        <p:nvSpPr>
          <p:cNvPr id="1048600" name="Content Placeholder 2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sz="2800" lang="en-US"/>
              <a:t>One body has many structures.</a:t>
            </a:r>
          </a:p>
          <a:p>
            <a:pPr eaLnBrk="1" hangingPunct="1" latinLnBrk="1" lvl="0"/>
            <a:r>
              <a:rPr altLang="en-US" sz="2800" lang="en-US"/>
              <a:t>Different stakeholders are interested in different structures.</a:t>
            </a:r>
          </a:p>
          <a:p>
            <a:pPr eaLnBrk="1" hangingPunct="1" latinLnBrk="1" lvl="0"/>
            <a:r>
              <a:rPr altLang="en-US" sz="2800" lang="en-US"/>
              <a:t>Modern software systems are too complex to grasp all at once. At any moment, we restrict our attention to a small number of a software system’s structures.</a:t>
            </a:r>
          </a:p>
          <a:p>
            <a:pPr eaLnBrk="1" hangingPunct="1" latinLnBrk="1" lvl="0"/>
            <a:r>
              <a:rPr altLang="en-US" sz="2800" lang="en-US"/>
              <a:t>To communicate meaningfully about an architecture, we must make it clear which structure or structures we are discussing.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1" name="Title 1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>
                <a:solidFill>
                  <a:srgbClr val="4F6228"/>
                </a:solidFill>
              </a:rPr>
              <a:t>Architectural Structures and Views</a:t>
            </a:r>
          </a:p>
        </p:txBody>
      </p:sp>
      <p:sp>
        <p:nvSpPr>
          <p:cNvPr id="1048602" name="Content Placeholder 2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sz="2400" lang="en-US"/>
              <a:t>We will be using the related terms </a:t>
            </a:r>
            <a:r>
              <a:rPr altLang="en-US" sz="2400" i="1" lang="en-US"/>
              <a:t>structure </a:t>
            </a:r>
            <a:r>
              <a:rPr altLang="en-US" sz="2400" lang="en-US"/>
              <a:t>and </a:t>
            </a:r>
            <a:r>
              <a:rPr altLang="en-US" sz="2400" i="1" lang="en-US"/>
              <a:t>view </a:t>
            </a:r>
            <a:r>
              <a:rPr altLang="en-US" sz="2400" lang="en-US"/>
              <a:t>when discussing architecture representation.</a:t>
            </a:r>
          </a:p>
          <a:p>
            <a:pPr eaLnBrk="1" hangingPunct="1" latinLnBrk="1" lvl="1"/>
            <a:r>
              <a:rPr altLang="en-US" sz="2400" lang="en-US"/>
              <a:t>A view is a representation of a coherent set of architectural elements, as written by and read by system stakeholders. It consists of a representation of a set of elements and the relations among them.</a:t>
            </a:r>
          </a:p>
          <a:p>
            <a:pPr eaLnBrk="1" hangingPunct="1" latinLnBrk="1" lvl="1"/>
            <a:r>
              <a:rPr altLang="en-US" sz="2400" lang="en-US"/>
              <a:t>A structure is the set of elements itself, as they exist in software or hardware.</a:t>
            </a:r>
            <a:br/>
            <a:endParaRPr altLang="en-US" sz="240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3" name="Title 1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>
                <a:solidFill>
                  <a:srgbClr val="4F6228"/>
                </a:solidFill>
              </a:rPr>
              <a:t>Structures and Views (cont.)</a:t>
            </a:r>
          </a:p>
        </p:txBody>
      </p:sp>
      <p:sp>
        <p:nvSpPr>
          <p:cNvPr id="1048604" name="Content Placeholder 2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sz="2800" lang="en-US"/>
              <a:t>In short, a view is a representation of a structure. </a:t>
            </a:r>
          </a:p>
          <a:p>
            <a:pPr eaLnBrk="1" hangingPunct="1" latinLnBrk="1" lvl="0"/>
            <a:r>
              <a:rPr altLang="en-US" sz="2800" lang="en-US"/>
              <a:t>For example-</a:t>
            </a:r>
          </a:p>
          <a:p>
            <a:pPr eaLnBrk="1" hangingPunct="1" latinLnBrk="1" lvl="1"/>
            <a:r>
              <a:rPr altLang="en-US" sz="2400" lang="en-US">
                <a:solidFill>
                  <a:srgbClr val="002060"/>
                </a:solidFill>
              </a:rPr>
              <a:t> a module </a:t>
            </a:r>
            <a:r>
              <a:rPr altLang="en-US" sz="2400" i="1" lang="en-US">
                <a:solidFill>
                  <a:srgbClr val="002060"/>
                </a:solidFill>
              </a:rPr>
              <a:t>structure </a:t>
            </a:r>
            <a:r>
              <a:rPr altLang="en-US" sz="2400" lang="en-US">
                <a:solidFill>
                  <a:srgbClr val="002060"/>
                </a:solidFill>
              </a:rPr>
              <a:t>is the set of the system’s modules and their organization. </a:t>
            </a:r>
          </a:p>
          <a:p>
            <a:pPr eaLnBrk="1" hangingPunct="1" latinLnBrk="1" lvl="1"/>
            <a:r>
              <a:rPr altLang="en-US" sz="2400" lang="en-US">
                <a:solidFill>
                  <a:srgbClr val="002060"/>
                </a:solidFill>
              </a:rPr>
              <a:t>A module </a:t>
            </a:r>
            <a:r>
              <a:rPr altLang="en-US" sz="2400" i="1" lang="en-US">
                <a:solidFill>
                  <a:srgbClr val="002060"/>
                </a:solidFill>
              </a:rPr>
              <a:t>view </a:t>
            </a:r>
            <a:r>
              <a:rPr altLang="en-US" sz="2400" lang="en-US">
                <a:solidFill>
                  <a:srgbClr val="002060"/>
                </a:solidFill>
              </a:rPr>
              <a:t>is the representation of that structure, documented according to a template in a chosen notation, and used by some system stakeholders.</a:t>
            </a:r>
          </a:p>
          <a:p>
            <a:pPr eaLnBrk="1" hangingPunct="1" latinLnBrk="1" lvl="0"/>
            <a:r>
              <a:rPr altLang="en-US" sz="2800" lang="en-US"/>
              <a:t>So we can say- Architects design structures. They document views of those structures.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5" name="Title 1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>
                <a:solidFill>
                  <a:srgbClr val="4F6228"/>
                </a:solidFill>
              </a:rPr>
              <a:t>Architectural Structures Types</a:t>
            </a:r>
          </a:p>
        </p:txBody>
      </p:sp>
      <p:sp>
        <p:nvSpPr>
          <p:cNvPr id="1048606" name="Content Placeholder 2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latinLnBrk="1" lvl="0">
              <a:buNone/>
            </a:pPr>
            <a:r>
              <a:rPr altLang="en-US" sz="2400" lang="en-US"/>
              <a:t>Architectural structures for software systems can be divided into three types:</a:t>
            </a:r>
          </a:p>
          <a:p>
            <a:pPr eaLnBrk="1" hangingPunct="1" latinLnBrk="1" lvl="0">
              <a:buFont typeface="Arial" pitchFamily="0" charset="0"/>
              <a:buAutoNum type="arabicPeriod" startAt="1"/>
            </a:pPr>
            <a:r>
              <a:rPr altLang="en-US" b="1" sz="2400" lang="en-US">
                <a:solidFill>
                  <a:srgbClr val="002060"/>
                </a:solidFill>
              </a:rPr>
              <a:t>Module structures </a:t>
            </a:r>
            <a:r>
              <a:rPr altLang="en-US" sz="2400" lang="en-US"/>
              <a:t>– consisting of elements that are units of implementation called modules and the relationships among them</a:t>
            </a:r>
          </a:p>
          <a:p>
            <a:pPr eaLnBrk="1" hangingPunct="1" latinLnBrk="1" lvl="0">
              <a:buFont typeface="Arial" pitchFamily="0" charset="0"/>
              <a:buAutoNum type="arabicPeriod" startAt="1"/>
            </a:pPr>
            <a:r>
              <a:rPr altLang="en-US" b="1" sz="2400" lang="en-US">
                <a:solidFill>
                  <a:srgbClr val="002060"/>
                </a:solidFill>
              </a:rPr>
              <a:t>Component-and-Connector structures – </a:t>
            </a:r>
            <a:r>
              <a:rPr altLang="en-US" sz="2400" lang="en-US"/>
              <a:t>consisting of run time components (units of computation) and the connectors(communication paths) between them</a:t>
            </a:r>
          </a:p>
          <a:p>
            <a:pPr eaLnBrk="1" hangingPunct="1" latinLnBrk="1" lvl="0">
              <a:buFont typeface="Arial" pitchFamily="0" charset="0"/>
              <a:buAutoNum type="arabicPeriod" startAt="1"/>
            </a:pPr>
            <a:r>
              <a:rPr altLang="en-US" b="1" sz="2400" lang="en-US">
                <a:solidFill>
                  <a:srgbClr val="002060"/>
                </a:solidFill>
              </a:rPr>
              <a:t>Allocation structures – </a:t>
            </a:r>
            <a:r>
              <a:rPr altLang="en-US" sz="2400" lang="en-US"/>
              <a:t>consisting of software elements and their relationships to elements in external environments in which the software is created and executed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7" name="Title 1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>
                <a:solidFill>
                  <a:srgbClr val="4F6228"/>
                </a:solidFill>
              </a:rPr>
              <a:t>Structures Types(cont.)</a:t>
            </a:r>
          </a:p>
        </p:txBody>
      </p:sp>
      <p:sp>
        <p:nvSpPr>
          <p:cNvPr id="1048608" name="Content Placeholder 2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latinLnBrk="1" lvl="0">
              <a:buNone/>
            </a:pPr>
            <a:r>
              <a:rPr altLang="en-US" sz="2400" lang="en-US"/>
              <a:t>Architectural structures for software systems can be divided into three types:</a:t>
            </a:r>
          </a:p>
          <a:p>
            <a:pPr eaLnBrk="1" hangingPunct="1" latinLnBrk="1" lvl="0">
              <a:buFont typeface="Arial" pitchFamily="0" charset="0"/>
              <a:buAutoNum type="arabicPeriod" startAt="1"/>
            </a:pPr>
            <a:r>
              <a:rPr altLang="en-US" b="1" sz="2400" lang="en-US">
                <a:solidFill>
                  <a:srgbClr val="002060"/>
                </a:solidFill>
              </a:rPr>
              <a:t>Module structures </a:t>
            </a:r>
          </a:p>
          <a:p>
            <a:pPr eaLnBrk="1" hangingPunct="1" indent="-514350" latinLnBrk="1" lvl="1" marL="914400"/>
            <a:r>
              <a:rPr altLang="en-US" sz="2000" lang="en-US"/>
              <a:t>How the system is to be structured as a set of code or data units?</a:t>
            </a:r>
          </a:p>
          <a:p>
            <a:pPr eaLnBrk="1" hangingPunct="1" latinLnBrk="1" lvl="0">
              <a:buFont typeface="Arial" pitchFamily="0" charset="0"/>
              <a:buAutoNum type="arabicPeriod" startAt="1"/>
            </a:pPr>
            <a:r>
              <a:rPr altLang="en-US" b="1" sz="2400" lang="en-US">
                <a:solidFill>
                  <a:srgbClr val="002060"/>
                </a:solidFill>
              </a:rPr>
              <a:t>Component-and-Connector structures –</a:t>
            </a:r>
          </a:p>
          <a:p>
            <a:pPr eaLnBrk="1" hangingPunct="1" indent="-514350" latinLnBrk="1" lvl="1" marL="914400"/>
            <a:r>
              <a:rPr altLang="en-US" sz="2000" lang="en-US"/>
              <a:t>How the system is to be structured as a set of elements that have runtime behavior (components) and interactions (connectors). </a:t>
            </a:r>
          </a:p>
          <a:p>
            <a:pPr eaLnBrk="1" hangingPunct="1" latinLnBrk="1" lvl="0">
              <a:buFont typeface="Arial" pitchFamily="0" charset="0"/>
              <a:buAutoNum type="arabicPeriod" startAt="1"/>
            </a:pPr>
            <a:r>
              <a:rPr altLang="en-US" b="1" sz="2400" lang="en-US">
                <a:solidFill>
                  <a:srgbClr val="002060"/>
                </a:solidFill>
              </a:rPr>
              <a:t>Allocation structures –</a:t>
            </a:r>
          </a:p>
          <a:p>
            <a:pPr eaLnBrk="1" hangingPunct="1" indent="-514350" latinLnBrk="1" lvl="1" marL="914400"/>
            <a:r>
              <a:rPr altLang="en-US" sz="2000" lang="en-US"/>
              <a:t>how the system will relate to nonsoftware structures in its environment (such as CPUs, file systems, networks, development teams, etc.) </a:t>
            </a:r>
            <a:br/>
            <a:endParaRPr altLang="en-US" sz="20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EECE1"/>
      </a:dk2>
      <a:lt2>
        <a:srgbClr val="1F497D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EECE1"/>
        </a:dk2>
        <a:lt2>
          <a:srgbClr val="1F497D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EEECE1"/>
    </a:dk2>
    <a:lt2>
      <a:srgbClr val="1F497D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3C1DA"/>
    </a:accent5>
    <a:accent6>
      <a:srgbClr val="AC4744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Software Architecture &amp; Design Lecture 02: Architecture Overview and Process</dc:title>
  <dc:creator>Ssh Shamma</dc:creator>
  <cp:lastModifiedBy>Windows User</cp:lastModifiedBy>
  <dcterms:created xsi:type="dcterms:W3CDTF">2020-05-20T15:07:08Z</dcterms:created>
  <dcterms:modified xsi:type="dcterms:W3CDTF">2023-01-31T17:58:08Z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dbec0283bdf24d0d9d0e22173d32f933</vt:lpwstr>
  </property>
</Properties>
</file>