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319" r:id="rId10"/>
    <p:sldId id="265" r:id="rId11"/>
    <p:sldId id="266" r:id="rId12"/>
    <p:sldId id="320" r:id="rId13"/>
    <p:sldId id="325" r:id="rId14"/>
    <p:sldId id="326" r:id="rId15"/>
    <p:sldId id="307" r:id="rId16"/>
    <p:sldId id="308" r:id="rId17"/>
    <p:sldId id="327" r:id="rId18"/>
    <p:sldId id="328" r:id="rId19"/>
    <p:sldId id="32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EF6"/>
    <a:srgbClr val="F3F3F3"/>
    <a:srgbClr val="F7F7F7"/>
    <a:srgbClr val="64B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394" autoAdjust="0"/>
  </p:normalViewPr>
  <p:slideViewPr>
    <p:cSldViewPr snapToGrid="0">
      <p:cViewPr varScale="1">
        <p:scale>
          <a:sx n="70" d="100"/>
          <a:sy n="70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DC671-2685-4B42-A246-A7F493E2688B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77DB0-3FE3-4218-B263-C09E6F481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1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C33D-B202-4555-87D7-84EAD6B11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E158C-58A2-4ED5-A25E-8BF1553D9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78476-9E7F-4786-809A-BE7D9DE2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6C4B-E9B6-41A0-BDA5-90935BBDA70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28321-299A-47A7-B30E-F693A1CD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3DFDA-B04A-422C-BB80-59EB24CB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CF95-966F-4A0F-B8F2-5808C48A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5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E468-981F-48B7-8DD3-DCBC36EC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2FC38-52E6-4F36-812A-CC64E75EA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2CC54-DD7E-4A23-88B0-B924B973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6C4B-E9B6-41A0-BDA5-90935BBDA70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1E98B-54CC-488B-89D0-022A8EC2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194A5-949C-43E1-B3C7-56894AFC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CF95-966F-4A0F-B8F2-5808C48A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AE7AFF-28D0-4256-BC59-00FA72BB2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6A4E8-F1C6-4DA8-B96D-21EC39BAE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5254C-5F28-4B39-B0BB-15ECD606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6C4B-E9B6-41A0-BDA5-90935BBDA70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E69AE-9D88-4234-A104-A99761C3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4AC64-CF0A-41B8-8D1D-7A365510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CF95-966F-4A0F-B8F2-5808C48A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4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FE07-766C-4328-9D53-D7561592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D47D2-7F95-4028-885B-40F73D998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E51C-3272-4A1A-9562-6BB5BBF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6C4B-E9B6-41A0-BDA5-90935BBDA70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F1086-DC00-4B19-90F0-1B75DB859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ECBBE-4296-4169-BABD-1BB2F28F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CF95-966F-4A0F-B8F2-5808C48A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6D6D-87D3-464E-B9F5-9C96F19F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E4DDE-B82A-40FE-BBA1-47BC30765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C2A52-E4F4-4F94-807D-4E43E9770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6C4B-E9B6-41A0-BDA5-90935BBDA70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36F55-841D-4329-85EA-12DE239C0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BFDBE-6487-4D6A-A4E2-ED5940EF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CF95-966F-4A0F-B8F2-5808C48A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0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59D4-4118-48EE-A685-0F2948B2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C5492-68DC-43D4-981D-273B2D629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39A9C-98A5-448B-ADDD-388960A78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83921-4454-4734-94DA-EB80D19B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6C4B-E9B6-41A0-BDA5-90935BBDA70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084DD-7C17-48B9-A056-C6CD20D2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B3D16-D0DA-4D37-BA1B-65B95FF8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CF95-966F-4A0F-B8F2-5808C48A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2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415C-43C2-4613-94C0-3DED4192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684D1-B581-45D6-81E5-19C25A79F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87822-962A-4F15-A0EA-84710001B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C66738-DF9A-425F-9E82-71ACE8052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2D811-8DE6-4766-BF60-BE3F352DC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9FF18-DF89-4B2A-ADFC-0CB9C60C2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6C4B-E9B6-41A0-BDA5-90935BBDA70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1D63F0-5556-43C8-9C2E-A00DBF9EA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9B1A19-0213-47B8-B469-8F9775A6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CF95-966F-4A0F-B8F2-5808C48A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55E7-CDD4-4866-A075-C29C6D30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403C2C-7899-4DED-A7C6-75005374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6C4B-E9B6-41A0-BDA5-90935BBDA70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655DD-7954-40A2-9DA7-8D533203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EE90B-9A37-43C0-9D3C-EC5F8B62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CF95-966F-4A0F-B8F2-5808C48A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DFC5D-21F6-40EE-A215-2B94650F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6C4B-E9B6-41A0-BDA5-90935BBDA70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7768E-BEDE-46AE-B9BD-0A61CB4E9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FF30D-AA3F-4F4F-A805-D99B7844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CF95-966F-4A0F-B8F2-5808C48A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8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0AF5-852A-41BC-AE8E-CFAF03D72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4B850-E133-4F91-A742-4FA5B9768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DF465-4E25-4F0E-BBCA-E14CC3615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79FCE-1DD6-4DC1-8BAF-790B744F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6C4B-E9B6-41A0-BDA5-90935BBDA70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76E46-D5C8-44EE-9B49-5ED7AED2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16A3D-41E6-4B62-A083-BAD52B05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CF95-966F-4A0F-B8F2-5808C48A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9968-2591-4398-A174-3B011E44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81D096-4A65-41F7-84A2-D03EE56FE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6735F-740F-440E-8C77-8661A11E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05B7C-C728-4936-B2E7-999D21F19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6C4B-E9B6-41A0-BDA5-90935BBDA70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C260E-3101-4556-881B-583C6F760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699C0-F9D5-4917-88D1-868169E1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CF95-966F-4A0F-B8F2-5808C48A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4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6D3E09-A08E-4A41-A90E-F3890569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9026E-FB36-437A-8476-6454A72B4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E53C0-E7CC-4D5E-AE22-4B91C5566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66C4B-E9B6-41A0-BDA5-90935BBDA70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1AD25-0E99-437F-B8FE-249FBA13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B16C5-FC54-4510-A29E-E21F104C4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4CF95-966F-4A0F-B8F2-5808C48A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6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someschool.edu/someDepartment/home.inde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A57489-338E-4306-AC1D-53794E649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57" y="1568925"/>
            <a:ext cx="5070251" cy="37201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747C58-8635-4FD7-AF8E-F5C54ECBFE4D}"/>
              </a:ext>
            </a:extLst>
          </p:cNvPr>
          <p:cNvSpPr/>
          <p:nvPr/>
        </p:nvSpPr>
        <p:spPr>
          <a:xfrm>
            <a:off x="5422808" y="1754456"/>
            <a:ext cx="6704280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SE321</a:t>
            </a:r>
          </a:p>
          <a:p>
            <a:pPr algn="ctr"/>
            <a:r>
              <a:rPr lang="en-US" sz="4400" dirty="0">
                <a:ln w="0"/>
                <a:latin typeface="Century Gothic" panose="020B0502020202020204" pitchFamily="34" charset="0"/>
              </a:rPr>
              <a:t>Lecture 2: Hyper Text Transfer Protocol (HTTP)</a:t>
            </a:r>
            <a:endParaRPr lang="en-US" sz="4400" b="0" cap="none" spc="0" dirty="0">
              <a:ln w="0"/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06A549-0377-455A-8143-562D84FAE20F}"/>
              </a:ext>
            </a:extLst>
          </p:cNvPr>
          <p:cNvSpPr/>
          <p:nvPr/>
        </p:nvSpPr>
        <p:spPr>
          <a:xfrm>
            <a:off x="6487496" y="4596576"/>
            <a:ext cx="4729180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latin typeface="Century Gothic" panose="020B0502020202020204" pitchFamily="34" charset="0"/>
              </a:rPr>
              <a:t>SK. Fazlee Rabby</a:t>
            </a:r>
          </a:p>
          <a:p>
            <a:pPr algn="ctr"/>
            <a:r>
              <a:rPr lang="en-US" sz="2000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Lecturer</a:t>
            </a:r>
          </a:p>
          <a:p>
            <a:pPr algn="ctr"/>
            <a:r>
              <a:rPr lang="en-US" sz="2000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De</a:t>
            </a:r>
            <a:r>
              <a:rPr lang="en-US" sz="2000" dirty="0">
                <a:ln w="0"/>
                <a:latin typeface="Century Gothic" panose="020B0502020202020204" pitchFamily="34" charset="0"/>
              </a:rPr>
              <a:t>partment of Software Engineering</a:t>
            </a:r>
          </a:p>
          <a:p>
            <a:pPr algn="ctr"/>
            <a:r>
              <a:rPr lang="en-US" sz="2000" cap="none" spc="0" dirty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Daff</a:t>
            </a:r>
            <a:r>
              <a:rPr lang="en-US" sz="2000" dirty="0">
                <a:ln w="0"/>
                <a:latin typeface="Century Gothic" panose="020B0502020202020204" pitchFamily="34" charset="0"/>
              </a:rPr>
              <a:t>odil International University</a:t>
            </a:r>
            <a:endParaRPr lang="en-US" sz="2000" cap="none" spc="0" dirty="0">
              <a:ln w="0"/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72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B66D79-A604-46EE-A83F-91CA4DDD1E3B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8219" y="1296537"/>
            <a:ext cx="10954788" cy="556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5401480-38AE-4C70-94B1-E3357C5462F5}"/>
              </a:ext>
            </a:extLst>
          </p:cNvPr>
          <p:cNvSpPr/>
          <p:nvPr/>
        </p:nvSpPr>
        <p:spPr>
          <a:xfrm>
            <a:off x="3163566" y="259271"/>
            <a:ext cx="58897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latin typeface="Montserrat" panose="02000505000000020004" pitchFamily="2" charset="0"/>
              </a:rPr>
              <a:t>HTTP GET REQUEST</a:t>
            </a:r>
          </a:p>
        </p:txBody>
      </p:sp>
    </p:spTree>
    <p:extLst>
      <p:ext uri="{BB962C8B-B14F-4D97-AF65-F5344CB8AC3E}">
        <p14:creationId xmlns:p14="http://schemas.microsoft.com/office/powerpoint/2010/main" val="1749334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839AF748-3965-492C-82AB-214B146B6697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78423" y="1603686"/>
            <a:ext cx="9894627" cy="513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9086076-2EC2-44BC-81B5-8C964FF76015}"/>
              </a:ext>
            </a:extLst>
          </p:cNvPr>
          <p:cNvSpPr/>
          <p:nvPr/>
        </p:nvSpPr>
        <p:spPr>
          <a:xfrm>
            <a:off x="3163566" y="259271"/>
            <a:ext cx="58897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latin typeface="Montserrat" panose="02000505000000020004" pitchFamily="2" charset="0"/>
              </a:rPr>
              <a:t>HTTP GET REQUEST</a:t>
            </a:r>
          </a:p>
        </p:txBody>
      </p:sp>
    </p:spTree>
    <p:extLst>
      <p:ext uri="{BB962C8B-B14F-4D97-AF65-F5344CB8AC3E}">
        <p14:creationId xmlns:p14="http://schemas.microsoft.com/office/powerpoint/2010/main" val="1914688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39F5A0-F5DD-4200-B9CF-D3388077CBC1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9172" y="1275688"/>
            <a:ext cx="10213655" cy="558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B54732-9660-4624-8D93-107AB43BE0BB}"/>
              </a:ext>
            </a:extLst>
          </p:cNvPr>
          <p:cNvSpPr/>
          <p:nvPr/>
        </p:nvSpPr>
        <p:spPr>
          <a:xfrm>
            <a:off x="2952772" y="259271"/>
            <a:ext cx="63113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latin typeface="Montserrat" panose="02000505000000020004" pitchFamily="2" charset="0"/>
              </a:rPr>
              <a:t>HTTP POST REQUEST</a:t>
            </a:r>
          </a:p>
        </p:txBody>
      </p:sp>
    </p:spTree>
    <p:extLst>
      <p:ext uri="{BB962C8B-B14F-4D97-AF65-F5344CB8AC3E}">
        <p14:creationId xmlns:p14="http://schemas.microsoft.com/office/powerpoint/2010/main" val="2858542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68607" y="1820853"/>
            <a:ext cx="9227023" cy="471805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Ch 3 - </a:t>
            </a:r>
            <a:fld id="{EA5E5F83-A7DA-458C-8971-C2CA9831956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6999D8-B19A-427F-B3BE-9C7FC79D2DF6}"/>
              </a:ext>
            </a:extLst>
          </p:cNvPr>
          <p:cNvSpPr/>
          <p:nvPr/>
        </p:nvSpPr>
        <p:spPr>
          <a:xfrm>
            <a:off x="2895869" y="259271"/>
            <a:ext cx="642515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latin typeface="Montserrat" panose="02000505000000020004" pitchFamily="2" charset="0"/>
              </a:rPr>
              <a:t>HTTP METHOD TYPES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8857BDE-93B1-4C90-A36A-04D1197AA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476474"/>
              </p:ext>
            </p:extLst>
          </p:nvPr>
        </p:nvGraphicFramePr>
        <p:xfrm>
          <a:off x="2044447" y="1934316"/>
          <a:ext cx="81280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314777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39596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2000505000000020004" pitchFamily="2" charset="0"/>
                        </a:rPr>
                        <a:t>HTTP/1.0</a:t>
                      </a:r>
                    </a:p>
                  </a:txBody>
                  <a:tcPr marT="182880" marB="1828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2000505000000020004" pitchFamily="2" charset="0"/>
                        </a:rPr>
                        <a:t>HTTP/1.1</a:t>
                      </a: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502562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2000505000000020004" pitchFamily="2" charset="0"/>
                        </a:rPr>
                        <a:t>GET</a:t>
                      </a:r>
                    </a:p>
                  </a:txBody>
                  <a:tcPr marT="182880" marB="1828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2000505000000020004" pitchFamily="2" charset="0"/>
                        </a:rPr>
                        <a:t>GET</a:t>
                      </a: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407086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2000505000000020004" pitchFamily="2" charset="0"/>
                        </a:rPr>
                        <a:t>POST</a:t>
                      </a:r>
                    </a:p>
                  </a:txBody>
                  <a:tcPr marT="182880" marB="1828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2000505000000020004" pitchFamily="2" charset="0"/>
                        </a:rPr>
                        <a:t>POST</a:t>
                      </a: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3491148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2000505000000020004" pitchFamily="2" charset="0"/>
                        </a:rPr>
                        <a:t>HEAD</a:t>
                      </a:r>
                    </a:p>
                  </a:txBody>
                  <a:tcPr marT="182880" marB="1828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2000505000000020004" pitchFamily="2" charset="0"/>
                        </a:rPr>
                        <a:t>HEAD</a:t>
                      </a: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1826445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Montserrat" panose="02000505000000020004" pitchFamily="2" charset="0"/>
                      </a:endParaRPr>
                    </a:p>
                  </a:txBody>
                  <a:tcPr marT="182880" marB="1828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2000505000000020004" pitchFamily="2" charset="0"/>
                        </a:rPr>
                        <a:t>PUT</a:t>
                      </a: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1061264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Montserrat" panose="02000505000000020004" pitchFamily="2" charset="0"/>
                      </a:endParaRPr>
                    </a:p>
                  </a:txBody>
                  <a:tcPr marT="182880" marB="1828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2000505000000020004" pitchFamily="2" charset="0"/>
                        </a:rPr>
                        <a:t>DELETE</a:t>
                      </a:r>
                    </a:p>
                  </a:txBody>
                  <a:tcPr marT="182880" marB="182880"/>
                </a:tc>
                <a:extLst>
                  <a:ext uri="{0D108BD9-81ED-4DB2-BD59-A6C34878D82A}">
                    <a16:rowId xmlns:a16="http://schemas.microsoft.com/office/drawing/2014/main" val="3379375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895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4132142" y="2451577"/>
            <a:ext cx="700544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>
                <a:latin typeface="Courier New" pitchFamily="49" charset="0"/>
              </a:rPr>
              <a:t>HTTP/1.1 200 OK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>
                <a:latin typeface="Courier New" pitchFamily="49" charset="0"/>
              </a:rPr>
              <a:t>Connection close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>
                <a:latin typeface="Courier New" pitchFamily="49" charset="0"/>
              </a:rPr>
              <a:t>Date: Thu, 06 Aug 1998 12:00:15 GMT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>
                <a:latin typeface="Courier New" pitchFamily="49" charset="0"/>
              </a:rPr>
              <a:t>Server: Apache/1.3.0 (Unix)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>
                <a:latin typeface="Courier New" pitchFamily="49" charset="0"/>
              </a:rPr>
              <a:t>Last-Modified: Mon, 22 Jun 1998 …...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>
                <a:latin typeface="Courier New" pitchFamily="49" charset="0"/>
              </a:rPr>
              <a:t>Content-Length: 6821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>
                <a:latin typeface="Courier New" pitchFamily="49" charset="0"/>
              </a:rPr>
              <a:t>Content-Type: text/html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>
                <a:latin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>
                <a:latin typeface="Courier New" pitchFamily="49" charset="0"/>
              </a:rPr>
              <a:t>data </a:t>
            </a:r>
            <a:r>
              <a:rPr lang="en-US" sz="2400" b="1" dirty="0" err="1">
                <a:latin typeface="Courier New" pitchFamily="49" charset="0"/>
              </a:rPr>
              <a:t>data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data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data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data</a:t>
            </a:r>
            <a:r>
              <a:rPr lang="en-US" sz="2400" b="1" dirty="0">
                <a:latin typeface="Courier New" pitchFamily="49" charset="0"/>
              </a:rPr>
              <a:t> ... </a:t>
            </a:r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1685991" y="1872140"/>
            <a:ext cx="193796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status line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(protocol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status code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status phrase)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44039" name="Line 6"/>
          <p:cNvSpPr>
            <a:spLocks noChangeShapeType="1"/>
          </p:cNvSpPr>
          <p:nvPr/>
        </p:nvSpPr>
        <p:spPr bwMode="auto">
          <a:xfrm>
            <a:off x="3246318" y="2378552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4040" name="Freeform 7"/>
          <p:cNvSpPr>
            <a:spLocks/>
          </p:cNvSpPr>
          <p:nvPr/>
        </p:nvSpPr>
        <p:spPr bwMode="auto">
          <a:xfrm>
            <a:off x="4046418" y="2813527"/>
            <a:ext cx="257175" cy="1858963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4041" name="Text Box 8"/>
          <p:cNvSpPr txBox="1">
            <a:spLocks noChangeArrowheads="1"/>
          </p:cNvSpPr>
          <p:nvPr/>
        </p:nvSpPr>
        <p:spPr bwMode="auto">
          <a:xfrm>
            <a:off x="2895916" y="3481864"/>
            <a:ext cx="107112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 lines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44042" name="Line 9"/>
          <p:cNvSpPr>
            <a:spLocks noChangeShapeType="1"/>
          </p:cNvSpPr>
          <p:nvPr/>
        </p:nvSpPr>
        <p:spPr bwMode="auto">
          <a:xfrm flipV="1">
            <a:off x="3141543" y="4845527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4043" name="Text Box 10"/>
          <p:cNvSpPr txBox="1">
            <a:spLocks noChangeArrowheads="1"/>
          </p:cNvSpPr>
          <p:nvPr/>
        </p:nvSpPr>
        <p:spPr bwMode="auto">
          <a:xfrm>
            <a:off x="1749967" y="4824890"/>
            <a:ext cx="148457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data, e.g.,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requested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HTML file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501416" y="6915910"/>
            <a:ext cx="2743200" cy="3651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endParaRPr lang="en-US" sz="1100" dirty="0"/>
          </a:p>
          <a:p>
            <a:pPr>
              <a:defRPr/>
            </a:pPr>
            <a:r>
              <a:rPr lang="en-US" sz="1100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45FB9D-0CE3-4391-8938-72C94D941652}"/>
              </a:ext>
            </a:extLst>
          </p:cNvPr>
          <p:cNvSpPr/>
          <p:nvPr/>
        </p:nvSpPr>
        <p:spPr>
          <a:xfrm>
            <a:off x="2087959" y="259271"/>
            <a:ext cx="804098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latin typeface="Montserrat" panose="02000505000000020004" pitchFamily="2" charset="0"/>
              </a:rPr>
              <a:t>HTTP RESPONSE MESSAGE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61385" y="1747091"/>
            <a:ext cx="8261870" cy="4851638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200 OK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request succeeded, requested object later in this message</a:t>
            </a:r>
          </a:p>
          <a:p>
            <a:pPr>
              <a:buFont typeface="ZapfDingbats" pitchFamily="82" charset="2"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301 Moved Permanently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requested object moved, new location specified later in this message (Location:)</a:t>
            </a:r>
          </a:p>
          <a:p>
            <a:pPr>
              <a:buFont typeface="ZapfDingbats" pitchFamily="82" charset="2"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400 Bad Request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request message not understood by server</a:t>
            </a:r>
          </a:p>
          <a:p>
            <a:pPr>
              <a:buFont typeface="ZapfDingbats" pitchFamily="82" charset="2"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404 Not Found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requested document not found on this server</a:t>
            </a:r>
          </a:p>
          <a:p>
            <a:pPr>
              <a:buFont typeface="ZapfDingbats" pitchFamily="82" charset="2"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505 HTTP Version Not Supported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8B16E9-5091-4B08-81D8-E801337B6D6E}"/>
              </a:ext>
            </a:extLst>
          </p:cNvPr>
          <p:cNvSpPr/>
          <p:nvPr/>
        </p:nvSpPr>
        <p:spPr>
          <a:xfrm>
            <a:off x="1462792" y="259271"/>
            <a:ext cx="92913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latin typeface="Montserrat" panose="02000505000000020004" pitchFamily="2" charset="0"/>
              </a:rPr>
              <a:t>HTTP RESPONSE STATUS CODE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CF723A-CBA3-474C-934B-4FEC8D7A1150}"/>
              </a:ext>
            </a:extLst>
          </p:cNvPr>
          <p:cNvSpPr/>
          <p:nvPr/>
        </p:nvSpPr>
        <p:spPr>
          <a:xfrm>
            <a:off x="1821432" y="423044"/>
            <a:ext cx="854913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latin typeface="Montserrat" panose="02000505000000020004" pitchFamily="2" charset="0"/>
              </a:rPr>
              <a:t>USER-SERVER INTERACTION</a:t>
            </a:r>
            <a:endParaRPr lang="en-US" sz="4400" b="0" cap="none" spc="0" dirty="0">
              <a:ln w="0"/>
              <a:solidFill>
                <a:schemeClr val="tx1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472682-7958-4C53-A1CC-0A24731CBC6D}"/>
              </a:ext>
            </a:extLst>
          </p:cNvPr>
          <p:cNvSpPr/>
          <p:nvPr/>
        </p:nvSpPr>
        <p:spPr>
          <a:xfrm>
            <a:off x="903391" y="2705725"/>
            <a:ext cx="1038521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latin typeface="Segoe UI Light" panose="020B0502040204020203" pitchFamily="34" charset="0"/>
                <a:cs typeface="Segoe UI Light" panose="020B0502040204020203" pitchFamily="34" charset="0"/>
              </a:rPr>
              <a:t>HTTP is Stateless</a:t>
            </a:r>
          </a:p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But What If We Want to Identify Our Users?</a:t>
            </a:r>
          </a:p>
        </p:txBody>
      </p:sp>
    </p:spTree>
    <p:extLst>
      <p:ext uri="{BB962C8B-B14F-4D97-AF65-F5344CB8AC3E}">
        <p14:creationId xmlns:p14="http://schemas.microsoft.com/office/powerpoint/2010/main" val="3333766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585AB6-7A40-4037-A182-0370F8AAD909}"/>
              </a:ext>
            </a:extLst>
          </p:cNvPr>
          <p:cNvSpPr/>
          <p:nvPr/>
        </p:nvSpPr>
        <p:spPr>
          <a:xfrm>
            <a:off x="3360318" y="423044"/>
            <a:ext cx="547137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latin typeface="Montserrat" panose="02000505000000020004" pitchFamily="2" charset="0"/>
              </a:rPr>
              <a:t>AUTHENTICATION</a:t>
            </a:r>
            <a:endParaRPr lang="en-US" sz="4400" b="0" cap="none" spc="0" dirty="0">
              <a:ln w="0"/>
              <a:solidFill>
                <a:schemeClr val="tx1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B4EADE-78D9-4BA7-B3FA-8A3BE0536ECA}"/>
              </a:ext>
            </a:extLst>
          </p:cNvPr>
          <p:cNvSpPr/>
          <p:nvPr/>
        </p:nvSpPr>
        <p:spPr>
          <a:xfrm>
            <a:off x="844578" y="1541309"/>
            <a:ext cx="1050284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Authentication is the process of verifying the identity of a user by means of a username &amp; password. It is Usually done before authorization.</a:t>
            </a:r>
          </a:p>
          <a:p>
            <a:pPr algn="just"/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Example: Employees in a company are required to authenticate through the network before accessing their company email.</a:t>
            </a:r>
          </a:p>
          <a:p>
            <a:pPr algn="just"/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 fontAlgn="base"/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401 Unauthorized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- There's a problem with </a:t>
            </a:r>
            <a:r>
              <a:rPr lang="en-US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401 Unauthorized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the HTTP status code for authentication errors. And that’s just it: it’s for authentication, not authorization. Receiving a 401 response is the server telling you, “you aren’t authenticated–either not authenticated at all or authenticated incorrectly–but please reauthenticate and try again.” This is a response generally returned by your web server, not your web application. It’s also something very temporary; the server is asking you to try again.</a:t>
            </a:r>
          </a:p>
        </p:txBody>
      </p:sp>
    </p:spTree>
    <p:extLst>
      <p:ext uri="{BB962C8B-B14F-4D97-AF65-F5344CB8AC3E}">
        <p14:creationId xmlns:p14="http://schemas.microsoft.com/office/powerpoint/2010/main" val="3610369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1E2D12-596E-4591-A5C7-5B88248F3B13}"/>
              </a:ext>
            </a:extLst>
          </p:cNvPr>
          <p:cNvSpPr/>
          <p:nvPr/>
        </p:nvSpPr>
        <p:spPr>
          <a:xfrm>
            <a:off x="4672378" y="423044"/>
            <a:ext cx="28472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latin typeface="Montserrat" panose="02000505000000020004" pitchFamily="2" charset="0"/>
              </a:rPr>
              <a:t>COOKIES</a:t>
            </a:r>
            <a:endParaRPr lang="en-US" sz="4400" b="0" cap="none" spc="0" dirty="0">
              <a:ln w="0"/>
              <a:solidFill>
                <a:schemeClr val="tx1"/>
              </a:solidFill>
              <a:latin typeface="Montserrat" panose="02000505000000020004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EE4354-F9BA-4835-B219-9D7825BFF38C}"/>
              </a:ext>
            </a:extLst>
          </p:cNvPr>
          <p:cNvGrpSpPr/>
          <p:nvPr/>
        </p:nvGrpSpPr>
        <p:grpSpPr>
          <a:xfrm>
            <a:off x="250026" y="1381617"/>
            <a:ext cx="11678117" cy="1066083"/>
            <a:chOff x="250026" y="1381617"/>
            <a:chExt cx="11678117" cy="1066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EF66370-B50B-4A00-A170-6ECFE4AA0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553" y="2161170"/>
              <a:ext cx="258320" cy="25832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77FF505-6C02-4CDB-9A85-7F73577DB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3718" y="1462495"/>
              <a:ext cx="888826" cy="88882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2844194-F76F-45C8-9A7A-B7EB8AE4A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6940" y="1462495"/>
              <a:ext cx="888826" cy="888826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2764314-045A-4ED5-8EF1-8FB79D589F23}"/>
                </a:ext>
              </a:extLst>
            </p:cNvPr>
            <p:cNvCxnSpPr>
              <a:cxnSpLocks/>
            </p:cNvCxnSpPr>
            <p:nvPr/>
          </p:nvCxnSpPr>
          <p:spPr>
            <a:xfrm>
              <a:off x="3392544" y="1770431"/>
              <a:ext cx="482439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6536B3-93D3-4A7E-B00D-ADE6B2400D21}"/>
                </a:ext>
              </a:extLst>
            </p:cNvPr>
            <p:cNvSpPr/>
            <p:nvPr/>
          </p:nvSpPr>
          <p:spPr>
            <a:xfrm>
              <a:off x="3975061" y="1381617"/>
              <a:ext cx="3735574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>
                  <a:ln w="0"/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Usual HTTP Request without Cookies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F54A233-85D3-4A14-A323-37429B47B9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2544" y="2046265"/>
              <a:ext cx="4727873" cy="97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8811785-93C0-477A-881E-0A1A62F51021}"/>
                </a:ext>
              </a:extLst>
            </p:cNvPr>
            <p:cNvSpPr/>
            <p:nvPr/>
          </p:nvSpPr>
          <p:spPr>
            <a:xfrm>
              <a:off x="4012227" y="2078368"/>
              <a:ext cx="3661259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>
                  <a:ln w="0"/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Server Replies with Response and 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E5A96FC-2F12-4F24-8605-561D19B80EA0}"/>
                </a:ext>
              </a:extLst>
            </p:cNvPr>
            <p:cNvSpPr/>
            <p:nvPr/>
          </p:nvSpPr>
          <p:spPr>
            <a:xfrm>
              <a:off x="9202289" y="1432037"/>
              <a:ext cx="272585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n-US" b="0" cap="none" spc="0" dirty="0">
                  <a:ln w="0"/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Server could not identify the user. Generates a new Cookie for this user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52AE456-2DC4-47C7-8745-CB560C82A6A7}"/>
                </a:ext>
              </a:extLst>
            </p:cNvPr>
            <p:cNvSpPr/>
            <p:nvPr/>
          </p:nvSpPr>
          <p:spPr>
            <a:xfrm>
              <a:off x="250026" y="1445243"/>
              <a:ext cx="215716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en-US" b="0" cap="none" spc="0" dirty="0">
                  <a:ln w="0"/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You are visiting Amazon website for shopping.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F6DAC6C-2327-425A-80DC-423CE6F9433D}"/>
              </a:ext>
            </a:extLst>
          </p:cNvPr>
          <p:cNvGrpSpPr/>
          <p:nvPr/>
        </p:nvGrpSpPr>
        <p:grpSpPr>
          <a:xfrm>
            <a:off x="49956" y="2854045"/>
            <a:ext cx="11892018" cy="1559254"/>
            <a:chOff x="49956" y="2854045"/>
            <a:chExt cx="11892018" cy="155925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38C780E-4965-4084-84B5-329A14F1784D}"/>
                </a:ext>
              </a:extLst>
            </p:cNvPr>
            <p:cNvGrpSpPr/>
            <p:nvPr/>
          </p:nvGrpSpPr>
          <p:grpSpPr>
            <a:xfrm>
              <a:off x="49956" y="2854045"/>
              <a:ext cx="11892018" cy="1559254"/>
              <a:chOff x="49956" y="2854045"/>
              <a:chExt cx="11892018" cy="155925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07EE993-0825-4D91-ADE6-61369306BD51}"/>
                  </a:ext>
                </a:extLst>
              </p:cNvPr>
              <p:cNvGrpSpPr/>
              <p:nvPr/>
            </p:nvGrpSpPr>
            <p:grpSpPr>
              <a:xfrm>
                <a:off x="49956" y="2854045"/>
                <a:ext cx="11892018" cy="1477328"/>
                <a:chOff x="36125" y="1339704"/>
                <a:chExt cx="11892018" cy="1477328"/>
              </a:xfrm>
            </p:grpSpPr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54191228-9336-4AF4-BB78-500AD30628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03718" y="1462495"/>
                  <a:ext cx="888826" cy="888826"/>
                </a:xfrm>
                <a:prstGeom prst="rect">
                  <a:avLst/>
                </a:prstGeom>
              </p:spPr>
            </p:pic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B9D014BA-A855-4146-805D-4E58FB776D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16940" y="1462495"/>
                  <a:ext cx="888826" cy="888826"/>
                </a:xfrm>
                <a:prstGeom prst="rect">
                  <a:avLst/>
                </a:prstGeom>
              </p:spPr>
            </p:pic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19CF0310-B2D6-40FC-92B9-3E0997E209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92544" y="1770431"/>
                  <a:ext cx="4824396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C352246-3026-4CE8-90FE-1070BC773ED1}"/>
                    </a:ext>
                  </a:extLst>
                </p:cNvPr>
                <p:cNvSpPr/>
                <p:nvPr/>
              </p:nvSpPr>
              <p:spPr>
                <a:xfrm>
                  <a:off x="3799670" y="1381617"/>
                  <a:ext cx="4086376" cy="369332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b="0" cap="none" spc="0" dirty="0">
                      <a:ln w="0"/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Your added product list in HTTP Request</a:t>
                  </a:r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2FB4F186-A624-4AA5-8B5D-4562A64EA2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92544" y="2046265"/>
                  <a:ext cx="4727873" cy="974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72B09F8-9D03-4EF2-AD45-49C8332120A4}"/>
                    </a:ext>
                  </a:extLst>
                </p:cNvPr>
                <p:cNvSpPr/>
                <p:nvPr/>
              </p:nvSpPr>
              <p:spPr>
                <a:xfrm>
                  <a:off x="4012228" y="2078368"/>
                  <a:ext cx="3647428" cy="369332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b="0" cap="none" spc="0" dirty="0">
                      <a:ln w="0"/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Server Replies with Response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7481FC1F-60A3-4CA6-9973-EF40546A8EA1}"/>
                    </a:ext>
                  </a:extLst>
                </p:cNvPr>
                <p:cNvSpPr/>
                <p:nvPr/>
              </p:nvSpPr>
              <p:spPr>
                <a:xfrm>
                  <a:off x="9202289" y="1432037"/>
                  <a:ext cx="2725854" cy="1200329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just"/>
                  <a:r>
                    <a:rPr lang="en-US" b="0" cap="none" spc="0" dirty="0">
                      <a:ln w="0"/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Server identifies you using your cookie and save your cart list in your cookie and.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8439102-F839-430E-B66A-233C246F4194}"/>
                    </a:ext>
                  </a:extLst>
                </p:cNvPr>
                <p:cNvSpPr/>
                <p:nvPr/>
              </p:nvSpPr>
              <p:spPr>
                <a:xfrm>
                  <a:off x="36125" y="1339704"/>
                  <a:ext cx="2431785" cy="1477328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just"/>
                  <a:r>
                    <a:rPr lang="en-US" b="0" cap="none" spc="0" dirty="0">
                      <a:ln w="0"/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You added some products to shopping cart. But you needed to leave the website because of your class</a:t>
                  </a:r>
                </a:p>
              </p:txBody>
            </p: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C9ADB66-AD3B-4109-B0EA-6EC62FCDA7CE}"/>
                  </a:ext>
                </a:extLst>
              </p:cNvPr>
              <p:cNvSpPr/>
              <p:nvPr/>
            </p:nvSpPr>
            <p:spPr>
              <a:xfrm>
                <a:off x="2248113" y="4105522"/>
                <a:ext cx="1387968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400" b="0" cap="none" spc="0" dirty="0">
                    <a:ln w="0"/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Amazon = 2012</a:t>
                </a:r>
              </a:p>
            </p:txBody>
          </p:sp>
        </p:grp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4D1D0174-F2DA-404D-8E07-7D1B65E0C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3954" y="3612609"/>
              <a:ext cx="536286" cy="536286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A5F10AA-4011-44FD-8DC8-938B2D936C2D}"/>
              </a:ext>
            </a:extLst>
          </p:cNvPr>
          <p:cNvGrpSpPr/>
          <p:nvPr/>
        </p:nvGrpSpPr>
        <p:grpSpPr>
          <a:xfrm>
            <a:off x="184987" y="4912701"/>
            <a:ext cx="11678117" cy="1496692"/>
            <a:chOff x="250026" y="5397131"/>
            <a:chExt cx="11678117" cy="149669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4B6FB3A-6517-40CB-8DBF-CB6B8534B3AC}"/>
                </a:ext>
              </a:extLst>
            </p:cNvPr>
            <p:cNvGrpSpPr/>
            <p:nvPr/>
          </p:nvGrpSpPr>
          <p:grpSpPr>
            <a:xfrm>
              <a:off x="250026" y="5397131"/>
              <a:ext cx="11678117" cy="1379232"/>
              <a:chOff x="250026" y="1381617"/>
              <a:chExt cx="11678117" cy="1379232"/>
            </a:xfrm>
          </p:grpSpPr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582AA2FC-DDE9-4369-A170-449666B3F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3718" y="1462495"/>
                <a:ext cx="888826" cy="888826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4FF302A1-E0F5-4A93-AB95-1BCE9F41A5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16940" y="1462495"/>
                <a:ext cx="888826" cy="888826"/>
              </a:xfrm>
              <a:prstGeom prst="rect">
                <a:avLst/>
              </a:prstGeom>
            </p:spPr>
          </p:pic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98E9F7B-866A-4775-A247-34458A18C8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2544" y="1770431"/>
                <a:ext cx="482439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2C00237-5B50-4060-959D-07DF925CBA4F}"/>
                  </a:ext>
                </a:extLst>
              </p:cNvPr>
              <p:cNvSpPr/>
              <p:nvPr/>
            </p:nvSpPr>
            <p:spPr>
              <a:xfrm>
                <a:off x="4136163" y="1381617"/>
                <a:ext cx="3413370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b="0" cap="none" spc="0" dirty="0">
                    <a:ln w="0"/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Usual HTTP Request with Cookies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140021A7-7B04-4201-A105-1AEC6B18BD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92544" y="2046265"/>
                <a:ext cx="4727873" cy="974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152E149-33A0-40C3-91D3-FD1C835441E9}"/>
                  </a:ext>
                </a:extLst>
              </p:cNvPr>
              <p:cNvSpPr/>
              <p:nvPr/>
            </p:nvSpPr>
            <p:spPr>
              <a:xfrm>
                <a:off x="3655917" y="2114518"/>
                <a:ext cx="4297650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b="0" cap="none" spc="0" dirty="0">
                    <a:ln w="0"/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Server Replies with Response and updated</a:t>
                </a:r>
              </a:p>
              <a:p>
                <a:pPr algn="ctr"/>
                <a:r>
                  <a:rPr lang="en-US" dirty="0">
                    <a:ln w="0"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Shopping Cart</a:t>
                </a:r>
                <a:endParaRPr lang="en-US" b="0" cap="none" spc="0" dirty="0">
                  <a:ln w="0"/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DA1A75F-59DE-4D2A-812B-3DCEFDB6FE2F}"/>
                  </a:ext>
                </a:extLst>
              </p:cNvPr>
              <p:cNvSpPr/>
              <p:nvPr/>
            </p:nvSpPr>
            <p:spPr>
              <a:xfrm>
                <a:off x="9202289" y="1432037"/>
                <a:ext cx="2725854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just"/>
                <a:r>
                  <a:rPr lang="en-US" b="0" cap="none" spc="0" dirty="0">
                    <a:ln w="0"/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Server identify the user. Using cookies and updates </a:t>
                </a:r>
                <a:r>
                  <a:rPr lang="en-US" dirty="0">
                    <a:ln w="0"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his shopping cart.</a:t>
                </a:r>
                <a:endParaRPr lang="en-US" b="0" cap="none" spc="0" dirty="0">
                  <a:ln w="0"/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419BB06-51EE-45D5-BA62-40A634F2E789}"/>
                  </a:ext>
                </a:extLst>
              </p:cNvPr>
              <p:cNvSpPr/>
              <p:nvPr/>
            </p:nvSpPr>
            <p:spPr>
              <a:xfrm>
                <a:off x="250026" y="1445243"/>
                <a:ext cx="2157169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just"/>
                <a:r>
                  <a:rPr lang="en-US" b="0" cap="none" spc="0" dirty="0">
                    <a:ln w="0"/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You are visiting Amazon website after 15 days.</a:t>
                </a:r>
              </a:p>
            </p:txBody>
          </p:sp>
        </p:grp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4278D0A5-A262-434D-8968-E74579977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7681" y="6093133"/>
              <a:ext cx="536286" cy="536286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0F03852-5EF0-44F5-B648-D4C9AE382A66}"/>
                </a:ext>
              </a:extLst>
            </p:cNvPr>
            <p:cNvSpPr/>
            <p:nvPr/>
          </p:nvSpPr>
          <p:spPr>
            <a:xfrm>
              <a:off x="2281840" y="6586046"/>
              <a:ext cx="1387968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0" cap="none" spc="0" dirty="0">
                  <a:ln w="0"/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Amazon = 2012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5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7560B-5A55-4FAF-BC4E-B645F7F9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1524" y="1493848"/>
            <a:ext cx="8188951" cy="493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2A0A7A-CCA6-4B65-A33C-79D4E4D6CCAF}"/>
              </a:ext>
            </a:extLst>
          </p:cNvPr>
          <p:cNvSpPr/>
          <p:nvPr/>
        </p:nvSpPr>
        <p:spPr>
          <a:xfrm>
            <a:off x="3936593" y="327166"/>
            <a:ext cx="431881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latin typeface="Montserrat" panose="02000505000000020004" pitchFamily="2" charset="0"/>
              </a:rPr>
              <a:t>Web Requests</a:t>
            </a:r>
          </a:p>
        </p:txBody>
      </p:sp>
    </p:spTree>
    <p:extLst>
      <p:ext uri="{BB962C8B-B14F-4D97-AF65-F5344CB8AC3E}">
        <p14:creationId xmlns:p14="http://schemas.microsoft.com/office/powerpoint/2010/main" val="326422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E16660-96E2-445E-AA9A-D964C4C7D843}"/>
              </a:ext>
            </a:extLst>
          </p:cNvPr>
          <p:cNvSpPr/>
          <p:nvPr/>
        </p:nvSpPr>
        <p:spPr>
          <a:xfrm>
            <a:off x="2630953" y="327166"/>
            <a:ext cx="693010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latin typeface="Montserrat" panose="02000505000000020004" pitchFamily="2" charset="0"/>
              </a:rPr>
              <a:t>Anatomy of a Webpage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72AF27-95DD-4526-B7E2-7F5F5EB96654}"/>
              </a:ext>
            </a:extLst>
          </p:cNvPr>
          <p:cNvSpPr/>
          <p:nvPr/>
        </p:nvSpPr>
        <p:spPr>
          <a:xfrm>
            <a:off x="1087720" y="2016818"/>
            <a:ext cx="10016559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0" cap="none" spc="0" dirty="0">
                <a:ln w="0"/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Webpage consists of </a:t>
            </a:r>
            <a:r>
              <a:rPr lang="en-US" sz="2400" b="1" cap="none" spc="0" dirty="0">
                <a:ln w="0"/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Objects</a:t>
            </a:r>
            <a:r>
              <a:rPr lang="en-US" sz="2400" b="0" cap="none" spc="0" dirty="0">
                <a:ln w="0"/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2400" dirty="0">
                <a:ln w="0"/>
                <a:latin typeface="Segoe UI Light" panose="020B0502040204020203" pitchFamily="34" charset="0"/>
                <a:cs typeface="Segoe UI Light" panose="020B0502040204020203" pitchFamily="34" charset="0"/>
              </a:rPr>
              <a:t>Objects can be HTML File, Images, Media etc.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0" cap="none" spc="0" dirty="0">
                <a:ln w="0"/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HTML File </a:t>
            </a:r>
            <a:r>
              <a:rPr lang="en-US" sz="2400" dirty="0">
                <a:ln w="0"/>
                <a:latin typeface="Segoe UI Light" panose="020B0502040204020203" pitchFamily="34" charset="0"/>
                <a:cs typeface="Segoe UI Light" panose="020B0502040204020203" pitchFamily="34" charset="0"/>
              </a:rPr>
              <a:t>may also includes several referenced objects. Each object is addressable by a URL.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0" cap="none" spc="0" dirty="0">
                <a:ln w="0"/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URL Looks Like: www.somewebsite.com/somecategory/pic.jpeg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CA397666-9364-487C-904B-DEB8AC9FFE39}"/>
              </a:ext>
            </a:extLst>
          </p:cNvPr>
          <p:cNvSpPr/>
          <p:nvPr/>
        </p:nvSpPr>
        <p:spPr>
          <a:xfrm rot="16200000">
            <a:off x="4843669" y="3037759"/>
            <a:ext cx="397565" cy="2849218"/>
          </a:xfrm>
          <a:prstGeom prst="leftBrace">
            <a:avLst>
              <a:gd name="adj1" fmla="val 5500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2AD65A-5279-418E-BD73-835DD7783DDC}"/>
              </a:ext>
            </a:extLst>
          </p:cNvPr>
          <p:cNvSpPr/>
          <p:nvPr/>
        </p:nvSpPr>
        <p:spPr>
          <a:xfrm>
            <a:off x="4168328" y="4782884"/>
            <a:ext cx="174824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n w="0"/>
                <a:latin typeface="Segoe UI Light" panose="020B0502040204020203" pitchFamily="34" charset="0"/>
                <a:cs typeface="Segoe UI Light" panose="020B0502040204020203" pitchFamily="34" charset="0"/>
              </a:rPr>
              <a:t>Host Name</a:t>
            </a:r>
            <a:endParaRPr lang="en-US" sz="2400" b="1" cap="none" spc="0" dirty="0">
              <a:ln w="0"/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D2D9C83A-D922-483B-A48A-821766E2A614}"/>
              </a:ext>
            </a:extLst>
          </p:cNvPr>
          <p:cNvSpPr/>
          <p:nvPr/>
        </p:nvSpPr>
        <p:spPr>
          <a:xfrm rot="16200000">
            <a:off x="7937665" y="3037759"/>
            <a:ext cx="397565" cy="2849218"/>
          </a:xfrm>
          <a:prstGeom prst="leftBrace">
            <a:avLst>
              <a:gd name="adj1" fmla="val 55000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FD52C3-D606-44A6-A270-4D890753C1DE}"/>
              </a:ext>
            </a:extLst>
          </p:cNvPr>
          <p:cNvSpPr/>
          <p:nvPr/>
        </p:nvSpPr>
        <p:spPr>
          <a:xfrm>
            <a:off x="7262324" y="4782884"/>
            <a:ext cx="174824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n w="0"/>
                <a:latin typeface="Segoe UI Light" panose="020B0502040204020203" pitchFamily="34" charset="0"/>
                <a:cs typeface="Segoe UI Light" panose="020B0502040204020203" pitchFamily="34" charset="0"/>
              </a:rPr>
              <a:t>Path Name</a:t>
            </a:r>
            <a:endParaRPr lang="en-US" sz="2400" b="1" cap="none" spc="0" dirty="0">
              <a:ln w="0"/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5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D5731F-99C8-4175-91B4-D8F69F2CEEC8}"/>
              </a:ext>
            </a:extLst>
          </p:cNvPr>
          <p:cNvSpPr/>
          <p:nvPr/>
        </p:nvSpPr>
        <p:spPr>
          <a:xfrm>
            <a:off x="3425241" y="327166"/>
            <a:ext cx="534152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latin typeface="Montserrat" panose="02000505000000020004" pitchFamily="2" charset="0"/>
              </a:rPr>
              <a:t>Anatomy of a URL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BE7272-9E0F-479F-BDB2-918B72F42E80}"/>
              </a:ext>
            </a:extLst>
          </p:cNvPr>
          <p:cNvSpPr/>
          <p:nvPr/>
        </p:nvSpPr>
        <p:spPr>
          <a:xfrm>
            <a:off x="1026504" y="3136612"/>
            <a:ext cx="101389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cap="none" spc="0" dirty="0">
                <a:ln w="0"/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http://www.myfavweb.com:80/category/subcategory/product.html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5C5F68E-A0F2-438F-B2B8-D47E56B70A85}"/>
              </a:ext>
            </a:extLst>
          </p:cNvPr>
          <p:cNvSpPr/>
          <p:nvPr/>
        </p:nvSpPr>
        <p:spPr>
          <a:xfrm rot="5400000">
            <a:off x="1526902" y="2577140"/>
            <a:ext cx="178789" cy="940156"/>
          </a:xfrm>
          <a:prstGeom prst="leftBrace">
            <a:avLst>
              <a:gd name="adj1" fmla="val 64583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D37F6A-262A-48B6-8335-936CC2B71685}"/>
              </a:ext>
            </a:extLst>
          </p:cNvPr>
          <p:cNvSpPr/>
          <p:nvPr/>
        </p:nvSpPr>
        <p:spPr>
          <a:xfrm>
            <a:off x="331627" y="1516445"/>
            <a:ext cx="2569338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latin typeface="Segoe UI Light" panose="020B0502040204020203" pitchFamily="34" charset="0"/>
                <a:cs typeface="Segoe UI Light" panose="020B0502040204020203" pitchFamily="34" charset="0"/>
              </a:rPr>
              <a:t>Protocol: </a:t>
            </a:r>
            <a:r>
              <a:rPr lang="en-US" dirty="0">
                <a:ln w="0"/>
                <a:latin typeface="Segoe UI Light" panose="020B0502040204020203" pitchFamily="34" charset="0"/>
                <a:cs typeface="Segoe UI Light" panose="020B0502040204020203" pitchFamily="34" charset="0"/>
              </a:rPr>
              <a:t>Tells the server which communication protocols will be used (Here HTTP Protocol)</a:t>
            </a:r>
            <a:endParaRPr lang="en-US" cap="none" spc="0" dirty="0">
              <a:ln w="0"/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FB0888C-1333-4D55-A0B2-84F0FC365D1D}"/>
              </a:ext>
            </a:extLst>
          </p:cNvPr>
          <p:cNvSpPr/>
          <p:nvPr/>
        </p:nvSpPr>
        <p:spPr>
          <a:xfrm rot="16200000">
            <a:off x="3405291" y="2372045"/>
            <a:ext cx="388710" cy="3026540"/>
          </a:xfrm>
          <a:prstGeom prst="leftBrace">
            <a:avLst>
              <a:gd name="adj1" fmla="val 64583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025070-7445-47CB-A4B6-DD57139F612E}"/>
              </a:ext>
            </a:extLst>
          </p:cNvPr>
          <p:cNvSpPr/>
          <p:nvPr/>
        </p:nvSpPr>
        <p:spPr>
          <a:xfrm>
            <a:off x="1898024" y="4205281"/>
            <a:ext cx="3403243" cy="17543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latin typeface="Segoe UI Light" panose="020B0502040204020203" pitchFamily="34" charset="0"/>
                <a:cs typeface="Segoe UI Light" panose="020B0502040204020203" pitchFamily="34" charset="0"/>
              </a:rPr>
              <a:t>Server: </a:t>
            </a:r>
            <a:r>
              <a:rPr lang="en-US" dirty="0">
                <a:ln w="0"/>
                <a:latin typeface="Segoe UI Light" panose="020B0502040204020203" pitchFamily="34" charset="0"/>
                <a:cs typeface="Segoe UI Light" panose="020B0502040204020203" pitchFamily="34" charset="0"/>
              </a:rPr>
              <a:t>The unique name of the physical server you are looking for. This name maps to a unique IP address. Here we can use IP address but server name are easier to remember</a:t>
            </a:r>
            <a:endParaRPr lang="en-US" cap="none" spc="0" dirty="0">
              <a:ln w="0"/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0016AC7D-CCEC-45B6-BF06-10869B894008}"/>
              </a:ext>
            </a:extLst>
          </p:cNvPr>
          <p:cNvSpPr/>
          <p:nvPr/>
        </p:nvSpPr>
        <p:spPr>
          <a:xfrm rot="5400000">
            <a:off x="5307159" y="2988496"/>
            <a:ext cx="109493" cy="440024"/>
          </a:xfrm>
          <a:prstGeom prst="leftBrace">
            <a:avLst>
              <a:gd name="adj1" fmla="val 64583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FD2184-B3E4-41A7-97FC-B99D3EA2B76B}"/>
              </a:ext>
            </a:extLst>
          </p:cNvPr>
          <p:cNvSpPr/>
          <p:nvPr/>
        </p:nvSpPr>
        <p:spPr>
          <a:xfrm>
            <a:off x="4008281" y="1533674"/>
            <a:ext cx="2707248" cy="1477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latin typeface="Segoe UI Light" panose="020B0502040204020203" pitchFamily="34" charset="0"/>
                <a:cs typeface="Segoe UI Light" panose="020B0502040204020203" pitchFamily="34" charset="0"/>
              </a:rPr>
              <a:t>Port: </a:t>
            </a:r>
            <a:r>
              <a:rPr lang="en-US" dirty="0">
                <a:ln w="0"/>
                <a:latin typeface="Segoe UI Light" panose="020B0502040204020203" pitchFamily="34" charset="0"/>
                <a:cs typeface="Segoe UI Light" panose="020B0502040204020203" pitchFamily="34" charset="0"/>
              </a:rPr>
              <a:t>Optional. A web application runs on a port in web server and identified by that port. Port 80 is the default port</a:t>
            </a:r>
            <a:endParaRPr lang="en-US" cap="none" spc="0" dirty="0">
              <a:ln w="0"/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8CC8FF04-EC5C-442F-AEBE-C333ADDF6655}"/>
              </a:ext>
            </a:extLst>
          </p:cNvPr>
          <p:cNvSpPr/>
          <p:nvPr/>
        </p:nvSpPr>
        <p:spPr>
          <a:xfrm rot="16200000">
            <a:off x="7138111" y="2235298"/>
            <a:ext cx="473853" cy="3214891"/>
          </a:xfrm>
          <a:prstGeom prst="leftBrace">
            <a:avLst>
              <a:gd name="adj1" fmla="val 64583"/>
              <a:gd name="adj2" fmla="val 49198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2CCD2E-C0B4-46AA-AEC9-49CF5C728D4E}"/>
              </a:ext>
            </a:extLst>
          </p:cNvPr>
          <p:cNvSpPr/>
          <p:nvPr/>
        </p:nvSpPr>
        <p:spPr>
          <a:xfrm>
            <a:off x="6154899" y="4174441"/>
            <a:ext cx="2440275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latin typeface="Segoe UI Light" panose="020B0502040204020203" pitchFamily="34" charset="0"/>
                <a:cs typeface="Segoe UI Light" panose="020B0502040204020203" pitchFamily="34" charset="0"/>
              </a:rPr>
              <a:t>Path: </a:t>
            </a:r>
            <a:r>
              <a:rPr lang="en-US" dirty="0">
                <a:ln w="0"/>
                <a:latin typeface="Segoe UI Light" panose="020B0502040204020203" pitchFamily="34" charset="0"/>
                <a:cs typeface="Segoe UI Light" panose="020B0502040204020203" pitchFamily="34" charset="0"/>
              </a:rPr>
              <a:t>The path to the location of the resource being request on the server</a:t>
            </a:r>
            <a:endParaRPr lang="en-US" cap="none" spc="0" dirty="0">
              <a:ln w="0"/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DAAD88ED-3919-4395-A861-49478C4E667C}"/>
              </a:ext>
            </a:extLst>
          </p:cNvPr>
          <p:cNvSpPr/>
          <p:nvPr/>
        </p:nvSpPr>
        <p:spPr>
          <a:xfrm rot="5400000">
            <a:off x="10010858" y="2228331"/>
            <a:ext cx="178790" cy="1891058"/>
          </a:xfrm>
          <a:prstGeom prst="leftBrace">
            <a:avLst>
              <a:gd name="adj1" fmla="val 64583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7153D6-12E3-4EE5-9C9B-50E0469C8923}"/>
              </a:ext>
            </a:extLst>
          </p:cNvPr>
          <p:cNvSpPr/>
          <p:nvPr/>
        </p:nvSpPr>
        <p:spPr>
          <a:xfrm>
            <a:off x="8155829" y="1726364"/>
            <a:ext cx="3888847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latin typeface="Segoe UI Light" panose="020B0502040204020203" pitchFamily="34" charset="0"/>
                <a:cs typeface="Segoe UI Light" panose="020B0502040204020203" pitchFamily="34" charset="0"/>
              </a:rPr>
              <a:t>Resources: </a:t>
            </a:r>
            <a:r>
              <a:rPr lang="en-US" dirty="0">
                <a:ln w="0"/>
                <a:latin typeface="Segoe UI Light" panose="020B0502040204020203" pitchFamily="34" charset="0"/>
                <a:cs typeface="Segoe UI Light" panose="020B0502040204020203" pitchFamily="34" charset="0"/>
              </a:rPr>
              <a:t>Name of the resource being requested. Could be an HTML Page, a PHP Scripts, Image, PDF, Music or anything else. Default is index.html</a:t>
            </a:r>
            <a:endParaRPr lang="en-US" cap="none" spc="0" dirty="0">
              <a:ln w="0"/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20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A64D7F1-1B06-43B3-92AD-826F02717E3D}"/>
              </a:ext>
            </a:extLst>
          </p:cNvPr>
          <p:cNvSpPr/>
          <p:nvPr/>
        </p:nvSpPr>
        <p:spPr>
          <a:xfrm>
            <a:off x="8079174" y="2716545"/>
            <a:ext cx="2740297" cy="2606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EE9F2A-0B17-43BE-9765-51EC1E1A2BDA}"/>
              </a:ext>
            </a:extLst>
          </p:cNvPr>
          <p:cNvSpPr/>
          <p:nvPr/>
        </p:nvSpPr>
        <p:spPr>
          <a:xfrm>
            <a:off x="3817177" y="327166"/>
            <a:ext cx="455765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latin typeface="Montserrat" panose="02000505000000020004" pitchFamily="2" charset="0"/>
              </a:rPr>
              <a:t>HTTP Overview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5E729A-1C5C-45B2-9376-582F09474C71}"/>
              </a:ext>
            </a:extLst>
          </p:cNvPr>
          <p:cNvSpPr/>
          <p:nvPr/>
        </p:nvSpPr>
        <p:spPr>
          <a:xfrm>
            <a:off x="716316" y="2472918"/>
            <a:ext cx="5609294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b="0" cap="none" spc="0" dirty="0">
                <a:ln w="0"/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 uses TCP Connection.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n w="0"/>
                <a:latin typeface="Segoe UI Light" panose="020B0502040204020203" pitchFamily="34" charset="0"/>
                <a:cs typeface="Segoe UI Light" panose="020B0502040204020203" pitchFamily="34" charset="0"/>
              </a:rPr>
              <a:t>HTTP is Stateless. Protocols that maintain “state” are complex!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+mj-lt"/>
              <a:buAutoNum type="romanLcPeriod"/>
            </a:pPr>
            <a:r>
              <a:rPr lang="en-US" sz="2800" dirty="0">
                <a:ln w="0"/>
                <a:latin typeface="Segoe UI Light" panose="020B0502040204020203" pitchFamily="34" charset="0"/>
                <a:cs typeface="Segoe UI Light" panose="020B0502040204020203" pitchFamily="34" charset="0"/>
              </a:rPr>
              <a:t>past history (state) must be maintained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B2459-94EC-4835-B86B-36EF36993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375" y="1307988"/>
            <a:ext cx="888826" cy="888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D3C9EE-2117-49BF-B513-06381AE8F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348" y="1424458"/>
            <a:ext cx="888826" cy="88882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349D70-2917-48A4-B557-3A15334122D6}"/>
              </a:ext>
            </a:extLst>
          </p:cNvPr>
          <p:cNvCxnSpPr>
            <a:cxnSpLocks/>
          </p:cNvCxnSpPr>
          <p:nvPr/>
        </p:nvCxnSpPr>
        <p:spPr>
          <a:xfrm flipV="1">
            <a:off x="8285347" y="1832218"/>
            <a:ext cx="2554001" cy="17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8FDECFF-9F1B-4275-934C-15CE48757BD0}"/>
              </a:ext>
            </a:extLst>
          </p:cNvPr>
          <p:cNvSpPr/>
          <p:nvPr/>
        </p:nvSpPr>
        <p:spPr>
          <a:xfrm>
            <a:off x="8157427" y="1137117"/>
            <a:ext cx="28463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Client initiates TCP connection to server over port 80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D4DDD5-00F8-4966-8345-6BECF0C71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375" y="2441354"/>
            <a:ext cx="888826" cy="8888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78634A-F78C-427F-9C37-14DF4F44D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908" y="2441354"/>
            <a:ext cx="888826" cy="8888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0F5769-D8AF-4A7B-9421-27AA45CC77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975" y="2423610"/>
            <a:ext cx="647894" cy="64789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9754DCA-3153-4997-B242-0B9599D8BCE3}"/>
              </a:ext>
            </a:extLst>
          </p:cNvPr>
          <p:cNvSpPr/>
          <p:nvPr/>
        </p:nvSpPr>
        <p:spPr>
          <a:xfrm>
            <a:off x="10574660" y="3307182"/>
            <a:ext cx="1544417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Server Accepts TCP Connection from Client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BD2B0B-B42E-4F34-898B-4724168AA019}"/>
              </a:ext>
            </a:extLst>
          </p:cNvPr>
          <p:cNvSpPr/>
          <p:nvPr/>
        </p:nvSpPr>
        <p:spPr>
          <a:xfrm>
            <a:off x="8160053" y="4510014"/>
            <a:ext cx="2754855" cy="2922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B8AC2A5-07A6-4401-B793-20410246D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133" y="4346985"/>
            <a:ext cx="888826" cy="8888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16D8C52-2C22-495A-AC4E-D0D634CA5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55" y="4248445"/>
            <a:ext cx="888826" cy="888826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81D8E6-A658-43A0-A03B-0F44530FBE08}"/>
              </a:ext>
            </a:extLst>
          </p:cNvPr>
          <p:cNvCxnSpPr>
            <a:cxnSpLocks/>
          </p:cNvCxnSpPr>
          <p:nvPr/>
        </p:nvCxnSpPr>
        <p:spPr>
          <a:xfrm flipH="1" flipV="1">
            <a:off x="8215201" y="4714630"/>
            <a:ext cx="2624147" cy="192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E79308-0E8D-44B3-BEBA-5D261C6C5191}"/>
              </a:ext>
            </a:extLst>
          </p:cNvPr>
          <p:cNvCxnSpPr>
            <a:cxnSpLocks/>
          </p:cNvCxnSpPr>
          <p:nvPr/>
        </p:nvCxnSpPr>
        <p:spPr>
          <a:xfrm>
            <a:off x="8157427" y="4603393"/>
            <a:ext cx="275803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ABADAA0-581C-4153-87F2-FB5501CDDFC5}"/>
              </a:ext>
            </a:extLst>
          </p:cNvPr>
          <p:cNvSpPr/>
          <p:nvPr/>
        </p:nvSpPr>
        <p:spPr>
          <a:xfrm>
            <a:off x="8029182" y="3733610"/>
            <a:ext cx="259737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 messages exchanged between browser (HTTP client) and Web server (HTTP server)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42E3C875-EA29-4311-AAFD-480BB6647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985" y="5641371"/>
            <a:ext cx="888826" cy="88882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36405CC-436F-4313-8399-C96BC9756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908" y="5641371"/>
            <a:ext cx="888826" cy="88882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4F1D8E3-7D11-49D6-AC6C-C09C167FE2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28" y="5460204"/>
            <a:ext cx="753920" cy="75392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C268EA2A-FE66-4C9B-804D-647870FA34CD}"/>
              </a:ext>
            </a:extLst>
          </p:cNvPr>
          <p:cNvSpPr/>
          <p:nvPr/>
        </p:nvSpPr>
        <p:spPr>
          <a:xfrm>
            <a:off x="8886787" y="5824174"/>
            <a:ext cx="154441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TCP Connection</a:t>
            </a:r>
          </a:p>
          <a:p>
            <a:pPr algn="ctr"/>
            <a:r>
              <a:rPr lang="en-US" sz="1400" dirty="0">
                <a:ln w="0"/>
                <a:latin typeface="Segoe UI Light" panose="020B0502040204020203" pitchFamily="34" charset="0"/>
                <a:cs typeface="Segoe UI Light" panose="020B0502040204020203" pitchFamily="34" charset="0"/>
              </a:rPr>
              <a:t>Closed</a:t>
            </a:r>
            <a:endParaRPr lang="en-US" sz="1400" b="0" cap="none" spc="0" dirty="0">
              <a:ln w="0"/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71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DDB6DD1-E686-4C23-A0F6-0CD4D7FD1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105884"/>
              </p:ext>
            </p:extLst>
          </p:nvPr>
        </p:nvGraphicFramePr>
        <p:xfrm>
          <a:off x="2032000" y="2225040"/>
          <a:ext cx="8128000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206690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095086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Non-Persistent HTTP</a:t>
                      </a:r>
                    </a:p>
                  </a:txBody>
                  <a:tcPr marL="182880" marR="182880" marT="182880" marB="1828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Persistent HTTP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412602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At most one object is sent over a TCP connection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Multiple objects can be sent over a single TCP Connection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15202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HTTP/1.0 uses Non-Persistent HTTP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HTTP/1.1 uses persistent connection in default mode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54671079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3167B6F-8781-497B-AEB2-882A1D569963}"/>
              </a:ext>
            </a:extLst>
          </p:cNvPr>
          <p:cNvSpPr/>
          <p:nvPr/>
        </p:nvSpPr>
        <p:spPr>
          <a:xfrm>
            <a:off x="3375552" y="327166"/>
            <a:ext cx="544091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latin typeface="Montserrat" panose="02000505000000020004" pitchFamily="2" charset="0"/>
              </a:rPr>
              <a:t>HTTP Connections</a:t>
            </a:r>
          </a:p>
        </p:txBody>
      </p:sp>
    </p:spTree>
    <p:extLst>
      <p:ext uri="{BB962C8B-B14F-4D97-AF65-F5344CB8AC3E}">
        <p14:creationId xmlns:p14="http://schemas.microsoft.com/office/powerpoint/2010/main" val="300094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D0BF75-7C12-4F3C-B697-981660402AEA}"/>
              </a:ext>
            </a:extLst>
          </p:cNvPr>
          <p:cNvSpPr/>
          <p:nvPr/>
        </p:nvSpPr>
        <p:spPr>
          <a:xfrm>
            <a:off x="2553612" y="259271"/>
            <a:ext cx="710963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latin typeface="Montserrat" panose="02000505000000020004" pitchFamily="2" charset="0"/>
              </a:rPr>
              <a:t>NON-PERSISTENT HTTP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2EC66-0912-45E2-B211-242D67CBD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88" y="1761807"/>
            <a:ext cx="888826" cy="8888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057DAD-8A02-49D7-A326-76F39E04D0F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440914" y="1761808"/>
            <a:ext cx="3530331" cy="88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ZapfDingbats" pitchFamily="82" charset="2"/>
              <a:buNone/>
            </a:pPr>
            <a:r>
              <a:rPr lang="en-US" sz="18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1a</a:t>
            </a:r>
            <a:r>
              <a:rPr lang="en-US" sz="16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HTTP client initiates TCP connection to HTTP server (process) at www.someSchool.edu on port 80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00721F-FA7D-4B86-853D-28FA9434A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255" y="2296373"/>
            <a:ext cx="888826" cy="8888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C61BBB5-9FE8-4650-BA92-E02D3BD33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706" y="2142342"/>
            <a:ext cx="3722517" cy="11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342900" indent="-342900" algn="just"/>
            <a:r>
              <a:rPr lang="en-US" sz="18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1b.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HTTP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server at host www.someSchool.edu waiting for TCP connection at port 80.  “accepts” connection, notifying client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A6D0CA-3050-4C96-B279-17D0B24DD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77" y="3008910"/>
            <a:ext cx="888826" cy="88882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0566A1-02DA-4098-84C6-EE3652574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758" y="2915160"/>
            <a:ext cx="4214432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342900" indent="-342900" algn="just"/>
            <a:r>
              <a:rPr lang="en-US" sz="18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HTTP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client sends HTTP </a:t>
            </a:r>
            <a:r>
              <a:rPr lang="en-US" sz="1600" b="1" i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request message</a:t>
            </a:r>
            <a:r>
              <a:rPr lang="en-US" sz="16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(containing URL) into TCP connection socket. Message indicates that client wants object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someDepartment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home.index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3DDAD3-F930-4F9F-B411-C733C0BB0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255" y="3805229"/>
            <a:ext cx="888826" cy="88882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A7EA6A1-52E7-48A3-ACCE-E1262297B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706" y="3651198"/>
            <a:ext cx="3722517" cy="11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342900" indent="-342900" algn="just"/>
            <a:r>
              <a:rPr lang="en-US" sz="18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3.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HTTP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server receives request message, forms </a:t>
            </a:r>
            <a:r>
              <a:rPr lang="en-US" sz="1600" i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response message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containing requested object, and sends message into its socket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2FD7DB-CD08-46A2-8694-B5337A686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255" y="5314085"/>
            <a:ext cx="888826" cy="88882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BB4CBAF-4F3A-4127-AFA6-D05E8D1C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706" y="5314085"/>
            <a:ext cx="3722517" cy="637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342900" indent="-342900" algn="just"/>
            <a:r>
              <a:rPr lang="en-US" sz="18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4.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HTTP server closes TCP connection. 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496C1F-B380-43C5-B024-6DC25B439903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971245" y="2206221"/>
            <a:ext cx="1733461" cy="5345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544987-666D-47CD-B137-0F768A07FBCC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5615190" y="2804665"/>
            <a:ext cx="986484" cy="6486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ADE3CE-8D26-4076-9D50-8FAFF1A9510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619483" y="3576770"/>
            <a:ext cx="1085223" cy="672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C826807-93AB-4E33-AC9C-B5393226E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28" y="4552229"/>
            <a:ext cx="888826" cy="88882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39274E9-7B1F-4100-970E-8484D00E4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009" y="4458479"/>
            <a:ext cx="4214432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342900" indent="-342900" algn="just"/>
            <a:r>
              <a:rPr lang="en-US" sz="16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5.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 client receives response message containing html file, displays html.  Parsing html file, finds 10 referenced jpeg  objects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6E3ADA-0C43-428F-B917-AC85E7769422}"/>
              </a:ext>
            </a:extLst>
          </p:cNvPr>
          <p:cNvCxnSpPr>
            <a:cxnSpLocks/>
            <a:stCxn id="14" idx="1"/>
            <a:endCxn id="27" idx="3"/>
          </p:cNvCxnSpPr>
          <p:nvPr/>
        </p:nvCxnSpPr>
        <p:spPr>
          <a:xfrm flipH="1">
            <a:off x="5536441" y="4249642"/>
            <a:ext cx="1168265" cy="747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912692A-3D31-43FF-8568-E007D4540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403" y="6095547"/>
            <a:ext cx="38100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342900" indent="-342900"/>
            <a:r>
              <a:rPr lang="en-US" sz="18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6.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Steps 1-5 repeated for each of 10 jpeg objects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F67FD37-713E-4D41-924C-65D2726CD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93" y="5799332"/>
            <a:ext cx="888826" cy="8888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2DF5DA0-3980-4A35-AF39-351990B81FA0}"/>
              </a:ext>
            </a:extLst>
          </p:cNvPr>
          <p:cNvSpPr/>
          <p:nvPr/>
        </p:nvSpPr>
        <p:spPr>
          <a:xfrm>
            <a:off x="78653" y="954433"/>
            <a:ext cx="1208384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buFont typeface="ZapfDingbats" pitchFamily="82" charset="2"/>
              <a:buNone/>
            </a:pPr>
            <a:r>
              <a:rPr lang="en-US" dirty="0"/>
              <a:t>Suppose user enters URL:  </a:t>
            </a:r>
            <a:r>
              <a:rPr lang="en-US" sz="1600" dirty="0">
                <a:latin typeface="Courier New" pitchFamily="49" charset="0"/>
                <a:hlinkClick r:id="rId4"/>
              </a:rPr>
              <a:t>www.someSchool.edu/someDepartment/home.index</a:t>
            </a:r>
            <a:r>
              <a:rPr lang="en-US" sz="1600" dirty="0">
                <a:latin typeface="Courier New" pitchFamily="49" charset="0"/>
              </a:rPr>
              <a:t> </a:t>
            </a:r>
          </a:p>
          <a:p>
            <a:pPr algn="ctr">
              <a:buFont typeface="ZapfDingbats" pitchFamily="82" charset="2"/>
              <a:buNone/>
            </a:pPr>
            <a:r>
              <a:rPr lang="en-US" sz="1600" dirty="0">
                <a:latin typeface="Courier New" pitchFamily="49" charset="0"/>
              </a:rPr>
              <a:t>(contains text, references to 10 jpeg images)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6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>
            <a:extLst>
              <a:ext uri="{FF2B5EF4-FFF2-40B4-BE49-F238E27FC236}">
                <a16:creationId xmlns:a16="http://schemas.microsoft.com/office/drawing/2014/main" id="{9EA12F35-9DFF-4167-BAC8-8DE799861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079" y="1307993"/>
            <a:ext cx="888826" cy="888826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B336A947-DB63-4238-9B79-378ACFB1B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052" y="1307993"/>
            <a:ext cx="888826" cy="888826"/>
          </a:xfrm>
          <a:prstGeom prst="rect">
            <a:avLst/>
          </a:prstGeom>
        </p:spPr>
      </p:pic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15CA328-3B66-4407-B5A4-000544E7AFCE}"/>
              </a:ext>
            </a:extLst>
          </p:cNvPr>
          <p:cNvCxnSpPr>
            <a:stCxn id="98" idx="2"/>
          </p:cNvCxnSpPr>
          <p:nvPr/>
        </p:nvCxnSpPr>
        <p:spPr>
          <a:xfrm flipH="1">
            <a:off x="7738281" y="2196819"/>
            <a:ext cx="5211" cy="458612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4BD52E2-18DF-4030-9565-7FA5978DE72B}"/>
              </a:ext>
            </a:extLst>
          </p:cNvPr>
          <p:cNvCxnSpPr/>
          <p:nvPr/>
        </p:nvCxnSpPr>
        <p:spPr>
          <a:xfrm flipH="1">
            <a:off x="11251254" y="2196818"/>
            <a:ext cx="5211" cy="458612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2A00839-EB46-4CA4-85B0-DBBBF070A2C5}"/>
              </a:ext>
            </a:extLst>
          </p:cNvPr>
          <p:cNvCxnSpPr/>
          <p:nvPr/>
        </p:nvCxnSpPr>
        <p:spPr>
          <a:xfrm>
            <a:off x="7738281" y="2661318"/>
            <a:ext cx="3512973" cy="6141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33FE92C-D43C-4CEF-BC8C-6FFD9C7EF30D}"/>
              </a:ext>
            </a:extLst>
          </p:cNvPr>
          <p:cNvCxnSpPr>
            <a:cxnSpLocks/>
          </p:cNvCxnSpPr>
          <p:nvPr/>
        </p:nvCxnSpPr>
        <p:spPr>
          <a:xfrm flipH="1">
            <a:off x="7738282" y="3275468"/>
            <a:ext cx="3512972" cy="6221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02BBE8D-1E3F-4939-A614-47A408FAC0B3}"/>
              </a:ext>
            </a:extLst>
          </p:cNvPr>
          <p:cNvCxnSpPr/>
          <p:nvPr/>
        </p:nvCxnSpPr>
        <p:spPr>
          <a:xfrm>
            <a:off x="7738281" y="4041208"/>
            <a:ext cx="3512973" cy="6141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175EC41-4830-413A-A62F-A27BA5964C47}"/>
              </a:ext>
            </a:extLst>
          </p:cNvPr>
          <p:cNvCxnSpPr>
            <a:cxnSpLocks/>
          </p:cNvCxnSpPr>
          <p:nvPr/>
        </p:nvCxnSpPr>
        <p:spPr>
          <a:xfrm flipH="1">
            <a:off x="7738280" y="4731392"/>
            <a:ext cx="3512972" cy="622110"/>
          </a:xfrm>
          <a:prstGeom prst="straightConnector1">
            <a:avLst/>
          </a:prstGeom>
          <a:ln w="1524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Left Brace 110">
            <a:extLst>
              <a:ext uri="{FF2B5EF4-FFF2-40B4-BE49-F238E27FC236}">
                <a16:creationId xmlns:a16="http://schemas.microsoft.com/office/drawing/2014/main" id="{0E07DB55-BC5D-4C18-A2C8-723872A9C948}"/>
              </a:ext>
            </a:extLst>
          </p:cNvPr>
          <p:cNvSpPr/>
          <p:nvPr/>
        </p:nvSpPr>
        <p:spPr>
          <a:xfrm>
            <a:off x="7309648" y="2649138"/>
            <a:ext cx="209032" cy="1236260"/>
          </a:xfrm>
          <a:prstGeom prst="leftBrace">
            <a:avLst>
              <a:gd name="adj1" fmla="val 32487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Left Brace 111">
            <a:extLst>
              <a:ext uri="{FF2B5EF4-FFF2-40B4-BE49-F238E27FC236}">
                <a16:creationId xmlns:a16="http://schemas.microsoft.com/office/drawing/2014/main" id="{106955C5-C385-4BB3-82B5-B579E779B5B4}"/>
              </a:ext>
            </a:extLst>
          </p:cNvPr>
          <p:cNvSpPr/>
          <p:nvPr/>
        </p:nvSpPr>
        <p:spPr>
          <a:xfrm>
            <a:off x="7311196" y="4117242"/>
            <a:ext cx="209032" cy="1236260"/>
          </a:xfrm>
          <a:prstGeom prst="leftBrace">
            <a:avLst>
              <a:gd name="adj1" fmla="val 32487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70E2E0E-6FFF-464B-A125-C5CE53F09C46}"/>
              </a:ext>
            </a:extLst>
          </p:cNvPr>
          <p:cNvSpPr/>
          <p:nvPr/>
        </p:nvSpPr>
        <p:spPr>
          <a:xfrm>
            <a:off x="6507276" y="3110803"/>
            <a:ext cx="82588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cap="none" spc="0" dirty="0">
                <a:ln w="0"/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RTT</a:t>
            </a:r>
            <a:endParaRPr lang="en-US" sz="2000" b="1" dirty="0">
              <a:ln w="0"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088DE9E-CB1F-4CFA-9D78-012331B833C5}"/>
              </a:ext>
            </a:extLst>
          </p:cNvPr>
          <p:cNvSpPr/>
          <p:nvPr/>
        </p:nvSpPr>
        <p:spPr>
          <a:xfrm>
            <a:off x="6507276" y="4455303"/>
            <a:ext cx="82588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cap="none" spc="0" dirty="0">
                <a:ln w="0"/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RTT</a:t>
            </a:r>
            <a:endParaRPr lang="en-US" sz="2000" b="1" dirty="0">
              <a:ln w="0"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452A3E3-37B3-4DB0-B2AA-56D6588AFB45}"/>
              </a:ext>
            </a:extLst>
          </p:cNvPr>
          <p:cNvCxnSpPr/>
          <p:nvPr/>
        </p:nvCxnSpPr>
        <p:spPr>
          <a:xfrm flipH="1">
            <a:off x="7414164" y="2483897"/>
            <a:ext cx="32411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52AB7E7-3974-4E4C-8108-FBD74B26D2D3}"/>
              </a:ext>
            </a:extLst>
          </p:cNvPr>
          <p:cNvSpPr/>
          <p:nvPr/>
        </p:nvSpPr>
        <p:spPr>
          <a:xfrm>
            <a:off x="5822749" y="2117965"/>
            <a:ext cx="158620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en-US" sz="2000" b="0" cap="none" spc="0" dirty="0">
                <a:ln w="0"/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Initiate TCP Connection</a:t>
            </a:r>
            <a:endParaRPr lang="en-US" sz="2000" dirty="0">
              <a:ln w="0"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120AA07-4EDC-4591-8FAA-CAF154D96FFA}"/>
              </a:ext>
            </a:extLst>
          </p:cNvPr>
          <p:cNvCxnSpPr/>
          <p:nvPr/>
        </p:nvCxnSpPr>
        <p:spPr>
          <a:xfrm flipH="1">
            <a:off x="7414164" y="3961587"/>
            <a:ext cx="32411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1DE14C4-F5A8-48B3-8310-C021730A056E}"/>
              </a:ext>
            </a:extLst>
          </p:cNvPr>
          <p:cNvSpPr/>
          <p:nvPr/>
        </p:nvSpPr>
        <p:spPr>
          <a:xfrm>
            <a:off x="5822749" y="3757428"/>
            <a:ext cx="158620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en-US" sz="2000" b="0" cap="none" spc="0" dirty="0">
                <a:ln w="0"/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Request File</a:t>
            </a:r>
            <a:endParaRPr lang="en-US" sz="2000" dirty="0">
              <a:ln w="0"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94B59BC-0473-494C-8A0B-D490DE1576EA}"/>
              </a:ext>
            </a:extLst>
          </p:cNvPr>
          <p:cNvCxnSpPr/>
          <p:nvPr/>
        </p:nvCxnSpPr>
        <p:spPr>
          <a:xfrm flipH="1">
            <a:off x="7414164" y="5479840"/>
            <a:ext cx="32411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3BA6092-FC0C-4C45-AE22-3CA00131B62C}"/>
              </a:ext>
            </a:extLst>
          </p:cNvPr>
          <p:cNvSpPr/>
          <p:nvPr/>
        </p:nvSpPr>
        <p:spPr>
          <a:xfrm>
            <a:off x="5822749" y="5275681"/>
            <a:ext cx="158620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en-US" sz="2000" b="0" cap="none" spc="0" dirty="0">
                <a:ln w="0"/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File Received</a:t>
            </a:r>
            <a:endParaRPr lang="en-US" sz="2000" dirty="0">
              <a:ln w="0"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2" name="Left Brace 121">
            <a:extLst>
              <a:ext uri="{FF2B5EF4-FFF2-40B4-BE49-F238E27FC236}">
                <a16:creationId xmlns:a16="http://schemas.microsoft.com/office/drawing/2014/main" id="{46B89D0F-7402-44B8-BB19-117693544139}"/>
              </a:ext>
            </a:extLst>
          </p:cNvPr>
          <p:cNvSpPr/>
          <p:nvPr/>
        </p:nvSpPr>
        <p:spPr>
          <a:xfrm rot="10800000">
            <a:off x="11251251" y="4688781"/>
            <a:ext cx="155533" cy="166632"/>
          </a:xfrm>
          <a:prstGeom prst="leftBrace">
            <a:avLst>
              <a:gd name="adj1" fmla="val 32487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3AAE728-5D8A-4040-9934-ABAFE439780A}"/>
              </a:ext>
            </a:extLst>
          </p:cNvPr>
          <p:cNvSpPr/>
          <p:nvPr/>
        </p:nvSpPr>
        <p:spPr>
          <a:xfrm rot="5400000">
            <a:off x="11030146" y="4422063"/>
            <a:ext cx="158620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000" b="0" cap="none" spc="0" dirty="0">
                <a:ln w="0"/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Time to Transmit File</a:t>
            </a:r>
            <a:endParaRPr lang="en-US" sz="2000" dirty="0">
              <a:ln w="0"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5FE1237-9C33-48F0-8F78-24C7B769B5AB}"/>
              </a:ext>
            </a:extLst>
          </p:cNvPr>
          <p:cNvSpPr/>
          <p:nvPr/>
        </p:nvSpPr>
        <p:spPr>
          <a:xfrm>
            <a:off x="350840" y="1366859"/>
            <a:ext cx="50274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ZapfDingbats" pitchFamily="82" charset="2"/>
              <a:buNone/>
            </a:pP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 of RTT: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time to send a small packet to travel from client to server and back.</a:t>
            </a:r>
          </a:p>
          <a:p>
            <a:pPr algn="just">
              <a:buFont typeface="ZapfDingbats" pitchFamily="82" charset="2"/>
              <a:buNone/>
            </a:pPr>
            <a:endParaRPr lang="en-US" sz="2400" u="sng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>
              <a:buFont typeface="ZapfDingbats" pitchFamily="82" charset="2"/>
              <a:buNone/>
            </a:pP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Response time: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one RTT to initiate TCP connection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one RTT for HTTP request and first few bytes of HTTP response to return</a:t>
            </a:r>
          </a:p>
          <a:p>
            <a:pPr algn="just"/>
            <a:endParaRPr lang="en-US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File Transmission Time</a:t>
            </a:r>
          </a:p>
          <a:p>
            <a:pPr algn="just">
              <a:buFont typeface="ZapfDingbats" pitchFamily="82" charset="2"/>
              <a:buNone/>
            </a:pP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= 2RTT+transmit time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731744F-56ED-4739-9836-C264F3CB30FA}"/>
              </a:ext>
            </a:extLst>
          </p:cNvPr>
          <p:cNvSpPr/>
          <p:nvPr/>
        </p:nvSpPr>
        <p:spPr>
          <a:xfrm>
            <a:off x="1930051" y="259271"/>
            <a:ext cx="835677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latin typeface="Montserrat" panose="02000505000000020004" pitchFamily="2" charset="0"/>
              </a:rPr>
              <a:t>RESPONSE TIME MODELING</a:t>
            </a:r>
          </a:p>
        </p:txBody>
      </p:sp>
    </p:spTree>
    <p:extLst>
      <p:ext uri="{BB962C8B-B14F-4D97-AF65-F5344CB8AC3E}">
        <p14:creationId xmlns:p14="http://schemas.microsoft.com/office/powerpoint/2010/main" val="142926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24526" y="1239645"/>
            <a:ext cx="9742947" cy="5618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C53BDE-2CF5-41BD-8125-F9E8A3A132EB}"/>
              </a:ext>
            </a:extLst>
          </p:cNvPr>
          <p:cNvSpPr/>
          <p:nvPr/>
        </p:nvSpPr>
        <p:spPr>
          <a:xfrm>
            <a:off x="3796331" y="286568"/>
            <a:ext cx="459933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latin typeface="Montserrat" panose="02000505000000020004" pitchFamily="2" charset="0"/>
              </a:rPr>
              <a:t>HTTP REQUEST</a:t>
            </a:r>
          </a:p>
        </p:txBody>
      </p:sp>
    </p:spTree>
    <p:extLst>
      <p:ext uri="{BB962C8B-B14F-4D97-AF65-F5344CB8AC3E}">
        <p14:creationId xmlns:p14="http://schemas.microsoft.com/office/powerpoint/2010/main" val="24642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1001</Words>
  <Application>Microsoft Office PowerPoint</Application>
  <PresentationFormat>Widescreen</PresentationFormat>
  <Paragraphs>136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Courier New</vt:lpstr>
      <vt:lpstr>Montserrat</vt:lpstr>
      <vt:lpstr>Segoe UI Light</vt:lpstr>
      <vt:lpstr>Times New Roman</vt:lpstr>
      <vt:lpstr>Wingdings</vt:lpstr>
      <vt:lpstr>ZapfDingbats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 Fazlee Rabby</dc:creator>
  <cp:lastModifiedBy>SK Fazlee Rabby</cp:lastModifiedBy>
  <cp:revision>65</cp:revision>
  <dcterms:created xsi:type="dcterms:W3CDTF">2020-06-05T16:16:14Z</dcterms:created>
  <dcterms:modified xsi:type="dcterms:W3CDTF">2020-06-20T08:34:15Z</dcterms:modified>
</cp:coreProperties>
</file>