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60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40" r:id="rId18"/>
    <p:sldId id="339" r:id="rId19"/>
    <p:sldId id="341" r:id="rId20"/>
    <p:sldId id="342" r:id="rId21"/>
    <p:sldId id="343" r:id="rId22"/>
    <p:sldId id="344" r:id="rId23"/>
    <p:sldId id="349" r:id="rId24"/>
    <p:sldId id="348" r:id="rId25"/>
    <p:sldId id="352" r:id="rId26"/>
    <p:sldId id="353" r:id="rId27"/>
    <p:sldId id="351" r:id="rId28"/>
    <p:sldId id="345" r:id="rId29"/>
    <p:sldId id="346" r:id="rId30"/>
    <p:sldId id="347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7" r:id="rId44"/>
    <p:sldId id="366" r:id="rId45"/>
    <p:sldId id="368" r:id="rId46"/>
    <p:sldId id="369" r:id="rId47"/>
    <p:sldId id="370" r:id="rId48"/>
    <p:sldId id="371" r:id="rId49"/>
    <p:sldId id="372" r:id="rId50"/>
    <p:sldId id="374" r:id="rId51"/>
    <p:sldId id="373" r:id="rId52"/>
    <p:sldId id="375" r:id="rId53"/>
    <p:sldId id="376" r:id="rId54"/>
    <p:sldId id="377" r:id="rId55"/>
    <p:sldId id="378" r:id="rId56"/>
    <p:sldId id="379" r:id="rId57"/>
    <p:sldId id="380" r:id="rId58"/>
    <p:sldId id="38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64B5F7"/>
    <a:srgbClr val="F3F3F3"/>
    <a:srgbClr val="FBFEF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394" autoAdjust="0"/>
  </p:normalViewPr>
  <p:slideViewPr>
    <p:cSldViewPr snapToGrid="0">
      <p:cViewPr varScale="1">
        <p:scale>
          <a:sx n="66" d="100"/>
          <a:sy n="66" d="100"/>
        </p:scale>
        <p:origin x="732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C671-2685-4B42-A246-A7F493E2688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7DB0-3FE3-4218-B263-C09E6F48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1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C33D-B202-4555-87D7-84EAD6B11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E158C-58A2-4ED5-A25E-8BF1553D9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8476-9E7F-4786-809A-BE7D9DE2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28321-299A-47A7-B30E-F693A1CD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DFDA-B04A-422C-BB80-59EB24CB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E468-981F-48B7-8DD3-DCBC36EC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2FC38-52E6-4F36-812A-CC64E75E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CC54-DD7E-4A23-88B0-B924B973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E98B-54CC-488B-89D0-022A8EC2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94A5-949C-43E1-B3C7-56894AFC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E7AFF-28D0-4256-BC59-00FA72BB2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6A4E8-F1C6-4DA8-B96D-21EC39BAE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254C-5F28-4B39-B0BB-15ECD606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69AE-9D88-4234-A104-A99761C3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AC64-CF0A-41B8-8D1D-7A365510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FE07-766C-4328-9D53-D7561592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47D2-7F95-4028-885B-40F73D99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51C-3272-4A1A-9562-6BB5BBF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1086-DC00-4B19-90F0-1B75DB85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CBBE-4296-4169-BABD-1BB2F28F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6D6D-87D3-464E-B9F5-9C96F19F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E4DDE-B82A-40FE-BBA1-47BC3076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2A52-E4F4-4F94-807D-4E43E977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6F55-841D-4329-85EA-12DE239C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FDBE-6487-4D6A-A4E2-ED5940EF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59D4-4118-48EE-A685-0F2948B2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5492-68DC-43D4-981D-273B2D629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39A9C-98A5-448B-ADDD-388960A7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83921-4454-4734-94DA-EB80D19B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084DD-7C17-48B9-A056-C6CD20D2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3D16-D0DA-4D37-BA1B-65B95FF8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415C-43C2-4613-94C0-3DED4192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684D1-B581-45D6-81E5-19C25A79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87822-962A-4F15-A0EA-84710001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66738-DF9A-425F-9E82-71ACE8052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2D811-8DE6-4766-BF60-BE3F352DC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FF18-DF89-4B2A-ADFC-0CB9C60C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D63F0-5556-43C8-9C2E-A00DBF9E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B1A19-0213-47B8-B469-8F9775A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55E7-CDD4-4866-A075-C29C6D30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03C2C-7899-4DED-A7C6-75005374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655DD-7954-40A2-9DA7-8D533203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EE90B-9A37-43C0-9D3C-EC5F8B62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DFC5D-21F6-40EE-A215-2B94650F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7768E-BEDE-46AE-B9BD-0A61CB4E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F30D-AA3F-4F4F-A805-D99B7844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8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0AF5-852A-41BC-AE8E-CFAF03D7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B850-E133-4F91-A742-4FA5B9768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F465-4E25-4F0E-BBCA-E14CC361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9FCE-1DD6-4DC1-8BAF-790B744F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76E46-D5C8-44EE-9B49-5ED7AED2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6A3D-41E6-4B62-A083-BAD52B05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9968-2591-4398-A174-3B011E44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1D096-4A65-41F7-84A2-D03EE56FE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735F-740F-440E-8C77-8661A11E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5B7C-C728-4936-B2E7-999D21F1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C260E-3101-4556-881B-583C6F76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699C0-F9D5-4917-88D1-868169E1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D3E09-A08E-4A41-A90E-F3890569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026E-FB36-437A-8476-6454A72B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53C0-E7CC-4D5E-AE22-4B91C5566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6C4B-E9B6-41A0-BDA5-90935BBDA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AD25-0E99-437F-B8FE-249FBA13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16C5-FC54-4510-A29E-E21F104C4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pen.io/sk-fazlee-rabby/pen/wvJYZbW?editors=1100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z-index" TargetMode="External"/><Relationship Id="rId2" Type="http://schemas.openxmlformats.org/officeDocument/2006/relationships/hyperlink" Target="https://developer.mozilla.org/en-US/docs/Web/CSS/position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3-us-west-2.amazonaws.com/s.cdpn.io/1083533/header.jp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alc()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sing_CSS_custom_properties" TargetMode="External"/><Relationship Id="rId2" Type="http://schemas.openxmlformats.org/officeDocument/2006/relationships/hyperlink" Target="https://caniuse.com/#search=css%20variables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Backgrounds_and_Borders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#values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developer.mozilla.org/en-US/docs/Web/CSS/@font-fac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1001freefonts.com/always-forever.fo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747C58-8635-4FD7-AF8E-F5C54ECBFE4D}"/>
              </a:ext>
            </a:extLst>
          </p:cNvPr>
          <p:cNvSpPr/>
          <p:nvPr/>
        </p:nvSpPr>
        <p:spPr>
          <a:xfrm>
            <a:off x="4852065" y="1741009"/>
            <a:ext cx="733993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SE321</a:t>
            </a:r>
          </a:p>
          <a:p>
            <a:pPr algn="ctr"/>
            <a:r>
              <a:rPr lang="en-US" sz="4400" dirty="0">
                <a:ln w="0"/>
                <a:latin typeface="Century Gothic" panose="020B0502020202020204" pitchFamily="34" charset="0"/>
              </a:rPr>
              <a:t>Lecture 5: Responsive Web Design</a:t>
            </a:r>
            <a:endParaRPr lang="en-US" sz="44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6A549-0377-455A-8143-562D84FAE20F}"/>
              </a:ext>
            </a:extLst>
          </p:cNvPr>
          <p:cNvSpPr/>
          <p:nvPr/>
        </p:nvSpPr>
        <p:spPr>
          <a:xfrm>
            <a:off x="6157442" y="4542788"/>
            <a:ext cx="472918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Century Gothic" panose="020B0502020202020204" pitchFamily="34" charset="0"/>
              </a:rPr>
              <a:t>SK. Fazlee Rabby</a:t>
            </a:r>
          </a:p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Lecturer</a:t>
            </a:r>
          </a:p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De</a:t>
            </a:r>
            <a:r>
              <a:rPr lang="en-US" sz="2000" dirty="0">
                <a:ln w="0"/>
                <a:latin typeface="Century Gothic" panose="020B0502020202020204" pitchFamily="34" charset="0"/>
              </a:rPr>
              <a:t>partment of Software Engineering</a:t>
            </a:r>
          </a:p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Daff</a:t>
            </a:r>
            <a:r>
              <a:rPr lang="en-US" sz="2000" dirty="0">
                <a:ln w="0"/>
                <a:latin typeface="Century Gothic" panose="020B0502020202020204" pitchFamily="34" charset="0"/>
              </a:rPr>
              <a:t>odil International University</a:t>
            </a:r>
            <a:endParaRPr lang="en-US" sz="200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D518CA-D38E-4341-9553-8F62494059BB}"/>
              </a:ext>
            </a:extLst>
          </p:cNvPr>
          <p:cNvGrpSpPr/>
          <p:nvPr/>
        </p:nvGrpSpPr>
        <p:grpSpPr>
          <a:xfrm>
            <a:off x="908610" y="1384208"/>
            <a:ext cx="3313766" cy="3952623"/>
            <a:chOff x="908610" y="1384208"/>
            <a:chExt cx="3313766" cy="3952623"/>
          </a:xfrm>
        </p:grpSpPr>
        <p:pic>
          <p:nvPicPr>
            <p:cNvPr id="1026" name="Picture 2" descr="Html5 And Css3 - Transparent Background Html Logo, HD Png Download ,  Transparent Png Image - PNGite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610" y="1384208"/>
              <a:ext cx="3313766" cy="2134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Free Javascript Icon of Flat style - Available in SVG, PNG, EPS, AI &amp;amp; Icon  fonts">
              <a:extLst>
                <a:ext uri="{FF2B5EF4-FFF2-40B4-BE49-F238E27FC236}">
                  <a16:creationId xmlns:a16="http://schemas.microsoft.com/office/drawing/2014/main" id="{05116DD8-BA5E-4576-AEF1-62D09A0B3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487" y="3518890"/>
              <a:ext cx="1817941" cy="1817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97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5C1F5-380B-40A4-8AFA-A769CAB456A9}"/>
              </a:ext>
            </a:extLst>
          </p:cNvPr>
          <p:cNvSpPr/>
          <p:nvPr/>
        </p:nvSpPr>
        <p:spPr>
          <a:xfrm>
            <a:off x="1001485" y="554369"/>
            <a:ext cx="101890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BASICS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4C673B-8208-493F-88C8-A0B2365924DA}"/>
              </a:ext>
            </a:extLst>
          </p:cNvPr>
          <p:cNvSpPr/>
          <p:nvPr/>
        </p:nvSpPr>
        <p:spPr>
          <a:xfrm>
            <a:off x="1052282" y="1479219"/>
            <a:ext cx="1008742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latin typeface="Century Gothic" panose="020B0502020202020204" pitchFamily="34" charset="0"/>
              </a:rPr>
              <a:t>To make an element a flex container, change display</a:t>
            </a:r>
          </a:p>
          <a:p>
            <a:pPr lvl="1" algn="just"/>
            <a:r>
              <a:rPr lang="en-US" sz="2400" dirty="0">
                <a:ln w="0"/>
                <a:latin typeface="Century Gothic" panose="020B0502020202020204" pitchFamily="34" charset="0"/>
              </a:rPr>
              <a:t>- Block container - </a:t>
            </a:r>
            <a:r>
              <a:rPr lang="en-US" sz="2400" dirty="0">
                <a:ln w="0"/>
                <a:latin typeface="Consolas" panose="020B0609020204030204" pitchFamily="49" charset="0"/>
              </a:rPr>
              <a:t>display: flex;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 or</a:t>
            </a:r>
          </a:p>
          <a:p>
            <a:pPr lvl="1" algn="just"/>
            <a:r>
              <a:rPr lang="en-US" sz="2400" dirty="0">
                <a:ln w="0"/>
                <a:latin typeface="Century Gothic" panose="020B0502020202020204" pitchFamily="34" charset="0"/>
              </a:rPr>
              <a:t>- Inline container - </a:t>
            </a:r>
            <a:r>
              <a:rPr lang="en-US" sz="2400" dirty="0">
                <a:ln w="0"/>
                <a:latin typeface="Consolas" panose="020B0609020204030204" pitchFamily="49" charset="0"/>
              </a:rPr>
              <a:t>display: inline-flex;</a:t>
            </a:r>
          </a:p>
          <a:p>
            <a:pPr marL="800100" lvl="1" indent="-342900" algn="just">
              <a:buFontTx/>
              <a:buChar char="-"/>
            </a:pPr>
            <a:endParaRPr lang="en-US" sz="2400" b="1" dirty="0">
              <a:ln w="0"/>
              <a:latin typeface="Century Gothic" panose="020B0502020202020204" pitchFamily="34" charset="0"/>
            </a:endParaRPr>
          </a:p>
          <a:p>
            <a:pPr lvl="1" algn="ctr"/>
            <a:r>
              <a:rPr lang="en-US" sz="2400" b="1" dirty="0">
                <a:ln w="0"/>
                <a:latin typeface="Century Gothic" panose="020B0502020202020204" pitchFamily="34" charset="0"/>
              </a:rPr>
              <a:t>Follow along in </a:t>
            </a:r>
            <a:r>
              <a:rPr lang="en-US" sz="2400" b="1" dirty="0">
                <a:ln w="0"/>
                <a:latin typeface="Century Gothic" panose="020B0502020202020204" pitchFamily="34" charset="0"/>
                <a:hlinkClick r:id="rId2"/>
              </a:rPr>
              <a:t>Codepen</a:t>
            </a:r>
            <a:endParaRPr lang="en-US" sz="2400" b="1" dirty="0">
              <a:ln w="0"/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56F16-F49E-4117-BB8A-10651384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489" y="4046206"/>
            <a:ext cx="71056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9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0467DC-8E40-48D4-B5BF-E95AA535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08" y="368755"/>
            <a:ext cx="3810000" cy="3943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4392F-68B4-44D5-AF57-916F8769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67" y="368755"/>
            <a:ext cx="3590925" cy="3943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69631-CBE9-43BF-917E-C2807FC9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465410"/>
            <a:ext cx="7991475" cy="21145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28665D-9229-4663-AF2D-CBEF00928B9C}"/>
              </a:ext>
            </a:extLst>
          </p:cNvPr>
          <p:cNvGrpSpPr/>
          <p:nvPr/>
        </p:nvGrpSpPr>
        <p:grpSpPr>
          <a:xfrm>
            <a:off x="2902856" y="2197554"/>
            <a:ext cx="6386286" cy="2267855"/>
            <a:chOff x="3003225" y="2467406"/>
            <a:chExt cx="6386286" cy="22678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737DAA-9428-45E7-8B14-F1E5E63BB072}"/>
                </a:ext>
              </a:extLst>
            </p:cNvPr>
            <p:cNvSpPr/>
            <p:nvPr/>
          </p:nvSpPr>
          <p:spPr>
            <a:xfrm>
              <a:off x="3003225" y="2467406"/>
              <a:ext cx="6386286" cy="2267855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2159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2AE189-BAD1-4D1A-978D-D5939B45FD2D}"/>
                </a:ext>
              </a:extLst>
            </p:cNvPr>
            <p:cNvSpPr/>
            <p:nvPr/>
          </p:nvSpPr>
          <p:spPr>
            <a:xfrm>
              <a:off x="3962357" y="2915986"/>
              <a:ext cx="4468022" cy="138499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600"/>
                </a:spcAft>
              </a:pPr>
              <a:r>
                <a:rPr lang="en-US" sz="2800" dirty="0">
                  <a:ln w="0"/>
                  <a:latin typeface="Century Gothic" panose="020B0502020202020204" pitchFamily="34" charset="0"/>
                </a:rPr>
                <a:t>So Far, This looks exactly the same as, </a:t>
              </a:r>
              <a:r>
                <a:rPr lang="en-US" sz="2800" dirty="0" err="1">
                  <a:ln w="0"/>
                  <a:latin typeface="Consolas" panose="020B0609020204030204" pitchFamily="49" charset="0"/>
                </a:rPr>
                <a:t>display:block</a:t>
              </a:r>
              <a:endParaRPr lang="en-US" sz="2800" dirty="0">
                <a:ln w="0"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86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5C1F5-380B-40A4-8AFA-A769CAB456A9}"/>
              </a:ext>
            </a:extLst>
          </p:cNvPr>
          <p:cNvSpPr/>
          <p:nvPr/>
        </p:nvSpPr>
        <p:spPr>
          <a:xfrm>
            <a:off x="1001485" y="554369"/>
            <a:ext cx="101890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BASICS: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justify-content</a:t>
            </a:r>
            <a:endParaRPr lang="en-US" sz="4000" b="0" cap="none" spc="0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4C673B-8208-493F-88C8-A0B2365924DA}"/>
              </a:ext>
            </a:extLst>
          </p:cNvPr>
          <p:cNvSpPr/>
          <p:nvPr/>
        </p:nvSpPr>
        <p:spPr>
          <a:xfrm>
            <a:off x="1052282" y="1479219"/>
            <a:ext cx="10087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latin typeface="Century Gothic" panose="020B0502020202020204" pitchFamily="34" charset="0"/>
              </a:rPr>
              <a:t>You can control where the item is horizontally* in the box by setting </a:t>
            </a:r>
            <a:r>
              <a:rPr lang="en-US" sz="2400" dirty="0">
                <a:ln w="0"/>
                <a:latin typeface="Consolas" panose="020B0609020204030204" pitchFamily="49" charset="0"/>
              </a:rPr>
              <a:t>justify-content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 on the flex container:</a:t>
            </a:r>
            <a:endParaRPr lang="en-US" sz="2400" b="1" dirty="0">
              <a:ln w="0"/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52829-C1E3-46CD-8988-D0E0B43C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64" y="2586037"/>
            <a:ext cx="4743450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2C379-D946-485B-B90A-F7462C2B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1" y="4547783"/>
            <a:ext cx="7639050" cy="2228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8052CB-EACA-4476-B0AB-149837C1F72E}"/>
              </a:ext>
            </a:extLst>
          </p:cNvPr>
          <p:cNvSpPr/>
          <p:nvPr/>
        </p:nvSpPr>
        <p:spPr>
          <a:xfrm>
            <a:off x="6444339" y="2792762"/>
            <a:ext cx="4238175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>
                <a:ln w="0"/>
                <a:latin typeface="Century Gothic" panose="020B0502020202020204" pitchFamily="34" charset="0"/>
              </a:rPr>
              <a:t>*when flex direction is </a:t>
            </a:r>
            <a:r>
              <a:rPr lang="en-US" sz="2000" dirty="0">
                <a:ln w="0"/>
                <a:latin typeface="Consolas" panose="020B0609020204030204" pitchFamily="49" charset="0"/>
              </a:rPr>
              <a:t>row</a:t>
            </a:r>
            <a:r>
              <a:rPr lang="en-US" dirty="0">
                <a:ln w="0"/>
                <a:latin typeface="Century Gothic" panose="020B0502020202020204" pitchFamily="34" charset="0"/>
              </a:rPr>
              <a:t>. We'll get to what "flex direction" means soon.</a:t>
            </a:r>
            <a:endParaRPr lang="en-US" b="1" dirty="0">
              <a:ln w="0"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5C1F5-380B-40A4-8AFA-A769CAB456A9}"/>
              </a:ext>
            </a:extLst>
          </p:cNvPr>
          <p:cNvSpPr/>
          <p:nvPr/>
        </p:nvSpPr>
        <p:spPr>
          <a:xfrm>
            <a:off x="1001485" y="554369"/>
            <a:ext cx="101890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BASICS: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justify-content</a:t>
            </a:r>
            <a:endParaRPr lang="en-US" sz="4000" b="0" cap="none" spc="0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4C673B-8208-493F-88C8-A0B2365924DA}"/>
              </a:ext>
            </a:extLst>
          </p:cNvPr>
          <p:cNvSpPr/>
          <p:nvPr/>
        </p:nvSpPr>
        <p:spPr>
          <a:xfrm>
            <a:off x="1052282" y="1479219"/>
            <a:ext cx="10087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latin typeface="Century Gothic" panose="020B0502020202020204" pitchFamily="34" charset="0"/>
              </a:rPr>
              <a:t>You can control where the item is horizontally* in the box by setting </a:t>
            </a:r>
            <a:r>
              <a:rPr lang="en-US" sz="2400" dirty="0">
                <a:ln w="0"/>
                <a:latin typeface="Consolas" panose="020B0609020204030204" pitchFamily="49" charset="0"/>
              </a:rPr>
              <a:t>justify-content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 on the flex container:</a:t>
            </a:r>
            <a:endParaRPr lang="en-US" sz="2400" b="1" dirty="0">
              <a:ln w="0"/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052CB-EACA-4476-B0AB-149837C1F72E}"/>
              </a:ext>
            </a:extLst>
          </p:cNvPr>
          <p:cNvSpPr/>
          <p:nvPr/>
        </p:nvSpPr>
        <p:spPr>
          <a:xfrm>
            <a:off x="6444339" y="2792762"/>
            <a:ext cx="4238175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>
                <a:ln w="0"/>
                <a:latin typeface="Century Gothic" panose="020B0502020202020204" pitchFamily="34" charset="0"/>
              </a:rPr>
              <a:t>*when flex direction is </a:t>
            </a:r>
            <a:r>
              <a:rPr lang="en-US" sz="2000" dirty="0">
                <a:ln w="0"/>
                <a:latin typeface="Consolas" panose="020B0609020204030204" pitchFamily="49" charset="0"/>
              </a:rPr>
              <a:t>row</a:t>
            </a:r>
            <a:r>
              <a:rPr lang="en-US" dirty="0">
                <a:ln w="0"/>
                <a:latin typeface="Century Gothic" panose="020B0502020202020204" pitchFamily="34" charset="0"/>
              </a:rPr>
              <a:t>. We'll get to what "flex direction" means soon.</a:t>
            </a:r>
            <a:endParaRPr lang="en-US" b="1" dirty="0">
              <a:ln w="0"/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82D1E-F7AA-4C40-A7F2-273E1BCD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39" y="2586037"/>
            <a:ext cx="4714875" cy="1685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5748B9-F6D4-455C-B82C-927156702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1" y="4423908"/>
            <a:ext cx="7639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5C1F5-380B-40A4-8AFA-A769CAB456A9}"/>
              </a:ext>
            </a:extLst>
          </p:cNvPr>
          <p:cNvSpPr/>
          <p:nvPr/>
        </p:nvSpPr>
        <p:spPr>
          <a:xfrm>
            <a:off x="1001485" y="554369"/>
            <a:ext cx="101890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BASICS: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align-items</a:t>
            </a:r>
            <a:endParaRPr lang="en-US" sz="4000" b="0" cap="none" spc="0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4C673B-8208-493F-88C8-A0B2365924DA}"/>
              </a:ext>
            </a:extLst>
          </p:cNvPr>
          <p:cNvSpPr/>
          <p:nvPr/>
        </p:nvSpPr>
        <p:spPr>
          <a:xfrm>
            <a:off x="1052282" y="1479219"/>
            <a:ext cx="10087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latin typeface="Century Gothic" panose="020B0502020202020204" pitchFamily="34" charset="0"/>
              </a:rPr>
              <a:t>You can control where the item is vertically* in the box by setting </a:t>
            </a:r>
            <a:r>
              <a:rPr lang="en-US" sz="2400" dirty="0">
                <a:ln w="0"/>
                <a:latin typeface="Consolas" panose="020B0609020204030204" pitchFamily="49" charset="0"/>
              </a:rPr>
              <a:t>align-items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 on the flex container:</a:t>
            </a:r>
            <a:endParaRPr lang="en-US" sz="2400" b="1" dirty="0">
              <a:ln w="0"/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052CB-EACA-4476-B0AB-149837C1F72E}"/>
              </a:ext>
            </a:extLst>
          </p:cNvPr>
          <p:cNvSpPr/>
          <p:nvPr/>
        </p:nvSpPr>
        <p:spPr>
          <a:xfrm>
            <a:off x="6444339" y="3036351"/>
            <a:ext cx="4238175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>
                <a:ln w="0"/>
                <a:latin typeface="Century Gothic" panose="020B0502020202020204" pitchFamily="34" charset="0"/>
              </a:rPr>
              <a:t>*when flex direction is </a:t>
            </a:r>
            <a:r>
              <a:rPr lang="en-US" sz="2000" dirty="0">
                <a:ln w="0"/>
                <a:latin typeface="Consolas" panose="020B0609020204030204" pitchFamily="49" charset="0"/>
              </a:rPr>
              <a:t>row</a:t>
            </a:r>
            <a:r>
              <a:rPr lang="en-US" dirty="0">
                <a:ln w="0"/>
                <a:latin typeface="Century Gothic" panose="020B0502020202020204" pitchFamily="34" charset="0"/>
              </a:rPr>
              <a:t>. We'll get to what "flex direction" means soon.</a:t>
            </a:r>
            <a:endParaRPr lang="en-US" b="1" dirty="0">
              <a:ln w="0"/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012DA-F146-408C-9F59-3A7445E45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527180"/>
            <a:ext cx="4724400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CCF10D-B4AF-45C3-9193-9E9BFC1F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61" y="4439594"/>
            <a:ext cx="76390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2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5C1F5-380B-40A4-8AFA-A769CAB456A9}"/>
              </a:ext>
            </a:extLst>
          </p:cNvPr>
          <p:cNvSpPr/>
          <p:nvPr/>
        </p:nvSpPr>
        <p:spPr>
          <a:xfrm>
            <a:off x="1001485" y="554369"/>
            <a:ext cx="101890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BASICS: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align-items</a:t>
            </a:r>
            <a:endParaRPr lang="en-US" sz="4000" b="0" cap="none" spc="0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4C673B-8208-493F-88C8-A0B2365924DA}"/>
              </a:ext>
            </a:extLst>
          </p:cNvPr>
          <p:cNvSpPr/>
          <p:nvPr/>
        </p:nvSpPr>
        <p:spPr>
          <a:xfrm>
            <a:off x="1052282" y="1479219"/>
            <a:ext cx="10087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latin typeface="Century Gothic" panose="020B0502020202020204" pitchFamily="34" charset="0"/>
              </a:rPr>
              <a:t>You can control where the item is vertically* in the box by setting </a:t>
            </a:r>
            <a:r>
              <a:rPr lang="en-US" sz="2400" dirty="0">
                <a:ln w="0"/>
                <a:latin typeface="Consolas" panose="020B0609020204030204" pitchFamily="49" charset="0"/>
              </a:rPr>
              <a:t>align-items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 on the flex container:</a:t>
            </a:r>
            <a:endParaRPr lang="en-US" sz="2400" b="1" dirty="0">
              <a:ln w="0"/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052CB-EACA-4476-B0AB-149837C1F72E}"/>
              </a:ext>
            </a:extLst>
          </p:cNvPr>
          <p:cNvSpPr/>
          <p:nvPr/>
        </p:nvSpPr>
        <p:spPr>
          <a:xfrm>
            <a:off x="6444339" y="3036351"/>
            <a:ext cx="4238175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>
                <a:ln w="0"/>
                <a:latin typeface="Century Gothic" panose="020B0502020202020204" pitchFamily="34" charset="0"/>
              </a:rPr>
              <a:t>*when flex direction is </a:t>
            </a:r>
            <a:r>
              <a:rPr lang="en-US" sz="2000" dirty="0">
                <a:ln w="0"/>
                <a:latin typeface="Consolas" panose="020B0609020204030204" pitchFamily="49" charset="0"/>
              </a:rPr>
              <a:t>row</a:t>
            </a:r>
            <a:r>
              <a:rPr lang="en-US" dirty="0">
                <a:ln w="0"/>
                <a:latin typeface="Century Gothic" panose="020B0502020202020204" pitchFamily="34" charset="0"/>
              </a:rPr>
              <a:t>. We'll get to what "flex direction" means soon.</a:t>
            </a:r>
            <a:endParaRPr lang="en-US" b="1" dirty="0">
              <a:ln w="0"/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EDC88-4E1E-49B7-A041-03434BF8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86" y="2527180"/>
            <a:ext cx="4724400" cy="1685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2B9F40-A7D0-4CA9-81D0-828270BF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08" y="4430069"/>
            <a:ext cx="76485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5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5C1F5-380B-40A4-8AFA-A769CAB456A9}"/>
              </a:ext>
            </a:extLst>
          </p:cNvPr>
          <p:cNvSpPr/>
          <p:nvPr/>
        </p:nvSpPr>
        <p:spPr>
          <a:xfrm>
            <a:off x="319309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BASICS: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align-items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(Multiple Items)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0ECAB-C95B-4392-B8F3-39106C59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69" y="4075566"/>
            <a:ext cx="7639050" cy="2219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46B69A-0C3E-468E-8ACE-2104192C7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794" y="1710871"/>
            <a:ext cx="47244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6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5C1F5-380B-40A4-8AFA-A769CAB456A9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BASICS: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align-items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(Multiple Items)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9A159-811F-41AA-912D-6D9B6D2E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55" y="2180091"/>
            <a:ext cx="623887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C21EE-C639-4EDF-BD1A-F57CFFC9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68" y="4457841"/>
            <a:ext cx="76390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493B9A-5DC8-4D59-9D3D-73A786969DA1}"/>
              </a:ext>
            </a:extLst>
          </p:cNvPr>
          <p:cNvSpPr txBox="1"/>
          <p:nvPr/>
        </p:nvSpPr>
        <p:spPr>
          <a:xfrm>
            <a:off x="956802" y="1412726"/>
            <a:ext cx="8258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And there is also </a:t>
            </a:r>
            <a:r>
              <a:rPr lang="en-US" sz="2400" b="1" dirty="0">
                <a:latin typeface="Consolas" panose="020B0609020204030204" pitchFamily="49" charset="0"/>
              </a:rPr>
              <a:t>space-between</a:t>
            </a:r>
            <a:r>
              <a:rPr lang="en-US" sz="2400" dirty="0">
                <a:latin typeface="Century Gothic" panose="020B0502020202020204" pitchFamily="34" charset="0"/>
              </a:rPr>
              <a:t> and </a:t>
            </a:r>
            <a:r>
              <a:rPr lang="en-US" sz="2400" b="1" dirty="0">
                <a:latin typeface="Consolas" panose="020B0609020204030204" pitchFamily="49" charset="0"/>
              </a:rPr>
              <a:t>space-around</a:t>
            </a:r>
          </a:p>
        </p:txBody>
      </p:sp>
    </p:spTree>
    <p:extLst>
      <p:ext uri="{BB962C8B-B14F-4D97-AF65-F5344CB8AC3E}">
        <p14:creationId xmlns:p14="http://schemas.microsoft.com/office/powerpoint/2010/main" val="27836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8070E-04AC-4773-AB05-A0265D5B928A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flex-direction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ACEF4-D9E9-43BF-A42D-B0B9C0443340}"/>
              </a:ext>
            </a:extLst>
          </p:cNvPr>
          <p:cNvSpPr txBox="1"/>
          <p:nvPr/>
        </p:nvSpPr>
        <p:spPr>
          <a:xfrm>
            <a:off x="956802" y="1412726"/>
            <a:ext cx="8258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We can also layout columns instead of rows.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4D2FF-394B-4984-B687-1AEBE055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58" y="2840485"/>
            <a:ext cx="47339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58251-173A-4E2E-BA6E-369852D8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839" y="1874391"/>
            <a:ext cx="27241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7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8070E-04AC-4773-AB05-A0265D5B928A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flex-direction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ACEF4-D9E9-43BF-A42D-B0B9C0443340}"/>
              </a:ext>
            </a:extLst>
          </p:cNvPr>
          <p:cNvSpPr txBox="1"/>
          <p:nvPr/>
        </p:nvSpPr>
        <p:spPr>
          <a:xfrm>
            <a:off x="956802" y="1412726"/>
            <a:ext cx="8258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We can also layout columns instead of rows.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4F3AA-C170-4BBD-A06A-5C75ADB8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6" y="2850010"/>
            <a:ext cx="4714875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5E0C11-F1C3-4B74-94B6-6F764432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601" y="2037669"/>
            <a:ext cx="2714625" cy="4524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523DFF-CF28-4A30-ABDD-458861534CC8}"/>
              </a:ext>
            </a:extLst>
          </p:cNvPr>
          <p:cNvSpPr txBox="1"/>
          <p:nvPr/>
        </p:nvSpPr>
        <p:spPr>
          <a:xfrm>
            <a:off x="1381116" y="5451397"/>
            <a:ext cx="4368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entury Gothic" panose="020B0502020202020204" pitchFamily="34" charset="0"/>
              </a:rPr>
              <a:t>Now </a:t>
            </a:r>
            <a:r>
              <a:rPr lang="en-US" sz="2000" b="1" dirty="0">
                <a:latin typeface="Consolas" panose="020B0609020204030204" pitchFamily="49" charset="0"/>
              </a:rPr>
              <a:t>justify-content</a:t>
            </a:r>
            <a:r>
              <a:rPr lang="en-US" sz="2000" dirty="0">
                <a:latin typeface="Century Gothic" panose="020B0502020202020204" pitchFamily="34" charset="0"/>
              </a:rPr>
              <a:t> controls where the column is </a:t>
            </a:r>
            <a:r>
              <a:rPr lang="en-US" sz="2000" b="1" dirty="0">
                <a:latin typeface="Century Gothic" panose="020B0502020202020204" pitchFamily="34" charset="0"/>
              </a:rPr>
              <a:t>vertically</a:t>
            </a:r>
            <a:r>
              <a:rPr lang="en-US" sz="2000" dirty="0">
                <a:latin typeface="Century Gothic" panose="020B0502020202020204" pitchFamily="34" charset="0"/>
              </a:rPr>
              <a:t> in the box</a:t>
            </a:r>
          </a:p>
        </p:txBody>
      </p:sp>
    </p:spTree>
    <p:extLst>
      <p:ext uri="{BB962C8B-B14F-4D97-AF65-F5344CB8AC3E}">
        <p14:creationId xmlns:p14="http://schemas.microsoft.com/office/powerpoint/2010/main" val="421900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47C58-8635-4FD7-AF8E-F5C54ECBFE4D}"/>
              </a:ext>
            </a:extLst>
          </p:cNvPr>
          <p:cNvSpPr/>
          <p:nvPr/>
        </p:nvSpPr>
        <p:spPr>
          <a:xfrm>
            <a:off x="2426030" y="496312"/>
            <a:ext cx="733993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RECAP</a:t>
            </a:r>
            <a:endParaRPr lang="en-US" sz="44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06A549-0377-455A-8143-562D84FAE20F}"/>
              </a:ext>
            </a:extLst>
          </p:cNvPr>
          <p:cNvSpPr/>
          <p:nvPr/>
        </p:nvSpPr>
        <p:spPr>
          <a:xfrm>
            <a:off x="1472451" y="1720840"/>
            <a:ext cx="924709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latin typeface="Century Gothic" panose="020B0502020202020204" pitchFamily="34" charset="0"/>
              </a:rPr>
              <a:t>We’ve Talked About:</a:t>
            </a:r>
          </a:p>
          <a:p>
            <a:endParaRPr lang="en-US" sz="2400" b="1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2400" b="1" dirty="0">
                <a:ln w="0"/>
                <a:latin typeface="Century Gothic" panose="020B0502020202020204" pitchFamily="34" charset="0"/>
              </a:rPr>
              <a:t>	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-</a:t>
            </a:r>
            <a:r>
              <a:rPr lang="en-US" sz="2400" b="1" dirty="0">
                <a:ln w="0"/>
                <a:latin typeface="Century Gothic" panose="020B0502020202020204" pitchFamily="34" charset="0"/>
              </a:rPr>
              <a:t> 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CSS and some basic properties</a:t>
            </a:r>
          </a:p>
          <a:p>
            <a:r>
              <a:rPr lang="en-US" sz="2400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	- Techniques of adding CSS to our HTML pages</a:t>
            </a:r>
            <a:endParaRPr lang="en-US" sz="2400" dirty="0">
              <a:ln w="0"/>
              <a:latin typeface="Century Gothic" panose="020B0502020202020204" pitchFamily="34" charset="0"/>
            </a:endParaRPr>
          </a:p>
          <a:p>
            <a:r>
              <a:rPr lang="en-US" sz="2400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	- Class and Ids</a:t>
            </a:r>
          </a:p>
          <a:p>
            <a:r>
              <a:rPr lang="en-US" sz="2400" dirty="0">
                <a:ln w="0"/>
                <a:latin typeface="Century Gothic" panose="020B0502020202020204" pitchFamily="34" charset="0"/>
              </a:rPr>
              <a:t>	- </a:t>
            </a:r>
            <a:r>
              <a:rPr lang="en-US" sz="2400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Different types of Selectors</a:t>
            </a:r>
          </a:p>
          <a:p>
            <a:r>
              <a:rPr lang="en-US" sz="2400" dirty="0">
                <a:ln w="0"/>
                <a:latin typeface="Century Gothic" panose="020B0502020202020204" pitchFamily="34" charset="0"/>
              </a:rPr>
              <a:t>	- Pseudo Class</a:t>
            </a:r>
            <a:endParaRPr lang="en-US" sz="240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2400" dirty="0">
                <a:ln w="0"/>
                <a:latin typeface="Century Gothic" panose="020B0502020202020204" pitchFamily="34" charset="0"/>
              </a:rPr>
              <a:t>	- CSS Box Model</a:t>
            </a:r>
          </a:p>
          <a:p>
            <a:r>
              <a:rPr lang="en-US" sz="2400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- Element Rendering Mode: Float</a:t>
            </a:r>
          </a:p>
        </p:txBody>
      </p:sp>
    </p:spTree>
    <p:extLst>
      <p:ext uri="{BB962C8B-B14F-4D97-AF65-F5344CB8AC3E}">
        <p14:creationId xmlns:p14="http://schemas.microsoft.com/office/powerpoint/2010/main" val="2272584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8070E-04AC-4773-AB05-A0265D5B928A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flex-direction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ACEF4-D9E9-43BF-A42D-B0B9C0443340}"/>
              </a:ext>
            </a:extLst>
          </p:cNvPr>
          <p:cNvSpPr txBox="1"/>
          <p:nvPr/>
        </p:nvSpPr>
        <p:spPr>
          <a:xfrm>
            <a:off x="956802" y="1412726"/>
            <a:ext cx="8258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We can also layout columns instead of rows.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23DFF-CF28-4A30-ABDD-458861534CC8}"/>
              </a:ext>
            </a:extLst>
          </p:cNvPr>
          <p:cNvSpPr txBox="1"/>
          <p:nvPr/>
        </p:nvSpPr>
        <p:spPr>
          <a:xfrm>
            <a:off x="1381116" y="5204654"/>
            <a:ext cx="43084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entury Gothic" panose="020B0502020202020204" pitchFamily="34" charset="0"/>
              </a:rPr>
              <a:t>Now </a:t>
            </a:r>
            <a:r>
              <a:rPr lang="en-US" sz="2000" b="1" dirty="0">
                <a:latin typeface="Consolas" panose="020B0609020204030204" pitchFamily="49" charset="0"/>
              </a:rPr>
              <a:t>align-items</a:t>
            </a:r>
            <a:r>
              <a:rPr lang="en-US" sz="2000" dirty="0">
                <a:latin typeface="Century Gothic" panose="020B0502020202020204" pitchFamily="34" charset="0"/>
              </a:rPr>
              <a:t> controls where the column is </a:t>
            </a:r>
            <a:r>
              <a:rPr lang="en-US" sz="2000" b="1" dirty="0">
                <a:latin typeface="Century Gothic" panose="020B0502020202020204" pitchFamily="34" charset="0"/>
              </a:rPr>
              <a:t>horizontally</a:t>
            </a:r>
            <a:r>
              <a:rPr lang="en-US" sz="2000" dirty="0">
                <a:latin typeface="Century Gothic" panose="020B0502020202020204" pitchFamily="34" charset="0"/>
              </a:rPr>
              <a:t> in the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18E98-EB83-45B9-AB5C-2FE72BEC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6" y="2559958"/>
            <a:ext cx="4714875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9BFB3F-EDD5-436E-AC96-8F74C014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353" y="1942685"/>
            <a:ext cx="27241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7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8070E-04AC-4773-AB05-A0265D5B928A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flex-direction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ACEF4-D9E9-43BF-A42D-B0B9C0443340}"/>
              </a:ext>
            </a:extLst>
          </p:cNvPr>
          <p:cNvSpPr txBox="1"/>
          <p:nvPr/>
        </p:nvSpPr>
        <p:spPr>
          <a:xfrm>
            <a:off x="956802" y="1412726"/>
            <a:ext cx="8258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We can also layout columns instead of rows.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23DFF-CF28-4A30-ABDD-458861534CC8}"/>
              </a:ext>
            </a:extLst>
          </p:cNvPr>
          <p:cNvSpPr txBox="1"/>
          <p:nvPr/>
        </p:nvSpPr>
        <p:spPr>
          <a:xfrm>
            <a:off x="1381116" y="5204654"/>
            <a:ext cx="43084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entury Gothic" panose="020B0502020202020204" pitchFamily="34" charset="0"/>
              </a:rPr>
              <a:t>Now </a:t>
            </a:r>
            <a:r>
              <a:rPr lang="en-US" sz="2000" b="1" dirty="0">
                <a:latin typeface="Consolas" panose="020B0609020204030204" pitchFamily="49" charset="0"/>
              </a:rPr>
              <a:t>align-items</a:t>
            </a:r>
            <a:r>
              <a:rPr lang="en-US" sz="2000" dirty="0">
                <a:latin typeface="Century Gothic" panose="020B0502020202020204" pitchFamily="34" charset="0"/>
              </a:rPr>
              <a:t> controls where the column is </a:t>
            </a:r>
            <a:r>
              <a:rPr lang="en-US" sz="2000" b="1" dirty="0">
                <a:latin typeface="Century Gothic" panose="020B0502020202020204" pitchFamily="34" charset="0"/>
              </a:rPr>
              <a:t>horizontally</a:t>
            </a:r>
            <a:r>
              <a:rPr lang="en-US" sz="2000" dirty="0">
                <a:latin typeface="Century Gothic" panose="020B0502020202020204" pitchFamily="34" charset="0"/>
              </a:rPr>
              <a:t> in the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18E98-EB83-45B9-AB5C-2FE72BEC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6" y="2559958"/>
            <a:ext cx="4714875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9BFB3F-EDD5-436E-AC96-8F74C014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353" y="1942685"/>
            <a:ext cx="27241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66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E13021-6B7B-4ED4-8EF7-897D26F97E3A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Item Sizing: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 flex-basis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D19A9-DECA-4818-9DB8-AE2457F200CD}"/>
              </a:ext>
            </a:extLst>
          </p:cNvPr>
          <p:cNvSpPr txBox="1"/>
          <p:nvPr/>
        </p:nvSpPr>
        <p:spPr>
          <a:xfrm>
            <a:off x="1531247" y="2195752"/>
            <a:ext cx="91294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Flex items have an initial width*, which, by default is either: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- The content width, or</a:t>
            </a: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- The explicitly set </a:t>
            </a:r>
            <a:r>
              <a:rPr lang="en-US" sz="2400" dirty="0">
                <a:latin typeface="Consolas" panose="020B0609020204030204" pitchFamily="49" charset="0"/>
              </a:rPr>
              <a:t>width</a:t>
            </a:r>
            <a:r>
              <a:rPr lang="en-US" sz="2400" dirty="0">
                <a:latin typeface="Century Gothic" panose="020B0502020202020204" pitchFamily="34" charset="0"/>
              </a:rPr>
              <a:t> property of the element, or</a:t>
            </a: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- The explicitly set </a:t>
            </a:r>
            <a:r>
              <a:rPr lang="en-US" sz="2400" dirty="0">
                <a:latin typeface="Consolas" panose="020B0609020204030204" pitchFamily="49" charset="0"/>
              </a:rPr>
              <a:t>flex-basis</a:t>
            </a:r>
            <a:r>
              <a:rPr lang="en-US" sz="2400" dirty="0">
                <a:latin typeface="Century Gothic" panose="020B0502020202020204" pitchFamily="34" charset="0"/>
              </a:rPr>
              <a:t> property of the element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This initial width* of the flex item is called the </a:t>
            </a:r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flex basis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1702C-7E9A-4464-9E7E-A4CA1EB67D3F}"/>
              </a:ext>
            </a:extLst>
          </p:cNvPr>
          <p:cNvSpPr txBox="1"/>
          <p:nvPr/>
        </p:nvSpPr>
        <p:spPr>
          <a:xfrm>
            <a:off x="2728676" y="5962133"/>
            <a:ext cx="6734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*width in the case of rows; height in the case of columns</a:t>
            </a:r>
          </a:p>
        </p:txBody>
      </p:sp>
    </p:spTree>
    <p:extLst>
      <p:ext uri="{BB962C8B-B14F-4D97-AF65-F5344CB8AC3E}">
        <p14:creationId xmlns:p14="http://schemas.microsoft.com/office/powerpoint/2010/main" val="1080952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E13021-6B7B-4ED4-8EF7-897D26F97E3A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Item Sizing: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 flex-basis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D19A9-DECA-4818-9DB8-AE2457F200CD}"/>
              </a:ext>
            </a:extLst>
          </p:cNvPr>
          <p:cNvSpPr txBox="1"/>
          <p:nvPr/>
        </p:nvSpPr>
        <p:spPr>
          <a:xfrm>
            <a:off x="1531247" y="1542609"/>
            <a:ext cx="91294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entury Gothic" panose="020B0502020202020204" pitchFamily="34" charset="0"/>
              </a:rPr>
              <a:t>If we unset the </a:t>
            </a:r>
            <a:r>
              <a:rPr lang="en-US" sz="2000" dirty="0">
                <a:latin typeface="Consolas" panose="020B0609020204030204" pitchFamily="49" charset="0"/>
              </a:rPr>
              <a:t>height</a:t>
            </a:r>
            <a:r>
              <a:rPr lang="en-US" sz="2000" dirty="0">
                <a:latin typeface="Century Gothic" panose="020B0502020202020204" pitchFamily="34" charset="0"/>
              </a:rPr>
              <a:t> and </a:t>
            </a:r>
            <a:r>
              <a:rPr lang="en-US" sz="2000" dirty="0">
                <a:latin typeface="Consolas" panose="020B0609020204030204" pitchFamily="49" charset="0"/>
              </a:rPr>
              <a:t>width</a:t>
            </a:r>
            <a:r>
              <a:rPr lang="en-US" sz="2000" dirty="0">
                <a:latin typeface="Century Gothic" panose="020B0502020202020204" pitchFamily="34" charset="0"/>
              </a:rPr>
              <a:t>, our flex items disappears, because the flex basis is now the content size, which is empty.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8B6BF-0AA6-4C9D-B16E-4531BBA7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40" y="2597731"/>
            <a:ext cx="65151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0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E13021-6B7B-4ED4-8EF7-897D26F97E3A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Item Sizing: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 flex-shrink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D19A9-DECA-4818-9DB8-AE2457F200CD}"/>
              </a:ext>
            </a:extLst>
          </p:cNvPr>
          <p:cNvSpPr txBox="1"/>
          <p:nvPr/>
        </p:nvSpPr>
        <p:spPr>
          <a:xfrm>
            <a:off x="1364343" y="1629005"/>
            <a:ext cx="912948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The width* of the flex item can automatically shrink smaller than the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flex basis</a:t>
            </a:r>
            <a:r>
              <a:rPr lang="en-US" sz="2400" dirty="0">
                <a:latin typeface="Century Gothic" panose="020B0502020202020204" pitchFamily="34" charset="0"/>
              </a:rPr>
              <a:t> via the </a:t>
            </a:r>
            <a:r>
              <a:rPr lang="en-US" sz="2400" dirty="0">
                <a:latin typeface="Consolas" panose="020B0609020204030204" pitchFamily="49" charset="0"/>
              </a:rPr>
              <a:t>flex-shrink</a:t>
            </a:r>
            <a:r>
              <a:rPr lang="en-US" sz="2400" dirty="0">
                <a:latin typeface="Century Gothic" panose="020B0502020202020204" pitchFamily="34" charset="0"/>
              </a:rPr>
              <a:t> property.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b="1" dirty="0">
                <a:latin typeface="Consolas" panose="020B0609020204030204" pitchFamily="49" charset="0"/>
              </a:rPr>
              <a:t>flex-shrink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- If set to 1, the flex item shrinks itself as small as it can in</a:t>
            </a: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the space available.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- If set to 0, the flex item does not shrink.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1702C-7E9A-4464-9E7E-A4CA1EB67D3F}"/>
              </a:ext>
            </a:extLst>
          </p:cNvPr>
          <p:cNvSpPr txBox="1"/>
          <p:nvPr/>
        </p:nvSpPr>
        <p:spPr>
          <a:xfrm>
            <a:off x="2728676" y="5744419"/>
            <a:ext cx="6734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Flex items have </a:t>
            </a:r>
            <a:r>
              <a:rPr lang="en-US" sz="2400" b="1" dirty="0">
                <a:latin typeface="Consolas" panose="020B0609020204030204" pitchFamily="49" charset="0"/>
              </a:rPr>
              <a:t>flex-shrink: 0</a:t>
            </a:r>
            <a:r>
              <a:rPr lang="en-US" sz="2400" b="1" dirty="0">
                <a:latin typeface="Century Gothic" panose="020B0502020202020204" pitchFamily="34" charset="0"/>
              </a:rPr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1903912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E13021-6B7B-4ED4-8EF7-897D26F97E3A}"/>
              </a:ext>
            </a:extLst>
          </p:cNvPr>
          <p:cNvSpPr/>
          <p:nvPr/>
        </p:nvSpPr>
        <p:spPr>
          <a:xfrm>
            <a:off x="319305" y="2975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Item Sizing: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 flex-shrink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FA2FC-F5DA-4F2A-98C6-B6FB64F5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15" y="1117615"/>
            <a:ext cx="8439150" cy="558072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62494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E13021-6B7B-4ED4-8EF7-897D26F97E3A}"/>
              </a:ext>
            </a:extLst>
          </p:cNvPr>
          <p:cNvSpPr/>
          <p:nvPr/>
        </p:nvSpPr>
        <p:spPr>
          <a:xfrm>
            <a:off x="319305" y="2975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Item Sizing: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 flex-shrink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D0247-1D8D-429D-A142-2302FD0DF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"/>
          <a:stretch/>
        </p:blipFill>
        <p:spPr>
          <a:xfrm>
            <a:off x="2090052" y="1242107"/>
            <a:ext cx="8011896" cy="531835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6376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E13021-6B7B-4ED4-8EF7-897D26F97E3A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Item Sizing: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 flex-grow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D19A9-DECA-4818-9DB8-AE2457F200CD}"/>
              </a:ext>
            </a:extLst>
          </p:cNvPr>
          <p:cNvSpPr txBox="1"/>
          <p:nvPr/>
        </p:nvSpPr>
        <p:spPr>
          <a:xfrm>
            <a:off x="1364343" y="1629005"/>
            <a:ext cx="912948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entury Gothic" panose="020B0502020202020204" pitchFamily="34" charset="0"/>
              </a:rPr>
              <a:t>The width* of the flex item can automatically </a:t>
            </a:r>
            <a:r>
              <a:rPr lang="en-US" sz="2000" b="1" dirty="0">
                <a:latin typeface="Century Gothic" panose="020B0502020202020204" pitchFamily="34" charset="0"/>
              </a:rPr>
              <a:t>grow larger than the flex basis</a:t>
            </a:r>
            <a:r>
              <a:rPr lang="en-US" sz="2000" dirty="0">
                <a:latin typeface="Century Gothic" panose="020B0502020202020204" pitchFamily="34" charset="0"/>
              </a:rPr>
              <a:t> via the flex-grow property: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b="1" dirty="0">
                <a:latin typeface="Consolas" panose="020B0609020204030204" pitchFamily="49" charset="0"/>
              </a:rPr>
              <a:t>flex-grow:</a:t>
            </a:r>
          </a:p>
          <a:p>
            <a:pPr algn="just"/>
            <a:endParaRPr lang="en-US" sz="2400" b="1" dirty="0">
              <a:latin typeface="Consolas" panose="020B0609020204030204" pitchFamily="49" charset="0"/>
            </a:endParaRPr>
          </a:p>
          <a:p>
            <a:pPr lvl="1" algn="just"/>
            <a:r>
              <a:rPr lang="en-US" sz="2000" dirty="0">
                <a:latin typeface="Century Gothic" panose="020B0502020202020204" pitchFamily="34" charset="0"/>
              </a:rPr>
              <a:t>- If set to 1, the flex item grows itself as large as it can in the</a:t>
            </a:r>
          </a:p>
          <a:p>
            <a:pPr lvl="1" algn="just"/>
            <a:r>
              <a:rPr lang="en-US" sz="2000" dirty="0">
                <a:latin typeface="Century Gothic" panose="020B0502020202020204" pitchFamily="34" charset="0"/>
              </a:rPr>
              <a:t>space remaining.</a:t>
            </a:r>
          </a:p>
          <a:p>
            <a:pPr lvl="1" algn="just"/>
            <a:endParaRPr lang="en-US" sz="2000" dirty="0">
              <a:latin typeface="Century Gothic" panose="020B0502020202020204" pitchFamily="34" charset="0"/>
            </a:endParaRPr>
          </a:p>
          <a:p>
            <a:pPr lvl="1" algn="just"/>
            <a:r>
              <a:rPr lang="en-US" sz="2000" dirty="0">
                <a:latin typeface="Century Gothic" panose="020B0502020202020204" pitchFamily="34" charset="0"/>
              </a:rPr>
              <a:t>- If set to 0, the flex-item does not grow.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1702C-7E9A-4464-9E7E-A4CA1EB67D3F}"/>
              </a:ext>
            </a:extLst>
          </p:cNvPr>
          <p:cNvSpPr txBox="1"/>
          <p:nvPr/>
        </p:nvSpPr>
        <p:spPr>
          <a:xfrm>
            <a:off x="2728676" y="5744419"/>
            <a:ext cx="6734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Flex items have </a:t>
            </a:r>
            <a:r>
              <a:rPr lang="en-US" sz="2400" b="1" dirty="0">
                <a:latin typeface="Consolas" panose="020B0609020204030204" pitchFamily="49" charset="0"/>
              </a:rPr>
              <a:t>flex-grow: 0 </a:t>
            </a:r>
            <a:r>
              <a:rPr lang="en-US" sz="2400" b="1" dirty="0">
                <a:latin typeface="Century Gothic" panose="020B0502020202020204" pitchFamily="34" charset="0"/>
              </a:rPr>
              <a:t>by default.</a:t>
            </a:r>
          </a:p>
        </p:txBody>
      </p:sp>
    </p:spTree>
    <p:extLst>
      <p:ext uri="{BB962C8B-B14F-4D97-AF65-F5344CB8AC3E}">
        <p14:creationId xmlns:p14="http://schemas.microsoft.com/office/powerpoint/2010/main" val="3815737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11AE58-AC10-4CAA-851B-714DF2DDEEDE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flex-grow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Example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C1393-70CD-4EBA-9FB5-160402CA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94" y="1528259"/>
            <a:ext cx="3752397" cy="2808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DBF2C-B86C-41BB-A43D-113E8CF9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3339"/>
            <a:ext cx="3269706" cy="2808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697E6E-82ED-44A4-B15A-49ED6D804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4758366"/>
            <a:ext cx="6477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60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11AE58-AC10-4CAA-851B-714DF2DDEEDE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Item Height?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60495A-A5F4-425B-A715-5086B191EF94}"/>
              </a:ext>
            </a:extLst>
          </p:cNvPr>
          <p:cNvGrpSpPr/>
          <p:nvPr/>
        </p:nvGrpSpPr>
        <p:grpSpPr>
          <a:xfrm>
            <a:off x="6567251" y="1769244"/>
            <a:ext cx="5099785" cy="3319512"/>
            <a:chOff x="2343594" y="1528259"/>
            <a:chExt cx="7025729" cy="45731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8C1393-70CD-4EBA-9FB5-160402CA9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594" y="1528259"/>
              <a:ext cx="3752397" cy="28088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A5B3AC-E8CD-4133-9C1F-5C98C42F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5250" y="4758366"/>
              <a:ext cx="6496050" cy="13430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A2E0F5-E4C4-4245-B8B6-6EDF9057E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0" y="1528259"/>
              <a:ext cx="3273333" cy="280887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99D24EC-F3D3-49CA-906F-BF0CDC2E1FD2}"/>
              </a:ext>
            </a:extLst>
          </p:cNvPr>
          <p:cNvSpPr txBox="1"/>
          <p:nvPr/>
        </p:nvSpPr>
        <p:spPr>
          <a:xfrm>
            <a:off x="873307" y="1869137"/>
            <a:ext cx="51065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Note that </a:t>
            </a:r>
            <a:r>
              <a:rPr lang="en-US" sz="2400" b="1" dirty="0">
                <a:latin typeface="Consolas" panose="020B0609020204030204" pitchFamily="49" charset="0"/>
              </a:rPr>
              <a:t>flex-grow</a:t>
            </a:r>
            <a:r>
              <a:rPr lang="en-US" sz="2400" dirty="0">
                <a:latin typeface="Century Gothic" panose="020B0502020202020204" pitchFamily="34" charset="0"/>
              </a:rPr>
              <a:t> only controls width*. 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So why does the height** of the flex items seem to </a:t>
            </a:r>
            <a:r>
              <a:rPr lang="en-US" sz="2400" b="1" dirty="0">
                <a:latin typeface="Century Gothic" panose="020B0502020202020204" pitchFamily="34" charset="0"/>
              </a:rPr>
              <a:t>"grow" </a:t>
            </a:r>
            <a:r>
              <a:rPr lang="en-US" sz="2400" dirty="0">
                <a:latin typeface="Century Gothic" panose="020B0502020202020204" pitchFamily="34" charset="0"/>
              </a:rPr>
              <a:t>as well?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39FED-D626-401C-972D-DF66DDACFC19}"/>
              </a:ext>
            </a:extLst>
          </p:cNvPr>
          <p:cNvSpPr txBox="1"/>
          <p:nvPr/>
        </p:nvSpPr>
        <p:spPr>
          <a:xfrm>
            <a:off x="2931886" y="5794607"/>
            <a:ext cx="6359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*width in the case of rows; height in the case of columns</a:t>
            </a:r>
          </a:p>
          <a:p>
            <a:pPr algn="ctr"/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**height in the case of rows; width in the case of columns</a:t>
            </a:r>
          </a:p>
        </p:txBody>
      </p:sp>
    </p:spTree>
    <p:extLst>
      <p:ext uri="{BB962C8B-B14F-4D97-AF65-F5344CB8AC3E}">
        <p14:creationId xmlns:p14="http://schemas.microsoft.com/office/powerpoint/2010/main" val="33317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47C58-8635-4FD7-AF8E-F5C54ECBFE4D}"/>
              </a:ext>
            </a:extLst>
          </p:cNvPr>
          <p:cNvSpPr/>
          <p:nvPr/>
        </p:nvSpPr>
        <p:spPr>
          <a:xfrm>
            <a:off x="2426030" y="496312"/>
            <a:ext cx="733993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TODAY’S TOPIC</a:t>
            </a:r>
            <a:endParaRPr lang="en-US" sz="44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06A549-0377-455A-8143-562D84FAE20F}"/>
              </a:ext>
            </a:extLst>
          </p:cNvPr>
          <p:cNvSpPr/>
          <p:nvPr/>
        </p:nvSpPr>
        <p:spPr>
          <a:xfrm>
            <a:off x="1472449" y="1859340"/>
            <a:ext cx="924709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latin typeface="Century Gothic" panose="020B0502020202020204" pitchFamily="34" charset="0"/>
              </a:rPr>
              <a:t>We Will Discuss:</a:t>
            </a:r>
          </a:p>
          <a:p>
            <a:endParaRPr lang="en-US" sz="2400" b="1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2400" b="1" dirty="0">
                <a:ln w="0"/>
                <a:latin typeface="Century Gothic" panose="020B0502020202020204" pitchFamily="34" charset="0"/>
              </a:rPr>
              <a:t>	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-</a:t>
            </a:r>
            <a:r>
              <a:rPr lang="en-US" sz="2400" b="1" dirty="0">
                <a:ln w="0"/>
                <a:latin typeface="Century Gothic" panose="020B0502020202020204" pitchFamily="34" charset="0"/>
              </a:rPr>
              <a:t> 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Advance Rendering Mode: Flexbox</a:t>
            </a:r>
          </a:p>
          <a:p>
            <a:r>
              <a:rPr lang="en-US" sz="2400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	- </a:t>
            </a:r>
            <a:endParaRPr lang="en-US" sz="2400" dirty="0">
              <a:ln w="0"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96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11AE58-AC10-4CAA-851B-714DF2DDEEDE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align-items: stretch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60495A-A5F4-425B-A715-5086B191EF94}"/>
              </a:ext>
            </a:extLst>
          </p:cNvPr>
          <p:cNvGrpSpPr/>
          <p:nvPr/>
        </p:nvGrpSpPr>
        <p:grpSpPr>
          <a:xfrm>
            <a:off x="6567251" y="1769244"/>
            <a:ext cx="5099785" cy="3319512"/>
            <a:chOff x="2343594" y="1528259"/>
            <a:chExt cx="7025729" cy="45731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8C1393-70CD-4EBA-9FB5-160402CA9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594" y="1528259"/>
              <a:ext cx="3752397" cy="28088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A5B3AC-E8CD-4133-9C1F-5C98C42F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5250" y="4758366"/>
              <a:ext cx="6496050" cy="13430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A2E0F5-E4C4-4245-B8B6-6EDF9057E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0" y="1528259"/>
              <a:ext cx="3273333" cy="280887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99D24EC-F3D3-49CA-906F-BF0CDC2E1FD2}"/>
              </a:ext>
            </a:extLst>
          </p:cNvPr>
          <p:cNvSpPr txBox="1"/>
          <p:nvPr/>
        </p:nvSpPr>
        <p:spPr>
          <a:xfrm>
            <a:off x="524964" y="1656030"/>
            <a:ext cx="55710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The default value of </a:t>
            </a:r>
            <a:r>
              <a:rPr lang="en-US" sz="2400" dirty="0">
                <a:latin typeface="Consolas" panose="020B0609020204030204" pitchFamily="49" charset="0"/>
              </a:rPr>
              <a:t>align-items</a:t>
            </a:r>
            <a:r>
              <a:rPr lang="en-US" sz="2400" dirty="0">
                <a:latin typeface="Century Gothic" panose="020B0502020202020204" pitchFamily="34" charset="0"/>
              </a:rPr>
              <a:t> is </a:t>
            </a:r>
            <a:r>
              <a:rPr lang="en-US" sz="2400" dirty="0">
                <a:latin typeface="Consolas" panose="020B0609020204030204" pitchFamily="49" charset="0"/>
              </a:rPr>
              <a:t>stretch</a:t>
            </a:r>
            <a:r>
              <a:rPr lang="en-US" sz="2400" dirty="0">
                <a:latin typeface="Century Gothic" panose="020B0502020202020204" pitchFamily="34" charset="0"/>
              </a:rPr>
              <a:t>, which means every flex item grows vertically* to fill the container by default.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(This will not happen if the height on the flex item is set)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If we set another value for </a:t>
            </a:r>
            <a:r>
              <a:rPr lang="en-US" sz="2000" dirty="0">
                <a:latin typeface="Consolas" panose="020B0609020204030204" pitchFamily="49" charset="0"/>
              </a:rPr>
              <a:t>align-items</a:t>
            </a:r>
            <a:r>
              <a:rPr lang="en-US" sz="2000" dirty="0">
                <a:latin typeface="Century Gothic" panose="020B0502020202020204" pitchFamily="34" charset="0"/>
              </a:rPr>
              <a:t>, the flex items disappear again because the height is now content height, which is 0.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39FED-D626-401C-972D-DF66DDACFC19}"/>
              </a:ext>
            </a:extLst>
          </p:cNvPr>
          <p:cNvSpPr txBox="1"/>
          <p:nvPr/>
        </p:nvSpPr>
        <p:spPr>
          <a:xfrm>
            <a:off x="2931886" y="5794607"/>
            <a:ext cx="6359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*width in the case of rows; height in the case of columns</a:t>
            </a:r>
          </a:p>
          <a:p>
            <a:pPr algn="ctr"/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**height in the case of rows; width in the case of columns</a:t>
            </a:r>
          </a:p>
        </p:txBody>
      </p:sp>
    </p:spTree>
    <p:extLst>
      <p:ext uri="{BB962C8B-B14F-4D97-AF65-F5344CB8AC3E}">
        <p14:creationId xmlns:p14="http://schemas.microsoft.com/office/powerpoint/2010/main" val="1738077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025812-2835-4AEF-934A-6496527E2B45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flex-wrap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53D32-E2A1-4105-826E-1108E66E253F}"/>
              </a:ext>
            </a:extLst>
          </p:cNvPr>
          <p:cNvSpPr txBox="1"/>
          <p:nvPr/>
        </p:nvSpPr>
        <p:spPr>
          <a:xfrm>
            <a:off x="734187" y="1452830"/>
            <a:ext cx="10723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What if we want that the flex-items should not shrink to accommodate on the same row, rather move on the next row?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2E1B0-5184-41DD-8D47-EBFFF1A4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33" y="2421662"/>
            <a:ext cx="4694156" cy="2691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4B7C24-4431-4922-BF2D-D12CCB3F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95" y="2342781"/>
            <a:ext cx="3810000" cy="3152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97C79-8F7F-4DD9-B628-4F657E13B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77" y="4944205"/>
            <a:ext cx="9039225" cy="16764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2297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025812-2835-4AEF-934A-6496527E2B45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flex-wrap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53D32-E2A1-4105-826E-1108E66E253F}"/>
              </a:ext>
            </a:extLst>
          </p:cNvPr>
          <p:cNvSpPr txBox="1"/>
          <p:nvPr/>
        </p:nvSpPr>
        <p:spPr>
          <a:xfrm>
            <a:off x="734187" y="1452830"/>
            <a:ext cx="10723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What if we want that the flex-items should not shrink to accommodate on the same row, rather move on the next row?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6EC77-BD4C-4A98-A8C2-742ED141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9" y="2542886"/>
            <a:ext cx="3603171" cy="406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8C562-1621-411B-BB71-B4826EF5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3320243"/>
            <a:ext cx="89725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C51B40-CB7C-4983-95E2-91657F74549A}"/>
              </a:ext>
            </a:extLst>
          </p:cNvPr>
          <p:cNvSpPr/>
          <p:nvPr/>
        </p:nvSpPr>
        <p:spPr>
          <a:xfrm>
            <a:off x="1204677" y="2644170"/>
            <a:ext cx="888275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Another Rendering Mode: </a:t>
            </a:r>
            <a:r>
              <a:rPr lang="en-US" sz="48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910946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00E8B-011A-4880-BF06-6CDE14A1FD91}"/>
              </a:ext>
            </a:extLst>
          </p:cNvPr>
          <p:cNvSpPr/>
          <p:nvPr/>
        </p:nvSpPr>
        <p:spPr>
          <a:xfrm>
            <a:off x="319304" y="5007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Moving things with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59EC6-A48B-401F-AA14-1740686E9C2D}"/>
              </a:ext>
            </a:extLst>
          </p:cNvPr>
          <p:cNvSpPr txBox="1"/>
          <p:nvPr/>
        </p:nvSpPr>
        <p:spPr>
          <a:xfrm>
            <a:off x="618664" y="2238813"/>
            <a:ext cx="109546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entury Gothic" panose="020B0502020202020204" pitchFamily="34" charset="0"/>
              </a:rPr>
              <a:t>Positioned layout </a:t>
            </a:r>
            <a:r>
              <a:rPr lang="en-US" sz="2400" dirty="0">
                <a:latin typeface="Century Gothic" panose="020B0502020202020204" pitchFamily="34" charset="0"/>
              </a:rPr>
              <a:t>lets you define precisely where an element should be in the page (</a:t>
            </a:r>
            <a:r>
              <a:rPr lang="en-US" sz="2400" dirty="0">
                <a:latin typeface="Century Gothic" panose="020B0502020202020204" pitchFamily="34" charset="0"/>
                <a:hlinkClick r:id="rId2"/>
              </a:rPr>
              <a:t>mdn</a:t>
            </a:r>
            <a:r>
              <a:rPr lang="en-US" sz="2400" dirty="0">
                <a:latin typeface="Century Gothic" panose="020B0502020202020204" pitchFamily="34" charset="0"/>
              </a:rPr>
              <a:t>).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You can use positioned layout doing the following: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Define a </a:t>
            </a:r>
            <a:r>
              <a:rPr lang="en-US" sz="2400" dirty="0">
                <a:latin typeface="Consolas" panose="020B0609020204030204" pitchFamily="49" charset="0"/>
              </a:rPr>
              <a:t>position</a:t>
            </a:r>
            <a:r>
              <a:rPr lang="en-US" sz="2400" dirty="0">
                <a:latin typeface="Century Gothic" panose="020B0502020202020204" pitchFamily="34" charset="0"/>
              </a:rPr>
              <a:t> method: </a:t>
            </a:r>
            <a:r>
              <a:rPr lang="en-US" sz="2400" dirty="0">
                <a:latin typeface="Consolas" panose="020B0609020204030204" pitchFamily="49" charset="0"/>
              </a:rPr>
              <a:t>static, fixed, absolute, relative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Define </a:t>
            </a:r>
            <a:r>
              <a:rPr lang="en-US" sz="2400" dirty="0">
                <a:latin typeface="Consolas" panose="020B0609020204030204" pitchFamily="49" charset="0"/>
              </a:rPr>
              <a:t>offsets: top, left, bottom, and right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(optional) Define </a:t>
            </a:r>
            <a:r>
              <a:rPr lang="en-US" sz="2400" dirty="0">
                <a:latin typeface="Consolas" panose="020B0609020204030204" pitchFamily="49" charset="0"/>
              </a:rPr>
              <a:t>z-index</a:t>
            </a:r>
            <a:r>
              <a:rPr lang="en-US" sz="2400" dirty="0">
                <a:latin typeface="Century Gothic" panose="020B0502020202020204" pitchFamily="34" charset="0"/>
              </a:rPr>
              <a:t> for overlapping layers (</a:t>
            </a:r>
            <a:r>
              <a:rPr lang="en-US" sz="2400" dirty="0">
                <a:latin typeface="Century Gothic" panose="020B0502020202020204" pitchFamily="34" charset="0"/>
                <a:hlinkClick r:id="rId3"/>
              </a:rPr>
              <a:t>mdn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8891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A8E75F-E931-4220-9CDF-146459FD0B68}"/>
              </a:ext>
            </a:extLst>
          </p:cNvPr>
          <p:cNvSpPr/>
          <p:nvPr/>
        </p:nvSpPr>
        <p:spPr>
          <a:xfrm>
            <a:off x="319304" y="5007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Moving things with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43875-D4E3-47DE-83CA-AB1CFF02DDE1}"/>
              </a:ext>
            </a:extLst>
          </p:cNvPr>
          <p:cNvSpPr txBox="1"/>
          <p:nvPr/>
        </p:nvSpPr>
        <p:spPr>
          <a:xfrm>
            <a:off x="618662" y="1663666"/>
            <a:ext cx="10954653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To specify exactly where an element goes, set its </a:t>
            </a:r>
            <a:r>
              <a:rPr lang="en-US" sz="2400" dirty="0">
                <a:latin typeface="Consolas" panose="020B0609020204030204" pitchFamily="49" charset="0"/>
              </a:rPr>
              <a:t>top, left, bottom, </a:t>
            </a:r>
            <a:r>
              <a:rPr lang="en-US" sz="2400" dirty="0">
                <a:latin typeface="Century Gothic" panose="020B0502020202020204" pitchFamily="34" charset="0"/>
              </a:rPr>
              <a:t>and/or </a:t>
            </a:r>
            <a:r>
              <a:rPr lang="en-US" sz="2400" dirty="0">
                <a:latin typeface="Consolas" panose="020B0609020204030204" pitchFamily="49" charset="0"/>
              </a:rPr>
              <a:t>right offset</a:t>
            </a:r>
            <a:r>
              <a:rPr lang="en-US" sz="2400" dirty="0">
                <a:latin typeface="Century Gothic" panose="020B0502020202020204" pitchFamily="34" charset="0"/>
              </a:rPr>
              <a:t>. 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The meaning of these offset values depend on the reference point set by </a:t>
            </a:r>
            <a:r>
              <a:rPr lang="en-US" sz="2400" dirty="0">
                <a:latin typeface="Consolas" panose="020B0609020204030204" pitchFamily="49" charset="0"/>
              </a:rPr>
              <a:t>position</a:t>
            </a:r>
          </a:p>
          <a:p>
            <a:pPr algn="just"/>
            <a:endParaRPr lang="en-US" sz="2400" dirty="0">
              <a:latin typeface="Consolas" panose="020B0609020204030204" pitchFamily="49" charset="0"/>
            </a:endParaRP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static:</a:t>
            </a:r>
            <a:r>
              <a:rPr lang="en-US" sz="2400" dirty="0">
                <a:latin typeface="Century Gothic" panose="020B0502020202020204" pitchFamily="34" charset="0"/>
              </a:rPr>
              <a:t> no reference point; static block can't move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(This is the default style for every element)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fixed: </a:t>
            </a:r>
            <a:r>
              <a:rPr lang="en-US" sz="2400" dirty="0">
                <a:latin typeface="Century Gothic" panose="020B0502020202020204" pitchFamily="34" charset="0"/>
              </a:rPr>
              <a:t>a fixed position within the viewport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absolute: </a:t>
            </a:r>
            <a:r>
              <a:rPr lang="en-US" sz="2400" dirty="0">
                <a:latin typeface="Century Gothic" panose="020B0502020202020204" pitchFamily="34" charset="0"/>
              </a:rPr>
              <a:t>a fixed position within its "containing element"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relative:</a:t>
            </a:r>
            <a:r>
              <a:rPr lang="en-US" sz="2400" dirty="0">
                <a:latin typeface="Century Gothic" panose="020B0502020202020204" pitchFamily="34" charset="0"/>
              </a:rPr>
              <a:t> offset from its normal static position</a:t>
            </a:r>
          </a:p>
        </p:txBody>
      </p:sp>
    </p:spTree>
    <p:extLst>
      <p:ext uri="{BB962C8B-B14F-4D97-AF65-F5344CB8AC3E}">
        <p14:creationId xmlns:p14="http://schemas.microsoft.com/office/powerpoint/2010/main" val="1183730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B5B18-60AB-4703-8E47-41FF32A45916}"/>
              </a:ext>
            </a:extLst>
          </p:cNvPr>
          <p:cNvSpPr/>
          <p:nvPr/>
        </p:nvSpPr>
        <p:spPr>
          <a:xfrm>
            <a:off x="319304" y="500741"/>
            <a:ext cx="1155337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latin typeface="Consolas" panose="020B0609020204030204" pitchFamily="49" charset="0"/>
              </a:rPr>
              <a:t>p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osition: static</a:t>
            </a:r>
            <a:b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(Nothing Happens)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28217-BAC9-41A5-91ED-9BDB9EEB4AD1}"/>
              </a:ext>
            </a:extLst>
          </p:cNvPr>
          <p:cNvSpPr txBox="1"/>
          <p:nvPr/>
        </p:nvSpPr>
        <p:spPr>
          <a:xfrm>
            <a:off x="1277245" y="1822745"/>
            <a:ext cx="96374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entury Gothic" panose="020B0502020202020204" pitchFamily="34" charset="0"/>
              </a:rPr>
              <a:t> is the default value for position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If you use </a:t>
            </a:r>
            <a:r>
              <a:rPr lang="en-US" sz="2000" dirty="0">
                <a:latin typeface="Consolas" panose="020B0609020204030204" pitchFamily="49" charset="0"/>
              </a:rPr>
              <a:t>top / left / bottom / right </a:t>
            </a:r>
            <a:r>
              <a:rPr lang="en-US" sz="2000" dirty="0">
                <a:latin typeface="Century Gothic" panose="020B0502020202020204" pitchFamily="34" charset="0"/>
              </a:rPr>
              <a:t>without setting a non-static position, nothing will happen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10E01-22AD-45AF-A30C-0F4C9F6B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04" y="3306308"/>
            <a:ext cx="7543800" cy="3438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982289-4EFE-4DCB-B6FD-3E11E16D6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61"/>
          <a:stretch/>
        </p:blipFill>
        <p:spPr>
          <a:xfrm>
            <a:off x="7863104" y="3949245"/>
            <a:ext cx="4335009" cy="2152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DDE669-A2F1-4C25-AE9E-BE0F3A16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7"/>
          <a:stretch/>
        </p:blipFill>
        <p:spPr>
          <a:xfrm>
            <a:off x="3033701" y="3704459"/>
            <a:ext cx="6124575" cy="265747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617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0EFFF-FDAB-4F74-9C22-DB8C57A77595}"/>
              </a:ext>
            </a:extLst>
          </p:cNvPr>
          <p:cNvSpPr txBox="1"/>
          <p:nvPr/>
        </p:nvSpPr>
        <p:spPr>
          <a:xfrm>
            <a:off x="1277246" y="1779202"/>
            <a:ext cx="9637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For </a:t>
            </a:r>
            <a:r>
              <a:rPr lang="en-US" sz="2000" b="1" dirty="0">
                <a:latin typeface="Century Gothic" panose="020B0502020202020204" pitchFamily="34" charset="0"/>
              </a:rPr>
              <a:t>fixed positioning</a:t>
            </a:r>
            <a:r>
              <a:rPr lang="en-US" sz="2000" dirty="0">
                <a:latin typeface="Century Gothic" panose="020B0502020202020204" pitchFamily="34" charset="0"/>
              </a:rPr>
              <a:t>, the offset is the distance positioned relative to the viewport.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The element does not move when scrolled.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Element is </a:t>
            </a:r>
            <a:r>
              <a:rPr lang="en-US" sz="2000" b="1" dirty="0">
                <a:latin typeface="Century Gothic" panose="020B0502020202020204" pitchFamily="34" charset="0"/>
              </a:rPr>
              <a:t>removed from normal document flow</a:t>
            </a:r>
            <a:r>
              <a:rPr lang="en-US" sz="2000" dirty="0">
                <a:latin typeface="Century Gothic" panose="020B0502020202020204" pitchFamily="34" charset="0"/>
              </a:rPr>
              <a:t>, positioned on its own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D8DD7-11BF-45FD-80F3-7AE6EAE690AE}"/>
              </a:ext>
            </a:extLst>
          </p:cNvPr>
          <p:cNvSpPr/>
          <p:nvPr/>
        </p:nvSpPr>
        <p:spPr>
          <a:xfrm>
            <a:off x="319304" y="5007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latin typeface="Consolas" panose="020B0609020204030204" pitchFamily="49" charset="0"/>
              </a:rPr>
              <a:t>p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osition: fixed</a:t>
            </a:r>
            <a:endParaRPr lang="en-US" sz="2400" b="1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6888F-596C-4A7B-A3E3-67DC85AA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08" y="3922486"/>
            <a:ext cx="4412420" cy="2696029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9DA9C-5556-428B-897E-19FCA2E0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11" y="4513262"/>
            <a:ext cx="2647950" cy="151447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6266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0EFFF-FDAB-4F74-9C22-DB8C57A77595}"/>
              </a:ext>
            </a:extLst>
          </p:cNvPr>
          <p:cNvSpPr txBox="1"/>
          <p:nvPr/>
        </p:nvSpPr>
        <p:spPr>
          <a:xfrm>
            <a:off x="1277246" y="1779202"/>
            <a:ext cx="9637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For </a:t>
            </a:r>
            <a:r>
              <a:rPr lang="en-US" sz="2000" b="1" dirty="0">
                <a:latin typeface="Century Gothic" panose="020B0502020202020204" pitchFamily="34" charset="0"/>
              </a:rPr>
              <a:t>absolute positioning</a:t>
            </a:r>
            <a:r>
              <a:rPr lang="en-US" sz="2000" dirty="0">
                <a:latin typeface="Century Gothic" panose="020B0502020202020204" pitchFamily="34" charset="0"/>
              </a:rPr>
              <a:t>, the offset is the distance from the "containing element", which is the viewport by default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Element is removed from normal document flow, positioned on its own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D8DD7-11BF-45FD-80F3-7AE6EAE690AE}"/>
              </a:ext>
            </a:extLst>
          </p:cNvPr>
          <p:cNvSpPr/>
          <p:nvPr/>
        </p:nvSpPr>
        <p:spPr>
          <a:xfrm>
            <a:off x="319304" y="5007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latin typeface="Consolas" panose="020B0609020204030204" pitchFamily="49" charset="0"/>
              </a:rPr>
              <a:t>p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osition: absolute</a:t>
            </a:r>
            <a:endParaRPr lang="en-US" sz="2400" b="1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52AC7-2127-4A0A-9291-E311ACFD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94" y="4206674"/>
            <a:ext cx="3152775" cy="157162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66ED5A-7ACD-44F0-BC13-6E164C29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32" y="3429000"/>
            <a:ext cx="3819525" cy="312697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423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0EFFF-FDAB-4F74-9C22-DB8C57A77595}"/>
              </a:ext>
            </a:extLst>
          </p:cNvPr>
          <p:cNvSpPr txBox="1"/>
          <p:nvPr/>
        </p:nvSpPr>
        <p:spPr>
          <a:xfrm>
            <a:off x="1277246" y="1779202"/>
            <a:ext cx="96374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</a:rPr>
              <a:t>position: relative; </a:t>
            </a:r>
            <a:r>
              <a:rPr lang="en-US" sz="2000" dirty="0">
                <a:latin typeface="Century Gothic" panose="020B0502020202020204" pitchFamily="34" charset="0"/>
              </a:rPr>
              <a:t>the element is placed where it would normally be placed in the layout of the page, but shifted by the </a:t>
            </a:r>
            <a:r>
              <a:rPr lang="en-US" sz="2000" dirty="0">
                <a:latin typeface="Consolas" panose="020B0609020204030204" pitchFamily="49" charset="0"/>
              </a:rPr>
              <a:t>top / left / bottom / right</a:t>
            </a:r>
            <a:r>
              <a:rPr lang="en-US" sz="2000" dirty="0">
                <a:latin typeface="Century Gothic" panose="020B0502020202020204" pitchFamily="34" charset="0"/>
              </a:rPr>
              <a:t> values.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D8DD7-11BF-45FD-80F3-7AE6EAE690AE}"/>
              </a:ext>
            </a:extLst>
          </p:cNvPr>
          <p:cNvSpPr/>
          <p:nvPr/>
        </p:nvSpPr>
        <p:spPr>
          <a:xfrm>
            <a:off x="319304" y="5007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latin typeface="Consolas" panose="020B0609020204030204" pitchFamily="49" charset="0"/>
              </a:rPr>
              <a:t>p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osition: relative</a:t>
            </a:r>
            <a:endParaRPr lang="en-US" sz="2400" b="1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ADF9A-F811-4A4B-89D3-3FC859D9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08" y="3530826"/>
            <a:ext cx="2828925" cy="246697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F66BA-DC03-426F-9036-8A1B47FF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9" y="2755674"/>
            <a:ext cx="4429125" cy="359092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32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0514BF-5240-4BAF-A240-CCF38D6903FB}"/>
              </a:ext>
            </a:extLst>
          </p:cNvPr>
          <p:cNvSpPr/>
          <p:nvPr/>
        </p:nvSpPr>
        <p:spPr>
          <a:xfrm>
            <a:off x="2426032" y="539855"/>
            <a:ext cx="733993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CSS LAYOUT SO FAR</a:t>
            </a:r>
            <a:endParaRPr lang="en-US" sz="44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A8EDE-5F3F-4D41-8F1E-3461CFBE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58" y="2124075"/>
            <a:ext cx="3933825" cy="2609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ED9DE-6763-4D74-8EA2-88E6107C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30" y="1659992"/>
            <a:ext cx="3469765" cy="3042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8DDAD9-94C6-41F8-8069-52C42A8225F1}"/>
              </a:ext>
            </a:extLst>
          </p:cNvPr>
          <p:cNvSpPr txBox="1"/>
          <p:nvPr/>
        </p:nvSpPr>
        <p:spPr>
          <a:xfrm>
            <a:off x="1400627" y="5053638"/>
            <a:ext cx="34036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Block layout</a:t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Laying out large sections of a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704B2-C3EA-4545-A3FC-3740788C01FB}"/>
              </a:ext>
            </a:extLst>
          </p:cNvPr>
          <p:cNvSpPr txBox="1"/>
          <p:nvPr/>
        </p:nvSpPr>
        <p:spPr>
          <a:xfrm>
            <a:off x="7389699" y="5052807"/>
            <a:ext cx="39880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Inline layout</a:t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Laying out text and other inline content within a section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06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0476F-D51D-4F9C-B75D-2B526BA79F6E}"/>
              </a:ext>
            </a:extLst>
          </p:cNvPr>
          <p:cNvSpPr/>
          <p:nvPr/>
        </p:nvSpPr>
        <p:spPr>
          <a:xfrm>
            <a:off x="319306" y="399141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Relative Absolute Positioning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7F224-6292-41DA-9B9B-95D014B73298}"/>
              </a:ext>
            </a:extLst>
          </p:cNvPr>
          <p:cNvSpPr txBox="1"/>
          <p:nvPr/>
        </p:nvSpPr>
        <p:spPr>
          <a:xfrm>
            <a:off x="1422385" y="2202723"/>
            <a:ext cx="9347210" cy="1499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Let's revisit the definition of absolute positioning: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absolute:</a:t>
            </a:r>
            <a:r>
              <a:rPr lang="en-US" sz="2400" dirty="0">
                <a:latin typeface="Century Gothic" panose="020B0502020202020204" pitchFamily="34" charset="0"/>
              </a:rPr>
              <a:t> a fixed position within its "containing element“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Century Gothic" panose="020B0502020202020204" pitchFamily="34" charset="0"/>
              </a:rPr>
              <a:t>The containing element is the viewport by 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AFED1-448F-4691-B102-E962CA34F51E}"/>
              </a:ext>
            </a:extLst>
          </p:cNvPr>
          <p:cNvSpPr txBox="1"/>
          <p:nvPr/>
        </p:nvSpPr>
        <p:spPr>
          <a:xfrm>
            <a:off x="1030505" y="4797869"/>
            <a:ext cx="10130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You can change the containing element by setting </a:t>
            </a:r>
            <a:r>
              <a:rPr lang="en-US" sz="2400" dirty="0">
                <a:latin typeface="Consolas" panose="020B0609020204030204" pitchFamily="49" charset="0"/>
              </a:rPr>
              <a:t>"position: relative;" </a:t>
            </a:r>
            <a:r>
              <a:rPr lang="en-US" sz="2400" dirty="0">
                <a:latin typeface="Century Gothic" panose="020B0502020202020204" pitchFamily="34" charset="0"/>
              </a:rPr>
              <a:t>on some parent of your absolutely positioned element! </a:t>
            </a:r>
          </a:p>
        </p:txBody>
      </p:sp>
    </p:spTree>
    <p:extLst>
      <p:ext uri="{BB962C8B-B14F-4D97-AF65-F5344CB8AC3E}">
        <p14:creationId xmlns:p14="http://schemas.microsoft.com/office/powerpoint/2010/main" val="3416044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0476F-D51D-4F9C-B75D-2B526BA79F6E}"/>
              </a:ext>
            </a:extLst>
          </p:cNvPr>
          <p:cNvSpPr/>
          <p:nvPr/>
        </p:nvSpPr>
        <p:spPr>
          <a:xfrm>
            <a:off x="319304" y="277400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Relative Absolute Positioning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AFED1-448F-4691-B102-E962CA34F51E}"/>
              </a:ext>
            </a:extLst>
          </p:cNvPr>
          <p:cNvSpPr txBox="1"/>
          <p:nvPr/>
        </p:nvSpPr>
        <p:spPr>
          <a:xfrm>
            <a:off x="1030505" y="5750973"/>
            <a:ext cx="10130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Offsets are relative to the first parent element that has </a:t>
            </a:r>
            <a:r>
              <a:rPr lang="en-US" sz="2400" dirty="0">
                <a:latin typeface="Consolas" panose="020B0609020204030204" pitchFamily="49" charset="0"/>
              </a:rPr>
              <a:t>position: relative </a:t>
            </a:r>
            <a:r>
              <a:rPr lang="en-US" sz="2400" dirty="0">
                <a:latin typeface="Century Gothic" panose="020B0502020202020204" pitchFamily="34" charset="0"/>
              </a:rPr>
              <a:t>which in this case is </a:t>
            </a:r>
            <a:r>
              <a:rPr lang="en-US" sz="2400" dirty="0">
                <a:latin typeface="Consolas" panose="020B0609020204030204" pitchFamily="49" charset="0"/>
              </a:rPr>
              <a:t>#area2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1E26F-171A-4FC6-99E3-16630B91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05" y="1476073"/>
            <a:ext cx="3429000" cy="295275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7F162-CB24-4582-8421-ED225DE2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44" y="1229134"/>
            <a:ext cx="5181600" cy="424815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0693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74ED83-96DF-4DA4-99A0-382B2AEFFB6A}"/>
              </a:ext>
            </a:extLst>
          </p:cNvPr>
          <p:cNvSpPr/>
          <p:nvPr/>
        </p:nvSpPr>
        <p:spPr>
          <a:xfrm>
            <a:off x="319304" y="277400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Common Use Case: Overlay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9E8B8-34BD-4300-890E-8932E807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16" y="1286101"/>
            <a:ext cx="3095625" cy="492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660DEE-B27B-40AB-9AE5-C4D0E8DE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580" y="2032000"/>
            <a:ext cx="6787070" cy="3080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FA6E2-CAE7-4933-B083-1D710438CA22}"/>
              </a:ext>
            </a:extLst>
          </p:cNvPr>
          <p:cNvSpPr txBox="1"/>
          <p:nvPr/>
        </p:nvSpPr>
        <p:spPr>
          <a:xfrm>
            <a:off x="5627996" y="5388116"/>
            <a:ext cx="4804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hlinkClick r:id="rId4"/>
              </a:rPr>
              <a:t>Image URL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47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C51B40-CB7C-4983-95E2-91657F74549A}"/>
              </a:ext>
            </a:extLst>
          </p:cNvPr>
          <p:cNvSpPr/>
          <p:nvPr/>
        </p:nvSpPr>
        <p:spPr>
          <a:xfrm>
            <a:off x="1161134" y="2967335"/>
            <a:ext cx="88827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Random Useful CSS</a:t>
            </a:r>
            <a:endParaRPr lang="en-US" sz="5400" b="1" cap="none" spc="0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6204AD-83F6-4253-9EB3-E4E5F21214AE}"/>
              </a:ext>
            </a:extLst>
          </p:cNvPr>
          <p:cNvSpPr/>
          <p:nvPr/>
        </p:nvSpPr>
        <p:spPr>
          <a:xfrm>
            <a:off x="319304" y="277400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calc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589A0-B15F-4CD3-8C37-832B7A7AF0A8}"/>
              </a:ext>
            </a:extLst>
          </p:cNvPr>
          <p:cNvSpPr txBox="1"/>
          <p:nvPr/>
        </p:nvSpPr>
        <p:spPr>
          <a:xfrm>
            <a:off x="1161132" y="1905506"/>
            <a:ext cx="101309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You can use the </a:t>
            </a:r>
            <a:r>
              <a:rPr lang="en-US" sz="2400" dirty="0">
                <a:latin typeface="Consolas" panose="020B0609020204030204" pitchFamily="49" charset="0"/>
                <a:hlinkClick r:id="rId2"/>
              </a:rPr>
              <a:t>calc</a:t>
            </a:r>
            <a:r>
              <a:rPr lang="en-US" sz="2400" dirty="0">
                <a:latin typeface="Century Gothic" panose="020B0502020202020204" pitchFamily="34" charset="0"/>
              </a:rPr>
              <a:t> CSS function to define numeric values in terms of expressions: 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width: calc(50% - 10px); 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width: calc(100% / 6); 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>
                <a:latin typeface="Century Gothic" panose="020B0502020202020204" pitchFamily="34" charset="0"/>
                <a:hlinkClick r:id="rId2"/>
              </a:rPr>
              <a:t>MDN details of </a:t>
            </a:r>
            <a:r>
              <a:rPr lang="en-US" sz="2400" dirty="0">
                <a:latin typeface="Consolas" panose="020B0609020204030204" pitchFamily="49" charset="0"/>
                <a:hlinkClick r:id="rId2"/>
              </a:rPr>
              <a:t>calc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0383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6204AD-83F6-4253-9EB3-E4E5F21214AE}"/>
              </a:ext>
            </a:extLst>
          </p:cNvPr>
          <p:cNvSpPr/>
          <p:nvPr/>
        </p:nvSpPr>
        <p:spPr>
          <a:xfrm>
            <a:off x="319304" y="277400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CSS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589A0-B15F-4CD3-8C37-832B7A7AF0A8}"/>
              </a:ext>
            </a:extLst>
          </p:cNvPr>
          <p:cNvSpPr txBox="1"/>
          <p:nvPr/>
        </p:nvSpPr>
        <p:spPr>
          <a:xfrm>
            <a:off x="1161132" y="1803906"/>
            <a:ext cx="101309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Variables are a new CSS feature (</a:t>
            </a:r>
            <a:r>
              <a:rPr lang="en-US" sz="2400" dirty="0">
                <a:latin typeface="Century Gothic" panose="020B0502020202020204" pitchFamily="34" charset="0"/>
                <a:hlinkClick r:id="rId2"/>
              </a:rPr>
              <a:t>caniuse</a:t>
            </a:r>
            <a:r>
              <a:rPr lang="en-US" sz="2400" dirty="0">
                <a:latin typeface="Century Gothic" panose="020B0502020202020204" pitchFamily="34" charset="0"/>
              </a:rPr>
              <a:t>).</a:t>
            </a:r>
          </a:p>
          <a:p>
            <a:pPr algn="just"/>
            <a:endParaRPr lang="en-US" sz="2400" dirty="0"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:root {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 --primary-color: </a:t>
            </a:r>
            <a:r>
              <a:rPr lang="en-US" sz="2400" dirty="0" err="1">
                <a:latin typeface="Consolas" panose="020B0609020204030204" pitchFamily="49" charset="0"/>
              </a:rPr>
              <a:t>hotpink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2400" dirty="0">
              <a:latin typeface="Consolas" panose="020B0609020204030204" pitchFamily="49" charset="0"/>
            </a:endParaRP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h1 {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 background-color: var(--primary-color);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>
                <a:latin typeface="Century Gothic" panose="020B0502020202020204" pitchFamily="34" charset="0"/>
                <a:hlinkClick r:id="rId3"/>
              </a:rPr>
              <a:t>MDN details of CSS Variables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466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376D95-6D56-4411-924B-F4860A896E59}"/>
              </a:ext>
            </a:extLst>
          </p:cNvPr>
          <p:cNvSpPr/>
          <p:nvPr/>
        </p:nvSpPr>
        <p:spPr>
          <a:xfrm>
            <a:off x="319304" y="277400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background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D1D88-BEE0-4044-B57D-9C5D945F212A}"/>
              </a:ext>
            </a:extLst>
          </p:cNvPr>
          <p:cNvSpPr txBox="1"/>
          <p:nvPr/>
        </p:nvSpPr>
        <p:spPr>
          <a:xfrm>
            <a:off x="1669131" y="1446963"/>
            <a:ext cx="88537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An easy way to render images stretched and cropped to a given size: set it as a background image for an element. </a:t>
            </a:r>
          </a:p>
          <a:p>
            <a:pPr algn="ctr"/>
            <a:endParaRPr lang="en-US" sz="2400" dirty="0">
              <a:latin typeface="Century Gothic" panose="020B0502020202020204" pitchFamily="34" charset="0"/>
            </a:endParaRP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background-image: </a:t>
            </a:r>
            <a:r>
              <a:rPr lang="en-US" sz="2400" dirty="0" err="1">
                <a:latin typeface="Consolas" panose="020B0609020204030204" pitchFamily="49" charset="0"/>
              </a:rPr>
              <a:t>url</a:t>
            </a:r>
            <a:r>
              <a:rPr lang="en-US" sz="2400" dirty="0">
                <a:latin typeface="Consolas" panose="020B0609020204030204" pitchFamily="49" charset="0"/>
              </a:rPr>
              <a:t>(background.png);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3E7A1-118F-4E36-8B22-783609ECA811}"/>
              </a:ext>
            </a:extLst>
          </p:cNvPr>
          <p:cNvSpPr txBox="1"/>
          <p:nvPr/>
        </p:nvSpPr>
        <p:spPr>
          <a:xfrm>
            <a:off x="1843314" y="4007508"/>
            <a:ext cx="86795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entury Gothic" panose="020B0502020202020204" pitchFamily="34" charset="0"/>
              </a:rPr>
              <a:t>You can then use additional </a:t>
            </a:r>
            <a:r>
              <a:rPr lang="en-US" sz="2000" dirty="0">
                <a:latin typeface="Century Gothic" panose="020B0502020202020204" pitchFamily="34" charset="0"/>
                <a:hlinkClick r:id="rId2"/>
              </a:rPr>
              <a:t>background properties </a:t>
            </a:r>
            <a:r>
              <a:rPr lang="en-US" sz="2000" dirty="0">
                <a:latin typeface="Century Gothic" panose="020B0502020202020204" pitchFamily="34" charset="0"/>
              </a:rPr>
              <a:t>to further style it: 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background-size: cover; 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background-size: contain;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background-repeat: no-repeat;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background-position: top;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background-position: center; </a:t>
            </a:r>
          </a:p>
        </p:txBody>
      </p:sp>
    </p:spTree>
    <p:extLst>
      <p:ext uri="{BB962C8B-B14F-4D97-AF65-F5344CB8AC3E}">
        <p14:creationId xmlns:p14="http://schemas.microsoft.com/office/powerpoint/2010/main" val="1742189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28BFC-04E1-4A40-8C21-1481FD0EA034}"/>
              </a:ext>
            </a:extLst>
          </p:cNvPr>
          <p:cNvSpPr/>
          <p:nvPr/>
        </p:nvSpPr>
        <p:spPr>
          <a:xfrm>
            <a:off x="319304" y="277400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Web Fonts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7B4E-B304-4DD7-84CD-27EE108C98C0}"/>
              </a:ext>
            </a:extLst>
          </p:cNvPr>
          <p:cNvSpPr txBox="1"/>
          <p:nvPr/>
        </p:nvSpPr>
        <p:spPr>
          <a:xfrm>
            <a:off x="1727189" y="1462704"/>
            <a:ext cx="873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We can use </a:t>
            </a:r>
            <a:r>
              <a:rPr lang="en-US" sz="2400" dirty="0">
                <a:latin typeface="Century Gothic" panose="020B0502020202020204" pitchFamily="34" charset="0"/>
                <a:hlinkClick r:id="rId2"/>
              </a:rPr>
              <a:t>Google Fonts </a:t>
            </a:r>
            <a:r>
              <a:rPr lang="en-US" sz="2400" dirty="0">
                <a:latin typeface="Century Gothic" panose="020B0502020202020204" pitchFamily="34" charset="0"/>
              </a:rPr>
              <a:t>to choose from better fonts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29DE42-D474-40AA-AA10-7B4CC9E9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6" y="2994640"/>
            <a:ext cx="505097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 instructions are pretty self-explanatory: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entury Gothic" panose="020B0502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Basically, add the given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&lt;link&gt;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tag into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&lt;head&gt;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section of your page alongside your other CSS files.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A42F5-CB10-49AC-9C1C-519354FFA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57" y="2141950"/>
            <a:ext cx="44196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3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28BFC-04E1-4A40-8C21-1481FD0EA034}"/>
              </a:ext>
            </a:extLst>
          </p:cNvPr>
          <p:cNvSpPr/>
          <p:nvPr/>
        </p:nvSpPr>
        <p:spPr>
          <a:xfrm>
            <a:off x="319304" y="277400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Fallback Fonts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29DE42-D474-40AA-AA10-7B4CC9E9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388" y="1258877"/>
            <a:ext cx="93472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Notice that the Google Font example shows a comma-separated list of values for font-family: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B1673-1972-4D57-BCD9-121441B9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31" y="2406134"/>
            <a:ext cx="7334250" cy="923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EC3F74-2384-4D5F-91E5-C20207511FE8}"/>
              </a:ext>
            </a:extLst>
          </p:cNvPr>
          <p:cNvSpPr txBox="1"/>
          <p:nvPr/>
        </p:nvSpPr>
        <p:spPr>
          <a:xfrm>
            <a:off x="1422388" y="3767853"/>
            <a:ext cx="89843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Each successive font listed is a fallback, i.e. the font that will be loaded if the previous font could not be loaded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There are also </a:t>
            </a:r>
            <a:r>
              <a:rPr lang="en-US" sz="2000" dirty="0">
                <a:latin typeface="Century Gothic" panose="020B0502020202020204" pitchFamily="34" charset="0"/>
                <a:hlinkClick r:id="rId3"/>
              </a:rPr>
              <a:t>generic font names</a:t>
            </a:r>
            <a:r>
              <a:rPr lang="en-US" sz="2000" dirty="0">
                <a:latin typeface="Century Gothic" panose="020B0502020202020204" pitchFamily="34" charset="0"/>
              </a:rPr>
              <a:t>, which allows the browser to choose the font based on intent + fonts available on the OS.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It's good practice to list a generic font at the end of all your font-family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049209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C379EA-C5CF-4875-9712-BD24B5DE2F8E}"/>
              </a:ext>
            </a:extLst>
          </p:cNvPr>
          <p:cNvSpPr/>
          <p:nvPr/>
        </p:nvSpPr>
        <p:spPr>
          <a:xfrm>
            <a:off x="319304" y="277400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Hosted Fonts with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@font-face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E41B6-421E-4DD4-B03E-00BF3C7914DA}"/>
              </a:ext>
            </a:extLst>
          </p:cNvPr>
          <p:cNvSpPr txBox="1"/>
          <p:nvPr/>
        </p:nvSpPr>
        <p:spPr>
          <a:xfrm>
            <a:off x="1705418" y="1382263"/>
            <a:ext cx="878114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entury Gothic" panose="020B0502020202020204" pitchFamily="34" charset="0"/>
              </a:rPr>
              <a:t>You can also load your own font via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@font-face</a:t>
            </a:r>
            <a:r>
              <a:rPr lang="en-US" sz="2000" dirty="0">
                <a:latin typeface="Century Gothic" panose="020B0502020202020204" pitchFamily="34" charset="0"/>
              </a:rPr>
              <a:t>: 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Give it your own font name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Link to where the font file is found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50F25-33CE-4551-8CE7-3BCB1644E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285" y="3178175"/>
            <a:ext cx="8677275" cy="3143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4763E-2DC4-43DE-9623-9D8C535314DC}"/>
              </a:ext>
            </a:extLst>
          </p:cNvPr>
          <p:cNvSpPr txBox="1"/>
          <p:nvPr/>
        </p:nvSpPr>
        <p:spPr>
          <a:xfrm>
            <a:off x="1601573" y="6360044"/>
            <a:ext cx="8781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hlinkClick r:id="rId4"/>
              </a:rPr>
              <a:t>Font Link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885F6B-14A7-40D4-92EA-7B564C882E7C}"/>
              </a:ext>
            </a:extLst>
          </p:cNvPr>
          <p:cNvSpPr/>
          <p:nvPr/>
        </p:nvSpPr>
        <p:spPr>
          <a:xfrm>
            <a:off x="1001485" y="554369"/>
            <a:ext cx="1018902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CSS LAYOUT RENDERING MODE WE LEARNT SO FAR: FLOAT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9323C-4D35-4AEB-9877-87ED4511B839}"/>
              </a:ext>
            </a:extLst>
          </p:cNvPr>
          <p:cNvSpPr/>
          <p:nvPr/>
        </p:nvSpPr>
        <p:spPr>
          <a:xfrm>
            <a:off x="1052285" y="2686654"/>
            <a:ext cx="10087429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latin typeface="Century Gothic" panose="020B0502020202020204" pitchFamily="34" charset="0"/>
              </a:rPr>
              <a:t>The early web was influenced by print/academic publications where floats are used to control the flow of figures and tables in text.</a:t>
            </a:r>
          </a:p>
          <a:p>
            <a:pPr algn="just"/>
            <a:endParaRPr lang="en-US" sz="2400" dirty="0">
              <a:ln w="0"/>
              <a:latin typeface="Century Gothic" panose="020B0502020202020204" pitchFamily="34" charset="0"/>
            </a:endParaRPr>
          </a:p>
          <a:p>
            <a:pPr algn="just"/>
            <a:r>
              <a:rPr lang="en-US" sz="2400" b="1" dirty="0">
                <a:ln w="0"/>
                <a:solidFill>
                  <a:srgbClr val="002060"/>
                </a:solidFill>
                <a:latin typeface="Century Gothic" panose="020B0502020202020204" pitchFamily="34" charset="0"/>
              </a:rPr>
              <a:t>Floats were never meant for Layouts: 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They’re simply meant to take an element, put it to one side, and let other content flow around it. That’s all.</a:t>
            </a:r>
          </a:p>
        </p:txBody>
      </p:sp>
    </p:spTree>
    <p:extLst>
      <p:ext uri="{BB962C8B-B14F-4D97-AF65-F5344CB8AC3E}">
        <p14:creationId xmlns:p14="http://schemas.microsoft.com/office/powerpoint/2010/main" val="3637091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C51B40-CB7C-4983-95E2-91657F74549A}"/>
              </a:ext>
            </a:extLst>
          </p:cNvPr>
          <p:cNvSpPr/>
          <p:nvPr/>
        </p:nvSpPr>
        <p:spPr>
          <a:xfrm>
            <a:off x="1161134" y="2967335"/>
            <a:ext cx="88827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Mobile Web</a:t>
            </a:r>
            <a:endParaRPr lang="en-US" sz="5400" b="1" cap="none" spc="0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1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BA344-1EFB-4BE5-BCAF-2AF71B72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8" y="926664"/>
            <a:ext cx="9652000" cy="5218444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205C21-467B-45A3-8624-82809BACC6D6}"/>
              </a:ext>
            </a:extLst>
          </p:cNvPr>
          <p:cNvSpPr txBox="1"/>
          <p:nvPr/>
        </p:nvSpPr>
        <p:spPr>
          <a:xfrm>
            <a:off x="3048000" y="2922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Say we have the following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8E444-83FF-4CE8-BD61-8ABCE6CE739F}"/>
              </a:ext>
            </a:extLst>
          </p:cNvPr>
          <p:cNvSpPr txBox="1"/>
          <p:nvPr/>
        </p:nvSpPr>
        <p:spPr>
          <a:xfrm>
            <a:off x="2852058" y="6317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Q: What does it look like on a phone?</a:t>
            </a:r>
          </a:p>
        </p:txBody>
      </p:sp>
    </p:spTree>
    <p:extLst>
      <p:ext uri="{BB962C8B-B14F-4D97-AF65-F5344CB8AC3E}">
        <p14:creationId xmlns:p14="http://schemas.microsoft.com/office/powerpoint/2010/main" val="722053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14F8406-457E-4F2D-92F6-6FABC087AADE}"/>
              </a:ext>
            </a:extLst>
          </p:cNvPr>
          <p:cNvGrpSpPr/>
          <p:nvPr/>
        </p:nvGrpSpPr>
        <p:grpSpPr>
          <a:xfrm>
            <a:off x="4914900" y="1404711"/>
            <a:ext cx="2362200" cy="4629150"/>
            <a:chOff x="4914900" y="1114425"/>
            <a:chExt cx="2362200" cy="462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7FD172-5CE6-4C54-B376-285719781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4900" y="1114425"/>
              <a:ext cx="2362200" cy="46291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0B9715-D8AA-4B5B-8D6C-B9213021C9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4"/>
            <a:stretch/>
          </p:blipFill>
          <p:spPr>
            <a:xfrm>
              <a:off x="5150710" y="2104573"/>
              <a:ext cx="1946775" cy="305039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DAF201-9ACA-4649-A597-BF6B808AD383}"/>
              </a:ext>
            </a:extLst>
          </p:cNvPr>
          <p:cNvSpPr txBox="1"/>
          <p:nvPr/>
        </p:nvSpPr>
        <p:spPr>
          <a:xfrm>
            <a:off x="3048000" y="4481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Not Terrible, But Pretty Hard to Read</a:t>
            </a:r>
          </a:p>
        </p:txBody>
      </p:sp>
    </p:spTree>
    <p:extLst>
      <p:ext uri="{BB962C8B-B14F-4D97-AF65-F5344CB8AC3E}">
        <p14:creationId xmlns:p14="http://schemas.microsoft.com/office/powerpoint/2010/main" val="3476071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ACA0C0-24B9-4D59-ABB8-AC716503877A}"/>
              </a:ext>
            </a:extLst>
          </p:cNvPr>
          <p:cNvSpPr/>
          <p:nvPr/>
        </p:nvSpPr>
        <p:spPr>
          <a:xfrm>
            <a:off x="319302" y="457172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Responsive Web Design</a:t>
            </a:r>
            <a:endParaRPr lang="en-US" sz="4000" b="1" cap="none" spc="0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FC592-94D0-41B9-B151-E4CE9D213858}"/>
              </a:ext>
            </a:extLst>
          </p:cNvPr>
          <p:cNvSpPr txBox="1"/>
          <p:nvPr/>
        </p:nvSpPr>
        <p:spPr>
          <a:xfrm>
            <a:off x="1531246" y="1674705"/>
            <a:ext cx="912948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We want to write our CSS in a way that can look nice in a wide range of screen sizes: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27" desktop monitor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 err="1">
                <a:latin typeface="Century Gothic" panose="020B0502020202020204" pitchFamily="34" charset="0"/>
              </a:rPr>
              <a:t>Macbook</a:t>
            </a:r>
            <a:r>
              <a:rPr lang="en-US" sz="2000" dirty="0">
                <a:latin typeface="Century Gothic" panose="020B0502020202020204" pitchFamily="34" charset="0"/>
              </a:rPr>
              <a:t> Air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Samsung Galaxy S7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iPhone 7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>
                <a:latin typeface="Century Gothic" panose="020B0502020202020204" pitchFamily="34" charset="0"/>
              </a:rPr>
              <a:t>iPad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56AA5-55BD-453D-A5E6-5AF813AF254B}"/>
              </a:ext>
            </a:extLst>
          </p:cNvPr>
          <p:cNvSpPr txBox="1"/>
          <p:nvPr/>
        </p:nvSpPr>
        <p:spPr>
          <a:xfrm>
            <a:off x="3047989" y="53803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Q: How do we do this?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Do we need to write totally different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CSS for every screen size?!</a:t>
            </a:r>
          </a:p>
        </p:txBody>
      </p:sp>
    </p:spTree>
    <p:extLst>
      <p:ext uri="{BB962C8B-B14F-4D97-AF65-F5344CB8AC3E}">
        <p14:creationId xmlns:p14="http://schemas.microsoft.com/office/powerpoint/2010/main" val="143814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58F30E-B371-4F61-B656-E1F611540A18}"/>
              </a:ext>
            </a:extLst>
          </p:cNvPr>
          <p:cNvSpPr/>
          <p:nvPr/>
        </p:nvSpPr>
        <p:spPr>
          <a:xfrm>
            <a:off x="2002960" y="398883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Mobile Sizing</a:t>
            </a:r>
            <a:endParaRPr lang="en-US" sz="4000" b="1" cap="none" spc="0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9A371-CEA5-40D7-B9F7-E6D37E19ED09}"/>
              </a:ext>
            </a:extLst>
          </p:cNvPr>
          <p:cNvSpPr txBox="1"/>
          <p:nvPr/>
        </p:nvSpPr>
        <p:spPr>
          <a:xfrm>
            <a:off x="4847771" y="1671321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Unless directed otherwise via HTML or CSS cues, mobile browsers render web pages at a </a:t>
            </a:r>
            <a:r>
              <a:rPr lang="en-US" sz="2400" b="1" dirty="0">
                <a:latin typeface="Century Gothic" panose="020B0502020202020204" pitchFamily="34" charset="0"/>
              </a:rPr>
              <a:t>desktop screen width </a:t>
            </a:r>
            <a:r>
              <a:rPr lang="en-US" sz="2400" dirty="0">
                <a:latin typeface="Century Gothic" panose="020B0502020202020204" pitchFamily="34" charset="0"/>
              </a:rPr>
              <a:t>(~1000px), then "zooms out" until the entire page fits on screen.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6C166-785B-4AFA-9541-156E3BD74A33}"/>
              </a:ext>
            </a:extLst>
          </p:cNvPr>
          <p:cNvSpPr txBox="1"/>
          <p:nvPr/>
        </p:nvSpPr>
        <p:spPr>
          <a:xfrm>
            <a:off x="4847771" y="417101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(That's why we sometimes get web pages with teeny-tiny font on your phone: these webpages have not added support for mobile.)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191FFE-3055-4E59-8BAE-FC08F712305B}"/>
              </a:ext>
            </a:extLst>
          </p:cNvPr>
          <p:cNvGrpSpPr/>
          <p:nvPr/>
        </p:nvGrpSpPr>
        <p:grpSpPr>
          <a:xfrm>
            <a:off x="580572" y="417065"/>
            <a:ext cx="3053443" cy="5983763"/>
            <a:chOff x="4914900" y="1114425"/>
            <a:chExt cx="2362200" cy="46291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92F9FC-E251-4BF9-88CE-729ECF8FD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4900" y="1114425"/>
              <a:ext cx="2362200" cy="46291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86972A-1E0F-45CE-A292-412C8A3EE6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4"/>
            <a:stretch/>
          </p:blipFill>
          <p:spPr>
            <a:xfrm>
              <a:off x="5150710" y="2104573"/>
              <a:ext cx="1946775" cy="3050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712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4DCA8C-DEDB-4E99-B99B-F85598342452}"/>
              </a:ext>
            </a:extLst>
          </p:cNvPr>
          <p:cNvSpPr/>
          <p:nvPr/>
        </p:nvSpPr>
        <p:spPr>
          <a:xfrm>
            <a:off x="319302" y="457172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Meta Viewport Tag</a:t>
            </a:r>
            <a:endParaRPr lang="en-US" sz="4000" b="1" cap="none" spc="0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57F81-AD86-43A3-88C2-0BE06EDA694C}"/>
              </a:ext>
            </a:extLst>
          </p:cNvPr>
          <p:cNvSpPr txBox="1"/>
          <p:nvPr/>
        </p:nvSpPr>
        <p:spPr>
          <a:xfrm>
            <a:off x="1799772" y="1425806"/>
            <a:ext cx="89988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To prevent phone browsers from rendering the page at desktop width and zooming out, use the meta viewport tag: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FF977-C1EF-4BEA-B2D7-F6614627847A}"/>
              </a:ext>
            </a:extLst>
          </p:cNvPr>
          <p:cNvSpPr txBox="1"/>
          <p:nvPr/>
        </p:nvSpPr>
        <p:spPr>
          <a:xfrm>
            <a:off x="1081301" y="2951946"/>
            <a:ext cx="100293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&lt;meta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name="viewport"</a:t>
            </a: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content="width=device-width, initial-scale=1"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6DE0BDB-0573-46D7-846D-D6AA81091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771" y="5047473"/>
            <a:ext cx="1001485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This belongs 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&lt;head&gt;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 section of your HTML.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(Same section as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&lt;title&gt;, &lt;link&gt;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and other metadata elements.)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86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4DCA8C-DEDB-4E99-B99B-F85598342452}"/>
              </a:ext>
            </a:extLst>
          </p:cNvPr>
          <p:cNvSpPr/>
          <p:nvPr/>
        </p:nvSpPr>
        <p:spPr>
          <a:xfrm>
            <a:off x="319302" y="457172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Meta Viewport Tag</a:t>
            </a:r>
            <a:endParaRPr lang="en-US" sz="4000" b="1" cap="none" spc="0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FF977-C1EF-4BEA-B2D7-F6614627847A}"/>
              </a:ext>
            </a:extLst>
          </p:cNvPr>
          <p:cNvSpPr txBox="1"/>
          <p:nvPr/>
        </p:nvSpPr>
        <p:spPr>
          <a:xfrm>
            <a:off x="1081301" y="1558574"/>
            <a:ext cx="100293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&lt;meta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name="viewport"</a:t>
            </a: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content="width=device-width, initial-scale=1"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C03E5-22FE-46D1-95C6-B448FCAF2ED5}"/>
              </a:ext>
            </a:extLst>
          </p:cNvPr>
          <p:cNvSpPr txBox="1"/>
          <p:nvPr/>
        </p:nvSpPr>
        <p:spPr>
          <a:xfrm>
            <a:off x="1462294" y="2906197"/>
            <a:ext cx="9267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name=viewport: </a:t>
            </a:r>
            <a:r>
              <a:rPr lang="en-US" sz="2000" dirty="0">
                <a:latin typeface="Century Gothic" panose="020B0502020202020204" pitchFamily="34" charset="0"/>
              </a:rPr>
              <a:t>"Browser, I am going to tell you how I want the viewport to look.“</a:t>
            </a:r>
          </a:p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width=device-width: </a:t>
            </a:r>
            <a:r>
              <a:rPr lang="en-US" sz="2000" dirty="0">
                <a:latin typeface="Century Gothic" panose="020B0502020202020204" pitchFamily="34" charset="0"/>
              </a:rPr>
              <a:t>"The viewport's width should always start at the device's width." (i.e., don't do that thing on mobile where you render the page at the desktop's width)</a:t>
            </a:r>
          </a:p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initial-scale=1</a:t>
            </a:r>
            <a:r>
              <a:rPr lang="en-US" sz="2000" dirty="0">
                <a:latin typeface="Century Gothic" panose="020B0502020202020204" pitchFamily="34" charset="0"/>
              </a:rPr>
              <a:t>: "Start at zoom level of 100%."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408F8-C6B1-4EDA-8573-A6DA4B4F6210}"/>
              </a:ext>
            </a:extLst>
          </p:cNvPr>
          <p:cNvSpPr txBox="1"/>
          <p:nvPr/>
        </p:nvSpPr>
        <p:spPr>
          <a:xfrm>
            <a:off x="2082786" y="6000718"/>
            <a:ext cx="802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(We should pretty much always include this tag in our HTML.)</a:t>
            </a:r>
          </a:p>
        </p:txBody>
      </p:sp>
    </p:spTree>
    <p:extLst>
      <p:ext uri="{BB962C8B-B14F-4D97-AF65-F5344CB8AC3E}">
        <p14:creationId xmlns:p14="http://schemas.microsoft.com/office/powerpoint/2010/main" val="11258641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60A927-57B5-4204-B020-3B50F52BACD7}"/>
              </a:ext>
            </a:extLst>
          </p:cNvPr>
          <p:cNvSpPr/>
          <p:nvPr/>
        </p:nvSpPr>
        <p:spPr>
          <a:xfrm>
            <a:off x="319302" y="457172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CSS </a:t>
            </a:r>
            <a:r>
              <a:rPr lang="en-US" sz="4000" b="1" cap="none" spc="0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media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7F073-F8AC-4396-A896-53094D403386}"/>
              </a:ext>
            </a:extLst>
          </p:cNvPr>
          <p:cNvSpPr txBox="1"/>
          <p:nvPr/>
        </p:nvSpPr>
        <p:spPr>
          <a:xfrm>
            <a:off x="2097301" y="1527406"/>
            <a:ext cx="7997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entury Gothic" panose="020B0502020202020204" pitchFamily="34" charset="0"/>
              </a:rPr>
              <a:t>You can define a CSS media query in order to change style rules based on the characteristics of the device: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8E717-6798-479F-ADCD-C66ED5BB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37" y="2825068"/>
            <a:ext cx="4381500" cy="19335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77344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043C0A-1E25-4A84-9432-6C8BB3E0F2E2}"/>
              </a:ext>
            </a:extLst>
          </p:cNvPr>
          <p:cNvSpPr/>
          <p:nvPr/>
        </p:nvSpPr>
        <p:spPr>
          <a:xfrm>
            <a:off x="319302" y="457172"/>
            <a:ext cx="115533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Mobile Summary</a:t>
            </a:r>
            <a:endParaRPr lang="en-US" sz="4000" b="1" cap="none" spc="0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CFD0C-3AC2-4726-92D9-3DE2AC83AABC}"/>
              </a:ext>
            </a:extLst>
          </p:cNvPr>
          <p:cNvSpPr txBox="1"/>
          <p:nvPr/>
        </p:nvSpPr>
        <p:spPr>
          <a:xfrm>
            <a:off x="1698158" y="2389164"/>
            <a:ext cx="879565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400" dirty="0">
                <a:latin typeface="Century Gothic" panose="020B0502020202020204" pitchFamily="34" charset="0"/>
              </a:rPr>
              <a:t>Always add the </a:t>
            </a:r>
            <a:r>
              <a:rPr lang="en-US" sz="2400" dirty="0">
                <a:latin typeface="Consolas" panose="020B0609020204030204" pitchFamily="49" charset="0"/>
              </a:rPr>
              <a:t>meta viewport</a:t>
            </a:r>
            <a:r>
              <a:rPr lang="en-US" sz="2400" dirty="0">
                <a:latin typeface="Century Gothic" panose="020B0502020202020204" pitchFamily="34" charset="0"/>
              </a:rPr>
              <a:t> tag</a:t>
            </a:r>
          </a:p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400" dirty="0">
                <a:latin typeface="Century Gothic" panose="020B0502020202020204" pitchFamily="34" charset="0"/>
              </a:rPr>
              <a:t>Use </a:t>
            </a:r>
            <a:r>
              <a:rPr lang="en-US" sz="2400" dirty="0">
                <a:latin typeface="Consolas" panose="020B0609020204030204" pitchFamily="49" charset="0"/>
              </a:rPr>
              <a:t>@media queries </a:t>
            </a:r>
            <a:r>
              <a:rPr lang="en-US" sz="2400" dirty="0">
                <a:latin typeface="Century Gothic" panose="020B0502020202020204" pitchFamily="34" charset="0"/>
              </a:rPr>
              <a:t>to add styles for devices with certain characteristics, such as screen width</a:t>
            </a:r>
          </a:p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400" dirty="0">
                <a:latin typeface="Century Gothic" panose="020B0502020202020204" pitchFamily="34" charset="0"/>
              </a:rPr>
              <a:t>Use the Chrome Device Mode to simulate mobile rendering on desktop</a:t>
            </a:r>
          </a:p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400" dirty="0">
                <a:latin typeface="Century Gothic" panose="020B0502020202020204" pitchFamily="34" charset="0"/>
              </a:rPr>
              <a:t>For height and width, prefer percentages</a:t>
            </a:r>
          </a:p>
        </p:txBody>
      </p:sp>
    </p:spTree>
    <p:extLst>
      <p:ext uri="{BB962C8B-B14F-4D97-AF65-F5344CB8AC3E}">
        <p14:creationId xmlns:p14="http://schemas.microsoft.com/office/powerpoint/2010/main" val="427420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128624-9A58-4229-AA71-5EF07A5132F8}"/>
              </a:ext>
            </a:extLst>
          </p:cNvPr>
          <p:cNvSpPr/>
          <p:nvPr/>
        </p:nvSpPr>
        <p:spPr>
          <a:xfrm>
            <a:off x="1001485" y="554369"/>
            <a:ext cx="101890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So Why Did We Use Them For Layout?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C69605-541D-4638-A578-AE011CA30FFD}"/>
              </a:ext>
            </a:extLst>
          </p:cNvPr>
          <p:cNvSpPr/>
          <p:nvPr/>
        </p:nvSpPr>
        <p:spPr>
          <a:xfrm>
            <a:off x="1052284" y="1905506"/>
            <a:ext cx="1008742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latin typeface="Century Gothic" panose="020B0502020202020204" pitchFamily="34" charset="0"/>
              </a:rPr>
              <a:t>Because we can clear a block below two floated columns, float layout came into being. If there had ever been a way to “clear” elements below positioned elements, we’d never have bothered to use floats for layout.</a:t>
            </a:r>
          </a:p>
          <a:p>
            <a:pPr algn="just"/>
            <a:endParaRPr lang="en-US" sz="2400" dirty="0">
              <a:ln w="0"/>
              <a:latin typeface="Century Gothic" panose="020B0502020202020204" pitchFamily="34" charset="0"/>
            </a:endParaRPr>
          </a:p>
          <a:p>
            <a:pPr algn="just"/>
            <a:r>
              <a:rPr lang="en-US" sz="2400" b="1" dirty="0">
                <a:ln w="0"/>
                <a:solidFill>
                  <a:srgbClr val="002060"/>
                </a:solidFill>
                <a:latin typeface="Century Gothic" panose="020B0502020202020204" pitchFamily="34" charset="0"/>
              </a:rPr>
              <a:t>Summary: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 Floats should not be used for layout anymore as there are other more sophisticated way to create complex layouts that also supports different size devices.</a:t>
            </a:r>
          </a:p>
        </p:txBody>
      </p:sp>
    </p:spTree>
    <p:extLst>
      <p:ext uri="{BB962C8B-B14F-4D97-AF65-F5344CB8AC3E}">
        <p14:creationId xmlns:p14="http://schemas.microsoft.com/office/powerpoint/2010/main" val="200215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5C1F5-380B-40A4-8AFA-A769CAB456A9}"/>
              </a:ext>
            </a:extLst>
          </p:cNvPr>
          <p:cNvSpPr/>
          <p:nvPr/>
        </p:nvSpPr>
        <p:spPr>
          <a:xfrm>
            <a:off x="1001485" y="554369"/>
            <a:ext cx="101890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LAYOUT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4C673B-8208-493F-88C8-A0B2365924DA}"/>
              </a:ext>
            </a:extLst>
          </p:cNvPr>
          <p:cNvSpPr/>
          <p:nvPr/>
        </p:nvSpPr>
        <p:spPr>
          <a:xfrm>
            <a:off x="1052284" y="1803906"/>
            <a:ext cx="1008742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latin typeface="Century Gothic" panose="020B0502020202020204" pitchFamily="34" charset="0"/>
              </a:rPr>
              <a:t>To achieve more complicated layouts, we can enable a different kind of CSS layout rendering mode: </a:t>
            </a:r>
            <a:r>
              <a:rPr lang="en-US" sz="2400" b="1" dirty="0">
                <a:ln w="0"/>
                <a:latin typeface="Century Gothic" panose="020B0502020202020204" pitchFamily="34" charset="0"/>
              </a:rPr>
              <a:t>Flex layout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en-US" sz="2400" dirty="0">
              <a:ln w="0"/>
              <a:latin typeface="Century Gothic" panose="020B0502020202020204" pitchFamily="34" charset="0"/>
            </a:endParaRPr>
          </a:p>
          <a:p>
            <a:pPr algn="just"/>
            <a:r>
              <a:rPr lang="en-US" sz="2400" b="1" dirty="0">
                <a:ln w="0"/>
                <a:latin typeface="Century Gothic" panose="020B0502020202020204" pitchFamily="34" charset="0"/>
              </a:rPr>
              <a:t>Flex layout 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defines a special set of rules for laying out items in rows or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AB615-9924-42C8-86F7-DFB23765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24" y="4157633"/>
            <a:ext cx="3555774" cy="217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5C506-8281-4641-A237-FE058F20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911" y="3602922"/>
            <a:ext cx="18859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4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5C1F5-380B-40A4-8AFA-A769CAB456A9}"/>
              </a:ext>
            </a:extLst>
          </p:cNvPr>
          <p:cNvSpPr/>
          <p:nvPr/>
        </p:nvSpPr>
        <p:spPr>
          <a:xfrm>
            <a:off x="1001485" y="554369"/>
            <a:ext cx="101890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LAYOUT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4C673B-8208-493F-88C8-A0B2365924DA}"/>
              </a:ext>
            </a:extLst>
          </p:cNvPr>
          <p:cNvSpPr/>
          <p:nvPr/>
        </p:nvSpPr>
        <p:spPr>
          <a:xfrm>
            <a:off x="1052282" y="1479219"/>
            <a:ext cx="100874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1" dirty="0">
                <a:ln w="0"/>
                <a:latin typeface="Century Gothic" panose="020B0502020202020204" pitchFamily="34" charset="0"/>
              </a:rPr>
              <a:t>Flex layout solves all sorts of problems. </a:t>
            </a:r>
            <a:r>
              <a:rPr lang="en-US" sz="2000" dirty="0">
                <a:ln w="0"/>
                <a:latin typeface="Century Gothic" panose="020B0502020202020204" pitchFamily="34" charset="0"/>
              </a:rPr>
              <a:t>Here are some examples of layouts that are easy to create with flex layout (and really difficult otherwise):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6507C-EF23-4491-AD5B-DCA9D041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53" y="2404070"/>
            <a:ext cx="8856889" cy="42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5C1F5-380B-40A4-8AFA-A769CAB456A9}"/>
              </a:ext>
            </a:extLst>
          </p:cNvPr>
          <p:cNvSpPr/>
          <p:nvPr/>
        </p:nvSpPr>
        <p:spPr>
          <a:xfrm>
            <a:off x="1001485" y="554369"/>
            <a:ext cx="101890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FLEX BASICS</a:t>
            </a:r>
            <a:endParaRPr lang="en-US" sz="40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4C673B-8208-493F-88C8-A0B2365924DA}"/>
              </a:ext>
            </a:extLst>
          </p:cNvPr>
          <p:cNvSpPr/>
          <p:nvPr/>
        </p:nvSpPr>
        <p:spPr>
          <a:xfrm>
            <a:off x="1052282" y="1479219"/>
            <a:ext cx="100874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latin typeface="Century Gothic" panose="020B0502020202020204" pitchFamily="34" charset="0"/>
              </a:rPr>
              <a:t>Flex layouts are composed of:</a:t>
            </a:r>
          </a:p>
          <a:p>
            <a:pPr lvl="2" algn="just"/>
            <a:r>
              <a:rPr lang="en-US" sz="2400" dirty="0">
                <a:ln w="0"/>
                <a:latin typeface="Century Gothic" panose="020B0502020202020204" pitchFamily="34" charset="0"/>
              </a:rPr>
              <a:t>- A </a:t>
            </a:r>
            <a:r>
              <a:rPr lang="en-US" sz="2400" b="1" dirty="0">
                <a:ln w="0"/>
                <a:latin typeface="Century Gothic" panose="020B0502020202020204" pitchFamily="34" charset="0"/>
              </a:rPr>
              <a:t>Flex container</a:t>
            </a:r>
            <a:r>
              <a:rPr lang="en-US" sz="2400" dirty="0">
                <a:ln w="0"/>
                <a:latin typeface="Century Gothic" panose="020B0502020202020204" pitchFamily="34" charset="0"/>
              </a:rPr>
              <a:t>, which contains one or more:</a:t>
            </a:r>
          </a:p>
          <a:p>
            <a:pPr lvl="3" algn="just"/>
            <a:r>
              <a:rPr lang="en-US" sz="2400" dirty="0">
                <a:ln w="0"/>
                <a:latin typeface="Century Gothic" panose="020B0502020202020204" pitchFamily="34" charset="0"/>
              </a:rPr>
              <a:t>- </a:t>
            </a:r>
            <a:r>
              <a:rPr lang="en-US" sz="2400" b="1" dirty="0">
                <a:ln w="0"/>
                <a:latin typeface="Century Gothic" panose="020B0502020202020204" pitchFamily="34" charset="0"/>
              </a:rPr>
              <a:t>Flex item(s)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01B67-E971-4585-8D5A-13D1EF54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13" y="3228332"/>
            <a:ext cx="9140373" cy="334255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04967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2195</Words>
  <Application>Microsoft Office PowerPoint</Application>
  <PresentationFormat>Widescreen</PresentationFormat>
  <Paragraphs>253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Century Gothic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 Fazlee Rabby</dc:creator>
  <cp:lastModifiedBy>SK Fazlee Rabby</cp:lastModifiedBy>
  <cp:revision>277</cp:revision>
  <dcterms:created xsi:type="dcterms:W3CDTF">2020-06-05T16:16:14Z</dcterms:created>
  <dcterms:modified xsi:type="dcterms:W3CDTF">2021-06-14T08:39:12Z</dcterms:modified>
</cp:coreProperties>
</file>