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1475" r:id="rId2"/>
    <p:sldId id="11458" r:id="rId3"/>
    <p:sldId id="11490" r:id="rId4"/>
    <p:sldId id="11483" r:id="rId5"/>
    <p:sldId id="11484" r:id="rId6"/>
    <p:sldId id="11486" r:id="rId7"/>
    <p:sldId id="11487" r:id="rId8"/>
    <p:sldId id="11488" r:id="rId9"/>
    <p:sldId id="11489" r:id="rId10"/>
    <p:sldId id="11491" r:id="rId11"/>
    <p:sldId id="11492" r:id="rId12"/>
    <p:sldId id="11472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 Lang" initials="LL" lastIdx="5" clrIdx="0">
    <p:extLst>
      <p:ext uri="{19B8F6BF-5375-455C-9EA6-DF929625EA0E}">
        <p15:presenceInfo xmlns:p15="http://schemas.microsoft.com/office/powerpoint/2012/main" userId="0cecc9a636ea10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7979"/>
    <a:srgbClr val="D37979"/>
    <a:srgbClr val="44546A"/>
    <a:srgbClr val="132E4A"/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650" autoAdjust="0"/>
  </p:normalViewPr>
  <p:slideViewPr>
    <p:cSldViewPr snapToGrid="0">
      <p:cViewPr varScale="1">
        <p:scale>
          <a:sx n="70" d="100"/>
          <a:sy n="70" d="100"/>
        </p:scale>
        <p:origin x="1166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-7056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26FED-0DD7-4A82-A311-86EEE75CA699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61829-E50B-4091-AE21-893680968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5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74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72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3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E90E-5776-4F8A-ACD8-F3C897C887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84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E90E-5776-4F8A-ACD8-F3C897C887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620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64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92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10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4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920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45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E0202-CF07-4CE3-9B06-248522A7C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1C83BA-9D58-4A7C-8329-9DD78222C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88012-6D33-4B13-BF33-61CABE17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8EA67-3AD3-4EA0-B09F-2B49D6B0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D85C0-27DB-4AA7-A58B-CF404A79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5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004">
        <p:fade/>
      </p:transition>
    </mc:Choice>
    <mc:Fallback xmlns="">
      <p:transition spd="med" advTm="31004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3FEB4-74F6-4998-93D0-6F46AC51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B0E14-CE5B-4473-865D-61C19510C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42D53-0A5D-415A-9AED-9E175F52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E2EFD-5572-48A5-B370-5BB55975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84E88-69BF-4D63-BE90-989870C3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004">
        <p:fade/>
      </p:transition>
    </mc:Choice>
    <mc:Fallback xmlns="">
      <p:transition spd="med" advTm="31004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3A8ADB-1A29-4FB9-AE7A-ED9AF09B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4D3196-A0D2-4014-A87E-87164CE83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00BF8-9590-4A89-BAA5-C37B7ACD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93537-7FB2-4EBC-81F5-1C496001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45934-5EED-4B0C-9DDD-A7818DE9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4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004">
        <p:fade/>
      </p:transition>
    </mc:Choice>
    <mc:Fallback xmlns="">
      <p:transition spd="med" advTm="31004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26860EA-C313-45B3-979D-76F40048CC74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561CA3BB-F80E-418F-ADB5-E0110BF4BEF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D701EBF0-30B9-4D3E-8154-93EA2F6F010F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64B10D3D-3983-46DD-9928-42C885C3929A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DD3A87-A987-4CB6-A729-CF8671512F78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F4E330F3-050F-45AC-886E-396F469BC8DD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50118B7-AB8C-4A02-A326-0E65F009324A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8848993-8791-4510-A3B8-5E1793B19A6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09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004">
        <p:fade/>
      </p:transition>
    </mc:Choice>
    <mc:Fallback xmlns="">
      <p:transition spd="med" advTm="31004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43C9-0F47-4B94-B6C9-8EF4B539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4B20-E8FA-493C-9ECF-4D385ADD2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CD60-3A2D-4CE2-9F1E-7C54442D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5B8-5EF1-40A6-A1F5-970C24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B532B-1BC7-4D4D-B315-FB54F8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004">
        <p:fade/>
      </p:transition>
    </mc:Choice>
    <mc:Fallback xmlns="">
      <p:transition spd="med" advTm="31004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A521E-9303-4AD5-8714-D5E01FA5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5FF87-28E5-4FF1-ADA1-59F9E2DC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895E3-FCB4-4965-A894-8656E821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907B2-8365-49B2-A4B5-E7F78F38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4B052-6411-4F2C-B862-ABBEF1EB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7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004">
        <p:fade/>
      </p:transition>
    </mc:Choice>
    <mc:Fallback xmlns="">
      <p:transition spd="med" advTm="31004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60C44-5783-4A8A-819F-23018CE1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CAEE4-EACE-4B37-8ABB-734DB1D2D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858DB-734C-44F9-8A26-9C3631DD8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28712-35AD-4B92-8F03-91669A03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AE8FB0-AA9F-4A49-B7FC-E74AF682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90B71-5238-4122-AF8F-EC0C21C5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1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004">
        <p:fade/>
      </p:transition>
    </mc:Choice>
    <mc:Fallback xmlns="">
      <p:transition spd="med" advTm="31004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80EBE-7DDB-440A-9FC5-B284AE29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43B3B-BE6B-40F5-B2A7-A0FC9360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E1D89-B208-45B7-8987-1C2724FD8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58DDA5-EE23-46DA-8B94-32EB93695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02C7D1-07AA-4808-8802-E4057218F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601063-2FED-4EB0-A244-CDC63535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9FDE82-7C61-4DC1-A615-CEB214D8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E117CD-D124-4916-9902-E4F53490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82440" y="643112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0112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004">
        <p:fade/>
      </p:transition>
    </mc:Choice>
    <mc:Fallback xmlns="">
      <p:transition spd="med" advTm="31004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F8CC5-F2E6-48E9-BBA6-82A4CB23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2B39D5-0F7D-465A-AC6C-86AC0840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B8BD78-3074-4FA5-9585-05A01D8F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09CC1-7E3E-4CED-80CC-FD31ECEF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0A40A54-7759-48E3-9027-7DAA4245BCFF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ADE71E8F-DBB9-4E63-96D2-29702E94F8A4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B7C0AEC-305B-4823-9CB8-EF1FA727F63A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87EEA515-FEF5-4413-BEDB-3D0E584E32F5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60DE99E-FB03-4E3F-AB8B-31E7A44015CD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1A7272AD-E9A4-4ADF-B33F-9E8D6D4D7FA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E71FF05A-4864-4225-9A3C-FEA621A87E5C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B27376B2-49BB-4874-AEBA-22A1DB5A22CE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1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004">
        <p:fade/>
      </p:transition>
    </mc:Choice>
    <mc:Fallback xmlns="">
      <p:transition spd="med" advTm="31004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56BEE7-7634-441F-896F-EF441C96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9110" y="6356350"/>
            <a:ext cx="27432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80F31E-F510-4C14-A310-A97DD82E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E3198-4FB5-4326-B839-6505267F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447" y="6356350"/>
            <a:ext cx="2743200" cy="365125"/>
          </a:xfrm>
        </p:spPr>
        <p:txBody>
          <a:bodyPr/>
          <a:lstStyle>
            <a:lvl1pPr algn="l">
              <a:defRPr sz="1400"/>
            </a:lvl1pPr>
          </a:lstStyle>
          <a:p>
            <a:fld id="{4C08AC1F-CD8D-497D-9859-AB6A0353CD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334FD2-F57D-49CE-B063-C204315F5086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041FD824-AADB-4063-AA0B-405E86BF9FDF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41C80097-3A17-4789-AF59-B874842B861D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F5407FAF-DF22-426E-B695-9C9013B8DA4C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9DEEE4-7BFA-4787-A487-1B2410500DAF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07D21F86-2E3D-479B-AC90-FB601C93D0AD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B571B9A1-FD93-41C9-9240-FCD5CE5DDE1E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CD4C9D14-279A-4424-9F80-CCD3C1660E89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46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004">
        <p:fade/>
      </p:transition>
    </mc:Choice>
    <mc:Fallback xmlns="">
      <p:transition spd="med" advTm="31004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CF95-EF21-487D-9841-BDB4FC91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D49F7-31D0-48A2-B4E4-4CDD731F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FE60A1-843D-4323-8A4F-49F8D70D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634A0-21DA-4C0B-AAAF-52B67CAF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1F795-6798-4472-A1E7-31EDCC1D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C359D-8EAB-434E-AB0E-610A199B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6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004">
        <p:fade/>
      </p:transition>
    </mc:Choice>
    <mc:Fallback xmlns="">
      <p:transition spd="med" advTm="31004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DCECE-E21C-41CC-862F-A0DFC8D6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650FD0-5E6E-4FE9-BB92-BE2354A86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C2E2EE-6D18-4E5C-8944-A99C7CA4E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5F6A8-A963-4D03-B2DE-C8AE1467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42E8E-2CF7-4DDB-BE1B-492FF9ED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DACCEE-F6B6-4FC5-B22E-EA0AC455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4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004">
        <p:fade/>
      </p:transition>
    </mc:Choice>
    <mc:Fallback xmlns="">
      <p:transition spd="med" advTm="31004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6D0321-6142-4F18-8D63-DACD2D96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9BA9D-EA54-45EF-A230-E16A320F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0BBBA-5296-4AC5-9411-BA77AA40B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31AC9-1796-4915-8C48-861E6CDF9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6FCD6-1171-451F-B699-B1CDEB3CC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08AC1F-CD8D-497D-9859-AB6A0353CD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2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Tm="31004">
        <p:fade/>
      </p:transition>
    </mc:Choice>
    <mc:Fallback xmlns="">
      <p:transition spd="med" advTm="31004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EB3EBDBF-6A2A-4090-B04B-0FBF7A8EFFD9}"/>
              </a:ext>
            </a:extLst>
          </p:cNvPr>
          <p:cNvGrpSpPr/>
          <p:nvPr/>
        </p:nvGrpSpPr>
        <p:grpSpPr>
          <a:xfrm>
            <a:off x="176073" y="436443"/>
            <a:ext cx="3814267" cy="3954252"/>
            <a:chOff x="176073" y="436443"/>
            <a:chExt cx="3814267" cy="3954252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3614EA70-CE5F-47A6-BF4C-52BF5B16C263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8603499C-CCCF-42FD-B6D1-A866230CBAB4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F26C2D67-DAD3-4DF4-9738-0F3FD0390D8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D2B3F5FD-9AA7-48E0-9B41-7C26C4EA2147}"/>
              </a:ext>
            </a:extLst>
          </p:cNvPr>
          <p:cNvSpPr/>
          <p:nvPr/>
        </p:nvSpPr>
        <p:spPr>
          <a:xfrm>
            <a:off x="9646123" y="5513126"/>
            <a:ext cx="2273490" cy="1344874"/>
          </a:xfrm>
          <a:prstGeom prst="triangle">
            <a:avLst/>
          </a:prstGeom>
          <a:solidFill>
            <a:srgbClr val="DD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442A1BAB-D2EC-4F17-87F7-4365D4509506}"/>
              </a:ext>
            </a:extLst>
          </p:cNvPr>
          <p:cNvSpPr/>
          <p:nvPr/>
        </p:nvSpPr>
        <p:spPr>
          <a:xfrm>
            <a:off x="9677399" y="5294762"/>
            <a:ext cx="1105469" cy="98718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97D40032-BCA3-491C-8607-795785BF1331}"/>
              </a:ext>
            </a:extLst>
          </p:cNvPr>
          <p:cNvSpPr/>
          <p:nvPr/>
        </p:nvSpPr>
        <p:spPr>
          <a:xfrm rot="2667173">
            <a:off x="10950344" y="4360744"/>
            <a:ext cx="1454193" cy="133236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CF1476BF-DE41-4561-9F43-5C923E01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199B0B-E099-4E91-9D15-CAAA305B8E72}"/>
              </a:ext>
            </a:extLst>
          </p:cNvPr>
          <p:cNvSpPr txBox="1"/>
          <p:nvPr/>
        </p:nvSpPr>
        <p:spPr>
          <a:xfrm>
            <a:off x="3791648" y="1918396"/>
            <a:ext cx="543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latin typeface="等线" panose="02010600030101010101" pitchFamily="2" charset="-122"/>
                <a:ea typeface="等线" panose="02010600030101010101" pitchFamily="2" charset="-122"/>
              </a:rPr>
              <a:t>以太坊相关基础知识</a:t>
            </a:r>
            <a:endParaRPr lang="en-US" altLang="zh-CN" sz="36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59D04F-5DDE-4D15-B7F0-038E8B4561E7}"/>
              </a:ext>
            </a:extLst>
          </p:cNvPr>
          <p:cNvSpPr txBox="1"/>
          <p:nvPr/>
        </p:nvSpPr>
        <p:spPr>
          <a:xfrm>
            <a:off x="5167496" y="5140529"/>
            <a:ext cx="2645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20210629</a:t>
            </a:r>
          </a:p>
          <a:p>
            <a:r>
              <a:rPr lang="zh-CN" altLang="en-US"/>
              <a:t>  黄睿楠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221471-F506-4DE4-A6A9-CD861E7E4196}"/>
              </a:ext>
            </a:extLst>
          </p:cNvPr>
          <p:cNvSpPr txBox="1"/>
          <p:nvPr/>
        </p:nvSpPr>
        <p:spPr>
          <a:xfrm>
            <a:off x="3791647" y="3287994"/>
            <a:ext cx="543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《</a:t>
            </a:r>
            <a:r>
              <a:rPr lang="zh-CN" altLang="en-US" b="1"/>
              <a:t>精通以太坊</a:t>
            </a:r>
            <a:r>
              <a:rPr lang="en-US" altLang="zh-CN" b="1"/>
              <a:t>》</a:t>
            </a:r>
            <a:r>
              <a:rPr lang="zh-CN" altLang="en-US" b="1"/>
              <a:t>：</a:t>
            </a:r>
            <a:r>
              <a:rPr lang="en-US" altLang="zh-CN" b="1"/>
              <a:t>1-4</a:t>
            </a:r>
            <a:r>
              <a:rPr lang="zh-CN" altLang="en-US" b="1"/>
              <a:t>章</a:t>
            </a:r>
            <a:endParaRPr lang="en-US" altLang="zh-CN" b="1"/>
          </a:p>
          <a:p>
            <a:r>
              <a:rPr lang="zh-CN" altLang="en-US" b="1"/>
              <a:t>北大肖臻老师</a:t>
            </a:r>
            <a:r>
              <a:rPr lang="en-US" altLang="zh-CN" b="1"/>
              <a:t>《</a:t>
            </a:r>
            <a:r>
              <a:rPr lang="zh-CN" altLang="en-US" b="1"/>
              <a:t>区块链技术与应用</a:t>
            </a:r>
            <a:r>
              <a:rPr lang="en-US" altLang="zh-CN" b="1"/>
              <a:t>》</a:t>
            </a:r>
            <a:r>
              <a:rPr lang="zh-CN" altLang="en-US" b="1"/>
              <a:t>公开课</a:t>
            </a:r>
          </a:p>
        </p:txBody>
      </p:sp>
    </p:spTree>
    <p:extLst>
      <p:ext uri="{BB962C8B-B14F-4D97-AF65-F5344CB8AC3E}">
        <p14:creationId xmlns:p14="http://schemas.microsoft.com/office/powerpoint/2010/main" val="83200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004">
        <p:fade/>
      </p:transition>
    </mc:Choice>
    <mc:Fallback xmlns="">
      <p:transition spd="med" advTm="3100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1788998" y="425290"/>
            <a:ext cx="861400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 defTabSz="11463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kern="0">
                <a:solidFill>
                  <a:srgbClr val="E7E6E6">
                    <a:lumMod val="1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第四章、以太坊背后的密码学</a:t>
            </a:r>
            <a:endParaRPr lang="zh-CN" altLang="en-US" sz="2800" kern="0" dirty="0">
              <a:solidFill>
                <a:srgbClr val="E7E6E6">
                  <a:lumMod val="10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711597-645D-4C61-BE4D-1B7B491B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2" name="i$liḋe-Rectangle 10">
            <a:extLst>
              <a:ext uri="{FF2B5EF4-FFF2-40B4-BE49-F238E27FC236}">
                <a16:creationId xmlns:a16="http://schemas.microsoft.com/office/drawing/2014/main" id="{60BE60A9-59C4-4B6A-A1F9-CFE17FD20160}"/>
              </a:ext>
            </a:extLst>
          </p:cNvPr>
          <p:cNvSpPr/>
          <p:nvPr/>
        </p:nvSpPr>
        <p:spPr>
          <a:xfrm>
            <a:off x="5320497" y="2411348"/>
            <a:ext cx="1216897" cy="895936"/>
          </a:xfrm>
          <a:prstGeom prst="rect">
            <a:avLst/>
          </a:prstGeom>
        </p:spPr>
        <p:txBody>
          <a:bodyPr wrap="none" lIns="0" tIns="0" rIns="0" bIns="0" anchor="ctr" anchorCtr="1">
            <a:normAutofit fontScale="97500"/>
          </a:bodyPr>
          <a:lstStyle/>
          <a:p>
            <a:pPr algn="ctr" defTabSz="1218323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语音转换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94F91A-E086-455B-A4B5-1DF0E04D3325}"/>
              </a:ext>
            </a:extLst>
          </p:cNvPr>
          <p:cNvSpPr txBox="1"/>
          <p:nvPr/>
        </p:nvSpPr>
        <p:spPr>
          <a:xfrm>
            <a:off x="1509373" y="1941402"/>
            <a:ext cx="8893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   私钥就是一组随机获取的数字。公钥由两个数字组合在一起。这两个数字由私钥经过单向计算得来。一 个私钥会与唯一的一个以太坊地址挂钩。公钥和私钥一 起表示一个以太坊账户，公钥用于可访问账户地址，而私钥用于控制账户内持有的以太币，并控制使用智能合约时所需的认证程序。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    椭圆曲线乘法就是我们在密码学中提到的“单向”函数：它很容易从一个方向 （乘法）进行计算，但是不可能采用反向（除法）的方式计算。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0875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1004">
        <p:fade/>
      </p:transition>
    </mc:Choice>
    <mc:Fallback>
      <p:transition spd="med" advTm="31004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1788998" y="371624"/>
            <a:ext cx="861400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 defTabSz="11463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kern="0">
                <a:solidFill>
                  <a:srgbClr val="E7E6E6">
                    <a:lumMod val="1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第四章、以太坊背后的密码学</a:t>
            </a:r>
            <a:endParaRPr lang="zh-CN" altLang="en-US" sz="2800" kern="0" dirty="0">
              <a:solidFill>
                <a:srgbClr val="E7E6E6">
                  <a:lumMod val="10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711597-645D-4C61-BE4D-1B7B491B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2" name="i$liḋe-Rectangle 10">
            <a:extLst>
              <a:ext uri="{FF2B5EF4-FFF2-40B4-BE49-F238E27FC236}">
                <a16:creationId xmlns:a16="http://schemas.microsoft.com/office/drawing/2014/main" id="{60BE60A9-59C4-4B6A-A1F9-CFE17FD20160}"/>
              </a:ext>
            </a:extLst>
          </p:cNvPr>
          <p:cNvSpPr/>
          <p:nvPr/>
        </p:nvSpPr>
        <p:spPr>
          <a:xfrm>
            <a:off x="5320497" y="2411348"/>
            <a:ext cx="1216897" cy="895936"/>
          </a:xfrm>
          <a:prstGeom prst="rect">
            <a:avLst/>
          </a:prstGeom>
        </p:spPr>
        <p:txBody>
          <a:bodyPr wrap="none" lIns="0" tIns="0" rIns="0" bIns="0" anchor="ctr" anchorCtr="1">
            <a:normAutofit fontScale="97500"/>
          </a:bodyPr>
          <a:lstStyle/>
          <a:p>
            <a:pPr algn="ctr" defTabSz="1218323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语音转换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94F91A-E086-455B-A4B5-1DF0E04D3325}"/>
              </a:ext>
            </a:extLst>
          </p:cNvPr>
          <p:cNvSpPr txBox="1"/>
          <p:nvPr/>
        </p:nvSpPr>
        <p:spPr>
          <a:xfrm>
            <a:off x="1482130" y="1278037"/>
            <a:ext cx="88936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   加密哈希函数是一种单向的哈希函数，可以将任意长度的数据映射为固定长度的比特序列。密码哈希函数的五个主要特性：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确定性</a:t>
            </a:r>
          </a:p>
          <a:p>
            <a:r>
              <a:rPr lang="zh-CN" altLang="en-US"/>
              <a:t>同样的输入信息总是会产生相同的输出哈希。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可验证性</a:t>
            </a:r>
            <a:endParaRPr lang="en-US" altLang="zh-CN"/>
          </a:p>
          <a:p>
            <a:r>
              <a:rPr lang="zh-CN" altLang="en-US"/>
              <a:t>计算任意输入信息量的哈希运算非常高效（线性的计算性能）。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无关联性</a:t>
            </a:r>
          </a:p>
          <a:p>
            <a:r>
              <a:rPr lang="zh-CN" altLang="en-US"/>
              <a:t>对于输入消息的微小改变（哪怕是只改变一个比特）都会对输出结果的哈希造成巨 大的变化，而且这样的变化与之前的消息之间没有任何关联性。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不可逆性</a:t>
            </a:r>
          </a:p>
          <a:p>
            <a:r>
              <a:rPr lang="zh-CN" altLang="en-US"/>
              <a:t>从哈希反向计算得出输入的原始信息是不现实的，只能通过暴力穷举式的尝试。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碰撞保护性</a:t>
            </a:r>
          </a:p>
          <a:p>
            <a:r>
              <a:rPr lang="zh-CN" altLang="en-US"/>
              <a:t>几乎不可能找到能够得到同一个哈希输出的两个不同信息。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22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1004">
        <p:fade/>
      </p:transition>
    </mc:Choice>
    <mc:Fallback>
      <p:transition spd="med" advTm="31004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12166D8-1282-4676-8CC3-7B48D3508016}"/>
              </a:ext>
            </a:extLst>
          </p:cNvPr>
          <p:cNvGrpSpPr/>
          <p:nvPr/>
        </p:nvGrpSpPr>
        <p:grpSpPr>
          <a:xfrm flipH="1">
            <a:off x="-905302" y="0"/>
            <a:ext cx="13097302" cy="6858000"/>
            <a:chOff x="-1" y="0"/>
            <a:chExt cx="13097302" cy="6858000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D5745AA-A226-4B06-962D-8A418443EB8F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7E64A9A-1237-4B18-B777-11FF101C5D6D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AF778B40-C90D-4EC5-B159-22186CB3E39B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9CA57CB-19F6-49BA-A6F5-D9509B6A62AB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7CDBD204-FF71-4CD2-86D2-3A134E325B40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8C641766-B4D2-46A8-8A24-EB1D12C58CC3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9AE44CC5-6D5B-462E-9305-70E453988A97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2F4B05E6-2541-4092-9279-30A461F53EA3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6" name="标题层">
            <a:extLst>
              <a:ext uri="{FF2B5EF4-FFF2-40B4-BE49-F238E27FC236}">
                <a16:creationId xmlns:a16="http://schemas.microsoft.com/office/drawing/2014/main" id="{454D4248-29E6-4E98-BDE2-7F43E156C75C}"/>
              </a:ext>
            </a:extLst>
          </p:cNvPr>
          <p:cNvSpPr txBox="1"/>
          <p:nvPr/>
        </p:nvSpPr>
        <p:spPr bwMode="auto">
          <a:xfrm>
            <a:off x="3358901" y="2563504"/>
            <a:ext cx="4171076" cy="861520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zh-CN" altLang="en-US" sz="4800" spc="60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谢谢！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DAF3CC-A8C8-48A3-BC16-0EF6B400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98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004">
        <p:fade/>
      </p:transition>
    </mc:Choice>
    <mc:Fallback xmlns="">
      <p:transition spd="med" advTm="3100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8">
            <a:extLst>
              <a:ext uri="{FF2B5EF4-FFF2-40B4-BE49-F238E27FC236}">
                <a16:creationId xmlns:a16="http://schemas.microsoft.com/office/drawing/2014/main" id="{9BE9B877-8F6D-4BFA-89EC-09B685A15659}"/>
              </a:ext>
            </a:extLst>
          </p:cNvPr>
          <p:cNvSpPr txBox="1"/>
          <p:nvPr/>
        </p:nvSpPr>
        <p:spPr>
          <a:xfrm>
            <a:off x="1788998" y="371624"/>
            <a:ext cx="861400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 defTabSz="11463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kern="0">
                <a:solidFill>
                  <a:srgbClr val="E7E6E6">
                    <a:lumMod val="1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第一章、什么是以太坊？</a:t>
            </a:r>
            <a:endParaRPr lang="zh-CN" altLang="en-US" sz="2800" kern="0" dirty="0">
              <a:solidFill>
                <a:srgbClr val="E7E6E6">
                  <a:lumMod val="10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04292C-EA24-4675-846C-B4871E15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294876-5599-48C6-AB83-FB7D3A864757}"/>
              </a:ext>
            </a:extLst>
          </p:cNvPr>
          <p:cNvSpPr txBox="1"/>
          <p:nvPr/>
        </p:nvSpPr>
        <p:spPr>
          <a:xfrm>
            <a:off x="1513114" y="1534886"/>
            <a:ext cx="9165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    以太坊常被称为“世界计算机”，它是一个开源的、全球去中心化的计算基础架构，可以执行称为智能合约的程序。它使用区块链同步和保存系统状态，借助以太币来计量并控制程序执行的资源开销。</a:t>
            </a:r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E0F735-9369-478A-B692-874AA23AE808}"/>
              </a:ext>
            </a:extLst>
          </p:cNvPr>
          <p:cNvSpPr txBox="1"/>
          <p:nvPr/>
        </p:nvSpPr>
        <p:spPr>
          <a:xfrm>
            <a:off x="1621971" y="3570515"/>
            <a:ext cx="8577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功能</a:t>
            </a:r>
            <a:endParaRPr lang="en-US" altLang="zh-CN" b="1"/>
          </a:p>
          <a:p>
            <a:r>
              <a:rPr lang="zh-CN" altLang="en-US"/>
              <a:t>    使用类似以太坊这样的通用目的区块链技术，开发者不必构建点对点网络、区块链、共识算法等基础设施，就可以开发自己的应用。以太坊平台的目的是把这些细节</a:t>
            </a:r>
            <a:r>
              <a:rPr lang="zh-CN" altLang="en-US" b="1"/>
              <a:t>抽象化</a:t>
            </a:r>
            <a:r>
              <a:rPr lang="zh-CN" altLang="en-US"/>
              <a:t>，提供一个确定的、安全的编程环境，用于去中心化的区块链应用程序。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877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004">
        <p:fade/>
      </p:transition>
    </mc:Choice>
    <mc:Fallback xmlns="">
      <p:transition spd="med" advTm="3100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8">
            <a:extLst>
              <a:ext uri="{FF2B5EF4-FFF2-40B4-BE49-F238E27FC236}">
                <a16:creationId xmlns:a16="http://schemas.microsoft.com/office/drawing/2014/main" id="{9BE9B877-8F6D-4BFA-89EC-09B685A15659}"/>
              </a:ext>
            </a:extLst>
          </p:cNvPr>
          <p:cNvSpPr txBox="1"/>
          <p:nvPr/>
        </p:nvSpPr>
        <p:spPr>
          <a:xfrm>
            <a:off x="1788998" y="371624"/>
            <a:ext cx="861400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 defTabSz="11463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kern="0">
                <a:solidFill>
                  <a:srgbClr val="E7E6E6">
                    <a:lumMod val="1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第一章、什么是以太坊？</a:t>
            </a:r>
            <a:endParaRPr lang="zh-CN" altLang="en-US" sz="2800" kern="0" dirty="0">
              <a:solidFill>
                <a:srgbClr val="E7E6E6">
                  <a:lumMod val="10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04292C-EA24-4675-846C-B4871E15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294876-5599-48C6-AB83-FB7D3A864757}"/>
              </a:ext>
            </a:extLst>
          </p:cNvPr>
          <p:cNvSpPr txBox="1"/>
          <p:nvPr/>
        </p:nvSpPr>
        <p:spPr>
          <a:xfrm>
            <a:off x="1513115" y="1257078"/>
            <a:ext cx="91657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比特币和以太坊的对比</a:t>
            </a:r>
            <a:endParaRPr lang="en-US" altLang="zh-CN" b="1"/>
          </a:p>
          <a:p>
            <a:r>
              <a:rPr lang="zh-CN" altLang="en-US"/>
              <a:t>    比特币采用</a:t>
            </a:r>
            <a:r>
              <a:rPr lang="en-US" altLang="zh-CN" b="1"/>
              <a:t>UTXO</a:t>
            </a:r>
            <a:r>
              <a:rPr lang="zh-CN" altLang="en-US" b="1"/>
              <a:t>模型</a:t>
            </a:r>
            <a:r>
              <a:rPr lang="zh-CN" altLang="en-US"/>
              <a:t>，私密性比较强，理论上可以为每一笔输出设置一个地址。无需维护余额等状态值。</a:t>
            </a:r>
            <a:r>
              <a:rPr lang="en-US" altLang="zh-CN"/>
              <a:t>UTXO</a:t>
            </a:r>
            <a:r>
              <a:rPr lang="zh-CN" altLang="en-US"/>
              <a:t>独立数据记录，无法分割，每次交易有两个输出，分别为支出与找零。</a:t>
            </a:r>
            <a:endParaRPr lang="en-US" altLang="zh-CN"/>
          </a:p>
          <a:p>
            <a:r>
              <a:rPr lang="zh-CN" altLang="en-US"/>
              <a:t>    以太坊采用</a:t>
            </a:r>
            <a:r>
              <a:rPr lang="zh-CN" altLang="en-US" b="1"/>
              <a:t>账户模型</a:t>
            </a:r>
            <a:r>
              <a:rPr lang="zh-CN" altLang="en-US"/>
              <a:t>可以快速获取账户的余额，而比特币需要将指定地址所拥有的所有</a:t>
            </a:r>
            <a:r>
              <a:rPr lang="en-US" altLang="zh-CN"/>
              <a:t>UTXO</a:t>
            </a:r>
            <a:r>
              <a:rPr lang="zh-CN" altLang="en-US"/>
              <a:t>中的未花费交易总值整合。节省空间，因为每笔交易只有一个输入一个输出。可以较容易的实现</a:t>
            </a:r>
            <a:r>
              <a:rPr lang="zh-CN" altLang="en-US" b="1"/>
              <a:t>图灵完备</a:t>
            </a:r>
            <a:r>
              <a:rPr lang="zh-CN" altLang="en-US"/>
              <a:t>的智能合约。</a:t>
            </a:r>
            <a:endParaRPr lang="en-US" altLang="zh-CN"/>
          </a:p>
          <a:p>
            <a:r>
              <a:rPr lang="zh-CN" altLang="en-US" b="0" i="0">
                <a:effectLst/>
                <a:latin typeface="-apple-system"/>
              </a:rPr>
              <a:t>    如果说比特币系统是一个货币应用，以太坊则由于智能合约，升级成为了一个平台，用户可以依据该平台自行开发业务应用。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7A0451-8AEC-48C3-962D-FE241FC7E909}"/>
              </a:ext>
            </a:extLst>
          </p:cNvPr>
          <p:cNvSpPr txBox="1"/>
          <p:nvPr/>
        </p:nvSpPr>
        <p:spPr>
          <a:xfrm>
            <a:off x="1513115" y="4147457"/>
            <a:ext cx="90460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-apple-system"/>
              </a:rPr>
              <a:t>账户模型</a:t>
            </a:r>
            <a:r>
              <a:rPr lang="zh-CN" altLang="en-US" b="1" i="0">
                <a:effectLst/>
                <a:latin typeface="-apple-system"/>
              </a:rPr>
              <a:t>的缺陷</a:t>
            </a:r>
            <a:endParaRPr lang="en-US" altLang="zh-CN" b="1" i="0">
              <a:effectLst/>
              <a:latin typeface="-apple-system"/>
            </a:endParaRPr>
          </a:p>
          <a:p>
            <a:r>
              <a:rPr lang="zh-CN" altLang="en-US" b="0" i="0">
                <a:effectLst/>
                <a:latin typeface="-apple-system"/>
              </a:rPr>
              <a:t>    这种模式存在</a:t>
            </a:r>
            <a:r>
              <a:rPr lang="zh-CN" altLang="en-US" b="1" i="0">
                <a:effectLst/>
                <a:latin typeface="-apple-system"/>
              </a:rPr>
              <a:t>重放攻击</a:t>
            </a:r>
            <a:r>
              <a:rPr lang="zh-CN" altLang="en-US" b="0" i="0">
                <a:effectLst/>
                <a:latin typeface="-apple-system"/>
              </a:rPr>
              <a:t>的缺陷。</a:t>
            </a:r>
            <a:r>
              <a:rPr lang="en-US" altLang="zh-CN" b="0" i="0">
                <a:effectLst/>
                <a:latin typeface="-apple-system"/>
              </a:rPr>
              <a:t>A</a:t>
            </a:r>
            <a:r>
              <a:rPr lang="zh-CN" altLang="en-US" b="0" i="0">
                <a:effectLst/>
                <a:latin typeface="-apple-system"/>
              </a:rPr>
              <a:t>向</a:t>
            </a:r>
            <a:r>
              <a:rPr lang="en-US" altLang="zh-CN" b="0" i="0">
                <a:effectLst/>
                <a:latin typeface="-apple-system"/>
              </a:rPr>
              <a:t>B</a:t>
            </a:r>
            <a:r>
              <a:rPr lang="zh-CN" altLang="en-US" b="0" i="0">
                <a:effectLst/>
                <a:latin typeface="-apple-system"/>
              </a:rPr>
              <a:t>转账，过一段时间，</a:t>
            </a:r>
            <a:r>
              <a:rPr lang="en-US" altLang="zh-CN" b="0" i="0">
                <a:effectLst/>
                <a:latin typeface="-apple-system"/>
              </a:rPr>
              <a:t>B</a:t>
            </a:r>
            <a:r>
              <a:rPr lang="zh-CN" altLang="en-US" b="0" i="0">
                <a:effectLst/>
                <a:latin typeface="-apple-system"/>
              </a:rPr>
              <a:t>将</a:t>
            </a:r>
            <a:r>
              <a:rPr lang="en-US" altLang="zh-CN" b="0" i="0">
                <a:effectLst/>
                <a:latin typeface="-apple-system"/>
              </a:rPr>
              <a:t>A</a:t>
            </a:r>
            <a:r>
              <a:rPr lang="zh-CN" altLang="en-US" b="0" i="0">
                <a:effectLst/>
                <a:latin typeface="-apple-system"/>
              </a:rPr>
              <a:t>的交易重新发布，从而导致</a:t>
            </a:r>
            <a:r>
              <a:rPr lang="en-US" altLang="zh-CN" b="0" i="0">
                <a:effectLst/>
                <a:latin typeface="-apple-system"/>
              </a:rPr>
              <a:t>A</a:t>
            </a:r>
            <a:r>
              <a:rPr lang="zh-CN" altLang="en-US" b="0" i="0">
                <a:effectLst/>
                <a:latin typeface="-apple-system"/>
              </a:rPr>
              <a:t>账户被扣钱两次。</a:t>
            </a:r>
            <a:endParaRPr lang="en-US" altLang="zh-CN" b="0" i="0">
              <a:effectLst/>
              <a:latin typeface="-apple-system"/>
            </a:endParaRPr>
          </a:p>
          <a:p>
            <a:r>
              <a:rPr lang="zh-CN" altLang="en-US" b="0" i="0">
                <a:effectLst/>
                <a:latin typeface="-apple-system"/>
              </a:rPr>
              <a:t>    为了防止重放攻击，给账户交易添加</a:t>
            </a:r>
            <a:r>
              <a:rPr lang="zh-CN" altLang="en-US" b="1" i="0">
                <a:effectLst/>
                <a:latin typeface="-apple-system"/>
              </a:rPr>
              <a:t>计数器</a:t>
            </a:r>
            <a:r>
              <a:rPr lang="zh-CN" altLang="en-US" b="0" i="0">
                <a:effectLst/>
                <a:latin typeface="-apple-system"/>
              </a:rPr>
              <a:t>，记录该账户交易过多少次，转账时将转账次数计入交易的内容中。全节点维护账户余额和该计数器的交易数，从而防止本地篡改余额或进行重放攻击。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22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004">
        <p:fade/>
      </p:transition>
    </mc:Choice>
    <mc:Fallback xmlns="">
      <p:transition spd="med" advTm="31004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1788998" y="371624"/>
            <a:ext cx="861400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 defTabSz="11463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kern="0">
                <a:solidFill>
                  <a:srgbClr val="E7E6E6">
                    <a:lumMod val="1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第一章、什么是以太坊？</a:t>
            </a:r>
            <a:endParaRPr lang="zh-CN" altLang="en-US" sz="2800" kern="0" dirty="0">
              <a:solidFill>
                <a:srgbClr val="E7E6E6">
                  <a:lumMod val="10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711597-645D-4C61-BE4D-1B7B491B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2" name="i$liḋe-Rectangle 10">
            <a:extLst>
              <a:ext uri="{FF2B5EF4-FFF2-40B4-BE49-F238E27FC236}">
                <a16:creationId xmlns:a16="http://schemas.microsoft.com/office/drawing/2014/main" id="{60BE60A9-59C4-4B6A-A1F9-CFE17FD20160}"/>
              </a:ext>
            </a:extLst>
          </p:cNvPr>
          <p:cNvSpPr/>
          <p:nvPr/>
        </p:nvSpPr>
        <p:spPr>
          <a:xfrm>
            <a:off x="5320497" y="2411348"/>
            <a:ext cx="1216897" cy="895936"/>
          </a:xfrm>
          <a:prstGeom prst="rect">
            <a:avLst/>
          </a:prstGeom>
        </p:spPr>
        <p:txBody>
          <a:bodyPr wrap="none" lIns="0" tIns="0" rIns="0" bIns="0" anchor="ctr" anchorCtr="1">
            <a:normAutofit fontScale="97500"/>
          </a:bodyPr>
          <a:lstStyle/>
          <a:p>
            <a:pPr algn="ctr" defTabSz="1218323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语音转换</a:t>
            </a:r>
          </a:p>
        </p:txBody>
      </p:sp>
      <p:sp>
        <p:nvSpPr>
          <p:cNvPr id="43" name="i$liḋe-Rectangle 10">
            <a:extLst>
              <a:ext uri="{FF2B5EF4-FFF2-40B4-BE49-F238E27FC236}">
                <a16:creationId xmlns:a16="http://schemas.microsoft.com/office/drawing/2014/main" id="{5EA56564-2E50-4603-8858-34BA5AE60D65}"/>
              </a:ext>
            </a:extLst>
          </p:cNvPr>
          <p:cNvSpPr/>
          <p:nvPr/>
        </p:nvSpPr>
        <p:spPr>
          <a:xfrm>
            <a:off x="8039502" y="2411348"/>
            <a:ext cx="1216897" cy="895936"/>
          </a:xfrm>
          <a:prstGeom prst="rect">
            <a:avLst/>
          </a:prstGeom>
        </p:spPr>
        <p:txBody>
          <a:bodyPr wrap="none" lIns="0" tIns="0" rIns="0" bIns="0" anchor="ctr" anchorCtr="1">
            <a:normAutofit fontScale="97500"/>
          </a:bodyPr>
          <a:lstStyle/>
          <a:p>
            <a:pPr algn="ctr" defTabSz="1218323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重放攻击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94F91A-E086-455B-A4B5-1DF0E04D3325}"/>
              </a:ext>
            </a:extLst>
          </p:cNvPr>
          <p:cNvSpPr txBox="1"/>
          <p:nvPr/>
        </p:nvSpPr>
        <p:spPr>
          <a:xfrm>
            <a:off x="1415142" y="984977"/>
            <a:ext cx="88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以太坊的组件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E76EF7-1604-4973-99AC-42699F1C3F0D}"/>
              </a:ext>
            </a:extLst>
          </p:cNvPr>
          <p:cNvSpPr txBox="1"/>
          <p:nvPr/>
        </p:nvSpPr>
        <p:spPr>
          <a:xfrm>
            <a:off x="1415142" y="1597030"/>
            <a:ext cx="87993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点对点（</a:t>
            </a:r>
            <a:r>
              <a:rPr lang="en-US" altLang="zh-CN"/>
              <a:t>P2P</a:t>
            </a:r>
            <a:r>
              <a:rPr lang="zh-CN" altLang="en-US"/>
              <a:t>）网络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共识规则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交易：是一个网络消息，主要包含交易的发送方、接收方、价值和数据载荷。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状态机：以太坊的状态转换由以太坊虚拟机</a:t>
            </a:r>
            <a:r>
              <a:rPr lang="en-US" altLang="zh-CN"/>
              <a:t>EVM</a:t>
            </a:r>
            <a:r>
              <a:rPr lang="zh-CN" altLang="en-US"/>
              <a:t>处理，被称为“智能合约”的</a:t>
            </a:r>
            <a:r>
              <a:rPr lang="en-US" altLang="zh-CN"/>
              <a:t>EVM</a:t>
            </a:r>
            <a:r>
              <a:rPr lang="zh-CN" altLang="en-US"/>
              <a:t>程序采用高级语言（例如</a:t>
            </a:r>
            <a:r>
              <a:rPr lang="en-US" altLang="zh-CN"/>
              <a:t>Solidity</a:t>
            </a:r>
            <a:r>
              <a:rPr lang="zh-CN" altLang="en-US"/>
              <a:t>）编写，并编译为通过</a:t>
            </a:r>
            <a:r>
              <a:rPr lang="en-US" altLang="zh-CN"/>
              <a:t>EVM</a:t>
            </a:r>
            <a:r>
              <a:rPr lang="zh-CN" altLang="en-US"/>
              <a:t>执行的字节码。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5.</a:t>
            </a:r>
            <a:r>
              <a:rPr lang="zh-CN" altLang="en-US"/>
              <a:t>数据结构：以太坊的区块链以数据库（通常采用</a:t>
            </a:r>
            <a:r>
              <a:rPr lang="en-US" altLang="zh-CN"/>
              <a:t>LevelDB</a:t>
            </a:r>
            <a:r>
              <a:rPr lang="zh-CN" altLang="en-US"/>
              <a:t>）的方式保存在每一个节点 之上，区块链内包含了交易和系统的状态，经过哈希处理的数据保存在</a:t>
            </a:r>
            <a:r>
              <a:rPr lang="en-US" altLang="zh-CN"/>
              <a:t>MPT</a:t>
            </a:r>
            <a:r>
              <a:rPr lang="zh-CN" altLang="en-US"/>
              <a:t>（</a:t>
            </a:r>
            <a:r>
              <a:rPr lang="en-US" altLang="zh-CN"/>
              <a:t>Merkle Patricia Tree</a:t>
            </a:r>
            <a:r>
              <a:rPr lang="zh-CN" altLang="en-US"/>
              <a:t>）数据结构之内。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6.</a:t>
            </a:r>
            <a:r>
              <a:rPr lang="zh-CN" altLang="en-US"/>
              <a:t>共识算法：</a:t>
            </a:r>
            <a:r>
              <a:rPr lang="en-US" altLang="zh-CN"/>
              <a:t>POW-&gt;POS</a:t>
            </a:r>
            <a:r>
              <a:rPr lang="zh-CN" altLang="en-US"/>
              <a:t>（权益证明）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7.</a:t>
            </a:r>
            <a:r>
              <a:rPr lang="zh-CN" altLang="en-US"/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7815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004">
        <p:fade/>
      </p:transition>
    </mc:Choice>
    <mc:Fallback xmlns="">
      <p:transition spd="med" advTm="31004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1788998" y="371624"/>
            <a:ext cx="861400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 defTabSz="11463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kern="0">
                <a:solidFill>
                  <a:srgbClr val="E7E6E6">
                    <a:lumMod val="1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第一章、什么是以太坊？</a:t>
            </a:r>
            <a:endParaRPr lang="zh-CN" altLang="en-US" sz="2800" kern="0" dirty="0">
              <a:solidFill>
                <a:srgbClr val="E7E6E6">
                  <a:lumMod val="10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711597-645D-4C61-BE4D-1B7B491B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2" name="i$liḋe-Rectangle 10">
            <a:extLst>
              <a:ext uri="{FF2B5EF4-FFF2-40B4-BE49-F238E27FC236}">
                <a16:creationId xmlns:a16="http://schemas.microsoft.com/office/drawing/2014/main" id="{60BE60A9-59C4-4B6A-A1F9-CFE17FD20160}"/>
              </a:ext>
            </a:extLst>
          </p:cNvPr>
          <p:cNvSpPr/>
          <p:nvPr/>
        </p:nvSpPr>
        <p:spPr>
          <a:xfrm>
            <a:off x="5320497" y="2411348"/>
            <a:ext cx="1216897" cy="895936"/>
          </a:xfrm>
          <a:prstGeom prst="rect">
            <a:avLst/>
          </a:prstGeom>
        </p:spPr>
        <p:txBody>
          <a:bodyPr wrap="none" lIns="0" tIns="0" rIns="0" bIns="0" anchor="ctr" anchorCtr="1">
            <a:normAutofit fontScale="97500"/>
          </a:bodyPr>
          <a:lstStyle/>
          <a:p>
            <a:pPr algn="ctr" defTabSz="1218323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语音转换</a:t>
            </a:r>
          </a:p>
        </p:txBody>
      </p:sp>
      <p:sp>
        <p:nvSpPr>
          <p:cNvPr id="43" name="i$liḋe-Rectangle 10">
            <a:extLst>
              <a:ext uri="{FF2B5EF4-FFF2-40B4-BE49-F238E27FC236}">
                <a16:creationId xmlns:a16="http://schemas.microsoft.com/office/drawing/2014/main" id="{5EA56564-2E50-4603-8858-34BA5AE60D65}"/>
              </a:ext>
            </a:extLst>
          </p:cNvPr>
          <p:cNvSpPr/>
          <p:nvPr/>
        </p:nvSpPr>
        <p:spPr>
          <a:xfrm>
            <a:off x="8039502" y="2411348"/>
            <a:ext cx="1216897" cy="895936"/>
          </a:xfrm>
          <a:prstGeom prst="rect">
            <a:avLst/>
          </a:prstGeom>
        </p:spPr>
        <p:txBody>
          <a:bodyPr wrap="none" lIns="0" tIns="0" rIns="0" bIns="0" anchor="ctr" anchorCtr="1">
            <a:normAutofit fontScale="97500"/>
          </a:bodyPr>
          <a:lstStyle/>
          <a:p>
            <a:pPr algn="ctr" defTabSz="1218323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重放攻击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94F91A-E086-455B-A4B5-1DF0E04D3325}"/>
              </a:ext>
            </a:extLst>
          </p:cNvPr>
          <p:cNvSpPr txBox="1"/>
          <p:nvPr/>
        </p:nvSpPr>
        <p:spPr>
          <a:xfrm>
            <a:off x="1482130" y="1534185"/>
            <a:ext cx="8893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gas:</a:t>
            </a:r>
          </a:p>
          <a:p>
            <a:r>
              <a:rPr lang="en-US" altLang="zh-CN"/>
              <a:t>    EVM</a:t>
            </a:r>
            <a:r>
              <a:rPr lang="zh-CN" altLang="en-US"/>
              <a:t>在执行智能合约时会计算每一个执行指令。每一个指令都有一个预先定义好的开销，以</a:t>
            </a:r>
            <a:r>
              <a:rPr lang="en-US" altLang="zh-CN"/>
              <a:t>gas</a:t>
            </a:r>
            <a:r>
              <a:rPr lang="zh-CN" altLang="en-US"/>
              <a:t>为单位。当以太坊交易触发了智能合约的执行时，交易中必须包含这个智能合约执行过程中指定的</a:t>
            </a:r>
            <a:r>
              <a:rPr lang="en-US" altLang="zh-CN"/>
              <a:t>gas</a:t>
            </a:r>
            <a:r>
              <a:rPr lang="zh-CN" altLang="en-US"/>
              <a:t>上限。如果执行过程中的资源开销超过了交易中指定的</a:t>
            </a:r>
            <a:r>
              <a:rPr lang="en-US" altLang="zh-CN"/>
              <a:t>gas</a:t>
            </a:r>
            <a:r>
              <a:rPr lang="zh-CN" altLang="en-US"/>
              <a:t>上限，那么</a:t>
            </a:r>
            <a:r>
              <a:rPr lang="en-US" altLang="zh-CN"/>
              <a:t>EVM</a:t>
            </a:r>
            <a:r>
              <a:rPr lang="zh-CN" altLang="en-US"/>
              <a:t>就会主动终止这个合约的执行。</a:t>
            </a:r>
            <a:r>
              <a:rPr lang="zh-CN" altLang="en-US" b="1"/>
              <a:t>以太坊通过</a:t>
            </a:r>
            <a:r>
              <a:rPr lang="en-US" altLang="zh-CN" b="1"/>
              <a:t>gas</a:t>
            </a:r>
            <a:r>
              <a:rPr lang="zh-CN" altLang="en-US" b="1"/>
              <a:t>机制，在保证图灵完备计算的同时，限制了程序可以使用的资源量</a:t>
            </a:r>
            <a:r>
              <a:rPr lang="zh-CN" altLang="en-US"/>
              <a:t>（防止死循环等）</a:t>
            </a:r>
            <a:r>
              <a:rPr lang="zh-CN" altLang="en-US" b="1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3BE220-DBD4-47F6-8F86-6DA8E52A8CE4}"/>
              </a:ext>
            </a:extLst>
          </p:cNvPr>
          <p:cNvSpPr txBox="1"/>
          <p:nvPr/>
        </p:nvSpPr>
        <p:spPr>
          <a:xfrm>
            <a:off x="1600200" y="4082143"/>
            <a:ext cx="8802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DApp</a:t>
            </a:r>
            <a:r>
              <a:rPr lang="zh-CN" altLang="en-US" b="1"/>
              <a:t>：</a:t>
            </a:r>
            <a:r>
              <a:rPr lang="zh-CN" altLang="en-US"/>
              <a:t>去中心化的应用</a:t>
            </a:r>
            <a:endParaRPr lang="en-US" altLang="zh-CN"/>
          </a:p>
          <a:p>
            <a:r>
              <a:rPr lang="zh-CN" altLang="en-US"/>
              <a:t>    一个</a:t>
            </a:r>
            <a:r>
              <a:rPr lang="en-US" altLang="zh-CN"/>
              <a:t>Dapp</a:t>
            </a:r>
            <a:r>
              <a:rPr lang="zh-CN" altLang="en-US"/>
              <a:t>至少包括一个智能合约和一个</a:t>
            </a:r>
            <a:r>
              <a:rPr lang="en-US" altLang="zh-CN"/>
              <a:t>Web</a:t>
            </a:r>
            <a:r>
              <a:rPr lang="zh-CN" altLang="en-US"/>
              <a:t>用户界面。更广泛的说，</a:t>
            </a:r>
            <a:r>
              <a:rPr lang="en-US" altLang="zh-CN"/>
              <a:t>Dapp</a:t>
            </a:r>
            <a:r>
              <a:rPr lang="zh-CN" altLang="en-US"/>
              <a:t>是一个构建于开放的、去中心化的、点对点的基础设施之上的</a:t>
            </a:r>
            <a:r>
              <a:rPr lang="en-US" altLang="zh-CN"/>
              <a:t>Web</a:t>
            </a:r>
            <a:r>
              <a:rPr lang="zh-CN" altLang="en-US"/>
              <a:t>应用程序。</a:t>
            </a:r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AB3D6E-0921-4889-B285-34AA67482305}"/>
              </a:ext>
            </a:extLst>
          </p:cNvPr>
          <p:cNvSpPr txBox="1"/>
          <p:nvPr/>
        </p:nvSpPr>
        <p:spPr>
          <a:xfrm>
            <a:off x="1600200" y="5388429"/>
            <a:ext cx="8893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钱包：保存你的私钥、创建以太坊交易数据包并以你的身份在网络上广播。</a:t>
            </a:r>
            <a:endParaRPr lang="en-US" altLang="zh-CN"/>
          </a:p>
          <a:p>
            <a:r>
              <a:rPr lang="zh-CN" altLang="en-US"/>
              <a:t>例如：</a:t>
            </a:r>
            <a:r>
              <a:rPr lang="en-US" altLang="zh-CN"/>
              <a:t>MetaMask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5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004">
        <p:fade/>
      </p:transition>
    </mc:Choice>
    <mc:Fallback xmlns="">
      <p:transition spd="med" advTm="31004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1788998" y="371624"/>
            <a:ext cx="861400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 defTabSz="11463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kern="0">
                <a:solidFill>
                  <a:srgbClr val="E7E6E6">
                    <a:lumMod val="1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第二章、以太坊的基本概念</a:t>
            </a:r>
            <a:endParaRPr lang="zh-CN" altLang="en-US" sz="2800" kern="0" dirty="0">
              <a:solidFill>
                <a:srgbClr val="E7E6E6">
                  <a:lumMod val="10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711597-645D-4C61-BE4D-1B7B491B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2" name="i$liḋe-Rectangle 10">
            <a:extLst>
              <a:ext uri="{FF2B5EF4-FFF2-40B4-BE49-F238E27FC236}">
                <a16:creationId xmlns:a16="http://schemas.microsoft.com/office/drawing/2014/main" id="{60BE60A9-59C4-4B6A-A1F9-CFE17FD20160}"/>
              </a:ext>
            </a:extLst>
          </p:cNvPr>
          <p:cNvSpPr/>
          <p:nvPr/>
        </p:nvSpPr>
        <p:spPr>
          <a:xfrm>
            <a:off x="5320497" y="2411348"/>
            <a:ext cx="1216897" cy="895936"/>
          </a:xfrm>
          <a:prstGeom prst="rect">
            <a:avLst/>
          </a:prstGeom>
        </p:spPr>
        <p:txBody>
          <a:bodyPr wrap="none" lIns="0" tIns="0" rIns="0" bIns="0" anchor="ctr" anchorCtr="1">
            <a:normAutofit fontScale="97500"/>
          </a:bodyPr>
          <a:lstStyle/>
          <a:p>
            <a:pPr algn="ctr" defTabSz="1218323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语音转换</a:t>
            </a:r>
          </a:p>
        </p:txBody>
      </p:sp>
      <p:sp>
        <p:nvSpPr>
          <p:cNvPr id="43" name="i$liḋe-Rectangle 10">
            <a:extLst>
              <a:ext uri="{FF2B5EF4-FFF2-40B4-BE49-F238E27FC236}">
                <a16:creationId xmlns:a16="http://schemas.microsoft.com/office/drawing/2014/main" id="{5EA56564-2E50-4603-8858-34BA5AE60D65}"/>
              </a:ext>
            </a:extLst>
          </p:cNvPr>
          <p:cNvSpPr/>
          <p:nvPr/>
        </p:nvSpPr>
        <p:spPr>
          <a:xfrm>
            <a:off x="8039502" y="2411348"/>
            <a:ext cx="1216897" cy="895936"/>
          </a:xfrm>
          <a:prstGeom prst="rect">
            <a:avLst/>
          </a:prstGeom>
        </p:spPr>
        <p:txBody>
          <a:bodyPr wrap="none" lIns="0" tIns="0" rIns="0" bIns="0" anchor="ctr" anchorCtr="1">
            <a:normAutofit fontScale="97500"/>
          </a:bodyPr>
          <a:lstStyle/>
          <a:p>
            <a:pPr algn="ctr" defTabSz="1218323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重放攻击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94F91A-E086-455B-A4B5-1DF0E04D3325}"/>
              </a:ext>
            </a:extLst>
          </p:cNvPr>
          <p:cNvSpPr txBox="1"/>
          <p:nvPr/>
        </p:nvSpPr>
        <p:spPr>
          <a:xfrm>
            <a:off x="1509373" y="1941402"/>
            <a:ext cx="8893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以太坊系统中存在两类账户：外部账户和合约账户。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外部账户：类似于</a:t>
            </a:r>
            <a:r>
              <a:rPr lang="en-US" altLang="zh-CN"/>
              <a:t>BTC</a:t>
            </a:r>
            <a:r>
              <a:rPr lang="zh-CN" altLang="en-US"/>
              <a:t>系统中公私钥对。存在账户余额</a:t>
            </a:r>
            <a:r>
              <a:rPr lang="en-US" altLang="zh-CN"/>
              <a:t>balance</a:t>
            </a:r>
            <a:r>
              <a:rPr lang="zh-CN" altLang="en-US"/>
              <a:t>和计数器</a:t>
            </a:r>
            <a:r>
              <a:rPr lang="en-US" altLang="zh-CN"/>
              <a:t>nonce</a:t>
            </a:r>
          </a:p>
          <a:p>
            <a:endParaRPr lang="en-US" altLang="zh-CN"/>
          </a:p>
          <a:p>
            <a:r>
              <a:rPr lang="zh-CN" altLang="en-US"/>
              <a:t>合约账户：并非通过公私钥对控制。</a:t>
            </a:r>
            <a:r>
              <a:rPr lang="en-US" altLang="zh-CN"/>
              <a:t>(</a:t>
            </a:r>
            <a:r>
              <a:rPr lang="zh-CN" altLang="en-US"/>
              <a:t>不能主动发起交易，只能接收到外部账户调用后才能发起交易或调用其他合约账户</a:t>
            </a:r>
            <a:r>
              <a:rPr lang="en-US" altLang="zh-CN"/>
              <a:t>)</a:t>
            </a:r>
            <a:r>
              <a:rPr lang="zh-CN" altLang="en-US"/>
              <a:t>其除了</a:t>
            </a:r>
            <a:r>
              <a:rPr lang="en-US" altLang="zh-CN"/>
              <a:t>balance</a:t>
            </a:r>
            <a:r>
              <a:rPr lang="zh-CN" altLang="en-US"/>
              <a:t>和</a:t>
            </a:r>
            <a:r>
              <a:rPr lang="en-US" altLang="zh-CN"/>
              <a:t>nonce</a:t>
            </a:r>
            <a:r>
              <a:rPr lang="zh-CN" altLang="en-US"/>
              <a:t>之外还有</a:t>
            </a:r>
            <a:r>
              <a:rPr lang="en-US" altLang="zh-CN"/>
              <a:t>code(</a:t>
            </a:r>
            <a:r>
              <a:rPr lang="zh-CN" altLang="en-US"/>
              <a:t>代码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/>
              <a:t>storage(</a:t>
            </a:r>
            <a:r>
              <a:rPr lang="zh-CN" altLang="en-US"/>
              <a:t>相关状态</a:t>
            </a:r>
            <a:r>
              <a:rPr lang="en-US" altLang="zh-CN"/>
              <a:t>-</a:t>
            </a:r>
            <a:r>
              <a:rPr lang="zh-CN" altLang="en-US"/>
              <a:t>存储</a:t>
            </a:r>
            <a:r>
              <a:rPr lang="en-US" altLang="zh-CN"/>
              <a:t>)</a:t>
            </a:r>
            <a:r>
              <a:rPr lang="zh-CN" altLang="en-US"/>
              <a:t>。创建合约时候会返回一个地址，就可以对其调用。调用过程中，代码不变但状态会发生改变。</a:t>
            </a:r>
          </a:p>
        </p:txBody>
      </p:sp>
    </p:spTree>
    <p:extLst>
      <p:ext uri="{BB962C8B-B14F-4D97-AF65-F5344CB8AC3E}">
        <p14:creationId xmlns:p14="http://schemas.microsoft.com/office/powerpoint/2010/main" val="2590814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1004">
        <p:fade/>
      </p:transition>
    </mc:Choice>
    <mc:Fallback>
      <p:transition spd="med" advTm="31004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1788998" y="371624"/>
            <a:ext cx="861400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 defTabSz="11463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kern="0">
                <a:solidFill>
                  <a:srgbClr val="E7E6E6">
                    <a:lumMod val="1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第二章、以太坊的基本概念</a:t>
            </a:r>
            <a:endParaRPr lang="zh-CN" altLang="en-US" sz="2800" kern="0" dirty="0">
              <a:solidFill>
                <a:srgbClr val="E7E6E6">
                  <a:lumMod val="10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711597-645D-4C61-BE4D-1B7B491B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2" name="i$liḋe-Rectangle 10">
            <a:extLst>
              <a:ext uri="{FF2B5EF4-FFF2-40B4-BE49-F238E27FC236}">
                <a16:creationId xmlns:a16="http://schemas.microsoft.com/office/drawing/2014/main" id="{60BE60A9-59C4-4B6A-A1F9-CFE17FD20160}"/>
              </a:ext>
            </a:extLst>
          </p:cNvPr>
          <p:cNvSpPr/>
          <p:nvPr/>
        </p:nvSpPr>
        <p:spPr>
          <a:xfrm>
            <a:off x="5320497" y="2411348"/>
            <a:ext cx="1216897" cy="895936"/>
          </a:xfrm>
          <a:prstGeom prst="rect">
            <a:avLst/>
          </a:prstGeom>
        </p:spPr>
        <p:txBody>
          <a:bodyPr wrap="none" lIns="0" tIns="0" rIns="0" bIns="0" anchor="ctr" anchorCtr="1">
            <a:normAutofit fontScale="97500"/>
          </a:bodyPr>
          <a:lstStyle/>
          <a:p>
            <a:pPr algn="ctr" defTabSz="1218323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语音转换</a:t>
            </a:r>
          </a:p>
        </p:txBody>
      </p:sp>
      <p:sp>
        <p:nvSpPr>
          <p:cNvPr id="43" name="i$liḋe-Rectangle 10">
            <a:extLst>
              <a:ext uri="{FF2B5EF4-FFF2-40B4-BE49-F238E27FC236}">
                <a16:creationId xmlns:a16="http://schemas.microsoft.com/office/drawing/2014/main" id="{5EA56564-2E50-4603-8858-34BA5AE60D65}"/>
              </a:ext>
            </a:extLst>
          </p:cNvPr>
          <p:cNvSpPr/>
          <p:nvPr/>
        </p:nvSpPr>
        <p:spPr>
          <a:xfrm>
            <a:off x="8039502" y="2411348"/>
            <a:ext cx="1216897" cy="895936"/>
          </a:xfrm>
          <a:prstGeom prst="rect">
            <a:avLst/>
          </a:prstGeom>
        </p:spPr>
        <p:txBody>
          <a:bodyPr wrap="none" lIns="0" tIns="0" rIns="0" bIns="0" anchor="ctr" anchorCtr="1">
            <a:normAutofit fontScale="97500"/>
          </a:bodyPr>
          <a:lstStyle/>
          <a:p>
            <a:pPr algn="ctr" defTabSz="1218323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重放攻击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ED7DB8-397A-4910-A8DE-CE16F698D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0456"/>
            <a:ext cx="12192000" cy="38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5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1004">
        <p:fade/>
      </p:transition>
    </mc:Choice>
    <mc:Fallback>
      <p:transition spd="med" advTm="31004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1788998" y="371624"/>
            <a:ext cx="861400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 defTabSz="11463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kern="0">
                <a:solidFill>
                  <a:srgbClr val="E7E6E6">
                    <a:lumMod val="1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第二章、以太坊的基本概念</a:t>
            </a:r>
            <a:endParaRPr lang="zh-CN" altLang="en-US" sz="2800" kern="0" dirty="0">
              <a:solidFill>
                <a:srgbClr val="E7E6E6">
                  <a:lumMod val="10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711597-645D-4C61-BE4D-1B7B491B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2" name="i$liḋe-Rectangle 10">
            <a:extLst>
              <a:ext uri="{FF2B5EF4-FFF2-40B4-BE49-F238E27FC236}">
                <a16:creationId xmlns:a16="http://schemas.microsoft.com/office/drawing/2014/main" id="{60BE60A9-59C4-4B6A-A1F9-CFE17FD20160}"/>
              </a:ext>
            </a:extLst>
          </p:cNvPr>
          <p:cNvSpPr/>
          <p:nvPr/>
        </p:nvSpPr>
        <p:spPr>
          <a:xfrm>
            <a:off x="5320497" y="2411348"/>
            <a:ext cx="1216897" cy="895936"/>
          </a:xfrm>
          <a:prstGeom prst="rect">
            <a:avLst/>
          </a:prstGeom>
        </p:spPr>
        <p:txBody>
          <a:bodyPr wrap="none" lIns="0" tIns="0" rIns="0" bIns="0" anchor="ctr" anchorCtr="1">
            <a:normAutofit fontScale="97500"/>
          </a:bodyPr>
          <a:lstStyle/>
          <a:p>
            <a:pPr algn="ctr" defTabSz="1218323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语音转换</a:t>
            </a:r>
          </a:p>
        </p:txBody>
      </p:sp>
      <p:sp>
        <p:nvSpPr>
          <p:cNvPr id="43" name="i$liḋe-Rectangle 10">
            <a:extLst>
              <a:ext uri="{FF2B5EF4-FFF2-40B4-BE49-F238E27FC236}">
                <a16:creationId xmlns:a16="http://schemas.microsoft.com/office/drawing/2014/main" id="{5EA56564-2E50-4603-8858-34BA5AE60D65}"/>
              </a:ext>
            </a:extLst>
          </p:cNvPr>
          <p:cNvSpPr/>
          <p:nvPr/>
        </p:nvSpPr>
        <p:spPr>
          <a:xfrm>
            <a:off x="8039502" y="2411348"/>
            <a:ext cx="1216897" cy="895936"/>
          </a:xfrm>
          <a:prstGeom prst="rect">
            <a:avLst/>
          </a:prstGeom>
        </p:spPr>
        <p:txBody>
          <a:bodyPr wrap="none" lIns="0" tIns="0" rIns="0" bIns="0" anchor="ctr" anchorCtr="1">
            <a:normAutofit fontScale="97500"/>
          </a:bodyPr>
          <a:lstStyle/>
          <a:p>
            <a:pPr algn="ctr" defTabSz="1218323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重放攻击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94F91A-E086-455B-A4B5-1DF0E04D3325}"/>
              </a:ext>
            </a:extLst>
          </p:cNvPr>
          <p:cNvSpPr txBox="1"/>
          <p:nvPr/>
        </p:nvSpPr>
        <p:spPr>
          <a:xfrm>
            <a:off x="1509373" y="1941402"/>
            <a:ext cx="8893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与合约进行交互</a:t>
            </a:r>
            <a:endParaRPr lang="en-US" altLang="zh-CN" b="1"/>
          </a:p>
          <a:p>
            <a:r>
              <a:rPr lang="zh-CN" altLang="en-US"/>
              <a:t>    以太坊合约是用来控制以太币的程序，它运行在</a:t>
            </a:r>
            <a:r>
              <a:rPr lang="en-US" altLang="zh-CN"/>
              <a:t>EVM</a:t>
            </a:r>
            <a:r>
              <a:rPr lang="zh-CN" altLang="en-US"/>
              <a:t>之上。合约由特殊的交易创建，这个过程就是把合约的字节码保存到区块链上。在区块链上完成创建以后，合约会有一个以太坊地址，如同钱包一样。如果有人向这个合约地址发送交易，会触发合约执行。这个交易本身，就是程序执行的输入参数。发送给合约的交易可以包括以太币或者数据，也可以同时包括这两者。如果交易包含以太币，就等于把以太币存入了合约的账户。如果交易包含数据，这个数据用来指定合约的具体函数并通过传递参数来调用它。</a:t>
            </a:r>
          </a:p>
        </p:txBody>
      </p:sp>
    </p:spTree>
    <p:extLst>
      <p:ext uri="{BB962C8B-B14F-4D97-AF65-F5344CB8AC3E}">
        <p14:creationId xmlns:p14="http://schemas.microsoft.com/office/powerpoint/2010/main" val="1736748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1004">
        <p:fade/>
      </p:transition>
    </mc:Choice>
    <mc:Fallback>
      <p:transition spd="med" advTm="31004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1788998" y="371624"/>
            <a:ext cx="861400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 defTabSz="11463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kern="0">
                <a:solidFill>
                  <a:srgbClr val="E7E6E6">
                    <a:lumMod val="1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rPr>
              <a:t>第三章、以太坊客户端</a:t>
            </a:r>
            <a:endParaRPr lang="zh-CN" altLang="en-US" sz="2800" kern="0" dirty="0">
              <a:solidFill>
                <a:srgbClr val="E7E6E6">
                  <a:lumMod val="10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711597-645D-4C61-BE4D-1B7B491B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2" name="i$liḋe-Rectangle 10">
            <a:extLst>
              <a:ext uri="{FF2B5EF4-FFF2-40B4-BE49-F238E27FC236}">
                <a16:creationId xmlns:a16="http://schemas.microsoft.com/office/drawing/2014/main" id="{60BE60A9-59C4-4B6A-A1F9-CFE17FD20160}"/>
              </a:ext>
            </a:extLst>
          </p:cNvPr>
          <p:cNvSpPr/>
          <p:nvPr/>
        </p:nvSpPr>
        <p:spPr>
          <a:xfrm>
            <a:off x="5320497" y="2411348"/>
            <a:ext cx="1216897" cy="895936"/>
          </a:xfrm>
          <a:prstGeom prst="rect">
            <a:avLst/>
          </a:prstGeom>
        </p:spPr>
        <p:txBody>
          <a:bodyPr wrap="none" lIns="0" tIns="0" rIns="0" bIns="0" anchor="ctr" anchorCtr="1">
            <a:normAutofit fontScale="97500"/>
          </a:bodyPr>
          <a:lstStyle/>
          <a:p>
            <a:pPr algn="ctr" defTabSz="1218323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语音转换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94F91A-E086-455B-A4B5-1DF0E04D3325}"/>
              </a:ext>
            </a:extLst>
          </p:cNvPr>
          <p:cNvSpPr txBox="1"/>
          <p:nvPr/>
        </p:nvSpPr>
        <p:spPr>
          <a:xfrm>
            <a:off x="1509373" y="1941402"/>
            <a:ext cx="88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以太坊客户端（</a:t>
            </a:r>
            <a:r>
              <a:rPr lang="en-US" altLang="zh-CN"/>
              <a:t>Geth</a:t>
            </a:r>
            <a:r>
              <a:rPr lang="zh-CN" altLang="en-US"/>
              <a:t>和</a:t>
            </a:r>
            <a:r>
              <a:rPr lang="en-US" altLang="zh-CN"/>
              <a:t>Parity</a:t>
            </a:r>
            <a:r>
              <a:rPr lang="zh-CN" altLang="en-US"/>
              <a:t>）的下载、安装和区块链同步。</a:t>
            </a:r>
          </a:p>
        </p:txBody>
      </p:sp>
    </p:spTree>
    <p:extLst>
      <p:ext uri="{BB962C8B-B14F-4D97-AF65-F5344CB8AC3E}">
        <p14:creationId xmlns:p14="http://schemas.microsoft.com/office/powerpoint/2010/main" val="1638276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1004">
        <p:fade/>
      </p:transition>
    </mc:Choice>
    <mc:Fallback>
      <p:transition spd="med" advTm="31004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fa1beeb-2c3c-429c-8c7c-19408bb784d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fa1beeb-2c3c-429c-8c7c-19408bb784df"/>
</p:tagLst>
</file>

<file path=ppt/theme/theme1.xml><?xml version="1.0" encoding="utf-8"?>
<a:theme xmlns:a="http://schemas.openxmlformats.org/drawingml/2006/main" name="第一PPT，www.1ppt.com">
  <a:themeElements>
    <a:clrScheme name="自定义 164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37979"/>
      </a:accent1>
      <a:accent2>
        <a:srgbClr val="44546A"/>
      </a:accent2>
      <a:accent3>
        <a:srgbClr val="D37979"/>
      </a:accent3>
      <a:accent4>
        <a:srgbClr val="44546A"/>
      </a:accent4>
      <a:accent5>
        <a:srgbClr val="D37979"/>
      </a:accent5>
      <a:accent6>
        <a:srgbClr val="44645E"/>
      </a:accent6>
      <a:hlink>
        <a:srgbClr val="0563C1"/>
      </a:hlink>
      <a:folHlink>
        <a:srgbClr val="954F72"/>
      </a:folHlink>
    </a:clrScheme>
    <a:fontScheme name="m42sp2mc">
      <a:majorFont>
        <a:latin typeface="庞门正道标题体" panose="020F0302020204030204"/>
        <a:ea typeface="庞门正道标题体"/>
        <a:cs typeface=""/>
      </a:majorFont>
      <a:minorFont>
        <a:latin typeface="庞门正道标题体" panose="020F0502020204030204"/>
        <a:ea typeface="庞门正道标题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5971</TotalTime>
  <Words>1428</Words>
  <Application>Microsoft Office PowerPoint</Application>
  <PresentationFormat>宽屏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-apple-system</vt:lpstr>
      <vt:lpstr>等线</vt:lpstr>
      <vt:lpstr>庞门正道标题体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三角形</dc:title>
  <dc:creator>第一PPT</dc:creator>
  <cp:keywords>三角形</cp:keywords>
  <cp:lastModifiedBy>Administrator</cp:lastModifiedBy>
  <cp:revision>335</cp:revision>
  <dcterms:created xsi:type="dcterms:W3CDTF">2019-05-07T15:53:17Z</dcterms:created>
  <dcterms:modified xsi:type="dcterms:W3CDTF">2021-06-29T07:24:07Z</dcterms:modified>
</cp:coreProperties>
</file>