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9" r:id="rId2"/>
    <p:sldId id="285" r:id="rId3"/>
    <p:sldId id="264" r:id="rId4"/>
    <p:sldId id="265" r:id="rId5"/>
    <p:sldId id="266" r:id="rId6"/>
    <p:sldId id="270" r:id="rId7"/>
    <p:sldId id="271" r:id="rId8"/>
    <p:sldId id="272" r:id="rId9"/>
    <p:sldId id="267" r:id="rId10"/>
    <p:sldId id="273" r:id="rId11"/>
    <p:sldId id="268" r:id="rId12"/>
    <p:sldId id="278" r:id="rId13"/>
    <p:sldId id="279" r:id="rId14"/>
    <p:sldId id="280" r:id="rId15"/>
    <p:sldId id="281" r:id="rId16"/>
    <p:sldId id="284" r:id="rId17"/>
    <p:sldId id="274" r:id="rId18"/>
    <p:sldId id="282" r:id="rId19"/>
    <p:sldId id="276" r:id="rId20"/>
    <p:sldId id="275" r:id="rId21"/>
    <p:sldId id="277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4453" y="2015055"/>
            <a:ext cx="5023120" cy="821400"/>
          </a:xfrm>
        </p:spPr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گزارش پروژه نهایی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3756" y="3000632"/>
            <a:ext cx="6444518" cy="702426"/>
          </a:xfrm>
        </p:spPr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موضوع: دسته بندی مجموعه داده </a:t>
            </a:r>
            <a:r>
              <a:rPr lang="en-US" dirty="0" smtClean="0">
                <a:cs typeface="B Nazanin" panose="00000400000000000000" pitchFamily="2" charset="-78"/>
              </a:rPr>
              <a:t>CIFAR-10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Fake News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756431" y="3899070"/>
            <a:ext cx="4455313" cy="51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تهیه کنندگان: حمیدرضا نادمی، امیر سلطانی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319772" y="4414460"/>
            <a:ext cx="3328629" cy="51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استاد مربوطه: دکتر مهدی یزدیان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95420" y="5800900"/>
            <a:ext cx="941185" cy="51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بهار 98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6285"/>
              </p:ext>
            </p:extLst>
          </p:nvPr>
        </p:nvGraphicFramePr>
        <p:xfrm>
          <a:off x="5310765" y="92763"/>
          <a:ext cx="1346641" cy="175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3" imgW="3495146" imgH="4067797" progId="Paint.Picture">
                  <p:embed/>
                </p:oleObj>
              </mc:Choice>
              <mc:Fallback>
                <p:oleObj name="Bitmap Image" r:id="rId3" imgW="3495146" imgH="4067797" progId="Paint.Picture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658" t="15047" r="12358" b="885"/>
                      <a:stretch>
                        <a:fillRect/>
                      </a:stretch>
                    </p:blipFill>
                    <p:spPr bwMode="auto">
                      <a:xfrm>
                        <a:off x="5310765" y="92763"/>
                        <a:ext cx="1346641" cy="1758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38" y="2402380"/>
            <a:ext cx="8208820" cy="806334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نتایج بدست آمده دیتاست </a:t>
            </a:r>
            <a:r>
              <a:rPr lang="en-US" dirty="0" smtClean="0">
                <a:cs typeface="B Nazanin" panose="00000400000000000000" pitchFamily="2" charset="-78"/>
              </a:rPr>
              <a:t>CIFAR-10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2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676059"/>
            <a:ext cx="10972800" cy="893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3" y="913125"/>
            <a:ext cx="9053165" cy="422068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96938" y="5744095"/>
            <a:ext cx="3048922" cy="573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1800" smtClean="0">
                <a:cs typeface="B Nazanin" panose="00000400000000000000" pitchFamily="2" charset="-78"/>
              </a:rPr>
              <a:t>نتایج بدست آمده دیتاست </a:t>
            </a:r>
            <a:r>
              <a:rPr lang="en-US" sz="1800" smtClean="0">
                <a:cs typeface="B Nazanin" panose="00000400000000000000" pitchFamily="2" charset="-78"/>
              </a:rPr>
              <a:t>CIFAR-10</a:t>
            </a:r>
            <a:endParaRPr lang="en-US" sz="1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۷/۱۵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91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86" y="1614141"/>
            <a:ext cx="3705989" cy="1486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84" y="791367"/>
            <a:ext cx="5852172" cy="435255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558723" y="4039986"/>
            <a:ext cx="1508302" cy="573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دقت: </a:t>
            </a:r>
            <a:r>
              <a:rPr lang="fa-IR" sz="2400" b="1" dirty="0" smtClean="0">
                <a:cs typeface="B Nazanin" panose="00000400000000000000" pitchFamily="2" charset="-78"/>
              </a:rPr>
              <a:t>%76.2</a:t>
            </a:r>
            <a:endParaRPr lang="en-US" sz="2400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96938" y="5744095"/>
            <a:ext cx="3048922" cy="573578"/>
          </a:xfrm>
        </p:spPr>
        <p:txBody>
          <a:bodyPr/>
          <a:lstStyle/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نتایج بدست آمده دیتاست </a:t>
            </a:r>
            <a:r>
              <a:rPr lang="en-US" sz="1800" dirty="0">
                <a:cs typeface="B Nazanin" panose="00000400000000000000" pitchFamily="2" charset="-78"/>
              </a:rPr>
              <a:t>CIFAR-10</a:t>
            </a:r>
            <a:endParaRPr lang="en-US" sz="18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۸/۱۵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0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8558723" y="4039986"/>
            <a:ext cx="1508302" cy="573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دقت: </a:t>
            </a:r>
            <a:r>
              <a:rPr lang="fa-IR" sz="2400" b="1" dirty="0" smtClean="0">
                <a:cs typeface="B Nazanin" panose="00000400000000000000" pitchFamily="2" charset="-78"/>
              </a:rPr>
              <a:t>%81.1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08" y="612643"/>
            <a:ext cx="5852172" cy="4352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836" y="1690686"/>
            <a:ext cx="3746563" cy="188378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96938" y="5744095"/>
            <a:ext cx="3048922" cy="573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1800" smtClean="0">
                <a:cs typeface="B Nazanin" panose="00000400000000000000" pitchFamily="2" charset="-78"/>
              </a:rPr>
              <a:t>نتایج بدست آمده دیتاست </a:t>
            </a:r>
            <a:r>
              <a:rPr lang="en-US" sz="1800" smtClean="0">
                <a:cs typeface="B Nazanin" panose="00000400000000000000" pitchFamily="2" charset="-78"/>
              </a:rPr>
              <a:t>CIFAR-10</a:t>
            </a:r>
            <a:endParaRPr lang="en-US" sz="18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۹/۱۵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31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8558723" y="4039986"/>
            <a:ext cx="1508302" cy="573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دقت: </a:t>
            </a:r>
            <a:r>
              <a:rPr lang="fa-IR" sz="2400" b="1" dirty="0" smtClean="0">
                <a:cs typeface="B Nazanin" panose="00000400000000000000" pitchFamily="2" charset="-78"/>
              </a:rPr>
              <a:t>%86.9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282" y="1810114"/>
            <a:ext cx="3768849" cy="1936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10" y="602272"/>
            <a:ext cx="5852172" cy="435255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96938" y="5744095"/>
            <a:ext cx="3048922" cy="573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1800" smtClean="0">
                <a:cs typeface="B Nazanin" panose="00000400000000000000" pitchFamily="2" charset="-78"/>
              </a:rPr>
              <a:t>نتایج بدست آمده دیتاست </a:t>
            </a:r>
            <a:r>
              <a:rPr lang="en-US" sz="1800" smtClean="0">
                <a:cs typeface="B Nazanin" panose="00000400000000000000" pitchFamily="2" charset="-78"/>
              </a:rPr>
              <a:t>CIFAR-10</a:t>
            </a:r>
            <a:endParaRPr lang="en-US" sz="18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۱۰/۱۵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61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96938" y="5744095"/>
            <a:ext cx="3048922" cy="573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نتایج بدست آمده دیتاست </a:t>
            </a:r>
            <a:r>
              <a:rPr lang="en-US" sz="1800" dirty="0" smtClean="0">
                <a:cs typeface="B Nazanin" panose="00000400000000000000" pitchFamily="2" charset="-78"/>
              </a:rPr>
              <a:t>CIFAR-10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39643" y="2549151"/>
            <a:ext cx="4523046" cy="2180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مدت زمان اتمام هر گام حدود </a:t>
            </a:r>
            <a:r>
              <a:rPr lang="fa-IR" sz="18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1300ثانیه</a:t>
            </a:r>
            <a:r>
              <a:rPr lang="fa-IR" sz="1800" dirty="0" smtClean="0">
                <a:cs typeface="B Nazanin" panose="00000400000000000000" pitchFamily="2" charset="-78"/>
              </a:rPr>
              <a:t> به طول می انجامید، آموزش کامل شبکه تقریبا </a:t>
            </a:r>
            <a:r>
              <a:rPr lang="fa-IR" sz="1800" b="1" dirty="0" smtClean="0">
                <a:cs typeface="B Nazanin" panose="00000400000000000000" pitchFamily="2" charset="-78"/>
              </a:rPr>
              <a:t>4/5 روز </a:t>
            </a:r>
            <a:r>
              <a:rPr lang="fa-IR" sz="1800" dirty="0" smtClean="0">
                <a:cs typeface="B Nazanin" panose="00000400000000000000" pitchFamily="2" charset="-78"/>
              </a:rPr>
              <a:t>زمان می‌برد و طبق گزارش مقاله دقت </a:t>
            </a:r>
            <a:r>
              <a:rPr lang="fa-IR" sz="18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9۶.۵۴درصد</a:t>
            </a:r>
            <a:r>
              <a:rPr lang="fa-IR" sz="1800" dirty="0" smtClean="0">
                <a:cs typeface="B Nazanin" panose="00000400000000000000" pitchFamily="2" charset="-78"/>
              </a:rPr>
              <a:t> روی داده تست بدست می‌آید.</a:t>
            </a:r>
            <a:endParaRPr lang="en-US" sz="1800" dirty="0"/>
          </a:p>
        </p:txBody>
      </p:sp>
      <p:sp>
        <p:nvSpPr>
          <p:cNvPr id="7" name="Right Arrow 6"/>
          <p:cNvSpPr/>
          <p:nvPr/>
        </p:nvSpPr>
        <p:spPr>
          <a:xfrm>
            <a:off x="6882938" y="3890356"/>
            <a:ext cx="540327" cy="207819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101" y="4824239"/>
            <a:ext cx="4905375" cy="485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" y="1557337"/>
            <a:ext cx="5978082" cy="2993591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۱۱/۱۵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21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جمع بندی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با توجه به اینکه حجم دیتاست </a:t>
            </a:r>
            <a:r>
              <a:rPr lang="en-US" dirty="0" smtClean="0">
                <a:cs typeface="B Nazanin" panose="00000400000000000000" pitchFamily="2" charset="-78"/>
              </a:rPr>
              <a:t>CIFAR-10</a:t>
            </a:r>
            <a:r>
              <a:rPr lang="fa-IR" dirty="0" smtClean="0">
                <a:cs typeface="B Nazanin" panose="00000400000000000000" pitchFamily="2" charset="-78"/>
              </a:rPr>
              <a:t> به اندازه کافی زیاد است روش‌های یادگیری عمیق بکار رفته نتیجه بهتری در دسته بندی داده‌ها داشتند</a:t>
            </a:r>
            <a:r>
              <a:rPr lang="en-US" dirty="0" smtClean="0">
                <a:cs typeface="B Nazanin" panose="00000400000000000000" pitchFamily="2" charset="-78"/>
              </a:rPr>
              <a:t>.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۱۲/۱۵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3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19" y="2402380"/>
            <a:ext cx="7650480" cy="806334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پیش پردازش دیتاست </a:t>
            </a:r>
            <a:r>
              <a:rPr lang="en-US" dirty="0" smtClean="0">
                <a:cs typeface="B Nazanin" panose="00000400000000000000" pitchFamily="2" charset="-78"/>
              </a:rPr>
              <a:t>Fake News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42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20277" y="5902037"/>
            <a:ext cx="3151446" cy="573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پیش پردازش دیتاست </a:t>
            </a:r>
            <a:r>
              <a:rPr lang="en-US" sz="1800" dirty="0" smtClean="0">
                <a:cs typeface="B Nazanin" panose="00000400000000000000" pitchFamily="2" charset="-78"/>
              </a:rPr>
              <a:t>Fake News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116" y="580402"/>
            <a:ext cx="3933767" cy="482133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۱۳/۱۵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77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cs typeface="B Nazanin" panose="00000400000000000000" pitchFamily="2" charset="-78"/>
              </a:rPr>
              <a:t>روش</a:t>
            </a:r>
            <a:r>
              <a:rPr lang="en-US" dirty="0">
                <a:cs typeface="B Nazanin" panose="00000400000000000000" pitchFamily="2" charset="-78"/>
              </a:rPr>
              <a:t> doc2vec </a:t>
            </a:r>
            <a:r>
              <a:rPr lang="ar-SA" dirty="0">
                <a:cs typeface="B Nazanin" panose="00000400000000000000" pitchFamily="2" charset="-78"/>
              </a:rPr>
              <a:t>با استفاده از یک شبکه‌ی عصبی بدون ناظر از هر جمله، پاراگراف و یا داکیومنت (در این‌جا جمله) یک بردار می‌سازد و تطبیق یافته‌ای بر الگوریتم</a:t>
            </a:r>
            <a:r>
              <a:rPr lang="en-US" dirty="0">
                <a:cs typeface="B Nazanin" panose="00000400000000000000" pitchFamily="2" charset="-78"/>
              </a:rPr>
              <a:t> word2vec </a:t>
            </a:r>
            <a:r>
              <a:rPr lang="ar-SA" dirty="0">
                <a:cs typeface="B Nazanin" panose="00000400000000000000" pitchFamily="2" charset="-78"/>
              </a:rPr>
              <a:t>که در آن برای هر کلمه یک بردار ساخته می‎</a:t>
            </a:r>
            <a:r>
              <a:rPr lang="ar-SA" dirty="0" smtClean="0">
                <a:cs typeface="B Nazanin" panose="00000400000000000000" pitchFamily="2" charset="-78"/>
              </a:rPr>
              <a:t>شود</a:t>
            </a:r>
            <a:r>
              <a:rPr lang="en-US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از الگوریتم</a:t>
            </a:r>
            <a:r>
              <a:rPr lang="en-US" dirty="0">
                <a:cs typeface="B Nazanin" panose="00000400000000000000" pitchFamily="2" charset="-78"/>
              </a:rPr>
              <a:t> doc2vec </a:t>
            </a:r>
            <a:r>
              <a:rPr lang="ar-SA" dirty="0">
                <a:cs typeface="B Nazanin" panose="00000400000000000000" pitchFamily="2" charset="-78"/>
              </a:rPr>
              <a:t>پیاده‌سازی شده در </a:t>
            </a:r>
            <a:r>
              <a:rPr lang="ar-SA" dirty="0" smtClean="0">
                <a:cs typeface="B Nazanin" panose="00000400000000000000" pitchFamily="2" charset="-78"/>
              </a:rPr>
              <a:t>کتابخانه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 smtClean="0">
                <a:cs typeface="B Nazanin" panose="00000400000000000000" pitchFamily="2" charset="-78"/>
              </a:rPr>
              <a:t>Gensim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ar-SA" dirty="0" smtClean="0">
                <a:cs typeface="B Nazanin" panose="00000400000000000000" pitchFamily="2" charset="-78"/>
              </a:rPr>
              <a:t>پایتون </a:t>
            </a:r>
            <a:r>
              <a:rPr lang="ar-SA" dirty="0">
                <a:cs typeface="B Nazanin" panose="00000400000000000000" pitchFamily="2" charset="-78"/>
              </a:rPr>
              <a:t>برای آموزش مدل استفاده شده است</a:t>
            </a:r>
            <a:r>
              <a:rPr lang="en-US" dirty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20277" y="5902037"/>
            <a:ext cx="3151446" cy="573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پیش پردازش دیتاست </a:t>
            </a:r>
            <a:r>
              <a:rPr lang="en-US" sz="1800" dirty="0" smtClean="0">
                <a:cs typeface="B Nazanin" panose="00000400000000000000" pitchFamily="2" charset="-78"/>
              </a:rPr>
              <a:t>Fake News</a:t>
            </a:r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۱۴/۱۵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2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00" y="1448751"/>
            <a:ext cx="227647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914" y="2344191"/>
            <a:ext cx="8844743" cy="806334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نتایج بدست آمده دیتاست </a:t>
            </a:r>
            <a:r>
              <a:rPr lang="en-US" dirty="0">
                <a:cs typeface="B Nazanin" panose="00000400000000000000" pitchFamily="2" charset="-78"/>
              </a:rPr>
              <a:t>Fake News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69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28" y="908253"/>
            <a:ext cx="4202343" cy="44299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72742" y="5877098"/>
            <a:ext cx="3340792" cy="573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نتایج بدست آمده دیتاست </a:t>
            </a:r>
            <a:r>
              <a:rPr lang="en-US" sz="1800" dirty="0" smtClean="0">
                <a:cs typeface="B Nazanin" panose="00000400000000000000" pitchFamily="2" charset="-78"/>
              </a:rPr>
              <a:t>Fake News</a:t>
            </a:r>
            <a:endParaRPr lang="en-US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۱۵/۱۵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17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6" y="2446866"/>
            <a:ext cx="10972800" cy="1600200"/>
          </a:xfrm>
        </p:spPr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ممنون از توجه شما</a:t>
            </a:r>
            <a:r>
              <a:rPr lang="en-US" dirty="0" smtClean="0">
                <a:cs typeface="B Nazanin" panose="00000400000000000000" pitchFamily="2" charset="-78"/>
              </a:rPr>
              <a:t/>
            </a:r>
            <a:br>
              <a:rPr lang="en-US" dirty="0" smtClean="0">
                <a:cs typeface="B Nazanin" panose="00000400000000000000" pitchFamily="2" charset="-78"/>
              </a:rPr>
            </a:b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54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6582"/>
            <a:ext cx="10972800" cy="893618"/>
          </a:xfrm>
        </p:spPr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فهرست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دیتاست </a:t>
            </a:r>
            <a:r>
              <a:rPr lang="en-US" dirty="0" smtClean="0">
                <a:cs typeface="B Nazanin" panose="00000400000000000000" pitchFamily="2" charset="-78"/>
              </a:rPr>
              <a:t>CIFAR10</a:t>
            </a:r>
          </a:p>
          <a:p>
            <a:pPr lvl="1" algn="r" rtl="1"/>
            <a:r>
              <a:rPr lang="fa-IR" sz="1800" dirty="0" smtClean="0">
                <a:cs typeface="B Nazanin" panose="00000400000000000000" pitchFamily="2" charset="-78"/>
              </a:rPr>
              <a:t>پیش پردازش</a:t>
            </a:r>
          </a:p>
          <a:p>
            <a:pPr lvl="1" algn="r" rtl="1"/>
            <a:r>
              <a:rPr lang="fa-IR" sz="1800" dirty="0" smtClean="0">
                <a:cs typeface="B Nazanin" panose="00000400000000000000" pitchFamily="2" charset="-78"/>
              </a:rPr>
              <a:t>نتایج بدست آمده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دیتاست </a:t>
            </a:r>
            <a:r>
              <a:rPr lang="en-US" dirty="0" smtClean="0">
                <a:cs typeface="B Nazanin" panose="00000400000000000000" pitchFamily="2" charset="-78"/>
              </a:rPr>
              <a:t>Fake News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1800" dirty="0" smtClean="0">
                <a:cs typeface="B Nazanin" panose="00000400000000000000" pitchFamily="2" charset="-78"/>
              </a:rPr>
              <a:t>پیش پردازش</a:t>
            </a:r>
          </a:p>
          <a:p>
            <a:pPr lvl="1" algn="r" rtl="1"/>
            <a:r>
              <a:rPr lang="fa-IR" sz="1800" dirty="0" smtClean="0">
                <a:cs typeface="B Nazanin" panose="00000400000000000000" pitchFamily="2" charset="-78"/>
              </a:rPr>
              <a:t>نتایج بدست آمده</a:t>
            </a:r>
            <a:endParaRPr lang="en-US" sz="1800" dirty="0">
              <a:cs typeface="B Nazanin" panose="00000400000000000000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۱/۱۵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53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19" y="2402380"/>
            <a:ext cx="7650480" cy="806334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پیش پردازش دیتاست </a:t>
            </a:r>
            <a:r>
              <a:rPr lang="en-US" dirty="0" smtClean="0">
                <a:cs typeface="B Nazanin" panose="00000400000000000000" pitchFamily="2" charset="-78"/>
              </a:rPr>
              <a:t>CIFAR-10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68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896" y="5744095"/>
            <a:ext cx="2866964" cy="573578"/>
          </a:xfrm>
        </p:spPr>
        <p:txBody>
          <a:bodyPr/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پیش پردازش دیتاست </a:t>
            </a:r>
            <a:r>
              <a:rPr lang="en-US" sz="1800" dirty="0">
                <a:cs typeface="B Nazanin" panose="00000400000000000000" pitchFamily="2" charset="-78"/>
              </a:rPr>
              <a:t>CIFAR-10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5978" y="1821324"/>
                <a:ext cx="10972800" cy="3419476"/>
              </a:xfrm>
            </p:spPr>
            <p:txBody>
              <a:bodyPr/>
              <a:lstStyle/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برای پیدا کردن </a:t>
                </a:r>
                <a:r>
                  <a:rPr lang="en-US" dirty="0">
                    <a:cs typeface="B Nazanin" panose="00000400000000000000" pitchFamily="2" charset="-78"/>
                  </a:rPr>
                  <a:t>d</a:t>
                </a:r>
                <a:r>
                  <a:rPr lang="fa-IR" dirty="0">
                    <a:cs typeface="B Nazanin" panose="00000400000000000000" pitchFamily="2" charset="-78"/>
                  </a:rPr>
                  <a:t> مناسب از رابطه </a:t>
                </a:r>
                <a:r>
                  <a:rPr lang="en-US" dirty="0">
                    <a:cs typeface="B Nazanin" panose="00000400000000000000" pitchFamily="2" charset="-78"/>
                  </a:rPr>
                  <a:t>POV</a:t>
                </a:r>
                <a:r>
                  <a:rPr lang="fa-IR" dirty="0">
                    <a:cs typeface="B Nazanin" panose="00000400000000000000" pitchFamily="2" charset="-78"/>
                  </a:rPr>
                  <a:t> استفاده شده است و مقدار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𝐏𝐎𝐕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𝟗𝟎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در نظر گرفته شده است و مقدار </a:t>
                </a:r>
                <a:r>
                  <a:rPr lang="en-US" b="1" dirty="0">
                    <a:cs typeface="B Nazanin" panose="00000400000000000000" pitchFamily="2" charset="-78"/>
                  </a:rPr>
                  <a:t>d=99</a:t>
                </a:r>
                <a:r>
                  <a:rPr lang="fa-IR" dirty="0">
                    <a:cs typeface="B Nazanin" panose="00000400000000000000" pitchFamily="2" charset="-78"/>
                  </a:rPr>
                  <a:t> بدست آمد</a:t>
                </a:r>
                <a:r>
                  <a:rPr lang="fa-IR" dirty="0" smtClean="0">
                    <a:cs typeface="B Nazanin" panose="00000400000000000000" pitchFamily="2" charset="-78"/>
                  </a:rPr>
                  <a:t>.</a:t>
                </a: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بعد از اعمال </a:t>
                </a:r>
                <a:r>
                  <a:rPr lang="en-US" dirty="0">
                    <a:cs typeface="B Nazanin" panose="00000400000000000000" pitchFamily="2" charset="-78"/>
                  </a:rPr>
                  <a:t>PCA</a:t>
                </a:r>
                <a:r>
                  <a:rPr lang="fa-IR" dirty="0">
                    <a:cs typeface="B Nazanin" panose="00000400000000000000" pitchFamily="2" charset="-78"/>
                  </a:rPr>
                  <a:t> ابعاد دیتاست از ۳۰۷۲*۶۰۰۰۰ به ۹۹*۶۰۰۰۰ تبدیل شد.</a:t>
                </a:r>
                <a:endParaRPr lang="en-US" dirty="0">
                  <a:cs typeface="B Nazanin" panose="00000400000000000000" pitchFamily="2" charset="-78"/>
                </a:endParaRPr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978" y="1821324"/>
                <a:ext cx="10972800" cy="3419476"/>
              </a:xfrm>
              <a:blipFill>
                <a:blip r:embed="rId2"/>
                <a:stretch>
                  <a:fillRect l="-56" t="-2317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09600" y="676059"/>
            <a:ext cx="10972800" cy="893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B Nazanin" panose="00000400000000000000" pitchFamily="2" charset="-78"/>
              </a:rPr>
              <a:t>PCA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915" y="3067394"/>
            <a:ext cx="3749043" cy="281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57" y="3067394"/>
            <a:ext cx="3668688" cy="275151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۲/۱۵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56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896" y="5744095"/>
            <a:ext cx="2866964" cy="573578"/>
          </a:xfrm>
        </p:spPr>
        <p:txBody>
          <a:bodyPr/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پیش پردازش دیتاست </a:t>
            </a:r>
            <a:r>
              <a:rPr lang="en-US" sz="1800" dirty="0">
                <a:cs typeface="B Nazanin" panose="00000400000000000000" pitchFamily="2" charset="-78"/>
              </a:rPr>
              <a:t>CIFAR-10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05" y="1704945"/>
            <a:ext cx="10972800" cy="3419476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بعد </a:t>
            </a:r>
            <a:r>
              <a:rPr lang="fa-IR" dirty="0">
                <a:cs typeface="B Nazanin" panose="00000400000000000000" pitchFamily="2" charset="-78"/>
              </a:rPr>
              <a:t>از اعمال </a:t>
            </a:r>
            <a:r>
              <a:rPr lang="en-US" dirty="0" smtClean="0">
                <a:cs typeface="B Nazanin" panose="00000400000000000000" pitchFamily="2" charset="-78"/>
              </a:rPr>
              <a:t>LDA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ابعاد دیتاست از ۳۰۷۲*۶۰۰۰۰ به </a:t>
            </a:r>
            <a:r>
              <a:rPr lang="fa-IR" dirty="0" smtClean="0">
                <a:cs typeface="B Nazanin" panose="00000400000000000000" pitchFamily="2" charset="-78"/>
              </a:rPr>
              <a:t>۹*۶۰۰۰۰ </a:t>
            </a:r>
            <a:r>
              <a:rPr lang="fa-IR" dirty="0">
                <a:cs typeface="B Nazanin" panose="00000400000000000000" pitchFamily="2" charset="-78"/>
              </a:rPr>
              <a:t>تبدیل شد.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676059"/>
            <a:ext cx="10972800" cy="893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B Nazanin" panose="00000400000000000000" pitchFamily="2" charset="-78"/>
              </a:rPr>
              <a:t>LDA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32" y="2122099"/>
            <a:ext cx="4158268" cy="3118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2099"/>
            <a:ext cx="4158268" cy="311870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۳/۱۵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4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896" y="5744095"/>
            <a:ext cx="2866964" cy="573578"/>
          </a:xfrm>
        </p:spPr>
        <p:txBody>
          <a:bodyPr/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پیش پردازش دیتاست </a:t>
            </a:r>
            <a:r>
              <a:rPr lang="en-US" sz="1800" dirty="0">
                <a:cs typeface="B Nazanin" panose="00000400000000000000" pitchFamily="2" charset="-78"/>
              </a:rPr>
              <a:t>CIFAR-10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78" y="1821324"/>
            <a:ext cx="10972800" cy="3419476"/>
          </a:xfrm>
        </p:spPr>
        <p:txBody>
          <a:bodyPr/>
          <a:lstStyle/>
          <a:p>
            <a:pPr algn="r" rtl="1"/>
            <a:r>
              <a:rPr lang="ar-SA" dirty="0">
                <a:cs typeface="B Nazanin" panose="00000400000000000000" pitchFamily="2" charset="-78"/>
              </a:rPr>
              <a:t>هدف از اعمال </a:t>
            </a:r>
            <a:r>
              <a:rPr lang="en-US" dirty="0">
                <a:cs typeface="B Nazanin" panose="00000400000000000000" pitchFamily="2" charset="-78"/>
              </a:rPr>
              <a:t>PCA Whitening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ar-SA" dirty="0" smtClean="0">
                <a:cs typeface="B Nazanin" panose="00000400000000000000" pitchFamily="2" charset="-78"/>
              </a:rPr>
              <a:t>کم </a:t>
            </a:r>
            <a:r>
              <a:rPr lang="ar-SA" dirty="0">
                <a:cs typeface="B Nazanin" panose="00000400000000000000" pitchFamily="2" charset="-78"/>
              </a:rPr>
              <a:t>کردن همبستگی بین ویژگی‌ها و برابر کردن واریانس همه ویژگی‌ها می‌باشد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676059"/>
            <a:ext cx="10972800" cy="893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B Nazanin" panose="00000400000000000000" pitchFamily="2" charset="-78"/>
              </a:rPr>
              <a:t>PCA Whitening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3746"/>
            <a:ext cx="4239497" cy="3179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26" y="2404206"/>
            <a:ext cx="4158268" cy="311870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۴/۱۵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08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896" y="5744095"/>
            <a:ext cx="2866964" cy="573578"/>
          </a:xfrm>
        </p:spPr>
        <p:txBody>
          <a:bodyPr/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پیش پردازش دیتاست </a:t>
            </a:r>
            <a:r>
              <a:rPr lang="en-US" sz="1800" dirty="0">
                <a:cs typeface="B Nazanin" panose="00000400000000000000" pitchFamily="2" charset="-78"/>
              </a:rPr>
              <a:t>CIFAR-10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78" y="1415972"/>
            <a:ext cx="10972800" cy="3419476"/>
          </a:xfrm>
        </p:spPr>
        <p:txBody>
          <a:bodyPr/>
          <a:lstStyle/>
          <a:p>
            <a:pPr algn="r" rtl="1"/>
            <a:endParaRPr lang="en-US" dirty="0"/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بر خلاف </a:t>
            </a:r>
            <a:r>
              <a:rPr lang="en-US" dirty="0" smtClean="0">
                <a:cs typeface="B Nazanin" panose="00000400000000000000" pitchFamily="2" charset="-78"/>
              </a:rPr>
              <a:t> PCA </a:t>
            </a:r>
            <a:r>
              <a:rPr lang="ar-SA" dirty="0">
                <a:cs typeface="B Nazanin" panose="00000400000000000000" pitchFamily="2" charset="-78"/>
              </a:rPr>
              <a:t>که ناآگاهانه (</a:t>
            </a:r>
            <a:r>
              <a:rPr lang="en-US" dirty="0">
                <a:cs typeface="B Nazanin" panose="00000400000000000000" pitchFamily="2" charset="-78"/>
              </a:rPr>
              <a:t>Unsupervised</a:t>
            </a:r>
            <a:r>
              <a:rPr lang="ar-SA" dirty="0">
                <a:cs typeface="B Nazanin" panose="00000400000000000000" pitchFamily="2" charset="-78"/>
              </a:rPr>
              <a:t>) عمل </a:t>
            </a:r>
            <a:r>
              <a:rPr lang="ar-SA" dirty="0" smtClean="0">
                <a:cs typeface="B Nazanin" panose="00000400000000000000" pitchFamily="2" charset="-78"/>
              </a:rPr>
              <a:t>می‌</a:t>
            </a:r>
            <a:r>
              <a:rPr lang="fa-IR" dirty="0" smtClean="0">
                <a:cs typeface="B Nazanin" panose="00000400000000000000" pitchFamily="2" charset="-78"/>
              </a:rPr>
              <a:t>کند</a:t>
            </a:r>
            <a:r>
              <a:rPr lang="ar-SA" dirty="0" smtClean="0">
                <a:cs typeface="B Nazanin" panose="00000400000000000000" pitchFamily="2" charset="-78"/>
              </a:rPr>
              <a:t>، </a:t>
            </a:r>
            <a:r>
              <a:rPr lang="en-US" dirty="0" smtClean="0">
                <a:cs typeface="B Nazanin" panose="00000400000000000000" pitchFamily="2" charset="-78"/>
              </a:rPr>
              <a:t>PLS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ar-SA" dirty="0" smtClean="0">
                <a:cs typeface="B Nazanin" panose="00000400000000000000" pitchFamily="2" charset="-78"/>
              </a:rPr>
              <a:t>بصورت </a:t>
            </a:r>
            <a:r>
              <a:rPr lang="ar-SA" dirty="0">
                <a:cs typeface="B Nazanin" panose="00000400000000000000" pitchFamily="2" charset="-78"/>
              </a:rPr>
              <a:t>آگاهانه (</a:t>
            </a:r>
            <a:r>
              <a:rPr lang="en-US" dirty="0">
                <a:cs typeface="B Nazanin" panose="00000400000000000000" pitchFamily="2" charset="-78"/>
              </a:rPr>
              <a:t>Supervised</a:t>
            </a:r>
            <a:r>
              <a:rPr lang="ar-SA" dirty="0">
                <a:cs typeface="B Nazanin" panose="00000400000000000000" pitchFamily="2" charset="-78"/>
              </a:rPr>
              <a:t>) کاهش ابعاد را انجام </a:t>
            </a:r>
            <a:r>
              <a:rPr lang="ar-SA" dirty="0" smtClean="0">
                <a:cs typeface="B Nazanin" panose="00000400000000000000" pitchFamily="2" charset="-78"/>
              </a:rPr>
              <a:t>می</a:t>
            </a:r>
            <a:r>
              <a:rPr lang="fa-IR" dirty="0" smtClean="0">
                <a:cs typeface="B Nazanin" panose="00000400000000000000" pitchFamily="2" charset="-78"/>
              </a:rPr>
              <a:t>‌</a:t>
            </a:r>
            <a:r>
              <a:rPr lang="ar-SA" dirty="0" smtClean="0">
                <a:cs typeface="B Nazanin" panose="00000400000000000000" pitchFamily="2" charset="-78"/>
              </a:rPr>
              <a:t>دهد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fa-IR" dirty="0" smtClean="0">
                <a:cs typeface="B Nazanin" panose="00000400000000000000" pitchFamily="2" charset="-78"/>
              </a:rPr>
              <a:t>واریانس بین کلاسی را ماکزیمم می‌کند.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676059"/>
            <a:ext cx="10972800" cy="893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B Nazanin" panose="00000400000000000000" pitchFamily="2" charset="-78"/>
              </a:rPr>
              <a:t>PLS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69" y="2606941"/>
            <a:ext cx="4182872" cy="3137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343" y="2606941"/>
            <a:ext cx="4182872" cy="313715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۵/۱۵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16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896" y="5744095"/>
            <a:ext cx="2866964" cy="573578"/>
          </a:xfrm>
        </p:spPr>
        <p:txBody>
          <a:bodyPr/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پیش پردازش دیتاست </a:t>
            </a:r>
            <a:r>
              <a:rPr lang="en-US" sz="1800" dirty="0">
                <a:cs typeface="B Nazanin" panose="00000400000000000000" pitchFamily="2" charset="-78"/>
              </a:rPr>
              <a:t>CIFAR-10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05" y="2095644"/>
            <a:ext cx="10972800" cy="3419476"/>
          </a:xfrm>
        </p:spPr>
        <p:txBody>
          <a:bodyPr/>
          <a:lstStyle/>
          <a:p>
            <a:pPr algn="r" rtl="1"/>
            <a:r>
              <a:rPr lang="ar-SA" dirty="0" smtClean="0">
                <a:cs typeface="B Nazanin" panose="00000400000000000000" pitchFamily="2" charset="-78"/>
              </a:rPr>
              <a:t>واریانس </a:t>
            </a:r>
            <a:r>
              <a:rPr lang="ar-SA" dirty="0">
                <a:cs typeface="B Nazanin" panose="00000400000000000000" pitchFamily="2" charset="-78"/>
              </a:rPr>
              <a:t>ویژگی‌های دیتاست محاسبه شده و ۱۰۰ ویژگی که بیشترین واریانس را دارند انتخاب </a:t>
            </a:r>
            <a:r>
              <a:rPr lang="fa-IR" dirty="0" smtClean="0">
                <a:cs typeface="B Nazanin" panose="00000400000000000000" pitchFamily="2" charset="-78"/>
              </a:rPr>
              <a:t>شدند.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676059"/>
            <a:ext cx="10972800" cy="893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B Nazanin" panose="00000400000000000000" pitchFamily="2" charset="-78"/>
              </a:rPr>
              <a:t>Feature Selection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242219" y="6190367"/>
            <a:ext cx="1073880" cy="40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Nazanin" panose="00000400000000000000" pitchFamily="2" charset="-78"/>
              </a:rPr>
              <a:t>۶/۱۵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52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517</TotalTime>
  <Words>407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 Nazanin</vt:lpstr>
      <vt:lpstr>Cambria Math</vt:lpstr>
      <vt:lpstr>Century Gothic</vt:lpstr>
      <vt:lpstr>Courier New</vt:lpstr>
      <vt:lpstr>Palatino Linotype</vt:lpstr>
      <vt:lpstr>Seashore design template</vt:lpstr>
      <vt:lpstr>Bitmap Image</vt:lpstr>
      <vt:lpstr>گزارش پروژه نهایی</vt:lpstr>
      <vt:lpstr>PowerPoint Presentation</vt:lpstr>
      <vt:lpstr>فهرست</vt:lpstr>
      <vt:lpstr>پیش پردازش دیتاست CIFAR-10</vt:lpstr>
      <vt:lpstr>پیش پردازش دیتاست CIFAR-10</vt:lpstr>
      <vt:lpstr>پیش پردازش دیتاست CIFAR-10</vt:lpstr>
      <vt:lpstr>پیش پردازش دیتاست CIFAR-10</vt:lpstr>
      <vt:lpstr>پیش پردازش دیتاست CIFAR-10</vt:lpstr>
      <vt:lpstr>پیش پردازش دیتاست CIFAR-10</vt:lpstr>
      <vt:lpstr>نتایج بدست آمده دیتاست CIFAR-10</vt:lpstr>
      <vt:lpstr>PowerPoint Presentation</vt:lpstr>
      <vt:lpstr>نتایج بدست آمده دیتاست CIFAR-10</vt:lpstr>
      <vt:lpstr>PowerPoint Presentation</vt:lpstr>
      <vt:lpstr>PowerPoint Presentation</vt:lpstr>
      <vt:lpstr>PowerPoint Presentation</vt:lpstr>
      <vt:lpstr>جمع بندی</vt:lpstr>
      <vt:lpstr>پیش پردازش دیتاست Fake News</vt:lpstr>
      <vt:lpstr>PowerPoint Presentation</vt:lpstr>
      <vt:lpstr>Doc2Vec</vt:lpstr>
      <vt:lpstr>نتایج بدست آمده دیتاست Fake News</vt:lpstr>
      <vt:lpstr>PowerPoint Presentation</vt:lpstr>
      <vt:lpstr>ممنون از توجه شما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گزارش پروژه نهایی</dc:title>
  <dc:creator>Hamid nademi</dc:creator>
  <cp:lastModifiedBy>Hamid nademi</cp:lastModifiedBy>
  <cp:revision>26</cp:revision>
  <dcterms:created xsi:type="dcterms:W3CDTF">2019-07-22T14:37:56Z</dcterms:created>
  <dcterms:modified xsi:type="dcterms:W3CDTF">2019-07-22T23:23:38Z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