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358" r:id="rId3"/>
    <p:sldId id="359" r:id="rId4"/>
    <p:sldId id="360" r:id="rId5"/>
    <p:sldId id="257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1E57A-5C3C-6F41-8BC1-68740C51F74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563D-5BBE-3344-ACA7-6058C1DB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29838A-8BAE-6E4B-93EB-24D8197CCCF3}" type="slidenum">
              <a:rPr lang="en-GB"/>
              <a:pPr eaLnBrk="1" hangingPunct="1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03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48EEE-38F3-7242-9D18-2B6A1175661C}" type="slidenum">
              <a:rPr lang="en-US"/>
              <a:pPr/>
              <a:t>13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B1768-D95C-8F40-A97B-C63AD2DABD22}" type="slidenum">
              <a:rPr lang="en-US"/>
              <a:pPr/>
              <a:t>14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3DCEA-A6EE-3D43-9120-5B4096DE82F4}" type="slidenum">
              <a:rPr lang="en-US"/>
              <a:pPr/>
              <a:t>15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E14AD-3E26-D047-893A-D6B68010DBE8}" type="slidenum">
              <a:rPr lang="en-US"/>
              <a:pPr/>
              <a:t>16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7A73A-448E-8D46-96E0-B971F40695B9}" type="slidenum">
              <a:rPr lang="en-US"/>
              <a:pPr/>
              <a:t>17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4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3DFCD-182C-7642-B2A3-9D913D473EB5}" type="slidenum">
              <a:rPr lang="en-US"/>
              <a:pPr/>
              <a:t>18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F4F81-362D-C144-A30F-89EBB3E051A8}" type="slidenum">
              <a:rPr lang="en-US"/>
              <a:pPr/>
              <a:t>19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9F0CF-5E20-5B4A-83C0-D6C85DE215AE}" type="slidenum">
              <a:rPr lang="en-US"/>
              <a:pPr/>
              <a:t>20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CDFB8-1F8C-AA46-9817-CC094698B0D6}" type="slidenum">
              <a:rPr lang="en-US"/>
              <a:pPr/>
              <a:t>21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2741A-66AA-5C4A-BAA2-D7C8345CC000}" type="slidenum">
              <a:rPr lang="en-US"/>
              <a:pPr/>
              <a:t>22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EBF3F9-94C8-7147-9B26-F2B017AEC13A}" type="slidenum">
              <a:rPr lang="en-GB"/>
              <a:pPr eaLnBrk="1" hangingPunct="1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225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8A06D-86A6-1B46-B3DE-60EA9BD198EB}" type="slidenum">
              <a:rPr lang="en-US"/>
              <a:pPr/>
              <a:t>23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5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0E25B-661A-E848-A6AB-E56812C9B56F}" type="slidenum">
              <a:rPr lang="en-US"/>
              <a:pPr/>
              <a:t>24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5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441E4-DCDB-5445-A53F-39F48A97AB62}" type="slidenum">
              <a:rPr lang="en-US"/>
              <a:pPr/>
              <a:t>25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024C-4076-FC40-AA17-C7390A780531}" type="slidenum">
              <a:rPr lang="en-US"/>
              <a:pPr/>
              <a:t>26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4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0783-E490-7E4A-9FC4-C3299925BE67}" type="slidenum">
              <a:rPr lang="en-US"/>
              <a:pPr/>
              <a:t>27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7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7530D-E617-8843-A95F-9CD20461FD25}" type="slidenum">
              <a:rPr lang="en-US"/>
              <a:pPr/>
              <a:t>28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8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CFDC9-3AB6-E249-B8EE-C125E6ABCC50}" type="slidenum">
              <a:rPr lang="en-US"/>
              <a:pPr/>
              <a:t>29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1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EABEE-53DD-CC4E-9C2C-344585537F84}" type="slidenum">
              <a:rPr lang="en-US"/>
              <a:pPr/>
              <a:t>30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6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36710-20E1-E446-B3FD-CFAB3FAF7F5E}" type="slidenum">
              <a:rPr lang="en-US"/>
              <a:pPr/>
              <a:t>31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4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85EFD-5D1A-6C40-8674-2547725ED4E5}" type="slidenum">
              <a:rPr lang="en-US"/>
              <a:pPr/>
              <a:t>32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B8A900-C764-BC4F-97EB-C1B544207A19}" type="slidenum">
              <a:rPr lang="en-GB"/>
              <a:pPr eaLnBrk="1" hangingPunct="1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70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2C35C-BB38-3947-9FCF-4460349B09DF}" type="slidenum">
              <a:rPr lang="en-US"/>
              <a:pPr/>
              <a:t>33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45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199D1-9B82-B446-926E-FD7822647604}" type="slidenum">
              <a:rPr lang="en-US"/>
              <a:pPr/>
              <a:t>34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98AEE-0D1E-6945-9886-54632D93726E}" type="slidenum">
              <a:rPr lang="en-US"/>
              <a:pPr/>
              <a:t>35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1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223A1-9BC8-2B41-BD7E-475DD7F1B8A7}" type="slidenum">
              <a:rPr lang="en-US"/>
              <a:pPr/>
              <a:t>36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6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4E697-514F-3D4A-ACE7-2FEE1A15036A}" type="slidenum">
              <a:rPr lang="en-US"/>
              <a:pPr/>
              <a:t>37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5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554B2-E079-FA41-9EB0-CA7481C5C993}" type="slidenum">
              <a:rPr lang="en-US"/>
              <a:pPr/>
              <a:t>38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3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121D4-08C1-3845-BA28-211622AAEC85}" type="slidenum">
              <a:rPr lang="en-US"/>
              <a:pPr/>
              <a:t>39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0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D9B91-86BF-C64C-B47A-E56B0EB1C5C7}" type="slidenum">
              <a:rPr lang="en-US"/>
              <a:pPr/>
              <a:t>40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9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EAC7B-0791-6846-9374-748E73775B31}" type="slidenum">
              <a:rPr lang="en-US"/>
              <a:pPr/>
              <a:t>41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21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B3075-87E2-6143-9A8B-E3571B7171E4}" type="slidenum">
              <a:rPr lang="en-US"/>
              <a:pPr/>
              <a:t>42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2ABEB-1214-5C47-906F-219D9A95F8AD}" type="slidenum">
              <a:rPr lang="en-US"/>
              <a:pPr/>
              <a:t>7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9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60E05-27AA-A24A-BEBB-6228EE4261F1}" type="slidenum">
              <a:rPr lang="en-US"/>
              <a:pPr/>
              <a:t>43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781A0-CC4F-D446-802D-7415E946CA4B}" type="slidenum">
              <a:rPr lang="en-US"/>
              <a:pPr/>
              <a:t>44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3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01C7D-9AFB-3841-9DD3-D733564CB19A}" type="slidenum">
              <a:rPr lang="en-US"/>
              <a:pPr/>
              <a:t>45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1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6D47B-5ABA-2E4D-B211-144A13C5FF1B}" type="slidenum">
              <a:rPr lang="en-US"/>
              <a:pPr/>
              <a:t>46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4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D28B1-3B62-D04E-97D6-37DC2F469645}" type="slidenum">
              <a:rPr lang="en-US"/>
              <a:pPr/>
              <a:t>47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4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B7323-2B27-5C47-8F61-2803117D5C3B}" type="slidenum">
              <a:rPr lang="en-US"/>
              <a:pPr/>
              <a:t>48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8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CD47F-0796-B343-B34F-DB8BFFF7515B}" type="slidenum">
              <a:rPr lang="en-US"/>
              <a:pPr/>
              <a:t>49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3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B3937-A09E-C846-AECA-BDB857059D1E}" type="slidenum">
              <a:rPr lang="en-US"/>
              <a:pPr/>
              <a:t>50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6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04096-BD9C-2546-AFF7-ED897FA4884D}" type="slidenum">
              <a:rPr lang="en-US"/>
              <a:pPr/>
              <a:t>51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AF4C1-1BC5-6246-AFC4-3A191CD219ED}" type="slidenum">
              <a:rPr lang="en-US"/>
              <a:pPr/>
              <a:t>52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5EC38-4B2C-7942-A374-C4FC5B165C5B}" type="slidenum">
              <a:rPr lang="en-US"/>
              <a:pPr/>
              <a:t>8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23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4E466-D513-7446-87C3-2EFB862CD0C5}" type="slidenum">
              <a:rPr lang="en-US"/>
              <a:pPr/>
              <a:t>53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5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5B1C1-34B5-3D4D-8A9C-07B4AD6710DB}" type="slidenum">
              <a:rPr lang="en-US"/>
              <a:pPr/>
              <a:t>54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75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B0083-42CB-0A48-9406-065DCA36AB79}" type="slidenum">
              <a:rPr lang="en-US"/>
              <a:pPr/>
              <a:t>55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44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8B9BC-F2B4-654F-BBDF-63494532B074}" type="slidenum">
              <a:rPr lang="en-US"/>
              <a:pPr/>
              <a:t>56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0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792D5-249A-0944-A9CF-7491CD6E979D}" type="slidenum">
              <a:rPr lang="en-US"/>
              <a:pPr/>
              <a:t>57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3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8D6E3-AA9D-D24F-9AEE-B9AF933090EC}" type="slidenum">
              <a:rPr lang="en-US"/>
              <a:pPr/>
              <a:t>58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01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E4E3C-FB14-5E43-81EB-7F2B1750FE75}" type="slidenum">
              <a:rPr lang="en-US"/>
              <a:pPr/>
              <a:t>59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74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2C070-A818-C841-9A73-FEBE9B8CCA17}" type="slidenum">
              <a:rPr lang="en-US"/>
              <a:pPr/>
              <a:t>60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01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6A157-0BC1-BB4B-84F8-DE8D696F97A2}" type="slidenum">
              <a:rPr lang="en-US"/>
              <a:pPr/>
              <a:t>61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4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BA6EC-BAA8-DA45-B8E9-1D26DD665A33}" type="slidenum">
              <a:rPr lang="en-US"/>
              <a:pPr/>
              <a:t>62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3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F282E-608A-284C-806E-326E3B283DE8}" type="slidenum">
              <a:rPr lang="en-US"/>
              <a:pPr/>
              <a:t>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34A64-5C5A-A041-B808-64F65E1FA503}" type="slidenum">
              <a:rPr lang="en-US"/>
              <a:pPr/>
              <a:t>63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37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447F7-5A17-B149-AAC4-8C6B9F246E33}" type="slidenum">
              <a:rPr lang="en-US"/>
              <a:pPr/>
              <a:t>64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2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A8C6D-707C-1B42-A418-28166D5AD2EC}" type="slidenum">
              <a:rPr lang="en-US"/>
              <a:pPr/>
              <a:t>65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24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E03FF-1F96-5547-8419-56AE67A9CAD5}" type="slidenum">
              <a:rPr lang="en-US"/>
              <a:pPr/>
              <a:t>66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62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E594F-2AF1-3A47-8C6B-5BF38A73BDE4}" type="slidenum">
              <a:rPr lang="en-US"/>
              <a:pPr/>
              <a:t>67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375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8D99A-097B-1B4D-8AF7-88C9A8E8B55F}" type="slidenum">
              <a:rPr lang="en-US"/>
              <a:pPr/>
              <a:t>68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1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A3705-20C1-4D49-8249-1CB347D31E1A}" type="slidenum">
              <a:rPr lang="en-US"/>
              <a:pPr/>
              <a:t>69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73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4162C-E026-244E-BB73-78D7C6B14A21}" type="slidenum">
              <a:rPr lang="en-US"/>
              <a:pPr/>
              <a:t>70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91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D4B71-724B-8D4C-8AC1-E303A1F65644}" type="slidenum">
              <a:rPr lang="en-US"/>
              <a:pPr/>
              <a:t>71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320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BA64-6BD9-5A4A-8762-1A026145B36B}" type="slidenum">
              <a:rPr lang="en-US"/>
              <a:pPr/>
              <a:t>72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46970-5244-C040-9EB8-443233674B16}" type="slidenum">
              <a:rPr lang="en-US"/>
              <a:pPr/>
              <a:t>10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4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8D9E1-C75D-9C4B-BD7F-AC5244E64338}" type="slidenum">
              <a:rPr lang="en-US"/>
              <a:pPr/>
              <a:t>73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4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A7FA6-88E5-1449-A44F-46066EBC1F89}" type="slidenum">
              <a:rPr lang="en-US"/>
              <a:pPr/>
              <a:t>74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47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B1CF0-5C71-6A41-8650-CC45AE0509F6}" type="slidenum">
              <a:rPr lang="en-US"/>
              <a:pPr/>
              <a:t>75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81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2D3C7-8156-894D-A1D0-88B35094F6B3}" type="slidenum">
              <a:rPr lang="en-US"/>
              <a:pPr/>
              <a:t>76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2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F0DD6-4845-BA4B-B103-1C5824C5817F}" type="slidenum">
              <a:rPr lang="en-US"/>
              <a:pPr/>
              <a:t>77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34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D6756-0BF4-DF45-9D0B-4C6259DE7C5B}" type="slidenum">
              <a:rPr lang="en-US"/>
              <a:pPr/>
              <a:t>78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47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16704-4600-D349-B9A3-249A66E99566}" type="slidenum">
              <a:rPr lang="en-US"/>
              <a:pPr/>
              <a:t>79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38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F623F-E0F4-BE45-A21B-EDA256B84F63}" type="slidenum">
              <a:rPr lang="en-US"/>
              <a:pPr/>
              <a:t>80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94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4CF4E-6E7B-7645-BE9A-706E68337DB9}" type="slidenum">
              <a:rPr lang="en-US"/>
              <a:pPr/>
              <a:t>81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13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C18D3-2FEF-5D4B-A108-72F8FE349E2E}" type="slidenum">
              <a:rPr lang="en-US"/>
              <a:pPr/>
              <a:t>82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0DEBB-09D9-6940-AD69-362C5BF0866C}" type="slidenum">
              <a:rPr lang="en-US"/>
              <a:pPr/>
              <a:t>11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5A9C6-4AA1-5B4B-9ECD-3911AD0C1AA8}" type="slidenum">
              <a:rPr lang="en-US"/>
              <a:pPr/>
              <a:t>83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25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E8363-792C-5742-AFED-2CAF1C1D61CC}" type="slidenum">
              <a:rPr lang="en-US"/>
              <a:pPr/>
              <a:t>84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34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3CC23-C8D2-3543-9ADC-87146F6D6581}" type="slidenum">
              <a:rPr lang="en-US"/>
              <a:pPr/>
              <a:t>85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68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0839C-002A-474E-8F75-DE65E844F710}" type="slidenum">
              <a:rPr lang="en-US"/>
              <a:pPr/>
              <a:t>86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6B647-6FB7-A346-8F98-9508C26E4DF3}" type="slidenum">
              <a:rPr lang="en-US"/>
              <a:pPr/>
              <a:t>12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3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934200" cy="533400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5788" y="923925"/>
            <a:ext cx="4152900" cy="5857875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1088" y="923925"/>
            <a:ext cx="4152900" cy="5857875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344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CABF-EE70-4A4A-A332-D9FC4BEEA36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5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2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 and Applications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10 </a:t>
            </a:r>
            <a:r>
              <a:rPr lang="en-US" smtClean="0"/>
              <a:t>September </a:t>
            </a:r>
            <a:r>
              <a:rPr lang="en-US" smtClean="0"/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Lect. </a:t>
            </a:r>
            <a:r>
              <a:rPr lang="en-US" dirty="0" err="1" smtClean="0"/>
              <a:t>Erke</a:t>
            </a:r>
            <a:r>
              <a:rPr lang="en-US" dirty="0" smtClean="0"/>
              <a:t> ARIBAŞ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23945"/>
            <a:ext cx="7609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References:</a:t>
            </a:r>
          </a:p>
          <a:p>
            <a:r>
              <a:rPr lang="en-US" sz="1600" dirty="0" smtClean="0"/>
              <a:t>-“</a:t>
            </a:r>
            <a:r>
              <a:rPr lang="en-US" sz="1600" b="1" i="1" dirty="0" smtClean="0"/>
              <a:t>College Algebra</a:t>
            </a:r>
            <a:r>
              <a:rPr lang="en-US" sz="1600" dirty="0" smtClean="0"/>
              <a:t>”, James Stewart, </a:t>
            </a:r>
            <a:r>
              <a:rPr lang="en-US" sz="1600" dirty="0" err="1" smtClean="0"/>
              <a:t>Lothar</a:t>
            </a:r>
            <a:r>
              <a:rPr lang="en-US" sz="1600" dirty="0" smtClean="0"/>
              <a:t> </a:t>
            </a:r>
            <a:r>
              <a:rPr lang="en-US" sz="1600" dirty="0" err="1" smtClean="0"/>
              <a:t>Redlin</a:t>
            </a:r>
            <a:r>
              <a:rPr lang="en-US" sz="1600" dirty="0" smtClean="0"/>
              <a:t> and </a:t>
            </a:r>
            <a:r>
              <a:rPr lang="en-US" sz="1600" dirty="0" err="1" smtClean="0"/>
              <a:t>Saleem</a:t>
            </a:r>
            <a:r>
              <a:rPr lang="en-US" sz="1600" dirty="0" smtClean="0"/>
              <a:t> Watson, 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Edition, </a:t>
            </a:r>
            <a:r>
              <a:rPr lang="en-US" sz="1600" dirty="0" err="1" smtClean="0"/>
              <a:t>Cengage</a:t>
            </a:r>
            <a:r>
              <a:rPr lang="en-US" sz="1600" dirty="0" smtClean="0"/>
              <a:t> Learning, 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Edition, 2008.</a:t>
            </a:r>
          </a:p>
          <a:p>
            <a:r>
              <a:rPr lang="en-US" sz="1600" b="1" i="1" dirty="0" smtClean="0"/>
              <a:t>-“Linear Algebra Lecture Notes”</a:t>
            </a:r>
            <a:r>
              <a:rPr lang="en-US" sz="1600" dirty="0" smtClean="0"/>
              <a:t>, Assoc. Prof. Dr. </a:t>
            </a:r>
            <a:r>
              <a:rPr lang="en-US" sz="1600" dirty="0" err="1" smtClean="0"/>
              <a:t>Neslihan</a:t>
            </a:r>
            <a:r>
              <a:rPr lang="en-US" sz="1600" dirty="0" smtClean="0"/>
              <a:t> </a:t>
            </a:r>
            <a:r>
              <a:rPr lang="en-US" sz="1600" dirty="0" err="1" smtClean="0"/>
              <a:t>Serap</a:t>
            </a:r>
            <a:r>
              <a:rPr lang="en-US" sz="1600" dirty="0" smtClean="0"/>
              <a:t> </a:t>
            </a:r>
            <a:r>
              <a:rPr lang="en-US" sz="1600" dirty="0" err="1" smtClean="0"/>
              <a:t>Şengör</a:t>
            </a:r>
            <a:r>
              <a:rPr lang="en-US" sz="1600" dirty="0" smtClean="0"/>
              <a:t>, İTÜ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584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6938"/>
            <a:ext cx="8458200" cy="5857875"/>
          </a:xfrm>
        </p:spPr>
        <p:txBody>
          <a:bodyPr/>
          <a:lstStyle/>
          <a:p>
            <a:r>
              <a:rPr lang="en-US" sz="3600"/>
              <a:t>Here are some examples.</a:t>
            </a:r>
          </a:p>
        </p:txBody>
      </p:sp>
      <p:graphicFrame>
        <p:nvGraphicFramePr>
          <p:cNvPr id="322601" name="Group 41"/>
          <p:cNvGraphicFramePr>
            <a:graphicFrameLocks noGrp="1"/>
          </p:cNvGraphicFramePr>
          <p:nvPr/>
        </p:nvGraphicFramePr>
        <p:xfrm>
          <a:off x="685800" y="1981200"/>
          <a:ext cx="8153400" cy="4064001"/>
        </p:xfrm>
        <a:graphic>
          <a:graphicData uri="http://schemas.openxmlformats.org/drawingml/2006/table">
            <a:tbl>
              <a:tblPr/>
              <a:tblGrid>
                <a:gridCol w="2819400"/>
                <a:gridCol w="2616200"/>
                <a:gridCol w="27178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 x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 rows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by 3 columns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 x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 row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by 4 columns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785813" y="3389313"/>
          <a:ext cx="25908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4" imgW="952200" imgH="812520" progId="Equation.3">
                  <p:embed/>
                </p:oleObj>
              </mc:Choice>
              <mc:Fallback>
                <p:oleObj name="Equation" r:id="rId4" imgW="952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389313"/>
                        <a:ext cx="25908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4988" y="2343150"/>
            <a:ext cx="7339012" cy="1895475"/>
          </a:xfrm>
        </p:spPr>
        <p:txBody>
          <a:bodyPr/>
          <a:lstStyle/>
          <a:p>
            <a:r>
              <a:rPr lang="en-US" sz="4000">
                <a:solidFill>
                  <a:srgbClr val="B94A37"/>
                </a:solidFill>
              </a:rPr>
              <a:t>The Augmented Matrix </a:t>
            </a:r>
            <a:br>
              <a:rPr lang="en-US" sz="4000">
                <a:solidFill>
                  <a:srgbClr val="B94A37"/>
                </a:solidFill>
              </a:rPr>
            </a:br>
            <a:r>
              <a:rPr lang="en-US" sz="4000">
                <a:solidFill>
                  <a:srgbClr val="B94A37"/>
                </a:solidFill>
              </a:rPr>
              <a:t>of a Linear System</a:t>
            </a:r>
          </a:p>
        </p:txBody>
      </p:sp>
    </p:spTree>
    <p:extLst>
      <p:ext uri="{BB962C8B-B14F-4D97-AF65-F5344CB8AC3E}">
        <p14:creationId xmlns:p14="http://schemas.microsoft.com/office/powerpoint/2010/main" val="15581576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Augmented Matrix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421888"/>
            <a:ext cx="8458200" cy="5857875"/>
          </a:xfrm>
        </p:spPr>
        <p:txBody>
          <a:bodyPr/>
          <a:lstStyle/>
          <a:p>
            <a:r>
              <a:rPr lang="en-US" sz="3400" dirty="0"/>
              <a:t>We can write a system of linear </a:t>
            </a:r>
            <a:br>
              <a:rPr lang="en-US" sz="3400" dirty="0"/>
            </a:br>
            <a:r>
              <a:rPr lang="en-US" sz="3400" dirty="0"/>
              <a:t>equations as a matrix by writing only </a:t>
            </a:r>
            <a:br>
              <a:rPr lang="en-US" sz="3400" dirty="0"/>
            </a:br>
            <a:r>
              <a:rPr lang="en-US" sz="3400" dirty="0"/>
              <a:t>the coefficients and constants that appear in the equations.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This is called the augmented matrix</a:t>
            </a:r>
            <a:r>
              <a:rPr lang="en-US" sz="3000" b="1" dirty="0"/>
              <a:t> </a:t>
            </a:r>
            <a:br>
              <a:rPr lang="en-US" sz="3000" b="1" dirty="0"/>
            </a:br>
            <a:r>
              <a:rPr lang="en-US" sz="3000" dirty="0"/>
              <a:t>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0080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91"/>
            <a:ext cx="8229600" cy="1143000"/>
          </a:xfrm>
        </p:spPr>
        <p:txBody>
          <a:bodyPr/>
          <a:lstStyle/>
          <a:p>
            <a:r>
              <a:rPr lang="en-US" dirty="0"/>
              <a:t>Augmented Matrix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8050"/>
            <a:ext cx="8458200" cy="5857875"/>
          </a:xfrm>
        </p:spPr>
        <p:txBody>
          <a:bodyPr/>
          <a:lstStyle/>
          <a:p>
            <a:r>
              <a:rPr lang="en-US" sz="3600" dirty="0"/>
              <a:t>Here is an example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lvl="1"/>
            <a:endParaRPr lang="en-US" dirty="0"/>
          </a:p>
          <a:p>
            <a:pPr lvl="1"/>
            <a:r>
              <a:rPr lang="en-US" dirty="0"/>
              <a:t>Notice that a missing variable in an equation corresponds to a 0 entry in the augmented matrix.</a:t>
            </a:r>
          </a:p>
        </p:txBody>
      </p:sp>
      <p:graphicFrame>
        <p:nvGraphicFramePr>
          <p:cNvPr id="324641" name="Group 33"/>
          <p:cNvGraphicFramePr>
            <a:graphicFrameLocks noGrp="1"/>
          </p:cNvGraphicFramePr>
          <p:nvPr/>
        </p:nvGraphicFramePr>
        <p:xfrm>
          <a:off x="914400" y="1981200"/>
          <a:ext cx="8001000" cy="3022600"/>
        </p:xfrm>
        <a:graphic>
          <a:graphicData uri="http://schemas.openxmlformats.org/drawingml/2006/table">
            <a:tbl>
              <a:tblPr/>
              <a:tblGrid>
                <a:gridCol w="3778250"/>
                <a:gridCol w="422275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Linear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1295400" y="2998788"/>
          <a:ext cx="2900363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4" imgW="1104840" imgH="711000" progId="Equation.DSMT4">
                  <p:embed/>
                </p:oleObj>
              </mc:Choice>
              <mc:Fallback>
                <p:oleObj name="Equation" r:id="rId4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98788"/>
                        <a:ext cx="2900363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9" name="Object 31"/>
          <p:cNvGraphicFramePr>
            <a:graphicFrameLocks noChangeAspect="1"/>
          </p:cNvGraphicFramePr>
          <p:nvPr/>
        </p:nvGraphicFramePr>
        <p:xfrm>
          <a:off x="5381625" y="3035300"/>
          <a:ext cx="309086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6" imgW="1206360" imgH="711000" progId="Equation.3">
                  <p:embed/>
                </p:oleObj>
              </mc:Choice>
              <mc:Fallback>
                <p:oleObj name="Equation" r:id="rId6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035300"/>
                        <a:ext cx="309086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6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Augmented Matrix of Linear System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895350"/>
            <a:ext cx="8458200" cy="5857875"/>
          </a:xfrm>
        </p:spPr>
        <p:txBody>
          <a:bodyPr/>
          <a:lstStyle/>
          <a:p>
            <a:r>
              <a:rPr lang="en-US" sz="3800"/>
              <a:t>Write the augmented matrix of </a:t>
            </a:r>
            <a:br>
              <a:rPr lang="en-US" sz="3800"/>
            </a:br>
            <a:r>
              <a:rPr lang="en-US" sz="3800"/>
              <a:t>the system of equations.</a:t>
            </a: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2690813" y="2881313"/>
          <a:ext cx="393382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4" imgW="1231560" imgH="711000" progId="Equation.3">
                  <p:embed/>
                </p:oleObj>
              </mc:Choice>
              <mc:Fallback>
                <p:oleObj name="Equation" r:id="rId4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881313"/>
                        <a:ext cx="393382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7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8050"/>
            <a:ext cx="8458200" cy="5857875"/>
          </a:xfrm>
        </p:spPr>
        <p:txBody>
          <a:bodyPr/>
          <a:lstStyle/>
          <a:p>
            <a:r>
              <a:rPr lang="en-US" sz="3600"/>
              <a:t>First, we write the linear system with </a:t>
            </a:r>
            <a:br>
              <a:rPr lang="en-US" sz="3600"/>
            </a:br>
            <a:r>
              <a:rPr lang="en-US" sz="3600"/>
              <a:t>the variables lined up in columns.</a:t>
            </a: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2757488" y="2895600"/>
          <a:ext cx="392588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4" imgW="1244520" imgH="711000" progId="Equation.3">
                  <p:embed/>
                </p:oleObj>
              </mc:Choice>
              <mc:Fallback>
                <p:oleObj name="Equation" r:id="rId4" imgW="1244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895600"/>
                        <a:ext cx="3925887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Augmented Matrix of Linear System</a:t>
            </a:r>
          </a:p>
        </p:txBody>
      </p:sp>
    </p:spTree>
    <p:extLst>
      <p:ext uri="{BB962C8B-B14F-4D97-AF65-F5344CB8AC3E}">
        <p14:creationId xmlns:p14="http://schemas.microsoft.com/office/powerpoint/2010/main" val="38937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09638"/>
            <a:ext cx="8458200" cy="5857875"/>
          </a:xfrm>
        </p:spPr>
        <p:txBody>
          <a:bodyPr/>
          <a:lstStyle/>
          <a:p>
            <a:r>
              <a:rPr lang="en-US" sz="3400"/>
              <a:t>The augmented matrix is the matrix </a:t>
            </a:r>
            <a:br>
              <a:rPr lang="en-US" sz="3400"/>
            </a:br>
            <a:r>
              <a:rPr lang="en-US" sz="3400"/>
              <a:t>whose entries are the coefficients and </a:t>
            </a:r>
            <a:br>
              <a:rPr lang="en-US" sz="3400"/>
            </a:br>
            <a:r>
              <a:rPr lang="en-US" sz="3400"/>
              <a:t>the constants in this system.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Augmented Matrix of Linear System</a:t>
            </a:r>
          </a:p>
        </p:txBody>
      </p:sp>
      <p:graphicFrame>
        <p:nvGraphicFramePr>
          <p:cNvPr id="327687" name="Object 7"/>
          <p:cNvGraphicFramePr>
            <a:graphicFrameLocks noChangeAspect="1"/>
          </p:cNvGraphicFramePr>
          <p:nvPr/>
        </p:nvGraphicFramePr>
        <p:xfrm>
          <a:off x="2943225" y="3098800"/>
          <a:ext cx="3352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4" imgW="1091880" imgH="711000" progId="Equation.3">
                  <p:embed/>
                </p:oleObj>
              </mc:Choice>
              <mc:Fallback>
                <p:oleObj name="Equation" r:id="rId4" imgW="1091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098800"/>
                        <a:ext cx="33528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0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4988" y="3048000"/>
            <a:ext cx="7339012" cy="962025"/>
          </a:xfrm>
        </p:spPr>
        <p:txBody>
          <a:bodyPr/>
          <a:lstStyle/>
          <a:p>
            <a:r>
              <a:rPr lang="en-US" sz="4000">
                <a:solidFill>
                  <a:srgbClr val="B94A37"/>
                </a:solidFill>
              </a:rPr>
              <a:t>Elementary Row Operations</a:t>
            </a:r>
          </a:p>
        </p:txBody>
      </p:sp>
    </p:spTree>
    <p:extLst>
      <p:ext uri="{BB962C8B-B14F-4D97-AF65-F5344CB8AC3E}">
        <p14:creationId xmlns:p14="http://schemas.microsoft.com/office/powerpoint/2010/main" val="35014676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65188"/>
            <a:ext cx="8458200" cy="5857875"/>
          </a:xfrm>
        </p:spPr>
        <p:txBody>
          <a:bodyPr/>
          <a:lstStyle/>
          <a:p>
            <a:pPr marL="609600" indent="-609600"/>
            <a:r>
              <a:rPr lang="en-US" sz="4400"/>
              <a:t>Elementary row operations:</a:t>
            </a:r>
          </a:p>
          <a:p>
            <a:pPr marL="958850" lvl="1" indent="-495300">
              <a:buFontTx/>
              <a:buAutoNum type="arabicPeriod"/>
            </a:pPr>
            <a:endParaRPr lang="en-US" sz="3600"/>
          </a:p>
          <a:p>
            <a:pPr marL="958850" lvl="1" indent="-495300">
              <a:buFontTx/>
              <a:buAutoNum type="arabicPeriod"/>
            </a:pPr>
            <a:r>
              <a:rPr lang="en-US" sz="2800"/>
              <a:t>Add a multiple of one row to another.</a:t>
            </a:r>
          </a:p>
          <a:p>
            <a:pPr marL="958850" lvl="1" indent="-495300">
              <a:buFontTx/>
              <a:buAutoNum type="arabicPeriod"/>
            </a:pPr>
            <a:r>
              <a:rPr lang="en-US" sz="2800"/>
              <a:t>Multiply a row by a nonzero constant.</a:t>
            </a:r>
          </a:p>
          <a:p>
            <a:pPr marL="958850" lvl="1" indent="-495300">
              <a:buFontTx/>
              <a:buAutoNum type="arabicPeriod"/>
            </a:pPr>
            <a:r>
              <a:rPr lang="en-US" sz="2800"/>
              <a:t>Interchange two rows.</a:t>
            </a:r>
          </a:p>
          <a:p>
            <a:pPr marL="958850" lvl="1" indent="-495300"/>
            <a:endParaRPr lang="en-US" sz="2800"/>
          </a:p>
          <a:p>
            <a:pPr marL="958850" lvl="1" indent="-495300"/>
            <a:r>
              <a:rPr lang="en-US" sz="2800"/>
              <a:t>Note that performing any of these operations on the augmented matrix of a system does not change its solution.</a:t>
            </a:r>
          </a:p>
        </p:txBody>
      </p:sp>
    </p:spTree>
    <p:extLst>
      <p:ext uri="{BB962C8B-B14F-4D97-AF65-F5344CB8AC3E}">
        <p14:creationId xmlns:p14="http://schemas.microsoft.com/office/powerpoint/2010/main" val="3801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2036" y="-27159"/>
            <a:ext cx="882196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Elementary Row Operations—Notation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09638"/>
            <a:ext cx="8458200" cy="5857875"/>
          </a:xfrm>
        </p:spPr>
        <p:txBody>
          <a:bodyPr/>
          <a:lstStyle/>
          <a:p>
            <a:r>
              <a:rPr lang="en-US" sz="3400" dirty="0"/>
              <a:t>We use the following notation to describe the elementary row operations:</a:t>
            </a:r>
          </a:p>
        </p:txBody>
      </p:sp>
      <p:graphicFrame>
        <p:nvGraphicFramePr>
          <p:cNvPr id="335898" name="Group 26"/>
          <p:cNvGraphicFramePr>
            <a:graphicFrameLocks noGrp="1"/>
          </p:cNvGraphicFramePr>
          <p:nvPr/>
        </p:nvGraphicFramePr>
        <p:xfrm>
          <a:off x="685800" y="2352675"/>
          <a:ext cx="8304213" cy="4086734"/>
        </p:xfrm>
        <a:graphic>
          <a:graphicData uri="http://schemas.openxmlformats.org/drawingml/2006/table">
            <a:tbl>
              <a:tblPr/>
              <a:tblGrid>
                <a:gridCol w="2286000"/>
                <a:gridCol w="6018213"/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+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 R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Change the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 row by adding 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times row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 it.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Then, put the result back in row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Multiply the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 row by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↔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R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Interchange the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 and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 rows.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346075" y="1654175"/>
          <a:ext cx="2028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634680" imgH="215640" progId="Equation.3">
                  <p:embed/>
                </p:oleObj>
              </mc:Choice>
              <mc:Fallback>
                <p:oleObj name="Equation" r:id="rId4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654175"/>
                        <a:ext cx="20288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1913" y="3786188"/>
          <a:ext cx="3375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1269720" imgH="457200" progId="Equation.3">
                  <p:embed/>
                </p:oleObj>
              </mc:Choice>
              <mc:Fallback>
                <p:oleObj name="Equation" r:id="rId6" imgW="1269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3786188"/>
                        <a:ext cx="3375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00438" y="1285875"/>
            <a:ext cx="3071812" cy="2000250"/>
            <a:chOff x="3143240" y="1071546"/>
            <a:chExt cx="3071834" cy="2000264"/>
          </a:xfrm>
        </p:grpSpPr>
        <p:grpSp>
          <p:nvGrpSpPr>
            <p:cNvPr id="3100" name="Group 17"/>
            <p:cNvGrpSpPr>
              <a:grpSpLocks/>
            </p:cNvGrpSpPr>
            <p:nvPr/>
          </p:nvGrpSpPr>
          <p:grpSpPr bwMode="auto">
            <a:xfrm>
              <a:off x="3143240" y="1285860"/>
              <a:ext cx="2500330" cy="1785950"/>
              <a:chOff x="4500562" y="1143778"/>
              <a:chExt cx="2500330" cy="178595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rot="5400000" flipH="1" flipV="1">
                <a:off x="4750595" y="2035165"/>
                <a:ext cx="1785949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500562" y="2070884"/>
                <a:ext cx="2500330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01" name="TextBox 15"/>
            <p:cNvSpPr txBox="1">
              <a:spLocks noChangeArrowheads="1"/>
            </p:cNvSpPr>
            <p:nvPr/>
          </p:nvSpPr>
          <p:spPr bwMode="auto">
            <a:xfrm>
              <a:off x="5715008" y="200024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1</a:t>
              </a:r>
              <a:endParaRPr lang="tr-TR"/>
            </a:p>
          </p:txBody>
        </p:sp>
        <p:sp>
          <p:nvSpPr>
            <p:cNvPr id="3102" name="TextBox 16"/>
            <p:cNvSpPr txBox="1">
              <a:spLocks noChangeArrowheads="1"/>
            </p:cNvSpPr>
            <p:nvPr/>
          </p:nvSpPr>
          <p:spPr bwMode="auto">
            <a:xfrm>
              <a:off x="4429124" y="107154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2</a:t>
              </a:r>
              <a:endParaRPr lang="tr-TR"/>
            </a:p>
          </p:txBody>
        </p:sp>
      </p:grp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7188" y="2428875"/>
          <a:ext cx="200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8" imgW="660240" imgH="215640" progId="Equation.3">
                  <p:embed/>
                </p:oleObj>
              </mc:Choice>
              <mc:Fallback>
                <p:oleObj name="Equation" r:id="rId8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428875"/>
                        <a:ext cx="20002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429000" y="1285875"/>
            <a:ext cx="2928938" cy="17859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14750" y="1571625"/>
            <a:ext cx="1928813" cy="1643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4786313" y="2071688"/>
            <a:ext cx="285750" cy="2143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786563" y="1571625"/>
          <a:ext cx="19812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0" imgW="787320" imgH="482400" progId="Equation.3">
                  <p:embed/>
                </p:oleObj>
              </mc:Choice>
              <mc:Fallback>
                <p:oleObj name="Equation" r:id="rId10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571625"/>
                        <a:ext cx="19812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0" y="3429000"/>
            <a:ext cx="3071813" cy="2000250"/>
            <a:chOff x="3143240" y="1071546"/>
            <a:chExt cx="3071834" cy="2000264"/>
          </a:xfrm>
        </p:grpSpPr>
        <p:grpSp>
          <p:nvGrpSpPr>
            <p:cNvPr id="3095" name="Group 17"/>
            <p:cNvGrpSpPr>
              <a:grpSpLocks/>
            </p:cNvGrpSpPr>
            <p:nvPr/>
          </p:nvGrpSpPr>
          <p:grpSpPr bwMode="auto">
            <a:xfrm>
              <a:off x="3143240" y="1285860"/>
              <a:ext cx="2500330" cy="1785949"/>
              <a:chOff x="4500562" y="1143778"/>
              <a:chExt cx="2500330" cy="178594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5400000" flipH="1" flipV="1">
                <a:off x="4750596" y="2035165"/>
                <a:ext cx="1785949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00562" y="2070884"/>
                <a:ext cx="2500330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96" name="TextBox 15"/>
            <p:cNvSpPr txBox="1">
              <a:spLocks noChangeArrowheads="1"/>
            </p:cNvSpPr>
            <p:nvPr/>
          </p:nvSpPr>
          <p:spPr bwMode="auto">
            <a:xfrm>
              <a:off x="5715008" y="200024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1</a:t>
              </a:r>
              <a:endParaRPr lang="tr-TR"/>
            </a:p>
          </p:txBody>
        </p:sp>
        <p:sp>
          <p:nvSpPr>
            <p:cNvPr id="3097" name="TextBox 16"/>
            <p:cNvSpPr txBox="1">
              <a:spLocks noChangeArrowheads="1"/>
            </p:cNvSpPr>
            <p:nvPr/>
          </p:nvSpPr>
          <p:spPr bwMode="auto">
            <a:xfrm>
              <a:off x="4429124" y="107154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2</a:t>
              </a:r>
              <a:endParaRPr lang="tr-TR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715000" y="4143375"/>
            <a:ext cx="500063" cy="4286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15000" y="4572000"/>
            <a:ext cx="500063" cy="4286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43625" y="45005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0" y="5286375"/>
            <a:ext cx="642938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V="1">
            <a:off x="1535907" y="5179218"/>
            <a:ext cx="571500" cy="2143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V="1">
            <a:off x="2857500" y="5214938"/>
            <a:ext cx="500063" cy="71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3250" y="56435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715000" y="4357688"/>
            <a:ext cx="214313" cy="2143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5715000" y="4572000"/>
            <a:ext cx="214313" cy="2143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7" idx="6"/>
          </p:cNvCxnSpPr>
          <p:nvPr/>
        </p:nvCxnSpPr>
        <p:spPr>
          <a:xfrm>
            <a:off x="5929313" y="4357688"/>
            <a:ext cx="357187" cy="214312"/>
          </a:xfrm>
          <a:prstGeom prst="line">
            <a:avLst/>
          </a:prstGeom>
          <a:ln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7" idx="5"/>
          </p:cNvCxnSpPr>
          <p:nvPr/>
        </p:nvCxnSpPr>
        <p:spPr>
          <a:xfrm flipV="1">
            <a:off x="5929313" y="4622800"/>
            <a:ext cx="336550" cy="163513"/>
          </a:xfrm>
          <a:prstGeom prst="line">
            <a:avLst/>
          </a:prstGeom>
          <a:ln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Vector??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Elementary </a:t>
            </a:r>
            <a:r>
              <a:rPr lang="en-US" dirty="0"/>
              <a:t>Row Operations and Linear System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5350"/>
            <a:ext cx="8458200" cy="5857875"/>
          </a:xfrm>
        </p:spPr>
        <p:txBody>
          <a:bodyPr/>
          <a:lstStyle/>
          <a:p>
            <a:r>
              <a:rPr lang="en-US" sz="3800"/>
              <a:t>Solve the system of linear equations.</a:t>
            </a:r>
          </a:p>
          <a:p>
            <a:endParaRPr lang="en-US" sz="3800"/>
          </a:p>
          <a:p>
            <a:endParaRPr lang="en-US" sz="3600"/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lvl="1"/>
            <a:r>
              <a:rPr lang="en-US" sz="2800"/>
              <a:t>Our goal is to eliminate the </a:t>
            </a:r>
            <a:r>
              <a:rPr lang="en-US" sz="2800" i="1"/>
              <a:t>x</a:t>
            </a:r>
            <a:r>
              <a:rPr lang="en-US" sz="2800"/>
              <a:t>-term from </a:t>
            </a:r>
            <a:br>
              <a:rPr lang="en-US" sz="2800"/>
            </a:br>
            <a:r>
              <a:rPr lang="en-US" sz="2800"/>
              <a:t>the second equation and the </a:t>
            </a:r>
            <a:r>
              <a:rPr lang="en-US" sz="2800" i="1"/>
              <a:t>x</a:t>
            </a:r>
            <a:r>
              <a:rPr lang="en-US" sz="2800"/>
              <a:t>- and </a:t>
            </a:r>
            <a:r>
              <a:rPr lang="en-US" sz="2800" i="1"/>
              <a:t>y</a:t>
            </a:r>
            <a:r>
              <a:rPr lang="en-US" sz="2800"/>
              <a:t>-terms </a:t>
            </a:r>
            <a:br>
              <a:rPr lang="en-US" sz="2800"/>
            </a:br>
            <a:r>
              <a:rPr lang="en-US" sz="2800"/>
              <a:t>from the third equation. 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2447925" y="1985963"/>
          <a:ext cx="4391025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4" imgW="1409400" imgH="711000" progId="Equation.3">
                  <p:embed/>
                </p:oleObj>
              </mc:Choice>
              <mc:Fallback>
                <p:oleObj name="Equation" r:id="rId4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985963"/>
                        <a:ext cx="4391025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0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Elementary </a:t>
            </a:r>
            <a:r>
              <a:rPr lang="en-US" dirty="0"/>
              <a:t>Row Operations and Linear System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566738" y="906463"/>
            <a:ext cx="8458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3200" b="0" dirty="0">
                <a:solidFill>
                  <a:srgbClr val="61271D"/>
                </a:solidFill>
              </a:rPr>
              <a:t>For comparison, we write both the system </a:t>
            </a:r>
            <a:r>
              <a:rPr lang="en-US" sz="3200" b="0" dirty="0" smtClean="0">
                <a:solidFill>
                  <a:srgbClr val="61271D"/>
                </a:solidFill>
              </a:rPr>
              <a:t>of equations </a:t>
            </a:r>
            <a:r>
              <a:rPr lang="en-US" sz="3200" b="0" dirty="0">
                <a:solidFill>
                  <a:srgbClr val="61271D"/>
                </a:solidFill>
              </a:rPr>
              <a:t>and its augmented matrix.</a:t>
            </a:r>
          </a:p>
        </p:txBody>
      </p:sp>
      <p:graphicFrame>
        <p:nvGraphicFramePr>
          <p:cNvPr id="341020" name="Group 28"/>
          <p:cNvGraphicFramePr>
            <a:graphicFrameLocks noGrp="1"/>
          </p:cNvGraphicFramePr>
          <p:nvPr/>
        </p:nvGraphicFramePr>
        <p:xfrm>
          <a:off x="681038" y="2190750"/>
          <a:ext cx="8234362" cy="4445001"/>
        </p:xfrm>
        <a:graphic>
          <a:graphicData uri="http://schemas.openxmlformats.org/drawingml/2006/table">
            <a:tbl>
              <a:tblPr/>
              <a:tblGrid>
                <a:gridCol w="3052762"/>
                <a:gridCol w="5181600"/>
              </a:tblGrid>
              <a:tr h="925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798513" y="3155950"/>
          <a:ext cx="7872412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4" imgW="3530520" imgH="1498320" progId="Equation.3">
                  <p:embed/>
                </p:oleObj>
              </mc:Choice>
              <mc:Fallback>
                <p:oleObj name="Equation" r:id="rId4" imgW="353052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155950"/>
                        <a:ext cx="7872412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Elementary </a:t>
            </a:r>
            <a:r>
              <a:rPr lang="en-US" dirty="0"/>
              <a:t>Row Operations and Linear System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671513" y="1190625"/>
          <a:ext cx="8105775" cy="53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4" imgW="3479760" imgH="2286000" progId="Equation.3">
                  <p:embed/>
                </p:oleObj>
              </mc:Choice>
              <mc:Fallback>
                <p:oleObj name="Equation" r:id="rId4" imgW="3479760" imgH="228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190625"/>
                        <a:ext cx="8105775" cy="532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0800">
                            <a:solidFill>
                              <a:srgbClr val="CD963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85800" y="1143000"/>
            <a:ext cx="2819400" cy="54864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3500438" y="1152525"/>
            <a:ext cx="5414962" cy="54864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Elementary </a:t>
            </a:r>
            <a:r>
              <a:rPr lang="en-US" dirty="0"/>
              <a:t>Row Operations and Linear System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5350"/>
            <a:ext cx="8458200" cy="5857875"/>
          </a:xfrm>
        </p:spPr>
        <p:txBody>
          <a:bodyPr/>
          <a:lstStyle/>
          <a:p>
            <a:r>
              <a:rPr lang="en-US" sz="3800"/>
              <a:t>Now, we use back-substitution to find that: </a:t>
            </a:r>
            <a:br>
              <a:rPr lang="en-US" sz="3800"/>
            </a:br>
            <a:r>
              <a:rPr lang="en-US" sz="3800"/>
              <a:t>		   </a:t>
            </a:r>
            <a:r>
              <a:rPr lang="en-US" sz="3800" i="1"/>
              <a:t>x =</a:t>
            </a:r>
            <a:r>
              <a:rPr lang="en-US" sz="3800"/>
              <a:t> 2, </a:t>
            </a:r>
            <a:r>
              <a:rPr lang="en-US" sz="3800" i="1"/>
              <a:t>y =</a:t>
            </a:r>
            <a:r>
              <a:rPr lang="en-US" sz="3800"/>
              <a:t> 7, </a:t>
            </a:r>
            <a:r>
              <a:rPr lang="en-US" sz="3800" i="1"/>
              <a:t>z</a:t>
            </a:r>
            <a:r>
              <a:rPr lang="en-US" sz="3800"/>
              <a:t> = 3 </a:t>
            </a:r>
          </a:p>
          <a:p>
            <a:endParaRPr lang="en-US" sz="3800"/>
          </a:p>
          <a:p>
            <a:pPr lvl="1"/>
            <a:r>
              <a:rPr lang="en-US" sz="3000"/>
              <a:t>The solution is (2, 7, 3).</a:t>
            </a:r>
          </a:p>
        </p:txBody>
      </p:sp>
    </p:spTree>
    <p:extLst>
      <p:ext uri="{BB962C8B-B14F-4D97-AF65-F5344CB8AC3E}">
        <p14:creationId xmlns:p14="http://schemas.microsoft.com/office/powerpoint/2010/main" val="22809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4988" y="3048000"/>
            <a:ext cx="7339012" cy="962025"/>
          </a:xfrm>
        </p:spPr>
        <p:txBody>
          <a:bodyPr/>
          <a:lstStyle/>
          <a:p>
            <a:r>
              <a:rPr lang="en-US" sz="4000">
                <a:solidFill>
                  <a:srgbClr val="B94A37"/>
                </a:solidFill>
              </a:rPr>
              <a:t>Gaussian Elimination</a:t>
            </a:r>
          </a:p>
        </p:txBody>
      </p:sp>
    </p:spTree>
    <p:extLst>
      <p:ext uri="{BB962C8B-B14F-4D97-AF65-F5344CB8AC3E}">
        <p14:creationId xmlns:p14="http://schemas.microsoft.com/office/powerpoint/2010/main" val="21402228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Elimination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11225"/>
            <a:ext cx="8458200" cy="5857875"/>
          </a:xfrm>
        </p:spPr>
        <p:txBody>
          <a:bodyPr/>
          <a:lstStyle/>
          <a:p>
            <a:r>
              <a:rPr lang="en-US"/>
              <a:t>In general, to solve a system of linear equations using its augmented matrix, </a:t>
            </a:r>
            <a:br>
              <a:rPr lang="en-US"/>
            </a:br>
            <a:r>
              <a:rPr lang="en-US"/>
              <a:t>we use elementary row operations to arrive </a:t>
            </a:r>
            <a:br>
              <a:rPr lang="en-US"/>
            </a:br>
            <a:r>
              <a:rPr lang="en-US"/>
              <a:t>at a matrix in a certain form. </a:t>
            </a:r>
          </a:p>
          <a:p>
            <a:endParaRPr lang="en-US"/>
          </a:p>
          <a:p>
            <a:pPr lvl="1"/>
            <a:r>
              <a:rPr lang="en-US" sz="2800"/>
              <a:t>This form is described as follows.</a:t>
            </a:r>
          </a:p>
        </p:txBody>
      </p:sp>
    </p:spTree>
    <p:extLst>
      <p:ext uri="{BB962C8B-B14F-4D97-AF65-F5344CB8AC3E}">
        <p14:creationId xmlns:p14="http://schemas.microsoft.com/office/powerpoint/2010/main" val="39769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Row-Echelon Form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896938"/>
            <a:ext cx="8458200" cy="5857875"/>
          </a:xfrm>
        </p:spPr>
        <p:txBody>
          <a:bodyPr/>
          <a:lstStyle/>
          <a:p>
            <a:r>
              <a:rPr lang="en-US" sz="3600"/>
              <a:t>A matrix is in row-echelon form</a:t>
            </a:r>
            <a:r>
              <a:rPr lang="en-US" sz="3600" b="1"/>
              <a:t> </a:t>
            </a:r>
            <a:r>
              <a:rPr lang="en-US" sz="3600"/>
              <a:t>if </a:t>
            </a:r>
            <a:br>
              <a:rPr lang="en-US" sz="3600"/>
            </a:br>
            <a:r>
              <a:rPr lang="en-US" sz="3600"/>
              <a:t>it satisfies the following conditions.</a:t>
            </a:r>
          </a:p>
          <a:p>
            <a:pPr marL="855663" lvl="1" indent="-398463">
              <a:buFontTx/>
              <a:buAutoNum type="arabicPeriod"/>
            </a:pPr>
            <a:endParaRPr lang="en-US" sz="3600"/>
          </a:p>
          <a:p>
            <a:pPr marL="855663" lvl="1" indent="-398463">
              <a:buFontTx/>
              <a:buAutoNum type="arabicPeriod"/>
            </a:pPr>
            <a:r>
              <a:rPr lang="en-US"/>
              <a:t>The first nonzero number in each row </a:t>
            </a:r>
            <a:br>
              <a:rPr lang="en-US"/>
            </a:br>
            <a:r>
              <a:rPr lang="en-US"/>
              <a:t>(reading from left to right) is 1. </a:t>
            </a:r>
            <a:br>
              <a:rPr lang="en-US"/>
            </a:br>
            <a:r>
              <a:rPr lang="en-US"/>
              <a:t>This is called the leading entry.</a:t>
            </a:r>
          </a:p>
          <a:p>
            <a:pPr marL="855663" lvl="1" indent="-398463">
              <a:buFontTx/>
              <a:buAutoNum type="arabicPeriod"/>
            </a:pPr>
            <a:r>
              <a:rPr lang="en-US"/>
              <a:t>The leading entry in each row is to the right of </a:t>
            </a:r>
            <a:br>
              <a:rPr lang="en-US"/>
            </a:br>
            <a:r>
              <a:rPr lang="en-US"/>
              <a:t>the leading entry in the row immediately above it.</a:t>
            </a:r>
          </a:p>
          <a:p>
            <a:pPr marL="855663" lvl="1" indent="-398463">
              <a:buFontTx/>
              <a:buAutoNum type="arabicPeriod"/>
            </a:pPr>
            <a:r>
              <a:rPr lang="en-US"/>
              <a:t>All rows consisting entirely of zeros are at </a:t>
            </a:r>
            <a:br>
              <a:rPr lang="en-US"/>
            </a:br>
            <a:r>
              <a:rPr lang="en-US"/>
              <a:t>the bottom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3824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Reduced Row-Echelon Form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896938"/>
            <a:ext cx="8458200" cy="5857875"/>
          </a:xfrm>
        </p:spPr>
        <p:txBody>
          <a:bodyPr/>
          <a:lstStyle/>
          <a:p>
            <a:r>
              <a:rPr lang="en-US" sz="3600"/>
              <a:t>A matrix is in reduced row-echelon form</a:t>
            </a:r>
            <a:r>
              <a:rPr lang="en-US" sz="3600" b="1"/>
              <a:t> </a:t>
            </a:r>
            <a:r>
              <a:rPr lang="en-US" sz="3600"/>
              <a:t>if it is in row-echelon form and also satisfies the following condition.</a:t>
            </a:r>
          </a:p>
          <a:p>
            <a:endParaRPr lang="en-US" sz="3600"/>
          </a:p>
          <a:p>
            <a:pPr marL="973138" lvl="1" indent="-457200">
              <a:buFontTx/>
              <a:buNone/>
            </a:pPr>
            <a:r>
              <a:rPr lang="en-US" sz="3000"/>
              <a:t>4. Every number above and below </a:t>
            </a:r>
            <a:br>
              <a:rPr lang="en-US" sz="3000"/>
            </a:br>
            <a:r>
              <a:rPr lang="en-US" sz="3000"/>
              <a:t>each leading entry is a 0.</a:t>
            </a:r>
          </a:p>
        </p:txBody>
      </p:sp>
    </p:spTree>
    <p:extLst>
      <p:ext uri="{BB962C8B-B14F-4D97-AF65-F5344CB8AC3E}">
        <p14:creationId xmlns:p14="http://schemas.microsoft.com/office/powerpoint/2010/main" val="21422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/>
              <a:t>Row-Echelon &amp; Reduced Row-Echelon Forms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9638"/>
            <a:ext cx="8458200" cy="5857875"/>
          </a:xfrm>
        </p:spPr>
        <p:txBody>
          <a:bodyPr/>
          <a:lstStyle/>
          <a:p>
            <a:r>
              <a:rPr lang="en-US"/>
              <a:t>In the following matrices,</a:t>
            </a:r>
          </a:p>
          <a:p>
            <a:endParaRPr lang="en-US"/>
          </a:p>
          <a:p>
            <a:r>
              <a:rPr lang="en-US"/>
              <a:t>The first is not in row-echelon form.</a:t>
            </a:r>
          </a:p>
          <a:p>
            <a:r>
              <a:rPr lang="en-US"/>
              <a:t>The second is in row-echelon form.</a:t>
            </a:r>
          </a:p>
          <a:p>
            <a:r>
              <a:rPr lang="en-US"/>
              <a:t>The third is in reduced row-echelon form. </a:t>
            </a:r>
          </a:p>
          <a:p>
            <a:endParaRPr lang="en-US"/>
          </a:p>
          <a:p>
            <a:pPr lvl="1"/>
            <a:r>
              <a:rPr lang="en-US" sz="2800"/>
              <a:t>The entries in red are the leading entries.</a:t>
            </a:r>
          </a:p>
        </p:txBody>
      </p:sp>
    </p:spTree>
    <p:extLst>
      <p:ext uri="{BB962C8B-B14F-4D97-AF65-F5344CB8AC3E}">
        <p14:creationId xmlns:p14="http://schemas.microsoft.com/office/powerpoint/2010/main" val="36464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743200" y="1981200"/>
          <a:ext cx="39211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4" imgW="1396800" imgH="1574640" progId="Equation.3">
                  <p:embed/>
                </p:oleObj>
              </mc:Choice>
              <mc:Fallback>
                <p:oleObj name="Equation" r:id="rId4" imgW="139680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921125" cy="44196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Not in Row-Echelon Form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557213" y="896938"/>
            <a:ext cx="8458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3600" b="0">
                <a:solidFill>
                  <a:srgbClr val="61271D"/>
                </a:solidFill>
              </a:rPr>
              <a:t>Not in row-echelon form:</a:t>
            </a: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2409825" y="1824038"/>
            <a:ext cx="4676775" cy="4805362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791009"/>
            <a:ext cx="3732097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286125" y="1143000"/>
          <a:ext cx="3148013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143000"/>
                        <a:ext cx="3148013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Content Placeholder 5"/>
          <p:cNvGraphicFramePr>
            <a:graphicFrameLocks noChangeAspect="1"/>
          </p:cNvGraphicFramePr>
          <p:nvPr/>
        </p:nvGraphicFramePr>
        <p:xfrm>
          <a:off x="285750" y="1357313"/>
          <a:ext cx="20288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1" name="Equation" r:id="rId6" imgW="634680" imgH="215640" progId="Equation.3">
                  <p:embed/>
                </p:oleObj>
              </mc:Choice>
              <mc:Fallback>
                <p:oleObj name="Equation" r:id="rId6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357313"/>
                        <a:ext cx="20288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7188" y="2071688"/>
          <a:ext cx="20399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2" name="Equation" r:id="rId8" imgW="672840" imgH="215640" progId="Equation.3">
                  <p:embed/>
                </p:oleObj>
              </mc:Choice>
              <mc:Fallback>
                <p:oleObj name="Equation" r:id="rId8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071688"/>
                        <a:ext cx="20399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00438" y="1285875"/>
            <a:ext cx="3071812" cy="2000250"/>
            <a:chOff x="3143240" y="1071546"/>
            <a:chExt cx="3071834" cy="2000264"/>
          </a:xfrm>
        </p:grpSpPr>
        <p:grpSp>
          <p:nvGrpSpPr>
            <p:cNvPr id="4120" name="Group 17"/>
            <p:cNvGrpSpPr>
              <a:grpSpLocks/>
            </p:cNvGrpSpPr>
            <p:nvPr/>
          </p:nvGrpSpPr>
          <p:grpSpPr bwMode="auto">
            <a:xfrm>
              <a:off x="3143240" y="1285860"/>
              <a:ext cx="2500330" cy="1785949"/>
              <a:chOff x="4500562" y="1143778"/>
              <a:chExt cx="2500330" cy="1785949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5400000" flipH="1" flipV="1">
                <a:off x="4750595" y="2035165"/>
                <a:ext cx="1785949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500562" y="2070884"/>
                <a:ext cx="2500330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21" name="TextBox 15"/>
            <p:cNvSpPr txBox="1">
              <a:spLocks noChangeArrowheads="1"/>
            </p:cNvSpPr>
            <p:nvPr/>
          </p:nvSpPr>
          <p:spPr bwMode="auto">
            <a:xfrm>
              <a:off x="5715008" y="200024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1</a:t>
              </a:r>
              <a:endParaRPr lang="tr-TR"/>
            </a:p>
          </p:txBody>
        </p:sp>
        <p:sp>
          <p:nvSpPr>
            <p:cNvPr id="4122" name="TextBox 16"/>
            <p:cNvSpPr txBox="1">
              <a:spLocks noChangeArrowheads="1"/>
            </p:cNvSpPr>
            <p:nvPr/>
          </p:nvSpPr>
          <p:spPr bwMode="auto">
            <a:xfrm>
              <a:off x="4429124" y="107154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2</a:t>
              </a:r>
              <a:endParaRPr lang="tr-TR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429000" y="1285875"/>
            <a:ext cx="2928938" cy="17859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29000" y="1714500"/>
            <a:ext cx="2786063" cy="16430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12725" y="3786188"/>
          <a:ext cx="307181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3" name="Equation" r:id="rId10" imgW="1155600" imgH="457200" progId="Equation.3">
                  <p:embed/>
                </p:oleObj>
              </mc:Choice>
              <mc:Fallback>
                <p:oleObj name="Equation" r:id="rId10" imgW="115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3786188"/>
                        <a:ext cx="3071813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0438" y="3286125"/>
            <a:ext cx="3071812" cy="2000250"/>
            <a:chOff x="3143240" y="1071546"/>
            <a:chExt cx="3071834" cy="2000264"/>
          </a:xfrm>
        </p:grpSpPr>
        <p:grpSp>
          <p:nvGrpSpPr>
            <p:cNvPr id="4115" name="Group 17"/>
            <p:cNvGrpSpPr>
              <a:grpSpLocks/>
            </p:cNvGrpSpPr>
            <p:nvPr/>
          </p:nvGrpSpPr>
          <p:grpSpPr bwMode="auto">
            <a:xfrm>
              <a:off x="3143240" y="1285860"/>
              <a:ext cx="2500330" cy="1785949"/>
              <a:chOff x="4500562" y="1143778"/>
              <a:chExt cx="2500330" cy="178594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4750595" y="2035165"/>
                <a:ext cx="1785949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00562" y="2070884"/>
                <a:ext cx="2500330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6" name="TextBox 15"/>
            <p:cNvSpPr txBox="1">
              <a:spLocks noChangeArrowheads="1"/>
            </p:cNvSpPr>
            <p:nvPr/>
          </p:nvSpPr>
          <p:spPr bwMode="auto">
            <a:xfrm>
              <a:off x="5715008" y="200024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1</a:t>
              </a:r>
              <a:endParaRPr lang="tr-TR"/>
            </a:p>
          </p:txBody>
        </p:sp>
        <p:sp>
          <p:nvSpPr>
            <p:cNvPr id="4117" name="TextBox 16"/>
            <p:cNvSpPr txBox="1">
              <a:spLocks noChangeArrowheads="1"/>
            </p:cNvSpPr>
            <p:nvPr/>
          </p:nvSpPr>
          <p:spPr bwMode="auto">
            <a:xfrm>
              <a:off x="4429124" y="107154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2</a:t>
              </a:r>
              <a:endParaRPr lang="tr-TR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5400000" flipH="1" flipV="1">
            <a:off x="0" y="5286375"/>
            <a:ext cx="642938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1535907" y="5179218"/>
            <a:ext cx="571500" cy="2143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857500" y="5214938"/>
            <a:ext cx="500063" cy="71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43250" y="56435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43438" y="4000500"/>
            <a:ext cx="500062" cy="4286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3438" y="4000500"/>
            <a:ext cx="500062" cy="4286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2063" y="4357688"/>
            <a:ext cx="71437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7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Row-Echelon &amp; Reduced Row-Echelon Forms</a:t>
            </a:r>
          </a:p>
        </p:txBody>
      </p:sp>
      <p:graphicFrame>
        <p:nvGraphicFramePr>
          <p:cNvPr id="350240" name="Group 32"/>
          <p:cNvGraphicFramePr>
            <a:graphicFrameLocks noGrp="1"/>
          </p:cNvGraphicFramePr>
          <p:nvPr/>
        </p:nvGraphicFramePr>
        <p:xfrm>
          <a:off x="685800" y="1138238"/>
          <a:ext cx="8229600" cy="503396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39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Row-Echelon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Reduced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Row-Echelon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1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1193800" y="2613025"/>
          <a:ext cx="680720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4" imgW="3047760" imgH="1574640" progId="Equation.3">
                  <p:embed/>
                </p:oleObj>
              </mc:Choice>
              <mc:Fallback>
                <p:oleObj name="Equation" r:id="rId4" imgW="304776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613025"/>
                        <a:ext cx="6807200" cy="351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045794" y="4853881"/>
            <a:ext cx="2952547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3378" y="4867961"/>
            <a:ext cx="2952547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/>
              <a:t>Putting in Row-Echelon Form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896938"/>
            <a:ext cx="8458200" cy="5857875"/>
          </a:xfrm>
        </p:spPr>
        <p:txBody>
          <a:bodyPr/>
          <a:lstStyle/>
          <a:p>
            <a:r>
              <a:rPr lang="en-US" sz="3600"/>
              <a:t>We now discuss a systematic way </a:t>
            </a:r>
            <a:br>
              <a:rPr lang="en-US" sz="3600"/>
            </a:br>
            <a:r>
              <a:rPr lang="en-US" sz="3600"/>
              <a:t>to put a matrix in row-echelon form </a:t>
            </a:r>
            <a:br>
              <a:rPr lang="en-US" sz="3600"/>
            </a:br>
            <a:r>
              <a:rPr lang="en-US" sz="3600"/>
              <a:t>using elementary row operations.</a:t>
            </a:r>
          </a:p>
          <a:p>
            <a:pPr lvl="1"/>
            <a:endParaRPr lang="en-US" sz="2800"/>
          </a:p>
          <a:p>
            <a:pPr lvl="1"/>
            <a:r>
              <a:rPr lang="en-US" sz="3000"/>
              <a:t>We see how the process might work </a:t>
            </a:r>
            <a:br>
              <a:rPr lang="en-US" sz="3000"/>
            </a:br>
            <a:r>
              <a:rPr lang="en-US" sz="3000"/>
              <a:t>for a 3 x 4 matrix.</a:t>
            </a:r>
          </a:p>
        </p:txBody>
      </p:sp>
    </p:spTree>
    <p:extLst>
      <p:ext uri="{BB962C8B-B14F-4D97-AF65-F5344CB8AC3E}">
        <p14:creationId xmlns:p14="http://schemas.microsoft.com/office/powerpoint/2010/main" val="8571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/>
              <a:t>Putting in Row-Echelon Form—Step 1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09638"/>
            <a:ext cx="8458200" cy="5857875"/>
          </a:xfrm>
        </p:spPr>
        <p:txBody>
          <a:bodyPr/>
          <a:lstStyle/>
          <a:p>
            <a:r>
              <a:rPr lang="en-US" sz="3300"/>
              <a:t>Start by obtaining 1 in the top left corner.</a:t>
            </a:r>
          </a:p>
          <a:p>
            <a:endParaRPr lang="en-US" sz="3300"/>
          </a:p>
          <a:p>
            <a:r>
              <a:rPr lang="en-US" sz="3300"/>
              <a:t>Then, obtain zeros below that 1 by adding appropriate multiples of the first row to </a:t>
            </a:r>
            <a:br>
              <a:rPr lang="en-US" sz="3300"/>
            </a:br>
            <a:r>
              <a:rPr lang="en-US" sz="3300"/>
              <a:t>the rows below it.</a:t>
            </a:r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6115050" y="4286250"/>
          <a:ext cx="25098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4" imgW="901440" imgH="711000" progId="Equation.3">
                  <p:embed/>
                </p:oleObj>
              </mc:Choice>
              <mc:Fallback>
                <p:oleObj name="Equation" r:id="rId4" imgW="901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286250"/>
                        <a:ext cx="2509838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5715000" y="3962400"/>
            <a:ext cx="3200400" cy="25908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Putting in Row-Echelon Form—Steps 2 &amp; 3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135988"/>
            <a:ext cx="8572500" cy="5857875"/>
          </a:xfrm>
        </p:spPr>
        <p:txBody>
          <a:bodyPr/>
          <a:lstStyle/>
          <a:p>
            <a:r>
              <a:rPr lang="en-US" sz="3400" dirty="0"/>
              <a:t>Next, obtain a leading 1 in the next row.</a:t>
            </a:r>
          </a:p>
          <a:p>
            <a:r>
              <a:rPr lang="en-US" sz="3400" dirty="0"/>
              <a:t>Then, obtain zeros below that 1.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each stage, make sure every leading entry is </a:t>
            </a:r>
            <a:br>
              <a:rPr lang="en-US" dirty="0"/>
            </a:br>
            <a:r>
              <a:rPr lang="en-US" dirty="0"/>
              <a:t>to the right of the leading entry in the row above it.</a:t>
            </a:r>
          </a:p>
          <a:p>
            <a:pPr lvl="1"/>
            <a:r>
              <a:rPr lang="en-US" dirty="0"/>
              <a:t>Rearrange the rows if necessary.</a:t>
            </a: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59326"/>
              </p:ext>
            </p:extLst>
          </p:nvPr>
        </p:nvGraphicFramePr>
        <p:xfrm>
          <a:off x="3048000" y="4442663"/>
          <a:ext cx="57467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4" imgW="1993680" imgH="711000" progId="Equation.3">
                  <p:embed/>
                </p:oleObj>
              </mc:Choice>
              <mc:Fallback>
                <p:oleObj name="Equation" r:id="rId4" imgW="1993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42663"/>
                        <a:ext cx="574675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2895600" y="4266450"/>
            <a:ext cx="6019800" cy="23622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Putting in Row-Echelon Form—Step 4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909638"/>
            <a:ext cx="8553450" cy="5857875"/>
          </a:xfrm>
        </p:spPr>
        <p:txBody>
          <a:bodyPr/>
          <a:lstStyle/>
          <a:p>
            <a:r>
              <a:rPr lang="en-US" sz="3400"/>
              <a:t>Continue this process until you arrive </a:t>
            </a:r>
            <a:br>
              <a:rPr lang="en-US" sz="3400"/>
            </a:br>
            <a:r>
              <a:rPr lang="en-US" sz="3400"/>
              <a:t>at a matrix in row-echelon form.</a:t>
            </a:r>
            <a:endParaRPr lang="en-US"/>
          </a:p>
        </p:txBody>
      </p:sp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609600" y="2900363"/>
          <a:ext cx="84582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4" imgW="3085920" imgH="711000" progId="Equation.3">
                  <p:embed/>
                </p:oleObj>
              </mc:Choice>
              <mc:Fallback>
                <p:oleObj name="Equation" r:id="rId4" imgW="308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00363"/>
                        <a:ext cx="845820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4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Elimination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11225"/>
            <a:ext cx="8458200" cy="5857875"/>
          </a:xfrm>
        </p:spPr>
        <p:txBody>
          <a:bodyPr/>
          <a:lstStyle/>
          <a:p>
            <a:r>
              <a:rPr lang="en-US"/>
              <a:t>Once an augmented matrix is in row-echelon  form, we can solve the corresponding linear system using back-substitution. </a:t>
            </a:r>
          </a:p>
          <a:p>
            <a:endParaRPr lang="en-US"/>
          </a:p>
          <a:p>
            <a:pPr lvl="1"/>
            <a:r>
              <a:rPr lang="en-US" sz="2800"/>
              <a:t>This technique is called Gaussian elimination, </a:t>
            </a:r>
            <a:br>
              <a:rPr lang="en-US" sz="2800"/>
            </a:br>
            <a:r>
              <a:rPr lang="en-US" sz="2800"/>
              <a:t>in honor of its inventor, the German </a:t>
            </a:r>
            <a:br>
              <a:rPr lang="en-US" sz="2800"/>
            </a:br>
            <a:r>
              <a:rPr lang="en-US" sz="2800"/>
              <a:t>mathematician C. F. Gauss.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29" y="4252614"/>
            <a:ext cx="1966005" cy="25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Solving a System Using Gaussian Elimination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17638"/>
            <a:ext cx="8458200" cy="5857875"/>
          </a:xfrm>
        </p:spPr>
        <p:txBody>
          <a:bodyPr/>
          <a:lstStyle/>
          <a:p>
            <a:r>
              <a:rPr lang="en-US" sz="3800" dirty="0"/>
              <a:t>To solve a system using Gaussian elimination, we use:</a:t>
            </a:r>
          </a:p>
          <a:p>
            <a:pPr marL="977900" lvl="1" indent="-609600">
              <a:buFontTx/>
              <a:buAutoNum type="arabicPeriod"/>
            </a:pPr>
            <a:endParaRPr lang="en-US" sz="3800" dirty="0"/>
          </a:p>
          <a:p>
            <a:pPr marL="977900" lvl="1" indent="-609600">
              <a:buFontTx/>
              <a:buAutoNum type="arabicPeriod"/>
            </a:pPr>
            <a:r>
              <a:rPr lang="en-US" sz="3000" dirty="0"/>
              <a:t>Augmented matrix</a:t>
            </a:r>
          </a:p>
          <a:p>
            <a:pPr marL="977900" lvl="1" indent="-609600">
              <a:buFontTx/>
              <a:buAutoNum type="arabicPeriod"/>
            </a:pPr>
            <a:endParaRPr lang="en-US" sz="3000" dirty="0"/>
          </a:p>
          <a:p>
            <a:pPr marL="977900" lvl="1" indent="-609600">
              <a:buFontTx/>
              <a:buAutoNum type="arabicPeriod"/>
            </a:pPr>
            <a:r>
              <a:rPr lang="en-US" sz="3000" dirty="0"/>
              <a:t>Row-echelon form</a:t>
            </a:r>
          </a:p>
          <a:p>
            <a:pPr marL="977900" lvl="1" indent="-609600">
              <a:buFontTx/>
              <a:buAutoNum type="arabicPeriod"/>
            </a:pPr>
            <a:endParaRPr lang="en-US" sz="3000" dirty="0"/>
          </a:p>
          <a:p>
            <a:pPr marL="977900" lvl="1" indent="-609600">
              <a:buFontTx/>
              <a:buAutoNum type="arabicPeriod"/>
            </a:pPr>
            <a:r>
              <a:rPr lang="en-US" sz="3000" dirty="0"/>
              <a:t>Back-substitution</a:t>
            </a:r>
          </a:p>
        </p:txBody>
      </p:sp>
    </p:spTree>
    <p:extLst>
      <p:ext uri="{BB962C8B-B14F-4D97-AF65-F5344CB8AC3E}">
        <p14:creationId xmlns:p14="http://schemas.microsoft.com/office/powerpoint/2010/main" val="21826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Solving a System Using Gaussian Elimination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249163"/>
            <a:ext cx="8458200" cy="585787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3400" dirty="0"/>
              <a:t>Augmented matrix</a:t>
            </a:r>
            <a:r>
              <a:rPr lang="en-US" sz="3400" b="1" dirty="0"/>
              <a:t> </a:t>
            </a:r>
          </a:p>
          <a:p>
            <a:pPr marL="776288" lvl="1" indent="-312738"/>
            <a:endParaRPr lang="en-US" sz="3400" dirty="0"/>
          </a:p>
          <a:p>
            <a:pPr marL="776288" lvl="1" indent="-312738"/>
            <a:r>
              <a:rPr lang="en-US" sz="2800" dirty="0"/>
              <a:t>Write the augmented matrix of the system</a:t>
            </a:r>
            <a:r>
              <a:rPr lang="en-US" sz="2200" dirty="0"/>
              <a:t>.</a:t>
            </a:r>
          </a:p>
          <a:p>
            <a:pPr marL="609600" indent="-609600">
              <a:buFontTx/>
              <a:buAutoNum type="arabicPeriod" startAt="2"/>
            </a:pPr>
            <a:endParaRPr lang="en-US" sz="2800" dirty="0"/>
          </a:p>
          <a:p>
            <a:pPr marL="609600" indent="-609600">
              <a:buFontTx/>
              <a:buAutoNum type="arabicPeriod" startAt="2"/>
            </a:pPr>
            <a:r>
              <a:rPr lang="en-US" sz="3400" dirty="0"/>
              <a:t>Row-echelon form</a:t>
            </a:r>
            <a:r>
              <a:rPr lang="en-US" sz="2800" b="1" dirty="0"/>
              <a:t> </a:t>
            </a:r>
          </a:p>
          <a:p>
            <a:pPr marL="776288" lvl="1" indent="-312738"/>
            <a:endParaRPr lang="en-US" sz="2200" dirty="0"/>
          </a:p>
          <a:p>
            <a:pPr marL="776288" lvl="1" indent="-312738"/>
            <a:r>
              <a:rPr lang="en-US" sz="2800" dirty="0"/>
              <a:t>Use elementary row operations to change </a:t>
            </a:r>
            <a:br>
              <a:rPr lang="en-US" sz="2800" dirty="0"/>
            </a:br>
            <a:r>
              <a:rPr lang="en-US" sz="2800" dirty="0"/>
              <a:t>the augmented matrix to row-echelon form.</a:t>
            </a:r>
          </a:p>
        </p:txBody>
      </p:sp>
    </p:spTree>
    <p:extLst>
      <p:ext uri="{BB962C8B-B14F-4D97-AF65-F5344CB8AC3E}">
        <p14:creationId xmlns:p14="http://schemas.microsoft.com/office/powerpoint/2010/main" val="41426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Solving a System Using Gaussian Elimination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0175"/>
            <a:ext cx="8458200" cy="5857875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3800" dirty="0"/>
              <a:t>Back-substitution</a:t>
            </a:r>
            <a:r>
              <a:rPr lang="en-US" sz="3800" b="1" dirty="0"/>
              <a:t> </a:t>
            </a:r>
          </a:p>
          <a:p>
            <a:pPr marL="609600" indent="-609600">
              <a:buFontTx/>
              <a:buAutoNum type="arabicPeriod" startAt="3"/>
            </a:pPr>
            <a:endParaRPr lang="en-US" sz="3800" b="1" dirty="0"/>
          </a:p>
          <a:p>
            <a:pPr marL="958850" lvl="1" indent="-495300"/>
            <a:r>
              <a:rPr lang="en-US" sz="2800" dirty="0"/>
              <a:t>Write the new system of equations </a:t>
            </a:r>
            <a:br>
              <a:rPr lang="en-US" sz="2800" dirty="0"/>
            </a:br>
            <a:r>
              <a:rPr lang="en-US" sz="2800" dirty="0"/>
              <a:t>that corresponds to the row-echelon form </a:t>
            </a:r>
            <a:br>
              <a:rPr lang="en-US" sz="2800" dirty="0"/>
            </a:br>
            <a:r>
              <a:rPr lang="en-US" sz="2800" dirty="0"/>
              <a:t>of the augmented matrix and solve by </a:t>
            </a:r>
            <a:br>
              <a:rPr lang="en-US" sz="2800" dirty="0"/>
            </a:br>
            <a:r>
              <a:rPr lang="en-US" sz="2800" dirty="0"/>
              <a:t>back-substitution.</a:t>
            </a:r>
          </a:p>
        </p:txBody>
      </p:sp>
    </p:spTree>
    <p:extLst>
      <p:ext uri="{BB962C8B-B14F-4D97-AF65-F5344CB8AC3E}">
        <p14:creationId xmlns:p14="http://schemas.microsoft.com/office/powerpoint/2010/main" val="24478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a System Using Row-Echelon Form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6938"/>
            <a:ext cx="8458200" cy="5857875"/>
          </a:xfrm>
        </p:spPr>
        <p:txBody>
          <a:bodyPr/>
          <a:lstStyle/>
          <a:p>
            <a:r>
              <a:rPr lang="en-US" sz="3600"/>
              <a:t>Solve the system of linear equations using Gaussian elimination.</a:t>
            </a:r>
          </a:p>
          <a:p>
            <a:endParaRPr lang="en-US" sz="3600"/>
          </a:p>
          <a:p>
            <a:endParaRPr lang="en-US" sz="3600"/>
          </a:p>
          <a:p>
            <a:pPr lvl="1"/>
            <a:endParaRPr lang="en-US" sz="2800"/>
          </a:p>
          <a:p>
            <a:pPr lvl="1"/>
            <a:endParaRPr lang="en-US"/>
          </a:p>
          <a:p>
            <a:pPr lvl="1"/>
            <a:r>
              <a:rPr lang="en-US"/>
              <a:t>We first write the augmented matrix of the system.</a:t>
            </a:r>
          </a:p>
          <a:p>
            <a:pPr lvl="1"/>
            <a:r>
              <a:rPr lang="en-US"/>
              <a:t>Then, we use elementary row operations to put it </a:t>
            </a:r>
            <a:br>
              <a:rPr lang="en-US"/>
            </a:br>
            <a:r>
              <a:rPr lang="en-US"/>
              <a:t>in row-echelon form.</a:t>
            </a: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2084388" y="2538413"/>
          <a:ext cx="4999037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Equation" r:id="rId4" imgW="1752480" imgH="711000" progId="Equation.3">
                  <p:embed/>
                </p:oleObj>
              </mc:Choice>
              <mc:Fallback>
                <p:oleObj name="Equation" r:id="rId4" imgW="1752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538413"/>
                        <a:ext cx="4999037" cy="202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6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428625" y="1785938"/>
          <a:ext cx="22145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6" name="Equation" r:id="rId4" imgW="634680" imgH="215640" progId="Equation.3">
                  <p:embed/>
                </p:oleObj>
              </mc:Choice>
              <mc:Fallback>
                <p:oleObj name="Equation" r:id="rId4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785938"/>
                        <a:ext cx="221456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85750" y="2643188"/>
          <a:ext cx="2500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7" name="Equation" r:id="rId6" imgW="825480" imgH="215640" progId="Equation.3">
                  <p:embed/>
                </p:oleObj>
              </mc:Choice>
              <mc:Fallback>
                <p:oleObj name="Equation" r:id="rId6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43188"/>
                        <a:ext cx="25003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57625" y="1285875"/>
            <a:ext cx="3500438" cy="2428875"/>
            <a:chOff x="3143240" y="1071546"/>
            <a:chExt cx="3071834" cy="2000264"/>
          </a:xfrm>
        </p:grpSpPr>
        <p:grpSp>
          <p:nvGrpSpPr>
            <p:cNvPr id="5143" name="Group 17"/>
            <p:cNvGrpSpPr>
              <a:grpSpLocks/>
            </p:cNvGrpSpPr>
            <p:nvPr/>
          </p:nvGrpSpPr>
          <p:grpSpPr bwMode="auto">
            <a:xfrm>
              <a:off x="3143240" y="1285860"/>
              <a:ext cx="2500330" cy="1785949"/>
              <a:chOff x="4500562" y="1143778"/>
              <a:chExt cx="2500330" cy="178594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4750690" y="2034710"/>
                <a:ext cx="1785857" cy="41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500562" y="2070791"/>
                <a:ext cx="2500654" cy="3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44" name="TextBox 15"/>
            <p:cNvSpPr txBox="1">
              <a:spLocks noChangeArrowheads="1"/>
            </p:cNvSpPr>
            <p:nvPr/>
          </p:nvSpPr>
          <p:spPr bwMode="auto">
            <a:xfrm>
              <a:off x="5715008" y="200024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1</a:t>
              </a:r>
              <a:endParaRPr lang="tr-TR"/>
            </a:p>
          </p:txBody>
        </p:sp>
        <p:sp>
          <p:nvSpPr>
            <p:cNvPr id="5145" name="TextBox 16"/>
            <p:cNvSpPr txBox="1">
              <a:spLocks noChangeArrowheads="1"/>
            </p:cNvSpPr>
            <p:nvPr/>
          </p:nvSpPr>
          <p:spPr bwMode="auto">
            <a:xfrm>
              <a:off x="4429124" y="107154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2</a:t>
              </a:r>
              <a:endParaRPr lang="tr-TR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00500" y="1571625"/>
            <a:ext cx="2928938" cy="17859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0500" y="1571625"/>
            <a:ext cx="2928938" cy="17859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8588" y="3786188"/>
          <a:ext cx="32416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8" name="Equation" r:id="rId8" imgW="1218960" imgH="457200" progId="Equation.3">
                  <p:embed/>
                </p:oleObj>
              </mc:Choice>
              <mc:Fallback>
                <p:oleObj name="Equation" r:id="rId8" imgW="121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3786188"/>
                        <a:ext cx="32416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857625" y="3571875"/>
            <a:ext cx="3500438" cy="2428875"/>
            <a:chOff x="3143240" y="1071546"/>
            <a:chExt cx="3071834" cy="2000264"/>
          </a:xfrm>
        </p:grpSpPr>
        <p:grpSp>
          <p:nvGrpSpPr>
            <p:cNvPr id="5138" name="Group 17"/>
            <p:cNvGrpSpPr>
              <a:grpSpLocks/>
            </p:cNvGrpSpPr>
            <p:nvPr/>
          </p:nvGrpSpPr>
          <p:grpSpPr bwMode="auto">
            <a:xfrm>
              <a:off x="3143240" y="1285860"/>
              <a:ext cx="2500330" cy="1785949"/>
              <a:chOff x="4500562" y="1143778"/>
              <a:chExt cx="2500330" cy="178594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4750690" y="2034710"/>
                <a:ext cx="1785857" cy="41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500562" y="2070791"/>
                <a:ext cx="2500654" cy="3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9" name="TextBox 15"/>
            <p:cNvSpPr txBox="1">
              <a:spLocks noChangeArrowheads="1"/>
            </p:cNvSpPr>
            <p:nvPr/>
          </p:nvSpPr>
          <p:spPr bwMode="auto">
            <a:xfrm>
              <a:off x="5715008" y="200024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1</a:t>
              </a:r>
              <a:endParaRPr lang="tr-TR"/>
            </a:p>
          </p:txBody>
        </p:sp>
        <p:sp>
          <p:nvSpPr>
            <p:cNvPr id="5140" name="TextBox 16"/>
            <p:cNvSpPr txBox="1">
              <a:spLocks noChangeArrowheads="1"/>
            </p:cNvSpPr>
            <p:nvPr/>
          </p:nvSpPr>
          <p:spPr bwMode="auto">
            <a:xfrm>
              <a:off x="4429124" y="107154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/>
                <a:t>x</a:t>
              </a:r>
              <a:r>
                <a:rPr lang="tr-TR" baseline="-25000"/>
                <a:t>2</a:t>
              </a:r>
              <a:endParaRPr lang="tr-TR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 flipH="1" flipV="1">
            <a:off x="5036344" y="4464844"/>
            <a:ext cx="571500" cy="3571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178594" y="5179219"/>
            <a:ext cx="857250" cy="3571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1464469" y="5179219"/>
            <a:ext cx="785813" cy="4286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036344" y="4464844"/>
            <a:ext cx="571500" cy="3571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286125" y="5786438"/>
            <a:ext cx="214313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V="1">
            <a:off x="2786062" y="5214938"/>
            <a:ext cx="714375" cy="2857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29250" y="4214813"/>
            <a:ext cx="214313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29" name="TextBox 28"/>
          <p:cNvSpPr txBox="1"/>
          <p:nvPr/>
        </p:nvSpPr>
        <p:spPr>
          <a:xfrm>
            <a:off x="35718" y="6488668"/>
            <a:ext cx="735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Reference: </a:t>
            </a:r>
            <a:r>
              <a:rPr lang="en-US" sz="1400" dirty="0" err="1" smtClean="0"/>
              <a:t>Neslihan</a:t>
            </a:r>
            <a:r>
              <a:rPr lang="en-US" sz="1400" dirty="0" smtClean="0"/>
              <a:t> </a:t>
            </a:r>
            <a:r>
              <a:rPr lang="en-US" sz="1400" dirty="0" err="1" smtClean="0"/>
              <a:t>Serap</a:t>
            </a:r>
            <a:r>
              <a:rPr lang="en-US" sz="1400" dirty="0" smtClean="0"/>
              <a:t> </a:t>
            </a:r>
            <a:r>
              <a:rPr lang="en-US" sz="1400" dirty="0" err="1" smtClean="0"/>
              <a:t>Şengör</a:t>
            </a:r>
            <a:r>
              <a:rPr lang="en-US" sz="1400" dirty="0" smtClean="0"/>
              <a:t>, İTÜ, Linear Algebra Lecture Notes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5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a System Using Row-Echelon Form</a:t>
            </a:r>
          </a:p>
        </p:txBody>
      </p:sp>
      <p:graphicFrame>
        <p:nvGraphicFramePr>
          <p:cNvPr id="359429" name="Object 5"/>
          <p:cNvGraphicFramePr>
            <a:graphicFrameLocks noChangeAspect="1"/>
          </p:cNvGraphicFramePr>
          <p:nvPr/>
        </p:nvGraphicFramePr>
        <p:xfrm>
          <a:off x="628650" y="1071563"/>
          <a:ext cx="5848350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4" imgW="1917360" imgH="1650960" progId="Equation.3">
                  <p:embed/>
                </p:oleObj>
              </mc:Choice>
              <mc:Fallback>
                <p:oleObj name="Equation" r:id="rId4" imgW="19173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071563"/>
                        <a:ext cx="5848350" cy="503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4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a System Using Row-Echelon Form</a:t>
            </a:r>
          </a:p>
        </p:txBody>
      </p:sp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600075" y="1077913"/>
          <a:ext cx="6929438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Equation" r:id="rId4" imgW="2273040" imgH="1650960" progId="Equation.3">
                  <p:embed/>
                </p:oleObj>
              </mc:Choice>
              <mc:Fallback>
                <p:oleObj name="Equation" r:id="rId4" imgW="227304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077913"/>
                        <a:ext cx="6929438" cy="503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1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614363" y="1071563"/>
          <a:ext cx="6686550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8" name="Equation" r:id="rId4" imgW="2184120" imgH="1650960" progId="Equation.3">
                  <p:embed/>
                </p:oleObj>
              </mc:Choice>
              <mc:Fallback>
                <p:oleObj name="Equation" r:id="rId4" imgW="218412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071563"/>
                        <a:ext cx="6686550" cy="50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0800">
                            <a:solidFill>
                              <a:srgbClr val="CD963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a System Using Row-Echelon Form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6400800" y="3657600"/>
            <a:ext cx="2743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CD963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96925" lvl="1" indent="-339725">
              <a:spcBef>
                <a:spcPct val="20000"/>
              </a:spcBef>
              <a:buClr>
                <a:srgbClr val="B94A37"/>
              </a:buClr>
              <a:buFontTx/>
              <a:buChar char="•"/>
            </a:pPr>
            <a:endParaRPr lang="en-US" sz="2600" b="0">
              <a:solidFill>
                <a:srgbClr val="B94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11225"/>
            <a:ext cx="8458200" cy="5857875"/>
          </a:xfrm>
        </p:spPr>
        <p:txBody>
          <a:bodyPr/>
          <a:lstStyle/>
          <a:p>
            <a:r>
              <a:rPr lang="en-US"/>
              <a:t>We now have an equivalent matrix in </a:t>
            </a:r>
            <a:br>
              <a:rPr lang="en-US"/>
            </a:br>
            <a:r>
              <a:rPr lang="en-US"/>
              <a:t>row-echelon form.</a:t>
            </a:r>
          </a:p>
          <a:p>
            <a:r>
              <a:rPr lang="en-US"/>
              <a:t>The corresponding system of equations is: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We use back-substitution </a:t>
            </a:r>
            <a:br>
              <a:rPr lang="en-US"/>
            </a:br>
            <a:r>
              <a:rPr lang="en-US"/>
              <a:t>to solve the system.</a:t>
            </a:r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a System Using Row-Echelon Form</a:t>
            </a:r>
          </a:p>
        </p:txBody>
      </p:sp>
      <p:graphicFrame>
        <p:nvGraphicFramePr>
          <p:cNvPr id="362502" name="Object 6"/>
          <p:cNvGraphicFramePr>
            <a:graphicFrameLocks noChangeAspect="1"/>
          </p:cNvGraphicFramePr>
          <p:nvPr/>
        </p:nvGraphicFramePr>
        <p:xfrm>
          <a:off x="4910138" y="3024188"/>
          <a:ext cx="3429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4" imgW="1231560" imgH="711000" progId="Equation.3">
                  <p:embed/>
                </p:oleObj>
              </mc:Choice>
              <mc:Fallback>
                <p:oleObj name="Equation" r:id="rId4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3024188"/>
                        <a:ext cx="3429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9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792163"/>
            <a:ext cx="8458200" cy="5857875"/>
          </a:xfrm>
        </p:spPr>
        <p:txBody>
          <a:bodyPr/>
          <a:lstStyle/>
          <a:p>
            <a:r>
              <a:rPr lang="en-US" sz="4000" i="1"/>
              <a:t>         y</a:t>
            </a:r>
            <a:r>
              <a:rPr lang="en-US" sz="4000"/>
              <a:t> + 4(–2)</a:t>
            </a:r>
            <a:r>
              <a:rPr lang="en-US" sz="4000" baseline="30000"/>
              <a:t> </a:t>
            </a:r>
            <a:r>
              <a:rPr lang="en-US" sz="4000"/>
              <a:t>= –7</a:t>
            </a:r>
          </a:p>
          <a:p>
            <a:r>
              <a:rPr lang="en-US" sz="4000" i="1"/>
              <a:t>	               y</a:t>
            </a:r>
            <a:r>
              <a:rPr lang="en-US" sz="4000"/>
              <a:t> = 1</a:t>
            </a:r>
            <a:endParaRPr lang="en-US" sz="4000" i="1">
              <a:solidFill>
                <a:srgbClr val="B94A37"/>
              </a:solidFill>
            </a:endParaRPr>
          </a:p>
          <a:p>
            <a:r>
              <a:rPr lang="en-US" sz="4000" i="1"/>
              <a:t>x</a:t>
            </a:r>
            <a:r>
              <a:rPr lang="en-US" sz="4000"/>
              <a:t> + 2(1) – (–2) = 1</a:t>
            </a:r>
          </a:p>
          <a:p>
            <a:r>
              <a:rPr lang="en-US" sz="4000" i="1"/>
              <a:t>			  x</a:t>
            </a:r>
            <a:r>
              <a:rPr lang="en-US" sz="4000"/>
              <a:t> = –3</a:t>
            </a:r>
          </a:p>
          <a:p>
            <a:pPr lvl="1"/>
            <a:endParaRPr lang="en-US" sz="3200"/>
          </a:p>
          <a:p>
            <a:pPr lvl="1"/>
            <a:r>
              <a:rPr lang="en-US" sz="2800"/>
              <a:t>The solution of the system is: </a:t>
            </a:r>
            <a:br>
              <a:rPr lang="en-US" sz="2800"/>
            </a:br>
            <a:r>
              <a:rPr lang="en-US" sz="2800"/>
              <a:t>						(–3, 1, –2)</a:t>
            </a:r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a System Using Row-Echelon Form</a:t>
            </a:r>
          </a:p>
        </p:txBody>
      </p:sp>
    </p:spTree>
    <p:extLst>
      <p:ext uri="{BB962C8B-B14F-4D97-AF65-F5344CB8AC3E}">
        <p14:creationId xmlns:p14="http://schemas.microsoft.com/office/powerpoint/2010/main" val="7394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4988" y="3048000"/>
            <a:ext cx="7339012" cy="962025"/>
          </a:xfrm>
        </p:spPr>
        <p:txBody>
          <a:bodyPr/>
          <a:lstStyle/>
          <a:p>
            <a:r>
              <a:rPr lang="en-US" sz="4000">
                <a:solidFill>
                  <a:srgbClr val="B94A37"/>
                </a:solidFill>
              </a:rPr>
              <a:t>Gauss-Jordan Elimination</a:t>
            </a:r>
          </a:p>
        </p:txBody>
      </p:sp>
    </p:spTree>
    <p:extLst>
      <p:ext uri="{BB962C8B-B14F-4D97-AF65-F5344CB8AC3E}">
        <p14:creationId xmlns:p14="http://schemas.microsoft.com/office/powerpoint/2010/main" val="22936094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Putting in Reduced Row-Echelon Form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09638"/>
            <a:ext cx="8458200" cy="5857875"/>
          </a:xfrm>
        </p:spPr>
        <p:txBody>
          <a:bodyPr/>
          <a:lstStyle/>
          <a:p>
            <a:r>
              <a:rPr lang="en-US" sz="3400"/>
              <a:t>If we put the augmented matrix of a linear system in reduced</a:t>
            </a:r>
            <a:r>
              <a:rPr lang="en-US" sz="3400" i="1"/>
              <a:t> </a:t>
            </a:r>
            <a:r>
              <a:rPr lang="en-US" sz="3400"/>
              <a:t>row-echelon form, </a:t>
            </a:r>
            <a:br>
              <a:rPr lang="en-US" sz="3400"/>
            </a:br>
            <a:r>
              <a:rPr lang="en-US" sz="3400"/>
              <a:t>then we don</a:t>
            </a:r>
            <a:r>
              <a:rPr lang="ja-JP" altLang="en-US" sz="3400">
                <a:latin typeface="Arial"/>
              </a:rPr>
              <a:t>’</a:t>
            </a:r>
            <a:r>
              <a:rPr lang="en-US" sz="3400"/>
              <a:t>t need to back-substitute </a:t>
            </a:r>
            <a:br>
              <a:rPr lang="en-US" sz="3400"/>
            </a:br>
            <a:r>
              <a:rPr lang="en-US" sz="3400"/>
              <a:t>to solve the system.</a:t>
            </a:r>
          </a:p>
          <a:p>
            <a:pPr lvl="1"/>
            <a:endParaRPr lang="en-US" sz="2800"/>
          </a:p>
          <a:p>
            <a:pPr lvl="1"/>
            <a:r>
              <a:rPr lang="en-US" sz="2800"/>
              <a:t>To put a matrix in reduced row-echelon form, </a:t>
            </a:r>
            <a:br>
              <a:rPr lang="en-US" sz="2800"/>
            </a:br>
            <a:r>
              <a:rPr lang="en-US" sz="2800"/>
              <a:t>we use the following steps.</a:t>
            </a:r>
          </a:p>
          <a:p>
            <a:pPr lvl="1"/>
            <a:r>
              <a:rPr lang="en-US" sz="2800"/>
              <a:t>We see how the process might work </a:t>
            </a:r>
            <a:br>
              <a:rPr lang="en-US" sz="2800"/>
            </a:br>
            <a:r>
              <a:rPr lang="en-US" sz="2800"/>
              <a:t>for a 3 x 4 matrix. </a:t>
            </a:r>
          </a:p>
        </p:txBody>
      </p:sp>
    </p:spTree>
    <p:extLst>
      <p:ext uri="{BB962C8B-B14F-4D97-AF65-F5344CB8AC3E}">
        <p14:creationId xmlns:p14="http://schemas.microsoft.com/office/powerpoint/2010/main" val="35471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Putting in Reduced Row-Echelon Form—Step 1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6938"/>
            <a:ext cx="8458200" cy="5857875"/>
          </a:xfrm>
        </p:spPr>
        <p:txBody>
          <a:bodyPr/>
          <a:lstStyle/>
          <a:p>
            <a:r>
              <a:rPr lang="en-US" sz="3600"/>
              <a:t>Use the elementary row operations to put the matrix in row-echelon form.</a:t>
            </a:r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3089275" y="2836863"/>
          <a:ext cx="29210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Equation" r:id="rId4" imgW="914400" imgH="711000" progId="Equation.3">
                  <p:embed/>
                </p:oleObj>
              </mc:Choice>
              <mc:Fallback>
                <p:oleObj name="Equation" r:id="rId4" imgW="91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2836863"/>
                        <a:ext cx="29210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6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Putting in Reduced Row-Echelon Form—Step 2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909638"/>
            <a:ext cx="8458200" cy="5857875"/>
          </a:xfrm>
        </p:spPr>
        <p:txBody>
          <a:bodyPr/>
          <a:lstStyle/>
          <a:p>
            <a:r>
              <a:rPr lang="en-US" sz="3400"/>
              <a:t>Obtain zeros above each leading entry </a:t>
            </a:r>
            <a:br>
              <a:rPr lang="en-US" sz="3400"/>
            </a:br>
            <a:r>
              <a:rPr lang="en-US" sz="3400"/>
              <a:t>by adding multiples of the row containing that entry to the rows above it.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1662113" y="3262313"/>
          <a:ext cx="59436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0" name="Equation" r:id="rId4" imgW="2019240" imgH="711000" progId="Equation.3">
                  <p:embed/>
                </p:oleObj>
              </mc:Choice>
              <mc:Fallback>
                <p:oleObj name="Equation" r:id="rId4" imgW="2019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262313"/>
                        <a:ext cx="5943600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3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Putting in Reduced Row-Echelon Form—Step 2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09638"/>
            <a:ext cx="8458200" cy="5857875"/>
          </a:xfrm>
        </p:spPr>
        <p:txBody>
          <a:bodyPr/>
          <a:lstStyle/>
          <a:p>
            <a:r>
              <a:rPr lang="en-US" sz="3400"/>
              <a:t>Begin with the last leading entry and </a:t>
            </a:r>
            <a:br>
              <a:rPr lang="en-US" sz="3400"/>
            </a:br>
            <a:r>
              <a:rPr lang="en-US" sz="3400"/>
              <a:t>work up.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600075" y="2836863"/>
          <a:ext cx="84582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8" name="Equation" r:id="rId4" imgW="3111480" imgH="711000" progId="Equation.3">
                  <p:embed/>
                </p:oleObj>
              </mc:Choice>
              <mc:Fallback>
                <p:oleObj name="Equation" r:id="rId4" imgW="3111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836863"/>
                        <a:ext cx="8458200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in Science and Mathematics is organized into rows and </a:t>
            </a:r>
            <a:r>
              <a:rPr lang="en-US" dirty="0" err="1" smtClean="0"/>
              <a:t>colums</a:t>
            </a:r>
            <a:r>
              <a:rPr lang="en-US" dirty="0" smtClean="0"/>
              <a:t>..</a:t>
            </a:r>
          </a:p>
          <a:p>
            <a:pPr lvl="1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To form rectangular arrays called 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MATRICES (plural of matrix)</a:t>
            </a:r>
          </a:p>
          <a:p>
            <a:r>
              <a:rPr lang="en-US" dirty="0" smtClean="0"/>
              <a:t>A matrix is simply a rectangular array of numbers.</a:t>
            </a:r>
          </a:p>
          <a:p>
            <a:endParaRPr lang="en-US" dirty="0" smtClean="0"/>
          </a:p>
          <a:p>
            <a:r>
              <a:rPr lang="en-US" dirty="0" smtClean="0"/>
              <a:t>Matrices are used to organize information into categories that correspond to the rows and columns of the matrix.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Gauss-Jordan Elimination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8050"/>
            <a:ext cx="8458200" cy="5857875"/>
          </a:xfrm>
        </p:spPr>
        <p:txBody>
          <a:bodyPr/>
          <a:lstStyle/>
          <a:p>
            <a:r>
              <a:rPr lang="en-US" sz="3600"/>
              <a:t>Using the reduced row-echelon form to solve a system is called Gauss-Jordan elimination. </a:t>
            </a:r>
          </a:p>
          <a:p>
            <a:endParaRPr lang="en-US" sz="3600"/>
          </a:p>
          <a:p>
            <a:pPr lvl="1"/>
            <a:r>
              <a:rPr lang="en-US" sz="2800"/>
              <a:t>We illustrate this process in the next example.</a:t>
            </a:r>
          </a:p>
        </p:txBody>
      </p:sp>
    </p:spTree>
    <p:extLst>
      <p:ext uri="{BB962C8B-B14F-4D97-AF65-F5344CB8AC3E}">
        <p14:creationId xmlns:p14="http://schemas.microsoft.com/office/powerpoint/2010/main" val="2825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Using Reduced Row-Echelon Form 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6938"/>
            <a:ext cx="8458200" cy="5857875"/>
          </a:xfrm>
        </p:spPr>
        <p:txBody>
          <a:bodyPr/>
          <a:lstStyle/>
          <a:p>
            <a:r>
              <a:rPr lang="en-US" sz="3600" dirty="0"/>
              <a:t>Solve the system of linear equations, </a:t>
            </a:r>
            <a:br>
              <a:rPr lang="en-US" sz="3600" dirty="0"/>
            </a:br>
            <a:r>
              <a:rPr lang="en-US" sz="3600" dirty="0"/>
              <a:t>using Gauss-Jordan elimination.</a:t>
            </a:r>
          </a:p>
          <a:p>
            <a:endParaRPr lang="en-US" sz="3600" dirty="0"/>
          </a:p>
          <a:p>
            <a:endParaRPr lang="en-US" sz="3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smtClean="0"/>
              <a:t>the previous example, </a:t>
            </a:r>
            <a:r>
              <a:rPr lang="en-US" dirty="0"/>
              <a:t>we used Gaussian elimination </a:t>
            </a:r>
            <a:r>
              <a:rPr lang="en-US" dirty="0" smtClean="0"/>
              <a:t>on </a:t>
            </a:r>
            <a:r>
              <a:rPr lang="en-US" dirty="0"/>
              <a:t>the augmented matrix of this system to arrive </a:t>
            </a:r>
            <a:r>
              <a:rPr lang="en-US" dirty="0" smtClean="0"/>
              <a:t>at </a:t>
            </a:r>
            <a:r>
              <a:rPr lang="en-US" dirty="0"/>
              <a:t>an equivalent matrix in row-echelon form.</a:t>
            </a: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946275" y="2479675"/>
          <a:ext cx="515461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4" name="Equation" r:id="rId4" imgW="1714320" imgH="711000" progId="Equation.3">
                  <p:embed/>
                </p:oleObj>
              </mc:Choice>
              <mc:Fallback>
                <p:oleObj name="Equation" r:id="rId4" imgW="1714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479675"/>
                        <a:ext cx="515461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1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11225"/>
            <a:ext cx="8458200" cy="5857875"/>
          </a:xfrm>
        </p:spPr>
        <p:txBody>
          <a:bodyPr/>
          <a:lstStyle/>
          <a:p>
            <a:r>
              <a:rPr lang="en-US" dirty="0"/>
              <a:t>We continue using elementary row operations on the last matrix in </a:t>
            </a:r>
            <a:r>
              <a:rPr lang="en-US" dirty="0" smtClean="0"/>
              <a:t>the previous example </a:t>
            </a:r>
            <a:r>
              <a:rPr lang="en-US" dirty="0"/>
              <a:t>to arrive at </a:t>
            </a:r>
            <a:r>
              <a:rPr lang="en-US" dirty="0" smtClean="0"/>
              <a:t>an </a:t>
            </a:r>
            <a:r>
              <a:rPr lang="en-US" dirty="0"/>
              <a:t>equivalent matrix in reduced row-echelon form.</a:t>
            </a:r>
          </a:p>
        </p:txBody>
      </p:sp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Using Reduced Row-Echelon Form</a:t>
            </a:r>
          </a:p>
        </p:txBody>
      </p:sp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3052763" y="3433763"/>
          <a:ext cx="32004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2" name="Equation" r:id="rId4" imgW="1143000" imgH="711000" progId="Equation.3">
                  <p:embed/>
                </p:oleObj>
              </mc:Choice>
              <mc:Fallback>
                <p:oleObj name="Equation" r:id="rId4" imgW="114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433763"/>
                        <a:ext cx="32004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0800">
                            <a:solidFill>
                              <a:srgbClr val="CD963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8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mtClean="0"/>
              <a:t>E.g. 4—Solving </a:t>
            </a:r>
            <a:r>
              <a:rPr lang="en-US" dirty="0"/>
              <a:t>Using Reduced Row-Echelon Form</a:t>
            </a:r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614363" y="1063625"/>
          <a:ext cx="6319837" cy="513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Equation" r:id="rId4" imgW="2031840" imgH="1650960" progId="Equation.3">
                  <p:embed/>
                </p:oleObj>
              </mc:Choice>
              <mc:Fallback>
                <p:oleObj name="Equation" r:id="rId4" imgW="203184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063625"/>
                        <a:ext cx="6319837" cy="513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11225"/>
            <a:ext cx="8458200" cy="5857875"/>
          </a:xfrm>
        </p:spPr>
        <p:txBody>
          <a:bodyPr/>
          <a:lstStyle/>
          <a:p>
            <a:r>
              <a:rPr lang="en-US" dirty="0"/>
              <a:t>We now have an equivalent matrix in </a:t>
            </a:r>
            <a:br>
              <a:rPr lang="en-US" dirty="0"/>
            </a:br>
            <a:r>
              <a:rPr lang="en-US" dirty="0"/>
              <a:t>reduced row-echelon form.</a:t>
            </a:r>
          </a:p>
          <a:p>
            <a:r>
              <a:rPr lang="en-US" dirty="0"/>
              <a:t>The corresponding system of equations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800" dirty="0"/>
              <a:t>Hence, we immediately arrive </a:t>
            </a:r>
            <a:br>
              <a:rPr lang="en-US" sz="2800" dirty="0"/>
            </a:br>
            <a:r>
              <a:rPr lang="en-US" sz="2800" dirty="0"/>
              <a:t>at the solution (–3, 1, –2).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/>
              <a:t>Using Reduced Row-Echelon Form</a:t>
            </a: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3505200" y="2938463"/>
          <a:ext cx="15589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4" imgW="558720" imgH="711000" progId="Equation.3">
                  <p:embed/>
                </p:oleObj>
              </mc:Choice>
              <mc:Fallback>
                <p:oleObj name="Equation" r:id="rId4" imgW="558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38463"/>
                        <a:ext cx="15589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9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4988" y="2328863"/>
            <a:ext cx="7339012" cy="1724025"/>
          </a:xfrm>
        </p:spPr>
        <p:txBody>
          <a:bodyPr/>
          <a:lstStyle/>
          <a:p>
            <a:r>
              <a:rPr lang="en-US" sz="4000">
                <a:solidFill>
                  <a:srgbClr val="B94A37"/>
                </a:solidFill>
              </a:rPr>
              <a:t>Inconsistent and </a:t>
            </a:r>
            <a:br>
              <a:rPr lang="en-US" sz="4000">
                <a:solidFill>
                  <a:srgbClr val="B94A37"/>
                </a:solidFill>
              </a:rPr>
            </a:br>
            <a:r>
              <a:rPr lang="en-US" sz="4000">
                <a:solidFill>
                  <a:srgbClr val="B94A37"/>
                </a:solidFill>
              </a:rPr>
              <a:t>Dependent Systems</a:t>
            </a:r>
          </a:p>
        </p:txBody>
      </p:sp>
    </p:spTree>
    <p:extLst>
      <p:ext uri="{BB962C8B-B14F-4D97-AF65-F5344CB8AC3E}">
        <p14:creationId xmlns:p14="http://schemas.microsoft.com/office/powerpoint/2010/main" val="6288444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of a Linear System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09638"/>
            <a:ext cx="8458200" cy="5857875"/>
          </a:xfrm>
        </p:spPr>
        <p:txBody>
          <a:bodyPr/>
          <a:lstStyle/>
          <a:p>
            <a:r>
              <a:rPr lang="en-US" sz="3400" dirty="0"/>
              <a:t>The systems of linear equations that </a:t>
            </a:r>
            <a:br>
              <a:rPr lang="en-US" sz="3400" dirty="0"/>
            </a:br>
            <a:r>
              <a:rPr lang="en-US" sz="3400" dirty="0"/>
              <a:t>we considered in </a:t>
            </a:r>
            <a:r>
              <a:rPr lang="en-US" sz="3400" dirty="0" smtClean="0"/>
              <a:t>previous examples </a:t>
            </a:r>
            <a:r>
              <a:rPr lang="en-US" sz="3400" dirty="0"/>
              <a:t>had exactly one solution.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However, as we know </a:t>
            </a:r>
            <a:r>
              <a:rPr lang="en-US" sz="2800" dirty="0" smtClean="0"/>
              <a:t>that a </a:t>
            </a:r>
            <a:r>
              <a:rPr lang="en-US" sz="2800" dirty="0"/>
              <a:t>linear system may have: </a:t>
            </a:r>
            <a:br>
              <a:rPr lang="en-US" sz="2800" dirty="0"/>
            </a:br>
            <a:r>
              <a:rPr lang="en-US" sz="2800" dirty="0"/>
              <a:t>				One solution</a:t>
            </a:r>
            <a:br>
              <a:rPr lang="en-US" sz="2800" dirty="0"/>
            </a:br>
            <a:r>
              <a:rPr lang="en-US" sz="2800" dirty="0"/>
              <a:t>				No solution</a:t>
            </a:r>
            <a:br>
              <a:rPr lang="en-US" sz="2800" dirty="0"/>
            </a:br>
            <a:r>
              <a:rPr lang="en-US" sz="2800" dirty="0"/>
              <a:t>				Infinitely many solutions </a:t>
            </a:r>
          </a:p>
        </p:txBody>
      </p:sp>
    </p:spTree>
    <p:extLst>
      <p:ext uri="{BB962C8B-B14F-4D97-AF65-F5344CB8AC3E}">
        <p14:creationId xmlns:p14="http://schemas.microsoft.com/office/powerpoint/2010/main" val="37246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of a Linear System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6938"/>
            <a:ext cx="8458200" cy="5857875"/>
          </a:xfrm>
        </p:spPr>
        <p:txBody>
          <a:bodyPr/>
          <a:lstStyle/>
          <a:p>
            <a:r>
              <a:rPr lang="en-US" sz="3600"/>
              <a:t>Fortunately, the row-echelon form of </a:t>
            </a:r>
            <a:br>
              <a:rPr lang="en-US" sz="3600"/>
            </a:br>
            <a:r>
              <a:rPr lang="en-US" sz="3600"/>
              <a:t>a system allows us to determine which of these cases applies.</a:t>
            </a:r>
          </a:p>
          <a:p>
            <a:pPr lvl="1"/>
            <a:endParaRPr lang="en-US" sz="2800"/>
          </a:p>
          <a:p>
            <a:pPr lvl="1"/>
            <a:r>
              <a:rPr lang="en-US" sz="3000"/>
              <a:t>First, we need some terminology. </a:t>
            </a:r>
          </a:p>
        </p:txBody>
      </p:sp>
    </p:spTree>
    <p:extLst>
      <p:ext uri="{BB962C8B-B14F-4D97-AF65-F5344CB8AC3E}">
        <p14:creationId xmlns:p14="http://schemas.microsoft.com/office/powerpoint/2010/main" val="371653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Leading Variable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881063"/>
            <a:ext cx="8458200" cy="5857875"/>
          </a:xfrm>
        </p:spPr>
        <p:txBody>
          <a:bodyPr/>
          <a:lstStyle/>
          <a:p>
            <a:r>
              <a:rPr lang="en-US" sz="4000"/>
              <a:t>A leading variable</a:t>
            </a:r>
            <a:r>
              <a:rPr lang="en-US" sz="4000" b="1"/>
              <a:t> </a:t>
            </a:r>
            <a:r>
              <a:rPr lang="en-US" sz="4000"/>
              <a:t>in a linear system </a:t>
            </a:r>
            <a:br>
              <a:rPr lang="en-US" sz="4000"/>
            </a:br>
            <a:r>
              <a:rPr lang="en-US" sz="4000"/>
              <a:t>is one that:</a:t>
            </a:r>
          </a:p>
          <a:p>
            <a:pPr lvl="1"/>
            <a:endParaRPr lang="en-US" sz="4000"/>
          </a:p>
          <a:p>
            <a:pPr lvl="1"/>
            <a:r>
              <a:rPr lang="en-US" sz="3000"/>
              <a:t>Corresponds to a leading entry in </a:t>
            </a:r>
            <a:br>
              <a:rPr lang="en-US" sz="3000"/>
            </a:br>
            <a:r>
              <a:rPr lang="en-US" sz="3000"/>
              <a:t>the row-echelon form of the augmented </a:t>
            </a:r>
            <a:br>
              <a:rPr lang="en-US" sz="3000"/>
            </a:br>
            <a:r>
              <a:rPr lang="en-US" sz="3000"/>
              <a:t>matrix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0147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/>
              <a:t>Solutions of Linear System in Row-Echelon Form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923925"/>
            <a:ext cx="8458200" cy="5857875"/>
          </a:xfrm>
        </p:spPr>
        <p:txBody>
          <a:bodyPr/>
          <a:lstStyle/>
          <a:p>
            <a:r>
              <a:rPr lang="en-US"/>
              <a:t>Suppose the augmented matrix of a system of linear equations has been transformed by Gaussian elimination into row-echelon form. </a:t>
            </a:r>
          </a:p>
          <a:p>
            <a:endParaRPr lang="en-US"/>
          </a:p>
          <a:p>
            <a:r>
              <a:rPr lang="en-US"/>
              <a:t>Then, exactly one of the following is true.</a:t>
            </a:r>
          </a:p>
          <a:p>
            <a:pPr lvl="1"/>
            <a:r>
              <a:rPr lang="en-US"/>
              <a:t>No solution</a:t>
            </a:r>
          </a:p>
          <a:p>
            <a:pPr lvl="1"/>
            <a:r>
              <a:rPr lang="en-US"/>
              <a:t>One solution</a:t>
            </a:r>
          </a:p>
          <a:p>
            <a:pPr lvl="1"/>
            <a:r>
              <a:rPr lang="en-US"/>
              <a:t>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35239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For example, a scientist might organize information on a population of endangered whales as follows: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This is a compact way of saying there are 12 immature males, 15 immature females, 18 adult males, and so on.</a:t>
            </a:r>
          </a:p>
          <a:p>
            <a:endParaRPr lang="en-US"/>
          </a:p>
        </p:txBody>
      </p:sp>
      <p:graphicFrame>
        <p:nvGraphicFramePr>
          <p:cNvPr id="545798" name="Object 6"/>
          <p:cNvGraphicFramePr>
            <a:graphicFrameLocks noChangeAspect="1"/>
          </p:cNvGraphicFramePr>
          <p:nvPr/>
        </p:nvGraphicFramePr>
        <p:xfrm>
          <a:off x="5033963" y="4197350"/>
          <a:ext cx="295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114120" imgH="177480" progId="Equation.3">
                  <p:embed/>
                </p:oleObj>
              </mc:Choice>
              <mc:Fallback>
                <p:oleObj name="Equation" r:id="rId3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4197350"/>
                        <a:ext cx="2952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5799" name="Picture 7" descr="SRW CA5 ch07_Page_0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3886200" cy="145097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Solutions of Linear System in Row-Echelon Form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62013"/>
            <a:ext cx="8458200" cy="5857875"/>
          </a:xfrm>
        </p:spPr>
        <p:txBody>
          <a:bodyPr/>
          <a:lstStyle/>
          <a:p>
            <a:pPr marL="609600" indent="-609600"/>
            <a:r>
              <a:rPr lang="en-US" sz="4400"/>
              <a:t>No solution:</a:t>
            </a:r>
            <a:r>
              <a:rPr lang="en-US" sz="4400" b="1"/>
              <a:t> </a:t>
            </a:r>
          </a:p>
          <a:p>
            <a:pPr marL="779463" lvl="1" indent="-315913"/>
            <a:endParaRPr lang="en-US" sz="2800"/>
          </a:p>
          <a:p>
            <a:pPr marL="779463" lvl="1" indent="-315913"/>
            <a:r>
              <a:rPr lang="en-US"/>
              <a:t>If the row-echelon form contains </a:t>
            </a:r>
            <a:br>
              <a:rPr lang="en-US"/>
            </a:br>
            <a:r>
              <a:rPr lang="en-US"/>
              <a:t>a row that represents </a:t>
            </a:r>
            <a:br>
              <a:rPr lang="en-US"/>
            </a:br>
            <a:r>
              <a:rPr lang="en-US"/>
              <a:t>the equation 0 = </a:t>
            </a:r>
            <a:r>
              <a:rPr lang="en-US" i="1"/>
              <a:t>c </a:t>
            </a:r>
            <a:r>
              <a:rPr lang="en-US"/>
              <a:t>where </a:t>
            </a:r>
            <a:r>
              <a:rPr lang="en-US" i="1"/>
              <a:t>c </a:t>
            </a:r>
            <a:br>
              <a:rPr lang="en-US" i="1"/>
            </a:br>
            <a:r>
              <a:rPr lang="en-US"/>
              <a:t>is not zero, the system has </a:t>
            </a:r>
            <a:br>
              <a:rPr lang="en-US"/>
            </a:br>
            <a:r>
              <a:rPr lang="en-US"/>
              <a:t>no solution. </a:t>
            </a:r>
          </a:p>
          <a:p>
            <a:pPr marL="779463" lvl="1" indent="-315913"/>
            <a:endParaRPr lang="en-US"/>
          </a:p>
          <a:p>
            <a:pPr marL="779463" lvl="1" indent="-315913"/>
            <a:r>
              <a:rPr lang="en-US"/>
              <a:t>A system with no solution </a:t>
            </a:r>
            <a:br>
              <a:rPr lang="en-US"/>
            </a:br>
            <a:r>
              <a:rPr lang="en-US"/>
              <a:t>is called inconsistent.</a:t>
            </a: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/>
        </p:nvGraphicFramePr>
        <p:xfrm>
          <a:off x="5764213" y="2971800"/>
          <a:ext cx="3100387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0" name="Equation" r:id="rId4" imgW="1104840" imgH="1295280" progId="Equation.3">
                  <p:embed/>
                </p:oleObj>
              </mc:Choice>
              <mc:Fallback>
                <p:oleObj name="Equation" r:id="rId4" imgW="11048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71800"/>
                        <a:ext cx="3100387" cy="36417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CD963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789359" y="5394602"/>
            <a:ext cx="3005331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/>
              <a:t>Solutions of Linear System in Row-Echelon Form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862013"/>
            <a:ext cx="8458200" cy="5857875"/>
          </a:xfrm>
        </p:spPr>
        <p:txBody>
          <a:bodyPr/>
          <a:lstStyle/>
          <a:p>
            <a:r>
              <a:rPr lang="en-US" sz="4400"/>
              <a:t>One solution:</a:t>
            </a:r>
            <a:r>
              <a:rPr lang="en-US" sz="4400" b="1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If each variable in the row-echelon form is </a:t>
            </a:r>
            <a:br>
              <a:rPr lang="en-US"/>
            </a:br>
            <a:r>
              <a:rPr lang="en-US"/>
              <a:t>a leading variable, the system </a:t>
            </a:r>
            <a:br>
              <a:rPr lang="en-US"/>
            </a:br>
            <a:r>
              <a:rPr lang="en-US"/>
              <a:t>has exactly one solution.</a:t>
            </a:r>
          </a:p>
          <a:p>
            <a:pPr lvl="1"/>
            <a:endParaRPr lang="en-US"/>
          </a:p>
          <a:p>
            <a:pPr lvl="1"/>
            <a:r>
              <a:rPr lang="en-US"/>
              <a:t>We find this by using </a:t>
            </a:r>
            <a:br>
              <a:rPr lang="en-US"/>
            </a:br>
            <a:r>
              <a:rPr lang="en-US"/>
              <a:t>back-substitution or </a:t>
            </a:r>
            <a:br>
              <a:rPr lang="en-US"/>
            </a:br>
            <a:r>
              <a:rPr lang="en-US"/>
              <a:t>Gauss-Jordan elimination.</a:t>
            </a:r>
          </a:p>
        </p:txBody>
      </p:sp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5694363" y="3048000"/>
          <a:ext cx="317500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Equation" r:id="rId4" imgW="1155600" imgH="1295280" progId="Equation.3">
                  <p:embed/>
                </p:oleObj>
              </mc:Choice>
              <mc:Fallback>
                <p:oleObj name="Equation" r:id="rId4" imgW="11556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3048000"/>
                        <a:ext cx="3175000" cy="35655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CD963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808908" y="5193405"/>
            <a:ext cx="3060455" cy="565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/>
              <a:t>Solutions of Linear System in Row-Echelon Form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866775"/>
            <a:ext cx="8458200" cy="5857875"/>
          </a:xfrm>
        </p:spPr>
        <p:txBody>
          <a:bodyPr/>
          <a:lstStyle/>
          <a:p>
            <a:r>
              <a:rPr lang="en-US" sz="4400"/>
              <a:t>Infinitely many solutions:</a:t>
            </a:r>
            <a:r>
              <a:rPr lang="en-US" sz="4400" b="1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If the variables in the row-echelon form </a:t>
            </a:r>
            <a:br>
              <a:rPr lang="en-US"/>
            </a:br>
            <a:r>
              <a:rPr lang="en-US"/>
              <a:t>are not all leading variables, </a:t>
            </a:r>
            <a:br>
              <a:rPr lang="en-US"/>
            </a:br>
            <a:r>
              <a:rPr lang="en-US"/>
              <a:t>and if the system is not </a:t>
            </a:r>
            <a:br>
              <a:rPr lang="en-US"/>
            </a:br>
            <a:r>
              <a:rPr lang="en-US"/>
              <a:t>inconsistent, it has infinitely </a:t>
            </a:r>
            <a:br>
              <a:rPr lang="en-US"/>
            </a:br>
            <a:r>
              <a:rPr lang="en-US"/>
              <a:t>many solutions. </a:t>
            </a:r>
          </a:p>
          <a:p>
            <a:pPr lvl="1"/>
            <a:endParaRPr lang="en-US"/>
          </a:p>
          <a:p>
            <a:pPr lvl="1"/>
            <a:r>
              <a:rPr lang="en-US"/>
              <a:t>The system is called </a:t>
            </a:r>
            <a:br>
              <a:rPr lang="en-US"/>
            </a:br>
            <a:r>
              <a:rPr lang="en-US"/>
              <a:t>dependent. 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5721350" y="3048000"/>
          <a:ext cx="31432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6" name="Equation" r:id="rId4" imgW="1143000" imgH="1295280" progId="Equation.3">
                  <p:embed/>
                </p:oleObj>
              </mc:Choice>
              <mc:Fallback>
                <p:oleObj name="Equation" r:id="rId4" imgW="11430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048000"/>
                        <a:ext cx="3143250" cy="35655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CD963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771189" y="5205980"/>
            <a:ext cx="3060455" cy="565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/>
              <a:t>Solutions of Linear System in Row-Echelon Form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993775"/>
            <a:ext cx="9039225" cy="5857875"/>
          </a:xfrm>
        </p:spPr>
        <p:txBody>
          <a:bodyPr/>
          <a:lstStyle/>
          <a:p>
            <a:pPr lvl="1"/>
            <a:r>
              <a:rPr lang="en-US" sz="3000"/>
              <a:t>We solve the system by putting the matrix </a:t>
            </a:r>
            <a:br>
              <a:rPr lang="en-US" sz="3000"/>
            </a:br>
            <a:r>
              <a:rPr lang="en-US" sz="3000"/>
              <a:t>in reduced row-echelon form and then expressing the leading variables in terms </a:t>
            </a:r>
            <a:br>
              <a:rPr lang="en-US" sz="3000"/>
            </a:br>
            <a:r>
              <a:rPr lang="en-US" sz="3000"/>
              <a:t>of the nonleading variables. </a:t>
            </a:r>
          </a:p>
          <a:p>
            <a:pPr lvl="1"/>
            <a:endParaRPr lang="en-US" sz="3000"/>
          </a:p>
          <a:p>
            <a:pPr lvl="1"/>
            <a:r>
              <a:rPr lang="en-US" sz="3000"/>
              <a:t>The nonleading variables may take on </a:t>
            </a:r>
            <a:br>
              <a:rPr lang="en-US" sz="3000"/>
            </a:br>
            <a:r>
              <a:rPr lang="en-US" sz="3000"/>
              <a:t>any real numbers as their values.</a:t>
            </a:r>
          </a:p>
        </p:txBody>
      </p:sp>
    </p:spTree>
    <p:extLst>
      <p:ext uri="{BB962C8B-B14F-4D97-AF65-F5344CB8AC3E}">
        <p14:creationId xmlns:p14="http://schemas.microsoft.com/office/powerpoint/2010/main" val="32151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with No Solution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862013"/>
            <a:ext cx="8458200" cy="5857875"/>
          </a:xfrm>
        </p:spPr>
        <p:txBody>
          <a:bodyPr/>
          <a:lstStyle/>
          <a:p>
            <a:r>
              <a:rPr lang="en-US" sz="4000"/>
              <a:t>Solve the system.</a:t>
            </a:r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pPr lvl="1"/>
            <a:endParaRPr lang="en-US" sz="2800"/>
          </a:p>
          <a:p>
            <a:pPr lvl="1"/>
            <a:r>
              <a:rPr lang="en-US" sz="2800"/>
              <a:t>We transform the system into row-echelon form.</a:t>
            </a:r>
          </a:p>
        </p:txBody>
      </p:sp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2397125" y="2127250"/>
          <a:ext cx="42481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2" name="Equation" r:id="rId4" imgW="1346040" imgH="711000" progId="Equation.3">
                  <p:embed/>
                </p:oleObj>
              </mc:Choice>
              <mc:Fallback>
                <p:oleObj name="Equation" r:id="rId4" imgW="1346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127250"/>
                        <a:ext cx="424815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5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with No Solution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4886325"/>
            <a:ext cx="8458200" cy="1524000"/>
          </a:xfrm>
        </p:spPr>
        <p:txBody>
          <a:bodyPr/>
          <a:lstStyle/>
          <a:p>
            <a:pPr lvl="1"/>
            <a:r>
              <a:rPr lang="en-US"/>
              <a:t>The last matrix is in row-echelon form.</a:t>
            </a:r>
          </a:p>
          <a:p>
            <a:pPr lvl="1"/>
            <a:r>
              <a:rPr lang="en-US"/>
              <a:t>So, we can stop the Gaussian elimination process.</a:t>
            </a:r>
          </a:p>
        </p:txBody>
      </p:sp>
      <p:grpSp>
        <p:nvGrpSpPr>
          <p:cNvPr id="391176" name="Group 8"/>
          <p:cNvGrpSpPr>
            <a:grpSpLocks/>
          </p:cNvGrpSpPr>
          <p:nvPr/>
        </p:nvGrpSpPr>
        <p:grpSpPr bwMode="auto">
          <a:xfrm>
            <a:off x="685800" y="1143000"/>
            <a:ext cx="8229600" cy="3581400"/>
            <a:chOff x="432" y="720"/>
            <a:chExt cx="5184" cy="2256"/>
          </a:xfrm>
        </p:grpSpPr>
        <p:sp>
          <p:nvSpPr>
            <p:cNvPr id="391173" name="Rectangle 5"/>
            <p:cNvSpPr>
              <a:spLocks noChangeArrowheads="1"/>
            </p:cNvSpPr>
            <p:nvPr/>
          </p:nvSpPr>
          <p:spPr bwMode="auto">
            <a:xfrm>
              <a:off x="432" y="720"/>
              <a:ext cx="5184" cy="2256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CD963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1172" name="Object 4"/>
            <p:cNvGraphicFramePr>
              <a:graphicFrameLocks noChangeAspect="1"/>
            </p:cNvGraphicFramePr>
            <p:nvPr/>
          </p:nvGraphicFramePr>
          <p:xfrm>
            <a:off x="455" y="747"/>
            <a:ext cx="5139" cy="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38" name="Equation" r:id="rId4" imgW="4000320" imgH="1574640" progId="Equation.DSMT4">
                    <p:embed/>
                  </p:oleObj>
                </mc:Choice>
                <mc:Fallback>
                  <p:oleObj name="Equation" r:id="rId4" imgW="4000320" imgH="1574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" y="747"/>
                          <a:ext cx="5139" cy="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74" name="Object 6"/>
            <p:cNvGraphicFramePr>
              <a:graphicFrameLocks noChangeAspect="1"/>
            </p:cNvGraphicFramePr>
            <p:nvPr/>
          </p:nvGraphicFramePr>
          <p:xfrm>
            <a:off x="456" y="752"/>
            <a:ext cx="5139" cy="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39" name="Equation" r:id="rId6" imgW="4000320" imgH="1574640" progId="Equation.3">
                    <p:embed/>
                  </p:oleObj>
                </mc:Choice>
                <mc:Fallback>
                  <p:oleObj name="Equation" r:id="rId6" imgW="4000320" imgH="1574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752"/>
                          <a:ext cx="5139" cy="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29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with No Solution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3270250"/>
            <a:ext cx="8458200" cy="3429000"/>
          </a:xfrm>
        </p:spPr>
        <p:txBody>
          <a:bodyPr/>
          <a:lstStyle/>
          <a:p>
            <a:pPr lvl="1"/>
            <a:r>
              <a:rPr lang="en-US"/>
              <a:t>Now, if we translate this last row back into </a:t>
            </a:r>
            <a:br>
              <a:rPr lang="en-US"/>
            </a:br>
            <a:r>
              <a:rPr lang="en-US"/>
              <a:t>equation form, we get 0</a:t>
            </a:r>
            <a:r>
              <a:rPr lang="en-US" i="1"/>
              <a:t>x</a:t>
            </a:r>
            <a:r>
              <a:rPr lang="en-US"/>
              <a:t> + 0</a:t>
            </a:r>
            <a:r>
              <a:rPr lang="en-US" i="1"/>
              <a:t>y</a:t>
            </a:r>
            <a:r>
              <a:rPr lang="en-US"/>
              <a:t> + 0</a:t>
            </a:r>
            <a:r>
              <a:rPr lang="en-US" i="1"/>
              <a:t>z = </a:t>
            </a:r>
            <a:r>
              <a:rPr lang="en-US"/>
              <a:t>1, or 0 </a:t>
            </a:r>
            <a:r>
              <a:rPr lang="en-US" i="1"/>
              <a:t>=</a:t>
            </a:r>
            <a:r>
              <a:rPr lang="en-US"/>
              <a:t> 1, which is false.</a:t>
            </a:r>
          </a:p>
          <a:p>
            <a:pPr lvl="1"/>
            <a:r>
              <a:rPr lang="en-US"/>
              <a:t>No matter what values we pick for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, </a:t>
            </a:r>
            <a:br>
              <a:rPr lang="en-US"/>
            </a:br>
            <a:r>
              <a:rPr lang="en-US"/>
              <a:t>the last equation will never be a true statement.</a:t>
            </a:r>
          </a:p>
          <a:p>
            <a:pPr lvl="1"/>
            <a:r>
              <a:rPr lang="en-US"/>
              <a:t>This means the system has no solution.</a:t>
            </a:r>
          </a:p>
        </p:txBody>
      </p:sp>
      <p:graphicFrame>
        <p:nvGraphicFramePr>
          <p:cNvPr id="392196" name="Object 4"/>
          <p:cNvGraphicFramePr>
            <a:graphicFrameLocks noChangeAspect="1"/>
          </p:cNvGraphicFramePr>
          <p:nvPr/>
        </p:nvGraphicFramePr>
        <p:xfrm>
          <a:off x="525463" y="1031875"/>
          <a:ext cx="37258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8" name="Equation" r:id="rId4" imgW="1231560" imgH="711000" progId="Equation.3">
                  <p:embed/>
                </p:oleObj>
              </mc:Choice>
              <mc:Fallback>
                <p:oleObj name="Equation" r:id="rId4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031875"/>
                        <a:ext cx="3725862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8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5350"/>
            <a:ext cx="8458200" cy="5857875"/>
          </a:xfrm>
        </p:spPr>
        <p:txBody>
          <a:bodyPr/>
          <a:lstStyle/>
          <a:p>
            <a:r>
              <a:rPr lang="en-US" sz="3800"/>
              <a:t>Find the complete solution of </a:t>
            </a:r>
            <a:br>
              <a:rPr lang="en-US" sz="3800"/>
            </a:br>
            <a:r>
              <a:rPr lang="en-US" sz="3800"/>
              <a:t>the system.</a:t>
            </a:r>
          </a:p>
          <a:p>
            <a:endParaRPr lang="en-US" sz="3400"/>
          </a:p>
          <a:p>
            <a:endParaRPr lang="en-US" sz="3400"/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lvl="1"/>
            <a:r>
              <a:rPr lang="en-US" sz="2800"/>
              <a:t>We transform the system </a:t>
            </a:r>
            <a:br>
              <a:rPr lang="en-US" sz="2800"/>
            </a:br>
            <a:r>
              <a:rPr lang="en-US" sz="2800"/>
              <a:t>into reduced row-echelon form.</a:t>
            </a:r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3373438" y="2279650"/>
          <a:ext cx="45720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4" name="Equation" r:id="rId4" imgW="1511280" imgH="711000" progId="Equation.3">
                  <p:embed/>
                </p:oleObj>
              </mc:Choice>
              <mc:Fallback>
                <p:oleObj name="Equation" r:id="rId4" imgW="1511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279650"/>
                        <a:ext cx="45720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9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665163" y="1122363"/>
            <a:ext cx="8153400" cy="4440237"/>
            <a:chOff x="419" y="707"/>
            <a:chExt cx="5136" cy="2797"/>
          </a:xfrm>
        </p:grpSpPr>
        <p:sp>
          <p:nvSpPr>
            <p:cNvPr id="396294" name="Rectangle 6"/>
            <p:cNvSpPr>
              <a:spLocks noChangeArrowheads="1"/>
            </p:cNvSpPr>
            <p:nvPr/>
          </p:nvSpPr>
          <p:spPr bwMode="auto">
            <a:xfrm>
              <a:off x="419" y="707"/>
              <a:ext cx="5136" cy="279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CD963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6293" name="Object 5"/>
            <p:cNvGraphicFramePr>
              <a:graphicFrameLocks noChangeAspect="1"/>
            </p:cNvGraphicFramePr>
            <p:nvPr/>
          </p:nvGraphicFramePr>
          <p:xfrm>
            <a:off x="497" y="822"/>
            <a:ext cx="4979" cy="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2" name="Equation" r:id="rId4" imgW="4508280" imgH="2286000" progId="Equation.DSMT4">
                    <p:embed/>
                  </p:oleObj>
                </mc:Choice>
                <mc:Fallback>
                  <p:oleObj name="Equation" r:id="rId4" imgW="4508280" imgH="2286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822"/>
                          <a:ext cx="4979" cy="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297" name="Object 9"/>
            <p:cNvGraphicFramePr>
              <a:graphicFrameLocks noChangeAspect="1"/>
            </p:cNvGraphicFramePr>
            <p:nvPr/>
          </p:nvGraphicFramePr>
          <p:xfrm>
            <a:off x="496" y="819"/>
            <a:ext cx="1557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3" name="Equation" r:id="rId6" imgW="1409400" imgH="711000" progId="Equation.DSMT4">
                    <p:embed/>
                  </p:oleObj>
                </mc:Choice>
                <mc:Fallback>
                  <p:oleObj name="Equation" r:id="rId6" imgW="14094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819"/>
                          <a:ext cx="1557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298" name="Object 10"/>
            <p:cNvGraphicFramePr>
              <a:graphicFrameLocks noChangeAspect="1"/>
            </p:cNvGraphicFramePr>
            <p:nvPr/>
          </p:nvGraphicFramePr>
          <p:xfrm>
            <a:off x="2937" y="811"/>
            <a:ext cx="1683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4" name="Equation" r:id="rId8" imgW="1523880" imgH="711000" progId="Equation.DSMT4">
                    <p:embed/>
                  </p:oleObj>
                </mc:Choice>
                <mc:Fallback>
                  <p:oleObj name="Equation" r:id="rId8" imgW="15238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811"/>
                          <a:ext cx="1683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299" name="Object 11"/>
            <p:cNvGraphicFramePr>
              <a:graphicFrameLocks noChangeAspect="1"/>
            </p:cNvGraphicFramePr>
            <p:nvPr/>
          </p:nvGraphicFramePr>
          <p:xfrm>
            <a:off x="1455" y="1615"/>
            <a:ext cx="1445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5" name="Equation" r:id="rId10" imgW="1307880" imgH="711000" progId="Equation.DSMT4">
                    <p:embed/>
                  </p:oleObj>
                </mc:Choice>
                <mc:Fallback>
                  <p:oleObj name="Equation" r:id="rId10" imgW="13078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615"/>
                          <a:ext cx="1445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300" name="Object 12"/>
            <p:cNvGraphicFramePr>
              <a:graphicFrameLocks noChangeAspect="1"/>
            </p:cNvGraphicFramePr>
            <p:nvPr/>
          </p:nvGraphicFramePr>
          <p:xfrm>
            <a:off x="4079" y="1615"/>
            <a:ext cx="1389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6" name="Equation" r:id="rId12" imgW="1257120" imgH="711000" progId="Equation.DSMT4">
                    <p:embed/>
                  </p:oleObj>
                </mc:Choice>
                <mc:Fallback>
                  <p:oleObj name="Equation" r:id="rId12" imgW="12571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1615"/>
                          <a:ext cx="1389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301" name="Object 13"/>
            <p:cNvGraphicFramePr>
              <a:graphicFrameLocks noChangeAspect="1"/>
            </p:cNvGraphicFramePr>
            <p:nvPr/>
          </p:nvGraphicFramePr>
          <p:xfrm>
            <a:off x="2379" y="2579"/>
            <a:ext cx="1262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7" name="Equation" r:id="rId14" imgW="1143000" imgH="711000" progId="Equation.3">
                    <p:embed/>
                  </p:oleObj>
                </mc:Choice>
                <mc:Fallback>
                  <p:oleObj name="Equation" r:id="rId14" imgW="11430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2579"/>
                          <a:ext cx="1262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2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3503613"/>
            <a:ext cx="8458200" cy="3354387"/>
          </a:xfrm>
        </p:spPr>
        <p:txBody>
          <a:bodyPr/>
          <a:lstStyle/>
          <a:p>
            <a:pPr lvl="1"/>
            <a:r>
              <a:rPr lang="en-US"/>
              <a:t>The third row corresponds to the equation 0 = 0. </a:t>
            </a:r>
          </a:p>
          <a:p>
            <a:pPr lvl="1"/>
            <a:r>
              <a:rPr lang="en-US"/>
              <a:t>This equation is always true, no matter what </a:t>
            </a:r>
            <a:br>
              <a:rPr lang="en-US"/>
            </a:br>
            <a:r>
              <a:rPr lang="en-US"/>
              <a:t>values are used for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.</a:t>
            </a:r>
          </a:p>
          <a:p>
            <a:pPr lvl="1"/>
            <a:r>
              <a:rPr lang="en-US"/>
              <a:t>Since the equation adds no new information about the variables, we can drop it from the system.</a:t>
            </a:r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graphicFrame>
        <p:nvGraphicFramePr>
          <p:cNvPr id="398351" name="Object 15"/>
          <p:cNvGraphicFramePr>
            <a:graphicFrameLocks noChangeAspect="1"/>
          </p:cNvGraphicFramePr>
          <p:nvPr/>
        </p:nvGraphicFramePr>
        <p:xfrm>
          <a:off x="525463" y="1044575"/>
          <a:ext cx="35179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0" name="Equation" r:id="rId4" imgW="1143000" imgH="711000" progId="Equation.3">
                  <p:embed/>
                </p:oleObj>
              </mc:Choice>
              <mc:Fallback>
                <p:oleObj name="Equation" r:id="rId4" imgW="114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044575"/>
                        <a:ext cx="351790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2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5350"/>
            <a:ext cx="8458200" cy="58578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 smtClean="0"/>
              <a:t>we </a:t>
            </a:r>
            <a:r>
              <a:rPr lang="en-US" sz="3400" dirty="0"/>
              <a:t>express a linear system by a matrix. 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80000"/>
              </a:lnSpc>
            </a:pPr>
            <a:r>
              <a:rPr lang="en-US" dirty="0"/>
              <a:t>This matrix is called the augmented matrix of the system.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augmented matrix contains the same information as the system, but in a simpler form.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operations we learned for solving systems of equations can now be performed on the augmented matrix.</a:t>
            </a:r>
          </a:p>
        </p:txBody>
      </p:sp>
      <p:pic>
        <p:nvPicPr>
          <p:cNvPr id="310276" name="Picture 4" descr="SRW CA5 ch07_Page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94" y="1715205"/>
            <a:ext cx="4572000" cy="154622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086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3288"/>
            <a:ext cx="8458200" cy="5857875"/>
          </a:xfrm>
        </p:spPr>
        <p:txBody>
          <a:bodyPr/>
          <a:lstStyle/>
          <a:p>
            <a:r>
              <a:rPr lang="en-US" sz="3600"/>
              <a:t>So, the last matrix corresponds to </a:t>
            </a:r>
            <a:br>
              <a:rPr lang="en-US" sz="3600"/>
            </a:br>
            <a:r>
              <a:rPr lang="en-US" sz="3600"/>
              <a:t>the system </a:t>
            </a:r>
            <a:br>
              <a:rPr lang="en-US" sz="3600"/>
            </a:br>
            <a:r>
              <a:rPr lang="en-US"/>
              <a:t/>
            </a:r>
            <a:br>
              <a:rPr lang="en-US"/>
            </a:br>
            <a:endParaRPr lang="en-US" sz="3300"/>
          </a:p>
          <a:p>
            <a:pPr lvl="1"/>
            <a:r>
              <a:rPr lang="en-US" sz="2800"/>
              <a:t>Now, we solve for the leading variables </a:t>
            </a:r>
            <a:br>
              <a:rPr lang="en-US" sz="2800"/>
            </a:br>
            <a:r>
              <a:rPr lang="en-US" sz="2800" i="1"/>
              <a:t>x </a:t>
            </a:r>
            <a:r>
              <a:rPr lang="en-US" sz="2800"/>
              <a:t>and </a:t>
            </a:r>
            <a:r>
              <a:rPr lang="en-US" sz="2800" i="1"/>
              <a:t>y </a:t>
            </a:r>
            <a:r>
              <a:rPr lang="en-US" sz="2800"/>
              <a:t>in terms of the nonleading </a:t>
            </a:r>
            <a:br>
              <a:rPr lang="en-US" sz="2800"/>
            </a:br>
            <a:r>
              <a:rPr lang="en-US" sz="2800"/>
              <a:t>variable </a:t>
            </a:r>
            <a:r>
              <a:rPr lang="en-US" sz="2800" i="1"/>
              <a:t>z</a:t>
            </a:r>
            <a:r>
              <a:rPr lang="en-US" sz="2800"/>
              <a:t>: </a:t>
            </a:r>
            <a:br>
              <a:rPr lang="en-US" sz="2800"/>
            </a:br>
            <a:r>
              <a:rPr lang="en-US" sz="2800"/>
              <a:t>				</a:t>
            </a:r>
            <a:r>
              <a:rPr lang="en-US" sz="2800" i="1"/>
              <a:t>x</a:t>
            </a:r>
            <a:r>
              <a:rPr lang="en-US" sz="2800"/>
              <a:t> = 7</a:t>
            </a:r>
            <a:r>
              <a:rPr lang="en-US" sz="2800" i="1"/>
              <a:t>z</a:t>
            </a:r>
            <a:r>
              <a:rPr lang="en-US" sz="2800"/>
              <a:t> – 5 </a:t>
            </a:r>
            <a:br>
              <a:rPr lang="en-US" sz="2800"/>
            </a:br>
            <a:r>
              <a:rPr lang="en-US" sz="2800"/>
              <a:t>				</a:t>
            </a:r>
            <a:r>
              <a:rPr lang="en-US" sz="2800" i="1"/>
              <a:t>y</a:t>
            </a:r>
            <a:r>
              <a:rPr lang="en-US" sz="2800"/>
              <a:t> = 3</a:t>
            </a:r>
            <a:r>
              <a:rPr lang="en-US" sz="2800" i="1"/>
              <a:t>z</a:t>
            </a:r>
            <a:r>
              <a:rPr lang="en-US" sz="2800"/>
              <a:t> + 1</a:t>
            </a: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656013" y="1884363"/>
          <a:ext cx="3124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8" name="Equation" r:id="rId4" imgW="1041120" imgH="457200" progId="Equation.3">
                  <p:embed/>
                </p:oleObj>
              </mc:Choice>
              <mc:Fallback>
                <p:oleObj name="Equation" r:id="rId4" imgW="1041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1884363"/>
                        <a:ext cx="3124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1004888" y="3449638"/>
            <a:ext cx="6691312" cy="2417762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11225"/>
            <a:ext cx="8458200" cy="5857875"/>
          </a:xfrm>
        </p:spPr>
        <p:txBody>
          <a:bodyPr/>
          <a:lstStyle/>
          <a:p>
            <a:r>
              <a:rPr lang="en-US"/>
              <a:t>To obtain the complete solution, we let </a:t>
            </a:r>
            <a:r>
              <a:rPr lang="en-US" i="1"/>
              <a:t>t </a:t>
            </a:r>
            <a:r>
              <a:rPr lang="en-US"/>
              <a:t>represent any real number, and we express </a:t>
            </a:r>
            <a:br>
              <a:rPr lang="en-US"/>
            </a:b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 in terms of </a:t>
            </a:r>
            <a:r>
              <a:rPr lang="en-US" i="1"/>
              <a:t>t</a:t>
            </a:r>
            <a:r>
              <a:rPr lang="en-US"/>
              <a:t>:</a:t>
            </a:r>
          </a:p>
          <a:p>
            <a:r>
              <a:rPr lang="en-US" i="1"/>
              <a:t>					x</a:t>
            </a:r>
            <a:r>
              <a:rPr lang="en-US"/>
              <a:t> = 7</a:t>
            </a:r>
            <a:r>
              <a:rPr lang="en-US" i="1"/>
              <a:t>t</a:t>
            </a:r>
            <a:r>
              <a:rPr lang="en-US"/>
              <a:t> – 5</a:t>
            </a:r>
            <a:endParaRPr lang="en-US">
              <a:solidFill>
                <a:srgbClr val="B94A37"/>
              </a:solidFill>
            </a:endParaRPr>
          </a:p>
          <a:p>
            <a:r>
              <a:rPr lang="en-US"/>
              <a:t>                          		</a:t>
            </a:r>
            <a:r>
              <a:rPr lang="en-US" i="1"/>
              <a:t>y</a:t>
            </a:r>
            <a:r>
              <a:rPr lang="en-US"/>
              <a:t> = 3</a:t>
            </a:r>
            <a:r>
              <a:rPr lang="en-US" i="1"/>
              <a:t>t</a:t>
            </a:r>
            <a:r>
              <a:rPr lang="en-US"/>
              <a:t> + 1</a:t>
            </a:r>
          </a:p>
          <a:p>
            <a:r>
              <a:rPr lang="en-US"/>
              <a:t>                          		</a:t>
            </a:r>
            <a:r>
              <a:rPr lang="en-US" i="1"/>
              <a:t>z</a:t>
            </a:r>
            <a:r>
              <a:rPr lang="en-US"/>
              <a:t> = </a:t>
            </a:r>
            <a:r>
              <a:rPr lang="en-US" i="1"/>
              <a:t>t</a:t>
            </a:r>
          </a:p>
          <a:p>
            <a:pPr lvl="1"/>
            <a:r>
              <a:rPr lang="en-US"/>
              <a:t>We can also write the solution as </a:t>
            </a:r>
            <a:br>
              <a:rPr lang="en-US"/>
            </a:br>
            <a:r>
              <a:rPr lang="en-US"/>
              <a:t>the ordered triple (7</a:t>
            </a:r>
            <a:r>
              <a:rPr lang="en-US" i="1"/>
              <a:t>t</a:t>
            </a:r>
            <a:r>
              <a:rPr lang="en-US"/>
              <a:t> – 5, 3</a:t>
            </a:r>
            <a:r>
              <a:rPr lang="en-US" i="1"/>
              <a:t>t</a:t>
            </a:r>
            <a:r>
              <a:rPr lang="en-US"/>
              <a:t> + 1, </a:t>
            </a:r>
            <a:r>
              <a:rPr lang="en-US" i="1"/>
              <a:t>t</a:t>
            </a:r>
            <a:r>
              <a:rPr lang="en-US"/>
              <a:t>), </a:t>
            </a:r>
            <a:br>
              <a:rPr lang="en-US"/>
            </a:br>
            <a:r>
              <a:rPr lang="en-US"/>
              <a:t>where </a:t>
            </a:r>
            <a:r>
              <a:rPr lang="en-US" i="1"/>
              <a:t>t </a:t>
            </a:r>
            <a:r>
              <a:rPr lang="en-US"/>
              <a:t>is any real number.</a:t>
            </a:r>
            <a:endParaRPr lang="en-US" i="1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086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10309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System with Infinitely Many Solutions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222175"/>
            <a:ext cx="8458200" cy="5857875"/>
          </a:xfrm>
        </p:spPr>
        <p:txBody>
          <a:bodyPr/>
          <a:lstStyle/>
          <a:p>
            <a:r>
              <a:rPr lang="en-US" sz="3800" dirty="0"/>
              <a:t>In </a:t>
            </a:r>
            <a:r>
              <a:rPr lang="en-US" sz="3800" dirty="0" smtClean="0"/>
              <a:t>the example, to </a:t>
            </a:r>
            <a:r>
              <a:rPr lang="en-US" sz="3800" dirty="0"/>
              <a:t>get specific solutions we give a specific value to </a:t>
            </a:r>
            <a:r>
              <a:rPr lang="en-US" sz="3800" i="1" dirty="0"/>
              <a:t>t</a:t>
            </a:r>
            <a:r>
              <a:rPr lang="en-US" sz="3800" dirty="0"/>
              <a:t>. </a:t>
            </a:r>
          </a:p>
          <a:p>
            <a:endParaRPr lang="en-US" sz="3800" dirty="0"/>
          </a:p>
          <a:p>
            <a:pPr lvl="1"/>
            <a:r>
              <a:rPr lang="en-US" sz="3000" dirty="0"/>
              <a:t>For example, if </a:t>
            </a:r>
            <a:r>
              <a:rPr lang="en-US" sz="3000" i="1" dirty="0"/>
              <a:t>t =</a:t>
            </a:r>
            <a:r>
              <a:rPr lang="en-US" sz="3000" dirty="0"/>
              <a:t> 1, </a:t>
            </a:r>
            <a:br>
              <a:rPr lang="en-US" sz="3000" dirty="0"/>
            </a:br>
            <a:r>
              <a:rPr lang="en-US" sz="3000" dirty="0"/>
              <a:t>then</a:t>
            </a:r>
            <a:br>
              <a:rPr lang="en-US" sz="3000" dirty="0"/>
            </a:br>
            <a:r>
              <a:rPr lang="en-US" sz="3000" dirty="0"/>
              <a:t>			</a:t>
            </a:r>
            <a:r>
              <a:rPr lang="en-US" sz="3000" i="1" dirty="0"/>
              <a:t>x</a:t>
            </a:r>
            <a:r>
              <a:rPr lang="en-US" sz="3000" dirty="0"/>
              <a:t> = 7(1) – 5 = 2</a:t>
            </a:r>
            <a:br>
              <a:rPr lang="en-US" sz="3000" dirty="0"/>
            </a:br>
            <a:r>
              <a:rPr lang="en-US" sz="3000" dirty="0"/>
              <a:t>			</a:t>
            </a:r>
            <a:r>
              <a:rPr lang="en-US" sz="3000" i="1" dirty="0"/>
              <a:t>y</a:t>
            </a:r>
            <a:r>
              <a:rPr lang="en-US" sz="3000" dirty="0"/>
              <a:t> = 3(1)</a:t>
            </a:r>
            <a:r>
              <a:rPr lang="en-US" sz="3000" i="1" dirty="0"/>
              <a:t> </a:t>
            </a:r>
            <a:r>
              <a:rPr lang="en-US" sz="3000" dirty="0"/>
              <a:t>+ 1 = 4</a:t>
            </a:r>
            <a:br>
              <a:rPr lang="en-US" sz="3000" dirty="0"/>
            </a:br>
            <a:r>
              <a:rPr lang="en-US" sz="3000" dirty="0"/>
              <a:t>			</a:t>
            </a:r>
            <a:r>
              <a:rPr lang="en-US" sz="3000" i="1" dirty="0"/>
              <a:t>z</a:t>
            </a:r>
            <a:r>
              <a:rPr lang="en-US" sz="30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8668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System with Infinitely Many Solutions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3288"/>
            <a:ext cx="8458200" cy="5857875"/>
          </a:xfrm>
        </p:spPr>
        <p:txBody>
          <a:bodyPr/>
          <a:lstStyle/>
          <a:p>
            <a:r>
              <a:rPr lang="en-US" sz="3600"/>
              <a:t>Here are some other solutions of </a:t>
            </a:r>
            <a:br>
              <a:rPr lang="en-US" sz="3600"/>
            </a:br>
            <a:r>
              <a:rPr lang="en-US" sz="3600"/>
              <a:t>the system obtained by substituting other values for the parameter </a:t>
            </a:r>
            <a:r>
              <a:rPr lang="en-US" sz="3600" i="1"/>
              <a:t>t</a:t>
            </a:r>
            <a:r>
              <a:rPr lang="en-US" sz="3600"/>
              <a:t>.</a:t>
            </a:r>
          </a:p>
        </p:txBody>
      </p:sp>
      <p:grpSp>
        <p:nvGrpSpPr>
          <p:cNvPr id="408583" name="Group 7"/>
          <p:cNvGrpSpPr>
            <a:grpSpLocks/>
          </p:cNvGrpSpPr>
          <p:nvPr/>
        </p:nvGrpSpPr>
        <p:grpSpPr bwMode="auto">
          <a:xfrm>
            <a:off x="685800" y="3671888"/>
            <a:ext cx="8180388" cy="2879725"/>
            <a:chOff x="1248" y="2496"/>
            <a:chExt cx="4272" cy="1548"/>
          </a:xfrm>
        </p:grpSpPr>
        <p:pic>
          <p:nvPicPr>
            <p:cNvPr id="408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496"/>
              <a:ext cx="4272" cy="1548"/>
            </a:xfrm>
            <a:prstGeom prst="rect">
              <a:avLst/>
            </a:prstGeom>
            <a:noFill/>
            <a:ln w="50800">
              <a:solidFill>
                <a:srgbClr val="CD963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408581" name="Line 5"/>
            <p:cNvSpPr>
              <a:spLocks noChangeShapeType="1"/>
            </p:cNvSpPr>
            <p:nvPr/>
          </p:nvSpPr>
          <p:spPr bwMode="auto">
            <a:xfrm flipH="1">
              <a:off x="2583" y="2496"/>
              <a:ext cx="9" cy="154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9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086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895350"/>
            <a:ext cx="8458200" cy="5857875"/>
          </a:xfrm>
        </p:spPr>
        <p:txBody>
          <a:bodyPr/>
          <a:lstStyle/>
          <a:p>
            <a:r>
              <a:rPr lang="en-US" sz="3800"/>
              <a:t>Find the complete solution of </a:t>
            </a:r>
            <a:br>
              <a:rPr lang="en-US" sz="3800"/>
            </a:br>
            <a:r>
              <a:rPr lang="en-US" sz="3800"/>
              <a:t>the system.</a:t>
            </a:r>
          </a:p>
          <a:p>
            <a:endParaRPr lang="en-US" sz="3800"/>
          </a:p>
          <a:p>
            <a:endParaRPr lang="en-US" sz="3400"/>
          </a:p>
          <a:p>
            <a:endParaRPr lang="en-US" sz="3400"/>
          </a:p>
          <a:p>
            <a:pPr lvl="1"/>
            <a:r>
              <a:rPr lang="en-US" sz="2800"/>
              <a:t>We transform the system </a:t>
            </a:r>
            <a:br>
              <a:rPr lang="en-US" sz="2800"/>
            </a:br>
            <a:r>
              <a:rPr lang="en-US" sz="2800"/>
              <a:t>into reduced row-echelon form.</a:t>
            </a: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3402013" y="2147888"/>
          <a:ext cx="50006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0" name="Equation" r:id="rId4" imgW="1625400" imgH="711000" progId="Equation.3">
                  <p:embed/>
                </p:oleObj>
              </mc:Choice>
              <mc:Fallback>
                <p:oleObj name="Equation" r:id="rId4" imgW="1625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147888"/>
                        <a:ext cx="50006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8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4527550"/>
            <a:ext cx="8458200" cy="1447800"/>
          </a:xfrm>
        </p:spPr>
        <p:txBody>
          <a:bodyPr/>
          <a:lstStyle/>
          <a:p>
            <a:pPr lvl="1"/>
            <a:r>
              <a:rPr lang="en-US" sz="2800"/>
              <a:t>Since the last row represents </a:t>
            </a:r>
            <a:br>
              <a:rPr lang="en-US" sz="2800"/>
            </a:br>
            <a:r>
              <a:rPr lang="en-US" sz="2800"/>
              <a:t>the equation 0 = 0, we may discard it. </a:t>
            </a:r>
          </a:p>
          <a:p>
            <a:pPr lvl="1"/>
            <a:endParaRPr lang="en-US" sz="2800"/>
          </a:p>
        </p:txBody>
      </p: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685800" y="1143000"/>
            <a:ext cx="8229600" cy="3124200"/>
            <a:chOff x="432" y="720"/>
            <a:chExt cx="5184" cy="1968"/>
          </a:xfrm>
        </p:grpSpPr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432" y="720"/>
              <a:ext cx="5184" cy="196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CD963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628" name="Object 4"/>
            <p:cNvGraphicFramePr>
              <a:graphicFrameLocks noChangeAspect="1"/>
            </p:cNvGraphicFramePr>
            <p:nvPr/>
          </p:nvGraphicFramePr>
          <p:xfrm>
            <a:off x="484" y="811"/>
            <a:ext cx="5062" cy="1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50" name="Equation" r:id="rId4" imgW="4495680" imgH="1574640" progId="Equation.DSMT4">
                    <p:embed/>
                  </p:oleObj>
                </mc:Choice>
                <mc:Fallback>
                  <p:oleObj name="Equation" r:id="rId4" imgW="4495680" imgH="1574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811"/>
                          <a:ext cx="5062" cy="1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0" name="Object 6"/>
            <p:cNvGraphicFramePr>
              <a:graphicFrameLocks noChangeAspect="1"/>
            </p:cNvGraphicFramePr>
            <p:nvPr/>
          </p:nvGraphicFramePr>
          <p:xfrm>
            <a:off x="484" y="811"/>
            <a:ext cx="1630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51" name="Equation" r:id="rId6" imgW="1447560" imgH="711000" progId="Equation.DSMT4">
                    <p:embed/>
                  </p:oleObj>
                </mc:Choice>
                <mc:Fallback>
                  <p:oleObj name="Equation" r:id="rId6" imgW="14475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811"/>
                          <a:ext cx="1630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2" name="Object 8"/>
            <p:cNvGraphicFramePr>
              <a:graphicFrameLocks noChangeAspect="1"/>
            </p:cNvGraphicFramePr>
            <p:nvPr/>
          </p:nvGraphicFramePr>
          <p:xfrm>
            <a:off x="3198" y="808"/>
            <a:ext cx="183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52" name="Equation" r:id="rId8" imgW="1625400" imgH="711000" progId="Equation.DSMT4">
                    <p:embed/>
                  </p:oleObj>
                </mc:Choice>
                <mc:Fallback>
                  <p:oleObj name="Equation" r:id="rId8" imgW="16254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808"/>
                          <a:ext cx="183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3" name="Object 9"/>
            <p:cNvGraphicFramePr>
              <a:graphicFrameLocks noChangeAspect="1"/>
            </p:cNvGraphicFramePr>
            <p:nvPr/>
          </p:nvGraphicFramePr>
          <p:xfrm>
            <a:off x="1480" y="1787"/>
            <a:ext cx="163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53" name="Equation" r:id="rId10" imgW="1447560" imgH="711000" progId="Equation.DSMT4">
                    <p:embed/>
                  </p:oleObj>
                </mc:Choice>
                <mc:Fallback>
                  <p:oleObj name="Equation" r:id="rId10" imgW="14475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787"/>
                          <a:ext cx="163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4" name="Object 10"/>
            <p:cNvGraphicFramePr>
              <a:graphicFrameLocks noChangeAspect="1"/>
            </p:cNvGraphicFramePr>
            <p:nvPr/>
          </p:nvGraphicFramePr>
          <p:xfrm>
            <a:off x="4045" y="1785"/>
            <a:ext cx="1501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54" name="Equation" r:id="rId12" imgW="1333440" imgH="711000" progId="Equation.3">
                    <p:embed/>
                  </p:oleObj>
                </mc:Choice>
                <mc:Fallback>
                  <p:oleObj name="Equation" r:id="rId12" imgW="133344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" y="1785"/>
                          <a:ext cx="1501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05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903288"/>
            <a:ext cx="8458200" cy="5857875"/>
          </a:xfrm>
        </p:spPr>
        <p:txBody>
          <a:bodyPr/>
          <a:lstStyle/>
          <a:p>
            <a:r>
              <a:rPr lang="en-US" sz="3600"/>
              <a:t>So, the last matrix corresponds to </a:t>
            </a:r>
            <a:br>
              <a:rPr lang="en-US" sz="3600"/>
            </a:br>
            <a:r>
              <a:rPr lang="en-US" sz="3600"/>
              <a:t>the system</a:t>
            </a:r>
          </a:p>
          <a:p>
            <a:endParaRPr lang="en-US" sz="3600"/>
          </a:p>
          <a:p>
            <a:endParaRPr lang="en-US" sz="3400"/>
          </a:p>
          <a:p>
            <a:pPr lvl="1"/>
            <a:r>
              <a:rPr lang="en-US"/>
              <a:t>To obtain the complete solution, </a:t>
            </a:r>
            <a:br>
              <a:rPr lang="en-US"/>
            </a:br>
            <a:r>
              <a:rPr lang="en-US"/>
              <a:t>we solve for the leading variables </a:t>
            </a:r>
            <a:r>
              <a:rPr lang="en-US" i="1"/>
              <a:t>x </a:t>
            </a:r>
            <a:r>
              <a:rPr lang="en-US"/>
              <a:t>and </a:t>
            </a:r>
            <a:r>
              <a:rPr lang="en-US" i="1"/>
              <a:t>y </a:t>
            </a:r>
            <a:br>
              <a:rPr lang="en-US" i="1"/>
            </a:br>
            <a:r>
              <a:rPr lang="en-US"/>
              <a:t>in terms of the nonleading variables </a:t>
            </a:r>
            <a:r>
              <a:rPr lang="en-US" i="1"/>
              <a:t>z</a:t>
            </a:r>
            <a:r>
              <a:rPr lang="en-US"/>
              <a:t> and </a:t>
            </a:r>
            <a:r>
              <a:rPr lang="en-US" i="1"/>
              <a:t>w</a:t>
            </a:r>
            <a:r>
              <a:rPr lang="en-US"/>
              <a:t>,</a:t>
            </a:r>
            <a:r>
              <a:rPr lang="en-US" i="1"/>
              <a:t> </a:t>
            </a:r>
            <a:br>
              <a:rPr lang="en-US" i="1"/>
            </a:br>
            <a:r>
              <a:rPr lang="en-US"/>
              <a:t>and</a:t>
            </a:r>
            <a:r>
              <a:rPr lang="en-US" i="1"/>
              <a:t> </a:t>
            </a:r>
            <a:r>
              <a:rPr lang="en-US"/>
              <a:t>we let </a:t>
            </a:r>
            <a:r>
              <a:rPr lang="en-US" i="1"/>
              <a:t>z</a:t>
            </a:r>
            <a:r>
              <a:rPr lang="en-US"/>
              <a:t> and </a:t>
            </a:r>
            <a:r>
              <a:rPr lang="en-US" i="1"/>
              <a:t>w</a:t>
            </a:r>
            <a:r>
              <a:rPr lang="en-US"/>
              <a:t> be any real numbers.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  <p:graphicFrame>
        <p:nvGraphicFramePr>
          <p:cNvPr id="412677" name="Object 5"/>
          <p:cNvGraphicFramePr>
            <a:graphicFrameLocks noChangeAspect="1"/>
          </p:cNvGraphicFramePr>
          <p:nvPr/>
        </p:nvGraphicFramePr>
        <p:xfrm>
          <a:off x="3505200" y="1981200"/>
          <a:ext cx="3962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6" name="Equation" r:id="rId4" imgW="1307880" imgH="457200" progId="Equation.3">
                  <p:embed/>
                </p:oleObj>
              </mc:Choice>
              <mc:Fallback>
                <p:oleObj name="Equation" r:id="rId4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3962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19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11225"/>
            <a:ext cx="8458200" cy="5857875"/>
          </a:xfrm>
        </p:spPr>
        <p:txBody>
          <a:bodyPr/>
          <a:lstStyle/>
          <a:p>
            <a:r>
              <a:rPr lang="en-US"/>
              <a:t>Thus, the complete solution is:</a:t>
            </a:r>
          </a:p>
          <a:p>
            <a:r>
              <a:rPr lang="en-US"/>
              <a:t>                               </a:t>
            </a:r>
            <a:r>
              <a:rPr lang="en-US" i="1"/>
              <a:t>x</a:t>
            </a:r>
            <a:r>
              <a:rPr lang="en-US"/>
              <a:t> = 3</a:t>
            </a:r>
            <a:r>
              <a:rPr lang="en-US" i="1"/>
              <a:t>s</a:t>
            </a:r>
            <a:r>
              <a:rPr lang="en-US"/>
              <a:t> + 4</a:t>
            </a:r>
            <a:r>
              <a:rPr lang="en-US" i="1"/>
              <a:t>t</a:t>
            </a:r>
          </a:p>
          <a:p>
            <a:r>
              <a:rPr lang="en-US"/>
              <a:t>                               </a:t>
            </a:r>
            <a:r>
              <a:rPr lang="en-US" i="1"/>
              <a:t>y</a:t>
            </a:r>
            <a:r>
              <a:rPr lang="en-US"/>
              <a:t> = 5</a:t>
            </a:r>
          </a:p>
          <a:p>
            <a:r>
              <a:rPr lang="en-US"/>
              <a:t>                               </a:t>
            </a:r>
            <a:r>
              <a:rPr lang="en-US" i="1"/>
              <a:t>z</a:t>
            </a:r>
            <a:r>
              <a:rPr lang="en-US"/>
              <a:t> = </a:t>
            </a:r>
            <a:r>
              <a:rPr lang="en-US" i="1"/>
              <a:t>s</a:t>
            </a:r>
          </a:p>
          <a:p>
            <a:r>
              <a:rPr lang="en-US"/>
              <a:t>                              </a:t>
            </a:r>
            <a:r>
              <a:rPr lang="en-US" i="1"/>
              <a:t>w</a:t>
            </a:r>
            <a:r>
              <a:rPr lang="en-US"/>
              <a:t> = </a:t>
            </a:r>
            <a:r>
              <a:rPr lang="en-US" i="1"/>
              <a:t>t</a:t>
            </a:r>
          </a:p>
          <a:p>
            <a:r>
              <a:rPr lang="en-US"/>
              <a:t>where </a:t>
            </a:r>
            <a:r>
              <a:rPr lang="en-US" i="1"/>
              <a:t>s </a:t>
            </a:r>
            <a:r>
              <a:rPr lang="en-US"/>
              <a:t>and </a:t>
            </a:r>
            <a:r>
              <a:rPr lang="en-US" i="1"/>
              <a:t>t </a:t>
            </a:r>
            <a:r>
              <a:rPr lang="en-US"/>
              <a:t>are any real numbers.</a:t>
            </a:r>
          </a:p>
          <a:p>
            <a:pPr lvl="1"/>
            <a:r>
              <a:rPr lang="en-US" sz="2800"/>
              <a:t>We can also express the answer as </a:t>
            </a:r>
            <a:br>
              <a:rPr lang="en-US" sz="2800"/>
            </a:br>
            <a:r>
              <a:rPr lang="en-US" sz="2800"/>
              <a:t>the ordered quadruple (3</a:t>
            </a:r>
            <a:r>
              <a:rPr lang="en-US" sz="2800" i="1"/>
              <a:t>s </a:t>
            </a:r>
            <a:r>
              <a:rPr lang="en-US" sz="2800"/>
              <a:t>+ 4</a:t>
            </a:r>
            <a:r>
              <a:rPr lang="en-US" sz="2800" i="1"/>
              <a:t>t</a:t>
            </a:r>
            <a:r>
              <a:rPr lang="en-US" sz="2800"/>
              <a:t>, 5, </a:t>
            </a:r>
            <a:r>
              <a:rPr lang="en-US" sz="2800" i="1"/>
              <a:t>s</a:t>
            </a:r>
            <a:r>
              <a:rPr lang="en-US" sz="2800"/>
              <a:t>, </a:t>
            </a:r>
            <a:r>
              <a:rPr lang="en-US" sz="2800" i="1"/>
              <a:t>t</a:t>
            </a:r>
            <a:r>
              <a:rPr lang="en-US" sz="2800"/>
              <a:t>).</a:t>
            </a:r>
            <a:endParaRPr lang="en-US" sz="2800" i="1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with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595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4988" y="3048000"/>
            <a:ext cx="7339012" cy="1038225"/>
          </a:xfrm>
        </p:spPr>
        <p:txBody>
          <a:bodyPr/>
          <a:lstStyle/>
          <a:p>
            <a:r>
              <a:rPr lang="en-US" sz="4000">
                <a:solidFill>
                  <a:srgbClr val="B94A37"/>
                </a:solidFill>
              </a:rPr>
              <a:t>Modeling with Linear Systems</a:t>
            </a:r>
          </a:p>
        </p:txBody>
      </p:sp>
    </p:spTree>
    <p:extLst>
      <p:ext uri="{BB962C8B-B14F-4D97-AF65-F5344CB8AC3E}">
        <p14:creationId xmlns:p14="http://schemas.microsoft.com/office/powerpoint/2010/main" val="9367003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with Linear Systems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11225"/>
            <a:ext cx="8458200" cy="5857875"/>
          </a:xfrm>
        </p:spPr>
        <p:txBody>
          <a:bodyPr/>
          <a:lstStyle/>
          <a:p>
            <a:r>
              <a:rPr lang="en-US"/>
              <a:t>Linear equations—often containing hundreds or even thousands of variables—occur frequently in the applications of algebra to </a:t>
            </a:r>
            <a:br>
              <a:rPr lang="en-US"/>
            </a:br>
            <a:r>
              <a:rPr lang="en-US"/>
              <a:t>the sciences and to other fields. </a:t>
            </a:r>
          </a:p>
          <a:p>
            <a:endParaRPr lang="en-US"/>
          </a:p>
          <a:p>
            <a:pPr lvl="1"/>
            <a:r>
              <a:rPr lang="en-US" sz="2800"/>
              <a:t>For now, let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consider an example that involves only three variables.</a:t>
            </a:r>
          </a:p>
        </p:txBody>
      </p:sp>
    </p:spTree>
    <p:extLst>
      <p:ext uri="{BB962C8B-B14F-4D97-AF65-F5344CB8AC3E}">
        <p14:creationId xmlns:p14="http://schemas.microsoft.com/office/powerpoint/2010/main" val="361625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90"/>
            <a:ext cx="8229600" cy="1143000"/>
          </a:xfrm>
        </p:spPr>
        <p:txBody>
          <a:bodyPr/>
          <a:lstStyle/>
          <a:p>
            <a:r>
              <a:rPr lang="en-US" dirty="0"/>
              <a:t>Matrix—Definition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11225"/>
            <a:ext cx="8458200" cy="5857875"/>
          </a:xfrm>
        </p:spPr>
        <p:txBody>
          <a:bodyPr/>
          <a:lstStyle/>
          <a:p>
            <a:r>
              <a:rPr lang="en-US"/>
              <a:t>An </a:t>
            </a:r>
            <a:r>
              <a:rPr lang="en-US" i="1"/>
              <a:t>m </a:t>
            </a:r>
            <a:r>
              <a:rPr lang="en-US"/>
              <a:t>x </a:t>
            </a:r>
            <a:r>
              <a:rPr lang="en-US" i="1"/>
              <a:t>n </a:t>
            </a:r>
            <a:r>
              <a:rPr lang="en-US"/>
              <a:t>matrix</a:t>
            </a:r>
            <a:r>
              <a:rPr lang="en-US" b="1"/>
              <a:t> </a:t>
            </a:r>
            <a:r>
              <a:rPr lang="en-US"/>
              <a:t>is a rectangular array </a:t>
            </a:r>
            <a:br>
              <a:rPr lang="en-US"/>
            </a:br>
            <a:r>
              <a:rPr lang="en-US"/>
              <a:t>of numbers with </a:t>
            </a:r>
            <a:r>
              <a:rPr lang="en-US" i="1"/>
              <a:t>m </a:t>
            </a:r>
            <a:r>
              <a:rPr lang="en-US"/>
              <a:t>rows</a:t>
            </a:r>
            <a:r>
              <a:rPr lang="en-US" b="1"/>
              <a:t> </a:t>
            </a:r>
            <a:r>
              <a:rPr lang="en-US"/>
              <a:t>and </a:t>
            </a:r>
            <a:r>
              <a:rPr lang="en-US" i="1"/>
              <a:t>n </a:t>
            </a:r>
            <a:r>
              <a:rPr lang="en-US"/>
              <a:t>columns.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2019300" y="2352675"/>
          <a:ext cx="63246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4" imgW="2438280" imgH="1600200" progId="Equation.3">
                  <p:embed/>
                </p:oleObj>
              </mc:Choice>
              <mc:Fallback>
                <p:oleObj name="Equation" r:id="rId4" imgW="24382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352675"/>
                        <a:ext cx="6324600" cy="415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019300" y="5809572"/>
            <a:ext cx="4544011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895350"/>
            <a:ext cx="8458200" cy="5857875"/>
          </a:xfrm>
        </p:spPr>
        <p:txBody>
          <a:bodyPr/>
          <a:lstStyle/>
          <a:p>
            <a:r>
              <a:rPr lang="en-US" sz="3800"/>
              <a:t>A nutritionist is performing an experiment on student volunteers. </a:t>
            </a:r>
          </a:p>
          <a:p>
            <a:endParaRPr lang="en-US" sz="3800"/>
          </a:p>
          <a:p>
            <a:pPr lvl="1"/>
            <a:r>
              <a:rPr lang="en-US" sz="2800"/>
              <a:t>He wishes to feed one of his subjects </a:t>
            </a:r>
            <a:br>
              <a:rPr lang="en-US" sz="2800"/>
            </a:br>
            <a:r>
              <a:rPr lang="en-US" sz="2800"/>
              <a:t>a daily diet that consists of a combination </a:t>
            </a:r>
            <a:br>
              <a:rPr lang="en-US" sz="2800"/>
            </a:br>
            <a:r>
              <a:rPr lang="en-US" sz="2800"/>
              <a:t>of three commercial diet foods: </a:t>
            </a:r>
            <a:br>
              <a:rPr lang="en-US" sz="2800"/>
            </a:br>
            <a:r>
              <a:rPr lang="en-US" sz="2800"/>
              <a:t>						MiniCal</a:t>
            </a:r>
            <a:br>
              <a:rPr lang="en-US" sz="2800"/>
            </a:br>
            <a:r>
              <a:rPr lang="en-US" sz="2800"/>
              <a:t>						LiquiFast</a:t>
            </a:r>
            <a:br>
              <a:rPr lang="en-US" sz="2800"/>
            </a:br>
            <a:r>
              <a:rPr lang="en-US" sz="2800"/>
              <a:t>						SlimQuick </a:t>
            </a:r>
          </a:p>
        </p:txBody>
      </p:sp>
    </p:spTree>
    <p:extLst>
      <p:ext uri="{BB962C8B-B14F-4D97-AF65-F5344CB8AC3E}">
        <p14:creationId xmlns:p14="http://schemas.microsoft.com/office/powerpoint/2010/main" val="12040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3288"/>
            <a:ext cx="8458200" cy="5857875"/>
          </a:xfrm>
        </p:spPr>
        <p:txBody>
          <a:bodyPr/>
          <a:lstStyle/>
          <a:p>
            <a:r>
              <a:rPr lang="en-US" sz="3600"/>
              <a:t>For the experiment, it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important that, every day, the subject consume exactly:</a:t>
            </a:r>
          </a:p>
          <a:p>
            <a:pPr lvl="1"/>
            <a:endParaRPr lang="en-US" sz="2800"/>
          </a:p>
          <a:p>
            <a:pPr lvl="1"/>
            <a:r>
              <a:rPr lang="en-US" sz="3000"/>
              <a:t>500 mg of potassium</a:t>
            </a:r>
          </a:p>
          <a:p>
            <a:pPr lvl="1"/>
            <a:endParaRPr lang="en-US" sz="3000"/>
          </a:p>
          <a:p>
            <a:pPr lvl="1"/>
            <a:r>
              <a:rPr lang="en-US" sz="3000"/>
              <a:t>75 g of protein</a:t>
            </a:r>
          </a:p>
          <a:p>
            <a:pPr lvl="1"/>
            <a:endParaRPr lang="en-US" sz="3000"/>
          </a:p>
          <a:p>
            <a:pPr lvl="1"/>
            <a:r>
              <a:rPr lang="en-US" sz="3000"/>
              <a:t>1150 units of vitamin D</a:t>
            </a:r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164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15988"/>
            <a:ext cx="8458200" cy="5857875"/>
          </a:xfrm>
        </p:spPr>
        <p:txBody>
          <a:bodyPr/>
          <a:lstStyle/>
          <a:p>
            <a:r>
              <a:rPr lang="en-US" sz="3400"/>
              <a:t>The amounts of these nutrients in </a:t>
            </a:r>
            <a:br>
              <a:rPr lang="en-US" sz="3400"/>
            </a:br>
            <a:r>
              <a:rPr lang="en-US" sz="3400"/>
              <a:t>one ounce of each food are given here. </a:t>
            </a:r>
          </a:p>
          <a:p>
            <a:endParaRPr lang="en-US" sz="3400"/>
          </a:p>
          <a:p>
            <a:endParaRPr lang="en-US"/>
          </a:p>
          <a:p>
            <a:endParaRPr lang="en-US"/>
          </a:p>
          <a:p>
            <a:pPr lvl="1"/>
            <a:endParaRPr lang="en-US" sz="2800"/>
          </a:p>
          <a:p>
            <a:pPr lvl="1"/>
            <a:r>
              <a:rPr lang="en-US" sz="2800"/>
              <a:t>How many ounces of each food should </a:t>
            </a:r>
            <a:br>
              <a:rPr lang="en-US" sz="2800"/>
            </a:br>
            <a:r>
              <a:rPr lang="en-US" sz="2800"/>
              <a:t>the subject eat every day to satisfy </a:t>
            </a:r>
            <a:br>
              <a:rPr lang="en-US" sz="2800"/>
            </a:br>
            <a:r>
              <a:rPr lang="en-US" sz="2800"/>
              <a:t>the nutrient requirements exactly?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  <p:pic>
        <p:nvPicPr>
          <p:cNvPr id="4249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520950"/>
            <a:ext cx="8105775" cy="180657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3288"/>
            <a:ext cx="8458200" cy="5857875"/>
          </a:xfrm>
        </p:spPr>
        <p:txBody>
          <a:bodyPr/>
          <a:lstStyle/>
          <a:p>
            <a:r>
              <a:rPr lang="en-US" sz="3400"/>
              <a:t>Let </a:t>
            </a:r>
            <a:r>
              <a:rPr lang="en-US" sz="3400" i="1"/>
              <a:t>x</a:t>
            </a:r>
            <a:r>
              <a:rPr lang="en-US" sz="3400"/>
              <a:t>, </a:t>
            </a:r>
            <a:r>
              <a:rPr lang="en-US" sz="3400" i="1"/>
              <a:t>y</a:t>
            </a:r>
            <a:r>
              <a:rPr lang="en-US" sz="3400"/>
              <a:t>, and </a:t>
            </a:r>
            <a:r>
              <a:rPr lang="en-US" sz="3400" i="1"/>
              <a:t>z</a:t>
            </a:r>
            <a:r>
              <a:rPr lang="en-US" sz="3400"/>
              <a:t> represent the number </a:t>
            </a:r>
            <a:br>
              <a:rPr lang="en-US" sz="3400"/>
            </a:br>
            <a:r>
              <a:rPr lang="en-US" sz="3400"/>
              <a:t>of ounces of MiniCal, LiquiFast, and SlimQuick, respectively, that the subject should eat every day.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233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15988"/>
            <a:ext cx="8458200" cy="5857875"/>
          </a:xfrm>
        </p:spPr>
        <p:txBody>
          <a:bodyPr/>
          <a:lstStyle/>
          <a:p>
            <a:r>
              <a:rPr lang="en-US" sz="3400"/>
              <a:t>This means that he will get:</a:t>
            </a:r>
          </a:p>
          <a:p>
            <a:pPr lvl="1"/>
            <a:r>
              <a:rPr lang="en-US"/>
              <a:t>50</a:t>
            </a:r>
            <a:r>
              <a:rPr lang="en-US" i="1"/>
              <a:t>x </a:t>
            </a:r>
            <a:r>
              <a:rPr lang="en-US"/>
              <a:t>mg of potassium from MiniCal</a:t>
            </a:r>
          </a:p>
          <a:p>
            <a:pPr lvl="1"/>
            <a:r>
              <a:rPr lang="en-US"/>
              <a:t>75</a:t>
            </a:r>
            <a:r>
              <a:rPr lang="en-US" i="1"/>
              <a:t>y </a:t>
            </a:r>
            <a:r>
              <a:rPr lang="en-US"/>
              <a:t>mg from LiquiFast</a:t>
            </a:r>
          </a:p>
          <a:p>
            <a:pPr lvl="1"/>
            <a:r>
              <a:rPr lang="en-US"/>
              <a:t>10</a:t>
            </a:r>
            <a:r>
              <a:rPr lang="en-US" i="1"/>
              <a:t>z</a:t>
            </a:r>
            <a:r>
              <a:rPr lang="en-US"/>
              <a:t> mg from SlimQuick</a:t>
            </a:r>
          </a:p>
          <a:p>
            <a:endParaRPr lang="en-US" sz="3400"/>
          </a:p>
          <a:p>
            <a:r>
              <a:rPr lang="en-US" sz="3400"/>
              <a:t>This totals 50</a:t>
            </a:r>
            <a:r>
              <a:rPr lang="en-US" sz="3400" i="1"/>
              <a:t>x </a:t>
            </a:r>
            <a:r>
              <a:rPr lang="en-US" sz="3400"/>
              <a:t>+ 75</a:t>
            </a:r>
            <a:r>
              <a:rPr lang="en-US" sz="3400" i="1"/>
              <a:t>y </a:t>
            </a:r>
            <a:r>
              <a:rPr lang="en-US" sz="3400"/>
              <a:t>+ 10</a:t>
            </a:r>
            <a:r>
              <a:rPr lang="en-US" sz="3400" i="1"/>
              <a:t>z</a:t>
            </a:r>
            <a:r>
              <a:rPr lang="en-US" sz="3400"/>
              <a:t> mg potassium.</a:t>
            </a:r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  <p:pic>
        <p:nvPicPr>
          <p:cNvPr id="427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621213"/>
            <a:ext cx="8105775" cy="1806575"/>
          </a:xfrm>
          <a:prstGeom prst="rect">
            <a:avLst/>
          </a:prstGeom>
          <a:noFill/>
          <a:ln w="50800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3288"/>
            <a:ext cx="8458200" cy="5857875"/>
          </a:xfrm>
        </p:spPr>
        <p:txBody>
          <a:bodyPr/>
          <a:lstStyle/>
          <a:p>
            <a:r>
              <a:rPr lang="en-US" sz="3400"/>
              <a:t>Based on the requirements of the three nutrients, we get the system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1263650" y="3022600"/>
          <a:ext cx="70072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0" name="Equation" r:id="rId4" imgW="2628720" imgH="711000" progId="Equation.3">
                  <p:embed/>
                </p:oleObj>
              </mc:Choice>
              <mc:Fallback>
                <p:oleObj name="Equation" r:id="rId4" imgW="2628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022600"/>
                        <a:ext cx="70072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03288"/>
            <a:ext cx="8458200" cy="5857875"/>
          </a:xfrm>
        </p:spPr>
        <p:txBody>
          <a:bodyPr/>
          <a:lstStyle/>
          <a:p>
            <a:r>
              <a:rPr lang="en-US" dirty="0"/>
              <a:t>Dividing the first equation by 5 and the third by 10 gives the system</a:t>
            </a:r>
          </a:p>
          <a:p>
            <a:endParaRPr lang="en-US" dirty="0"/>
          </a:p>
          <a:p>
            <a:endParaRPr lang="en-US" sz="3400" dirty="0"/>
          </a:p>
          <a:p>
            <a:endParaRPr lang="en-US" sz="3400" dirty="0" smtClean="0"/>
          </a:p>
          <a:p>
            <a:endParaRPr lang="en-US" sz="3400" dirty="0"/>
          </a:p>
          <a:p>
            <a:pPr lvl="1"/>
            <a:r>
              <a:rPr lang="en-US" dirty="0"/>
              <a:t>We can solve this using Gaussian elimination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Nutritional </a:t>
            </a:r>
            <a:r>
              <a:rPr lang="en-US" dirty="0"/>
              <a:t>Analysis</a:t>
            </a:r>
          </a:p>
        </p:txBody>
      </p:sp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4627563" y="2189163"/>
          <a:ext cx="4114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8" name="Equation" r:id="rId4" imgW="1523880" imgH="711000" progId="Equation.3">
                  <p:embed/>
                </p:oleObj>
              </mc:Choice>
              <mc:Fallback>
                <p:oleObj name="Equation" r:id="rId4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189163"/>
                        <a:ext cx="41148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5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91"/>
            <a:ext cx="8229600" cy="1143000"/>
          </a:xfrm>
        </p:spPr>
        <p:txBody>
          <a:bodyPr/>
          <a:lstStyle/>
          <a:p>
            <a:r>
              <a:rPr lang="en-US" dirty="0"/>
              <a:t>Matrix—Definition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904875"/>
            <a:ext cx="8458200" cy="5857875"/>
          </a:xfrm>
        </p:spPr>
        <p:txBody>
          <a:bodyPr/>
          <a:lstStyle/>
          <a:p>
            <a:r>
              <a:rPr lang="en-US" sz="3600"/>
              <a:t>We say the matrix has dimension</a:t>
            </a:r>
            <a:r>
              <a:rPr lang="en-US" sz="3600" b="1"/>
              <a:t> </a:t>
            </a:r>
            <a:r>
              <a:rPr lang="en-US" sz="3600" i="1"/>
              <a:t>m</a:t>
            </a:r>
            <a:r>
              <a:rPr lang="en-US" sz="3600"/>
              <a:t> x </a:t>
            </a:r>
            <a:r>
              <a:rPr lang="en-US" sz="3600" i="1"/>
              <a:t>n</a:t>
            </a:r>
            <a:r>
              <a:rPr lang="en-US" sz="3600"/>
              <a:t>. </a:t>
            </a:r>
          </a:p>
          <a:p>
            <a:pPr lvl="1"/>
            <a:endParaRPr lang="en-US" sz="3600"/>
          </a:p>
          <a:p>
            <a:r>
              <a:rPr lang="en-US" sz="3600"/>
              <a:t>The numbers </a:t>
            </a:r>
            <a:r>
              <a:rPr lang="en-US" sz="3600" i="1"/>
              <a:t>a</a:t>
            </a:r>
            <a:r>
              <a:rPr lang="en-US" sz="3600" i="1" baseline="-25000"/>
              <a:t>ij</a:t>
            </a:r>
            <a:r>
              <a:rPr lang="en-US" sz="3600" i="1"/>
              <a:t> </a:t>
            </a:r>
            <a:r>
              <a:rPr lang="en-US" sz="3600"/>
              <a:t>are the entries</a:t>
            </a:r>
            <a:r>
              <a:rPr lang="en-US" sz="3600" b="1"/>
              <a:t> </a:t>
            </a:r>
            <a:r>
              <a:rPr lang="en-US" sz="3600"/>
              <a:t>of </a:t>
            </a:r>
            <a:br>
              <a:rPr lang="en-US" sz="3600"/>
            </a:br>
            <a:r>
              <a:rPr lang="en-US" sz="3600"/>
              <a:t>the matrix. </a:t>
            </a:r>
          </a:p>
          <a:p>
            <a:pPr lvl="1"/>
            <a:endParaRPr lang="en-US" sz="3600"/>
          </a:p>
          <a:p>
            <a:pPr lvl="1"/>
            <a:r>
              <a:rPr lang="en-US" sz="2800"/>
              <a:t>The subscript on the entry </a:t>
            </a:r>
            <a:r>
              <a:rPr lang="en-US" sz="2800" i="1"/>
              <a:t>a</a:t>
            </a:r>
            <a:r>
              <a:rPr lang="en-US" sz="2800" i="1" baseline="-25000"/>
              <a:t>ij</a:t>
            </a:r>
            <a:r>
              <a:rPr lang="en-US" sz="2800" i="1"/>
              <a:t> </a:t>
            </a:r>
            <a:r>
              <a:rPr lang="en-US" sz="2800"/>
              <a:t>indicates that </a:t>
            </a:r>
            <a:br>
              <a:rPr lang="en-US" sz="2800"/>
            </a:br>
            <a:r>
              <a:rPr lang="en-US" sz="2800"/>
              <a:t>it is in the </a:t>
            </a:r>
            <a:r>
              <a:rPr lang="en-US" sz="2800" i="1"/>
              <a:t>i</a:t>
            </a:r>
            <a:r>
              <a:rPr lang="en-US" sz="2800"/>
              <a:t>th row and the </a:t>
            </a:r>
            <a:r>
              <a:rPr lang="en-US" sz="2800" i="1"/>
              <a:t>j</a:t>
            </a:r>
            <a:r>
              <a:rPr lang="en-US" sz="2800"/>
              <a:t>th column.</a:t>
            </a:r>
          </a:p>
        </p:txBody>
      </p:sp>
    </p:spTree>
    <p:extLst>
      <p:ext uri="{BB962C8B-B14F-4D97-AF65-F5344CB8AC3E}">
        <p14:creationId xmlns:p14="http://schemas.microsoft.com/office/powerpoint/2010/main" val="27495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1686</Words>
  <Application>Microsoft Office PowerPoint</Application>
  <PresentationFormat>On-screen Show (4:3)</PresentationFormat>
  <Paragraphs>477</Paragraphs>
  <Slides>86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ＭＳ Ｐゴシック</vt:lpstr>
      <vt:lpstr>Arial</vt:lpstr>
      <vt:lpstr>Calibri</vt:lpstr>
      <vt:lpstr>Wingdings</vt:lpstr>
      <vt:lpstr>Office Theme</vt:lpstr>
      <vt:lpstr>Equation</vt:lpstr>
      <vt:lpstr>Linear Algebra and Applications 10 September 2014</vt:lpstr>
      <vt:lpstr>Vector??</vt:lpstr>
      <vt:lpstr>PowerPoint Presentation</vt:lpstr>
      <vt:lpstr>PowerPoint Presentation</vt:lpstr>
      <vt:lpstr>Matrices??</vt:lpstr>
      <vt:lpstr>PowerPoint Presentation</vt:lpstr>
      <vt:lpstr>PowerPoint Presentation</vt:lpstr>
      <vt:lpstr>Matrix—Definition</vt:lpstr>
      <vt:lpstr>Matrix—Definition</vt:lpstr>
      <vt:lpstr>Examples</vt:lpstr>
      <vt:lpstr>PowerPoint Presentation</vt:lpstr>
      <vt:lpstr>Augmented Matrix</vt:lpstr>
      <vt:lpstr>Augmented Matrix</vt:lpstr>
      <vt:lpstr>Finding Augmented Matrix of Linear System</vt:lpstr>
      <vt:lpstr>Finding Augmented Matrix of Linear System</vt:lpstr>
      <vt:lpstr>Finding Augmented Matrix of Linear System</vt:lpstr>
      <vt:lpstr>PowerPoint Presentation</vt:lpstr>
      <vt:lpstr>PowerPoint Presentation</vt:lpstr>
      <vt:lpstr>Elementary Row Operations—Notation</vt:lpstr>
      <vt:lpstr>Elementary Row Operations and Linear System</vt:lpstr>
      <vt:lpstr>Elementary Row Operations and Linear System</vt:lpstr>
      <vt:lpstr>Elementary Row Operations and Linear System</vt:lpstr>
      <vt:lpstr>Elementary Row Operations and Linear System</vt:lpstr>
      <vt:lpstr>PowerPoint Presentation</vt:lpstr>
      <vt:lpstr>Gaussian Elimination</vt:lpstr>
      <vt:lpstr>Row-Echelon Form</vt:lpstr>
      <vt:lpstr>Reduced Row-Echelon Form</vt:lpstr>
      <vt:lpstr>Row-Echelon &amp; Reduced Row-Echelon Forms</vt:lpstr>
      <vt:lpstr>Not in Row-Echelon Form</vt:lpstr>
      <vt:lpstr>Row-Echelon &amp; Reduced Row-Echelon Forms</vt:lpstr>
      <vt:lpstr>Putting in Row-Echelon Form</vt:lpstr>
      <vt:lpstr>Putting in Row-Echelon Form—Step 1</vt:lpstr>
      <vt:lpstr>Putting in Row-Echelon Form—Steps 2 &amp; 3</vt:lpstr>
      <vt:lpstr>Putting in Row-Echelon Form—Step 4</vt:lpstr>
      <vt:lpstr>Gaussian Elimination</vt:lpstr>
      <vt:lpstr>Solving a System Using Gaussian Elimination</vt:lpstr>
      <vt:lpstr>Solving a System Using Gaussian Elimination</vt:lpstr>
      <vt:lpstr>Solving a System Using Gaussian Elimination</vt:lpstr>
      <vt:lpstr>Solving a System Using Row-Echelon Form</vt:lpstr>
      <vt:lpstr>Solving a System Using Row-Echelon Form</vt:lpstr>
      <vt:lpstr>Solving a System Using Row-Echelon Form</vt:lpstr>
      <vt:lpstr>Solving a System Using Row-Echelon Form</vt:lpstr>
      <vt:lpstr>Solving a System Using Row-Echelon Form</vt:lpstr>
      <vt:lpstr>Solving a System Using Row-Echelon Form</vt:lpstr>
      <vt:lpstr>PowerPoint Presentation</vt:lpstr>
      <vt:lpstr>Putting in Reduced Row-Echelon Form</vt:lpstr>
      <vt:lpstr>Putting in Reduced Row-Echelon Form—Step 1</vt:lpstr>
      <vt:lpstr>Putting in Reduced Row-Echelon Form—Step 2</vt:lpstr>
      <vt:lpstr>Putting in Reduced Row-Echelon Form—Step 2</vt:lpstr>
      <vt:lpstr>Gauss-Jordan Elimination</vt:lpstr>
      <vt:lpstr>Solving Using Reduced Row-Echelon Form </vt:lpstr>
      <vt:lpstr>Solving Using Reduced Row-Echelon Form</vt:lpstr>
      <vt:lpstr>E.g. 4—Solving Using Reduced Row-Echelon Form</vt:lpstr>
      <vt:lpstr>Solving Using Reduced Row-Echelon Form</vt:lpstr>
      <vt:lpstr>PowerPoint Presentation</vt:lpstr>
      <vt:lpstr>Solutions of a Linear System</vt:lpstr>
      <vt:lpstr>Solutions of a Linear System</vt:lpstr>
      <vt:lpstr>Leading Variable</vt:lpstr>
      <vt:lpstr>Solutions of Linear System in Row-Echelon Form</vt:lpstr>
      <vt:lpstr>Solutions of Linear System in Row-Echelon Form</vt:lpstr>
      <vt:lpstr>Solutions of Linear System in Row-Echelon Form</vt:lpstr>
      <vt:lpstr>Solutions of Linear System in Row-Echelon Form</vt:lpstr>
      <vt:lpstr>Solutions of Linear System in Row-Echelon Form</vt:lpstr>
      <vt:lpstr>System with No Solution</vt:lpstr>
      <vt:lpstr>System with No Solution</vt:lpstr>
      <vt:lpstr>System with No Solution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System with Infinitely Many Solutions</vt:lpstr>
      <vt:lpstr>PowerPoint Presentation</vt:lpstr>
      <vt:lpstr>Modeling with Linear Systems</vt:lpstr>
      <vt:lpstr>Nutritional Analysis</vt:lpstr>
      <vt:lpstr>Nutritional Analysis</vt:lpstr>
      <vt:lpstr>Nutritional Analysis</vt:lpstr>
      <vt:lpstr>Nutritional Analysis</vt:lpstr>
      <vt:lpstr>Nutritional Analysis</vt:lpstr>
      <vt:lpstr>Nutritional Analysis</vt:lpstr>
      <vt:lpstr>Nutritional Analysis</vt:lpstr>
    </vt:vector>
  </TitlesOfParts>
  <Company>ITU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and Applications 17 September 2013</dc:title>
  <dc:creator>Berk Canberk</dc:creator>
  <cp:lastModifiedBy>aribas</cp:lastModifiedBy>
  <cp:revision>25</cp:revision>
  <dcterms:created xsi:type="dcterms:W3CDTF">2013-09-17T02:52:01Z</dcterms:created>
  <dcterms:modified xsi:type="dcterms:W3CDTF">2014-09-10T13:49:41Z</dcterms:modified>
</cp:coreProperties>
</file>