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91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1E57A-5C3C-6F41-8BC1-68740C51F749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C563D-5BBE-3344-ACA7-6058C1DB4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11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CABF-EE70-4A4A-A332-D9FC4BEEA369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CE21-372F-9D43-BD77-66025609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5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CABF-EE70-4A4A-A332-D9FC4BEEA369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CE21-372F-9D43-BD77-66025609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0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CABF-EE70-4A4A-A332-D9FC4BEEA369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CE21-372F-9D43-BD77-66025609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3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CABF-EE70-4A4A-A332-D9FC4BEEA369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CE21-372F-9D43-BD77-66025609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2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CABF-EE70-4A4A-A332-D9FC4BEEA369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CE21-372F-9D43-BD77-66025609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8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CABF-EE70-4A4A-A332-D9FC4BEEA369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CE21-372F-9D43-BD77-66025609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6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CABF-EE70-4A4A-A332-D9FC4BEEA369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CE21-372F-9D43-BD77-66025609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CABF-EE70-4A4A-A332-D9FC4BEEA369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CE21-372F-9D43-BD77-66025609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9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CABF-EE70-4A4A-A332-D9FC4BEEA369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CE21-372F-9D43-BD77-66025609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CABF-EE70-4A4A-A332-D9FC4BEEA369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CE21-372F-9D43-BD77-66025609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6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CABF-EE70-4A4A-A332-D9FC4BEEA369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CE21-372F-9D43-BD77-66025609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2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ECABF-EE70-4A4A-A332-D9FC4BEEA369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9CE21-372F-9D43-BD77-66025609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2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Algebra and Applications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16 </a:t>
            </a:r>
            <a:r>
              <a:rPr lang="en-US" dirty="0" smtClean="0"/>
              <a:t>September </a:t>
            </a:r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Lect. </a:t>
            </a:r>
            <a:r>
              <a:rPr lang="en-US" dirty="0" err="1"/>
              <a:t>E</a:t>
            </a:r>
            <a:r>
              <a:rPr lang="en-US" dirty="0" err="1" smtClean="0"/>
              <a:t>rke</a:t>
            </a:r>
            <a:r>
              <a:rPr lang="en-US" dirty="0" smtClean="0"/>
              <a:t> ARIBAŞ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5523945"/>
            <a:ext cx="76092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References:</a:t>
            </a:r>
          </a:p>
          <a:p>
            <a:r>
              <a:rPr lang="en-US" sz="1600" dirty="0" smtClean="0"/>
              <a:t>-“</a:t>
            </a:r>
            <a:r>
              <a:rPr lang="en-US" sz="1600" b="1" i="1" dirty="0" smtClean="0"/>
              <a:t>College Algebra</a:t>
            </a:r>
            <a:r>
              <a:rPr lang="en-US" sz="1600" dirty="0" smtClean="0"/>
              <a:t>”, James Stewart, </a:t>
            </a:r>
            <a:r>
              <a:rPr lang="en-US" sz="1600" dirty="0" err="1" smtClean="0"/>
              <a:t>Lothar</a:t>
            </a:r>
            <a:r>
              <a:rPr lang="en-US" sz="1600" dirty="0" smtClean="0"/>
              <a:t> </a:t>
            </a:r>
            <a:r>
              <a:rPr lang="en-US" sz="1600" dirty="0" err="1" smtClean="0"/>
              <a:t>Redlin</a:t>
            </a:r>
            <a:r>
              <a:rPr lang="en-US" sz="1600" dirty="0" smtClean="0"/>
              <a:t> and </a:t>
            </a:r>
            <a:r>
              <a:rPr lang="en-US" sz="1600" dirty="0" err="1" smtClean="0"/>
              <a:t>Saleem</a:t>
            </a:r>
            <a:r>
              <a:rPr lang="en-US" sz="1600" dirty="0" smtClean="0"/>
              <a:t> Watson, 5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Edition, </a:t>
            </a:r>
            <a:r>
              <a:rPr lang="en-US" sz="1600" dirty="0" err="1" smtClean="0"/>
              <a:t>Cengage</a:t>
            </a:r>
            <a:r>
              <a:rPr lang="en-US" sz="1600" dirty="0" smtClean="0"/>
              <a:t> Learning, 5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Edition, 2008.</a:t>
            </a:r>
          </a:p>
          <a:p>
            <a:r>
              <a:rPr lang="en-US" sz="1600" b="1" i="1" dirty="0" smtClean="0"/>
              <a:t>-“Linear Algebra Lecture Notes”</a:t>
            </a:r>
            <a:r>
              <a:rPr lang="en-US" sz="1600" dirty="0" smtClean="0"/>
              <a:t>, Assoc. Prof. Dr. </a:t>
            </a:r>
            <a:r>
              <a:rPr lang="en-US" sz="1600" dirty="0" err="1" smtClean="0"/>
              <a:t>Neslihan</a:t>
            </a:r>
            <a:r>
              <a:rPr lang="en-US" sz="1600" dirty="0" smtClean="0"/>
              <a:t> </a:t>
            </a:r>
            <a:r>
              <a:rPr lang="en-US" sz="1600" dirty="0" err="1" smtClean="0"/>
              <a:t>Serap</a:t>
            </a:r>
            <a:r>
              <a:rPr lang="en-US" sz="1600" dirty="0" smtClean="0"/>
              <a:t> </a:t>
            </a:r>
            <a:r>
              <a:rPr lang="en-US" sz="1600" dirty="0" err="1" smtClean="0"/>
              <a:t>Şengör</a:t>
            </a:r>
            <a:r>
              <a:rPr lang="en-US" sz="1600" dirty="0" smtClean="0"/>
              <a:t>, İTÜ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35845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Determining whether a product is defined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942" y="1597639"/>
            <a:ext cx="3492500" cy="81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2146"/>
            <a:ext cx="7061200" cy="238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075" y="5210621"/>
            <a:ext cx="61722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8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Partioned</a:t>
            </a:r>
            <a:r>
              <a:rPr lang="en-US" dirty="0" smtClean="0"/>
              <a:t> Matrices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1922890"/>
            <a:ext cx="67310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28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Matrix Multiplication by Columns and by rows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546" y="1417638"/>
            <a:ext cx="66040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93946"/>
            <a:ext cx="54737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360347"/>
            <a:ext cx="54229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25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549"/>
            <a:ext cx="9144000" cy="2160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0" y="2995573"/>
            <a:ext cx="6438900" cy="1193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519" y="4398321"/>
            <a:ext cx="35052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30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Matrix Products as Linear Combinations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86" y="1584813"/>
            <a:ext cx="6883400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6406"/>
            <a:ext cx="9144000" cy="176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4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Combination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885" y="1115842"/>
            <a:ext cx="44450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0" y="2290131"/>
            <a:ext cx="5143500" cy="1435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4885" y="4439676"/>
            <a:ext cx="7188200" cy="160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894" y="6309096"/>
            <a:ext cx="9144000" cy="5192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40964" y="1908124"/>
            <a:ext cx="504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Combination of column matrices is: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64107" y="5939764"/>
            <a:ext cx="504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Combination of row matrices is: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7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81" y="165234"/>
            <a:ext cx="7150100" cy="139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0" y="2882959"/>
            <a:ext cx="4165600" cy="3619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9200" y="2092790"/>
            <a:ext cx="504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Combination of column matrices of A is: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69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form of linear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87" y="1119795"/>
            <a:ext cx="4584700" cy="162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469" y="2745395"/>
            <a:ext cx="5219700" cy="190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802" y="4753287"/>
            <a:ext cx="4953000" cy="1841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641" y="5475193"/>
            <a:ext cx="12954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4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function with matrices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012" y="1417638"/>
            <a:ext cx="4673600" cy="128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875" y="3215994"/>
            <a:ext cx="1115312" cy="7010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013" y="2999283"/>
            <a:ext cx="3987800" cy="1092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1417638"/>
            <a:ext cx="2438400" cy="1054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5875" y="5300523"/>
            <a:ext cx="901700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1300" y="5097470"/>
            <a:ext cx="35687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78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Transpose of a Matrix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714" y="2184399"/>
            <a:ext cx="9884228" cy="371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6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 and Matrix Operations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565" y="4800600"/>
            <a:ext cx="28702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9982"/>
            <a:ext cx="9144000" cy="326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87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the transpose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052" y="1651693"/>
            <a:ext cx="2235200" cy="86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900" y="3075711"/>
            <a:ext cx="5664200" cy="278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92" y="5636538"/>
            <a:ext cx="29464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02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Transpose of a square matrix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3247"/>
            <a:ext cx="9144000" cy="350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7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of a Matrix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60251"/>
            <a:ext cx="77978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97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Inverses, Rules of Matrix Arithmetic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932278"/>
            <a:ext cx="10128069" cy="387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34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Matrix Arithmetic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656257"/>
            <a:ext cx="7289800" cy="248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4364477"/>
            <a:ext cx="72898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38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0"/>
            <a:ext cx="37938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00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Associativity of Matrix Multiplication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1273755"/>
            <a:ext cx="5346700" cy="1181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48" y="2844675"/>
            <a:ext cx="37592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100" y="2844675"/>
            <a:ext cx="3695700" cy="1079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11" y="4792898"/>
            <a:ext cx="457200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2116" y="4792898"/>
            <a:ext cx="43434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52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Matrices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161" y="1321618"/>
            <a:ext cx="6858000" cy="149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040" y="3273529"/>
            <a:ext cx="26289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80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Matrices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270" y="1417638"/>
            <a:ext cx="4686300" cy="139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2997200"/>
            <a:ext cx="66167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99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the Inverse Requirements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417638"/>
            <a:ext cx="62992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4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0155"/>
            <a:ext cx="3937000" cy="162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230" y="873806"/>
            <a:ext cx="3378200" cy="50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85" y="2329607"/>
            <a:ext cx="2133600" cy="109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3985" y="2558458"/>
            <a:ext cx="6134100" cy="571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75" y="3972655"/>
            <a:ext cx="2794000" cy="1955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88114" y="4627539"/>
            <a:ext cx="349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diagonal of A: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5268" y="5036048"/>
            <a:ext cx="20574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84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matrix with no inverse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469" y="1184366"/>
            <a:ext cx="5625736" cy="546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82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of Inverses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114" y="1640118"/>
            <a:ext cx="6019800" cy="66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781333"/>
            <a:ext cx="3340100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54752"/>
            <a:ext cx="9144000" cy="277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935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Theorem of Inverses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87" y="1284645"/>
            <a:ext cx="8026400" cy="133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1097"/>
            <a:ext cx="5537200" cy="977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00" y="3773277"/>
            <a:ext cx="80518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99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 of a Matrix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2008477"/>
            <a:ext cx="8432800" cy="337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77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Exponents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2463800"/>
            <a:ext cx="8724900" cy="439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990" y="1417638"/>
            <a:ext cx="4939251" cy="103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60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of a Matrix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56676"/>
            <a:ext cx="80772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81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Polynomial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829801"/>
            <a:ext cx="72263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7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Elementary Matrices and Row Operations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979448"/>
            <a:ext cx="79756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78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357" y="1655256"/>
            <a:ext cx="2768600" cy="2679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475" y="2844800"/>
            <a:ext cx="26416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112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152400"/>
            <a:ext cx="45974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8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of Matrices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179085"/>
            <a:ext cx="6311900" cy="101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9700" y="4023947"/>
            <a:ext cx="4675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x=5, A=B</a:t>
            </a:r>
          </a:p>
          <a:p>
            <a:endParaRPr lang="en-US" dirty="0"/>
          </a:p>
          <a:p>
            <a:r>
              <a:rPr lang="en-US" dirty="0" smtClean="0"/>
              <a:t>A and C are not equal since their sizes do not match.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730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2996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Using row operations to Find A</a:t>
            </a:r>
            <a:r>
              <a:rPr lang="en-US" sz="3200" baseline="30000" dirty="0" smtClean="0"/>
              <a:t>-1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047"/>
            <a:ext cx="18669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727" y="698590"/>
            <a:ext cx="6865073" cy="589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32" y="506382"/>
            <a:ext cx="2565400" cy="105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68" y="1560482"/>
            <a:ext cx="7480300" cy="3771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65" y="5518130"/>
            <a:ext cx="75946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543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Linear system Using A</a:t>
            </a:r>
            <a:r>
              <a:rPr lang="en-US" baseline="30000" dirty="0" smtClean="0"/>
              <a:t>-1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0" y="1689100"/>
            <a:ext cx="2641600" cy="1155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22650"/>
            <a:ext cx="698500" cy="31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390" y="3422650"/>
            <a:ext cx="4953000" cy="1079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891" y="4856899"/>
            <a:ext cx="5384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767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two linear systems at once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302000" cy="3086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063" y="3195018"/>
            <a:ext cx="3606800" cy="1549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63" y="4654063"/>
            <a:ext cx="8432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576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Determining Consistency by Elimination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2286000" cy="111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485900"/>
            <a:ext cx="1676400" cy="1295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73" y="2781300"/>
            <a:ext cx="6121400" cy="3733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8021" y="4686043"/>
            <a:ext cx="3338349" cy="2911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8412" y="5310299"/>
            <a:ext cx="18669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6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and </a:t>
            </a:r>
            <a:r>
              <a:rPr lang="en-US" dirty="0" err="1" smtClean="0"/>
              <a:t>Substraction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7482"/>
            <a:ext cx="9144000" cy="3198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411443"/>
            <a:ext cx="8001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Multiples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50720" y="1885107"/>
            <a:ext cx="11094720" cy="373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26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8933"/>
            <a:ext cx="9144000" cy="262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4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405" y="1266740"/>
            <a:ext cx="5867400" cy="142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74" y="2802694"/>
            <a:ext cx="6565900" cy="204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940" y="5068927"/>
            <a:ext cx="65151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2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887941"/>
            <a:ext cx="8496300" cy="273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917" y="4047103"/>
            <a:ext cx="6618511" cy="254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1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231</Words>
  <Application>Microsoft Office PowerPoint</Application>
  <PresentationFormat>On-screen Show (4:3)</PresentationFormat>
  <Paragraphs>46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</vt:lpstr>
      <vt:lpstr>Calibri</vt:lpstr>
      <vt:lpstr>Office Theme</vt:lpstr>
      <vt:lpstr>Linear Algebra and Applications 16 September 2014</vt:lpstr>
      <vt:lpstr>Matrices and Matrix Operations</vt:lpstr>
      <vt:lpstr>PowerPoint Presentation</vt:lpstr>
      <vt:lpstr>Equality of Matrices</vt:lpstr>
      <vt:lpstr>Addition and Substraction</vt:lpstr>
      <vt:lpstr>Scalar Multiples</vt:lpstr>
      <vt:lpstr>PowerPoint Presentation</vt:lpstr>
      <vt:lpstr>Matrix Multiplication</vt:lpstr>
      <vt:lpstr>PowerPoint Presentation</vt:lpstr>
      <vt:lpstr>Determining whether a product is defined</vt:lpstr>
      <vt:lpstr>Partioned Matrices</vt:lpstr>
      <vt:lpstr>Matrix Multiplication by Columns and by rows</vt:lpstr>
      <vt:lpstr>PowerPoint Presentation</vt:lpstr>
      <vt:lpstr>Matrix Products as Linear Combinations</vt:lpstr>
      <vt:lpstr>Linear Combination Example</vt:lpstr>
      <vt:lpstr>PowerPoint Presentation</vt:lpstr>
      <vt:lpstr>Matrix form of linear System</vt:lpstr>
      <vt:lpstr>A function with matrices</vt:lpstr>
      <vt:lpstr>Transpose of a Matrix</vt:lpstr>
      <vt:lpstr>Properties of the transpose</vt:lpstr>
      <vt:lpstr>Transpose of a square matrix</vt:lpstr>
      <vt:lpstr>Trace of a Matrix</vt:lpstr>
      <vt:lpstr>Inverses, Rules of Matrix Arithmetic</vt:lpstr>
      <vt:lpstr>Properties of Matrix Arithmetic</vt:lpstr>
      <vt:lpstr>PowerPoint Presentation</vt:lpstr>
      <vt:lpstr>Associativity of Matrix Multiplication</vt:lpstr>
      <vt:lpstr>Zero Matrices</vt:lpstr>
      <vt:lpstr>Identity Matrices</vt:lpstr>
      <vt:lpstr>Verifying the Inverse Requirements</vt:lpstr>
      <vt:lpstr>A matrix with no inverse</vt:lpstr>
      <vt:lpstr>Theorem of Inverses</vt:lpstr>
      <vt:lpstr>Theorem of Inverses</vt:lpstr>
      <vt:lpstr>Powers of a Matrix</vt:lpstr>
      <vt:lpstr>Law of Exponents</vt:lpstr>
      <vt:lpstr>Power of a Matrix</vt:lpstr>
      <vt:lpstr>Matrix Polynomial</vt:lpstr>
      <vt:lpstr>Elementary Matrices and Row Operations</vt:lpstr>
      <vt:lpstr>PowerPoint Presentation</vt:lpstr>
      <vt:lpstr>PowerPoint Presentation</vt:lpstr>
      <vt:lpstr>Using row operations to Find A-1</vt:lpstr>
      <vt:lpstr>PowerPoint Presentation</vt:lpstr>
      <vt:lpstr>Solving Linear system Using A-1</vt:lpstr>
      <vt:lpstr>Solving two linear systems at once</vt:lpstr>
      <vt:lpstr>Determining Consistency by Elimination</vt:lpstr>
    </vt:vector>
  </TitlesOfParts>
  <Company>ITU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 and Applications 17 September 2013</dc:title>
  <dc:creator>Berk Canberk</dc:creator>
  <cp:lastModifiedBy>aribas</cp:lastModifiedBy>
  <cp:revision>69</cp:revision>
  <dcterms:created xsi:type="dcterms:W3CDTF">2013-09-17T02:52:01Z</dcterms:created>
  <dcterms:modified xsi:type="dcterms:W3CDTF">2014-09-16T14:50:20Z</dcterms:modified>
</cp:coreProperties>
</file>