
<file path=[Content_Types].xml><?xml version="1.0" encoding="utf-8"?>
<Types xmlns="http://schemas.openxmlformats.org/package/2006/content-types">
  <Default Extension="png" ContentType="image/png"/>
  <Default Extension="jpeg" ContentType="image/jpeg"/>
  <Default Extension="wmf" ContentType="image/x-wmf"/>
  <Default Extension="emf" ContentType="image/x-emf"/>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41" r:id="rId1"/>
  </p:sldMasterIdLst>
  <p:notesMasterIdLst>
    <p:notesMasterId r:id="rId37"/>
  </p:notesMasterIdLst>
  <p:handoutMasterIdLst>
    <p:handoutMasterId r:id="rId38"/>
  </p:handoutMasterIdLst>
  <p:sldIdLst>
    <p:sldId id="256" r:id="rId2"/>
    <p:sldId id="272" r:id="rId3"/>
    <p:sldId id="257" r:id="rId4"/>
    <p:sldId id="308" r:id="rId5"/>
    <p:sldId id="309" r:id="rId6"/>
    <p:sldId id="313" r:id="rId7"/>
    <p:sldId id="314" r:id="rId8"/>
    <p:sldId id="315" r:id="rId9"/>
    <p:sldId id="316" r:id="rId10"/>
    <p:sldId id="317" r:id="rId11"/>
    <p:sldId id="318" r:id="rId12"/>
    <p:sldId id="321" r:id="rId13"/>
    <p:sldId id="328" r:id="rId14"/>
    <p:sldId id="329" r:id="rId15"/>
    <p:sldId id="348" r:id="rId16"/>
    <p:sldId id="347" r:id="rId17"/>
    <p:sldId id="330" r:id="rId18"/>
    <p:sldId id="331" r:id="rId19"/>
    <p:sldId id="332" r:id="rId20"/>
    <p:sldId id="483" r:id="rId21"/>
    <p:sldId id="484" r:id="rId22"/>
    <p:sldId id="485" r:id="rId23"/>
    <p:sldId id="486" r:id="rId24"/>
    <p:sldId id="487" r:id="rId25"/>
    <p:sldId id="488" r:id="rId26"/>
    <p:sldId id="489" r:id="rId27"/>
    <p:sldId id="490" r:id="rId28"/>
    <p:sldId id="491" r:id="rId29"/>
    <p:sldId id="492" r:id="rId30"/>
    <p:sldId id="493" r:id="rId31"/>
    <p:sldId id="494" r:id="rId32"/>
    <p:sldId id="495" r:id="rId33"/>
    <p:sldId id="349" r:id="rId34"/>
    <p:sldId id="481" r:id="rId35"/>
    <p:sldId id="482" r:id="rId36"/>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692"/>
    <p:restoredTop sz="76084" autoAdjust="0"/>
  </p:normalViewPr>
  <p:slideViewPr>
    <p:cSldViewPr>
      <p:cViewPr varScale="1">
        <p:scale>
          <a:sx n="39" d="100"/>
          <a:sy n="39" d="100"/>
        </p:scale>
        <p:origin x="1697" y="31"/>
      </p:cViewPr>
      <p:guideLst>
        <p:guide orient="horz" pos="2160"/>
        <p:guide pos="2880"/>
      </p:guideLst>
    </p:cSldViewPr>
  </p:slideViewPr>
  <p:notesTextViewPr>
    <p:cViewPr>
      <p:scale>
        <a:sx n="1" d="1"/>
        <a:sy n="1" d="1"/>
      </p:scale>
      <p:origin x="0" y="0"/>
    </p:cViewPr>
  </p:notesTextViewPr>
  <p:notesViewPr>
    <p:cSldViewPr>
      <p:cViewPr varScale="1">
        <p:scale>
          <a:sx n="84" d="100"/>
          <a:sy n="84" d="100"/>
        </p:scale>
        <p:origin x="-3132" y="-78"/>
      </p:cViewPr>
      <p:guideLst>
        <p:guide orient="horz" pos="2928"/>
        <p:guide pos="2208"/>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tr-TR"/>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fld id="{7369A852-DB5A-43F9-B68E-B25D2FD64597}" type="datetimeFigureOut">
              <a:rPr lang="tr-TR" smtClean="0"/>
              <a:t>10.10.2017</a:t>
            </a:fld>
            <a:endParaRPr lang="tr-TR"/>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endParaRPr lang="tr-TR"/>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fld id="{1BAC88D2-E333-426A-A920-2D075BCDF6C7}" type="slidenum">
              <a:rPr lang="tr-TR" smtClean="0"/>
              <a:t>‹#›</a:t>
            </a:fld>
            <a:endParaRPr lang="tr-TR"/>
          </a:p>
        </p:txBody>
      </p:sp>
    </p:spTree>
    <p:extLst>
      <p:ext uri="{BB962C8B-B14F-4D97-AF65-F5344CB8AC3E}">
        <p14:creationId xmlns:p14="http://schemas.microsoft.com/office/powerpoint/2010/main" val="237721198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tr-TR"/>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fld id="{6F6EF266-CD00-4E8E-A907-69C40E0A6D2C}" type="datetimeFigureOut">
              <a:rPr lang="tr-TR" smtClean="0"/>
              <a:t>10.10.2017</a:t>
            </a:fld>
            <a:endParaRPr lang="tr-TR"/>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1440" tIns="45720" rIns="91440" bIns="45720" rtlCol="0" anchor="ctr"/>
          <a:lstStyle/>
          <a:p>
            <a:endParaRPr lang="tr-TR"/>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endParaRPr lang="tr-TR"/>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fld id="{D0C0938D-1E5C-4A3F-BAE0-89C218C353DC}" type="slidenum">
              <a:rPr lang="tr-TR" smtClean="0"/>
              <a:t>‹#›</a:t>
            </a:fld>
            <a:endParaRPr lang="tr-TR"/>
          </a:p>
        </p:txBody>
      </p:sp>
    </p:spTree>
    <p:extLst>
      <p:ext uri="{BB962C8B-B14F-4D97-AF65-F5344CB8AC3E}">
        <p14:creationId xmlns:p14="http://schemas.microsoft.com/office/powerpoint/2010/main" val="36473000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sz="1200" b="0" i="0" u="none" strike="noStrike" kern="1200" baseline="0" dirty="0" smtClean="0">
                <a:solidFill>
                  <a:schemeClr val="tx1"/>
                </a:solidFill>
                <a:latin typeface="+mn-lt"/>
                <a:ea typeface="+mn-ea"/>
                <a:cs typeface="+mn-cs"/>
              </a:rPr>
              <a:t>EXAMPLE FUNC REQ: </a:t>
            </a:r>
            <a:r>
              <a:rPr lang="en-US" sz="1200" b="0" i="0" u="none" strike="noStrike" kern="1200" baseline="0" dirty="0" smtClean="0">
                <a:solidFill>
                  <a:schemeClr val="tx1"/>
                </a:solidFill>
                <a:latin typeface="+mn-lt"/>
                <a:ea typeface="+mn-ea"/>
                <a:cs typeface="+mn-cs"/>
              </a:rPr>
              <a:t>Calculate the discount at the rate of 14% for a customer spending</a:t>
            </a:r>
            <a:r>
              <a:rPr lang="tr-TR" sz="1200" b="0" i="0" u="none" strike="noStrike" kern="1200" baseline="0" dirty="0" smtClean="0">
                <a:solidFill>
                  <a:schemeClr val="tx1"/>
                </a:solidFill>
                <a:latin typeface="+mn-lt"/>
                <a:ea typeface="+mn-ea"/>
                <a:cs typeface="+mn-cs"/>
              </a:rPr>
              <a:t> </a:t>
            </a:r>
            <a:r>
              <a:rPr lang="en-GB" sz="1200" b="0" i="0" u="none" strike="noStrike" kern="1200" baseline="0" dirty="0" smtClean="0">
                <a:solidFill>
                  <a:schemeClr val="tx1"/>
                </a:solidFill>
                <a:latin typeface="+mn-lt"/>
                <a:ea typeface="+mn-ea"/>
                <a:cs typeface="+mn-cs"/>
              </a:rPr>
              <a:t>amount</a:t>
            </a:r>
          </a:p>
          <a:p>
            <a:r>
              <a:rPr lang="en-US" sz="1200" b="0" i="0" u="none" strike="noStrike" kern="1200" baseline="0" dirty="0" smtClean="0">
                <a:solidFill>
                  <a:schemeClr val="tx1"/>
                </a:solidFill>
                <a:latin typeface="+mn-lt"/>
                <a:ea typeface="+mn-ea"/>
                <a:cs typeface="+mn-cs"/>
              </a:rPr>
              <a:t>o Number of significant digits to which accuracy should be</a:t>
            </a:r>
            <a:r>
              <a:rPr lang="tr-TR" sz="1200" b="0"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maintained in all numerical calculations is 4</a:t>
            </a:r>
          </a:p>
          <a:p>
            <a:r>
              <a:rPr lang="en-US" sz="1200" b="0" i="0" u="none" strike="noStrike" kern="1200" baseline="0" dirty="0" smtClean="0">
                <a:solidFill>
                  <a:schemeClr val="tx1"/>
                </a:solidFill>
                <a:latin typeface="+mn-lt"/>
                <a:ea typeface="+mn-ea"/>
                <a:cs typeface="+mn-cs"/>
              </a:rPr>
              <a:t>o A book can be deleted from the Library Management System by the</a:t>
            </a:r>
            <a:r>
              <a:rPr lang="tr-TR" sz="1200" b="0" i="0" u="none" strike="noStrike" kern="1200" baseline="0" dirty="0" smtClean="0">
                <a:solidFill>
                  <a:schemeClr val="tx1"/>
                </a:solidFill>
                <a:latin typeface="+mn-lt"/>
                <a:ea typeface="+mn-ea"/>
                <a:cs typeface="+mn-cs"/>
              </a:rPr>
              <a:t> </a:t>
            </a:r>
            <a:r>
              <a:rPr lang="en-GB" sz="1200" b="0" i="0" u="none" strike="noStrike" kern="1200" baseline="0" dirty="0" smtClean="0">
                <a:solidFill>
                  <a:schemeClr val="tx1"/>
                </a:solidFill>
                <a:latin typeface="+mn-lt"/>
                <a:ea typeface="+mn-ea"/>
                <a:cs typeface="+mn-cs"/>
              </a:rPr>
              <a:t>Database Administrator only</a:t>
            </a:r>
            <a:endParaRPr lang="tr-TR" sz="1200" b="0" i="0" u="none" strike="noStrike" kern="1200" baseline="0" dirty="0" smtClean="0">
              <a:solidFill>
                <a:schemeClr val="tx1"/>
              </a:solidFill>
              <a:latin typeface="+mn-lt"/>
              <a:ea typeface="+mn-ea"/>
              <a:cs typeface="+mn-cs"/>
            </a:endParaRPr>
          </a:p>
          <a:p>
            <a:endParaRPr lang="tr-TR" sz="1200" b="0" i="0" u="none" strike="noStrike" kern="1200" baseline="0" dirty="0" smtClean="0">
              <a:solidFill>
                <a:schemeClr val="tx1"/>
              </a:solidFill>
              <a:latin typeface="+mn-lt"/>
              <a:ea typeface="+mn-ea"/>
              <a:cs typeface="+mn-cs"/>
            </a:endParaRPr>
          </a:p>
          <a:p>
            <a:r>
              <a:rPr lang="tr-TR" sz="1200" b="0" i="0" u="none" strike="noStrike" kern="1200" baseline="0" dirty="0" smtClean="0">
                <a:solidFill>
                  <a:schemeClr val="tx1"/>
                </a:solidFill>
                <a:latin typeface="+mn-lt"/>
                <a:ea typeface="+mn-ea"/>
                <a:cs typeface="+mn-cs"/>
              </a:rPr>
              <a:t>NONFUNC REQ: </a:t>
            </a:r>
            <a:r>
              <a:rPr lang="en-US" sz="1200" b="0" i="0" u="none" strike="noStrike" kern="1200" baseline="0" dirty="0" smtClean="0">
                <a:solidFill>
                  <a:schemeClr val="tx1"/>
                </a:solidFill>
                <a:latin typeface="+mn-lt"/>
                <a:ea typeface="+mn-ea"/>
                <a:cs typeface="+mn-cs"/>
              </a:rPr>
              <a:t>The response time of the system should always be less than 5</a:t>
            </a:r>
            <a:r>
              <a:rPr lang="en-GB" sz="1200" b="0" i="0" u="none" strike="noStrike" kern="1200" baseline="0" dirty="0" smtClean="0">
                <a:solidFill>
                  <a:schemeClr val="tx1"/>
                </a:solidFill>
                <a:latin typeface="+mn-lt"/>
                <a:ea typeface="+mn-ea"/>
                <a:cs typeface="+mn-cs"/>
              </a:rPr>
              <a:t>seconds</a:t>
            </a:r>
          </a:p>
          <a:p>
            <a:r>
              <a:rPr lang="en-US" sz="1200" b="0" i="0" u="none" strike="noStrike" kern="1200" baseline="0" dirty="0" smtClean="0">
                <a:solidFill>
                  <a:schemeClr val="tx1"/>
                </a:solidFill>
                <a:latin typeface="+mn-lt"/>
                <a:ea typeface="+mn-ea"/>
                <a:cs typeface="+mn-cs"/>
              </a:rPr>
              <a:t>o The software should be developed using C language on a UNIX</a:t>
            </a:r>
            <a:r>
              <a:rPr lang="tr-TR" sz="1200" b="0" i="0" u="none" strike="noStrike" kern="1200" baseline="0" dirty="0" smtClean="0">
                <a:solidFill>
                  <a:schemeClr val="tx1"/>
                </a:solidFill>
                <a:latin typeface="+mn-lt"/>
                <a:ea typeface="+mn-ea"/>
                <a:cs typeface="+mn-cs"/>
              </a:rPr>
              <a:t> </a:t>
            </a:r>
            <a:r>
              <a:rPr lang="en-GB" sz="1200" b="0" i="0" u="none" strike="noStrike" kern="1200" baseline="0" dirty="0" smtClean="0">
                <a:solidFill>
                  <a:schemeClr val="tx1"/>
                </a:solidFill>
                <a:latin typeface="+mn-lt"/>
                <a:ea typeface="+mn-ea"/>
                <a:cs typeface="+mn-cs"/>
              </a:rPr>
              <a:t>based system</a:t>
            </a:r>
          </a:p>
          <a:p>
            <a:r>
              <a:rPr lang="en-US" sz="1200" b="0" i="0" u="none" strike="noStrike" kern="1200" baseline="0" dirty="0" smtClean="0">
                <a:solidFill>
                  <a:schemeClr val="tx1"/>
                </a:solidFill>
                <a:latin typeface="+mn-lt"/>
                <a:ea typeface="+mn-ea"/>
                <a:cs typeface="+mn-cs"/>
              </a:rPr>
              <a:t>o Experienced officers should be able to use all the system functions</a:t>
            </a:r>
            <a:r>
              <a:rPr lang="tr-TR" sz="1200" b="0"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after a total training of two hours. After this training, the average</a:t>
            </a:r>
            <a:r>
              <a:rPr lang="tr-TR" sz="1200" b="0"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number of errors made by experienced officers should not exceed</a:t>
            </a:r>
            <a:r>
              <a:rPr lang="tr-TR" sz="1200" b="0" i="0" u="none" strike="noStrike" kern="1200" baseline="0" dirty="0" smtClean="0">
                <a:solidFill>
                  <a:schemeClr val="tx1"/>
                </a:solidFill>
                <a:latin typeface="+mn-lt"/>
                <a:ea typeface="+mn-ea"/>
                <a:cs typeface="+mn-cs"/>
              </a:rPr>
              <a:t> </a:t>
            </a:r>
            <a:r>
              <a:rPr lang="en-GB" sz="1200" b="0" i="0" u="none" strike="noStrike" kern="1200" baseline="0" dirty="0" smtClean="0">
                <a:solidFill>
                  <a:schemeClr val="tx1"/>
                </a:solidFill>
                <a:latin typeface="+mn-lt"/>
                <a:ea typeface="+mn-ea"/>
                <a:cs typeface="+mn-cs"/>
              </a:rPr>
              <a:t>two per day</a:t>
            </a:r>
            <a:endParaRPr lang="en-GB" dirty="0"/>
          </a:p>
        </p:txBody>
      </p:sp>
      <p:sp>
        <p:nvSpPr>
          <p:cNvPr id="4" name="Slide Number Placeholder 3"/>
          <p:cNvSpPr>
            <a:spLocks noGrp="1"/>
          </p:cNvSpPr>
          <p:nvPr>
            <p:ph type="sldNum" sz="quarter" idx="10"/>
          </p:nvPr>
        </p:nvSpPr>
        <p:spPr/>
        <p:txBody>
          <a:bodyPr/>
          <a:lstStyle/>
          <a:p>
            <a:fld id="{D0C0938D-1E5C-4A3F-BAE0-89C218C353DC}" type="slidenum">
              <a:rPr lang="tr-TR" smtClean="0"/>
              <a:t>11</a:t>
            </a:fld>
            <a:endParaRPr lang="tr-TR"/>
          </a:p>
        </p:txBody>
      </p:sp>
    </p:spTree>
    <p:extLst>
      <p:ext uri="{BB962C8B-B14F-4D97-AF65-F5344CB8AC3E}">
        <p14:creationId xmlns:p14="http://schemas.microsoft.com/office/powerpoint/2010/main" val="25115112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tr-TR" altLang="en-US" dirty="0" smtClean="0">
                <a:ea typeface="ＭＳ Ｐゴシック" panose="020B0600070205080204" pitchFamily="34" charset="-128"/>
              </a:rPr>
              <a:t>AN</a:t>
            </a:r>
            <a:r>
              <a:rPr lang="tr-TR" altLang="en-US" baseline="0" dirty="0" smtClean="0">
                <a:ea typeface="ＭＳ Ｐゴシック" panose="020B0600070205080204" pitchFamily="34" charset="-128"/>
              </a:rPr>
              <a:t> ACTOR NEED NOT TO BE A HUMAN BEING. EXAMPLE:</a:t>
            </a:r>
          </a:p>
          <a:p>
            <a:pPr eaLnBrk="1" hangingPunct="1"/>
            <a:r>
              <a:rPr lang="en-US" altLang="en-US" dirty="0" smtClean="0">
                <a:ea typeface="ＭＳ Ｐゴシック" panose="020B0600070205080204" pitchFamily="34" charset="-128"/>
              </a:rPr>
              <a:t>An e-commerce information system has to interact with the credit card company information system</a:t>
            </a:r>
          </a:p>
          <a:p>
            <a:pPr lvl="1" eaLnBrk="1" hangingPunct="1"/>
            <a:r>
              <a:rPr lang="en-US" altLang="en-US" dirty="0" smtClean="0">
                <a:ea typeface="ＭＳ Ｐゴシック" panose="020B0600070205080204" pitchFamily="34" charset="-128"/>
              </a:rPr>
              <a:t>The credit card company information system is an actor from the viewpoint of the e-commerce information system</a:t>
            </a:r>
          </a:p>
          <a:p>
            <a:pPr lvl="1" eaLnBrk="1" hangingPunct="1"/>
            <a:r>
              <a:rPr lang="en-US" altLang="en-US" dirty="0" smtClean="0">
                <a:ea typeface="ＭＳ Ｐゴシック" panose="020B0600070205080204" pitchFamily="34" charset="-128"/>
              </a:rPr>
              <a:t>The e-commerce information system is an actor from the viewpoint of the credit card company information system</a:t>
            </a:r>
          </a:p>
          <a:p>
            <a:endParaRPr lang="en-GB" dirty="0"/>
          </a:p>
        </p:txBody>
      </p:sp>
      <p:sp>
        <p:nvSpPr>
          <p:cNvPr id="4" name="Slide Number Placeholder 3"/>
          <p:cNvSpPr>
            <a:spLocks noGrp="1"/>
          </p:cNvSpPr>
          <p:nvPr>
            <p:ph type="sldNum" sz="quarter" idx="10"/>
          </p:nvPr>
        </p:nvSpPr>
        <p:spPr/>
        <p:txBody>
          <a:bodyPr/>
          <a:lstStyle/>
          <a:p>
            <a:fld id="{D0C0938D-1E5C-4A3F-BAE0-89C218C353DC}" type="slidenum">
              <a:rPr lang="tr-TR" smtClean="0"/>
              <a:t>21</a:t>
            </a:fld>
            <a:endParaRPr lang="tr-TR"/>
          </a:p>
        </p:txBody>
      </p:sp>
    </p:spTree>
    <p:extLst>
      <p:ext uri="{BB962C8B-B14F-4D97-AF65-F5344CB8AC3E}">
        <p14:creationId xmlns:p14="http://schemas.microsoft.com/office/powerpoint/2010/main" val="23765341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Personas – can be used for outliners</a:t>
            </a:r>
          </a:p>
          <a:p>
            <a:r>
              <a:rPr lang="en-US" dirty="0" smtClean="0"/>
              <a:t>Don’t use the term user or customer, those are very generic,</a:t>
            </a:r>
            <a:r>
              <a:rPr lang="en-US" baseline="0" dirty="0" smtClean="0"/>
              <a:t> e.g. use frequent flyer.</a:t>
            </a:r>
            <a:endParaRPr lang="en-US" dirty="0"/>
          </a:p>
        </p:txBody>
      </p:sp>
      <p:sp>
        <p:nvSpPr>
          <p:cNvPr id="4" name="Slide Number Placeholder 3"/>
          <p:cNvSpPr>
            <a:spLocks noGrp="1"/>
          </p:cNvSpPr>
          <p:nvPr>
            <p:ph type="sldNum" sz="quarter" idx="10"/>
          </p:nvPr>
        </p:nvSpPr>
        <p:spPr/>
        <p:txBody>
          <a:bodyPr/>
          <a:lstStyle/>
          <a:p>
            <a:fld id="{CD1B3FE2-921C-4EB4-9C61-BFD086FC95A3}" type="slidenum">
              <a:rPr lang="en-US" smtClean="0"/>
              <a:t>27</a:t>
            </a:fld>
            <a:endParaRPr lang="en-US"/>
          </a:p>
        </p:txBody>
      </p:sp>
    </p:spTree>
    <p:extLst>
      <p:ext uri="{BB962C8B-B14F-4D97-AF65-F5344CB8AC3E}">
        <p14:creationId xmlns:p14="http://schemas.microsoft.com/office/powerpoint/2010/main" val="1883931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Write them down,</a:t>
            </a:r>
            <a:r>
              <a:rPr lang="en-US" baseline="0" dirty="0" smtClean="0"/>
              <a:t> be it Notes, Constraints, Risks, Assumptions</a:t>
            </a:r>
          </a:p>
          <a:p>
            <a:r>
              <a:rPr lang="en-US" baseline="0" dirty="0" smtClean="0"/>
              <a:t>No harm and it helps in prioritization, estimation</a:t>
            </a:r>
            <a:endParaRPr lang="en-US" dirty="0"/>
          </a:p>
        </p:txBody>
      </p:sp>
      <p:sp>
        <p:nvSpPr>
          <p:cNvPr id="4" name="Slide Number Placeholder 3"/>
          <p:cNvSpPr>
            <a:spLocks noGrp="1"/>
          </p:cNvSpPr>
          <p:nvPr>
            <p:ph type="sldNum" sz="quarter" idx="10"/>
          </p:nvPr>
        </p:nvSpPr>
        <p:spPr/>
        <p:txBody>
          <a:bodyPr/>
          <a:lstStyle/>
          <a:p>
            <a:fld id="{CD1B3FE2-921C-4EB4-9C61-BFD086FC95A3}" type="slidenum">
              <a:rPr lang="en-US" smtClean="0"/>
              <a:t>28</a:t>
            </a:fld>
            <a:endParaRPr lang="en-US"/>
          </a:p>
        </p:txBody>
      </p:sp>
    </p:spTree>
    <p:extLst>
      <p:ext uri="{BB962C8B-B14F-4D97-AF65-F5344CB8AC3E}">
        <p14:creationId xmlns:p14="http://schemas.microsoft.com/office/powerpoint/2010/main" val="10489730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UX has to be mentioned in the requirements</a:t>
            </a:r>
            <a:endParaRPr lang="en-US" dirty="0"/>
          </a:p>
        </p:txBody>
      </p:sp>
      <p:sp>
        <p:nvSpPr>
          <p:cNvPr id="4" name="Slide Number Placeholder 3"/>
          <p:cNvSpPr>
            <a:spLocks noGrp="1"/>
          </p:cNvSpPr>
          <p:nvPr>
            <p:ph type="sldNum" sz="quarter" idx="10"/>
          </p:nvPr>
        </p:nvSpPr>
        <p:spPr/>
        <p:txBody>
          <a:bodyPr/>
          <a:lstStyle/>
          <a:p>
            <a:fld id="{CD1B3FE2-921C-4EB4-9C61-BFD086FC95A3}" type="slidenum">
              <a:rPr lang="en-US" smtClean="0"/>
              <a:t>29</a:t>
            </a:fld>
            <a:endParaRPr lang="en-US"/>
          </a:p>
        </p:txBody>
      </p:sp>
    </p:spTree>
    <p:extLst>
      <p:ext uri="{BB962C8B-B14F-4D97-AF65-F5344CB8AC3E}">
        <p14:creationId xmlns:p14="http://schemas.microsoft.com/office/powerpoint/2010/main" val="19284970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Behavior Driven Development</a:t>
            </a:r>
          </a:p>
          <a:p>
            <a:r>
              <a:rPr lang="en-US" dirty="0" smtClean="0"/>
              <a:t>As a good P.O. you need</a:t>
            </a:r>
            <a:r>
              <a:rPr lang="en-US" baseline="0" dirty="0" smtClean="0"/>
              <a:t> to have Acceptance Criteria for every user story</a:t>
            </a:r>
          </a:p>
        </p:txBody>
      </p:sp>
      <p:sp>
        <p:nvSpPr>
          <p:cNvPr id="4" name="Slide Number Placeholder 3"/>
          <p:cNvSpPr>
            <a:spLocks noGrp="1"/>
          </p:cNvSpPr>
          <p:nvPr>
            <p:ph type="sldNum" sz="quarter" idx="10"/>
          </p:nvPr>
        </p:nvSpPr>
        <p:spPr/>
        <p:txBody>
          <a:bodyPr/>
          <a:lstStyle/>
          <a:p>
            <a:fld id="{CD1B3FE2-921C-4EB4-9C61-BFD086FC95A3}" type="slidenum">
              <a:rPr lang="en-US" smtClean="0"/>
              <a:t>30</a:t>
            </a:fld>
            <a:endParaRPr lang="en-US"/>
          </a:p>
        </p:txBody>
      </p:sp>
    </p:spTree>
    <p:extLst>
      <p:ext uri="{BB962C8B-B14F-4D97-AF65-F5344CB8AC3E}">
        <p14:creationId xmlns:p14="http://schemas.microsoft.com/office/powerpoint/2010/main" val="11941985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Ref idx="1002">
        <a:schemeClr val="bg2"/>
      </p:bgRef>
    </p:bg>
    <p:spTree>
      <p:nvGrpSpPr>
        <p:cNvPr id="1" name=""/>
        <p:cNvGrpSpPr/>
        <p:nvPr/>
      </p:nvGrpSpPr>
      <p:grpSpPr>
        <a:xfrm>
          <a:off x="0" y="0"/>
          <a:ext cx="0" cy="0"/>
          <a:chOff x="0" y="0"/>
          <a:chExt cx="0" cy="0"/>
        </a:xfrm>
      </p:grpSpPr>
      <p:sp>
        <p:nvSpPr>
          <p:cNvPr id="26" name="Rectangle 25"/>
          <p:cNvSpPr/>
          <p:nvPr userDrawn="1"/>
        </p:nvSpPr>
        <p:spPr>
          <a:xfrm>
            <a:off x="-1" y="2545080"/>
            <a:ext cx="9144000" cy="3255264"/>
          </a:xfrm>
          <a:prstGeom prst="rect">
            <a:avLst/>
          </a:prstGeom>
          <a:solidFill>
            <a:srgbClr val="FFFFFF"/>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p:cNvSpPr/>
          <p:nvPr userDrawn="1"/>
        </p:nvSpPr>
        <p:spPr>
          <a:xfrm>
            <a:off x="-1" y="2667000"/>
            <a:ext cx="9144000" cy="2739571"/>
          </a:xfrm>
          <a:prstGeom prst="rect">
            <a:avLst/>
          </a:prstGeom>
          <a:solidFill>
            <a:schemeClr val="accent2"/>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p:cNvSpPr/>
          <p:nvPr userDrawn="1"/>
        </p:nvSpPr>
        <p:spPr>
          <a:xfrm>
            <a:off x="-1" y="5479143"/>
            <a:ext cx="9144000" cy="235857"/>
          </a:xfrm>
          <a:prstGeom prst="rect">
            <a:avLst/>
          </a:prstGeom>
          <a:solidFill>
            <a:schemeClr val="accent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itle 1"/>
          <p:cNvSpPr>
            <a:spLocks noGrp="1"/>
          </p:cNvSpPr>
          <p:nvPr>
            <p:ph type="ctrTitle"/>
          </p:nvPr>
        </p:nvSpPr>
        <p:spPr>
          <a:xfrm>
            <a:off x="228599" y="2819400"/>
            <a:ext cx="8686800" cy="1470025"/>
          </a:xfrm>
        </p:spPr>
        <p:txBody>
          <a:bodyPr anchor="b">
            <a:noAutofit/>
          </a:bodyPr>
          <a:lstStyle>
            <a:lvl1pPr>
              <a:defRPr sz="7200" b="0" cap="none" spc="0">
                <a:ln w="13970" cmpd="sng">
                  <a:solidFill>
                    <a:srgbClr val="FFFFFF"/>
                  </a:solidFill>
                  <a:prstDash val="solid"/>
                </a:ln>
                <a:solidFill>
                  <a:srgbClr val="FFFFFF"/>
                </a:solidFill>
                <a:effectLst>
                  <a:outerShdw blurRad="63500" dir="3600000" algn="tl" rotWithShape="0">
                    <a:srgbClr val="000000">
                      <a:alpha val="70000"/>
                    </a:srgbClr>
                  </a:outerShdw>
                </a:effectLst>
              </a:defRPr>
            </a:lvl1pPr>
          </a:lstStyle>
          <a:p>
            <a:r>
              <a:rPr lang="en-US" smtClean="0"/>
              <a:t>Click to edit Master title style</a:t>
            </a:r>
            <a:endParaRPr lang="en-US" dirty="0"/>
          </a:p>
        </p:txBody>
      </p:sp>
      <p:sp>
        <p:nvSpPr>
          <p:cNvPr id="30" name="Subtitle 2"/>
          <p:cNvSpPr>
            <a:spLocks noGrp="1"/>
          </p:cNvSpPr>
          <p:nvPr>
            <p:ph type="subTitle" idx="1"/>
          </p:nvPr>
        </p:nvSpPr>
        <p:spPr>
          <a:xfrm>
            <a:off x="179512" y="4293096"/>
            <a:ext cx="8712968" cy="1008112"/>
          </a:xfrm>
        </p:spPr>
        <p:txBody>
          <a:bodyPr>
            <a:normAutofit/>
          </a:bodyPr>
          <a:lstStyle>
            <a:lvl1pPr marL="0" indent="0" algn="ctr">
              <a:buNone/>
              <a:defRPr sz="2800" b="0" cap="none" spc="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31" name="Subtitle 2"/>
          <p:cNvSpPr txBox="1">
            <a:spLocks/>
          </p:cNvSpPr>
          <p:nvPr userDrawn="1"/>
        </p:nvSpPr>
        <p:spPr>
          <a:xfrm>
            <a:off x="-1" y="5829572"/>
            <a:ext cx="9143999" cy="911796"/>
          </a:xfrm>
          <a:prstGeom prst="rect">
            <a:avLst/>
          </a:prstGeom>
        </p:spPr>
        <p:txBody>
          <a:bodyPr vert="horz" lIns="91440" tIns="45720" rIns="91440" bIns="45720" rtlCol="0">
            <a:normAutofit lnSpcReduction="10000"/>
          </a:bodyPr>
          <a:lstStyle>
            <a:lvl1pPr marL="0" indent="0" algn="ctr" defTabSz="914400" rtl="0" eaLnBrk="1" latinLnBrk="0" hangingPunct="1">
              <a:spcBef>
                <a:spcPct val="20000"/>
              </a:spcBef>
              <a:buClr>
                <a:schemeClr val="accent1"/>
              </a:buClr>
              <a:buSzPct val="75000"/>
              <a:buFont typeface="Wingdings" pitchFamily="2" charset="2"/>
              <a:buNone/>
              <a:defRPr sz="2000" kern="1200">
                <a:solidFill>
                  <a:srgbClr val="FFFFFF"/>
                </a:solidFill>
                <a:latin typeface="+mn-lt"/>
                <a:ea typeface="+mn-ea"/>
                <a:cs typeface="+mn-cs"/>
              </a:defRPr>
            </a:lvl1pPr>
            <a:lvl2pPr marL="457200" indent="0" algn="ctr" defTabSz="914400" rtl="0" eaLnBrk="1" latinLnBrk="0" hangingPunct="1">
              <a:spcBef>
                <a:spcPct val="20000"/>
              </a:spcBef>
              <a:buClr>
                <a:schemeClr val="accent2"/>
              </a:buClr>
              <a:buSzPct val="85000"/>
              <a:buFont typeface="Courier New" pitchFamily="49" charset="0"/>
              <a:buNone/>
              <a:defRPr sz="2000" kern="1200">
                <a:solidFill>
                  <a:schemeClr val="tx1">
                    <a:tint val="75000"/>
                  </a:schemeClr>
                </a:solidFill>
                <a:latin typeface="+mn-lt"/>
                <a:ea typeface="+mn-ea"/>
                <a:cs typeface="+mn-cs"/>
              </a:defRPr>
            </a:lvl2pPr>
            <a:lvl3pPr marL="914400" indent="0" algn="ctr" defTabSz="914400" rtl="0" eaLnBrk="1" latinLnBrk="0" hangingPunct="1">
              <a:spcBef>
                <a:spcPct val="20000"/>
              </a:spcBef>
              <a:buClr>
                <a:schemeClr val="accent3"/>
              </a:buClr>
              <a:buFont typeface="Arial" pitchFamily="34" charset="0"/>
              <a:buNone/>
              <a:defRPr sz="1800" kern="1200">
                <a:solidFill>
                  <a:schemeClr val="tx1">
                    <a:tint val="75000"/>
                  </a:schemeClr>
                </a:solidFill>
                <a:latin typeface="+mn-lt"/>
                <a:ea typeface="+mn-ea"/>
                <a:cs typeface="+mn-cs"/>
              </a:defRPr>
            </a:lvl3pPr>
            <a:lvl4pPr marL="1371600" indent="0" algn="ctr" defTabSz="914400" rtl="0" eaLnBrk="1" latinLnBrk="0" hangingPunct="1">
              <a:spcBef>
                <a:spcPct val="20000"/>
              </a:spcBef>
              <a:buClr>
                <a:schemeClr val="accent4"/>
              </a:buClr>
              <a:buFont typeface="Arial" pitchFamily="34" charset="0"/>
              <a:buNone/>
              <a:defRPr sz="1600" kern="1200">
                <a:solidFill>
                  <a:schemeClr val="tx1">
                    <a:tint val="75000"/>
                  </a:schemeClr>
                </a:solidFill>
                <a:latin typeface="+mn-lt"/>
                <a:ea typeface="+mn-ea"/>
                <a:cs typeface="+mn-cs"/>
              </a:defRPr>
            </a:lvl4pPr>
            <a:lvl5pPr marL="1828800" indent="0" algn="ctr" defTabSz="914400" rtl="0" eaLnBrk="1" latinLnBrk="0" hangingPunct="1">
              <a:spcBef>
                <a:spcPct val="20000"/>
              </a:spcBef>
              <a:buClr>
                <a:schemeClr val="accent5"/>
              </a:buClr>
              <a:buFont typeface="Arial" pitchFamily="34" charset="0"/>
              <a:buNone/>
              <a:defRPr sz="1400" kern="1200" baseline="0">
                <a:solidFill>
                  <a:schemeClr val="tx1">
                    <a:tint val="75000"/>
                  </a:schemeClr>
                </a:solidFill>
                <a:latin typeface="+mn-lt"/>
                <a:ea typeface="+mn-ea"/>
                <a:cs typeface="+mn-cs"/>
              </a:defRPr>
            </a:lvl5pPr>
            <a:lvl6pPr marL="2286000" indent="0" algn="ctr" defTabSz="914400" rtl="0" eaLnBrk="1" latinLnBrk="0" hangingPunct="1">
              <a:spcBef>
                <a:spcPct val="20000"/>
              </a:spcBef>
              <a:buClr>
                <a:schemeClr val="accent6"/>
              </a:buClr>
              <a:buFont typeface="Arial" pitchFamily="34" charset="0"/>
              <a:buNone/>
              <a:defRPr sz="1400" kern="1200">
                <a:solidFill>
                  <a:schemeClr val="tx1">
                    <a:tint val="75000"/>
                  </a:schemeClr>
                </a:solidFill>
                <a:latin typeface="+mn-lt"/>
                <a:ea typeface="+mn-ea"/>
                <a:cs typeface="+mn-cs"/>
              </a:defRPr>
            </a:lvl6pPr>
            <a:lvl7pPr marL="2743200" indent="0" algn="ctr" defTabSz="914400" rtl="0" eaLnBrk="1" latinLnBrk="0" hangingPunct="1">
              <a:spcBef>
                <a:spcPct val="20000"/>
              </a:spcBef>
              <a:buClr>
                <a:schemeClr val="accent1"/>
              </a:buClr>
              <a:buFont typeface="Arial" pitchFamily="34" charset="0"/>
              <a:buNone/>
              <a:defRPr sz="1400" kern="1200">
                <a:solidFill>
                  <a:schemeClr val="tx1">
                    <a:tint val="75000"/>
                  </a:schemeClr>
                </a:solidFill>
                <a:latin typeface="+mn-lt"/>
                <a:ea typeface="+mn-ea"/>
                <a:cs typeface="+mn-cs"/>
              </a:defRPr>
            </a:lvl7pPr>
            <a:lvl8pPr marL="3200400" indent="0" algn="ctr" defTabSz="914400" rtl="0" eaLnBrk="1" latinLnBrk="0" hangingPunct="1">
              <a:spcBef>
                <a:spcPct val="20000"/>
              </a:spcBef>
              <a:buClr>
                <a:schemeClr val="accent4"/>
              </a:buClr>
              <a:buFont typeface="Arial" pitchFamily="34" charset="0"/>
              <a:buNone/>
              <a:defRPr sz="1400" kern="1200">
                <a:solidFill>
                  <a:schemeClr val="tx1">
                    <a:tint val="75000"/>
                  </a:schemeClr>
                </a:solidFill>
                <a:latin typeface="+mn-lt"/>
                <a:ea typeface="+mn-ea"/>
                <a:cs typeface="+mn-cs"/>
              </a:defRPr>
            </a:lvl8pPr>
            <a:lvl9pPr marL="3657600" indent="0" algn="ctr" defTabSz="914400" rtl="0" eaLnBrk="1" latinLnBrk="0" hangingPunct="1">
              <a:spcBef>
                <a:spcPct val="20000"/>
              </a:spcBef>
              <a:buClr>
                <a:schemeClr val="accent5"/>
              </a:buClr>
              <a:buFont typeface="Arial" pitchFamily="34" charset="0"/>
              <a:buNone/>
              <a:defRPr sz="1400" kern="1200">
                <a:solidFill>
                  <a:schemeClr val="tx1">
                    <a:tint val="75000"/>
                  </a:schemeClr>
                </a:solidFill>
                <a:latin typeface="+mn-lt"/>
                <a:ea typeface="+mn-ea"/>
                <a:cs typeface="+mn-cs"/>
              </a:defRPr>
            </a:lvl9pPr>
          </a:lstStyle>
          <a:p>
            <a:r>
              <a:rPr lang="tr-TR" sz="2000" dirty="0" err="1" smtClean="0"/>
              <a:t>Yard</a:t>
            </a:r>
            <a:r>
              <a:rPr lang="tr-TR" sz="2000" dirty="0" smtClean="0"/>
              <a:t>.</a:t>
            </a:r>
            <a:r>
              <a:rPr lang="tr-TR" sz="2000" baseline="0" dirty="0" smtClean="0"/>
              <a:t> Doç. </a:t>
            </a:r>
            <a:r>
              <a:rPr lang="tr-TR" sz="2000" dirty="0" smtClean="0"/>
              <a:t>Dr. Ayşe TOSUN    </a:t>
            </a:r>
            <a:r>
              <a:rPr lang="tr-TR" sz="2000" baseline="0" dirty="0" smtClean="0"/>
              <a:t>                         Doç. </a:t>
            </a:r>
            <a:r>
              <a:rPr lang="tr-TR" sz="2000" dirty="0" smtClean="0"/>
              <a:t>Dr.</a:t>
            </a:r>
            <a:r>
              <a:rPr lang="tr-TR" sz="2000" baseline="0" dirty="0" smtClean="0"/>
              <a:t> </a:t>
            </a:r>
            <a:r>
              <a:rPr lang="tr-TR" sz="2000" dirty="0" smtClean="0"/>
              <a:t>Cüneyd TANTUĞ</a:t>
            </a:r>
          </a:p>
          <a:p>
            <a:r>
              <a:rPr lang="tr-TR" sz="1600" dirty="0" smtClean="0"/>
              <a:t>Istanbul Technical University</a:t>
            </a:r>
            <a:br>
              <a:rPr lang="tr-TR" sz="1600" dirty="0" smtClean="0"/>
            </a:br>
            <a:r>
              <a:rPr lang="tr-TR" sz="1600" dirty="0" smtClean="0"/>
              <a:t>Computer Engineering Department</a:t>
            </a:r>
            <a:endParaRPr lang="tr-TR" sz="1600" dirty="0"/>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smtClean="0"/>
              <a:t>System Modeling and Requirements Engineering</a:t>
            </a:r>
            <a:endParaRPr lang="en-US"/>
          </a:p>
        </p:txBody>
      </p:sp>
      <p:sp>
        <p:nvSpPr>
          <p:cNvPr id="6" name="Slide Number Placeholder 5"/>
          <p:cNvSpPr>
            <a:spLocks noGrp="1"/>
          </p:cNvSpPr>
          <p:nvPr>
            <p:ph type="sldNum" sz="quarter" idx="12"/>
          </p:nvPr>
        </p:nvSpPr>
        <p:spPr/>
        <p:txBody>
          <a:bodyPr/>
          <a:lstStyle/>
          <a:p>
            <a:fld id="{FA84A37A-AFC2-4A01-80A1-FC20F2C0D5BB}"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7" name="Rectangle 6"/>
          <p:cNvSpPr/>
          <p:nvPr/>
        </p:nvSpPr>
        <p:spPr>
          <a:xfrm rot="5400000">
            <a:off x="4591050" y="2409824"/>
            <a:ext cx="6858000" cy="2038351"/>
          </a:xfrm>
          <a:prstGeom prst="rect">
            <a:avLst/>
          </a:prstGeom>
          <a:solidFill>
            <a:srgbClr val="FFFFFF"/>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rot="5400000">
            <a:off x="4668203" y="2570797"/>
            <a:ext cx="6858000" cy="1716405"/>
          </a:xfrm>
          <a:prstGeom prst="rect">
            <a:avLst/>
          </a:prstGeom>
          <a:solidFill>
            <a:schemeClr val="accent2"/>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Vertical Title 1"/>
          <p:cNvSpPr>
            <a:spLocks noGrp="1"/>
          </p:cNvSpPr>
          <p:nvPr>
            <p:ph type="title" orient="vert"/>
          </p:nvPr>
        </p:nvSpPr>
        <p:spPr>
          <a:xfrm>
            <a:off x="7315200" y="274638"/>
            <a:ext cx="1447800" cy="5851525"/>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199" y="274638"/>
            <a:ext cx="6353175"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r>
              <a:rPr lang="en-US" smtClean="0"/>
              <a:t>System Modeling and Requirements Engineering</a:t>
            </a:r>
            <a:endParaRPr lang="en-US" dirty="0"/>
          </a:p>
        </p:txBody>
      </p:sp>
      <p:sp>
        <p:nvSpPr>
          <p:cNvPr id="6" name="Slide Number Placeholder 5"/>
          <p:cNvSpPr>
            <a:spLocks noGrp="1"/>
          </p:cNvSpPr>
          <p:nvPr>
            <p:ph type="sldNum" sz="quarter" idx="12"/>
          </p:nvPr>
        </p:nvSpPr>
        <p:spPr>
          <a:xfrm>
            <a:off x="6096000" y="6356350"/>
            <a:ext cx="762000" cy="365125"/>
          </a:xfrm>
        </p:spPr>
        <p:txBody>
          <a:bodyPr/>
          <a:lstStyle/>
          <a:p>
            <a:fld id="{FA84A37A-AFC2-4A01-80A1-FC20F2C0D5BB}" type="slidenum">
              <a:rPr lang="en-US" smtClean="0"/>
              <a:pPr/>
              <a:t>‹#›</a:t>
            </a:fld>
            <a:endParaRPr lang="en-US" dirty="0"/>
          </a:p>
        </p:txBody>
      </p:sp>
      <p:sp>
        <p:nvSpPr>
          <p:cNvPr id="9" name="Rectangle 8"/>
          <p:cNvSpPr/>
          <p:nvPr/>
        </p:nvSpPr>
        <p:spPr>
          <a:xfrm rot="5400000">
            <a:off x="3681476" y="3354324"/>
            <a:ext cx="6858000" cy="149352"/>
          </a:xfrm>
          <a:prstGeom prst="rect">
            <a:avLst/>
          </a:prstGeom>
          <a:solidFill>
            <a:schemeClr val="accent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70889" y="6453336"/>
            <a:ext cx="1952839" cy="365125"/>
          </a:xfrm>
        </p:spPr>
        <p:txBody>
          <a:bodyPr/>
          <a:lstStyle/>
          <a:p>
            <a:endParaRPr lang="en-US" dirty="0"/>
          </a:p>
        </p:txBody>
      </p:sp>
      <p:sp>
        <p:nvSpPr>
          <p:cNvPr id="5" name="Footer Placeholder 4"/>
          <p:cNvSpPr>
            <a:spLocks noGrp="1"/>
          </p:cNvSpPr>
          <p:nvPr>
            <p:ph type="ftr" sz="quarter" idx="11"/>
          </p:nvPr>
        </p:nvSpPr>
        <p:spPr>
          <a:xfrm>
            <a:off x="2123728" y="6453336"/>
            <a:ext cx="4824536" cy="365125"/>
          </a:xfrm>
        </p:spPr>
        <p:txBody>
          <a:bodyPr/>
          <a:lstStyle/>
          <a:p>
            <a:r>
              <a:rPr lang="en-US" dirty="0" smtClean="0"/>
              <a:t>System Modeling and Requirements Engineering</a:t>
            </a:r>
            <a:endParaRPr lang="en-US" dirty="0"/>
          </a:p>
        </p:txBody>
      </p:sp>
      <p:sp>
        <p:nvSpPr>
          <p:cNvPr id="6" name="Slide Number Placeholder 5"/>
          <p:cNvSpPr>
            <a:spLocks noGrp="1"/>
          </p:cNvSpPr>
          <p:nvPr>
            <p:ph type="sldNum" sz="quarter" idx="12"/>
          </p:nvPr>
        </p:nvSpPr>
        <p:spPr/>
        <p:txBody>
          <a:bodyPr/>
          <a:lstStyle>
            <a:lvl1pPr>
              <a:defRPr sz="1400" b="0"/>
            </a:lvl1pPr>
          </a:lstStyle>
          <a:p>
            <a:r>
              <a:rPr lang="tr-TR" dirty="0" smtClean="0"/>
              <a:t>1.</a:t>
            </a:r>
            <a:fld id="{FA84A37A-AFC2-4A01-80A1-FC20F2C0D5BB}" type="slidenum">
              <a:rPr lang="en-US" smtClean="0"/>
              <a:pPr/>
              <a:t>‹#›</a:t>
            </a:fld>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7" name="Rectangle 6"/>
          <p:cNvSpPr/>
          <p:nvPr/>
        </p:nvSpPr>
        <p:spPr>
          <a:xfrm>
            <a:off x="-1" y="2545080"/>
            <a:ext cx="9144000" cy="3255264"/>
          </a:xfrm>
          <a:prstGeom prst="rect">
            <a:avLst/>
          </a:prstGeom>
          <a:solidFill>
            <a:srgbClr val="FFFFFF"/>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1" y="2667000"/>
            <a:ext cx="9144000" cy="2739571"/>
          </a:xfrm>
          <a:prstGeom prst="rect">
            <a:avLst/>
          </a:prstGeom>
          <a:solidFill>
            <a:schemeClr val="accent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1" y="5479143"/>
            <a:ext cx="9144000" cy="235857"/>
          </a:xfrm>
          <a:prstGeom prst="rect">
            <a:avLst/>
          </a:prstGeom>
          <a:solidFill>
            <a:schemeClr val="accent2"/>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28599" y="2819400"/>
            <a:ext cx="8686800" cy="1463040"/>
          </a:xfrm>
        </p:spPr>
        <p:txBody>
          <a:bodyPr anchor="b" anchorCtr="0">
            <a:noAutofit/>
          </a:bodyPr>
          <a:lstStyle>
            <a:lvl1pPr algn="ctr">
              <a:defRPr sz="7200" b="0"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571499" y="4800600"/>
            <a:ext cx="8001000" cy="548640"/>
          </a:xfrm>
        </p:spPr>
        <p:txBody>
          <a:bodyPr anchor="b"/>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a:xfrm>
            <a:off x="5076056" y="6356350"/>
            <a:ext cx="3888432" cy="365125"/>
          </a:xfrm>
        </p:spPr>
        <p:txBody>
          <a:bodyPr/>
          <a:lstStyle>
            <a:lvl1pPr algn="r">
              <a:defRPr/>
            </a:lvl1pPr>
          </a:lstStyle>
          <a:p>
            <a:r>
              <a:rPr lang="en-US" dirty="0" smtClean="0"/>
              <a:t>System Modeling and Requirements Engineering</a:t>
            </a:r>
            <a:endParaRPr lang="en-US" dirty="0"/>
          </a:p>
        </p:txBody>
      </p:sp>
      <p:sp>
        <p:nvSpPr>
          <p:cNvPr id="6" name="Slide Number Placeholder 5"/>
          <p:cNvSpPr>
            <a:spLocks noGrp="1"/>
          </p:cNvSpPr>
          <p:nvPr>
            <p:ph type="sldNum" sz="quarter" idx="12"/>
          </p:nvPr>
        </p:nvSpPr>
        <p:spPr>
          <a:xfrm>
            <a:off x="3959352" y="4389120"/>
            <a:ext cx="1216152" cy="365125"/>
          </a:xfrm>
        </p:spPr>
        <p:txBody>
          <a:bodyPr/>
          <a:lstStyle>
            <a:lvl1pPr algn="ctr">
              <a:defRPr sz="2400">
                <a:solidFill>
                  <a:srgbClr val="FFFFFF"/>
                </a:solidFill>
              </a:defRPr>
            </a:lvl1pPr>
          </a:lstStyle>
          <a:p>
            <a:fld id="{FA84A37A-AFC2-4A01-80A1-FC20F2C0D5BB}" type="slidenum">
              <a:rPr lang="en-US" smtClean="0"/>
              <a:pPr/>
              <a:t>‹#›</a:t>
            </a:fld>
            <a:endParaRPr lang="en-US" dirty="0"/>
          </a:p>
        </p:txBody>
      </p:sp>
      <p:sp>
        <p:nvSpPr>
          <p:cNvPr id="11" name="TextBox 10"/>
          <p:cNvSpPr txBox="1"/>
          <p:nvPr/>
        </p:nvSpPr>
        <p:spPr>
          <a:xfrm>
            <a:off x="4818888" y="4261104"/>
            <a:ext cx="1219200" cy="584775"/>
          </a:xfrm>
          <a:prstGeom prst="rect">
            <a:avLst/>
          </a:prstGeom>
          <a:noFill/>
        </p:spPr>
        <p:txBody>
          <a:bodyPr wrap="square" rtlCol="0">
            <a:spAutoFit/>
          </a:bodyPr>
          <a:lstStyle/>
          <a:p>
            <a:pPr algn="l"/>
            <a:r>
              <a:rPr lang="en-US" sz="3200" spc="150" dirty="0" smtClean="0">
                <a:solidFill>
                  <a:srgbClr val="FFFFFF"/>
                </a:solidFill>
                <a:sym typeface="Wingdings"/>
              </a:rPr>
              <a:t></a:t>
            </a:r>
            <a:endParaRPr lang="en-US" sz="3200" spc="150" dirty="0">
              <a:solidFill>
                <a:srgbClr val="FFFFFF"/>
              </a:solidFill>
            </a:endParaRPr>
          </a:p>
        </p:txBody>
      </p:sp>
      <p:sp>
        <p:nvSpPr>
          <p:cNvPr id="12" name="TextBox 11"/>
          <p:cNvSpPr txBox="1"/>
          <p:nvPr/>
        </p:nvSpPr>
        <p:spPr>
          <a:xfrm>
            <a:off x="3148584" y="4261104"/>
            <a:ext cx="1219200" cy="584775"/>
          </a:xfrm>
          <a:prstGeom prst="rect">
            <a:avLst/>
          </a:prstGeom>
          <a:noFill/>
        </p:spPr>
        <p:txBody>
          <a:bodyPr wrap="square" rtlCol="0">
            <a:spAutoFit/>
          </a:bodyPr>
          <a:lstStyle/>
          <a:p>
            <a:pPr algn="r"/>
            <a:r>
              <a:rPr lang="en-US" sz="3200" spc="150" dirty="0" smtClean="0">
                <a:solidFill>
                  <a:srgbClr val="FFFFFF"/>
                </a:solidFill>
                <a:sym typeface="Wingdings"/>
              </a:rPr>
              <a:t></a:t>
            </a:r>
            <a:endParaRPr lang="en-US" sz="3200" spc="150" dirty="0">
              <a:solidFill>
                <a:srgbClr val="FFFFFF"/>
              </a:solidFill>
            </a:endParaRP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07504" y="1124744"/>
            <a:ext cx="4388296" cy="5001419"/>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1124744"/>
            <a:ext cx="4388296" cy="5001419"/>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p:cNvSpPr>
          <p:nvPr>
            <p:ph type="dt" sz="half" idx="10"/>
          </p:nvPr>
        </p:nvSpPr>
        <p:spPr>
          <a:xfrm>
            <a:off x="170889" y="6453336"/>
            <a:ext cx="1520791" cy="365125"/>
          </a:xfrm>
        </p:spPr>
        <p:txBody>
          <a:bodyPr/>
          <a:lstStyle/>
          <a:p>
            <a:endParaRPr lang="en-US" dirty="0"/>
          </a:p>
        </p:txBody>
      </p:sp>
      <p:sp>
        <p:nvSpPr>
          <p:cNvPr id="6" name="Footer Placeholder 5"/>
          <p:cNvSpPr>
            <a:spLocks noGrp="1"/>
          </p:cNvSpPr>
          <p:nvPr>
            <p:ph type="ftr" sz="quarter" idx="11"/>
          </p:nvPr>
        </p:nvSpPr>
        <p:spPr>
          <a:xfrm>
            <a:off x="1763688" y="6453336"/>
            <a:ext cx="5616624" cy="365125"/>
          </a:xfrm>
        </p:spPr>
        <p:txBody>
          <a:bodyPr/>
          <a:lstStyle/>
          <a:p>
            <a:r>
              <a:rPr lang="en-US" dirty="0" smtClean="0"/>
              <a:t>System Modeling and Requirements Engineering</a:t>
            </a:r>
            <a:endParaRPr lang="en-US" dirty="0"/>
          </a:p>
        </p:txBody>
      </p:sp>
      <p:sp>
        <p:nvSpPr>
          <p:cNvPr id="7" name="Slide Number Placeholder 6"/>
          <p:cNvSpPr>
            <a:spLocks noGrp="1"/>
          </p:cNvSpPr>
          <p:nvPr>
            <p:ph type="sldNum" sz="quarter" idx="12"/>
          </p:nvPr>
        </p:nvSpPr>
        <p:spPr/>
        <p:txBody>
          <a:bodyPr/>
          <a:lstStyle/>
          <a:p>
            <a:fld id="{FA84A37A-AFC2-4A01-80A1-FC20F2C0D5BB}"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07504" y="1052736"/>
            <a:ext cx="4392488" cy="639762"/>
          </a:xfrm>
        </p:spPr>
        <p:txBody>
          <a:bodyPr anchor="b"/>
          <a:lstStyle>
            <a:lvl1pPr marL="0" indent="0" algn="ctr">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7504" y="1700808"/>
            <a:ext cx="4389884" cy="442535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4008" y="1052736"/>
            <a:ext cx="4320480" cy="639762"/>
          </a:xfrm>
        </p:spPr>
        <p:txBody>
          <a:bodyPr anchor="b"/>
          <a:lstStyle>
            <a:lvl1pPr marL="0" indent="0" algn="ctr">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1700808"/>
            <a:ext cx="4319463" cy="442535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170889" y="6453336"/>
            <a:ext cx="1808823" cy="365125"/>
          </a:xfrm>
        </p:spPr>
        <p:txBody>
          <a:bodyPr/>
          <a:lstStyle/>
          <a:p>
            <a:endParaRPr lang="en-US" dirty="0"/>
          </a:p>
        </p:txBody>
      </p:sp>
      <p:sp>
        <p:nvSpPr>
          <p:cNvPr id="8" name="Footer Placeholder 7"/>
          <p:cNvSpPr>
            <a:spLocks noGrp="1"/>
          </p:cNvSpPr>
          <p:nvPr>
            <p:ph type="ftr" sz="quarter" idx="11"/>
          </p:nvPr>
        </p:nvSpPr>
        <p:spPr>
          <a:xfrm>
            <a:off x="1979712" y="6453336"/>
            <a:ext cx="5184576" cy="365125"/>
          </a:xfrm>
        </p:spPr>
        <p:txBody>
          <a:bodyPr/>
          <a:lstStyle/>
          <a:p>
            <a:r>
              <a:rPr lang="en-US" smtClean="0"/>
              <a:t>System Modeling and Requirements Engineering</a:t>
            </a:r>
            <a:endParaRPr lang="en-US"/>
          </a:p>
        </p:txBody>
      </p:sp>
      <p:sp>
        <p:nvSpPr>
          <p:cNvPr id="9" name="Slide Number Placeholder 8"/>
          <p:cNvSpPr>
            <a:spLocks noGrp="1"/>
          </p:cNvSpPr>
          <p:nvPr>
            <p:ph type="sldNum" sz="quarter" idx="12"/>
          </p:nvPr>
        </p:nvSpPr>
        <p:spPr/>
        <p:txBody>
          <a:bodyPr/>
          <a:lstStyle/>
          <a:p>
            <a:fld id="{FA84A37A-AFC2-4A01-80A1-FC20F2C0D5BB}"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r>
              <a:rPr lang="en-US" smtClean="0"/>
              <a:t>System Modeling and Requirements Engineering</a:t>
            </a:r>
            <a:endParaRPr lang="en-US"/>
          </a:p>
        </p:txBody>
      </p:sp>
      <p:sp>
        <p:nvSpPr>
          <p:cNvPr id="5" name="Slide Number Placeholder 4"/>
          <p:cNvSpPr>
            <a:spLocks noGrp="1"/>
          </p:cNvSpPr>
          <p:nvPr>
            <p:ph type="sldNum" sz="quarter" idx="12"/>
          </p:nvPr>
        </p:nvSpPr>
        <p:spPr/>
        <p:txBody>
          <a:bodyPr/>
          <a:lstStyle/>
          <a:p>
            <a:fld id="{FA84A37A-AFC2-4A01-80A1-FC20F2C0D5BB}"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r>
              <a:rPr lang="en-US" smtClean="0"/>
              <a:t>System Modeling and Requirements Engineering</a:t>
            </a:r>
            <a:endParaRPr lang="en-US"/>
          </a:p>
        </p:txBody>
      </p:sp>
      <p:sp>
        <p:nvSpPr>
          <p:cNvPr id="4" name="Slide Number Placeholder 3"/>
          <p:cNvSpPr>
            <a:spLocks noGrp="1"/>
          </p:cNvSpPr>
          <p:nvPr>
            <p:ph type="sldNum" sz="quarter" idx="12"/>
          </p:nvPr>
        </p:nvSpPr>
        <p:spPr/>
        <p:txBody>
          <a:bodyPr/>
          <a:lstStyle/>
          <a:p>
            <a:fld id="{FA84A37A-AFC2-4A01-80A1-FC20F2C0D5BB}"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0" y="-3911"/>
            <a:ext cx="5638800" cy="946150"/>
          </a:xfrm>
        </p:spPr>
        <p:txBody>
          <a:bodyPr anchor="ctr">
            <a:noAutofit/>
          </a:bodyPr>
          <a:lstStyle>
            <a:lvl1pPr algn="l">
              <a:defRPr sz="4000" b="0"/>
            </a:lvl1pPr>
          </a:lstStyle>
          <a:p>
            <a:r>
              <a:rPr lang="en-US" smtClean="0"/>
              <a:t>Click to edit Master title style</a:t>
            </a:r>
            <a:endParaRPr lang="en-US" dirty="0"/>
          </a:p>
        </p:txBody>
      </p:sp>
      <p:sp>
        <p:nvSpPr>
          <p:cNvPr id="3" name="Content Placeholder 2"/>
          <p:cNvSpPr>
            <a:spLocks noGrp="1"/>
          </p:cNvSpPr>
          <p:nvPr>
            <p:ph idx="1"/>
          </p:nvPr>
        </p:nvSpPr>
        <p:spPr>
          <a:xfrm>
            <a:off x="107504" y="1353312"/>
            <a:ext cx="8784976" cy="490118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smtClean="0"/>
              <a:t>System Modeling and Requirements Engineering</a:t>
            </a:r>
            <a:endParaRPr lang="en-US"/>
          </a:p>
        </p:txBody>
      </p:sp>
      <p:sp>
        <p:nvSpPr>
          <p:cNvPr id="7" name="Slide Number Placeholder 6"/>
          <p:cNvSpPr>
            <a:spLocks noGrp="1"/>
          </p:cNvSpPr>
          <p:nvPr>
            <p:ph type="sldNum" sz="quarter" idx="12"/>
          </p:nvPr>
        </p:nvSpPr>
        <p:spPr/>
        <p:txBody>
          <a:bodyPr/>
          <a:lstStyle/>
          <a:p>
            <a:fld id="{FA84A37A-AFC2-4A01-80A1-FC20F2C0D5BB}" type="slidenum">
              <a:rPr lang="en-US" smtClean="0"/>
              <a:pPr/>
              <a:t>‹#›</a:t>
            </a:fld>
            <a:endParaRPr lang="en-US"/>
          </a:p>
        </p:txBody>
      </p:sp>
      <p:sp>
        <p:nvSpPr>
          <p:cNvPr id="8" name="Rectangle 7"/>
          <p:cNvSpPr/>
          <p:nvPr/>
        </p:nvSpPr>
        <p:spPr>
          <a:xfrm>
            <a:off x="6172200" y="0"/>
            <a:ext cx="2971800" cy="131368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p:cNvSpPr>
            <a:spLocks noGrp="1"/>
          </p:cNvSpPr>
          <p:nvPr>
            <p:ph type="body" sz="half" idx="2"/>
          </p:nvPr>
        </p:nvSpPr>
        <p:spPr>
          <a:xfrm>
            <a:off x="6248400" y="129396"/>
            <a:ext cx="2743200" cy="1089804"/>
          </a:xfrm>
        </p:spPr>
        <p:txBody>
          <a:bodyPr anchor="ctr">
            <a:normAutofit/>
          </a:bodyPr>
          <a:lstStyle>
            <a:lvl1pPr marL="0" indent="0">
              <a:buNone/>
              <a:defRPr sz="16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9" name="Rectangle 8"/>
          <p:cNvSpPr/>
          <p:nvPr/>
        </p:nvSpPr>
        <p:spPr>
          <a:xfrm>
            <a:off x="6144768" y="134112"/>
            <a:ext cx="76200" cy="12192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6144768" y="134112"/>
            <a:ext cx="76200" cy="12192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395536" y="1700808"/>
            <a:ext cx="8291264" cy="4547592"/>
          </a:xfrm>
          <a:solidFill>
            <a:schemeClr val="bg2">
              <a:lumMod val="60000"/>
              <a:lumOff val="40000"/>
            </a:schemeClr>
          </a:solidFill>
          <a:effectLst>
            <a:outerShdw blurRad="76200" dist="38100" dir="3600000" algn="ctr" rotWithShape="0">
              <a:srgbClr val="000000">
                <a:alpha val="50000"/>
              </a:srgb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smtClean="0"/>
              <a:t>System Modeling and Requirements Engineering</a:t>
            </a:r>
            <a:endParaRPr lang="en-US"/>
          </a:p>
        </p:txBody>
      </p:sp>
      <p:sp>
        <p:nvSpPr>
          <p:cNvPr id="7" name="Slide Number Placeholder 6"/>
          <p:cNvSpPr>
            <a:spLocks noGrp="1"/>
          </p:cNvSpPr>
          <p:nvPr>
            <p:ph type="sldNum" sz="quarter" idx="12"/>
          </p:nvPr>
        </p:nvSpPr>
        <p:spPr/>
        <p:txBody>
          <a:bodyPr/>
          <a:lstStyle/>
          <a:p>
            <a:fld id="{FA84A37A-AFC2-4A01-80A1-FC20F2C0D5BB}" type="slidenum">
              <a:rPr lang="en-US" smtClean="0"/>
              <a:pPr/>
              <a:t>‹#›</a:t>
            </a:fld>
            <a:endParaRPr lang="en-US"/>
          </a:p>
        </p:txBody>
      </p:sp>
      <p:sp>
        <p:nvSpPr>
          <p:cNvPr id="8" name="Rectangle 7"/>
          <p:cNvSpPr/>
          <p:nvPr/>
        </p:nvSpPr>
        <p:spPr>
          <a:xfrm>
            <a:off x="6172200" y="0"/>
            <a:ext cx="2971800" cy="131368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9" name="Rectangle 8"/>
          <p:cNvSpPr/>
          <p:nvPr/>
        </p:nvSpPr>
        <p:spPr>
          <a:xfrm>
            <a:off x="6144768" y="134112"/>
            <a:ext cx="76200" cy="12192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1071" y="0"/>
            <a:ext cx="5638800" cy="1005840"/>
          </a:xfrm>
        </p:spPr>
        <p:txBody>
          <a:bodyPr anchor="ctr">
            <a:noAutofit/>
          </a:bodyPr>
          <a:lstStyle>
            <a:lvl1pPr algn="l">
              <a:defRPr sz="40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6248400" y="69011"/>
            <a:ext cx="2819400" cy="1165429"/>
          </a:xfrm>
        </p:spPr>
        <p:txBody>
          <a:bodyPr anchor="ctr">
            <a:normAutofit/>
          </a:bodyPr>
          <a:lstStyle>
            <a:lvl1pPr marL="0" indent="0">
              <a:buNone/>
              <a:defRPr sz="16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11" name="Rectangle 10"/>
          <p:cNvSpPr/>
          <p:nvPr/>
        </p:nvSpPr>
        <p:spPr>
          <a:xfrm>
            <a:off x="6144768" y="134112"/>
            <a:ext cx="76200" cy="12192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userDrawn="1"/>
        </p:nvSpPr>
        <p:spPr>
          <a:xfrm>
            <a:off x="0" y="6528719"/>
            <a:ext cx="9144000" cy="222766"/>
          </a:xfrm>
          <a:prstGeom prst="rect">
            <a:avLst/>
          </a:prstGeom>
          <a:solidFill>
            <a:schemeClr val="accent2"/>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0" y="100584"/>
            <a:ext cx="9144000" cy="1453896"/>
          </a:xfrm>
          <a:prstGeom prst="rect">
            <a:avLst/>
          </a:prstGeom>
          <a:solidFill>
            <a:srgbClr val="FFFFFF"/>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0" y="167641"/>
            <a:ext cx="9144000" cy="659891"/>
          </a:xfrm>
          <a:prstGeom prst="rect">
            <a:avLst/>
          </a:prstGeom>
          <a:solidFill>
            <a:schemeClr val="accent2"/>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0" y="177323"/>
            <a:ext cx="9144000" cy="567475"/>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107504" y="1052736"/>
            <a:ext cx="8928992" cy="54006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4" name="Date Placeholder 3"/>
          <p:cNvSpPr>
            <a:spLocks noGrp="1"/>
          </p:cNvSpPr>
          <p:nvPr>
            <p:ph type="dt" sz="half" idx="2"/>
          </p:nvPr>
        </p:nvSpPr>
        <p:spPr>
          <a:xfrm>
            <a:off x="170889" y="6453336"/>
            <a:ext cx="2706223" cy="365125"/>
          </a:xfrm>
          <a:prstGeom prst="rect">
            <a:avLst/>
          </a:prstGeom>
        </p:spPr>
        <p:txBody>
          <a:bodyPr vert="horz" lIns="91440" tIns="45720" rIns="91440" bIns="45720" rtlCol="0" anchor="ctr"/>
          <a:lstStyle>
            <a:lvl1pPr algn="l">
              <a:defRPr sz="1200" b="0">
                <a:solidFill>
                  <a:schemeClr val="bg1"/>
                </a:solidFill>
              </a:defRPr>
            </a:lvl1pPr>
          </a:lstStyle>
          <a:p>
            <a:endParaRPr lang="en-US" dirty="0"/>
          </a:p>
        </p:txBody>
      </p:sp>
      <p:sp>
        <p:nvSpPr>
          <p:cNvPr id="5" name="Footer Placeholder 4"/>
          <p:cNvSpPr>
            <a:spLocks noGrp="1"/>
          </p:cNvSpPr>
          <p:nvPr>
            <p:ph type="ftr" sz="quarter" idx="3"/>
          </p:nvPr>
        </p:nvSpPr>
        <p:spPr>
          <a:xfrm>
            <a:off x="3124200" y="6453336"/>
            <a:ext cx="2895600" cy="365125"/>
          </a:xfrm>
          <a:prstGeom prst="rect">
            <a:avLst/>
          </a:prstGeom>
        </p:spPr>
        <p:txBody>
          <a:bodyPr vert="horz" lIns="91440" tIns="45720" rIns="91440" bIns="45720" rtlCol="0" anchor="ctr"/>
          <a:lstStyle>
            <a:lvl1pPr algn="ctr">
              <a:defRPr sz="1200">
                <a:solidFill>
                  <a:schemeClr val="bg1"/>
                </a:solidFill>
              </a:defRPr>
            </a:lvl1pPr>
          </a:lstStyle>
          <a:p>
            <a:r>
              <a:rPr lang="en-US" smtClean="0"/>
              <a:t>System Modeling and Requirements Engineering</a:t>
            </a:r>
            <a:endParaRPr lang="en-US" dirty="0"/>
          </a:p>
        </p:txBody>
      </p:sp>
      <p:sp>
        <p:nvSpPr>
          <p:cNvPr id="6" name="Slide Number Placeholder 5"/>
          <p:cNvSpPr>
            <a:spLocks noGrp="1"/>
          </p:cNvSpPr>
          <p:nvPr>
            <p:ph type="sldNum" sz="quarter" idx="4"/>
          </p:nvPr>
        </p:nvSpPr>
        <p:spPr>
          <a:xfrm>
            <a:off x="7452320" y="6453336"/>
            <a:ext cx="1584176" cy="365125"/>
          </a:xfrm>
          <a:prstGeom prst="rect">
            <a:avLst/>
          </a:prstGeom>
        </p:spPr>
        <p:txBody>
          <a:bodyPr vert="horz" lIns="91440" tIns="45720" rIns="91440" bIns="45720" rtlCol="0" anchor="ctr"/>
          <a:lstStyle>
            <a:lvl1pPr algn="r">
              <a:defRPr sz="1400" b="0">
                <a:solidFill>
                  <a:schemeClr val="bg1"/>
                </a:solidFill>
              </a:defRPr>
            </a:lvl1pPr>
          </a:lstStyle>
          <a:p>
            <a:r>
              <a:rPr lang="en-US" dirty="0" smtClean="0"/>
              <a:t>1</a:t>
            </a:r>
            <a:r>
              <a:rPr lang="tr-TR" dirty="0" smtClean="0"/>
              <a:t>.</a:t>
            </a:r>
            <a:fld id="{FA84A37A-AFC2-4A01-80A1-FC20F2C0D5BB}" type="slidenum">
              <a:rPr lang="en-US" smtClean="0"/>
              <a:pPr/>
              <a:t>‹#›</a:t>
            </a:fld>
            <a:endParaRPr lang="en-US" dirty="0"/>
          </a:p>
        </p:txBody>
      </p:sp>
      <p:sp>
        <p:nvSpPr>
          <p:cNvPr id="9" name="Rectangle 8"/>
          <p:cNvSpPr/>
          <p:nvPr/>
        </p:nvSpPr>
        <p:spPr>
          <a:xfrm>
            <a:off x="0" y="835928"/>
            <a:ext cx="9144000" cy="149352"/>
          </a:xfrm>
          <a:prstGeom prst="rect">
            <a:avLst/>
          </a:prstGeom>
          <a:solidFill>
            <a:schemeClr val="accent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842" r:id="rId1"/>
    <p:sldLayoutId id="2147483843" r:id="rId2"/>
    <p:sldLayoutId id="2147483844" r:id="rId3"/>
    <p:sldLayoutId id="2147483845" r:id="rId4"/>
    <p:sldLayoutId id="2147483846" r:id="rId5"/>
    <p:sldLayoutId id="2147483847" r:id="rId6"/>
    <p:sldLayoutId id="2147483848" r:id="rId7"/>
    <p:sldLayoutId id="2147483849" r:id="rId8"/>
    <p:sldLayoutId id="2147483850" r:id="rId9"/>
    <p:sldLayoutId id="2147483851" r:id="rId10"/>
    <p:sldLayoutId id="2147483852" r:id="rId11"/>
  </p:sldLayoutIdLst>
  <p:timing>
    <p:tnLst>
      <p:par>
        <p:cTn id="1" dur="indefinite" restart="never" nodeType="tmRoot"/>
      </p:par>
    </p:tnLst>
  </p:timing>
  <p:hf hdr="0" dt="0"/>
  <p:txStyles>
    <p:titleStyle>
      <a:lvl1pPr algn="ctr" defTabSz="914400" rtl="0" eaLnBrk="1" latinLnBrk="0" hangingPunct="1">
        <a:spcBef>
          <a:spcPct val="0"/>
        </a:spcBef>
        <a:buNone/>
        <a:defRPr sz="5400" b="0" kern="1200" cap="none" spc="0">
          <a:ln w="13970" cmpd="sng">
            <a:solidFill>
              <a:srgbClr val="FFFFFF"/>
            </a:solidFill>
            <a:prstDash val="solid"/>
          </a:ln>
          <a:solidFill>
            <a:srgbClr val="FFFFFF"/>
          </a:solidFill>
          <a:effectLst>
            <a:outerShdw blurRad="63500" dir="3600000" algn="tl" rotWithShape="0">
              <a:srgbClr val="000000">
                <a:alpha val="70000"/>
              </a:srgbClr>
            </a:outerShdw>
          </a:effectLst>
          <a:latin typeface="+mj-lt"/>
          <a:ea typeface="+mj-ea"/>
          <a:cs typeface="+mj-cs"/>
        </a:defRPr>
      </a:lvl1pPr>
    </p:titleStyle>
    <p:bodyStyle>
      <a:lvl1pPr marL="342900" indent="-342900" algn="l" defTabSz="914400" rtl="0" eaLnBrk="1" latinLnBrk="0" hangingPunct="1">
        <a:spcBef>
          <a:spcPct val="20000"/>
        </a:spcBef>
        <a:buClr>
          <a:schemeClr val="accent1"/>
        </a:buClr>
        <a:buSzPct val="75000"/>
        <a:buFont typeface="Wingdings" pitchFamily="2" charset="2"/>
        <a:buChar char=""/>
        <a:defRPr sz="2400" kern="1200">
          <a:solidFill>
            <a:schemeClr val="tx2"/>
          </a:solidFill>
          <a:latin typeface="+mn-lt"/>
          <a:ea typeface="+mn-ea"/>
          <a:cs typeface="+mn-cs"/>
        </a:defRPr>
      </a:lvl1pPr>
      <a:lvl2pPr marL="742950" indent="-285750" algn="l" defTabSz="914400" rtl="0" eaLnBrk="1" latinLnBrk="0" hangingPunct="1">
        <a:spcBef>
          <a:spcPct val="20000"/>
        </a:spcBef>
        <a:buClr>
          <a:schemeClr val="accent2"/>
        </a:buClr>
        <a:buSzPct val="85000"/>
        <a:buFont typeface="Courier New" pitchFamily="49" charset="0"/>
        <a:buChar char="o"/>
        <a:defRPr sz="2000" kern="1200">
          <a:solidFill>
            <a:schemeClr val="tx2"/>
          </a:solidFill>
          <a:latin typeface="+mn-lt"/>
          <a:ea typeface="+mn-ea"/>
          <a:cs typeface="+mn-cs"/>
        </a:defRPr>
      </a:lvl2pPr>
      <a:lvl3pPr marL="1143000" indent="-228600" algn="l" defTabSz="914400" rtl="0" eaLnBrk="1" latinLnBrk="0" hangingPunct="1">
        <a:spcBef>
          <a:spcPct val="20000"/>
        </a:spcBef>
        <a:buClr>
          <a:schemeClr val="accent3"/>
        </a:buClr>
        <a:buFont typeface="Arial" pitchFamily="34" charset="0"/>
        <a:buChar char="•"/>
        <a:defRPr sz="1800" kern="1200">
          <a:solidFill>
            <a:schemeClr val="tx2"/>
          </a:solidFill>
          <a:latin typeface="+mn-lt"/>
          <a:ea typeface="+mn-ea"/>
          <a:cs typeface="+mn-cs"/>
        </a:defRPr>
      </a:lvl3pPr>
      <a:lvl4pPr marL="1600200" indent="-228600" algn="l" defTabSz="914400" rtl="0" eaLnBrk="1" latinLnBrk="0" hangingPunct="1">
        <a:spcBef>
          <a:spcPct val="20000"/>
        </a:spcBef>
        <a:buClr>
          <a:schemeClr val="accent4"/>
        </a:buClr>
        <a:buFont typeface="Arial" pitchFamily="34" charset="0"/>
        <a:buChar char="•"/>
        <a:defRPr sz="1600" kern="1200">
          <a:solidFill>
            <a:schemeClr val="tx2"/>
          </a:solidFill>
          <a:latin typeface="+mn-lt"/>
          <a:ea typeface="+mn-ea"/>
          <a:cs typeface="+mn-cs"/>
        </a:defRPr>
      </a:lvl4pPr>
      <a:lvl5pPr marL="2057400" indent="-228600" algn="l" defTabSz="914400" rtl="0" eaLnBrk="1" latinLnBrk="0" hangingPunct="1">
        <a:spcBef>
          <a:spcPct val="20000"/>
        </a:spcBef>
        <a:buClr>
          <a:schemeClr val="accent5"/>
        </a:buClr>
        <a:buFont typeface="Arial" pitchFamily="34" charset="0"/>
        <a:buChar char="•"/>
        <a:defRPr sz="1400" kern="1200" baseline="0">
          <a:solidFill>
            <a:schemeClr val="tx2"/>
          </a:solidFill>
          <a:latin typeface="+mn-lt"/>
          <a:ea typeface="+mn-ea"/>
          <a:cs typeface="+mn-cs"/>
        </a:defRPr>
      </a:lvl5pPr>
      <a:lvl6pPr marL="2514600" indent="-228600" algn="l" defTabSz="914400" rtl="0" eaLnBrk="1" latinLnBrk="0" hangingPunct="1">
        <a:spcBef>
          <a:spcPct val="20000"/>
        </a:spcBef>
        <a:buClr>
          <a:schemeClr val="accent6"/>
        </a:buClr>
        <a:buFont typeface="Arial" pitchFamily="34" charset="0"/>
        <a:buChar char="•"/>
        <a:defRPr sz="1400" kern="1200">
          <a:solidFill>
            <a:schemeClr val="tx2"/>
          </a:solidFill>
          <a:latin typeface="+mn-lt"/>
          <a:ea typeface="+mn-ea"/>
          <a:cs typeface="+mn-cs"/>
        </a:defRPr>
      </a:lvl6pPr>
      <a:lvl7pPr marL="2971800" indent="-228600" algn="l" defTabSz="914400" rtl="0" eaLnBrk="1" latinLnBrk="0" hangingPunct="1">
        <a:spcBef>
          <a:spcPct val="20000"/>
        </a:spcBef>
        <a:buClr>
          <a:schemeClr val="accent1"/>
        </a:buClr>
        <a:buFont typeface="Arial" pitchFamily="34" charset="0"/>
        <a:buChar char="•"/>
        <a:defRPr sz="1400" kern="1200">
          <a:solidFill>
            <a:schemeClr val="tx2"/>
          </a:solidFill>
          <a:latin typeface="+mn-lt"/>
          <a:ea typeface="+mn-ea"/>
          <a:cs typeface="+mn-cs"/>
        </a:defRPr>
      </a:lvl7pPr>
      <a:lvl8pPr marL="3429000" indent="-228600" algn="l" defTabSz="914400" rtl="0" eaLnBrk="1" latinLnBrk="0" hangingPunct="1">
        <a:spcBef>
          <a:spcPct val="20000"/>
        </a:spcBef>
        <a:buClr>
          <a:schemeClr val="accent4"/>
        </a:buClr>
        <a:buFont typeface="Arial" pitchFamily="34" charset="0"/>
        <a:buChar char="•"/>
        <a:defRPr sz="1400" kern="1200">
          <a:solidFill>
            <a:schemeClr val="tx2"/>
          </a:solidFill>
          <a:latin typeface="+mn-lt"/>
          <a:ea typeface="+mn-ea"/>
          <a:cs typeface="+mn-cs"/>
        </a:defRPr>
      </a:lvl8pPr>
      <a:lvl9pPr marL="3886200" indent="-228600" algn="l" defTabSz="914400" rtl="0" eaLnBrk="1" latinLnBrk="0" hangingPunct="1">
        <a:spcBef>
          <a:spcPct val="20000"/>
        </a:spcBef>
        <a:buClr>
          <a:schemeClr val="accent5"/>
        </a:buClr>
        <a:buFont typeface="Arial" pitchFamily="34" charset="0"/>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srs.pdf"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www.eary-rm.com/" TargetMode="External"/><Relationship Id="rId2" Type="http://schemas.openxmlformats.org/officeDocument/2006/relationships/hyperlink" Target="http://www.sourceforge.net/projects/osrmt" TargetMode="External"/><Relationship Id="rId1" Type="http://schemas.openxmlformats.org/officeDocument/2006/relationships/slideLayout" Target="../slideLayouts/slideLayout2.xml"/><Relationship Id="rId6" Type="http://schemas.openxmlformats.org/officeDocument/2006/relationships/hyperlink" Target="http://www.chipware.com/" TargetMode="External"/><Relationship Id="rId5" Type="http://schemas.openxmlformats.org/officeDocument/2006/relationships/hyperlink" Target="http://www.omni-vista.com/" TargetMode="External"/><Relationship Id="rId4" Type="http://schemas.openxmlformats.org/officeDocument/2006/relationships/hyperlink" Target="http://www.rational.com/"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tr-TR" dirty="0" smtClean="0"/>
              <a:t>SOFTWARE ENGINEERING</a:t>
            </a:r>
            <a:endParaRPr lang="tr-TR" dirty="0"/>
          </a:p>
        </p:txBody>
      </p:sp>
      <p:sp>
        <p:nvSpPr>
          <p:cNvPr id="2" name="Subtitle 1"/>
          <p:cNvSpPr>
            <a:spLocks noGrp="1"/>
          </p:cNvSpPr>
          <p:nvPr>
            <p:ph type="subTitle" idx="1"/>
          </p:nvPr>
        </p:nvSpPr>
        <p:spPr/>
        <p:txBody>
          <a:bodyPr>
            <a:noAutofit/>
          </a:bodyPr>
          <a:lstStyle/>
          <a:p>
            <a:pPr marL="0" indent="0" algn="ctr">
              <a:buNone/>
            </a:pPr>
            <a:r>
              <a:rPr lang="tr-TR" dirty="0" err="1">
                <a:latin typeface="Arial" pitchFamily="34" charset="0"/>
                <a:cs typeface="Arial" pitchFamily="34" charset="0"/>
              </a:rPr>
              <a:t>Week</a:t>
            </a:r>
            <a:r>
              <a:rPr lang="tr-TR" dirty="0">
                <a:latin typeface="Arial" pitchFamily="34" charset="0"/>
                <a:cs typeface="Arial" pitchFamily="34" charset="0"/>
              </a:rPr>
              <a:t> </a:t>
            </a:r>
            <a:r>
              <a:rPr lang="tr-TR" dirty="0" smtClean="0"/>
              <a:t>5</a:t>
            </a:r>
            <a:endParaRPr lang="tr-TR" dirty="0">
              <a:latin typeface="Arial" pitchFamily="34" charset="0"/>
              <a:cs typeface="Arial" pitchFamily="34" charset="0"/>
            </a:endParaRPr>
          </a:p>
          <a:p>
            <a:r>
              <a:rPr lang="en-US" dirty="0"/>
              <a:t>System Modeling and Requirements Engineering</a:t>
            </a:r>
            <a:endParaRPr lang="tr-TR" dirty="0" smtClean="0">
              <a:latin typeface="Arial" pitchFamily="34" charset="0"/>
              <a:cs typeface="Arial"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81387" y="188640"/>
            <a:ext cx="2134012" cy="1268872"/>
          </a:xfrm>
          <a:prstGeom prst="rect">
            <a:avLst/>
          </a:prstGeom>
        </p:spPr>
      </p:pic>
    </p:spTree>
    <p:extLst>
      <p:ext uri="{BB962C8B-B14F-4D97-AF65-F5344CB8AC3E}">
        <p14:creationId xmlns:p14="http://schemas.microsoft.com/office/powerpoint/2010/main" val="298366099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tr-TR" dirty="0" smtClean="0"/>
              <a:t>Users of Requirements</a:t>
            </a:r>
            <a:endParaRPr lang="tr-TR" dirty="0"/>
          </a:p>
        </p:txBody>
      </p:sp>
      <p:sp>
        <p:nvSpPr>
          <p:cNvPr id="4" name="Footer Placeholder 3"/>
          <p:cNvSpPr>
            <a:spLocks noGrp="1"/>
          </p:cNvSpPr>
          <p:nvPr>
            <p:ph type="ftr" sz="quarter" idx="11"/>
          </p:nvPr>
        </p:nvSpPr>
        <p:spPr/>
        <p:txBody>
          <a:bodyPr/>
          <a:lstStyle/>
          <a:p>
            <a:r>
              <a:rPr lang="en-US" smtClean="0"/>
              <a:t>System Modeling and Requirements Engineering</a:t>
            </a:r>
            <a:endParaRPr lang="en-US" dirty="0"/>
          </a:p>
        </p:txBody>
      </p:sp>
      <p:sp>
        <p:nvSpPr>
          <p:cNvPr id="5" name="Slide Number Placeholder 4"/>
          <p:cNvSpPr>
            <a:spLocks noGrp="1"/>
          </p:cNvSpPr>
          <p:nvPr>
            <p:ph type="sldNum" sz="quarter" idx="12"/>
          </p:nvPr>
        </p:nvSpPr>
        <p:spPr/>
        <p:txBody>
          <a:bodyPr/>
          <a:lstStyle/>
          <a:p>
            <a:r>
              <a:rPr lang="tr-TR" smtClean="0"/>
              <a:t>1.</a:t>
            </a:r>
            <a:fld id="{FA84A37A-AFC2-4A01-80A1-FC20F2C0D5BB}" type="slidenum">
              <a:rPr lang="en-US" smtClean="0"/>
              <a:pPr/>
              <a:t>10</a:t>
            </a:fld>
            <a:endParaRPr lang="en-US" dirty="0"/>
          </a:p>
        </p:txBody>
      </p:sp>
      <p:pic>
        <p:nvPicPr>
          <p:cNvPr id="6" name="Picture 5" descr="4.2 ReqReaders.eps"/>
          <p:cNvPicPr>
            <a:picLocks noChangeAspect="1"/>
          </p:cNvPicPr>
          <p:nvPr/>
        </p:nvPicPr>
        <p:blipFill>
          <a:blip r:embed="rId2"/>
          <a:stretch>
            <a:fillRect/>
          </a:stretch>
        </p:blipFill>
        <p:spPr>
          <a:xfrm>
            <a:off x="539552" y="1556792"/>
            <a:ext cx="7856481" cy="4392488"/>
          </a:xfrm>
          <a:prstGeom prst="rect">
            <a:avLst/>
          </a:prstGeom>
        </p:spPr>
      </p:pic>
    </p:spTree>
    <p:extLst>
      <p:ext uri="{BB962C8B-B14F-4D97-AF65-F5344CB8AC3E}">
        <p14:creationId xmlns:p14="http://schemas.microsoft.com/office/powerpoint/2010/main" val="313509596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r>
              <a:rPr lang="en-GB" sz="3200" dirty="0" smtClean="0"/>
              <a:t>Functional</a:t>
            </a:r>
            <a:r>
              <a:rPr lang="tr-TR" sz="3200" dirty="0" smtClean="0"/>
              <a:t> and N</a:t>
            </a:r>
            <a:r>
              <a:rPr lang="en-GB" sz="3200" dirty="0" smtClean="0"/>
              <a:t>on-functional </a:t>
            </a:r>
            <a:r>
              <a:rPr lang="tr-TR" sz="3200" dirty="0" smtClean="0"/>
              <a:t>R</a:t>
            </a:r>
            <a:r>
              <a:rPr lang="en-GB" sz="3200" dirty="0" err="1" smtClean="0"/>
              <a:t>equirements</a:t>
            </a:r>
            <a:endParaRPr lang="tr-TR" sz="3200" dirty="0"/>
          </a:p>
        </p:txBody>
      </p:sp>
      <p:sp>
        <p:nvSpPr>
          <p:cNvPr id="3" name="Content Placeholder 2"/>
          <p:cNvSpPr>
            <a:spLocks noGrp="1"/>
          </p:cNvSpPr>
          <p:nvPr>
            <p:ph idx="1"/>
          </p:nvPr>
        </p:nvSpPr>
        <p:spPr/>
        <p:txBody>
          <a:bodyPr/>
          <a:lstStyle/>
          <a:p>
            <a:pPr>
              <a:lnSpc>
                <a:spcPct val="90000"/>
              </a:lnSpc>
            </a:pPr>
            <a:r>
              <a:rPr lang="en-GB" dirty="0"/>
              <a:t>Functional requirements</a:t>
            </a:r>
          </a:p>
          <a:p>
            <a:pPr lvl="1">
              <a:lnSpc>
                <a:spcPct val="90000"/>
              </a:lnSpc>
            </a:pPr>
            <a:r>
              <a:rPr lang="en-GB" dirty="0"/>
              <a:t>Statements of services the system should provide, how the system should react to particular inputs and how the system should behave in particular situations.</a:t>
            </a:r>
          </a:p>
          <a:p>
            <a:pPr lvl="1">
              <a:lnSpc>
                <a:spcPct val="90000"/>
              </a:lnSpc>
            </a:pPr>
            <a:r>
              <a:rPr lang="en-GB" dirty="0"/>
              <a:t>May state what the system should not do.</a:t>
            </a:r>
          </a:p>
          <a:p>
            <a:pPr>
              <a:lnSpc>
                <a:spcPct val="90000"/>
              </a:lnSpc>
            </a:pPr>
            <a:r>
              <a:rPr lang="en-GB" dirty="0"/>
              <a:t>Non-functional requirements</a:t>
            </a:r>
          </a:p>
          <a:p>
            <a:pPr lvl="1">
              <a:lnSpc>
                <a:spcPct val="90000"/>
              </a:lnSpc>
            </a:pPr>
            <a:r>
              <a:rPr lang="en-GB" dirty="0"/>
              <a:t>Constraints on the services or functions offered by the system such as timing constraints, constraints on the development process, standards, etc.</a:t>
            </a:r>
          </a:p>
          <a:p>
            <a:pPr lvl="1">
              <a:lnSpc>
                <a:spcPct val="90000"/>
              </a:lnSpc>
            </a:pPr>
            <a:r>
              <a:rPr lang="en-GB" dirty="0"/>
              <a:t>Often apply to the system as a whole rather than individual features or services.</a:t>
            </a:r>
          </a:p>
          <a:p>
            <a:pPr>
              <a:lnSpc>
                <a:spcPct val="90000"/>
              </a:lnSpc>
            </a:pPr>
            <a:r>
              <a:rPr lang="en-GB" dirty="0"/>
              <a:t>Domain requirements</a:t>
            </a:r>
          </a:p>
          <a:p>
            <a:pPr lvl="1">
              <a:lnSpc>
                <a:spcPct val="90000"/>
              </a:lnSpc>
            </a:pPr>
            <a:r>
              <a:rPr lang="en-GB" dirty="0"/>
              <a:t>Constraints on the system from the domain of operation</a:t>
            </a:r>
          </a:p>
          <a:p>
            <a:endParaRPr lang="tr-TR" dirty="0"/>
          </a:p>
        </p:txBody>
      </p:sp>
      <p:sp>
        <p:nvSpPr>
          <p:cNvPr id="4" name="Footer Placeholder 3"/>
          <p:cNvSpPr>
            <a:spLocks noGrp="1"/>
          </p:cNvSpPr>
          <p:nvPr>
            <p:ph type="ftr" sz="quarter" idx="11"/>
          </p:nvPr>
        </p:nvSpPr>
        <p:spPr/>
        <p:txBody>
          <a:bodyPr/>
          <a:lstStyle/>
          <a:p>
            <a:r>
              <a:rPr lang="en-US" smtClean="0"/>
              <a:t>System Modeling and Requirements Engineering</a:t>
            </a:r>
            <a:endParaRPr lang="en-US" dirty="0"/>
          </a:p>
        </p:txBody>
      </p:sp>
      <p:sp>
        <p:nvSpPr>
          <p:cNvPr id="5" name="Slide Number Placeholder 4"/>
          <p:cNvSpPr>
            <a:spLocks noGrp="1"/>
          </p:cNvSpPr>
          <p:nvPr>
            <p:ph type="sldNum" sz="quarter" idx="12"/>
          </p:nvPr>
        </p:nvSpPr>
        <p:spPr/>
        <p:txBody>
          <a:bodyPr/>
          <a:lstStyle/>
          <a:p>
            <a:r>
              <a:rPr lang="tr-TR" smtClean="0"/>
              <a:t>1.</a:t>
            </a:r>
            <a:fld id="{FA84A37A-AFC2-4A01-80A1-FC20F2C0D5BB}" type="slidenum">
              <a:rPr lang="en-US" smtClean="0"/>
              <a:pPr/>
              <a:t>11</a:t>
            </a:fld>
            <a:endParaRPr lang="en-US" dirty="0"/>
          </a:p>
        </p:txBody>
      </p:sp>
    </p:spTree>
    <p:extLst>
      <p:ext uri="{BB962C8B-B14F-4D97-AF65-F5344CB8AC3E}">
        <p14:creationId xmlns:p14="http://schemas.microsoft.com/office/powerpoint/2010/main" val="131676047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tr-TR" sz="3600" dirty="0" smtClean="0"/>
              <a:t>Types of Non-functional Requirements</a:t>
            </a:r>
            <a:endParaRPr lang="tr-TR" sz="3600" dirty="0"/>
          </a:p>
        </p:txBody>
      </p:sp>
      <p:sp>
        <p:nvSpPr>
          <p:cNvPr id="4" name="Footer Placeholder 3"/>
          <p:cNvSpPr>
            <a:spLocks noGrp="1"/>
          </p:cNvSpPr>
          <p:nvPr>
            <p:ph type="ftr" sz="quarter" idx="11"/>
          </p:nvPr>
        </p:nvSpPr>
        <p:spPr/>
        <p:txBody>
          <a:bodyPr/>
          <a:lstStyle/>
          <a:p>
            <a:r>
              <a:rPr lang="en-US" smtClean="0"/>
              <a:t>System Modeling and Requirements Engineering</a:t>
            </a:r>
            <a:endParaRPr lang="en-US" dirty="0"/>
          </a:p>
        </p:txBody>
      </p:sp>
      <p:sp>
        <p:nvSpPr>
          <p:cNvPr id="5" name="Slide Number Placeholder 4"/>
          <p:cNvSpPr>
            <a:spLocks noGrp="1"/>
          </p:cNvSpPr>
          <p:nvPr>
            <p:ph type="sldNum" sz="quarter" idx="12"/>
          </p:nvPr>
        </p:nvSpPr>
        <p:spPr/>
        <p:txBody>
          <a:bodyPr/>
          <a:lstStyle/>
          <a:p>
            <a:r>
              <a:rPr lang="tr-TR" smtClean="0"/>
              <a:t>1.</a:t>
            </a:r>
            <a:fld id="{FA84A37A-AFC2-4A01-80A1-FC20F2C0D5BB}" type="slidenum">
              <a:rPr lang="en-US" smtClean="0"/>
              <a:pPr/>
              <a:t>12</a:t>
            </a:fld>
            <a:endParaRPr lang="en-US" dirty="0"/>
          </a:p>
        </p:txBody>
      </p:sp>
      <p:pic>
        <p:nvPicPr>
          <p:cNvPr id="6" name="Picture 5" descr="4.3 Non-functionalReq.eps"/>
          <p:cNvPicPr>
            <a:picLocks noChangeAspect="1"/>
          </p:cNvPicPr>
          <p:nvPr/>
        </p:nvPicPr>
        <p:blipFill>
          <a:blip r:embed="rId2"/>
          <a:stretch>
            <a:fillRect/>
          </a:stretch>
        </p:blipFill>
        <p:spPr>
          <a:xfrm>
            <a:off x="323528" y="1196752"/>
            <a:ext cx="8599383" cy="4824536"/>
          </a:xfrm>
          <a:prstGeom prst="rect">
            <a:avLst/>
          </a:prstGeom>
        </p:spPr>
      </p:pic>
    </p:spTree>
    <p:extLst>
      <p:ext uri="{BB962C8B-B14F-4D97-AF65-F5344CB8AC3E}">
        <p14:creationId xmlns:p14="http://schemas.microsoft.com/office/powerpoint/2010/main" val="357175761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Requirements Specification</a:t>
            </a:r>
            <a:endParaRPr lang="tr-TR" dirty="0"/>
          </a:p>
        </p:txBody>
      </p:sp>
      <p:sp>
        <p:nvSpPr>
          <p:cNvPr id="3" name="Content Placeholder 2"/>
          <p:cNvSpPr>
            <a:spLocks noGrp="1"/>
          </p:cNvSpPr>
          <p:nvPr>
            <p:ph idx="1"/>
          </p:nvPr>
        </p:nvSpPr>
        <p:spPr/>
        <p:txBody>
          <a:bodyPr>
            <a:normAutofit/>
          </a:bodyPr>
          <a:lstStyle/>
          <a:p>
            <a:r>
              <a:rPr lang="en-US" sz="2800" dirty="0"/>
              <a:t>The process of writing </a:t>
            </a:r>
            <a:r>
              <a:rPr lang="en-US" sz="2800" dirty="0" smtClean="0"/>
              <a:t>do</a:t>
            </a:r>
            <a:r>
              <a:rPr lang="tr-TR" sz="2800" dirty="0" smtClean="0"/>
              <a:t>w</a:t>
            </a:r>
            <a:r>
              <a:rPr lang="en-US" sz="2800" dirty="0" smtClean="0"/>
              <a:t>n </a:t>
            </a:r>
            <a:r>
              <a:rPr lang="en-US" sz="2800" dirty="0"/>
              <a:t>the user and system requirements in a requirements document.</a:t>
            </a:r>
          </a:p>
          <a:p>
            <a:r>
              <a:rPr lang="en-US" sz="2800" dirty="0"/>
              <a:t>User requirements have to be understandable by end-users and customers who do not have a technical background.</a:t>
            </a:r>
          </a:p>
          <a:p>
            <a:r>
              <a:rPr lang="en-US" sz="2800" dirty="0"/>
              <a:t>System requirements are more detailed requirements and may include more technical information.</a:t>
            </a:r>
          </a:p>
          <a:p>
            <a:r>
              <a:rPr lang="en-US" sz="2800" dirty="0"/>
              <a:t>The requirements may be part of a contract for the system development</a:t>
            </a:r>
          </a:p>
          <a:p>
            <a:pPr lvl="1"/>
            <a:r>
              <a:rPr lang="en-US" sz="2400" dirty="0"/>
              <a:t>It is therefore important that these are as complete as possible.</a:t>
            </a:r>
          </a:p>
          <a:p>
            <a:endParaRPr lang="tr-TR" sz="2800" dirty="0"/>
          </a:p>
        </p:txBody>
      </p:sp>
      <p:sp>
        <p:nvSpPr>
          <p:cNvPr id="4" name="Footer Placeholder 3"/>
          <p:cNvSpPr>
            <a:spLocks noGrp="1"/>
          </p:cNvSpPr>
          <p:nvPr>
            <p:ph type="ftr" sz="quarter" idx="11"/>
          </p:nvPr>
        </p:nvSpPr>
        <p:spPr/>
        <p:txBody>
          <a:bodyPr/>
          <a:lstStyle/>
          <a:p>
            <a:r>
              <a:rPr lang="en-US" smtClean="0"/>
              <a:t>System Modeling and Requirements Engineering</a:t>
            </a:r>
            <a:endParaRPr lang="en-US" dirty="0"/>
          </a:p>
        </p:txBody>
      </p:sp>
      <p:sp>
        <p:nvSpPr>
          <p:cNvPr id="5" name="Slide Number Placeholder 4"/>
          <p:cNvSpPr>
            <a:spLocks noGrp="1"/>
          </p:cNvSpPr>
          <p:nvPr>
            <p:ph type="sldNum" sz="quarter" idx="12"/>
          </p:nvPr>
        </p:nvSpPr>
        <p:spPr/>
        <p:txBody>
          <a:bodyPr/>
          <a:lstStyle/>
          <a:p>
            <a:r>
              <a:rPr lang="tr-TR" smtClean="0"/>
              <a:t>1.</a:t>
            </a:r>
            <a:fld id="{FA84A37A-AFC2-4A01-80A1-FC20F2C0D5BB}" type="slidenum">
              <a:rPr lang="en-US" smtClean="0"/>
              <a:pPr/>
              <a:t>13</a:t>
            </a:fld>
            <a:endParaRPr lang="en-US" dirty="0"/>
          </a:p>
        </p:txBody>
      </p:sp>
    </p:spTree>
    <p:extLst>
      <p:ext uri="{BB962C8B-B14F-4D97-AF65-F5344CB8AC3E}">
        <p14:creationId xmlns:p14="http://schemas.microsoft.com/office/powerpoint/2010/main" val="284212943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GB" sz="3600" dirty="0" smtClean="0"/>
              <a:t>Guidelines For Writing Requirements</a:t>
            </a:r>
            <a:endParaRPr lang="tr-TR" sz="3600" dirty="0"/>
          </a:p>
        </p:txBody>
      </p:sp>
      <p:sp>
        <p:nvSpPr>
          <p:cNvPr id="3" name="Content Placeholder 2"/>
          <p:cNvSpPr>
            <a:spLocks noGrp="1"/>
          </p:cNvSpPr>
          <p:nvPr>
            <p:ph idx="1"/>
          </p:nvPr>
        </p:nvSpPr>
        <p:spPr/>
        <p:txBody>
          <a:bodyPr/>
          <a:lstStyle/>
          <a:p>
            <a:r>
              <a:rPr lang="en-GB" dirty="0"/>
              <a:t>Invent a standard format and use it for all requirements.</a:t>
            </a:r>
          </a:p>
          <a:p>
            <a:r>
              <a:rPr lang="tr-TR" dirty="0" smtClean="0"/>
              <a:t>Assign a unique number and source (mostly people) for each requirement.</a:t>
            </a:r>
          </a:p>
          <a:p>
            <a:r>
              <a:rPr lang="en-GB" dirty="0" smtClean="0"/>
              <a:t>Use </a:t>
            </a:r>
            <a:r>
              <a:rPr lang="en-GB" dirty="0"/>
              <a:t>language in a consistent way. Use shall for mandatory requirements, should for desirable requirements.</a:t>
            </a:r>
          </a:p>
          <a:p>
            <a:r>
              <a:rPr lang="en-GB" dirty="0"/>
              <a:t>Use text highlighting to identify key parts of the requirement.</a:t>
            </a:r>
          </a:p>
          <a:p>
            <a:r>
              <a:rPr lang="en-GB" dirty="0"/>
              <a:t>Avoid the use of computer jargon.</a:t>
            </a:r>
          </a:p>
          <a:p>
            <a:r>
              <a:rPr lang="en-GB" dirty="0"/>
              <a:t>Include an explanation (rationale) of why a requirement is necessary.</a:t>
            </a:r>
          </a:p>
          <a:p>
            <a:endParaRPr lang="tr-TR" dirty="0"/>
          </a:p>
        </p:txBody>
      </p:sp>
      <p:sp>
        <p:nvSpPr>
          <p:cNvPr id="4" name="Footer Placeholder 3"/>
          <p:cNvSpPr>
            <a:spLocks noGrp="1"/>
          </p:cNvSpPr>
          <p:nvPr>
            <p:ph type="ftr" sz="quarter" idx="11"/>
          </p:nvPr>
        </p:nvSpPr>
        <p:spPr/>
        <p:txBody>
          <a:bodyPr/>
          <a:lstStyle/>
          <a:p>
            <a:r>
              <a:rPr lang="en-US" smtClean="0"/>
              <a:t>System Modeling and Requirements Engineering</a:t>
            </a:r>
            <a:endParaRPr lang="en-US" dirty="0"/>
          </a:p>
        </p:txBody>
      </p:sp>
      <p:sp>
        <p:nvSpPr>
          <p:cNvPr id="5" name="Slide Number Placeholder 4"/>
          <p:cNvSpPr>
            <a:spLocks noGrp="1"/>
          </p:cNvSpPr>
          <p:nvPr>
            <p:ph type="sldNum" sz="quarter" idx="12"/>
          </p:nvPr>
        </p:nvSpPr>
        <p:spPr/>
        <p:txBody>
          <a:bodyPr/>
          <a:lstStyle/>
          <a:p>
            <a:r>
              <a:rPr lang="tr-TR" smtClean="0"/>
              <a:t>1.</a:t>
            </a:r>
            <a:fld id="{FA84A37A-AFC2-4A01-80A1-FC20F2C0D5BB}" type="slidenum">
              <a:rPr lang="en-US" smtClean="0"/>
              <a:pPr/>
              <a:t>14</a:t>
            </a:fld>
            <a:endParaRPr lang="en-US" dirty="0"/>
          </a:p>
        </p:txBody>
      </p:sp>
    </p:spTree>
    <p:extLst>
      <p:ext uri="{BB962C8B-B14F-4D97-AF65-F5344CB8AC3E}">
        <p14:creationId xmlns:p14="http://schemas.microsoft.com/office/powerpoint/2010/main" val="320675847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tr-TR" sz="3600" dirty="0" smtClean="0"/>
              <a:t>An Example Requirement Document</a:t>
            </a:r>
            <a:endParaRPr lang="tr-TR" sz="3600" dirty="0"/>
          </a:p>
        </p:txBody>
      </p:sp>
      <p:sp>
        <p:nvSpPr>
          <p:cNvPr id="3" name="Content Placeholder 2"/>
          <p:cNvSpPr>
            <a:spLocks noGrp="1"/>
          </p:cNvSpPr>
          <p:nvPr>
            <p:ph idx="1"/>
          </p:nvPr>
        </p:nvSpPr>
        <p:spPr/>
        <p:txBody>
          <a:bodyPr/>
          <a:lstStyle/>
          <a:p>
            <a:r>
              <a:rPr lang="tr-TR" dirty="0" smtClean="0">
                <a:hlinkClick r:id="rId2" action="ppaction://hlinkfile"/>
              </a:rPr>
              <a:t>Click here for an example requirements document.</a:t>
            </a:r>
            <a:endParaRPr lang="tr-TR" dirty="0" smtClean="0"/>
          </a:p>
          <a:p>
            <a:endParaRPr lang="tr-TR" dirty="0"/>
          </a:p>
        </p:txBody>
      </p:sp>
      <p:sp>
        <p:nvSpPr>
          <p:cNvPr id="4" name="Footer Placeholder 3"/>
          <p:cNvSpPr>
            <a:spLocks noGrp="1"/>
          </p:cNvSpPr>
          <p:nvPr>
            <p:ph type="ftr" sz="quarter" idx="11"/>
          </p:nvPr>
        </p:nvSpPr>
        <p:spPr/>
        <p:txBody>
          <a:bodyPr/>
          <a:lstStyle/>
          <a:p>
            <a:r>
              <a:rPr lang="en-US" smtClean="0"/>
              <a:t>System Modeling and Requirements Engineering</a:t>
            </a:r>
            <a:endParaRPr lang="en-US" dirty="0"/>
          </a:p>
        </p:txBody>
      </p:sp>
      <p:sp>
        <p:nvSpPr>
          <p:cNvPr id="5" name="Slide Number Placeholder 4"/>
          <p:cNvSpPr>
            <a:spLocks noGrp="1"/>
          </p:cNvSpPr>
          <p:nvPr>
            <p:ph type="sldNum" sz="quarter" idx="12"/>
          </p:nvPr>
        </p:nvSpPr>
        <p:spPr/>
        <p:txBody>
          <a:bodyPr/>
          <a:lstStyle/>
          <a:p>
            <a:r>
              <a:rPr lang="tr-TR" smtClean="0"/>
              <a:t>1.</a:t>
            </a:r>
            <a:fld id="{FA84A37A-AFC2-4A01-80A1-FC20F2C0D5BB}" type="slidenum">
              <a:rPr lang="en-US" smtClean="0"/>
              <a:pPr/>
              <a:t>15</a:t>
            </a:fld>
            <a:endParaRPr lang="en-US" dirty="0"/>
          </a:p>
        </p:txBody>
      </p:sp>
    </p:spTree>
    <p:extLst>
      <p:ext uri="{BB962C8B-B14F-4D97-AF65-F5344CB8AC3E}">
        <p14:creationId xmlns:p14="http://schemas.microsoft.com/office/powerpoint/2010/main" val="231402581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0" y="2819400"/>
            <a:ext cx="9143999" cy="1463040"/>
          </a:xfrm>
        </p:spPr>
        <p:txBody>
          <a:bodyPr/>
          <a:lstStyle/>
          <a:p>
            <a:r>
              <a:rPr lang="tr-TR" sz="6600" dirty="0" err="1" smtClean="0"/>
              <a:t>Requirements</a:t>
            </a:r>
            <a:r>
              <a:rPr lang="tr-TR" sz="6600" dirty="0" smtClean="0"/>
              <a:t> </a:t>
            </a:r>
            <a:r>
              <a:rPr lang="tr-TR" sz="6600" dirty="0"/>
              <a:t>Engineering </a:t>
            </a:r>
            <a:r>
              <a:rPr lang="tr-TR" sz="6600" dirty="0" smtClean="0"/>
              <a:t>Processes</a:t>
            </a:r>
            <a:endParaRPr lang="tr-TR" sz="6600" dirty="0"/>
          </a:p>
        </p:txBody>
      </p:sp>
      <p:sp>
        <p:nvSpPr>
          <p:cNvPr id="7" name="Text Placeholder 6"/>
          <p:cNvSpPr>
            <a:spLocks noGrp="1"/>
          </p:cNvSpPr>
          <p:nvPr>
            <p:ph type="body" idx="1"/>
          </p:nvPr>
        </p:nvSpPr>
        <p:spPr/>
        <p:txBody>
          <a:bodyPr/>
          <a:lstStyle/>
          <a:p>
            <a:endParaRPr lang="tr-TR"/>
          </a:p>
        </p:txBody>
      </p:sp>
      <p:sp>
        <p:nvSpPr>
          <p:cNvPr id="4" name="Footer Placeholder 3"/>
          <p:cNvSpPr>
            <a:spLocks noGrp="1"/>
          </p:cNvSpPr>
          <p:nvPr>
            <p:ph type="ftr" sz="quarter" idx="11"/>
          </p:nvPr>
        </p:nvSpPr>
        <p:spPr/>
        <p:txBody>
          <a:bodyPr/>
          <a:lstStyle/>
          <a:p>
            <a:r>
              <a:rPr lang="en-US" smtClean="0"/>
              <a:t>System Modeling and Requirements Engineering</a:t>
            </a:r>
            <a:endParaRPr lang="en-US" dirty="0"/>
          </a:p>
        </p:txBody>
      </p:sp>
      <p:sp>
        <p:nvSpPr>
          <p:cNvPr id="5" name="Slide Number Placeholder 4"/>
          <p:cNvSpPr>
            <a:spLocks noGrp="1"/>
          </p:cNvSpPr>
          <p:nvPr>
            <p:ph type="sldNum" sz="quarter" idx="12"/>
          </p:nvPr>
        </p:nvSpPr>
        <p:spPr/>
        <p:txBody>
          <a:bodyPr/>
          <a:lstStyle/>
          <a:p>
            <a:r>
              <a:rPr lang="tr-TR" dirty="0" smtClean="0"/>
              <a:t>5.3</a:t>
            </a:r>
            <a:endParaRPr lang="en-US" dirty="0"/>
          </a:p>
        </p:txBody>
      </p:sp>
      <p:sp>
        <p:nvSpPr>
          <p:cNvPr id="9" name="TextBox 8"/>
          <p:cNvSpPr txBox="1"/>
          <p:nvPr/>
        </p:nvSpPr>
        <p:spPr>
          <a:xfrm>
            <a:off x="107504" y="188640"/>
            <a:ext cx="5328592" cy="1200329"/>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marL="457200" indent="-457200">
              <a:buFont typeface="+mj-lt"/>
              <a:buAutoNum type="arabicPeriod"/>
            </a:pPr>
            <a:r>
              <a:rPr lang="tr-TR" dirty="0"/>
              <a:t>System Engineering</a:t>
            </a:r>
          </a:p>
          <a:p>
            <a:pPr marL="457200" indent="-457200">
              <a:buFont typeface="+mj-lt"/>
              <a:buAutoNum type="arabicPeriod"/>
            </a:pPr>
            <a:r>
              <a:rPr lang="tr-TR" dirty="0" err="1" smtClean="0"/>
              <a:t>Requirements</a:t>
            </a:r>
            <a:r>
              <a:rPr lang="tr-TR" dirty="0" smtClean="0"/>
              <a:t> </a:t>
            </a:r>
            <a:r>
              <a:rPr lang="tr-TR" dirty="0" err="1" smtClean="0"/>
              <a:t>Engineering</a:t>
            </a:r>
            <a:endParaRPr lang="tr-TR" dirty="0" smtClean="0"/>
          </a:p>
          <a:p>
            <a:pPr marL="457200" indent="-457200">
              <a:buFont typeface="+mj-lt"/>
              <a:buAutoNum type="arabicPeriod"/>
            </a:pPr>
            <a:r>
              <a:rPr lang="tr-TR" dirty="0" err="1" smtClean="0"/>
              <a:t>Requirements</a:t>
            </a:r>
            <a:r>
              <a:rPr lang="tr-TR" dirty="0" smtClean="0"/>
              <a:t> </a:t>
            </a:r>
            <a:r>
              <a:rPr lang="tr-TR" dirty="0" err="1"/>
              <a:t>Engineering</a:t>
            </a:r>
            <a:r>
              <a:rPr lang="tr-TR" dirty="0"/>
              <a:t> </a:t>
            </a:r>
            <a:r>
              <a:rPr lang="tr-TR" dirty="0" err="1" smtClean="0"/>
              <a:t>Processes</a:t>
            </a:r>
            <a:endParaRPr lang="tr-TR" dirty="0" smtClean="0"/>
          </a:p>
          <a:p>
            <a:pPr marL="457200" indent="-457200">
              <a:buFont typeface="+mj-lt"/>
              <a:buAutoNum type="arabicPeriod"/>
            </a:pPr>
            <a:r>
              <a:rPr lang="tr-TR" dirty="0" err="1"/>
              <a:t>The</a:t>
            </a:r>
            <a:r>
              <a:rPr lang="tr-TR" dirty="0"/>
              <a:t> </a:t>
            </a:r>
            <a:r>
              <a:rPr lang="tr-TR" dirty="0" smtClean="0"/>
              <a:t>Case </a:t>
            </a:r>
            <a:r>
              <a:rPr lang="tr-TR" dirty="0" err="1" smtClean="0"/>
              <a:t>Study</a:t>
            </a:r>
            <a:endParaRPr lang="tr-TR" dirty="0"/>
          </a:p>
        </p:txBody>
      </p:sp>
      <p:pic>
        <p:nvPicPr>
          <p:cNvPr id="10" name="Picture 3"/>
          <p:cNvPicPr>
            <a:picLocks noChangeAspect="1" noChangeArrowheads="1"/>
          </p:cNvPicPr>
          <p:nvPr/>
        </p:nvPicPr>
        <p:blipFill>
          <a:blip r:embed="rId2" cstate="print">
            <a:extLst>
              <a:ext uri="{BEBA8EAE-BF5A-486C-A8C5-ECC9F3942E4B}">
                <a14:imgProps xmlns:a14="http://schemas.microsoft.com/office/drawing/2010/main">
                  <a14:imgLayer r:embed="rId3">
                    <a14:imgEffect>
                      <a14:backgroundRemoval t="0" b="100000" l="0" r="100000"/>
                    </a14:imgEffect>
                  </a14:imgLayer>
                </a14:imgProps>
              </a:ext>
              <a:ext uri="{28A0092B-C50C-407E-A947-70E740481C1C}">
                <a14:useLocalDpi xmlns:a14="http://schemas.microsoft.com/office/drawing/2010/main" val="0"/>
              </a:ext>
            </a:extLst>
          </a:blip>
          <a:srcRect/>
          <a:stretch>
            <a:fillRect/>
          </a:stretch>
        </p:blipFill>
        <p:spPr bwMode="auto">
          <a:xfrm flipH="1">
            <a:off x="4216617" y="754588"/>
            <a:ext cx="356264" cy="2738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563005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decel="50000" fill="hold">
                                          <p:stCondLst>
                                            <p:cond delay="0"/>
                                          </p:stCondLst>
                                        </p:cTn>
                                        <p:tgtEl>
                                          <p:spTgt spid="10"/>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10"/>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10"/>
                                        </p:tgtEl>
                                        <p:attrNameLst>
                                          <p:attrName>ppt_w</p:attrName>
                                        </p:attrNameLst>
                                      </p:cBhvr>
                                      <p:tavLst>
                                        <p:tav tm="0">
                                          <p:val>
                                            <p:strVal val="#ppt_w*.05"/>
                                          </p:val>
                                        </p:tav>
                                        <p:tav tm="100000">
                                          <p:val>
                                            <p:strVal val="#ppt_w"/>
                                          </p:val>
                                        </p:tav>
                                      </p:tavLst>
                                    </p:anim>
                                    <p:anim calcmode="lin" valueType="num">
                                      <p:cBhvr>
                                        <p:cTn id="10" dur="1000" fill="hold"/>
                                        <p:tgtEl>
                                          <p:spTgt spid="10"/>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10"/>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10"/>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10"/>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GB" sz="3600" dirty="0" smtClean="0"/>
              <a:t>Requirements Engineering Processes</a:t>
            </a:r>
            <a:endParaRPr lang="tr-TR" sz="3600" dirty="0"/>
          </a:p>
        </p:txBody>
      </p:sp>
      <p:sp>
        <p:nvSpPr>
          <p:cNvPr id="3" name="Content Placeholder 2"/>
          <p:cNvSpPr>
            <a:spLocks noGrp="1"/>
          </p:cNvSpPr>
          <p:nvPr>
            <p:ph idx="1"/>
          </p:nvPr>
        </p:nvSpPr>
        <p:spPr/>
        <p:txBody>
          <a:bodyPr>
            <a:normAutofit fontScale="92500" lnSpcReduction="20000"/>
          </a:bodyPr>
          <a:lstStyle/>
          <a:p>
            <a:r>
              <a:rPr lang="en-US" sz="1800" dirty="0">
                <a:solidFill>
                  <a:schemeClr val="accent1"/>
                </a:solidFill>
              </a:rPr>
              <a:t>Inception—</a:t>
            </a:r>
            <a:r>
              <a:rPr lang="en-US" sz="1600" dirty="0"/>
              <a:t>ask </a:t>
            </a:r>
            <a:r>
              <a:rPr lang="en-US" sz="1800" dirty="0"/>
              <a:t>a set of questions that establish …</a:t>
            </a:r>
          </a:p>
          <a:p>
            <a:pPr lvl="1"/>
            <a:r>
              <a:rPr lang="en-US" sz="1600" dirty="0"/>
              <a:t>basic understanding of the problem</a:t>
            </a:r>
          </a:p>
          <a:p>
            <a:pPr lvl="1"/>
            <a:r>
              <a:rPr lang="en-US" sz="1600" dirty="0"/>
              <a:t>the people who want a solution</a:t>
            </a:r>
          </a:p>
          <a:p>
            <a:pPr lvl="1"/>
            <a:r>
              <a:rPr lang="en-US" sz="1600" dirty="0"/>
              <a:t>the nature of the solution that is desired, and </a:t>
            </a:r>
          </a:p>
          <a:p>
            <a:pPr lvl="1"/>
            <a:r>
              <a:rPr lang="en-US" sz="1600" dirty="0"/>
              <a:t>the effectiveness of preliminary communication and collaboration between the customer and the developer</a:t>
            </a:r>
          </a:p>
          <a:p>
            <a:r>
              <a:rPr lang="en-US" sz="1800" dirty="0">
                <a:solidFill>
                  <a:schemeClr val="accent1"/>
                </a:solidFill>
              </a:rPr>
              <a:t>Elicitation</a:t>
            </a:r>
            <a:r>
              <a:rPr lang="en-US" sz="1800" dirty="0"/>
              <a:t>—elicit requirements from all stakeholders</a:t>
            </a:r>
          </a:p>
          <a:p>
            <a:r>
              <a:rPr lang="en-US" sz="1800" dirty="0">
                <a:solidFill>
                  <a:schemeClr val="accent1"/>
                </a:solidFill>
              </a:rPr>
              <a:t>Elaboration</a:t>
            </a:r>
            <a:r>
              <a:rPr lang="en-US" sz="1800" dirty="0"/>
              <a:t>—create an analysis model that identifies data, function and behavioral requirements</a:t>
            </a:r>
          </a:p>
          <a:p>
            <a:r>
              <a:rPr lang="en-US" sz="1800" dirty="0">
                <a:solidFill>
                  <a:schemeClr val="accent1"/>
                </a:solidFill>
              </a:rPr>
              <a:t>Negotiation</a:t>
            </a:r>
            <a:r>
              <a:rPr lang="en-US" sz="1800" dirty="0"/>
              <a:t>—agree on a deliverable system that is realistic for developers and customers</a:t>
            </a:r>
          </a:p>
          <a:p>
            <a:pPr>
              <a:lnSpc>
                <a:spcPct val="90000"/>
              </a:lnSpc>
            </a:pPr>
            <a:r>
              <a:rPr lang="en-US" sz="1800" dirty="0">
                <a:solidFill>
                  <a:schemeClr val="accent1"/>
                </a:solidFill>
              </a:rPr>
              <a:t>Specification</a:t>
            </a:r>
            <a:r>
              <a:rPr lang="en-US" sz="1800" dirty="0"/>
              <a:t>—can be any one (or more) of the following:</a:t>
            </a:r>
          </a:p>
          <a:p>
            <a:pPr lvl="1">
              <a:lnSpc>
                <a:spcPct val="90000"/>
              </a:lnSpc>
            </a:pPr>
            <a:r>
              <a:rPr lang="en-US" sz="1600" dirty="0"/>
              <a:t>A written document</a:t>
            </a:r>
          </a:p>
          <a:p>
            <a:pPr lvl="1">
              <a:lnSpc>
                <a:spcPct val="90000"/>
              </a:lnSpc>
            </a:pPr>
            <a:r>
              <a:rPr lang="en-US" sz="1600" dirty="0"/>
              <a:t>A set of models</a:t>
            </a:r>
          </a:p>
          <a:p>
            <a:pPr lvl="1">
              <a:lnSpc>
                <a:spcPct val="90000"/>
              </a:lnSpc>
            </a:pPr>
            <a:r>
              <a:rPr lang="en-US" sz="1600" dirty="0"/>
              <a:t>A formal mathematical</a:t>
            </a:r>
          </a:p>
          <a:p>
            <a:pPr lvl="1">
              <a:lnSpc>
                <a:spcPct val="90000"/>
              </a:lnSpc>
            </a:pPr>
            <a:r>
              <a:rPr lang="en-US" sz="1600" dirty="0"/>
              <a:t>A collection of user scenarios (use-cases)</a:t>
            </a:r>
          </a:p>
          <a:p>
            <a:pPr lvl="1">
              <a:lnSpc>
                <a:spcPct val="90000"/>
              </a:lnSpc>
            </a:pPr>
            <a:r>
              <a:rPr lang="en-US" sz="1600" dirty="0"/>
              <a:t>A prototype</a:t>
            </a:r>
          </a:p>
          <a:p>
            <a:pPr>
              <a:lnSpc>
                <a:spcPct val="90000"/>
              </a:lnSpc>
            </a:pPr>
            <a:r>
              <a:rPr lang="en-US" sz="1800" dirty="0">
                <a:solidFill>
                  <a:schemeClr val="accent1"/>
                </a:solidFill>
              </a:rPr>
              <a:t>Validation</a:t>
            </a:r>
            <a:r>
              <a:rPr lang="en-US" sz="1800" dirty="0"/>
              <a:t>—a review mechanism that looks for</a:t>
            </a:r>
          </a:p>
          <a:p>
            <a:pPr lvl="1">
              <a:lnSpc>
                <a:spcPct val="90000"/>
              </a:lnSpc>
            </a:pPr>
            <a:r>
              <a:rPr lang="en-US" sz="1600" dirty="0"/>
              <a:t>errors in content or interpretation</a:t>
            </a:r>
          </a:p>
          <a:p>
            <a:pPr lvl="1">
              <a:lnSpc>
                <a:spcPct val="90000"/>
              </a:lnSpc>
            </a:pPr>
            <a:r>
              <a:rPr lang="en-US" sz="1600" dirty="0"/>
              <a:t>areas where clarification may be required</a:t>
            </a:r>
          </a:p>
          <a:p>
            <a:pPr lvl="1">
              <a:lnSpc>
                <a:spcPct val="90000"/>
              </a:lnSpc>
            </a:pPr>
            <a:r>
              <a:rPr lang="en-US" sz="1600" dirty="0"/>
              <a:t>missing information</a:t>
            </a:r>
          </a:p>
          <a:p>
            <a:pPr lvl="1">
              <a:lnSpc>
                <a:spcPct val="90000"/>
              </a:lnSpc>
            </a:pPr>
            <a:r>
              <a:rPr lang="en-US" sz="1600" dirty="0"/>
              <a:t>inconsistencies (a major problem when large products or systems are engineered)</a:t>
            </a:r>
          </a:p>
          <a:p>
            <a:pPr lvl="1">
              <a:lnSpc>
                <a:spcPct val="90000"/>
              </a:lnSpc>
            </a:pPr>
            <a:r>
              <a:rPr lang="en-US" sz="1600" dirty="0"/>
              <a:t>conflicting or unrealistic (unachievable) requirements. </a:t>
            </a:r>
          </a:p>
          <a:p>
            <a:pPr>
              <a:lnSpc>
                <a:spcPct val="90000"/>
              </a:lnSpc>
            </a:pPr>
            <a:r>
              <a:rPr lang="en-US" sz="1800" dirty="0">
                <a:solidFill>
                  <a:schemeClr val="accent1"/>
                </a:solidFill>
              </a:rPr>
              <a:t>Requirements management</a:t>
            </a:r>
          </a:p>
          <a:p>
            <a:endParaRPr lang="tr-TR" dirty="0"/>
          </a:p>
        </p:txBody>
      </p:sp>
      <p:sp>
        <p:nvSpPr>
          <p:cNvPr id="4" name="Footer Placeholder 3"/>
          <p:cNvSpPr>
            <a:spLocks noGrp="1"/>
          </p:cNvSpPr>
          <p:nvPr>
            <p:ph type="ftr" sz="quarter" idx="11"/>
          </p:nvPr>
        </p:nvSpPr>
        <p:spPr/>
        <p:txBody>
          <a:bodyPr/>
          <a:lstStyle/>
          <a:p>
            <a:r>
              <a:rPr lang="en-US" smtClean="0"/>
              <a:t>System Modeling and Requirements Engineering</a:t>
            </a:r>
            <a:endParaRPr lang="en-US" dirty="0"/>
          </a:p>
        </p:txBody>
      </p:sp>
      <p:sp>
        <p:nvSpPr>
          <p:cNvPr id="5" name="Slide Number Placeholder 4"/>
          <p:cNvSpPr>
            <a:spLocks noGrp="1"/>
          </p:cNvSpPr>
          <p:nvPr>
            <p:ph type="sldNum" sz="quarter" idx="12"/>
          </p:nvPr>
        </p:nvSpPr>
        <p:spPr/>
        <p:txBody>
          <a:bodyPr/>
          <a:lstStyle/>
          <a:p>
            <a:r>
              <a:rPr lang="tr-TR" smtClean="0"/>
              <a:t>1.</a:t>
            </a:r>
            <a:fld id="{FA84A37A-AFC2-4A01-80A1-FC20F2C0D5BB}" type="slidenum">
              <a:rPr lang="en-US" smtClean="0"/>
              <a:pPr/>
              <a:t>17</a:t>
            </a:fld>
            <a:endParaRPr lang="en-US" dirty="0"/>
          </a:p>
        </p:txBody>
      </p:sp>
    </p:spTree>
    <p:extLst>
      <p:ext uri="{BB962C8B-B14F-4D97-AF65-F5344CB8AC3E}">
        <p14:creationId xmlns:p14="http://schemas.microsoft.com/office/powerpoint/2010/main" val="19289412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r>
              <a:rPr lang="en-US" sz="2800" dirty="0" smtClean="0"/>
              <a:t>A Spiral View Of The Requirements Engineering Process</a:t>
            </a:r>
            <a:r>
              <a:rPr lang="en-GB" sz="2800" dirty="0" smtClean="0"/>
              <a:t> </a:t>
            </a:r>
            <a:endParaRPr lang="tr-TR" sz="2800" dirty="0"/>
          </a:p>
        </p:txBody>
      </p:sp>
      <p:sp>
        <p:nvSpPr>
          <p:cNvPr id="4" name="Footer Placeholder 3"/>
          <p:cNvSpPr>
            <a:spLocks noGrp="1"/>
          </p:cNvSpPr>
          <p:nvPr>
            <p:ph type="ftr" sz="quarter" idx="11"/>
          </p:nvPr>
        </p:nvSpPr>
        <p:spPr/>
        <p:txBody>
          <a:bodyPr/>
          <a:lstStyle/>
          <a:p>
            <a:r>
              <a:rPr lang="en-US" smtClean="0"/>
              <a:t>System Modeling and Requirements Engineering</a:t>
            </a:r>
            <a:endParaRPr lang="en-US" dirty="0"/>
          </a:p>
        </p:txBody>
      </p:sp>
      <p:sp>
        <p:nvSpPr>
          <p:cNvPr id="5" name="Slide Number Placeholder 4"/>
          <p:cNvSpPr>
            <a:spLocks noGrp="1"/>
          </p:cNvSpPr>
          <p:nvPr>
            <p:ph type="sldNum" sz="quarter" idx="12"/>
          </p:nvPr>
        </p:nvSpPr>
        <p:spPr/>
        <p:txBody>
          <a:bodyPr/>
          <a:lstStyle/>
          <a:p>
            <a:r>
              <a:rPr lang="tr-TR" smtClean="0"/>
              <a:t>1.</a:t>
            </a:r>
            <a:fld id="{FA84A37A-AFC2-4A01-80A1-FC20F2C0D5BB}" type="slidenum">
              <a:rPr lang="en-US" smtClean="0"/>
              <a:pPr/>
              <a:t>18</a:t>
            </a:fld>
            <a:endParaRPr lang="en-US" dirty="0"/>
          </a:p>
        </p:txBody>
      </p:sp>
      <p:pic>
        <p:nvPicPr>
          <p:cNvPr id="6" name="Picture 5" descr="4.12 ReqEngSpiral.eps"/>
          <p:cNvPicPr>
            <a:picLocks noChangeAspect="1"/>
          </p:cNvPicPr>
          <p:nvPr/>
        </p:nvPicPr>
        <p:blipFill>
          <a:blip r:embed="rId2"/>
          <a:stretch>
            <a:fillRect/>
          </a:stretch>
        </p:blipFill>
        <p:spPr>
          <a:xfrm>
            <a:off x="1691680" y="1050099"/>
            <a:ext cx="6120680" cy="5282640"/>
          </a:xfrm>
          <a:prstGeom prst="rect">
            <a:avLst/>
          </a:prstGeom>
        </p:spPr>
      </p:pic>
    </p:spTree>
    <p:extLst>
      <p:ext uri="{BB962C8B-B14F-4D97-AF65-F5344CB8AC3E}">
        <p14:creationId xmlns:p14="http://schemas.microsoft.com/office/powerpoint/2010/main" val="42371987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GB" sz="3600" dirty="0" smtClean="0"/>
              <a:t>Problems Of Requirements Analysis</a:t>
            </a:r>
            <a:endParaRPr lang="tr-TR" sz="3600" dirty="0"/>
          </a:p>
        </p:txBody>
      </p:sp>
      <p:sp>
        <p:nvSpPr>
          <p:cNvPr id="3" name="Content Placeholder 2"/>
          <p:cNvSpPr>
            <a:spLocks noGrp="1"/>
          </p:cNvSpPr>
          <p:nvPr>
            <p:ph idx="1"/>
          </p:nvPr>
        </p:nvSpPr>
        <p:spPr/>
        <p:txBody>
          <a:bodyPr/>
          <a:lstStyle/>
          <a:p>
            <a:r>
              <a:rPr lang="en-GB" dirty="0"/>
              <a:t>Stakeholders don’t know what they really want.</a:t>
            </a:r>
          </a:p>
          <a:p>
            <a:r>
              <a:rPr lang="en-GB" dirty="0"/>
              <a:t>Stakeholders express requirements in their own terms.</a:t>
            </a:r>
          </a:p>
          <a:p>
            <a:r>
              <a:rPr lang="en-GB" dirty="0"/>
              <a:t>Different stakeholders may have conflicting requirements.</a:t>
            </a:r>
          </a:p>
          <a:p>
            <a:r>
              <a:rPr lang="en-GB" dirty="0"/>
              <a:t>Organisational and political factors may influence the system requirements.</a:t>
            </a:r>
          </a:p>
          <a:p>
            <a:r>
              <a:rPr lang="en-GB" dirty="0"/>
              <a:t>The requirements change during the analysis process. New stakeholders may emerge and the business environment may change.</a:t>
            </a:r>
          </a:p>
          <a:p>
            <a:endParaRPr lang="tr-TR" dirty="0"/>
          </a:p>
        </p:txBody>
      </p:sp>
      <p:sp>
        <p:nvSpPr>
          <p:cNvPr id="4" name="Footer Placeholder 3"/>
          <p:cNvSpPr>
            <a:spLocks noGrp="1"/>
          </p:cNvSpPr>
          <p:nvPr>
            <p:ph type="ftr" sz="quarter" idx="11"/>
          </p:nvPr>
        </p:nvSpPr>
        <p:spPr/>
        <p:txBody>
          <a:bodyPr/>
          <a:lstStyle/>
          <a:p>
            <a:r>
              <a:rPr lang="en-US" smtClean="0"/>
              <a:t>System Modeling and Requirements Engineering</a:t>
            </a:r>
            <a:endParaRPr lang="en-US" dirty="0"/>
          </a:p>
        </p:txBody>
      </p:sp>
      <p:sp>
        <p:nvSpPr>
          <p:cNvPr id="5" name="Slide Number Placeholder 4"/>
          <p:cNvSpPr>
            <a:spLocks noGrp="1"/>
          </p:cNvSpPr>
          <p:nvPr>
            <p:ph type="sldNum" sz="quarter" idx="12"/>
          </p:nvPr>
        </p:nvSpPr>
        <p:spPr/>
        <p:txBody>
          <a:bodyPr/>
          <a:lstStyle/>
          <a:p>
            <a:r>
              <a:rPr lang="tr-TR" smtClean="0"/>
              <a:t>1.</a:t>
            </a:r>
            <a:fld id="{FA84A37A-AFC2-4A01-80A1-FC20F2C0D5BB}" type="slidenum">
              <a:rPr lang="en-US" smtClean="0"/>
              <a:pPr/>
              <a:t>19</a:t>
            </a:fld>
            <a:endParaRPr lang="en-US" dirty="0"/>
          </a:p>
        </p:txBody>
      </p:sp>
    </p:spTree>
    <p:extLst>
      <p:ext uri="{BB962C8B-B14F-4D97-AF65-F5344CB8AC3E}">
        <p14:creationId xmlns:p14="http://schemas.microsoft.com/office/powerpoint/2010/main" val="42397089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tr-TR" dirty="0" smtClean="0"/>
              <a:t>Agenda</a:t>
            </a:r>
            <a:endParaRPr lang="tr-TR" dirty="0"/>
          </a:p>
        </p:txBody>
      </p:sp>
      <p:sp>
        <p:nvSpPr>
          <p:cNvPr id="3" name="Content Placeholder 2"/>
          <p:cNvSpPr>
            <a:spLocks noGrp="1"/>
          </p:cNvSpPr>
          <p:nvPr>
            <p:ph idx="1"/>
          </p:nvPr>
        </p:nvSpPr>
        <p:spPr/>
        <p:txBody>
          <a:bodyPr/>
          <a:lstStyle/>
          <a:p>
            <a:pPr marL="457200" indent="-457200">
              <a:buFont typeface="+mj-lt"/>
              <a:buAutoNum type="arabicPeriod"/>
            </a:pPr>
            <a:r>
              <a:rPr lang="tr-TR" dirty="0" err="1"/>
              <a:t>System</a:t>
            </a:r>
            <a:r>
              <a:rPr lang="tr-TR" dirty="0"/>
              <a:t> </a:t>
            </a:r>
            <a:r>
              <a:rPr lang="tr-TR" dirty="0" err="1"/>
              <a:t>Engineering</a:t>
            </a:r>
            <a:endParaRPr lang="tr-TR" dirty="0"/>
          </a:p>
          <a:p>
            <a:pPr marL="457200" indent="-457200">
              <a:buFont typeface="+mj-lt"/>
              <a:buAutoNum type="arabicPeriod"/>
            </a:pPr>
            <a:r>
              <a:rPr lang="tr-TR" dirty="0" err="1"/>
              <a:t>Requirements</a:t>
            </a:r>
            <a:r>
              <a:rPr lang="tr-TR" dirty="0"/>
              <a:t> </a:t>
            </a:r>
            <a:r>
              <a:rPr lang="tr-TR" dirty="0" err="1"/>
              <a:t>Engineering</a:t>
            </a:r>
            <a:endParaRPr lang="tr-TR" dirty="0"/>
          </a:p>
          <a:p>
            <a:pPr marL="457200" indent="-457200">
              <a:buFont typeface="+mj-lt"/>
              <a:buAutoNum type="arabicPeriod"/>
            </a:pPr>
            <a:r>
              <a:rPr lang="tr-TR" dirty="0" err="1"/>
              <a:t>Requirement</a:t>
            </a:r>
            <a:r>
              <a:rPr lang="tr-TR" dirty="0"/>
              <a:t> </a:t>
            </a:r>
            <a:r>
              <a:rPr lang="tr-TR" dirty="0" err="1"/>
              <a:t>Engineering</a:t>
            </a:r>
            <a:r>
              <a:rPr lang="tr-TR" dirty="0"/>
              <a:t> </a:t>
            </a:r>
            <a:r>
              <a:rPr lang="tr-TR" dirty="0" err="1" smtClean="0"/>
              <a:t>Processes</a:t>
            </a:r>
            <a:endParaRPr lang="tr-TR" dirty="0"/>
          </a:p>
        </p:txBody>
      </p:sp>
      <p:sp>
        <p:nvSpPr>
          <p:cNvPr id="4" name="Footer Placeholder 3"/>
          <p:cNvSpPr>
            <a:spLocks noGrp="1"/>
          </p:cNvSpPr>
          <p:nvPr>
            <p:ph type="ftr" sz="quarter" idx="11"/>
          </p:nvPr>
        </p:nvSpPr>
        <p:spPr/>
        <p:txBody>
          <a:bodyPr/>
          <a:lstStyle/>
          <a:p>
            <a:r>
              <a:rPr lang="en-US" smtClean="0"/>
              <a:t>System Modeling and Requirements Engineering</a:t>
            </a:r>
            <a:endParaRPr lang="en-US" dirty="0"/>
          </a:p>
        </p:txBody>
      </p:sp>
      <p:sp>
        <p:nvSpPr>
          <p:cNvPr id="6" name="Slide Number Placeholder 5"/>
          <p:cNvSpPr>
            <a:spLocks noGrp="1"/>
          </p:cNvSpPr>
          <p:nvPr>
            <p:ph type="sldNum" sz="quarter" idx="12"/>
          </p:nvPr>
        </p:nvSpPr>
        <p:spPr/>
        <p:txBody>
          <a:bodyPr/>
          <a:lstStyle/>
          <a:p>
            <a:r>
              <a:rPr lang="tr-TR" smtClean="0"/>
              <a:t>1.</a:t>
            </a:r>
            <a:fld id="{FA84A37A-AFC2-4A01-80A1-FC20F2C0D5BB}" type="slidenum">
              <a:rPr lang="en-US" smtClean="0"/>
              <a:pPr/>
              <a:t>2</a:t>
            </a:fld>
            <a:endParaRPr lang="en-US" dirty="0"/>
          </a:p>
        </p:txBody>
      </p:sp>
    </p:spTree>
    <p:extLst>
      <p:ext uri="{BB962C8B-B14F-4D97-AF65-F5344CB8AC3E}">
        <p14:creationId xmlns:p14="http://schemas.microsoft.com/office/powerpoint/2010/main" val="113096113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tr-TR" dirty="0" smtClean="0"/>
              <a:t>Use Cases</a:t>
            </a:r>
            <a:endParaRPr lang="tr-TR" dirty="0"/>
          </a:p>
        </p:txBody>
      </p:sp>
      <p:sp>
        <p:nvSpPr>
          <p:cNvPr id="3" name="Content Placeholder 2"/>
          <p:cNvSpPr>
            <a:spLocks noGrp="1"/>
          </p:cNvSpPr>
          <p:nvPr>
            <p:ph idx="1"/>
          </p:nvPr>
        </p:nvSpPr>
        <p:spPr/>
        <p:txBody>
          <a:bodyPr>
            <a:normAutofit lnSpcReduction="10000"/>
          </a:bodyPr>
          <a:lstStyle/>
          <a:p>
            <a:pPr>
              <a:lnSpc>
                <a:spcPct val="90000"/>
              </a:lnSpc>
            </a:pPr>
            <a:r>
              <a:rPr lang="en-US" sz="3200" dirty="0"/>
              <a:t>Use case diagrams are used to visualize, specify, construct, and document the (intended) behavior of the system, during requirements capture and analysis.</a:t>
            </a:r>
          </a:p>
          <a:p>
            <a:pPr>
              <a:lnSpc>
                <a:spcPct val="90000"/>
              </a:lnSpc>
            </a:pPr>
            <a:r>
              <a:rPr lang="en-US" sz="3200" dirty="0"/>
              <a:t>Provide a way for developers, domain experts and end-users to Communicate.</a:t>
            </a:r>
          </a:p>
          <a:p>
            <a:pPr>
              <a:lnSpc>
                <a:spcPct val="90000"/>
              </a:lnSpc>
            </a:pPr>
            <a:r>
              <a:rPr lang="en-US" sz="3200" dirty="0"/>
              <a:t>Serve as basis for testing.</a:t>
            </a:r>
          </a:p>
          <a:p>
            <a:r>
              <a:rPr lang="tr-TR" sz="3200" dirty="0"/>
              <a:t>Main authors: </a:t>
            </a:r>
            <a:r>
              <a:rPr lang="en-US" sz="3200" i="1" dirty="0" err="1"/>
              <a:t>Booch</a:t>
            </a:r>
            <a:r>
              <a:rPr lang="en-US" sz="3200" i="1" dirty="0"/>
              <a:t>, </a:t>
            </a:r>
            <a:r>
              <a:rPr lang="en-US" sz="3200" i="1" dirty="0" err="1"/>
              <a:t>Rumbaugh</a:t>
            </a:r>
            <a:r>
              <a:rPr lang="en-US" sz="3200" i="1" dirty="0"/>
              <a:t>, </a:t>
            </a:r>
            <a:r>
              <a:rPr lang="tr-TR" sz="3200" i="1" dirty="0"/>
              <a:t>and </a:t>
            </a:r>
            <a:r>
              <a:rPr lang="en-US" sz="3200" i="1" dirty="0" smtClean="0"/>
              <a:t>Jacobson</a:t>
            </a:r>
            <a:endParaRPr lang="tr-TR" sz="3200" i="1" dirty="0"/>
          </a:p>
          <a:p>
            <a:r>
              <a:rPr lang="en-US" sz="3200" dirty="0"/>
              <a:t>The Object Management Group (OMG) is</a:t>
            </a:r>
            <a:r>
              <a:rPr lang="tr-TR" sz="3200" dirty="0"/>
              <a:t> </a:t>
            </a:r>
            <a:r>
              <a:rPr lang="en-US" sz="3200" dirty="0"/>
              <a:t>responsible for </a:t>
            </a:r>
            <a:r>
              <a:rPr lang="tr-TR" sz="3200" dirty="0"/>
              <a:t>standardization</a:t>
            </a:r>
            <a:r>
              <a:rPr lang="en-US" sz="3200" dirty="0"/>
              <a:t>.</a:t>
            </a:r>
            <a:r>
              <a:rPr lang="tr-TR" sz="3200" dirty="0"/>
              <a:t> (</a:t>
            </a:r>
            <a:r>
              <a:rPr lang="en-US" sz="3200" dirty="0"/>
              <a:t>www.omg.org</a:t>
            </a:r>
            <a:r>
              <a:rPr lang="tr-TR" sz="3200" dirty="0" smtClean="0"/>
              <a:t>)</a:t>
            </a:r>
            <a:endParaRPr lang="tr-TR" sz="3200" dirty="0"/>
          </a:p>
          <a:p>
            <a:r>
              <a:rPr lang="tr-TR" sz="3200" dirty="0"/>
              <a:t>Current version is UML 2.0</a:t>
            </a:r>
          </a:p>
          <a:p>
            <a:endParaRPr lang="tr-TR" dirty="0"/>
          </a:p>
        </p:txBody>
      </p:sp>
      <p:sp>
        <p:nvSpPr>
          <p:cNvPr id="4" name="Slide Number Placeholder 3"/>
          <p:cNvSpPr>
            <a:spLocks noGrp="1"/>
          </p:cNvSpPr>
          <p:nvPr>
            <p:ph type="sldNum" sz="quarter" idx="12"/>
          </p:nvPr>
        </p:nvSpPr>
        <p:spPr/>
        <p:txBody>
          <a:bodyPr/>
          <a:lstStyle/>
          <a:p>
            <a:r>
              <a:rPr lang="tr-TR" smtClean="0"/>
              <a:t>1.</a:t>
            </a:r>
            <a:fld id="{FA84A37A-AFC2-4A01-80A1-FC20F2C0D5BB}" type="slidenum">
              <a:rPr lang="en-US" smtClean="0"/>
              <a:pPr/>
              <a:t>20</a:t>
            </a:fld>
            <a:endParaRPr lang="en-US" dirty="0"/>
          </a:p>
        </p:txBody>
      </p:sp>
      <p:sp>
        <p:nvSpPr>
          <p:cNvPr id="5" name="Footer Placeholder 4"/>
          <p:cNvSpPr>
            <a:spLocks noGrp="1"/>
          </p:cNvSpPr>
          <p:nvPr>
            <p:ph type="ftr" sz="quarter" idx="11"/>
          </p:nvPr>
        </p:nvSpPr>
        <p:spPr/>
        <p:txBody>
          <a:bodyPr/>
          <a:lstStyle/>
          <a:p>
            <a:r>
              <a:rPr lang="en-US" smtClean="0"/>
              <a:t>Introduction &amp; UML</a:t>
            </a:r>
            <a:endParaRPr lang="en-US" dirty="0"/>
          </a:p>
        </p:txBody>
      </p:sp>
    </p:spTree>
    <p:extLst>
      <p:ext uri="{BB962C8B-B14F-4D97-AF65-F5344CB8AC3E}">
        <p14:creationId xmlns:p14="http://schemas.microsoft.com/office/powerpoint/2010/main" val="198969413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tr-TR" dirty="0" smtClean="0"/>
              <a:t>Example : Use Case Diagram</a:t>
            </a:r>
            <a:endParaRPr lang="tr-TR" dirty="0"/>
          </a:p>
        </p:txBody>
      </p:sp>
      <p:sp>
        <p:nvSpPr>
          <p:cNvPr id="4" name="Slide Number Placeholder 3"/>
          <p:cNvSpPr>
            <a:spLocks noGrp="1"/>
          </p:cNvSpPr>
          <p:nvPr>
            <p:ph type="sldNum" sz="quarter" idx="12"/>
          </p:nvPr>
        </p:nvSpPr>
        <p:spPr/>
        <p:txBody>
          <a:bodyPr/>
          <a:lstStyle/>
          <a:p>
            <a:r>
              <a:rPr lang="tr-TR" smtClean="0"/>
              <a:t>1.</a:t>
            </a:r>
            <a:fld id="{FA84A37A-AFC2-4A01-80A1-FC20F2C0D5BB}" type="slidenum">
              <a:rPr lang="en-US" smtClean="0"/>
              <a:pPr/>
              <a:t>21</a:t>
            </a:fld>
            <a:endParaRPr lang="en-US" dirty="0"/>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95736" y="1268760"/>
            <a:ext cx="4927600" cy="50387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3" name="Footer Placeholder 2"/>
          <p:cNvSpPr>
            <a:spLocks noGrp="1"/>
          </p:cNvSpPr>
          <p:nvPr>
            <p:ph type="ftr" sz="quarter" idx="11"/>
          </p:nvPr>
        </p:nvSpPr>
        <p:spPr/>
        <p:txBody>
          <a:bodyPr/>
          <a:lstStyle/>
          <a:p>
            <a:r>
              <a:rPr lang="en-US" smtClean="0"/>
              <a:t>Introduction &amp; UML</a:t>
            </a:r>
            <a:endParaRPr lang="en-US" dirty="0"/>
          </a:p>
        </p:txBody>
      </p:sp>
    </p:spTree>
    <p:extLst>
      <p:ext uri="{BB962C8B-B14F-4D97-AF65-F5344CB8AC3E}">
        <p14:creationId xmlns:p14="http://schemas.microsoft.com/office/powerpoint/2010/main" val="17399266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r>
              <a:rPr lang="tr-TR" sz="3600" dirty="0" smtClean="0"/>
              <a:t>Example : Use Case (Money Withdraw) - I</a:t>
            </a:r>
            <a:endParaRPr lang="tr-TR" sz="3600" dirty="0"/>
          </a:p>
        </p:txBody>
      </p:sp>
      <p:sp>
        <p:nvSpPr>
          <p:cNvPr id="3" name="Content Placeholder 2"/>
          <p:cNvSpPr>
            <a:spLocks noGrp="1"/>
          </p:cNvSpPr>
          <p:nvPr>
            <p:ph idx="1"/>
          </p:nvPr>
        </p:nvSpPr>
        <p:spPr/>
        <p:txBody>
          <a:bodyPr/>
          <a:lstStyle/>
          <a:p>
            <a:pPr>
              <a:lnSpc>
                <a:spcPct val="80000"/>
              </a:lnSpc>
              <a:buFont typeface="Wingdings" pitchFamily="2" charset="2"/>
              <a:buChar char="q"/>
            </a:pPr>
            <a:r>
              <a:rPr lang="en-US" b="1" dirty="0"/>
              <a:t>Use Case: </a:t>
            </a:r>
            <a:r>
              <a:rPr lang="en-US" dirty="0"/>
              <a:t>Withdraw Money</a:t>
            </a:r>
          </a:p>
          <a:p>
            <a:pPr>
              <a:lnSpc>
                <a:spcPct val="80000"/>
              </a:lnSpc>
              <a:buFont typeface="Wingdings" pitchFamily="2" charset="2"/>
              <a:buChar char="q"/>
            </a:pPr>
            <a:r>
              <a:rPr lang="en-US" b="1" dirty="0"/>
              <a:t>Author:</a:t>
            </a:r>
            <a:r>
              <a:rPr lang="en-US" dirty="0"/>
              <a:t> ZB</a:t>
            </a:r>
          </a:p>
          <a:p>
            <a:pPr>
              <a:lnSpc>
                <a:spcPct val="80000"/>
              </a:lnSpc>
              <a:buFont typeface="Wingdings" pitchFamily="2" charset="2"/>
              <a:buChar char="q"/>
            </a:pPr>
            <a:r>
              <a:rPr lang="en-US" b="1" dirty="0"/>
              <a:t>Date:</a:t>
            </a:r>
            <a:r>
              <a:rPr lang="en-US" dirty="0"/>
              <a:t> 1-OCT-2004</a:t>
            </a:r>
          </a:p>
          <a:p>
            <a:pPr>
              <a:lnSpc>
                <a:spcPct val="80000"/>
              </a:lnSpc>
              <a:buFont typeface="Wingdings" pitchFamily="2" charset="2"/>
              <a:buChar char="q"/>
            </a:pPr>
            <a:r>
              <a:rPr lang="en-US" b="1" dirty="0"/>
              <a:t>Purpose:</a:t>
            </a:r>
            <a:r>
              <a:rPr lang="en-US" dirty="0"/>
              <a:t> To withdraw some cash from user’s bank account</a:t>
            </a:r>
          </a:p>
          <a:p>
            <a:pPr>
              <a:lnSpc>
                <a:spcPct val="80000"/>
              </a:lnSpc>
              <a:buFont typeface="Wingdings" pitchFamily="2" charset="2"/>
              <a:buChar char="q"/>
            </a:pPr>
            <a:r>
              <a:rPr lang="en-US" b="1" dirty="0"/>
              <a:t>Overview:</a:t>
            </a:r>
            <a:r>
              <a:rPr lang="en-US" dirty="0"/>
              <a:t> The use case starts when the customer inserts his credit card into the system. The system requests the user PIN. The system validates the PIN. If the validation succeeded, the customer can choose the withdraw operation else alternative 1 – validation failure is executed. The customer enters the amount of cash to withdraw. The system checks the amount of cash in the user account, its credit limit. If the withdraw amount in the range between the current amount + credit limit the system dispense the cash and prints a withdraw receipt, else alternative 2 – amount exceeded is executed.</a:t>
            </a:r>
          </a:p>
          <a:p>
            <a:pPr>
              <a:lnSpc>
                <a:spcPct val="80000"/>
              </a:lnSpc>
              <a:buFont typeface="Wingdings" pitchFamily="2" charset="2"/>
              <a:buChar char="q"/>
            </a:pPr>
            <a:r>
              <a:rPr lang="en-US" b="1" dirty="0"/>
              <a:t>Cross References: </a:t>
            </a:r>
            <a:r>
              <a:rPr lang="en-US" dirty="0"/>
              <a:t>R1.1, R1.2, R7</a:t>
            </a:r>
          </a:p>
          <a:p>
            <a:pPr>
              <a:buFont typeface="Wingdings" pitchFamily="2" charset="2"/>
              <a:buChar char="q"/>
            </a:pPr>
            <a:endParaRPr lang="tr-TR" dirty="0"/>
          </a:p>
        </p:txBody>
      </p:sp>
      <p:sp>
        <p:nvSpPr>
          <p:cNvPr id="4" name="Slide Number Placeholder 3"/>
          <p:cNvSpPr>
            <a:spLocks noGrp="1"/>
          </p:cNvSpPr>
          <p:nvPr>
            <p:ph type="sldNum" sz="quarter" idx="12"/>
          </p:nvPr>
        </p:nvSpPr>
        <p:spPr/>
        <p:txBody>
          <a:bodyPr/>
          <a:lstStyle/>
          <a:p>
            <a:r>
              <a:rPr lang="tr-TR" smtClean="0"/>
              <a:t>1.</a:t>
            </a:r>
            <a:fld id="{FA84A37A-AFC2-4A01-80A1-FC20F2C0D5BB}" type="slidenum">
              <a:rPr lang="en-US" smtClean="0"/>
              <a:pPr/>
              <a:t>22</a:t>
            </a:fld>
            <a:endParaRPr lang="en-US" dirty="0"/>
          </a:p>
        </p:txBody>
      </p:sp>
      <p:sp>
        <p:nvSpPr>
          <p:cNvPr id="5" name="Footer Placeholder 4"/>
          <p:cNvSpPr>
            <a:spLocks noGrp="1"/>
          </p:cNvSpPr>
          <p:nvPr>
            <p:ph type="ftr" sz="quarter" idx="11"/>
          </p:nvPr>
        </p:nvSpPr>
        <p:spPr/>
        <p:txBody>
          <a:bodyPr/>
          <a:lstStyle/>
          <a:p>
            <a:r>
              <a:rPr lang="en-US" smtClean="0"/>
              <a:t>Introduction &amp; UML</a:t>
            </a:r>
            <a:endParaRPr lang="en-US" dirty="0"/>
          </a:p>
        </p:txBody>
      </p:sp>
    </p:spTree>
    <p:extLst>
      <p:ext uri="{BB962C8B-B14F-4D97-AF65-F5344CB8AC3E}">
        <p14:creationId xmlns:p14="http://schemas.microsoft.com/office/powerpoint/2010/main" val="156952750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r>
              <a:rPr lang="tr-TR" sz="3600" dirty="0"/>
              <a:t>Example : Use Case (Money Withdraw) - </a:t>
            </a:r>
            <a:r>
              <a:rPr lang="tr-TR" sz="3600" dirty="0" smtClean="0"/>
              <a:t>II</a:t>
            </a:r>
            <a:endParaRPr lang="tr-TR" sz="3600" dirty="0"/>
          </a:p>
        </p:txBody>
      </p:sp>
      <p:sp>
        <p:nvSpPr>
          <p:cNvPr id="3" name="Content Placeholder 2"/>
          <p:cNvSpPr>
            <a:spLocks noGrp="1"/>
          </p:cNvSpPr>
          <p:nvPr>
            <p:ph idx="1"/>
          </p:nvPr>
        </p:nvSpPr>
        <p:spPr/>
        <p:txBody>
          <a:bodyPr/>
          <a:lstStyle/>
          <a:p>
            <a:pPr>
              <a:lnSpc>
                <a:spcPct val="90000"/>
              </a:lnSpc>
              <a:buFont typeface="Wingdings" pitchFamily="2" charset="2"/>
              <a:buChar char="q"/>
            </a:pPr>
            <a:r>
              <a:rPr lang="en-US" b="1" dirty="0"/>
              <a:t>Actors:</a:t>
            </a:r>
            <a:r>
              <a:rPr lang="en-US" dirty="0"/>
              <a:t> Customer</a:t>
            </a:r>
          </a:p>
          <a:p>
            <a:pPr>
              <a:lnSpc>
                <a:spcPct val="90000"/>
              </a:lnSpc>
              <a:buFont typeface="Wingdings" pitchFamily="2" charset="2"/>
              <a:buChar char="q"/>
            </a:pPr>
            <a:r>
              <a:rPr lang="en-US" b="1" dirty="0"/>
              <a:t>Pre Condition:</a:t>
            </a:r>
          </a:p>
          <a:p>
            <a:pPr lvl="1">
              <a:lnSpc>
                <a:spcPct val="90000"/>
              </a:lnSpc>
              <a:buFont typeface="Wingdings" pitchFamily="2" charset="2"/>
              <a:buChar char="q"/>
            </a:pPr>
            <a:r>
              <a:rPr lang="en-US" dirty="0"/>
              <a:t>The ATM must be in a state ready to accept transactions</a:t>
            </a:r>
          </a:p>
          <a:p>
            <a:pPr lvl="1">
              <a:lnSpc>
                <a:spcPct val="90000"/>
              </a:lnSpc>
              <a:buFont typeface="Wingdings" pitchFamily="2" charset="2"/>
              <a:buChar char="q"/>
            </a:pPr>
            <a:r>
              <a:rPr lang="en-US" dirty="0"/>
              <a:t>The ATM must have at least some cash on hand that it can dispense</a:t>
            </a:r>
          </a:p>
          <a:p>
            <a:pPr lvl="1">
              <a:lnSpc>
                <a:spcPct val="90000"/>
              </a:lnSpc>
              <a:buFont typeface="Wingdings" pitchFamily="2" charset="2"/>
              <a:buChar char="q"/>
            </a:pPr>
            <a:r>
              <a:rPr lang="en-US" dirty="0"/>
              <a:t>The ATM must have enough paper to print a receipt for at least one transaction</a:t>
            </a:r>
          </a:p>
          <a:p>
            <a:pPr>
              <a:lnSpc>
                <a:spcPct val="90000"/>
              </a:lnSpc>
              <a:buFont typeface="Wingdings" pitchFamily="2" charset="2"/>
              <a:buChar char="q"/>
            </a:pPr>
            <a:r>
              <a:rPr lang="en-US" b="1" dirty="0"/>
              <a:t>Post Condition:</a:t>
            </a:r>
          </a:p>
          <a:p>
            <a:pPr lvl="1">
              <a:lnSpc>
                <a:spcPct val="90000"/>
              </a:lnSpc>
              <a:buFont typeface="Wingdings" pitchFamily="2" charset="2"/>
              <a:buChar char="q"/>
            </a:pPr>
            <a:r>
              <a:rPr lang="en-US" dirty="0"/>
              <a:t>The current amount of cash in the user account is the amount before the withdraw minus the withdraw amount</a:t>
            </a:r>
          </a:p>
          <a:p>
            <a:pPr lvl="1">
              <a:lnSpc>
                <a:spcPct val="90000"/>
              </a:lnSpc>
              <a:buFont typeface="Wingdings" pitchFamily="2" charset="2"/>
              <a:buChar char="q"/>
            </a:pPr>
            <a:r>
              <a:rPr lang="en-US" dirty="0"/>
              <a:t>A receipt was printed on the withdraw amount</a:t>
            </a:r>
          </a:p>
          <a:p>
            <a:pPr lvl="1">
              <a:lnSpc>
                <a:spcPct val="90000"/>
              </a:lnSpc>
              <a:buFont typeface="Wingdings" pitchFamily="2" charset="2"/>
              <a:buChar char="q"/>
            </a:pPr>
            <a:r>
              <a:rPr lang="en-US" dirty="0"/>
              <a:t>The withdraw transaction was audit in the System log file</a:t>
            </a:r>
          </a:p>
          <a:p>
            <a:pPr>
              <a:buFont typeface="Wingdings" pitchFamily="2" charset="2"/>
              <a:buChar char="q"/>
            </a:pPr>
            <a:endParaRPr lang="tr-TR" dirty="0"/>
          </a:p>
        </p:txBody>
      </p:sp>
      <p:sp>
        <p:nvSpPr>
          <p:cNvPr id="4" name="Slide Number Placeholder 3"/>
          <p:cNvSpPr>
            <a:spLocks noGrp="1"/>
          </p:cNvSpPr>
          <p:nvPr>
            <p:ph type="sldNum" sz="quarter" idx="12"/>
          </p:nvPr>
        </p:nvSpPr>
        <p:spPr/>
        <p:txBody>
          <a:bodyPr/>
          <a:lstStyle/>
          <a:p>
            <a:r>
              <a:rPr lang="tr-TR" smtClean="0"/>
              <a:t>1.</a:t>
            </a:r>
            <a:fld id="{FA84A37A-AFC2-4A01-80A1-FC20F2C0D5BB}" type="slidenum">
              <a:rPr lang="en-US" smtClean="0"/>
              <a:pPr/>
              <a:t>23</a:t>
            </a:fld>
            <a:endParaRPr lang="en-US" dirty="0"/>
          </a:p>
        </p:txBody>
      </p:sp>
      <p:sp>
        <p:nvSpPr>
          <p:cNvPr id="5" name="Footer Placeholder 4"/>
          <p:cNvSpPr>
            <a:spLocks noGrp="1"/>
          </p:cNvSpPr>
          <p:nvPr>
            <p:ph type="ftr" sz="quarter" idx="11"/>
          </p:nvPr>
        </p:nvSpPr>
        <p:spPr/>
        <p:txBody>
          <a:bodyPr/>
          <a:lstStyle/>
          <a:p>
            <a:r>
              <a:rPr lang="en-US" smtClean="0"/>
              <a:t>Introduction &amp; UML</a:t>
            </a:r>
            <a:endParaRPr lang="en-US" dirty="0"/>
          </a:p>
        </p:txBody>
      </p:sp>
    </p:spTree>
    <p:extLst>
      <p:ext uri="{BB962C8B-B14F-4D97-AF65-F5344CB8AC3E}">
        <p14:creationId xmlns:p14="http://schemas.microsoft.com/office/powerpoint/2010/main" val="150720766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r>
              <a:rPr lang="tr-TR" sz="3600" dirty="0"/>
              <a:t>Example : Use Case (Money Withdraw) </a:t>
            </a:r>
            <a:r>
              <a:rPr lang="tr-TR" sz="3600" dirty="0" smtClean="0"/>
              <a:t>- III </a:t>
            </a:r>
            <a:endParaRPr lang="tr-TR" sz="3600" dirty="0"/>
          </a:p>
        </p:txBody>
      </p:sp>
      <p:sp>
        <p:nvSpPr>
          <p:cNvPr id="4" name="Slide Number Placeholder 3"/>
          <p:cNvSpPr>
            <a:spLocks noGrp="1"/>
          </p:cNvSpPr>
          <p:nvPr>
            <p:ph type="sldNum" sz="quarter" idx="12"/>
          </p:nvPr>
        </p:nvSpPr>
        <p:spPr/>
        <p:txBody>
          <a:bodyPr/>
          <a:lstStyle/>
          <a:p>
            <a:r>
              <a:rPr lang="tr-TR" smtClean="0"/>
              <a:t>1.</a:t>
            </a:r>
            <a:fld id="{FA84A37A-AFC2-4A01-80A1-FC20F2C0D5BB}" type="slidenum">
              <a:rPr lang="en-US" smtClean="0"/>
              <a:pPr/>
              <a:t>24</a:t>
            </a:fld>
            <a:endParaRPr lang="en-US" dirty="0"/>
          </a:p>
        </p:txBody>
      </p:sp>
      <p:sp>
        <p:nvSpPr>
          <p:cNvPr id="7" name="Rectangle 3"/>
          <p:cNvSpPr txBox="1">
            <a:spLocks noChangeArrowheads="1"/>
          </p:cNvSpPr>
          <p:nvPr/>
        </p:nvSpPr>
        <p:spPr>
          <a:xfrm>
            <a:off x="539552" y="1124744"/>
            <a:ext cx="7086600" cy="360040"/>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Clr>
                <a:schemeClr val="accent1"/>
              </a:buClr>
              <a:buSzPct val="75000"/>
              <a:buFont typeface="Wingdings" pitchFamily="2" charset="2"/>
              <a:buChar char=""/>
              <a:defRPr sz="2400" kern="1200">
                <a:solidFill>
                  <a:schemeClr val="tx2"/>
                </a:solidFill>
                <a:latin typeface="+mn-lt"/>
                <a:ea typeface="+mn-ea"/>
                <a:cs typeface="+mn-cs"/>
              </a:defRPr>
            </a:lvl1pPr>
            <a:lvl2pPr marL="742950" indent="-285750" algn="l" defTabSz="914400" rtl="0" eaLnBrk="1" latinLnBrk="0" hangingPunct="1">
              <a:spcBef>
                <a:spcPct val="20000"/>
              </a:spcBef>
              <a:buClr>
                <a:schemeClr val="accent2"/>
              </a:buClr>
              <a:buSzPct val="85000"/>
              <a:buFont typeface="Courier New" pitchFamily="49" charset="0"/>
              <a:buChar char="o"/>
              <a:defRPr sz="2000" kern="1200">
                <a:solidFill>
                  <a:schemeClr val="tx2"/>
                </a:solidFill>
                <a:latin typeface="+mn-lt"/>
                <a:ea typeface="+mn-ea"/>
                <a:cs typeface="+mn-cs"/>
              </a:defRPr>
            </a:lvl2pPr>
            <a:lvl3pPr marL="1143000" indent="-228600" algn="l" defTabSz="914400" rtl="0" eaLnBrk="1" latinLnBrk="0" hangingPunct="1">
              <a:spcBef>
                <a:spcPct val="20000"/>
              </a:spcBef>
              <a:buClr>
                <a:schemeClr val="accent3"/>
              </a:buClr>
              <a:buFont typeface="Arial" pitchFamily="34" charset="0"/>
              <a:buChar char="•"/>
              <a:defRPr sz="1800" kern="1200">
                <a:solidFill>
                  <a:schemeClr val="tx2"/>
                </a:solidFill>
                <a:latin typeface="+mn-lt"/>
                <a:ea typeface="+mn-ea"/>
                <a:cs typeface="+mn-cs"/>
              </a:defRPr>
            </a:lvl3pPr>
            <a:lvl4pPr marL="1600200" indent="-228600" algn="l" defTabSz="914400" rtl="0" eaLnBrk="1" latinLnBrk="0" hangingPunct="1">
              <a:spcBef>
                <a:spcPct val="20000"/>
              </a:spcBef>
              <a:buClr>
                <a:schemeClr val="accent4"/>
              </a:buClr>
              <a:buFont typeface="Arial" pitchFamily="34" charset="0"/>
              <a:buChar char="•"/>
              <a:defRPr sz="1600" kern="1200">
                <a:solidFill>
                  <a:schemeClr val="tx2"/>
                </a:solidFill>
                <a:latin typeface="+mn-lt"/>
                <a:ea typeface="+mn-ea"/>
                <a:cs typeface="+mn-cs"/>
              </a:defRPr>
            </a:lvl4pPr>
            <a:lvl5pPr marL="2057400" indent="-228600" algn="l" defTabSz="914400" rtl="0" eaLnBrk="1" latinLnBrk="0" hangingPunct="1">
              <a:spcBef>
                <a:spcPct val="20000"/>
              </a:spcBef>
              <a:buClr>
                <a:schemeClr val="accent5"/>
              </a:buClr>
              <a:buFont typeface="Arial" pitchFamily="34" charset="0"/>
              <a:buChar char="•"/>
              <a:defRPr sz="1400" kern="1200" baseline="0">
                <a:solidFill>
                  <a:schemeClr val="tx2"/>
                </a:solidFill>
                <a:latin typeface="+mn-lt"/>
                <a:ea typeface="+mn-ea"/>
                <a:cs typeface="+mn-cs"/>
              </a:defRPr>
            </a:lvl5pPr>
            <a:lvl6pPr marL="2514600" indent="-228600" algn="l" defTabSz="914400" rtl="0" eaLnBrk="1" latinLnBrk="0" hangingPunct="1">
              <a:spcBef>
                <a:spcPct val="20000"/>
              </a:spcBef>
              <a:buClr>
                <a:schemeClr val="accent6"/>
              </a:buClr>
              <a:buFont typeface="Arial" pitchFamily="34" charset="0"/>
              <a:buChar char="•"/>
              <a:defRPr sz="1400" kern="1200">
                <a:solidFill>
                  <a:schemeClr val="tx2"/>
                </a:solidFill>
                <a:latin typeface="+mn-lt"/>
                <a:ea typeface="+mn-ea"/>
                <a:cs typeface="+mn-cs"/>
              </a:defRPr>
            </a:lvl6pPr>
            <a:lvl7pPr marL="2971800" indent="-228600" algn="l" defTabSz="914400" rtl="0" eaLnBrk="1" latinLnBrk="0" hangingPunct="1">
              <a:spcBef>
                <a:spcPct val="20000"/>
              </a:spcBef>
              <a:buClr>
                <a:schemeClr val="accent1"/>
              </a:buClr>
              <a:buFont typeface="Arial" pitchFamily="34" charset="0"/>
              <a:buChar char="•"/>
              <a:defRPr sz="1400" kern="1200">
                <a:solidFill>
                  <a:schemeClr val="tx2"/>
                </a:solidFill>
                <a:latin typeface="+mn-lt"/>
                <a:ea typeface="+mn-ea"/>
                <a:cs typeface="+mn-cs"/>
              </a:defRPr>
            </a:lvl7pPr>
            <a:lvl8pPr marL="3429000" indent="-228600" algn="l" defTabSz="914400" rtl="0" eaLnBrk="1" latinLnBrk="0" hangingPunct="1">
              <a:spcBef>
                <a:spcPct val="20000"/>
              </a:spcBef>
              <a:buClr>
                <a:schemeClr val="accent4"/>
              </a:buClr>
              <a:buFont typeface="Arial" pitchFamily="34" charset="0"/>
              <a:buChar char="•"/>
              <a:defRPr sz="1400" kern="1200">
                <a:solidFill>
                  <a:schemeClr val="tx2"/>
                </a:solidFill>
                <a:latin typeface="+mn-lt"/>
                <a:ea typeface="+mn-ea"/>
                <a:cs typeface="+mn-cs"/>
              </a:defRPr>
            </a:lvl8pPr>
            <a:lvl9pPr marL="3886200" indent="-228600" algn="l" defTabSz="914400" rtl="0" eaLnBrk="1" latinLnBrk="0" hangingPunct="1">
              <a:spcBef>
                <a:spcPct val="20000"/>
              </a:spcBef>
              <a:buClr>
                <a:schemeClr val="accent5"/>
              </a:buClr>
              <a:buFont typeface="Arial" pitchFamily="34" charset="0"/>
              <a:buChar char="•"/>
              <a:defRPr sz="1400" kern="1200">
                <a:solidFill>
                  <a:schemeClr val="tx2"/>
                </a:solidFill>
                <a:latin typeface="+mn-lt"/>
                <a:ea typeface="+mn-ea"/>
                <a:cs typeface="+mn-cs"/>
              </a:defRPr>
            </a:lvl9pPr>
          </a:lstStyle>
          <a:p>
            <a:pPr marL="0" indent="0">
              <a:spcBef>
                <a:spcPct val="0"/>
              </a:spcBef>
              <a:buClr>
                <a:schemeClr val="hlink"/>
              </a:buClr>
              <a:buSzTx/>
              <a:buNone/>
            </a:pPr>
            <a:r>
              <a:rPr lang="en-US" sz="1800" b="1" dirty="0" smtClean="0"/>
              <a:t>Typical Course of events:</a:t>
            </a:r>
          </a:p>
        </p:txBody>
      </p:sp>
      <p:graphicFrame>
        <p:nvGraphicFramePr>
          <p:cNvPr id="8" name="Group 58"/>
          <p:cNvGraphicFramePr>
            <a:graphicFrameLocks noGrp="1"/>
          </p:cNvGraphicFramePr>
          <p:nvPr>
            <p:ph sz="half" idx="4294967295"/>
            <p:extLst/>
          </p:nvPr>
        </p:nvGraphicFramePr>
        <p:xfrm>
          <a:off x="560512" y="1752600"/>
          <a:ext cx="7848600" cy="3936050"/>
        </p:xfrm>
        <a:graphic>
          <a:graphicData uri="http://schemas.openxmlformats.org/drawingml/2006/table">
            <a:tbl>
              <a:tblPr/>
              <a:tblGrid>
                <a:gridCol w="3810000">
                  <a:extLst>
                    <a:ext uri="{9D8B030D-6E8A-4147-A177-3AD203B41FA5}">
                      <a16:colId xmlns:a16="http://schemas.microsoft.com/office/drawing/2014/main" val="20000"/>
                    </a:ext>
                  </a:extLst>
                </a:gridCol>
                <a:gridCol w="4038600">
                  <a:extLst>
                    <a:ext uri="{9D8B030D-6E8A-4147-A177-3AD203B41FA5}">
                      <a16:colId xmlns:a16="http://schemas.microsoft.com/office/drawing/2014/main" val="20001"/>
                    </a:ext>
                  </a:extLst>
                </a:gridCol>
              </a:tblGrid>
              <a:tr h="381000">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75000"/>
                        <a:buFont typeface="Monotype Sorts" pitchFamily="2" charset="2"/>
                        <a:buNone/>
                        <a:tabLst/>
                      </a:pPr>
                      <a:r>
                        <a:rPr kumimoji="0" lang="en-US" sz="2000" b="0" i="0" u="none" strike="noStrike" cap="none" normalizeH="0" baseline="0" dirty="0" smtClean="0">
                          <a:ln>
                            <a:noFill/>
                          </a:ln>
                          <a:solidFill>
                            <a:schemeClr val="tx1"/>
                          </a:solidFill>
                          <a:effectLst>
                            <a:outerShdw blurRad="38100" dist="38100" dir="2700000" algn="tl">
                              <a:srgbClr val="C0C0C0"/>
                            </a:outerShdw>
                          </a:effectLst>
                          <a:latin typeface="Times New Roman" pitchFamily="18" charset="0"/>
                        </a:rPr>
                        <a:t>Actor Actions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75000"/>
                        <a:buFont typeface="Monotype Sorts" pitchFamily="2" charset="2"/>
                        <a:buNone/>
                        <a:tabLst/>
                      </a:pPr>
                      <a:r>
                        <a:rPr kumimoji="0" lang="en-US" sz="2000" b="0"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rPr>
                        <a:t>System Actions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11163">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75000"/>
                        <a:buFont typeface="Monotype Sorts" pitchFamily="2" charset="2"/>
                        <a:buNone/>
                        <a:tabLst/>
                      </a:pPr>
                      <a:r>
                        <a:rPr kumimoji="0" lang="en-US" sz="1600" b="0"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rPr>
                        <a:t>1. Begins when a Customer arrives at ATM</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75000"/>
                        <a:buFont typeface="Monotype Sorts" pitchFamily="2" charset="2"/>
                        <a:buNone/>
                        <a:tabLst/>
                      </a:pPr>
                      <a:endParaRPr kumimoji="0" lang="en-US" sz="1200" b="0"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12750">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75000"/>
                        <a:buFont typeface="Monotype Sorts" pitchFamily="2" charset="2"/>
                        <a:buNone/>
                        <a:tabLst/>
                      </a:pPr>
                      <a:r>
                        <a:rPr kumimoji="0" lang="en-US" sz="1600" b="0"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rPr>
                        <a:t>2. Customer inserts a Credit card into ATM</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75000"/>
                        <a:buFont typeface="Monotype Sorts" pitchFamily="2" charset="2"/>
                        <a:buNone/>
                        <a:tabLst/>
                      </a:pPr>
                      <a:r>
                        <a:rPr kumimoji="0" lang="en-US" sz="1600" b="0"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rPr>
                        <a:t>3. System verifies the customer ID and status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49250">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75000"/>
                        <a:buFont typeface="Monotype Sorts" pitchFamily="2" charset="2"/>
                        <a:buNone/>
                        <a:tabLst/>
                      </a:pPr>
                      <a:r>
                        <a:rPr kumimoji="0" lang="en-US" sz="1600" b="0"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rPr>
                        <a:t>5. Customer chooses  “Withdraw” operation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75000"/>
                        <a:buFont typeface="Monotype Sorts" pitchFamily="2" charset="2"/>
                        <a:buNone/>
                        <a:tabLst/>
                      </a:pPr>
                      <a:r>
                        <a:rPr kumimoji="0" lang="en-US" sz="1600" b="0"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rPr>
                        <a:t>4. System asks for an operation type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47663">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75000"/>
                        <a:buFont typeface="Monotype Sorts" pitchFamily="2" charset="2"/>
                        <a:buNone/>
                        <a:tabLst/>
                      </a:pPr>
                      <a:r>
                        <a:rPr kumimoji="0" lang="en-US" sz="1600" b="0"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rPr>
                        <a:t>7. Customer enters the cash amount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75000"/>
                        <a:buFont typeface="Monotype Sorts" pitchFamily="2" charset="2"/>
                        <a:buNone/>
                        <a:tabLst/>
                      </a:pPr>
                      <a:r>
                        <a:rPr kumimoji="0" lang="en-US" sz="1600" b="0"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rPr>
                        <a:t>6. System asks for the withdraw amount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98463">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75000"/>
                        <a:buFont typeface="Monotype Sorts" pitchFamily="2" charset="2"/>
                        <a:buNone/>
                        <a:tabLst/>
                      </a:pPr>
                      <a:endParaRPr kumimoji="0" lang="en-US" sz="1200" b="0"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75000"/>
                        <a:buFont typeface="Monotype Sorts" pitchFamily="2" charset="2"/>
                        <a:buNone/>
                        <a:tabLst/>
                      </a:pPr>
                      <a:r>
                        <a:rPr kumimoji="0" lang="en-US" sz="1600" b="0"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rPr>
                        <a:t>8. System checks if withdraw amount is legal</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46075">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75000"/>
                        <a:buFont typeface="Monotype Sorts" pitchFamily="2" charset="2"/>
                        <a:buNone/>
                        <a:tabLst/>
                      </a:pPr>
                      <a:endParaRPr kumimoji="0" lang="en-US" sz="1200" b="0"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75000"/>
                        <a:buFont typeface="Monotype Sorts" pitchFamily="2" charset="2"/>
                        <a:buNone/>
                        <a:tabLst/>
                      </a:pPr>
                      <a:r>
                        <a:rPr kumimoji="0" lang="en-US" sz="1600" b="0"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rPr>
                        <a:t>9. System dispenses the cash</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12750">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75000"/>
                        <a:buFont typeface="Monotype Sorts" pitchFamily="2" charset="2"/>
                        <a:buNone/>
                        <a:tabLst/>
                      </a:pPr>
                      <a:endParaRPr kumimoji="0" lang="en-US" sz="1200" b="0"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75000"/>
                        <a:buFont typeface="Monotype Sorts" pitchFamily="2" charset="2"/>
                        <a:buNone/>
                        <a:tabLst/>
                      </a:pPr>
                      <a:r>
                        <a:rPr kumimoji="0" lang="en-US" sz="1600" b="0"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rPr>
                        <a:t>10. System deduces the withdraw amount from account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47663">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75000"/>
                        <a:buFont typeface="Monotype Sorts" pitchFamily="2" charset="2"/>
                        <a:buNone/>
                        <a:tabLst/>
                      </a:pPr>
                      <a:endParaRPr kumimoji="0" lang="en-US" sz="1200" b="0"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75000"/>
                        <a:buFont typeface="Monotype Sorts" pitchFamily="2" charset="2"/>
                        <a:buNone/>
                        <a:tabLst/>
                      </a:pPr>
                      <a:r>
                        <a:rPr kumimoji="0" lang="en-US" sz="1600" b="0"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rPr>
                        <a:t>11. System prints a receipt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47663">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75000"/>
                        <a:buFont typeface="Monotype Sorts" pitchFamily="2" charset="2"/>
                        <a:buNone/>
                        <a:tabLst/>
                      </a:pPr>
                      <a:r>
                        <a:rPr kumimoji="0" lang="en-US" sz="1600" b="0" i="0" u="none" strike="noStrike" cap="none" normalizeH="0" baseline="0" dirty="0" smtClean="0">
                          <a:ln>
                            <a:noFill/>
                          </a:ln>
                          <a:solidFill>
                            <a:schemeClr val="tx1"/>
                          </a:solidFill>
                          <a:effectLst>
                            <a:outerShdw blurRad="38100" dist="38100" dir="2700000" algn="tl">
                              <a:srgbClr val="C0C0C0"/>
                            </a:outerShdw>
                          </a:effectLst>
                          <a:latin typeface="Times New Roman" pitchFamily="18" charset="0"/>
                        </a:rPr>
                        <a:t>13. Customer takes the cash and the receipt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75000"/>
                        <a:buFont typeface="Monotype Sorts" pitchFamily="2" charset="2"/>
                        <a:buNone/>
                        <a:tabLst/>
                      </a:pPr>
                      <a:r>
                        <a:rPr kumimoji="0" lang="en-US" sz="1600" b="0"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rPr>
                        <a:t>12. System ejects the cash card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bl>
          </a:graphicData>
        </a:graphic>
      </p:graphicFrame>
      <p:sp>
        <p:nvSpPr>
          <p:cNvPr id="3" name="Footer Placeholder 2"/>
          <p:cNvSpPr>
            <a:spLocks noGrp="1"/>
          </p:cNvSpPr>
          <p:nvPr>
            <p:ph type="ftr" sz="quarter" idx="11"/>
          </p:nvPr>
        </p:nvSpPr>
        <p:spPr/>
        <p:txBody>
          <a:bodyPr/>
          <a:lstStyle/>
          <a:p>
            <a:r>
              <a:rPr lang="en-US" smtClean="0"/>
              <a:t>Introduction &amp; UML</a:t>
            </a:r>
            <a:endParaRPr lang="en-US" dirty="0"/>
          </a:p>
        </p:txBody>
      </p:sp>
    </p:spTree>
    <p:extLst>
      <p:ext uri="{BB962C8B-B14F-4D97-AF65-F5344CB8AC3E}">
        <p14:creationId xmlns:p14="http://schemas.microsoft.com/office/powerpoint/2010/main" val="206955886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r>
              <a:rPr lang="tr-TR" sz="3600" dirty="0"/>
              <a:t>Example : Use Case (Money Withdraw) - </a:t>
            </a:r>
            <a:r>
              <a:rPr lang="tr-TR" sz="3600" dirty="0" smtClean="0"/>
              <a:t>IV</a:t>
            </a:r>
            <a:endParaRPr lang="tr-TR" sz="3600" dirty="0"/>
          </a:p>
        </p:txBody>
      </p:sp>
      <p:sp>
        <p:nvSpPr>
          <p:cNvPr id="3" name="Content Placeholder 2"/>
          <p:cNvSpPr>
            <a:spLocks noGrp="1"/>
          </p:cNvSpPr>
          <p:nvPr>
            <p:ph idx="1"/>
          </p:nvPr>
        </p:nvSpPr>
        <p:spPr/>
        <p:txBody>
          <a:bodyPr/>
          <a:lstStyle/>
          <a:p>
            <a:pPr>
              <a:lnSpc>
                <a:spcPct val="90000"/>
              </a:lnSpc>
            </a:pPr>
            <a:r>
              <a:rPr lang="en-US" sz="2800" b="1" dirty="0"/>
              <a:t>Alternative flow of events:</a:t>
            </a:r>
          </a:p>
          <a:p>
            <a:pPr lvl="1">
              <a:lnSpc>
                <a:spcPct val="90000"/>
              </a:lnSpc>
            </a:pPr>
            <a:r>
              <a:rPr lang="en-US" sz="2400" dirty="0"/>
              <a:t>Step 3: Customer authorization failed. Display an error message, cancel the transaction and eject the card.</a:t>
            </a:r>
          </a:p>
          <a:p>
            <a:pPr lvl="1">
              <a:lnSpc>
                <a:spcPct val="90000"/>
              </a:lnSpc>
            </a:pPr>
            <a:r>
              <a:rPr lang="en-US" sz="2400" dirty="0"/>
              <a:t>Step 8: Customer has insufficient funds in its account. Display an error message, and go to step 6.</a:t>
            </a:r>
          </a:p>
          <a:p>
            <a:pPr lvl="1">
              <a:lnSpc>
                <a:spcPct val="90000"/>
              </a:lnSpc>
            </a:pPr>
            <a:r>
              <a:rPr lang="en-US" sz="2400" dirty="0"/>
              <a:t>Step 8: Customer exceeds its legal amount. Display an error message, and go to step 6.</a:t>
            </a:r>
          </a:p>
          <a:p>
            <a:pPr>
              <a:lnSpc>
                <a:spcPct val="90000"/>
              </a:lnSpc>
            </a:pPr>
            <a:r>
              <a:rPr lang="en-US" sz="2800" b="1" dirty="0"/>
              <a:t>Exceptional flow of events:</a:t>
            </a:r>
          </a:p>
          <a:p>
            <a:pPr lvl="1">
              <a:lnSpc>
                <a:spcPct val="90000"/>
              </a:lnSpc>
            </a:pPr>
            <a:r>
              <a:rPr lang="en-US" sz="2400" dirty="0"/>
              <a:t>Power failure in the process of the transaction before step 9, cancel the transaction and eject the card</a:t>
            </a:r>
          </a:p>
          <a:p>
            <a:endParaRPr lang="tr-TR" dirty="0"/>
          </a:p>
        </p:txBody>
      </p:sp>
      <p:sp>
        <p:nvSpPr>
          <p:cNvPr id="4" name="Slide Number Placeholder 3"/>
          <p:cNvSpPr>
            <a:spLocks noGrp="1"/>
          </p:cNvSpPr>
          <p:nvPr>
            <p:ph type="sldNum" sz="quarter" idx="12"/>
          </p:nvPr>
        </p:nvSpPr>
        <p:spPr/>
        <p:txBody>
          <a:bodyPr/>
          <a:lstStyle/>
          <a:p>
            <a:r>
              <a:rPr lang="tr-TR" smtClean="0"/>
              <a:t>1.</a:t>
            </a:r>
            <a:fld id="{FA84A37A-AFC2-4A01-80A1-FC20F2C0D5BB}" type="slidenum">
              <a:rPr lang="en-US" smtClean="0"/>
              <a:pPr/>
              <a:t>25</a:t>
            </a:fld>
            <a:endParaRPr lang="en-US" dirty="0"/>
          </a:p>
        </p:txBody>
      </p:sp>
      <p:sp>
        <p:nvSpPr>
          <p:cNvPr id="5" name="Footer Placeholder 4"/>
          <p:cNvSpPr>
            <a:spLocks noGrp="1"/>
          </p:cNvSpPr>
          <p:nvPr>
            <p:ph type="ftr" sz="quarter" idx="11"/>
          </p:nvPr>
        </p:nvSpPr>
        <p:spPr/>
        <p:txBody>
          <a:bodyPr/>
          <a:lstStyle/>
          <a:p>
            <a:r>
              <a:rPr lang="en-US" smtClean="0"/>
              <a:t>Introduction &amp; UML</a:t>
            </a:r>
            <a:endParaRPr lang="en-US" dirty="0"/>
          </a:p>
        </p:txBody>
      </p:sp>
    </p:spTree>
    <p:extLst>
      <p:ext uri="{BB962C8B-B14F-4D97-AF65-F5344CB8AC3E}">
        <p14:creationId xmlns:p14="http://schemas.microsoft.com/office/powerpoint/2010/main" val="28328082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What is a User Story?</a:t>
            </a:r>
            <a:endParaRPr lang="en-US" dirty="0"/>
          </a:p>
        </p:txBody>
      </p:sp>
      <p:sp>
        <p:nvSpPr>
          <p:cNvPr id="3" name="Content Placeholder 2"/>
          <p:cNvSpPr>
            <a:spLocks noGrp="1"/>
          </p:cNvSpPr>
          <p:nvPr>
            <p:ph idx="1"/>
          </p:nvPr>
        </p:nvSpPr>
        <p:spPr/>
        <p:txBody>
          <a:bodyPr/>
          <a:lstStyle/>
          <a:p>
            <a:r>
              <a:rPr lang="en-US" dirty="0" smtClean="0"/>
              <a:t>Simple, Clear, short description of customer valued functionality</a:t>
            </a:r>
          </a:p>
          <a:p>
            <a:r>
              <a:rPr lang="en-US" dirty="0" smtClean="0"/>
              <a:t>User Stories are NOT part of the Scrum framework</a:t>
            </a:r>
          </a:p>
          <a:p>
            <a:r>
              <a:rPr lang="en-US" dirty="0" smtClean="0"/>
              <a:t>User Stories are an </a:t>
            </a:r>
            <a:r>
              <a:rPr lang="en-US" dirty="0" err="1" smtClean="0"/>
              <a:t>eXtreme</a:t>
            </a:r>
            <a:r>
              <a:rPr lang="en-US" dirty="0" smtClean="0"/>
              <a:t> Programming technique</a:t>
            </a:r>
          </a:p>
          <a:p>
            <a:r>
              <a:rPr lang="en-US" dirty="0" smtClean="0"/>
              <a:t>This may optionally be used to capture Product Backlog Items</a:t>
            </a:r>
          </a:p>
          <a:p>
            <a:r>
              <a:rPr lang="en-US" dirty="0" smtClean="0"/>
              <a:t>The Product Backlog is the Scrum Artifact</a:t>
            </a:r>
          </a:p>
          <a:p>
            <a:r>
              <a:rPr lang="en-US" dirty="0" smtClean="0"/>
              <a:t>User Stories capture Who, What and Why of any requirement</a:t>
            </a:r>
          </a:p>
          <a:p>
            <a:r>
              <a:rPr lang="en-US" dirty="0" smtClean="0"/>
              <a:t>3Cs – Card, Conversation, Confirmation</a:t>
            </a:r>
          </a:p>
          <a:p>
            <a:r>
              <a:rPr lang="en-US" dirty="0" smtClean="0"/>
              <a:t>Conversation rather than documentation</a:t>
            </a:r>
            <a:endParaRPr lang="en-US" dirty="0"/>
          </a:p>
        </p:txBody>
      </p:sp>
    </p:spTree>
    <p:extLst>
      <p:ext uri="{BB962C8B-B14F-4D97-AF65-F5344CB8AC3E}">
        <p14:creationId xmlns:p14="http://schemas.microsoft.com/office/powerpoint/2010/main" val="48002774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t>Leveraging User Roles and Personas</a:t>
            </a:r>
            <a:endParaRPr lang="en-US" sz="4000" dirty="0"/>
          </a:p>
        </p:txBody>
      </p:sp>
      <p:sp>
        <p:nvSpPr>
          <p:cNvPr id="3" name="Content Placeholder 2"/>
          <p:cNvSpPr>
            <a:spLocks noGrp="1"/>
          </p:cNvSpPr>
          <p:nvPr>
            <p:ph idx="1"/>
          </p:nvPr>
        </p:nvSpPr>
        <p:spPr/>
        <p:txBody>
          <a:bodyPr/>
          <a:lstStyle/>
          <a:p>
            <a:r>
              <a:rPr lang="en-US" dirty="0" smtClean="0"/>
              <a:t>Write story from user’s perspective</a:t>
            </a:r>
          </a:p>
          <a:p>
            <a:r>
              <a:rPr lang="en-US" dirty="0" smtClean="0"/>
              <a:t>Understand the user’s goal for the story</a:t>
            </a:r>
          </a:p>
          <a:p>
            <a:r>
              <a:rPr lang="en-US" dirty="0" smtClean="0"/>
              <a:t>Understand the user’s value from the story</a:t>
            </a:r>
          </a:p>
          <a:p>
            <a:r>
              <a:rPr lang="en-US" dirty="0" smtClean="0"/>
              <a:t>Use human users</a:t>
            </a:r>
          </a:p>
          <a:p>
            <a:r>
              <a:rPr lang="en-US" dirty="0" smtClean="0"/>
              <a:t>Avoid generic “as a user” or “as a customer”</a:t>
            </a:r>
          </a:p>
          <a:p>
            <a:r>
              <a:rPr lang="en-US" dirty="0" smtClean="0"/>
              <a:t>If you have identified Personas, the story could be written from the point of view of this character/user</a:t>
            </a:r>
            <a:endParaRPr lang="en-US" dirty="0"/>
          </a:p>
        </p:txBody>
      </p:sp>
    </p:spTree>
    <p:extLst>
      <p:ext uri="{BB962C8B-B14F-4D97-AF65-F5344CB8AC3E}">
        <p14:creationId xmlns:p14="http://schemas.microsoft.com/office/powerpoint/2010/main" val="187776569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User Story Template</a:t>
            </a:r>
            <a:endParaRPr lang="en-US" dirty="0"/>
          </a:p>
        </p:txBody>
      </p:sp>
      <p:sp>
        <p:nvSpPr>
          <p:cNvPr id="5" name="TextBox 4"/>
          <p:cNvSpPr txBox="1"/>
          <p:nvPr/>
        </p:nvSpPr>
        <p:spPr>
          <a:xfrm>
            <a:off x="2178871" y="2721915"/>
            <a:ext cx="1467853" cy="300082"/>
          </a:xfrm>
          <a:prstGeom prst="rect">
            <a:avLst/>
          </a:prstGeom>
          <a:noFill/>
        </p:spPr>
        <p:txBody>
          <a:bodyPr wrap="square" rtlCol="0">
            <a:spAutoFit/>
          </a:bodyPr>
          <a:lstStyle/>
          <a:p>
            <a:r>
              <a:rPr lang="en-US" sz="1350" dirty="0"/>
              <a:t>Title: </a:t>
            </a:r>
          </a:p>
        </p:txBody>
      </p:sp>
      <p:sp>
        <p:nvSpPr>
          <p:cNvPr id="6" name="TextBox 5"/>
          <p:cNvSpPr txBox="1"/>
          <p:nvPr/>
        </p:nvSpPr>
        <p:spPr>
          <a:xfrm>
            <a:off x="6407971" y="2721915"/>
            <a:ext cx="1467853" cy="300082"/>
          </a:xfrm>
          <a:prstGeom prst="rect">
            <a:avLst/>
          </a:prstGeom>
          <a:noFill/>
        </p:spPr>
        <p:txBody>
          <a:bodyPr wrap="square" rtlCol="0">
            <a:spAutoFit/>
          </a:bodyPr>
          <a:lstStyle/>
          <a:p>
            <a:r>
              <a:rPr lang="en-US" sz="1350" dirty="0"/>
              <a:t>Priority: </a:t>
            </a:r>
          </a:p>
        </p:txBody>
      </p:sp>
      <p:sp>
        <p:nvSpPr>
          <p:cNvPr id="7" name="TextBox 6"/>
          <p:cNvSpPr txBox="1"/>
          <p:nvPr/>
        </p:nvSpPr>
        <p:spPr>
          <a:xfrm>
            <a:off x="2311218" y="3186244"/>
            <a:ext cx="5919538" cy="2169825"/>
          </a:xfrm>
          <a:prstGeom prst="rect">
            <a:avLst/>
          </a:prstGeom>
          <a:noFill/>
        </p:spPr>
        <p:txBody>
          <a:bodyPr wrap="square" rtlCol="0">
            <a:spAutoFit/>
          </a:bodyPr>
          <a:lstStyle/>
          <a:p>
            <a:r>
              <a:rPr lang="en-US" sz="1350" dirty="0"/>
              <a:t>As a [type of user], I want [goal] so that</a:t>
            </a:r>
          </a:p>
          <a:p>
            <a:endParaRPr lang="en-US" sz="1350" dirty="0"/>
          </a:p>
          <a:p>
            <a:r>
              <a:rPr lang="en-US" sz="1350" dirty="0"/>
              <a:t>[Value]</a:t>
            </a:r>
          </a:p>
          <a:p>
            <a:endParaRPr lang="en-US" sz="1350" dirty="0"/>
          </a:p>
          <a:p>
            <a:endParaRPr lang="en-US" sz="1350" dirty="0"/>
          </a:p>
          <a:p>
            <a:r>
              <a:rPr lang="en-US" sz="1350" dirty="0"/>
              <a:t>Notes:</a:t>
            </a:r>
          </a:p>
          <a:p>
            <a:r>
              <a:rPr lang="en-US" sz="1350" dirty="0"/>
              <a:t>Assumptions:</a:t>
            </a:r>
          </a:p>
          <a:p>
            <a:r>
              <a:rPr lang="en-US" sz="1350" dirty="0"/>
              <a:t>Constraints:</a:t>
            </a:r>
          </a:p>
          <a:p>
            <a:r>
              <a:rPr lang="en-US" sz="1350" dirty="0"/>
              <a:t>						Estimate:</a:t>
            </a:r>
          </a:p>
        </p:txBody>
      </p:sp>
      <p:sp>
        <p:nvSpPr>
          <p:cNvPr id="8" name="Rectangle 7"/>
          <p:cNvSpPr/>
          <p:nvPr/>
        </p:nvSpPr>
        <p:spPr>
          <a:xfrm>
            <a:off x="1902145" y="2385031"/>
            <a:ext cx="6533147" cy="292753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93306209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User Story Example</a:t>
            </a:r>
            <a:endParaRPr lang="en-US" dirty="0"/>
          </a:p>
        </p:txBody>
      </p:sp>
      <p:sp>
        <p:nvSpPr>
          <p:cNvPr id="5" name="TextBox 4"/>
          <p:cNvSpPr txBox="1"/>
          <p:nvPr/>
        </p:nvSpPr>
        <p:spPr>
          <a:xfrm>
            <a:off x="2020612" y="2853798"/>
            <a:ext cx="2189747" cy="300082"/>
          </a:xfrm>
          <a:prstGeom prst="rect">
            <a:avLst/>
          </a:prstGeom>
          <a:noFill/>
        </p:spPr>
        <p:txBody>
          <a:bodyPr wrap="square" rtlCol="0">
            <a:spAutoFit/>
          </a:bodyPr>
          <a:lstStyle/>
          <a:p>
            <a:r>
              <a:rPr lang="en-US" sz="1350" dirty="0"/>
              <a:t>Checkout Using Credit Card</a:t>
            </a:r>
          </a:p>
        </p:txBody>
      </p:sp>
      <p:sp>
        <p:nvSpPr>
          <p:cNvPr id="6" name="TextBox 5"/>
          <p:cNvSpPr txBox="1"/>
          <p:nvPr/>
        </p:nvSpPr>
        <p:spPr>
          <a:xfrm>
            <a:off x="6249711" y="2853798"/>
            <a:ext cx="1467853" cy="300082"/>
          </a:xfrm>
          <a:prstGeom prst="rect">
            <a:avLst/>
          </a:prstGeom>
          <a:noFill/>
        </p:spPr>
        <p:txBody>
          <a:bodyPr wrap="square" rtlCol="0">
            <a:spAutoFit/>
          </a:bodyPr>
          <a:lstStyle/>
          <a:p>
            <a:r>
              <a:rPr lang="en-US" sz="1350" dirty="0"/>
              <a:t>Priority: 25 </a:t>
            </a:r>
          </a:p>
        </p:txBody>
      </p:sp>
      <p:sp>
        <p:nvSpPr>
          <p:cNvPr id="7" name="TextBox 6"/>
          <p:cNvSpPr txBox="1"/>
          <p:nvPr/>
        </p:nvSpPr>
        <p:spPr>
          <a:xfrm>
            <a:off x="2152958" y="3318127"/>
            <a:ext cx="5919538" cy="2169825"/>
          </a:xfrm>
          <a:prstGeom prst="rect">
            <a:avLst/>
          </a:prstGeom>
          <a:noFill/>
        </p:spPr>
        <p:txBody>
          <a:bodyPr wrap="square" rtlCol="0">
            <a:spAutoFit/>
          </a:bodyPr>
          <a:lstStyle/>
          <a:p>
            <a:r>
              <a:rPr lang="en-US" sz="1350" dirty="0"/>
              <a:t>As a book shopper, I can checkout using my credit card</a:t>
            </a:r>
          </a:p>
          <a:p>
            <a:r>
              <a:rPr lang="en-US" sz="1350" dirty="0"/>
              <a:t>So that I can purchase a selected book.</a:t>
            </a:r>
          </a:p>
          <a:p>
            <a:endParaRPr lang="en-US" sz="1350" dirty="0"/>
          </a:p>
          <a:p>
            <a:endParaRPr lang="en-US" sz="1350" dirty="0"/>
          </a:p>
          <a:p>
            <a:endParaRPr lang="en-US" sz="1350" dirty="0"/>
          </a:p>
          <a:p>
            <a:r>
              <a:rPr lang="en-US" sz="1350" dirty="0"/>
              <a:t>Notes: Support mc, visa, </a:t>
            </a:r>
            <a:r>
              <a:rPr lang="en-US" sz="1350" dirty="0" err="1"/>
              <a:t>amex</a:t>
            </a:r>
            <a:endParaRPr lang="en-US" sz="1350" dirty="0"/>
          </a:p>
          <a:p>
            <a:endParaRPr lang="en-US" sz="1350" dirty="0"/>
          </a:p>
          <a:p>
            <a:r>
              <a:rPr lang="en-US" sz="1350" dirty="0"/>
              <a:t>Constraints: Must use SBI payment gateway</a:t>
            </a:r>
          </a:p>
          <a:p>
            <a:r>
              <a:rPr lang="en-US" sz="1350" dirty="0"/>
              <a:t>						Estimate:  13pts</a:t>
            </a:r>
          </a:p>
        </p:txBody>
      </p:sp>
      <p:sp>
        <p:nvSpPr>
          <p:cNvPr id="8" name="Rectangle 7"/>
          <p:cNvSpPr/>
          <p:nvPr/>
        </p:nvSpPr>
        <p:spPr>
          <a:xfrm>
            <a:off x="1743886" y="2516914"/>
            <a:ext cx="6533147" cy="292753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139667547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marL="457200" indent="-457200"/>
            <a:r>
              <a:rPr lang="tr-TR" dirty="0"/>
              <a:t>System Engineering</a:t>
            </a:r>
          </a:p>
        </p:txBody>
      </p:sp>
      <p:sp>
        <p:nvSpPr>
          <p:cNvPr id="6" name="Text Placeholder 5"/>
          <p:cNvSpPr>
            <a:spLocks noGrp="1"/>
          </p:cNvSpPr>
          <p:nvPr>
            <p:ph type="body" idx="1"/>
          </p:nvPr>
        </p:nvSpPr>
        <p:spPr/>
        <p:txBody>
          <a:bodyPr/>
          <a:lstStyle/>
          <a:p>
            <a:endParaRPr lang="tr-TR" dirty="0"/>
          </a:p>
        </p:txBody>
      </p:sp>
      <p:sp>
        <p:nvSpPr>
          <p:cNvPr id="7" name="Footer Placeholder 6"/>
          <p:cNvSpPr>
            <a:spLocks noGrp="1"/>
          </p:cNvSpPr>
          <p:nvPr>
            <p:ph type="ftr" sz="quarter" idx="11"/>
          </p:nvPr>
        </p:nvSpPr>
        <p:spPr/>
        <p:txBody>
          <a:bodyPr/>
          <a:lstStyle/>
          <a:p>
            <a:r>
              <a:rPr lang="en-US" smtClean="0"/>
              <a:t>System Modeling and Requirements Engineering</a:t>
            </a:r>
            <a:endParaRPr lang="en-US" dirty="0"/>
          </a:p>
        </p:txBody>
      </p:sp>
      <p:sp>
        <p:nvSpPr>
          <p:cNvPr id="9" name="TextBox 8"/>
          <p:cNvSpPr txBox="1"/>
          <p:nvPr/>
        </p:nvSpPr>
        <p:spPr>
          <a:xfrm>
            <a:off x="107504" y="188640"/>
            <a:ext cx="5328592" cy="1200329"/>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marL="457200" indent="-457200">
              <a:buFont typeface="+mj-lt"/>
              <a:buAutoNum type="arabicPeriod"/>
            </a:pPr>
            <a:r>
              <a:rPr lang="tr-TR" dirty="0"/>
              <a:t>System Engineering</a:t>
            </a:r>
          </a:p>
          <a:p>
            <a:pPr marL="457200" indent="-457200">
              <a:buFont typeface="+mj-lt"/>
              <a:buAutoNum type="arabicPeriod"/>
            </a:pPr>
            <a:r>
              <a:rPr lang="tr-TR" dirty="0" err="1" smtClean="0"/>
              <a:t>Requirements</a:t>
            </a:r>
            <a:r>
              <a:rPr lang="tr-TR" dirty="0" smtClean="0"/>
              <a:t> </a:t>
            </a:r>
            <a:r>
              <a:rPr lang="tr-TR" dirty="0" err="1" smtClean="0"/>
              <a:t>Engineering</a:t>
            </a:r>
            <a:endParaRPr lang="tr-TR" dirty="0" smtClean="0"/>
          </a:p>
          <a:p>
            <a:pPr marL="457200" indent="-457200">
              <a:buFont typeface="+mj-lt"/>
              <a:buAutoNum type="arabicPeriod"/>
            </a:pPr>
            <a:r>
              <a:rPr lang="tr-TR" dirty="0" err="1"/>
              <a:t>Requirement</a:t>
            </a:r>
            <a:r>
              <a:rPr lang="tr-TR" dirty="0"/>
              <a:t> </a:t>
            </a:r>
            <a:r>
              <a:rPr lang="tr-TR" dirty="0" err="1"/>
              <a:t>Engineering</a:t>
            </a:r>
            <a:r>
              <a:rPr lang="tr-TR" dirty="0"/>
              <a:t> </a:t>
            </a:r>
            <a:r>
              <a:rPr lang="tr-TR" dirty="0" err="1" smtClean="0"/>
              <a:t>Processes</a:t>
            </a:r>
            <a:endParaRPr lang="tr-TR" dirty="0" smtClean="0"/>
          </a:p>
          <a:p>
            <a:pPr marL="457200" indent="-457200">
              <a:buFont typeface="+mj-lt"/>
              <a:buAutoNum type="arabicPeriod"/>
            </a:pPr>
            <a:r>
              <a:rPr lang="tr-TR" dirty="0" err="1" smtClean="0"/>
              <a:t>The</a:t>
            </a:r>
            <a:r>
              <a:rPr lang="tr-TR" dirty="0" smtClean="0"/>
              <a:t> Case </a:t>
            </a:r>
            <a:r>
              <a:rPr lang="tr-TR" dirty="0" err="1" smtClean="0"/>
              <a:t>Study</a:t>
            </a:r>
            <a:endParaRPr lang="tr-TR" dirty="0"/>
          </a:p>
        </p:txBody>
      </p:sp>
      <p:pic>
        <p:nvPicPr>
          <p:cNvPr id="3075" name="Picture 3"/>
          <p:cNvPicPr>
            <a:picLocks noChangeAspect="1" noChangeArrowheads="1"/>
          </p:cNvPicPr>
          <p:nvPr/>
        </p:nvPicPr>
        <p:blipFill>
          <a:blip r:embed="rId2" cstate="print">
            <a:extLst>
              <a:ext uri="{BEBA8EAE-BF5A-486C-A8C5-ECC9F3942E4B}">
                <a14:imgProps xmlns:a14="http://schemas.microsoft.com/office/drawing/2010/main">
                  <a14:imgLayer r:embed="rId3">
                    <a14:imgEffect>
                      <a14:backgroundRemoval t="0" b="100000" l="0" r="100000"/>
                    </a14:imgEffect>
                  </a14:imgLayer>
                </a14:imgProps>
              </a:ext>
              <a:ext uri="{28A0092B-C50C-407E-A947-70E740481C1C}">
                <a14:useLocalDpi xmlns:a14="http://schemas.microsoft.com/office/drawing/2010/main" val="0"/>
              </a:ext>
            </a:extLst>
          </a:blip>
          <a:srcRect/>
          <a:stretch>
            <a:fillRect/>
          </a:stretch>
        </p:blipFill>
        <p:spPr bwMode="auto">
          <a:xfrm flipH="1">
            <a:off x="2771800" y="239257"/>
            <a:ext cx="356264" cy="2738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Slide Number Placeholder 1"/>
          <p:cNvSpPr>
            <a:spLocks noGrp="1"/>
          </p:cNvSpPr>
          <p:nvPr>
            <p:ph type="sldNum" sz="quarter" idx="12"/>
          </p:nvPr>
        </p:nvSpPr>
        <p:spPr/>
        <p:txBody>
          <a:bodyPr/>
          <a:lstStyle/>
          <a:p>
            <a:r>
              <a:rPr lang="tr-TR" dirty="0"/>
              <a:t>5</a:t>
            </a:r>
            <a:r>
              <a:rPr lang="tr-TR" dirty="0" smtClean="0"/>
              <a:t>.1</a:t>
            </a:r>
            <a:endParaRPr lang="en-US" dirty="0"/>
          </a:p>
        </p:txBody>
      </p:sp>
    </p:spTree>
    <p:extLst>
      <p:ext uri="{BB962C8B-B14F-4D97-AF65-F5344CB8AC3E}">
        <p14:creationId xmlns:p14="http://schemas.microsoft.com/office/powerpoint/2010/main" val="35056774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nodeType="afterEffect">
                                  <p:stCondLst>
                                    <p:cond delay="0"/>
                                  </p:stCondLst>
                                  <p:childTnLst>
                                    <p:set>
                                      <p:cBhvr>
                                        <p:cTn id="6" dur="1" fill="hold">
                                          <p:stCondLst>
                                            <p:cond delay="0"/>
                                          </p:stCondLst>
                                        </p:cTn>
                                        <p:tgtEl>
                                          <p:spTgt spid="3075"/>
                                        </p:tgtEl>
                                        <p:attrNameLst>
                                          <p:attrName>style.visibility</p:attrName>
                                        </p:attrNameLst>
                                      </p:cBhvr>
                                      <p:to>
                                        <p:strVal val="visible"/>
                                      </p:to>
                                    </p:set>
                                    <p:anim calcmode="lin" valueType="num">
                                      <p:cBhvr>
                                        <p:cTn id="7" dur="500" decel="50000" fill="hold">
                                          <p:stCondLst>
                                            <p:cond delay="0"/>
                                          </p:stCondLst>
                                        </p:cTn>
                                        <p:tgtEl>
                                          <p:spTgt spid="3075"/>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3075"/>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3075"/>
                                        </p:tgtEl>
                                        <p:attrNameLst>
                                          <p:attrName>ppt_w</p:attrName>
                                        </p:attrNameLst>
                                      </p:cBhvr>
                                      <p:tavLst>
                                        <p:tav tm="0">
                                          <p:val>
                                            <p:strVal val="#ppt_w*.05"/>
                                          </p:val>
                                        </p:tav>
                                        <p:tav tm="100000">
                                          <p:val>
                                            <p:strVal val="#ppt_w"/>
                                          </p:val>
                                        </p:tav>
                                      </p:tavLst>
                                    </p:anim>
                                    <p:anim calcmode="lin" valueType="num">
                                      <p:cBhvr>
                                        <p:cTn id="10" dur="1000" fill="hold"/>
                                        <p:tgtEl>
                                          <p:spTgt spid="3075"/>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3075"/>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3075"/>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3075"/>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30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Acceptance Criteria</a:t>
            </a:r>
            <a:endParaRPr lang="en-US" dirty="0"/>
          </a:p>
        </p:txBody>
      </p:sp>
      <p:sp>
        <p:nvSpPr>
          <p:cNvPr id="3" name="Content Placeholder 2"/>
          <p:cNvSpPr>
            <a:spLocks noGrp="1"/>
          </p:cNvSpPr>
          <p:nvPr>
            <p:ph idx="1"/>
          </p:nvPr>
        </p:nvSpPr>
        <p:spPr/>
        <p:txBody>
          <a:bodyPr/>
          <a:lstStyle/>
          <a:p>
            <a:r>
              <a:rPr lang="en-US" dirty="0" smtClean="0"/>
              <a:t>Given [context]</a:t>
            </a:r>
          </a:p>
          <a:p>
            <a:r>
              <a:rPr lang="en-US" dirty="0" smtClean="0"/>
              <a:t>When [some event]</a:t>
            </a:r>
          </a:p>
          <a:p>
            <a:r>
              <a:rPr lang="en-US" dirty="0" smtClean="0"/>
              <a:t>Then [outcome]</a:t>
            </a:r>
            <a:endParaRPr lang="en-US" dirty="0"/>
          </a:p>
        </p:txBody>
      </p:sp>
    </p:spTree>
    <p:extLst>
      <p:ext uri="{BB962C8B-B14F-4D97-AF65-F5344CB8AC3E}">
        <p14:creationId xmlns:p14="http://schemas.microsoft.com/office/powerpoint/2010/main" val="27899988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Feature/Epic/User Story</a:t>
            </a:r>
            <a:endParaRPr lang="en-US" dirty="0"/>
          </a:p>
        </p:txBody>
      </p:sp>
      <p:sp>
        <p:nvSpPr>
          <p:cNvPr id="4" name="Footer Placeholder 3"/>
          <p:cNvSpPr>
            <a:spLocks noGrp="1"/>
          </p:cNvSpPr>
          <p:nvPr>
            <p:ph type="ftr" sz="quarter" idx="11"/>
          </p:nvPr>
        </p:nvSpPr>
        <p:spPr/>
        <p:txBody>
          <a:bodyPr/>
          <a:lstStyle/>
          <a:p>
            <a:r>
              <a:rPr lang="en-US" smtClean="0"/>
              <a:t>System Modeling and Requirements Engineering</a:t>
            </a:r>
            <a:endParaRPr lang="en-US" dirty="0"/>
          </a:p>
        </p:txBody>
      </p:sp>
      <p:sp>
        <p:nvSpPr>
          <p:cNvPr id="5" name="Slide Number Placeholder 4"/>
          <p:cNvSpPr>
            <a:spLocks noGrp="1"/>
          </p:cNvSpPr>
          <p:nvPr>
            <p:ph type="sldNum" sz="quarter" idx="12"/>
          </p:nvPr>
        </p:nvSpPr>
        <p:spPr/>
        <p:txBody>
          <a:bodyPr/>
          <a:lstStyle/>
          <a:p>
            <a:r>
              <a:rPr lang="tr-TR" smtClean="0"/>
              <a:t>1.</a:t>
            </a:r>
            <a:fld id="{FA84A37A-AFC2-4A01-80A1-FC20F2C0D5BB}" type="slidenum">
              <a:rPr lang="en-US" smtClean="0"/>
              <a:pPr/>
              <a:t>31</a:t>
            </a:fld>
            <a:endParaRPr lang="en-US" dirty="0"/>
          </a:p>
        </p:txBody>
      </p:sp>
      <p:pic>
        <p:nvPicPr>
          <p:cNvPr id="6" name="Picture 5"/>
          <p:cNvPicPr>
            <a:picLocks noChangeAspect="1"/>
          </p:cNvPicPr>
          <p:nvPr/>
        </p:nvPicPr>
        <p:blipFill>
          <a:blip r:embed="rId2"/>
          <a:stretch>
            <a:fillRect/>
          </a:stretch>
        </p:blipFill>
        <p:spPr>
          <a:xfrm>
            <a:off x="1188790" y="1196752"/>
            <a:ext cx="7020272" cy="5093819"/>
          </a:xfrm>
          <a:prstGeom prst="rect">
            <a:avLst/>
          </a:prstGeom>
        </p:spPr>
      </p:pic>
    </p:spTree>
    <p:extLst>
      <p:ext uri="{BB962C8B-B14F-4D97-AF65-F5344CB8AC3E}">
        <p14:creationId xmlns:p14="http://schemas.microsoft.com/office/powerpoint/2010/main" val="188261948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User Story Examples</a:t>
            </a:r>
            <a:endParaRPr lang="en-US" dirty="0"/>
          </a:p>
        </p:txBody>
      </p:sp>
      <p:sp>
        <p:nvSpPr>
          <p:cNvPr id="3" name="Content Placeholder 2"/>
          <p:cNvSpPr>
            <a:spLocks noGrp="1"/>
          </p:cNvSpPr>
          <p:nvPr>
            <p:ph idx="1"/>
          </p:nvPr>
        </p:nvSpPr>
        <p:spPr/>
        <p:txBody>
          <a:bodyPr/>
          <a:lstStyle/>
          <a:p>
            <a:endParaRPr lang="en-US" dirty="0" smtClean="0"/>
          </a:p>
          <a:p>
            <a:endParaRPr lang="en-US" smtClean="0"/>
          </a:p>
          <a:p>
            <a:endParaRPr lang="en-US" dirty="0"/>
          </a:p>
          <a:p>
            <a:r>
              <a:rPr lang="en-US" dirty="0" smtClean="0"/>
              <a:t>As </a:t>
            </a:r>
            <a:r>
              <a:rPr lang="en-US" dirty="0"/>
              <a:t>a user I want emails with </a:t>
            </a:r>
            <a:r>
              <a:rPr lang="en-US" dirty="0" smtClean="0"/>
              <a:t>attachments </a:t>
            </a:r>
            <a:r>
              <a:rPr lang="en-US" dirty="0"/>
              <a:t>to go faster so that </a:t>
            </a:r>
            <a:r>
              <a:rPr lang="en-US" dirty="0" smtClean="0"/>
              <a:t>I </a:t>
            </a:r>
            <a:r>
              <a:rPr lang="en-US" dirty="0"/>
              <a:t>can work more efficiently</a:t>
            </a:r>
          </a:p>
          <a:p>
            <a:pPr marL="0" marR="0" lvl="0" indent="0" defTabSz="914400" eaLnBrk="1" fontAlgn="auto" latinLnBrk="0" hangingPunct="1">
              <a:lnSpc>
                <a:spcPct val="100000"/>
              </a:lnSpc>
              <a:spcBef>
                <a:spcPts val="0"/>
              </a:spcBef>
              <a:spcAft>
                <a:spcPts val="0"/>
              </a:spcAft>
              <a:buClrTx/>
              <a:buSzTx/>
              <a:buFontTx/>
              <a:buNone/>
              <a:tabLst/>
              <a:defRPr/>
            </a:pPr>
            <a:endParaRPr lang="en-US" dirty="0" smtClean="0"/>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endParaRPr lang="en-US" dirty="0" smtClean="0"/>
          </a:p>
          <a:p>
            <a:r>
              <a:rPr lang="en-US" dirty="0" smtClean="0"/>
              <a:t>As </a:t>
            </a:r>
            <a:r>
              <a:rPr lang="en-US" dirty="0"/>
              <a:t>a user I want to cancel a reservation </a:t>
            </a:r>
            <a:r>
              <a:rPr lang="en-US" dirty="0" smtClean="0"/>
              <a:t>so </a:t>
            </a:r>
            <a:r>
              <a:rPr lang="en-US" dirty="0"/>
              <a:t>that I avoid being charged full rate</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p:txBody>
      </p:sp>
      <p:sp>
        <p:nvSpPr>
          <p:cNvPr id="4" name="Footer Placeholder 3"/>
          <p:cNvSpPr>
            <a:spLocks noGrp="1"/>
          </p:cNvSpPr>
          <p:nvPr>
            <p:ph type="ftr" sz="quarter" idx="11"/>
          </p:nvPr>
        </p:nvSpPr>
        <p:spPr/>
        <p:txBody>
          <a:bodyPr/>
          <a:lstStyle/>
          <a:p>
            <a:r>
              <a:rPr lang="en-US" smtClean="0"/>
              <a:t>System Modeling and Requirements Engineering</a:t>
            </a:r>
            <a:endParaRPr lang="en-US" dirty="0"/>
          </a:p>
        </p:txBody>
      </p:sp>
      <p:sp>
        <p:nvSpPr>
          <p:cNvPr id="5" name="Slide Number Placeholder 4"/>
          <p:cNvSpPr>
            <a:spLocks noGrp="1"/>
          </p:cNvSpPr>
          <p:nvPr>
            <p:ph type="sldNum" sz="quarter" idx="12"/>
          </p:nvPr>
        </p:nvSpPr>
        <p:spPr/>
        <p:txBody>
          <a:bodyPr/>
          <a:lstStyle/>
          <a:p>
            <a:r>
              <a:rPr lang="tr-TR" smtClean="0"/>
              <a:t>1.</a:t>
            </a:r>
            <a:fld id="{FA84A37A-AFC2-4A01-80A1-FC20F2C0D5BB}" type="slidenum">
              <a:rPr lang="en-US" smtClean="0"/>
              <a:pPr/>
              <a:t>32</a:t>
            </a:fld>
            <a:endParaRPr lang="en-US" dirty="0"/>
          </a:p>
        </p:txBody>
      </p:sp>
    </p:spTree>
    <p:extLst>
      <p:ext uri="{BB962C8B-B14F-4D97-AF65-F5344CB8AC3E}">
        <p14:creationId xmlns:p14="http://schemas.microsoft.com/office/powerpoint/2010/main" val="165708635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tr-TR" dirty="0" smtClean="0"/>
              <a:t>Tools For Requirements</a:t>
            </a:r>
            <a:endParaRPr lang="tr-TR" dirty="0"/>
          </a:p>
        </p:txBody>
      </p:sp>
      <p:sp>
        <p:nvSpPr>
          <p:cNvPr id="3" name="Content Placeholder 2"/>
          <p:cNvSpPr>
            <a:spLocks noGrp="1"/>
          </p:cNvSpPr>
          <p:nvPr>
            <p:ph idx="1"/>
          </p:nvPr>
        </p:nvSpPr>
        <p:spPr/>
        <p:txBody>
          <a:bodyPr/>
          <a:lstStyle/>
          <a:p>
            <a:r>
              <a:rPr lang="tr-TR" dirty="0" smtClean="0"/>
              <a:t>OSRMT – Open Source Requirements Management Tool</a:t>
            </a:r>
            <a:r>
              <a:rPr lang="tr-TR" dirty="0"/>
              <a:t/>
            </a:r>
            <a:br>
              <a:rPr lang="tr-TR" dirty="0"/>
            </a:br>
            <a:r>
              <a:rPr lang="tr-TR" dirty="0" smtClean="0">
                <a:hlinkClick r:id="rId2"/>
              </a:rPr>
              <a:t>www.sourceforge.net/projects/osrmt</a:t>
            </a:r>
            <a:endParaRPr lang="tr-TR" dirty="0" smtClean="0"/>
          </a:p>
          <a:p>
            <a:r>
              <a:rPr lang="tr-TR" dirty="0" smtClean="0"/>
              <a:t>EasyRM – Cybernetic Intelligence</a:t>
            </a:r>
            <a:br>
              <a:rPr lang="tr-TR" dirty="0" smtClean="0"/>
            </a:br>
            <a:r>
              <a:rPr lang="tr-TR" dirty="0" smtClean="0">
                <a:hlinkClick r:id="rId3"/>
              </a:rPr>
              <a:t>www.eary-rm.com</a:t>
            </a:r>
            <a:endParaRPr lang="tr-TR" dirty="0" smtClean="0"/>
          </a:p>
          <a:p>
            <a:r>
              <a:rPr lang="tr-TR" dirty="0" smtClean="0"/>
              <a:t>Rational Requisite Pro</a:t>
            </a:r>
            <a:br>
              <a:rPr lang="tr-TR" dirty="0" smtClean="0"/>
            </a:br>
            <a:r>
              <a:rPr lang="tr-TR" dirty="0" smtClean="0">
                <a:hlinkClick r:id="rId4"/>
              </a:rPr>
              <a:t>www.rational.com</a:t>
            </a:r>
            <a:endParaRPr lang="tr-TR" dirty="0" smtClean="0"/>
          </a:p>
          <a:p>
            <a:r>
              <a:rPr lang="tr-TR" dirty="0" smtClean="0"/>
              <a:t>OnYourMark - Omni-Vista</a:t>
            </a:r>
            <a:br>
              <a:rPr lang="tr-TR" dirty="0" smtClean="0"/>
            </a:br>
            <a:r>
              <a:rPr lang="tr-TR" dirty="0" smtClean="0">
                <a:hlinkClick r:id="rId5"/>
              </a:rPr>
              <a:t>www.omni-vista.com</a:t>
            </a:r>
            <a:endParaRPr lang="tr-TR" dirty="0" smtClean="0"/>
          </a:p>
          <a:p>
            <a:r>
              <a:rPr lang="tr-TR" dirty="0" smtClean="0"/>
              <a:t>RTM – Integratd Chipware</a:t>
            </a:r>
            <a:br>
              <a:rPr lang="tr-TR" dirty="0" smtClean="0"/>
            </a:br>
            <a:r>
              <a:rPr lang="tr-TR" dirty="0" smtClean="0">
                <a:hlinkClick r:id="rId6"/>
              </a:rPr>
              <a:t>www.chipware.com</a:t>
            </a:r>
            <a:endParaRPr lang="tr-TR" dirty="0" smtClean="0"/>
          </a:p>
          <a:p>
            <a:endParaRPr lang="tr-TR" dirty="0"/>
          </a:p>
        </p:txBody>
      </p:sp>
      <p:sp>
        <p:nvSpPr>
          <p:cNvPr id="4" name="Footer Placeholder 3"/>
          <p:cNvSpPr>
            <a:spLocks noGrp="1"/>
          </p:cNvSpPr>
          <p:nvPr>
            <p:ph type="ftr" sz="quarter" idx="11"/>
          </p:nvPr>
        </p:nvSpPr>
        <p:spPr/>
        <p:txBody>
          <a:bodyPr/>
          <a:lstStyle/>
          <a:p>
            <a:r>
              <a:rPr lang="en-US" smtClean="0"/>
              <a:t>System Modeling and Requirements Engineering</a:t>
            </a:r>
            <a:endParaRPr lang="en-US" dirty="0"/>
          </a:p>
        </p:txBody>
      </p:sp>
      <p:sp>
        <p:nvSpPr>
          <p:cNvPr id="5" name="Slide Number Placeholder 4"/>
          <p:cNvSpPr>
            <a:spLocks noGrp="1"/>
          </p:cNvSpPr>
          <p:nvPr>
            <p:ph type="sldNum" sz="quarter" idx="12"/>
          </p:nvPr>
        </p:nvSpPr>
        <p:spPr/>
        <p:txBody>
          <a:bodyPr/>
          <a:lstStyle/>
          <a:p>
            <a:r>
              <a:rPr lang="tr-TR" smtClean="0"/>
              <a:t>1.</a:t>
            </a:r>
            <a:fld id="{FA84A37A-AFC2-4A01-80A1-FC20F2C0D5BB}" type="slidenum">
              <a:rPr lang="en-US" smtClean="0"/>
              <a:pPr/>
              <a:t>33</a:t>
            </a:fld>
            <a:endParaRPr lang="en-US" dirty="0"/>
          </a:p>
        </p:txBody>
      </p:sp>
    </p:spTree>
    <p:extLst>
      <p:ext uri="{BB962C8B-B14F-4D97-AF65-F5344CB8AC3E}">
        <p14:creationId xmlns:p14="http://schemas.microsoft.com/office/powerpoint/2010/main" val="103680737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Wrap-up</a:t>
            </a:r>
            <a:endParaRPr lang="en-US" dirty="0"/>
          </a:p>
        </p:txBody>
      </p:sp>
      <p:sp>
        <p:nvSpPr>
          <p:cNvPr id="3" name="Content Placeholder 2"/>
          <p:cNvSpPr>
            <a:spLocks noGrp="1"/>
          </p:cNvSpPr>
          <p:nvPr>
            <p:ph idx="1"/>
          </p:nvPr>
        </p:nvSpPr>
        <p:spPr/>
        <p:txBody>
          <a:bodyPr/>
          <a:lstStyle/>
          <a:p>
            <a:pPr marL="0" indent="0">
              <a:buNone/>
            </a:pPr>
            <a:r>
              <a:rPr lang="en-US" altLang="x-none" dirty="0" smtClean="0">
                <a:ea typeface="ＭＳ Ｐゴシック" charset="-128"/>
              </a:rPr>
              <a:t>This week we present</a:t>
            </a:r>
          </a:p>
          <a:p>
            <a:r>
              <a:rPr lang="en-US" altLang="x-none" dirty="0" smtClean="0">
                <a:ea typeface="ＭＳ Ｐゴシック" charset="-128"/>
              </a:rPr>
              <a:t>System Engineering: How to model and understand the overall components of a software system</a:t>
            </a:r>
          </a:p>
          <a:p>
            <a:r>
              <a:rPr lang="en-US" altLang="x-none" dirty="0" smtClean="0">
                <a:ea typeface="ＭＳ Ｐゴシック" charset="-128"/>
              </a:rPr>
              <a:t>Requirements Engineering: How to manage and acquire the needs of customer </a:t>
            </a:r>
          </a:p>
          <a:p>
            <a:r>
              <a:rPr lang="en-US" altLang="x-none" dirty="0" smtClean="0">
                <a:ea typeface="ＭＳ Ｐゴシック" charset="-128"/>
              </a:rPr>
              <a:t>Requirement Process: What phases should be applied in effectively gathering requirements.</a:t>
            </a:r>
            <a:endParaRPr lang="en-US" altLang="x-none" dirty="0">
              <a:ea typeface="ＭＳ Ｐゴシック" charset="-128"/>
            </a:endParaRPr>
          </a:p>
          <a:p>
            <a:pPr lvl="1"/>
            <a:endParaRPr lang="en-US" altLang="x-none" dirty="0">
              <a:ea typeface="ＭＳ Ｐゴシック" charset="-128"/>
            </a:endParaRPr>
          </a:p>
          <a:p>
            <a:endParaRPr lang="en-US" dirty="0"/>
          </a:p>
        </p:txBody>
      </p:sp>
      <p:sp>
        <p:nvSpPr>
          <p:cNvPr id="4" name="Footer Placeholder 3"/>
          <p:cNvSpPr>
            <a:spLocks noGrp="1"/>
          </p:cNvSpPr>
          <p:nvPr>
            <p:ph type="ftr" sz="quarter" idx="11"/>
          </p:nvPr>
        </p:nvSpPr>
        <p:spPr/>
        <p:txBody>
          <a:bodyPr/>
          <a:lstStyle/>
          <a:p>
            <a:r>
              <a:rPr lang="en-US" smtClean="0"/>
              <a:t>Introduction &amp; UML</a:t>
            </a:r>
            <a:endParaRPr lang="en-US" dirty="0"/>
          </a:p>
        </p:txBody>
      </p:sp>
      <p:sp>
        <p:nvSpPr>
          <p:cNvPr id="5" name="Slide Number Placeholder 4"/>
          <p:cNvSpPr>
            <a:spLocks noGrp="1"/>
          </p:cNvSpPr>
          <p:nvPr>
            <p:ph type="sldNum" sz="quarter" idx="12"/>
          </p:nvPr>
        </p:nvSpPr>
        <p:spPr/>
        <p:txBody>
          <a:bodyPr/>
          <a:lstStyle/>
          <a:p>
            <a:r>
              <a:rPr lang="tr-TR" smtClean="0"/>
              <a:t>1.</a:t>
            </a:r>
            <a:fld id="{FA84A37A-AFC2-4A01-80A1-FC20F2C0D5BB}" type="slidenum">
              <a:rPr lang="en-US" smtClean="0"/>
              <a:pPr/>
              <a:t>34</a:t>
            </a:fld>
            <a:endParaRPr lang="en-US" dirty="0"/>
          </a:p>
        </p:txBody>
      </p:sp>
    </p:spTree>
    <p:extLst>
      <p:ext uri="{BB962C8B-B14F-4D97-AF65-F5344CB8AC3E}">
        <p14:creationId xmlns:p14="http://schemas.microsoft.com/office/powerpoint/2010/main" val="209444199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Next Week</a:t>
            </a:r>
            <a:endParaRPr lang="en-US" dirty="0"/>
          </a:p>
        </p:txBody>
      </p:sp>
      <p:sp>
        <p:nvSpPr>
          <p:cNvPr id="3" name="Content Placeholder 2"/>
          <p:cNvSpPr>
            <a:spLocks noGrp="1"/>
          </p:cNvSpPr>
          <p:nvPr>
            <p:ph idx="1"/>
          </p:nvPr>
        </p:nvSpPr>
        <p:spPr/>
        <p:txBody>
          <a:bodyPr/>
          <a:lstStyle/>
          <a:p>
            <a:endParaRPr lang="en-US" dirty="0" smtClean="0"/>
          </a:p>
          <a:p>
            <a:endParaRPr lang="en-US" dirty="0"/>
          </a:p>
          <a:p>
            <a:endParaRPr lang="en-US" dirty="0" smtClean="0"/>
          </a:p>
          <a:p>
            <a:endParaRPr lang="en-US" dirty="0"/>
          </a:p>
          <a:p>
            <a:r>
              <a:rPr lang="en-US" dirty="0" smtClean="0"/>
              <a:t>We will introduce object oriented and </a:t>
            </a:r>
            <a:r>
              <a:rPr lang="en-US" smtClean="0"/>
              <a:t>classical approaches in </a:t>
            </a:r>
            <a:r>
              <a:rPr lang="en-US" i="1" smtClean="0"/>
              <a:t>Requirements Analysis!!!</a:t>
            </a:r>
            <a:endParaRPr lang="en-US" dirty="0"/>
          </a:p>
          <a:p>
            <a:endParaRPr lang="en-US" dirty="0" smtClean="0"/>
          </a:p>
          <a:p>
            <a:endParaRPr lang="en-US" dirty="0"/>
          </a:p>
        </p:txBody>
      </p:sp>
      <p:sp>
        <p:nvSpPr>
          <p:cNvPr id="4" name="Footer Placeholder 3"/>
          <p:cNvSpPr>
            <a:spLocks noGrp="1"/>
          </p:cNvSpPr>
          <p:nvPr>
            <p:ph type="ftr" sz="quarter" idx="11"/>
          </p:nvPr>
        </p:nvSpPr>
        <p:spPr/>
        <p:txBody>
          <a:bodyPr/>
          <a:lstStyle/>
          <a:p>
            <a:r>
              <a:rPr lang="en-US" smtClean="0"/>
              <a:t>Introduction &amp; UML</a:t>
            </a:r>
            <a:endParaRPr lang="en-US" dirty="0"/>
          </a:p>
        </p:txBody>
      </p:sp>
      <p:sp>
        <p:nvSpPr>
          <p:cNvPr id="5" name="Slide Number Placeholder 4"/>
          <p:cNvSpPr>
            <a:spLocks noGrp="1"/>
          </p:cNvSpPr>
          <p:nvPr>
            <p:ph type="sldNum" sz="quarter" idx="12"/>
          </p:nvPr>
        </p:nvSpPr>
        <p:spPr/>
        <p:txBody>
          <a:bodyPr/>
          <a:lstStyle/>
          <a:p>
            <a:r>
              <a:rPr lang="tr-TR" smtClean="0"/>
              <a:t>1.</a:t>
            </a:r>
            <a:fld id="{FA84A37A-AFC2-4A01-80A1-FC20F2C0D5BB}" type="slidenum">
              <a:rPr lang="en-US" smtClean="0"/>
              <a:pPr/>
              <a:t>35</a:t>
            </a:fld>
            <a:endParaRPr lang="en-US" dirty="0"/>
          </a:p>
        </p:txBody>
      </p:sp>
    </p:spTree>
    <p:extLst>
      <p:ext uri="{BB962C8B-B14F-4D97-AF65-F5344CB8AC3E}">
        <p14:creationId xmlns:p14="http://schemas.microsoft.com/office/powerpoint/2010/main" val="188220240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r>
              <a:rPr lang="tr-TR"/>
              <a:t>System </a:t>
            </a:r>
            <a:r>
              <a:rPr lang="tr-TR" smtClean="0"/>
              <a:t>Engineering</a:t>
            </a:r>
            <a:endParaRPr lang="tr-TR" dirty="0"/>
          </a:p>
        </p:txBody>
      </p:sp>
      <p:sp>
        <p:nvSpPr>
          <p:cNvPr id="7" name="Content Placeholder 6"/>
          <p:cNvSpPr>
            <a:spLocks noGrp="1"/>
          </p:cNvSpPr>
          <p:nvPr>
            <p:ph idx="1"/>
          </p:nvPr>
        </p:nvSpPr>
        <p:spPr/>
        <p:txBody>
          <a:bodyPr/>
          <a:lstStyle/>
          <a:p>
            <a:r>
              <a:rPr lang="en-US" dirty="0"/>
              <a:t>Elements of a computer-based system</a:t>
            </a:r>
          </a:p>
          <a:p>
            <a:pPr lvl="1"/>
            <a:r>
              <a:rPr lang="en-US" sz="2400" dirty="0"/>
              <a:t>Software</a:t>
            </a:r>
          </a:p>
          <a:p>
            <a:pPr lvl="1"/>
            <a:r>
              <a:rPr lang="en-US" sz="2400" dirty="0"/>
              <a:t>Hardware</a:t>
            </a:r>
          </a:p>
          <a:p>
            <a:pPr lvl="1"/>
            <a:r>
              <a:rPr lang="en-US" sz="2400" dirty="0"/>
              <a:t>People</a:t>
            </a:r>
          </a:p>
          <a:p>
            <a:pPr lvl="1"/>
            <a:r>
              <a:rPr lang="en-US" sz="2400" dirty="0"/>
              <a:t>Database</a:t>
            </a:r>
          </a:p>
          <a:p>
            <a:pPr lvl="1"/>
            <a:r>
              <a:rPr lang="en-US" sz="2400" dirty="0"/>
              <a:t>Documentation</a:t>
            </a:r>
          </a:p>
          <a:p>
            <a:pPr lvl="1"/>
            <a:r>
              <a:rPr lang="en-US" sz="2400" dirty="0"/>
              <a:t>Procedures</a:t>
            </a:r>
          </a:p>
          <a:p>
            <a:r>
              <a:rPr lang="en-US" dirty="0"/>
              <a:t>Systems</a:t>
            </a:r>
          </a:p>
          <a:p>
            <a:pPr lvl="1"/>
            <a:r>
              <a:rPr lang="en-US" sz="2400" dirty="0"/>
              <a:t>A hierarchy of macro-elements</a:t>
            </a:r>
          </a:p>
          <a:p>
            <a:pPr marL="0" indent="0">
              <a:buNone/>
            </a:pPr>
            <a:endParaRPr lang="tr-TR" dirty="0"/>
          </a:p>
        </p:txBody>
      </p:sp>
      <p:sp>
        <p:nvSpPr>
          <p:cNvPr id="4" name="Footer Placeholder 3"/>
          <p:cNvSpPr>
            <a:spLocks noGrp="1"/>
          </p:cNvSpPr>
          <p:nvPr>
            <p:ph type="ftr" sz="quarter" idx="11"/>
          </p:nvPr>
        </p:nvSpPr>
        <p:spPr/>
        <p:txBody>
          <a:bodyPr/>
          <a:lstStyle/>
          <a:p>
            <a:r>
              <a:rPr lang="en-US" smtClean="0"/>
              <a:t>System Modeling and Requirements Engineering</a:t>
            </a:r>
            <a:endParaRPr lang="en-US" dirty="0"/>
          </a:p>
        </p:txBody>
      </p:sp>
      <p:sp>
        <p:nvSpPr>
          <p:cNvPr id="5" name="Slide Number Placeholder 4"/>
          <p:cNvSpPr>
            <a:spLocks noGrp="1"/>
          </p:cNvSpPr>
          <p:nvPr>
            <p:ph type="sldNum" sz="quarter" idx="12"/>
          </p:nvPr>
        </p:nvSpPr>
        <p:spPr/>
        <p:txBody>
          <a:bodyPr/>
          <a:lstStyle/>
          <a:p>
            <a:fld id="{FA84A37A-AFC2-4A01-80A1-FC20F2C0D5BB}" type="slidenum">
              <a:rPr lang="en-US" smtClean="0"/>
              <a:pPr/>
              <a:t>4</a:t>
            </a:fld>
            <a:endParaRPr lang="en-US" dirty="0"/>
          </a:p>
        </p:txBody>
      </p:sp>
    </p:spTree>
    <p:extLst>
      <p:ext uri="{BB962C8B-B14F-4D97-AF65-F5344CB8AC3E}">
        <p14:creationId xmlns:p14="http://schemas.microsoft.com/office/powerpoint/2010/main" val="66790154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The Hierarchy</a:t>
            </a:r>
            <a:endParaRPr lang="tr-TR" dirty="0"/>
          </a:p>
        </p:txBody>
      </p:sp>
      <p:sp>
        <p:nvSpPr>
          <p:cNvPr id="4" name="Footer Placeholder 3"/>
          <p:cNvSpPr>
            <a:spLocks noGrp="1"/>
          </p:cNvSpPr>
          <p:nvPr>
            <p:ph type="ftr" sz="quarter" idx="11"/>
          </p:nvPr>
        </p:nvSpPr>
        <p:spPr/>
        <p:txBody>
          <a:bodyPr/>
          <a:lstStyle/>
          <a:p>
            <a:r>
              <a:rPr lang="en-US" smtClean="0"/>
              <a:t>System Modeling and Requirements Engineering</a:t>
            </a:r>
            <a:endParaRPr lang="en-US" dirty="0"/>
          </a:p>
        </p:txBody>
      </p:sp>
      <p:sp>
        <p:nvSpPr>
          <p:cNvPr id="5" name="Slide Number Placeholder 4"/>
          <p:cNvSpPr>
            <a:spLocks noGrp="1"/>
          </p:cNvSpPr>
          <p:nvPr>
            <p:ph type="sldNum" sz="quarter" idx="12"/>
          </p:nvPr>
        </p:nvSpPr>
        <p:spPr/>
        <p:txBody>
          <a:bodyPr/>
          <a:lstStyle/>
          <a:p>
            <a:r>
              <a:rPr lang="tr-TR" smtClean="0"/>
              <a:t>1.</a:t>
            </a:r>
            <a:fld id="{FA84A37A-AFC2-4A01-80A1-FC20F2C0D5BB}" type="slidenum">
              <a:rPr lang="en-US" smtClean="0"/>
              <a:pPr/>
              <a:t>5</a:t>
            </a:fld>
            <a:endParaRPr lang="en-US" dirty="0"/>
          </a:p>
        </p:txBody>
      </p:sp>
      <p:pic>
        <p:nvPicPr>
          <p:cNvPr id="6" name="Picture 4"/>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95736" y="1124744"/>
            <a:ext cx="5167138" cy="52949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3457536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tr-TR" dirty="0" err="1" smtClean="0"/>
              <a:t>Requirements</a:t>
            </a:r>
            <a:r>
              <a:rPr lang="tr-TR" dirty="0" smtClean="0"/>
              <a:t> Engineering</a:t>
            </a:r>
            <a:endParaRPr lang="tr-TR" dirty="0"/>
          </a:p>
        </p:txBody>
      </p:sp>
      <p:sp>
        <p:nvSpPr>
          <p:cNvPr id="7" name="Text Placeholder 6"/>
          <p:cNvSpPr>
            <a:spLocks noGrp="1"/>
          </p:cNvSpPr>
          <p:nvPr>
            <p:ph type="body" idx="1"/>
          </p:nvPr>
        </p:nvSpPr>
        <p:spPr/>
        <p:txBody>
          <a:bodyPr/>
          <a:lstStyle/>
          <a:p>
            <a:endParaRPr lang="tr-TR"/>
          </a:p>
        </p:txBody>
      </p:sp>
      <p:sp>
        <p:nvSpPr>
          <p:cNvPr id="4" name="Footer Placeholder 3"/>
          <p:cNvSpPr>
            <a:spLocks noGrp="1"/>
          </p:cNvSpPr>
          <p:nvPr>
            <p:ph type="ftr" sz="quarter" idx="11"/>
          </p:nvPr>
        </p:nvSpPr>
        <p:spPr/>
        <p:txBody>
          <a:bodyPr/>
          <a:lstStyle/>
          <a:p>
            <a:r>
              <a:rPr lang="en-US" smtClean="0"/>
              <a:t>System Modeling and Requirements Engineering</a:t>
            </a:r>
            <a:endParaRPr lang="en-US" dirty="0"/>
          </a:p>
        </p:txBody>
      </p:sp>
      <p:sp>
        <p:nvSpPr>
          <p:cNvPr id="5" name="Slide Number Placeholder 4"/>
          <p:cNvSpPr>
            <a:spLocks noGrp="1"/>
          </p:cNvSpPr>
          <p:nvPr>
            <p:ph type="sldNum" sz="quarter" idx="12"/>
          </p:nvPr>
        </p:nvSpPr>
        <p:spPr/>
        <p:txBody>
          <a:bodyPr/>
          <a:lstStyle/>
          <a:p>
            <a:r>
              <a:rPr lang="tr-TR" dirty="0"/>
              <a:t>5</a:t>
            </a:r>
            <a:r>
              <a:rPr lang="tr-TR" dirty="0" smtClean="0"/>
              <a:t>.2</a:t>
            </a:r>
            <a:endParaRPr lang="en-US" dirty="0"/>
          </a:p>
        </p:txBody>
      </p:sp>
      <p:sp>
        <p:nvSpPr>
          <p:cNvPr id="8" name="TextBox 7"/>
          <p:cNvSpPr txBox="1"/>
          <p:nvPr/>
        </p:nvSpPr>
        <p:spPr>
          <a:xfrm>
            <a:off x="107504" y="188640"/>
            <a:ext cx="5328592" cy="1200329"/>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marL="457200" indent="-457200">
              <a:buFont typeface="+mj-lt"/>
              <a:buAutoNum type="arabicPeriod"/>
            </a:pPr>
            <a:r>
              <a:rPr lang="tr-TR" dirty="0"/>
              <a:t>System Engineering</a:t>
            </a:r>
          </a:p>
          <a:p>
            <a:pPr marL="457200" indent="-457200">
              <a:buFont typeface="+mj-lt"/>
              <a:buAutoNum type="arabicPeriod"/>
            </a:pPr>
            <a:r>
              <a:rPr lang="tr-TR" dirty="0" err="1" smtClean="0"/>
              <a:t>Requirements</a:t>
            </a:r>
            <a:r>
              <a:rPr lang="tr-TR" dirty="0" smtClean="0"/>
              <a:t> </a:t>
            </a:r>
            <a:r>
              <a:rPr lang="tr-TR" dirty="0" err="1" smtClean="0"/>
              <a:t>Engineering</a:t>
            </a:r>
            <a:endParaRPr lang="tr-TR" dirty="0" smtClean="0"/>
          </a:p>
          <a:p>
            <a:pPr marL="457200" indent="-457200">
              <a:buFont typeface="+mj-lt"/>
              <a:buAutoNum type="arabicPeriod"/>
            </a:pPr>
            <a:r>
              <a:rPr lang="tr-TR" dirty="0" err="1" smtClean="0"/>
              <a:t>Requirement</a:t>
            </a:r>
            <a:r>
              <a:rPr lang="tr-TR" dirty="0" smtClean="0"/>
              <a:t> </a:t>
            </a:r>
            <a:r>
              <a:rPr lang="tr-TR" dirty="0" err="1"/>
              <a:t>Engineering</a:t>
            </a:r>
            <a:r>
              <a:rPr lang="tr-TR" dirty="0"/>
              <a:t> </a:t>
            </a:r>
            <a:r>
              <a:rPr lang="tr-TR" dirty="0" err="1" smtClean="0"/>
              <a:t>Processes</a:t>
            </a:r>
            <a:endParaRPr lang="tr-TR" dirty="0" smtClean="0"/>
          </a:p>
          <a:p>
            <a:pPr marL="457200" indent="-457200">
              <a:buFont typeface="+mj-lt"/>
              <a:buAutoNum type="arabicPeriod"/>
            </a:pPr>
            <a:r>
              <a:rPr lang="tr-TR" dirty="0" err="1"/>
              <a:t>The</a:t>
            </a:r>
            <a:r>
              <a:rPr lang="tr-TR" dirty="0"/>
              <a:t> </a:t>
            </a:r>
            <a:r>
              <a:rPr lang="tr-TR" dirty="0" smtClean="0"/>
              <a:t>Case </a:t>
            </a:r>
            <a:r>
              <a:rPr lang="tr-TR" dirty="0" err="1" smtClean="0"/>
              <a:t>Study</a:t>
            </a:r>
            <a:endParaRPr lang="tr-TR" dirty="0"/>
          </a:p>
        </p:txBody>
      </p:sp>
      <p:pic>
        <p:nvPicPr>
          <p:cNvPr id="9" name="Picture 3"/>
          <p:cNvPicPr>
            <a:picLocks noChangeAspect="1" noChangeArrowheads="1"/>
          </p:cNvPicPr>
          <p:nvPr/>
        </p:nvPicPr>
        <p:blipFill>
          <a:blip r:embed="rId2" cstate="print">
            <a:extLst>
              <a:ext uri="{BEBA8EAE-BF5A-486C-A8C5-ECC9F3942E4B}">
                <a14:imgProps xmlns:a14="http://schemas.microsoft.com/office/drawing/2010/main">
                  <a14:imgLayer r:embed="rId3">
                    <a14:imgEffect>
                      <a14:backgroundRemoval t="0" b="100000" l="0" r="100000"/>
                    </a14:imgEffect>
                  </a14:imgLayer>
                </a14:imgProps>
              </a:ext>
              <a:ext uri="{28A0092B-C50C-407E-A947-70E740481C1C}">
                <a14:useLocalDpi xmlns:a14="http://schemas.microsoft.com/office/drawing/2010/main" val="0"/>
              </a:ext>
            </a:extLst>
          </a:blip>
          <a:srcRect/>
          <a:stretch>
            <a:fillRect/>
          </a:stretch>
        </p:blipFill>
        <p:spPr bwMode="auto">
          <a:xfrm flipH="1">
            <a:off x="3204167" y="497350"/>
            <a:ext cx="356264" cy="2738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87463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decel="50000" fill="hold">
                                          <p:stCondLst>
                                            <p:cond delay="0"/>
                                          </p:stCondLst>
                                        </p:cTn>
                                        <p:tgtEl>
                                          <p:spTgt spid="9"/>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9"/>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9"/>
                                        </p:tgtEl>
                                        <p:attrNameLst>
                                          <p:attrName>ppt_w</p:attrName>
                                        </p:attrNameLst>
                                      </p:cBhvr>
                                      <p:tavLst>
                                        <p:tav tm="0">
                                          <p:val>
                                            <p:strVal val="#ppt_w*.05"/>
                                          </p:val>
                                        </p:tav>
                                        <p:tav tm="100000">
                                          <p:val>
                                            <p:strVal val="#ppt_w"/>
                                          </p:val>
                                        </p:tav>
                                      </p:tavLst>
                                    </p:anim>
                                    <p:anim calcmode="lin" valueType="num">
                                      <p:cBhvr>
                                        <p:cTn id="10" dur="1000" fill="hold"/>
                                        <p:tgtEl>
                                          <p:spTgt spid="9"/>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9"/>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9"/>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9"/>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r>
              <a:rPr lang="tr-TR" dirty="0" smtClean="0"/>
              <a:t>Requirement Engineering</a:t>
            </a:r>
            <a:endParaRPr lang="tr-TR" dirty="0"/>
          </a:p>
        </p:txBody>
      </p:sp>
      <p:sp>
        <p:nvSpPr>
          <p:cNvPr id="7" name="Content Placeholder 6"/>
          <p:cNvSpPr>
            <a:spLocks noGrp="1"/>
          </p:cNvSpPr>
          <p:nvPr>
            <p:ph idx="1"/>
          </p:nvPr>
        </p:nvSpPr>
        <p:spPr/>
        <p:txBody>
          <a:bodyPr/>
          <a:lstStyle/>
          <a:p>
            <a:r>
              <a:rPr lang="en-GB" dirty="0"/>
              <a:t>The process of establishing the services that the customer requires from a system and the constraints under which it operates and is developed.</a:t>
            </a:r>
          </a:p>
          <a:p>
            <a:r>
              <a:rPr lang="en-GB" dirty="0"/>
              <a:t>The requirements themselves are the descriptions of the system services and constraints that are generated during the requirements engineering process.</a:t>
            </a:r>
          </a:p>
          <a:p>
            <a:endParaRPr lang="tr-TR" dirty="0"/>
          </a:p>
        </p:txBody>
      </p:sp>
      <p:sp>
        <p:nvSpPr>
          <p:cNvPr id="4" name="Footer Placeholder 3"/>
          <p:cNvSpPr>
            <a:spLocks noGrp="1"/>
          </p:cNvSpPr>
          <p:nvPr>
            <p:ph type="ftr" sz="quarter" idx="11"/>
          </p:nvPr>
        </p:nvSpPr>
        <p:spPr/>
        <p:txBody>
          <a:bodyPr/>
          <a:lstStyle/>
          <a:p>
            <a:r>
              <a:rPr lang="en-US" smtClean="0"/>
              <a:t>System Modeling and Requirements Engineering</a:t>
            </a:r>
            <a:endParaRPr lang="en-US" dirty="0"/>
          </a:p>
        </p:txBody>
      </p:sp>
      <p:sp>
        <p:nvSpPr>
          <p:cNvPr id="5" name="Slide Number Placeholder 4"/>
          <p:cNvSpPr>
            <a:spLocks noGrp="1"/>
          </p:cNvSpPr>
          <p:nvPr>
            <p:ph type="sldNum" sz="quarter" idx="12"/>
          </p:nvPr>
        </p:nvSpPr>
        <p:spPr/>
        <p:txBody>
          <a:bodyPr/>
          <a:lstStyle/>
          <a:p>
            <a:fld id="{FA84A37A-AFC2-4A01-80A1-FC20F2C0D5BB}" type="slidenum">
              <a:rPr lang="en-US" smtClean="0"/>
              <a:pPr/>
              <a:t>7</a:t>
            </a:fld>
            <a:endParaRPr lang="en-US" dirty="0"/>
          </a:p>
        </p:txBody>
      </p:sp>
    </p:spTree>
    <p:extLst>
      <p:ext uri="{BB962C8B-B14F-4D97-AF65-F5344CB8AC3E}">
        <p14:creationId xmlns:p14="http://schemas.microsoft.com/office/powerpoint/2010/main" val="357777703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tr-TR" dirty="0" smtClean="0"/>
              <a:t>Types of Requirement</a:t>
            </a:r>
            <a:endParaRPr lang="tr-TR" dirty="0"/>
          </a:p>
        </p:txBody>
      </p:sp>
      <p:sp>
        <p:nvSpPr>
          <p:cNvPr id="3" name="Content Placeholder 2"/>
          <p:cNvSpPr>
            <a:spLocks noGrp="1"/>
          </p:cNvSpPr>
          <p:nvPr>
            <p:ph idx="1"/>
          </p:nvPr>
        </p:nvSpPr>
        <p:spPr/>
        <p:txBody>
          <a:bodyPr/>
          <a:lstStyle/>
          <a:p>
            <a:r>
              <a:rPr lang="en-GB" dirty="0"/>
              <a:t>User </a:t>
            </a:r>
            <a:r>
              <a:rPr lang="en-GB" dirty="0" smtClean="0"/>
              <a:t>requirements</a:t>
            </a:r>
            <a:endParaRPr lang="en-GB" dirty="0"/>
          </a:p>
          <a:p>
            <a:pPr lvl="1"/>
            <a:r>
              <a:rPr lang="en-GB" dirty="0"/>
              <a:t>Statements in natural language plus diagrams of the services the system provides and its operational constraints. Written for customers.</a:t>
            </a:r>
          </a:p>
          <a:p>
            <a:r>
              <a:rPr lang="en-GB" dirty="0"/>
              <a:t>System requirements</a:t>
            </a:r>
          </a:p>
          <a:p>
            <a:pPr lvl="1"/>
            <a:r>
              <a:rPr lang="en-GB" dirty="0"/>
              <a:t>A structured document setting out detailed descriptions of the system’s functions, services and operational constraints. Defines what should be implemented so may be part of a contract between client and contractor.</a:t>
            </a:r>
          </a:p>
          <a:p>
            <a:endParaRPr lang="tr-TR" dirty="0"/>
          </a:p>
        </p:txBody>
      </p:sp>
      <p:sp>
        <p:nvSpPr>
          <p:cNvPr id="4" name="Footer Placeholder 3"/>
          <p:cNvSpPr>
            <a:spLocks noGrp="1"/>
          </p:cNvSpPr>
          <p:nvPr>
            <p:ph type="ftr" sz="quarter" idx="11"/>
          </p:nvPr>
        </p:nvSpPr>
        <p:spPr/>
        <p:txBody>
          <a:bodyPr/>
          <a:lstStyle/>
          <a:p>
            <a:r>
              <a:rPr lang="en-US" smtClean="0"/>
              <a:t>System Modeling and Requirements Engineering</a:t>
            </a:r>
            <a:endParaRPr lang="en-US" dirty="0"/>
          </a:p>
        </p:txBody>
      </p:sp>
      <p:sp>
        <p:nvSpPr>
          <p:cNvPr id="5" name="Slide Number Placeholder 4"/>
          <p:cNvSpPr>
            <a:spLocks noGrp="1"/>
          </p:cNvSpPr>
          <p:nvPr>
            <p:ph type="sldNum" sz="quarter" idx="12"/>
          </p:nvPr>
        </p:nvSpPr>
        <p:spPr/>
        <p:txBody>
          <a:bodyPr/>
          <a:lstStyle/>
          <a:p>
            <a:r>
              <a:rPr lang="tr-TR" smtClean="0"/>
              <a:t>1.</a:t>
            </a:r>
            <a:fld id="{FA84A37A-AFC2-4A01-80A1-FC20F2C0D5BB}" type="slidenum">
              <a:rPr lang="en-US" smtClean="0"/>
              <a:pPr/>
              <a:t>8</a:t>
            </a:fld>
            <a:endParaRPr lang="en-US" dirty="0"/>
          </a:p>
        </p:txBody>
      </p:sp>
    </p:spTree>
    <p:extLst>
      <p:ext uri="{BB962C8B-B14F-4D97-AF65-F5344CB8AC3E}">
        <p14:creationId xmlns:p14="http://schemas.microsoft.com/office/powerpoint/2010/main" val="392325457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77323"/>
            <a:ext cx="9144000" cy="567475"/>
          </a:xfrm>
        </p:spPr>
        <p:txBody>
          <a:bodyPr>
            <a:normAutofit fontScale="90000"/>
          </a:bodyPr>
          <a:lstStyle/>
          <a:p>
            <a:r>
              <a:rPr lang="tr-TR" dirty="0" smtClean="0"/>
              <a:t>User and System Requirements</a:t>
            </a:r>
            <a:endParaRPr lang="tr-TR" dirty="0"/>
          </a:p>
        </p:txBody>
      </p:sp>
      <p:sp>
        <p:nvSpPr>
          <p:cNvPr id="4" name="Footer Placeholder 3"/>
          <p:cNvSpPr>
            <a:spLocks noGrp="1"/>
          </p:cNvSpPr>
          <p:nvPr>
            <p:ph type="ftr" sz="quarter" idx="11"/>
          </p:nvPr>
        </p:nvSpPr>
        <p:spPr/>
        <p:txBody>
          <a:bodyPr/>
          <a:lstStyle/>
          <a:p>
            <a:r>
              <a:rPr lang="en-US" smtClean="0"/>
              <a:t>System Modeling and Requirements Engineering</a:t>
            </a:r>
            <a:endParaRPr lang="en-US" dirty="0"/>
          </a:p>
        </p:txBody>
      </p:sp>
      <p:sp>
        <p:nvSpPr>
          <p:cNvPr id="5" name="Slide Number Placeholder 4"/>
          <p:cNvSpPr>
            <a:spLocks noGrp="1"/>
          </p:cNvSpPr>
          <p:nvPr>
            <p:ph type="sldNum" sz="quarter" idx="12"/>
          </p:nvPr>
        </p:nvSpPr>
        <p:spPr/>
        <p:txBody>
          <a:bodyPr/>
          <a:lstStyle/>
          <a:p>
            <a:r>
              <a:rPr lang="tr-TR" smtClean="0"/>
              <a:t>1.</a:t>
            </a:r>
            <a:fld id="{FA84A37A-AFC2-4A01-80A1-FC20F2C0D5BB}" type="slidenum">
              <a:rPr lang="en-US" smtClean="0"/>
              <a:pPr/>
              <a:t>9</a:t>
            </a:fld>
            <a:endParaRPr lang="en-US" dirty="0"/>
          </a:p>
        </p:txBody>
      </p:sp>
      <p:pic>
        <p:nvPicPr>
          <p:cNvPr id="6" name="Picture 5" descr="4.1 UserSysReqs.eps"/>
          <p:cNvPicPr>
            <a:picLocks noChangeAspect="1"/>
          </p:cNvPicPr>
          <p:nvPr/>
        </p:nvPicPr>
        <p:blipFill>
          <a:blip r:embed="rId2"/>
          <a:stretch>
            <a:fillRect/>
          </a:stretch>
        </p:blipFill>
        <p:spPr>
          <a:xfrm>
            <a:off x="1143000" y="1626233"/>
            <a:ext cx="6553200" cy="4850767"/>
          </a:xfrm>
          <a:prstGeom prst="rect">
            <a:avLst/>
          </a:prstGeom>
        </p:spPr>
      </p:pic>
    </p:spTree>
    <p:extLst>
      <p:ext uri="{BB962C8B-B14F-4D97-AF65-F5344CB8AC3E}">
        <p14:creationId xmlns:p14="http://schemas.microsoft.com/office/powerpoint/2010/main" val="39243684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ecatur">
  <a:themeElements>
    <a:clrScheme name="Decatur">
      <a:dk1>
        <a:sysClr val="windowText" lastClr="000000"/>
      </a:dk1>
      <a:lt1>
        <a:sysClr val="window" lastClr="FFFFFF"/>
      </a:lt1>
      <a:dk2>
        <a:srgbClr val="55554A"/>
      </a:dk2>
      <a:lt2>
        <a:srgbClr val="D7DAE1"/>
      </a:lt2>
      <a:accent1>
        <a:srgbClr val="F4680B"/>
      </a:accent1>
      <a:accent2>
        <a:srgbClr val="ABB19F"/>
      </a:accent2>
      <a:accent3>
        <a:srgbClr val="948774"/>
      </a:accent3>
      <a:accent4>
        <a:srgbClr val="7EB8E7"/>
      </a:accent4>
      <a:accent5>
        <a:srgbClr val="E3B651"/>
      </a:accent5>
      <a:accent6>
        <a:srgbClr val="96756C"/>
      </a:accent6>
      <a:hlink>
        <a:srgbClr val="66AACD"/>
      </a:hlink>
      <a:folHlink>
        <a:srgbClr val="809DB3"/>
      </a:folHlink>
    </a:clrScheme>
    <a:fontScheme name="Decatur">
      <a:majorFont>
        <a:latin typeface="Bodoni MT Condensed"/>
        <a:ea typeface=""/>
        <a:cs typeface=""/>
        <a:font script="Grek" typeface="Times New Roman"/>
        <a:font script="Cyrl" typeface="Times New Roman"/>
        <a:font script="Jpan" typeface="HG明朝E"/>
        <a:font script="Hang" typeface="HY목각파임B"/>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a:ea typeface=""/>
        <a:cs typeface=""/>
        <a:font script="Grek" typeface="Arial"/>
        <a:font script="Cyrl" typeface="Arial"/>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catur">
      <a:fillStyleLst>
        <a:solidFill>
          <a:schemeClr val="phClr"/>
        </a:solidFill>
        <a:gradFill rotWithShape="1">
          <a:gsLst>
            <a:gs pos="0">
              <a:schemeClr val="phClr">
                <a:tint val="90000"/>
                <a:satMod val="110000"/>
              </a:schemeClr>
            </a:gs>
            <a:gs pos="47500">
              <a:schemeClr val="phClr">
                <a:tint val="53000"/>
                <a:satMod val="120000"/>
              </a:schemeClr>
            </a:gs>
            <a:gs pos="58500">
              <a:schemeClr val="phClr">
                <a:tint val="53000"/>
                <a:satMod val="120000"/>
              </a:schemeClr>
            </a:gs>
            <a:gs pos="100000">
              <a:schemeClr val="phClr">
                <a:tint val="90000"/>
                <a:satMod val="110000"/>
              </a:schemeClr>
            </a:gs>
          </a:gsLst>
          <a:lin ang="3600000" scaled="1"/>
        </a:gradFill>
        <a:gradFill rotWithShape="1">
          <a:gsLst>
            <a:gs pos="0">
              <a:schemeClr val="phClr">
                <a:shade val="54000"/>
                <a:satMod val="105000"/>
              </a:schemeClr>
            </a:gs>
            <a:gs pos="47500">
              <a:schemeClr val="phClr">
                <a:shade val="88000"/>
                <a:satMod val="105000"/>
              </a:schemeClr>
            </a:gs>
            <a:gs pos="58500">
              <a:schemeClr val="phClr">
                <a:shade val="88000"/>
                <a:satMod val="105000"/>
              </a:schemeClr>
            </a:gs>
            <a:gs pos="100000">
              <a:schemeClr val="phClr">
                <a:shade val="54000"/>
                <a:satMod val="105000"/>
              </a:schemeClr>
            </a:gs>
          </a:gsLst>
          <a:lin ang="3600000" scaled="1"/>
        </a:gradFill>
      </a:fillStyleLst>
      <a:lnStyleLst>
        <a:ln w="10000" cap="flat" cmpd="sng" algn="ctr">
          <a:solidFill>
            <a:schemeClr val="phClr"/>
          </a:solidFill>
          <a:prstDash val="solid"/>
        </a:ln>
        <a:ln w="28250" cap="flat" cmpd="sng" algn="ctr">
          <a:solidFill>
            <a:schemeClr val="phClr"/>
          </a:solidFill>
          <a:prstDash val="solid"/>
        </a:ln>
        <a:ln w="38100" cap="flat" cmpd="sng" algn="ctr">
          <a:solidFill>
            <a:schemeClr val="phClr"/>
          </a:solidFill>
          <a:prstDash val="solid"/>
        </a:ln>
      </a:lnStyleLst>
      <a:effectStyleLst>
        <a:effectStyle>
          <a:effectLst>
            <a:outerShdw blurRad="63500" dist="25400" dir="3600000" algn="r" rotWithShape="0">
              <a:srgbClr val="000000">
                <a:alpha val="30000"/>
              </a:srgbClr>
            </a:outerShdw>
          </a:effectLst>
        </a:effectStyle>
        <a:effectStyle>
          <a:effectLst>
            <a:outerShdw blurRad="63500" dist="25400" dir="3600000" algn="r" rotWithShape="0">
              <a:srgbClr val="000000">
                <a:alpha val="36000"/>
              </a:srgbClr>
            </a:outerShdw>
          </a:effectLst>
          <a:scene3d>
            <a:camera prst="orthographicFront">
              <a:rot lat="0" lon="0" rev="0"/>
            </a:camera>
            <a:lightRig rig="harsh" dir="tl">
              <a:rot lat="0" lon="0" rev="9000000"/>
            </a:lightRig>
          </a:scene3d>
          <a:sp3d prstMaterial="flat">
            <a:bevelT w="38100" h="50800" prst="softRound"/>
          </a:sp3d>
        </a:effectStyle>
        <a:effectStyle>
          <a:effectLst>
            <a:outerShdw blurRad="76200" dist="38100" dir="3600000" algn="r" rotWithShape="0">
              <a:srgbClr val="000000">
                <a:alpha val="60000"/>
              </a:srgbClr>
            </a:outerShdw>
          </a:effectLst>
          <a:scene3d>
            <a:camera prst="orthographicFront">
              <a:rot lat="0" lon="0" rev="0"/>
            </a:camera>
            <a:lightRig rig="harsh" dir="tl">
              <a:rot lat="0" lon="0" rev="9000000"/>
            </a:lightRig>
          </a:scene3d>
          <a:sp3d contourW="44450" prstMaterial="flat">
            <a:bevelT w="38100" h="50800" prst="softRound"/>
            <a:contourClr>
              <a:schemeClr val="phClr">
                <a:tint val="5"/>
                <a:satMod val="130000"/>
              </a:schemeClr>
            </a:contourClr>
          </a:sp3d>
        </a:effectStyle>
      </a:effectStyleLst>
      <a:bgFillStyleLst>
        <a:solidFill>
          <a:schemeClr val="phClr"/>
        </a:solidFill>
        <a:gradFill rotWithShape="1">
          <a:gsLst>
            <a:gs pos="0">
              <a:schemeClr val="phClr">
                <a:tint val="100000"/>
                <a:shade val="52000"/>
                <a:satMod val="105000"/>
              </a:schemeClr>
            </a:gs>
            <a:gs pos="47500">
              <a:schemeClr val="phClr">
                <a:tint val="90000"/>
                <a:shade val="89000"/>
                <a:satMod val="105000"/>
              </a:schemeClr>
            </a:gs>
            <a:gs pos="58500">
              <a:schemeClr val="phClr">
                <a:tint val="85000"/>
                <a:shade val="89000"/>
                <a:satMod val="105000"/>
              </a:schemeClr>
            </a:gs>
            <a:gs pos="100000">
              <a:schemeClr val="phClr">
                <a:tint val="100000"/>
                <a:shade val="52000"/>
                <a:satMod val="105000"/>
              </a:schemeClr>
            </a:gs>
          </a:gsLst>
          <a:lin ang="3600000" scaled="0"/>
        </a:gradFill>
        <a:blipFill rotWithShape="1">
          <a:blip xmlns:r="http://schemas.openxmlformats.org/officeDocument/2006/relationships" r:embed="rId1">
            <a:duotone>
              <a:schemeClr val="phClr">
                <a:tint val="98000"/>
              </a:schemeClr>
              <a:schemeClr val="phClr">
                <a:shade val="85000"/>
                <a:satMod val="120000"/>
              </a:schemeClr>
            </a:duotone>
          </a:blip>
          <a:tile tx="0" ty="0" sx="52000" sy="52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TC101790490[[fn=Decatur]]</Template>
  <TotalTime>3769</TotalTime>
  <Words>1992</Words>
  <Application>Microsoft Office PowerPoint</Application>
  <PresentationFormat>On-screen Show (4:3)</PresentationFormat>
  <Paragraphs>299</Paragraphs>
  <Slides>35</Slides>
  <Notes>6</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35</vt:i4>
      </vt:variant>
    </vt:vector>
  </HeadingPairs>
  <TitlesOfParts>
    <vt:vector size="45" baseType="lpstr">
      <vt:lpstr>ＭＳ Ｐゴシック</vt:lpstr>
      <vt:lpstr>Arial</vt:lpstr>
      <vt:lpstr>Bodoni MT Condensed</vt:lpstr>
      <vt:lpstr>Calibri</vt:lpstr>
      <vt:lpstr>Courier New</vt:lpstr>
      <vt:lpstr>Franklin Gothic Book</vt:lpstr>
      <vt:lpstr>Monotype Sorts</vt:lpstr>
      <vt:lpstr>Times New Roman</vt:lpstr>
      <vt:lpstr>Wingdings</vt:lpstr>
      <vt:lpstr>Decatur</vt:lpstr>
      <vt:lpstr>SOFTWARE ENGINEERING</vt:lpstr>
      <vt:lpstr>Agenda</vt:lpstr>
      <vt:lpstr>System Engineering</vt:lpstr>
      <vt:lpstr>System Engineering</vt:lpstr>
      <vt:lpstr>The Hierarchy</vt:lpstr>
      <vt:lpstr>Requirements Engineering</vt:lpstr>
      <vt:lpstr>Requirement Engineering</vt:lpstr>
      <vt:lpstr>Types of Requirement</vt:lpstr>
      <vt:lpstr>User and System Requirements</vt:lpstr>
      <vt:lpstr>Users of Requirements</vt:lpstr>
      <vt:lpstr>Functional and Non-functional Requirements</vt:lpstr>
      <vt:lpstr>Types of Non-functional Requirements</vt:lpstr>
      <vt:lpstr>Requirements Specification</vt:lpstr>
      <vt:lpstr>Guidelines For Writing Requirements</vt:lpstr>
      <vt:lpstr>An Example Requirement Document</vt:lpstr>
      <vt:lpstr>Requirements Engineering Processes</vt:lpstr>
      <vt:lpstr>Requirements Engineering Processes</vt:lpstr>
      <vt:lpstr>A Spiral View Of The Requirements Engineering Process </vt:lpstr>
      <vt:lpstr>Problems Of Requirements Analysis</vt:lpstr>
      <vt:lpstr>Use Cases</vt:lpstr>
      <vt:lpstr>Example : Use Case Diagram</vt:lpstr>
      <vt:lpstr>Example : Use Case (Money Withdraw) - I</vt:lpstr>
      <vt:lpstr>Example : Use Case (Money Withdraw) - II</vt:lpstr>
      <vt:lpstr>Example : Use Case (Money Withdraw) - III </vt:lpstr>
      <vt:lpstr>Example : Use Case (Money Withdraw) - IV</vt:lpstr>
      <vt:lpstr>What is a User Story?</vt:lpstr>
      <vt:lpstr>Leveraging User Roles and Personas</vt:lpstr>
      <vt:lpstr>User Story Template</vt:lpstr>
      <vt:lpstr>User Story Example</vt:lpstr>
      <vt:lpstr>Acceptance Criteria</vt:lpstr>
      <vt:lpstr>Feature/Epic/User Story</vt:lpstr>
      <vt:lpstr>User Story Examples</vt:lpstr>
      <vt:lpstr>Tools For Requirements</vt:lpstr>
      <vt:lpstr>Wrap-up</vt:lpstr>
      <vt:lpstr>Next Week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ENGINEERING</dc:title>
  <dc:creator>tantug</dc:creator>
  <cp:lastModifiedBy>itu</cp:lastModifiedBy>
  <cp:revision>163</cp:revision>
  <cp:lastPrinted>2015-10-27T06:14:20Z</cp:lastPrinted>
  <dcterms:created xsi:type="dcterms:W3CDTF">2010-08-26T12:42:06Z</dcterms:created>
  <dcterms:modified xsi:type="dcterms:W3CDTF">2017-10-10T10:31:45Z</dcterms:modified>
</cp:coreProperties>
</file>