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1" r:id="rId1"/>
  </p:sldMasterIdLst>
  <p:notesMasterIdLst>
    <p:notesMasterId r:id="rId63"/>
  </p:notesMasterIdLst>
  <p:sldIdLst>
    <p:sldId id="256" r:id="rId2"/>
    <p:sldId id="489" r:id="rId3"/>
    <p:sldId id="535" r:id="rId4"/>
    <p:sldId id="536" r:id="rId5"/>
    <p:sldId id="537" r:id="rId6"/>
    <p:sldId id="538" r:id="rId7"/>
    <p:sldId id="539" r:id="rId8"/>
    <p:sldId id="540" r:id="rId9"/>
    <p:sldId id="541" r:id="rId10"/>
    <p:sldId id="542" r:id="rId11"/>
    <p:sldId id="543" r:id="rId12"/>
    <p:sldId id="544" r:id="rId13"/>
    <p:sldId id="545" r:id="rId14"/>
    <p:sldId id="546" r:id="rId15"/>
    <p:sldId id="547" r:id="rId16"/>
    <p:sldId id="548" r:id="rId17"/>
    <p:sldId id="549" r:id="rId18"/>
    <p:sldId id="550" r:id="rId19"/>
    <p:sldId id="551" r:id="rId20"/>
    <p:sldId id="553" r:id="rId21"/>
    <p:sldId id="554" r:id="rId22"/>
    <p:sldId id="552" r:id="rId23"/>
    <p:sldId id="500" r:id="rId24"/>
    <p:sldId id="342" r:id="rId25"/>
    <p:sldId id="343" r:id="rId26"/>
    <p:sldId id="344" r:id="rId27"/>
    <p:sldId id="345" r:id="rId28"/>
    <p:sldId id="346" r:id="rId29"/>
    <p:sldId id="347" r:id="rId30"/>
    <p:sldId id="348" r:id="rId31"/>
    <p:sldId id="349" r:id="rId32"/>
    <p:sldId id="350" r:id="rId33"/>
    <p:sldId id="351" r:id="rId34"/>
    <p:sldId id="352" r:id="rId35"/>
    <p:sldId id="353" r:id="rId36"/>
    <p:sldId id="354" r:id="rId37"/>
    <p:sldId id="501" r:id="rId38"/>
    <p:sldId id="379" r:id="rId39"/>
    <p:sldId id="380" r:id="rId40"/>
    <p:sldId id="381" r:id="rId41"/>
    <p:sldId id="382" r:id="rId42"/>
    <p:sldId id="383" r:id="rId43"/>
    <p:sldId id="384" r:id="rId44"/>
    <p:sldId id="385" r:id="rId45"/>
    <p:sldId id="386" r:id="rId46"/>
    <p:sldId id="387" r:id="rId47"/>
    <p:sldId id="388" r:id="rId48"/>
    <p:sldId id="389" r:id="rId49"/>
    <p:sldId id="390" r:id="rId50"/>
    <p:sldId id="391" r:id="rId51"/>
    <p:sldId id="392" r:id="rId52"/>
    <p:sldId id="393" r:id="rId53"/>
    <p:sldId id="394" r:id="rId54"/>
    <p:sldId id="395" r:id="rId55"/>
    <p:sldId id="396" r:id="rId56"/>
    <p:sldId id="397" r:id="rId57"/>
    <p:sldId id="398" r:id="rId58"/>
    <p:sldId id="399" r:id="rId59"/>
    <p:sldId id="400" r:id="rId60"/>
    <p:sldId id="532" r:id="rId61"/>
    <p:sldId id="533" r:id="rId62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2448" autoAdjust="0"/>
  </p:normalViewPr>
  <p:slideViewPr>
    <p:cSldViewPr>
      <p:cViewPr varScale="1">
        <p:scale>
          <a:sx n="48" d="100"/>
          <a:sy n="48" d="100"/>
        </p:scale>
        <p:origin x="1560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B9B5E8C-492F-EA41-85C2-6BA7097B5FD5}" type="datetimeFigureOut">
              <a:rPr lang="tr-TR"/>
              <a:pPr>
                <a:defRPr/>
              </a:pPr>
              <a:t>21.11.2017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tr-TR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tr-T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BC725320-8CF3-F54B-A41E-A9E09A4AD506}" type="slidenum">
              <a:rPr lang="tr-TR" altLang="en-US"/>
              <a:pPr>
                <a:defRPr/>
              </a:pPr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5704849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BCC61B5-3BF4-CD4C-884D-3AB62F2DC5A8}" type="slidenum">
              <a:rPr lang="en-US" altLang="en-US" sz="1200">
                <a:latin typeface="Times New Roman" charset="0"/>
              </a:rPr>
              <a:pPr/>
              <a:t>3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82762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C53C89C-406A-9E44-A25A-20C7451D5285}" type="slidenum">
              <a:rPr lang="en-US" altLang="en-US" sz="1200">
                <a:latin typeface="Times New Roman" charset="0"/>
              </a:rPr>
              <a:pPr eaLnBrk="1" hangingPunct="1"/>
              <a:t>12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205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948114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FE6EEB8-769C-FB4E-AB7B-D49E05298086}" type="slidenum">
              <a:rPr lang="en-US" altLang="en-US" sz="1200">
                <a:latin typeface="Times New Roman" charset="0"/>
              </a:rPr>
              <a:pPr/>
              <a:t>13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45126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CDE7CCD-983C-7D4E-8121-2420B273E6A4}" type="slidenum">
              <a:rPr lang="en-US" altLang="en-US" sz="1200">
                <a:latin typeface="Times New Roman" charset="0"/>
              </a:rPr>
              <a:pPr eaLnBrk="1" hangingPunct="1"/>
              <a:t>14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194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6867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1CA6F9F-08AD-8249-801C-C9221C415037}" type="slidenum">
              <a:rPr lang="en-US" altLang="en-US" sz="1200">
                <a:latin typeface="Times New Roman" charset="0"/>
              </a:rPr>
              <a:pPr/>
              <a:t>15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79958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</a:pPr>
            <a:r>
              <a:rPr lang="tr-TR" dirty="0" err="1" smtClean="0">
                <a:latin typeface="Times" charset="0"/>
                <a:ea typeface="ＭＳ Ｐゴシック" charset="0"/>
                <a:cs typeface="Times" charset="0"/>
              </a:rPr>
              <a:t>Functional</a:t>
            </a:r>
            <a:r>
              <a:rPr lang="tr-TR" dirty="0" smtClean="0">
                <a:latin typeface="Times" charset="0"/>
                <a:ea typeface="ＭＳ Ｐゴシック" charset="0"/>
                <a:cs typeface="Times" charset="0"/>
              </a:rPr>
              <a:t> </a:t>
            </a:r>
            <a:r>
              <a:rPr lang="tr-TR" dirty="0" err="1" smtClean="0">
                <a:latin typeface="Times" charset="0"/>
                <a:ea typeface="ＭＳ Ｐゴシック" charset="0"/>
                <a:cs typeface="Times" charset="0"/>
              </a:rPr>
              <a:t>cohesion</a:t>
            </a:r>
            <a:r>
              <a:rPr lang="tr-TR" dirty="0" smtClean="0">
                <a:latin typeface="Times" charset="0"/>
                <a:ea typeface="ＭＳ Ｐゴシック" charset="0"/>
                <a:cs typeface="Times" charset="0"/>
              </a:rPr>
              <a:t>:</a:t>
            </a:r>
          </a:p>
          <a:p>
            <a:pPr marL="0" indent="0">
              <a:lnSpc>
                <a:spcPct val="90000"/>
              </a:lnSpc>
            </a:pPr>
            <a:r>
              <a:rPr lang="en-GB" dirty="0" smtClean="0">
                <a:latin typeface="Times" charset="0"/>
                <a:ea typeface="ＭＳ Ｐゴシック" charset="0"/>
                <a:cs typeface="Times" charset="0"/>
              </a:rPr>
              <a:t>This is achieved when </a:t>
            </a:r>
            <a:r>
              <a:rPr lang="en-GB" i="1" dirty="0" smtClean="0">
                <a:latin typeface="Times" charset="0"/>
                <a:ea typeface="ＭＳ Ｐゴシック" charset="0"/>
                <a:cs typeface="Times" charset="0"/>
              </a:rPr>
              <a:t>all the code that computes a particular result</a:t>
            </a:r>
            <a:r>
              <a:rPr lang="en-GB" dirty="0" smtClean="0">
                <a:latin typeface="Times" charset="0"/>
                <a:ea typeface="ＭＳ Ｐゴシック" charset="0"/>
                <a:cs typeface="Times" charset="0"/>
              </a:rPr>
              <a:t> is kept together - and everything else is kept out</a:t>
            </a:r>
            <a:r>
              <a:rPr lang="en-US" dirty="0" smtClean="0">
                <a:latin typeface="Times" charset="0"/>
                <a:ea typeface="ＭＳ Ｐゴシック" charset="0"/>
                <a:cs typeface="ＭＳ Ｐゴシック" charset="0"/>
              </a:rPr>
              <a:t> </a:t>
            </a:r>
          </a:p>
          <a:p>
            <a:pPr lvl="1" algn="just">
              <a:lnSpc>
                <a:spcPct val="90000"/>
              </a:lnSpc>
            </a:pPr>
            <a:r>
              <a:rPr lang="en-GB" dirty="0" smtClean="0">
                <a:latin typeface="Times" charset="0"/>
                <a:ea typeface="ＭＳ Ｐゴシック" charset="0"/>
                <a:cs typeface="Times" charset="0"/>
              </a:rPr>
              <a:t>i.e. when a module only performs a </a:t>
            </a:r>
            <a:r>
              <a:rPr lang="en-GB" i="1" dirty="0" smtClean="0">
                <a:latin typeface="Times" charset="0"/>
                <a:ea typeface="ＭＳ Ｐゴシック" charset="0"/>
                <a:cs typeface="Times" charset="0"/>
              </a:rPr>
              <a:t>single</a:t>
            </a:r>
            <a:r>
              <a:rPr lang="en-GB" dirty="0" smtClean="0">
                <a:latin typeface="Times" charset="0"/>
                <a:ea typeface="ＭＳ Ｐゴシック" charset="0"/>
                <a:cs typeface="Times" charset="0"/>
              </a:rPr>
              <a:t> computation, and returns a result, </a:t>
            </a:r>
            <a:r>
              <a:rPr lang="en-GB" i="1" dirty="0" smtClean="0">
                <a:latin typeface="Times" charset="0"/>
                <a:ea typeface="ＭＳ Ｐゴシック" charset="0"/>
                <a:cs typeface="Times" charset="0"/>
              </a:rPr>
              <a:t>without having side-effects</a:t>
            </a:r>
            <a:r>
              <a:rPr lang="en-GB" dirty="0" smtClean="0">
                <a:latin typeface="Times" charset="0"/>
                <a:ea typeface="ＭＳ Ｐゴシック" charset="0"/>
                <a:cs typeface="Times" charset="0"/>
              </a:rPr>
              <a:t>.</a:t>
            </a:r>
          </a:p>
          <a:p>
            <a:pPr marL="0" indent="0">
              <a:lnSpc>
                <a:spcPct val="90000"/>
              </a:lnSpc>
              <a:buFontTx/>
              <a:buChar char="•"/>
            </a:pPr>
            <a:r>
              <a:rPr lang="en-US" dirty="0" smtClean="0">
                <a:latin typeface="Times" charset="0"/>
                <a:ea typeface="ＭＳ Ｐゴシック" charset="0"/>
                <a:cs typeface="ＭＳ Ｐゴシック" charset="0"/>
              </a:rPr>
              <a:t> Examples of high cohesion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Times" charset="0"/>
                <a:ea typeface="ＭＳ Ｐゴシック" charset="0"/>
              </a:rPr>
              <a:t>sin()</a:t>
            </a:r>
            <a:r>
              <a:rPr lang="tr-TR" dirty="0" smtClean="0">
                <a:latin typeface="Times" charset="0"/>
                <a:ea typeface="ＭＳ Ｐゴシック" charset="0"/>
              </a:rPr>
              <a:t> , </a:t>
            </a:r>
            <a:r>
              <a:rPr lang="en-US" dirty="0" err="1" smtClean="0">
                <a:latin typeface="Times" charset="0"/>
                <a:ea typeface="ＭＳ Ｐゴシック" charset="0"/>
              </a:rPr>
              <a:t>getEmployeeName</a:t>
            </a:r>
            <a:r>
              <a:rPr lang="en-US" dirty="0" smtClean="0">
                <a:latin typeface="Times" charset="0"/>
                <a:ea typeface="ＭＳ Ｐゴシック" charset="0"/>
              </a:rPr>
              <a:t>()</a:t>
            </a:r>
            <a:r>
              <a:rPr lang="tr-TR" dirty="0" smtClean="0">
                <a:latin typeface="Times" charset="0"/>
                <a:ea typeface="ＭＳ Ｐゴシック" charset="0"/>
              </a:rPr>
              <a:t>,</a:t>
            </a:r>
            <a:r>
              <a:rPr lang="en-US" dirty="0" err="1" smtClean="0">
                <a:latin typeface="Times" charset="0"/>
                <a:ea typeface="ＭＳ Ｐゴシック" charset="0"/>
              </a:rPr>
              <a:t>calcLoanPayment</a:t>
            </a:r>
            <a:r>
              <a:rPr lang="en-US" dirty="0" smtClean="0">
                <a:latin typeface="Times" charset="0"/>
                <a:ea typeface="ＭＳ Ｐゴシック" charset="0"/>
              </a:rPr>
              <a:t>()</a:t>
            </a:r>
            <a:r>
              <a:rPr lang="tr-TR" dirty="0" smtClean="0">
                <a:latin typeface="Times" charset="0"/>
                <a:ea typeface="ＭＳ Ｐゴシック" charset="0"/>
              </a:rPr>
              <a:t>, </a:t>
            </a:r>
            <a:r>
              <a:rPr lang="en-US" dirty="0" err="1" smtClean="0">
                <a:latin typeface="Times" charset="0"/>
                <a:ea typeface="ＭＳ Ｐゴシック" charset="0"/>
              </a:rPr>
              <a:t>getIconLocation</a:t>
            </a:r>
            <a:r>
              <a:rPr lang="en-US" dirty="0" smtClean="0">
                <a:latin typeface="Times" charset="0"/>
                <a:ea typeface="ＭＳ Ｐゴシック" charset="0"/>
              </a:rPr>
              <a:t>()</a:t>
            </a:r>
          </a:p>
          <a:p>
            <a:pPr marL="0" indent="0">
              <a:lnSpc>
                <a:spcPct val="90000"/>
              </a:lnSpc>
              <a:buFontTx/>
              <a:buChar char="•"/>
            </a:pPr>
            <a:r>
              <a:rPr lang="en-US" dirty="0" smtClean="0">
                <a:latin typeface="Times" charset="0"/>
                <a:ea typeface="ＭＳ Ｐゴシック" charset="0"/>
                <a:cs typeface="ＭＳ Ｐゴシック" charset="0"/>
              </a:rPr>
              <a:t> Examples of low cohesion </a:t>
            </a:r>
          </a:p>
          <a:p>
            <a:pPr lvl="1">
              <a:lnSpc>
                <a:spcPct val="90000"/>
              </a:lnSpc>
            </a:pPr>
            <a:r>
              <a:rPr lang="en-US" dirty="0" err="1" smtClean="0">
                <a:latin typeface="Times" charset="0"/>
                <a:ea typeface="ＭＳ Ｐゴシック" charset="0"/>
              </a:rPr>
              <a:t>getEmployeeNameAndChangeHerSalary</a:t>
            </a:r>
            <a:r>
              <a:rPr lang="en-US" dirty="0" smtClean="0">
                <a:latin typeface="Times" charset="0"/>
                <a:ea typeface="ＭＳ Ｐゴシック" charset="0"/>
              </a:rPr>
              <a:t>()</a:t>
            </a:r>
            <a:endParaRPr lang="tr-TR" dirty="0" smtClean="0">
              <a:latin typeface="+mn-lt"/>
              <a:ea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tr-TR" dirty="0" err="1" smtClean="0">
                <a:latin typeface="+mn-lt"/>
                <a:ea typeface="+mn-ea"/>
              </a:rPr>
              <a:t>Communicationa</a:t>
            </a:r>
            <a:r>
              <a:rPr lang="tr-TR" baseline="0" dirty="0" err="1" smtClean="0">
                <a:latin typeface="+mn-lt"/>
                <a:ea typeface="+mn-ea"/>
              </a:rPr>
              <a:t>l</a:t>
            </a:r>
            <a:r>
              <a:rPr lang="tr-TR" baseline="0" dirty="0" smtClean="0">
                <a:latin typeface="+mn-lt"/>
                <a:ea typeface="+mn-ea"/>
              </a:rPr>
              <a:t> </a:t>
            </a:r>
            <a:r>
              <a:rPr lang="tr-TR" baseline="0" dirty="0" err="1" smtClean="0">
                <a:latin typeface="+mn-lt"/>
                <a:ea typeface="+mn-ea"/>
              </a:rPr>
              <a:t>cohesion</a:t>
            </a:r>
            <a:r>
              <a:rPr lang="tr-TR" baseline="0" dirty="0" smtClean="0">
                <a:latin typeface="+mn-lt"/>
                <a:ea typeface="+mn-ea"/>
              </a:rPr>
              <a:t>: </a:t>
            </a:r>
            <a:r>
              <a:rPr lang="en-GB" dirty="0" smtClean="0">
                <a:latin typeface="Times" charset="0"/>
                <a:ea typeface="ＭＳ Ｐゴシック" charset="0"/>
                <a:cs typeface="Times" charset="0"/>
              </a:rPr>
              <a:t>All the </a:t>
            </a:r>
            <a:r>
              <a:rPr lang="en-GB" i="1" dirty="0" smtClean="0">
                <a:latin typeface="Times" charset="0"/>
                <a:ea typeface="ＭＳ Ｐゴシック" charset="0"/>
                <a:cs typeface="Times" charset="0"/>
              </a:rPr>
              <a:t>modules that access or manipulate certain data</a:t>
            </a:r>
            <a:r>
              <a:rPr lang="en-GB" dirty="0" smtClean="0">
                <a:latin typeface="Times" charset="0"/>
                <a:ea typeface="ＭＳ Ｐゴシック" charset="0"/>
                <a:cs typeface="Times" charset="0"/>
              </a:rPr>
              <a:t> are kept together (e.g. in the same class) - and everything else is kept out</a:t>
            </a:r>
            <a:r>
              <a:rPr lang="en-US" dirty="0" smtClean="0">
                <a:latin typeface="Times" charset="0"/>
                <a:ea typeface="ＭＳ Ｐゴシック" charset="0"/>
                <a:cs typeface="ＭＳ Ｐゴシック" charset="0"/>
              </a:rPr>
              <a:t> </a:t>
            </a:r>
          </a:p>
          <a:p>
            <a:pPr lvl="0">
              <a:lnSpc>
                <a:spcPct val="90000"/>
              </a:lnSpc>
            </a:pPr>
            <a:endParaRPr lang="tr-TR" dirty="0" smtClean="0">
              <a:latin typeface="Times" charset="0"/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725320-8CF3-F54B-A41E-A9E09A4AD506}" type="slidenum">
              <a:rPr lang="tr-TR" altLang="en-US" smtClean="0"/>
              <a:pPr>
                <a:defRPr/>
              </a:pPr>
              <a:t>18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2618006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i="1" dirty="0" smtClean="0">
                <a:latin typeface="Times" charset="0"/>
                <a:ea typeface="ＭＳ Ｐゴシック" charset="0"/>
                <a:cs typeface="Times" charset="0"/>
              </a:rPr>
              <a:t>Coupling</a:t>
            </a:r>
            <a:r>
              <a:rPr lang="en-GB" sz="1200" dirty="0" smtClean="0">
                <a:latin typeface="Times" charset="0"/>
                <a:ea typeface="ＭＳ Ｐゴシック" charset="0"/>
                <a:cs typeface="Times" charset="0"/>
              </a:rPr>
              <a:t> occurs when there are </a:t>
            </a:r>
            <a:r>
              <a:rPr lang="en-GB" sz="1200" i="1" dirty="0" smtClean="0">
                <a:latin typeface="Times" charset="0"/>
                <a:ea typeface="ＭＳ Ｐゴシック" charset="0"/>
                <a:cs typeface="Times" charset="0"/>
              </a:rPr>
              <a:t>interdependencies</a:t>
            </a:r>
            <a:r>
              <a:rPr lang="en-GB" sz="1200" dirty="0" smtClean="0">
                <a:latin typeface="Times" charset="0"/>
                <a:ea typeface="ＭＳ Ｐゴシック" charset="0"/>
                <a:cs typeface="Times" charset="0"/>
              </a:rPr>
              <a:t> between one module and another</a:t>
            </a:r>
            <a:r>
              <a:rPr lang="en-US" sz="1200" dirty="0" smtClean="0">
                <a:latin typeface="Times" charset="0"/>
                <a:ea typeface="ＭＳ Ｐゴシック" charset="0"/>
                <a:cs typeface="Times" charset="0"/>
              </a:rPr>
              <a:t> (complement of cohesion)</a:t>
            </a:r>
          </a:p>
          <a:p>
            <a:endParaRPr lang="tr-TR" dirty="0" smtClean="0"/>
          </a:p>
          <a:p>
            <a:r>
              <a:rPr lang="tr-TR" dirty="0" smtClean="0"/>
              <a:t>Content </a:t>
            </a:r>
            <a:r>
              <a:rPr lang="tr-TR" dirty="0" err="1" smtClean="0"/>
              <a:t>coupling</a:t>
            </a:r>
            <a:r>
              <a:rPr lang="tr-TR" dirty="0" smtClean="0"/>
              <a:t> is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worst</a:t>
            </a:r>
            <a:r>
              <a:rPr lang="tr-TR" dirty="0" smtClean="0"/>
              <a:t>: </a:t>
            </a:r>
            <a:r>
              <a:rPr lang="tr-TR" dirty="0" err="1" smtClean="0"/>
              <a:t>When</a:t>
            </a:r>
            <a:r>
              <a:rPr lang="tr-TR" dirty="0" smtClean="0"/>
              <a:t> </a:t>
            </a:r>
            <a:r>
              <a:rPr lang="tr-TR" dirty="0" err="1" smtClean="0"/>
              <a:t>one</a:t>
            </a:r>
            <a:r>
              <a:rPr lang="tr-TR" dirty="0" smtClean="0"/>
              <a:t> </a:t>
            </a:r>
            <a:r>
              <a:rPr lang="tr-TR" dirty="0" err="1" smtClean="0"/>
              <a:t>component</a:t>
            </a:r>
            <a:r>
              <a:rPr lang="tr-TR" dirty="0" smtClean="0"/>
              <a:t> </a:t>
            </a:r>
            <a:r>
              <a:rPr lang="en-GB" i="1" dirty="0" smtClean="0">
                <a:latin typeface="Times" charset="0"/>
                <a:ea typeface="ＭＳ Ｐゴシック" charset="0"/>
                <a:cs typeface="Times" charset="0"/>
              </a:rPr>
              <a:t>surreptitiously</a:t>
            </a:r>
            <a:r>
              <a:rPr lang="en-GB" dirty="0" smtClean="0">
                <a:latin typeface="Times" charset="0"/>
                <a:ea typeface="ＭＳ Ｐゴシック" charset="0"/>
                <a:cs typeface="Times" charset="0"/>
              </a:rPr>
              <a:t> modifies data that is </a:t>
            </a:r>
            <a:r>
              <a:rPr lang="en-GB" i="1" dirty="0" smtClean="0">
                <a:latin typeface="Times" charset="0"/>
                <a:ea typeface="ＭＳ Ｐゴシック" charset="0"/>
                <a:cs typeface="Times" charset="0"/>
              </a:rPr>
              <a:t>internal</a:t>
            </a:r>
            <a:r>
              <a:rPr lang="en-GB" dirty="0" smtClean="0">
                <a:latin typeface="Times" charset="0"/>
                <a:ea typeface="ＭＳ Ｐゴシック" charset="0"/>
                <a:cs typeface="Times" charset="0"/>
              </a:rPr>
              <a:t> to another component</a:t>
            </a:r>
            <a:r>
              <a:rPr lang="tr-TR" dirty="0" smtClean="0">
                <a:latin typeface="Times" charset="0"/>
                <a:ea typeface="ＭＳ Ｐゴシック" charset="0"/>
                <a:cs typeface="Times" charset="0"/>
              </a:rPr>
              <a:t>.</a:t>
            </a:r>
            <a:r>
              <a:rPr lang="tr-TR" baseline="0" dirty="0" smtClean="0">
                <a:latin typeface="Times" charset="0"/>
                <a:ea typeface="ＭＳ Ｐゴシック" charset="0"/>
                <a:cs typeface="Times" charset="0"/>
              </a:rPr>
              <a:t>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725320-8CF3-F54B-A41E-A9E09A4AD506}" type="slidenum">
              <a:rPr lang="tr-TR" altLang="en-US" smtClean="0"/>
              <a:pPr>
                <a:defRPr/>
              </a:pPr>
              <a:t>19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5121857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 defTabSz="93027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endParaRPr lang="en-US" sz="12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6913"/>
            <a:ext cx="4638675" cy="3479800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tr-TR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3917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 txBox="1">
            <a:spLocks noGrp="1" noChangeArrowheads="1"/>
          </p:cNvSpPr>
          <p:nvPr/>
        </p:nvSpPr>
        <p:spPr bwMode="auto">
          <a:xfrm>
            <a:off x="3957638" y="8818563"/>
            <a:ext cx="30273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949" tIns="46474" rIns="92949" bIns="46474" anchor="b"/>
          <a:lstStyle>
            <a:lvl1pPr defTabSz="93027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 defTabSz="93027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r"/>
            <a:endParaRPr lang="en-US" sz="12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6913"/>
            <a:ext cx="4638675" cy="3479800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tr-TR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1415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 txBox="1">
            <a:spLocks noGrp="1" noChangeArrowheads="1"/>
          </p:cNvSpPr>
          <p:nvPr/>
        </p:nvSpPr>
        <p:spPr bwMode="auto">
          <a:xfrm>
            <a:off x="3971925" y="8829675"/>
            <a:ext cx="3036888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9" tIns="47744" rIns="95489" bIns="47744" anchor="b"/>
          <a:lstStyle>
            <a:lvl1pPr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1730272-CDDD-9A41-B464-99202AA1A2A6}" type="slidenum">
              <a:rPr lang="en-US" altLang="en-US" sz="1300">
                <a:latin typeface="Arial" charset="0"/>
              </a:rPr>
              <a:pPr algn="r" eaLnBrk="1" hangingPunct="1">
                <a:spcBef>
                  <a:spcPct val="0"/>
                </a:spcBef>
              </a:pPr>
              <a:t>24</a:t>
            </a:fld>
            <a:endParaRPr lang="en-US" altLang="en-US" sz="1300">
              <a:latin typeface="Arial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95489" tIns="47744" rIns="95489" bIns="47744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4184132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 txBox="1">
            <a:spLocks noGrp="1" noChangeArrowheads="1"/>
          </p:cNvSpPr>
          <p:nvPr/>
        </p:nvSpPr>
        <p:spPr bwMode="auto">
          <a:xfrm>
            <a:off x="3971925" y="8829675"/>
            <a:ext cx="3036888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9" tIns="47744" rIns="95489" bIns="47744" anchor="b"/>
          <a:lstStyle>
            <a:lvl1pPr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BBF7523-CA01-2C4E-9F2C-B376AD3B8DB7}" type="slidenum">
              <a:rPr lang="en-US" altLang="en-US" sz="1300">
                <a:latin typeface="Arial" charset="0"/>
              </a:rPr>
              <a:pPr algn="r" eaLnBrk="1" hangingPunct="1">
                <a:spcBef>
                  <a:spcPct val="0"/>
                </a:spcBef>
              </a:pPr>
              <a:t>25</a:t>
            </a:fld>
            <a:endParaRPr lang="en-US" altLang="en-US" sz="1300">
              <a:latin typeface="Arial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95489" tIns="47744" rIns="95489" bIns="47744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56098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26FC489C-0546-9244-96A2-B5BA792E9096}" type="slidenum">
              <a:rPr lang="en-US" altLang="en-US">
                <a:latin typeface="Times New Roman" charset="0"/>
              </a:rPr>
              <a:pPr/>
              <a:t>4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904708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 txBox="1">
            <a:spLocks noGrp="1" noChangeArrowheads="1"/>
          </p:cNvSpPr>
          <p:nvPr/>
        </p:nvSpPr>
        <p:spPr bwMode="auto">
          <a:xfrm>
            <a:off x="3971925" y="8829675"/>
            <a:ext cx="3036888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9" tIns="47744" rIns="95489" bIns="47744" anchor="b"/>
          <a:lstStyle>
            <a:lvl1pPr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8CF0358-49AB-774A-A54E-E9AAA202ED10}" type="slidenum">
              <a:rPr lang="en-US" altLang="en-US" sz="1300">
                <a:latin typeface="Arial" charset="0"/>
              </a:rPr>
              <a:pPr algn="r" eaLnBrk="1" hangingPunct="1">
                <a:spcBef>
                  <a:spcPct val="0"/>
                </a:spcBef>
              </a:pPr>
              <a:t>27</a:t>
            </a:fld>
            <a:endParaRPr lang="en-US" altLang="en-US" sz="1300">
              <a:latin typeface="Arial" charset="0"/>
            </a:endParaRPr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95489" tIns="47744" rIns="95489" bIns="47744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078996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 txBox="1">
            <a:spLocks noGrp="1" noChangeArrowheads="1"/>
          </p:cNvSpPr>
          <p:nvPr/>
        </p:nvSpPr>
        <p:spPr bwMode="auto">
          <a:xfrm>
            <a:off x="3971925" y="8829675"/>
            <a:ext cx="3036888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9" tIns="47744" rIns="95489" bIns="47744" anchor="b"/>
          <a:lstStyle>
            <a:lvl1pPr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41EA571-7C9A-6A45-A800-D876E84EDFDB}" type="slidenum">
              <a:rPr lang="en-US" altLang="en-US" sz="1300">
                <a:latin typeface="Arial" charset="0"/>
              </a:rPr>
              <a:pPr algn="r" eaLnBrk="1" hangingPunct="1">
                <a:spcBef>
                  <a:spcPct val="0"/>
                </a:spcBef>
              </a:pPr>
              <a:t>28</a:t>
            </a:fld>
            <a:endParaRPr lang="en-US" altLang="en-US" sz="1300">
              <a:latin typeface="Arial" charset="0"/>
            </a:endParaRPr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95489" tIns="47744" rIns="95489" bIns="47744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9932867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 txBox="1">
            <a:spLocks noGrp="1" noChangeArrowheads="1"/>
          </p:cNvSpPr>
          <p:nvPr/>
        </p:nvSpPr>
        <p:spPr bwMode="auto">
          <a:xfrm>
            <a:off x="3971925" y="8829675"/>
            <a:ext cx="3036888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9" tIns="47744" rIns="95489" bIns="47744" anchor="b"/>
          <a:lstStyle>
            <a:lvl1pPr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EB0B173-253B-CE42-A92F-F002CC64F253}" type="slidenum">
              <a:rPr lang="en-US" altLang="en-US" sz="1300">
                <a:latin typeface="Arial" charset="0"/>
              </a:rPr>
              <a:pPr algn="r" eaLnBrk="1" hangingPunct="1">
                <a:spcBef>
                  <a:spcPct val="0"/>
                </a:spcBef>
              </a:pPr>
              <a:t>29</a:t>
            </a:fld>
            <a:endParaRPr lang="en-US" altLang="en-US" sz="1300">
              <a:latin typeface="Arial" charset="0"/>
            </a:endParaRPr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95489" tIns="47744" rIns="95489" bIns="47744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7793468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71925" y="8829675"/>
            <a:ext cx="3036888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9" tIns="47744" rIns="95489" bIns="47744" anchor="b"/>
          <a:lstStyle>
            <a:lvl1pPr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9B7B326-6327-5345-B329-B361D5031396}" type="slidenum">
              <a:rPr lang="en-US" altLang="en-US" sz="1300">
                <a:latin typeface="Arial" charset="0"/>
              </a:rPr>
              <a:pPr algn="r" eaLnBrk="1" hangingPunct="1">
                <a:spcBef>
                  <a:spcPct val="0"/>
                </a:spcBef>
              </a:pPr>
              <a:t>30</a:t>
            </a:fld>
            <a:endParaRPr lang="en-US" altLang="en-US" sz="1300">
              <a:latin typeface="Arial" charset="0"/>
            </a:endParaRPr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95489" tIns="47744" rIns="95489" bIns="47744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772538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18EDD80-6AF7-B54B-A7AA-A7773ACCC562}" type="slidenum">
              <a:rPr lang="en-US" altLang="en-US">
                <a:latin typeface="Times New Roman" charset="0"/>
              </a:rPr>
              <a:pPr/>
              <a:t>5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97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459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3026B85-9CF1-C54A-9187-62281029EAF3}" type="slidenum">
              <a:rPr lang="en-US" altLang="en-US" sz="1200">
                <a:latin typeface="Times New Roman" charset="0"/>
              </a:rPr>
              <a:pPr/>
              <a:t>6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32187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48ECDA9-6AA6-E14D-ACC2-607A0BECAA0D}" type="slidenum">
              <a:rPr lang="en-US" altLang="en-US" sz="1200">
                <a:latin typeface="Times New Roman" charset="0"/>
              </a:rPr>
              <a:pPr/>
              <a:t>7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10019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57617F3-3550-2A48-8580-4B5AEA75EB7D}" type="slidenum">
              <a:rPr lang="en-US" altLang="en-US" sz="1200">
                <a:latin typeface="Times New Roman" charset="0"/>
              </a:rPr>
              <a:pPr/>
              <a:t>8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03713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006D4F0-68BB-1E40-AEC3-13B7E58BBBED}" type="slidenum">
              <a:rPr lang="en-US" altLang="en-US" sz="1200">
                <a:latin typeface="Times New Roman" charset="0"/>
              </a:rPr>
              <a:pPr eaLnBrk="1" hangingPunct="1"/>
              <a:t>9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190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7660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72F3BFF-A791-B04D-9D2E-78E19E290AF4}" type="slidenum">
              <a:rPr lang="en-US" altLang="en-US" sz="1200">
                <a:latin typeface="Times New Roman" charset="0"/>
              </a:rPr>
              <a:pPr eaLnBrk="1" hangingPunct="1"/>
              <a:t>10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191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5743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DC8D63E-31FE-CC47-9535-3927B97D0DCA}" type="slidenum">
              <a:rPr lang="en-US" altLang="en-US" sz="1200">
                <a:latin typeface="Times New Roman" charset="0"/>
              </a:rPr>
              <a:pPr eaLnBrk="1" hangingPunct="1"/>
              <a:t>11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5253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/>
          <p:nvPr userDrawn="1"/>
        </p:nvSpPr>
        <p:spPr>
          <a:xfrm>
            <a:off x="0" y="2544763"/>
            <a:ext cx="9144000" cy="3255962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26"/>
          <p:cNvSpPr/>
          <p:nvPr userDrawn="1"/>
        </p:nvSpPr>
        <p:spPr>
          <a:xfrm>
            <a:off x="0" y="2667000"/>
            <a:ext cx="9144000" cy="2740025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27"/>
          <p:cNvSpPr/>
          <p:nvPr userDrawn="1"/>
        </p:nvSpPr>
        <p:spPr>
          <a:xfrm>
            <a:off x="0" y="5478463"/>
            <a:ext cx="9144000" cy="236537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" name="Title 1"/>
          <p:cNvSpPr>
            <a:spLocks noGrp="1"/>
          </p:cNvSpPr>
          <p:nvPr>
            <p:ph type="ctrTitle"/>
          </p:nvPr>
        </p:nvSpPr>
        <p:spPr>
          <a:xfrm>
            <a:off x="228599" y="2819400"/>
            <a:ext cx="8686800" cy="1470025"/>
          </a:xfrm>
        </p:spPr>
        <p:txBody>
          <a:bodyPr anchor="b">
            <a:noAutofit/>
          </a:bodyPr>
          <a:lstStyle>
            <a:lvl1pPr>
              <a:defRPr sz="7200" b="0" cap="none" spc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" name="Subtitle 2"/>
          <p:cNvSpPr>
            <a:spLocks noGrp="1"/>
          </p:cNvSpPr>
          <p:nvPr>
            <p:ph type="subTitle" idx="1"/>
          </p:nvPr>
        </p:nvSpPr>
        <p:spPr>
          <a:xfrm>
            <a:off x="179512" y="4293096"/>
            <a:ext cx="8712968" cy="1008112"/>
          </a:xfrm>
        </p:spPr>
        <p:txBody>
          <a:bodyPr>
            <a:normAutofit/>
          </a:bodyPr>
          <a:lstStyle>
            <a:lvl1pPr marL="0" indent="0" algn="ctr">
              <a:buNone/>
              <a:defRPr sz="2800"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065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 rot="5400000">
            <a:off x="4591050" y="2409825"/>
            <a:ext cx="6858000" cy="20383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7"/>
          <p:cNvSpPr/>
          <p:nvPr/>
        </p:nvSpPr>
        <p:spPr>
          <a:xfrm rot="5400000">
            <a:off x="4668044" y="2570956"/>
            <a:ext cx="6858000" cy="1716088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 rot="5400000">
            <a:off x="3681413" y="3354387"/>
            <a:ext cx="6858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274638"/>
            <a:ext cx="1447800" cy="5851525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6353175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Design Engineering - I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0" y="6356350"/>
            <a:ext cx="7620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A806A3B-F2E2-0443-8D44-4C5B5E9FA8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19219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44763"/>
            <a:ext cx="9144000" cy="3255962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2667000"/>
            <a:ext cx="9144000" cy="27400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5478463"/>
            <a:ext cx="9144000" cy="236537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19650" y="4260850"/>
            <a:ext cx="1219200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3200" spc="150" dirty="0">
                <a:solidFill>
                  <a:srgbClr val="FFFFFF"/>
                </a:solidFill>
                <a:sym typeface="Wingdings"/>
              </a:rPr>
              <a:t></a:t>
            </a:r>
            <a:endParaRPr lang="en-US" sz="3200" spc="150" dirty="0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48013" y="4260850"/>
            <a:ext cx="1219200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hangingPunct="1">
              <a:defRPr/>
            </a:pPr>
            <a:r>
              <a:rPr lang="en-US" sz="3200" spc="150" dirty="0">
                <a:solidFill>
                  <a:srgbClr val="FFFFFF"/>
                </a:solidFill>
                <a:sym typeface="Wingdings"/>
              </a:rPr>
              <a:t></a:t>
            </a:r>
            <a:endParaRPr lang="en-US" sz="3200" spc="150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819400"/>
            <a:ext cx="8686800" cy="1463040"/>
          </a:xfrm>
        </p:spPr>
        <p:txBody>
          <a:bodyPr anchor="b" anchorCtr="0">
            <a:noAutofit/>
          </a:bodyPr>
          <a:lstStyle>
            <a:lvl1pPr algn="ctr">
              <a:defRPr sz="72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499" y="4800600"/>
            <a:ext cx="8001000" cy="54864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3173413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en-US"/>
              <a:t>Software Processes and Process Models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59225" y="4389438"/>
            <a:ext cx="1216025" cy="365125"/>
          </a:xfrm>
        </p:spPr>
        <p:txBody>
          <a:bodyPr/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7CF00C7-AF7E-3B44-A76B-08E8A41328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60632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529388"/>
            <a:ext cx="9144000" cy="222250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00013"/>
            <a:ext cx="9144000" cy="14541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68275"/>
            <a:ext cx="9144000" cy="658813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836613"/>
            <a:ext cx="9144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171450" y="6453188"/>
            <a:ext cx="19526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4075" y="6453188"/>
            <a:ext cx="48244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Design Engineering - I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tr-TR" altLang="en-US"/>
              <a:t>1.</a:t>
            </a:r>
            <a:fld id="{CD60EDF0-3A3E-DB42-9D6F-19E3F57462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4056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529388"/>
            <a:ext cx="9144000" cy="222250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00013"/>
            <a:ext cx="9144000" cy="14541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168275"/>
            <a:ext cx="9144000" cy="658813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836613"/>
            <a:ext cx="9144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124744"/>
            <a:ext cx="4388296" cy="50014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388296" cy="50014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>
          <a:xfrm>
            <a:off x="171450" y="6453188"/>
            <a:ext cx="1520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63713" y="6453188"/>
            <a:ext cx="56165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Design Engineering - I</a:t>
            </a:r>
            <a:endParaRPr lang="en-US" dirty="0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A45E0B6-64E7-A640-A5B0-B8F31DD398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5463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529388"/>
            <a:ext cx="9144000" cy="222250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00013"/>
            <a:ext cx="9144000" cy="14541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68275"/>
            <a:ext cx="9144000" cy="658813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836613"/>
            <a:ext cx="9144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04" y="1052736"/>
            <a:ext cx="43924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504" y="1700808"/>
            <a:ext cx="4389884" cy="442535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8" y="1052736"/>
            <a:ext cx="4320480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00808"/>
            <a:ext cx="4319463" cy="442535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6"/>
          <p:cNvSpPr>
            <a:spLocks noGrp="1"/>
          </p:cNvSpPr>
          <p:nvPr>
            <p:ph type="dt" sz="half" idx="10"/>
          </p:nvPr>
        </p:nvSpPr>
        <p:spPr>
          <a:xfrm>
            <a:off x="171450" y="6453188"/>
            <a:ext cx="18081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979613" y="6453188"/>
            <a:ext cx="51847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Design Engineering - I</a:t>
            </a:r>
            <a:endParaRPr lang="en-US" dirty="0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B39C087-48D5-BF4A-B2ED-BF78AF3B65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3984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529388"/>
            <a:ext cx="9144000" cy="222250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00013"/>
            <a:ext cx="9144000" cy="14541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68275"/>
            <a:ext cx="9144000" cy="658813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836613"/>
            <a:ext cx="9144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Design Engineering - I</a:t>
            </a:r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1B2696C-8623-0140-B641-6E494EC7D5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075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Design Engineering - 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51ED2DC-2CD0-574F-8232-B70F568A73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024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529388"/>
            <a:ext cx="9144000" cy="222250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00013"/>
            <a:ext cx="9144000" cy="14541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168275"/>
            <a:ext cx="9144000" cy="658813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836613"/>
            <a:ext cx="9144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2" descr="C:\Users\tantug\Downloads\itu cs logo 300x30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0"/>
            <a:ext cx="1042987" cy="1042988"/>
          </a:xfrm>
          <a:prstGeom prst="rect">
            <a:avLst/>
          </a:prstGeom>
          <a:noFill/>
          <a:ln>
            <a:noFill/>
          </a:ln>
          <a:effectLst>
            <a:outerShdw blurRad="50800" dist="76201" dir="2700000" algn="tl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7"/>
          <p:cNvSpPr/>
          <p:nvPr/>
        </p:nvSpPr>
        <p:spPr>
          <a:xfrm>
            <a:off x="6172200" y="0"/>
            <a:ext cx="2971800" cy="13144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8"/>
          <p:cNvSpPr/>
          <p:nvPr/>
        </p:nvSpPr>
        <p:spPr>
          <a:xfrm>
            <a:off x="6145213" y="133350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0"/>
          <p:cNvSpPr/>
          <p:nvPr/>
        </p:nvSpPr>
        <p:spPr>
          <a:xfrm>
            <a:off x="6145213" y="133350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911"/>
            <a:ext cx="5638800" cy="946150"/>
          </a:xfrm>
        </p:spPr>
        <p:txBody>
          <a:bodyPr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353312"/>
            <a:ext cx="8784976" cy="490118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129396"/>
            <a:ext cx="2743200" cy="1089804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Design Engineering - I</a:t>
            </a:r>
            <a:endParaRPr lang="en-US" dirty="0"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27C1F8A-CF42-7840-9869-153340A1B1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615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529388"/>
            <a:ext cx="9144000" cy="222250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00013"/>
            <a:ext cx="9144000" cy="14541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168275"/>
            <a:ext cx="9144000" cy="658813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836613"/>
            <a:ext cx="9144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2" descr="C:\Users\tantug\Downloads\itu cs logo 300x30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0"/>
            <a:ext cx="1042987" cy="1042988"/>
          </a:xfrm>
          <a:prstGeom prst="rect">
            <a:avLst/>
          </a:prstGeom>
          <a:noFill/>
          <a:ln>
            <a:noFill/>
          </a:ln>
          <a:effectLst>
            <a:outerShdw blurRad="50800" dist="76201" dir="2700000" algn="tl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7"/>
          <p:cNvSpPr/>
          <p:nvPr/>
        </p:nvSpPr>
        <p:spPr>
          <a:xfrm>
            <a:off x="6172200" y="0"/>
            <a:ext cx="2971800" cy="13144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Rectangle 8"/>
          <p:cNvSpPr/>
          <p:nvPr/>
        </p:nvSpPr>
        <p:spPr>
          <a:xfrm>
            <a:off x="6145213" y="133350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0"/>
          <p:cNvSpPr/>
          <p:nvPr/>
        </p:nvSpPr>
        <p:spPr>
          <a:xfrm>
            <a:off x="6145213" y="133350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5536" y="1700808"/>
            <a:ext cx="8291264" cy="4547592"/>
          </a:xfrm>
          <a:solidFill>
            <a:schemeClr val="bg2">
              <a:lumMod val="60000"/>
              <a:lumOff val="40000"/>
            </a:schemeClr>
          </a:solidFill>
          <a:effectLst>
            <a:outerShdw blurRad="76200" dist="38100" dir="3600000" algn="ctr" rotWithShape="0">
              <a:srgbClr val="000000">
                <a:alpha val="50000"/>
              </a:srgb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71" y="0"/>
            <a:ext cx="5638800" cy="1005840"/>
          </a:xfrm>
        </p:spPr>
        <p:txBody>
          <a:bodyPr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69011"/>
            <a:ext cx="2819400" cy="1165429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Design Engineering - I</a:t>
            </a:r>
            <a:endParaRPr lang="en-US" dirty="0"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55A7C6B-99C0-3446-B40A-D028CA9C39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8108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529388"/>
            <a:ext cx="9144000" cy="222250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00013"/>
            <a:ext cx="9144000" cy="14541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68275"/>
            <a:ext cx="9144000" cy="658813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836613"/>
            <a:ext cx="9144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Design Engineering - I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BE8234-3580-D043-86BD-49D8F01A7C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8261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529388"/>
            <a:ext cx="9144000" cy="222250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100013"/>
            <a:ext cx="9144000" cy="14541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8275"/>
            <a:ext cx="9144000" cy="658813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77800"/>
            <a:ext cx="9144000" cy="566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7950" y="1052513"/>
            <a:ext cx="8928100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1450" y="6453188"/>
            <a:ext cx="270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Design Engineering -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51725" y="6453188"/>
            <a:ext cx="158432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solidFill>
                  <a:schemeClr val="bg1"/>
                </a:solidFill>
                <a:latin typeface="Franklin Gothic Book" charset="0"/>
              </a:defRPr>
            </a:lvl1pPr>
          </a:lstStyle>
          <a:p>
            <a:pPr>
              <a:defRPr/>
            </a:pPr>
            <a:r>
              <a:rPr lang="en-US" altLang="en-US"/>
              <a:t>1</a:t>
            </a:r>
            <a:r>
              <a:rPr lang="tr-TR" altLang="en-US"/>
              <a:t>.</a:t>
            </a:r>
            <a:fld id="{CDFF3AB4-7CF9-994A-B01E-B50CCC50FF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0" y="836613"/>
            <a:ext cx="9144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400" kern="1200">
          <a:ln w="13970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2"/>
        <a:buChar char="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Courier New" charset="0"/>
        <a:buChar char="o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48774"/>
        </a:buClr>
        <a:buFont typeface="Arial" charset="0"/>
        <a:buChar char="•"/>
        <a:defRPr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7EB8E7"/>
        </a:buClr>
        <a:buFont typeface="Arial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3B651"/>
        </a:buClr>
        <a:buFont typeface="Arial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smtClean="0"/>
              <a:t>SOFTWARE ENGINEERING</a:t>
            </a:r>
            <a:endParaRPr lang="tr-TR" dirty="0"/>
          </a:p>
        </p:txBody>
      </p:sp>
      <p:sp>
        <p:nvSpPr>
          <p:cNvPr id="12293" name="Text Box 6"/>
          <p:cNvSpPr txBox="1">
            <a:spLocks noChangeArrowheads="1"/>
          </p:cNvSpPr>
          <p:nvPr/>
        </p:nvSpPr>
        <p:spPr bwMode="auto">
          <a:xfrm>
            <a:off x="1810421" y="4292600"/>
            <a:ext cx="557396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tr-TR" altLang="en-US" sz="2800" b="1" dirty="0" err="1" smtClean="0"/>
              <a:t>Week</a:t>
            </a:r>
            <a:r>
              <a:rPr lang="tr-TR" altLang="en-US" sz="2800" b="1" dirty="0" smtClean="0"/>
              <a:t> 8</a:t>
            </a:r>
          </a:p>
          <a:p>
            <a:pPr algn="ctr" eaLnBrk="1" hangingPunct="1">
              <a:defRPr/>
            </a:pPr>
            <a:r>
              <a:rPr lang="tr-TR" altLang="en-US" sz="2800" b="1" dirty="0" smtClean="0"/>
              <a:t>Software Design </a:t>
            </a:r>
            <a:r>
              <a:rPr lang="tr-TR" altLang="en-US" sz="2800" b="1" dirty="0" err="1" smtClean="0"/>
              <a:t>Engineering</a:t>
            </a:r>
            <a:r>
              <a:rPr lang="tr-TR" altLang="en-US" sz="2800" b="1" dirty="0" smtClean="0"/>
              <a:t> II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260648"/>
            <a:ext cx="2134012" cy="12688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ea typeface="ＭＳ Ｐゴシック" charset="-128"/>
              </a:rPr>
              <a:t>Second Iteration of Class Diagram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068388"/>
            <a:ext cx="3122612" cy="3122612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All relationships are now 1-to-n 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This makes design and implementation easier </a:t>
            </a:r>
          </a:p>
        </p:txBody>
      </p:sp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7710488" y="6489700"/>
            <a:ext cx="1092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en-US" sz="1400"/>
              <a:t>Figure 13.6</a:t>
            </a:r>
          </a:p>
        </p:txBody>
      </p:sp>
      <p:pic>
        <p:nvPicPr>
          <p:cNvPr id="26629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175" y="1077913"/>
            <a:ext cx="5003800" cy="541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6049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ea typeface="ＭＳ Ｐゴシック" charset="-128"/>
              </a:rPr>
              <a:t>Third Iteration of Class Diagram</a:t>
            </a:r>
          </a:p>
        </p:txBody>
      </p:sp>
      <p:sp>
        <p:nvSpPr>
          <p:cNvPr id="36867" name="Rectangle 4"/>
          <p:cNvSpPr>
            <a:spLocks noChangeArrowheads="1"/>
          </p:cNvSpPr>
          <p:nvPr/>
        </p:nvSpPr>
        <p:spPr bwMode="auto">
          <a:xfrm>
            <a:off x="7762875" y="6130925"/>
            <a:ext cx="11922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400"/>
              <a:t>Figure 13.10</a:t>
            </a:r>
          </a:p>
        </p:txBody>
      </p:sp>
      <p:pic>
        <p:nvPicPr>
          <p:cNvPr id="36868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388" y="1138238"/>
            <a:ext cx="6315075" cy="531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6185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>
                <a:ea typeface="ＭＳ Ｐゴシック" charset="-128"/>
              </a:rPr>
              <a:t>Fourth Iteration of Class Diagram</a:t>
            </a:r>
            <a:endParaRPr lang="en-US" altLang="en-US">
              <a:ea typeface="ＭＳ Ｐゴシック" charset="-128"/>
            </a:endParaRPr>
          </a:p>
        </p:txBody>
      </p:sp>
      <p:sp>
        <p:nvSpPr>
          <p:cNvPr id="40963" name="Rectangle 4"/>
          <p:cNvSpPr>
            <a:spLocks noChangeArrowheads="1"/>
          </p:cNvSpPr>
          <p:nvPr/>
        </p:nvSpPr>
        <p:spPr bwMode="auto">
          <a:xfrm>
            <a:off x="7666038" y="6051550"/>
            <a:ext cx="11922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400"/>
              <a:t>Figure 13.12</a:t>
            </a:r>
          </a:p>
        </p:txBody>
      </p:sp>
      <p:pic>
        <p:nvPicPr>
          <p:cNvPr id="4096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288" y="1212850"/>
            <a:ext cx="6137275" cy="515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0924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9"/>
          <p:cNvSpPr>
            <a:spLocks noChangeArrowheads="1"/>
          </p:cNvSpPr>
          <p:nvPr/>
        </p:nvSpPr>
        <p:spPr bwMode="auto">
          <a:xfrm>
            <a:off x="7766050" y="6169025"/>
            <a:ext cx="11779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400"/>
              <a:t>Figure 14.11</a:t>
            </a:r>
          </a:p>
        </p:txBody>
      </p:sp>
      <p:sp>
        <p:nvSpPr>
          <p:cNvPr id="79875" name="Rectangle 10"/>
          <p:cNvSpPr>
            <a:spLocks noGrp="1" noChangeArrowheads="1"/>
          </p:cNvSpPr>
          <p:nvPr>
            <p:ph type="title"/>
          </p:nvPr>
        </p:nvSpPr>
        <p:spPr>
          <a:xfrm>
            <a:off x="-252536" y="307504"/>
            <a:ext cx="9067800" cy="4572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600" dirty="0">
                <a:ea typeface="ＭＳ Ｐゴシック" charset="-128"/>
              </a:rPr>
              <a:t>Detailed Class Diagram: Elevator Problem</a:t>
            </a:r>
          </a:p>
        </p:txBody>
      </p:sp>
      <p:pic>
        <p:nvPicPr>
          <p:cNvPr id="79876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1031875"/>
            <a:ext cx="6307138" cy="545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571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35496"/>
            <a:ext cx="9067800" cy="457200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altLang="en-US" sz="2800" dirty="0">
                <a:ea typeface="ＭＳ Ｐゴシック" charset="-128"/>
              </a:rPr>
              <a:t>Dynamic</a:t>
            </a:r>
            <a:r>
              <a:rPr lang="en-US" altLang="en-US" sz="2000" dirty="0" smtClean="0">
                <a:ea typeface="ＭＳ Ｐゴシック" charset="-128"/>
              </a:rPr>
              <a:t> </a:t>
            </a:r>
            <a:r>
              <a:rPr lang="en-US" altLang="en-US" sz="2800" dirty="0">
                <a:ea typeface="ＭＳ Ｐゴシック" charset="-128"/>
              </a:rPr>
              <a:t>Modeling: The Elevator Problem Case Study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068388"/>
            <a:ext cx="2206625" cy="3351212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Produce a UML statechart</a:t>
            </a:r>
          </a:p>
          <a:p>
            <a:pPr eaLnBrk="1" hangingPunct="1"/>
            <a:endParaRPr lang="en-US" altLang="en-US">
              <a:ea typeface="ＭＳ Ｐゴシック" charset="-128"/>
            </a:endParaRPr>
          </a:p>
          <a:p>
            <a:pPr eaLnBrk="1" hangingPunct="1"/>
            <a:r>
              <a:rPr lang="en-US" altLang="en-US">
                <a:ea typeface="ＭＳ Ｐゴシック" charset="-128"/>
              </a:rPr>
              <a:t>State, event, and predicate are distributed over the statechart</a:t>
            </a:r>
          </a:p>
          <a:p>
            <a:pPr eaLnBrk="1" hangingPunct="1">
              <a:buFont typeface="Webdings" charset="2"/>
              <a:buNone/>
            </a:pPr>
            <a:endParaRPr lang="en-US" altLang="en-US">
              <a:ea typeface="ＭＳ Ｐゴシック" charset="-128"/>
            </a:endParaRPr>
          </a:p>
        </p:txBody>
      </p:sp>
      <p:sp>
        <p:nvSpPr>
          <p:cNvPr id="29700" name="Rectangle 5"/>
          <p:cNvSpPr>
            <a:spLocks noChangeArrowheads="1"/>
          </p:cNvSpPr>
          <p:nvPr/>
        </p:nvSpPr>
        <p:spPr bwMode="auto">
          <a:xfrm>
            <a:off x="7748588" y="6445250"/>
            <a:ext cx="1092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400"/>
              <a:t>Figure 13.7</a:t>
            </a:r>
          </a:p>
        </p:txBody>
      </p:sp>
      <p:pic>
        <p:nvPicPr>
          <p:cNvPr id="29701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925" y="1058863"/>
            <a:ext cx="5907088" cy="538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0051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en-US" sz="4000" dirty="0">
                <a:ea typeface="ＭＳ Ｐゴシック" charset="-128"/>
              </a:rPr>
              <a:t>Detailed Design: Elevator Problem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90600"/>
            <a:ext cx="3278188" cy="5867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charset="-128"/>
              </a:rPr>
              <a:t>Detailed design of </a:t>
            </a:r>
            <a:r>
              <a:rPr lang="en-US" altLang="en-US" sz="1800">
                <a:latin typeface="Courier New" charset="0"/>
                <a:ea typeface="ＭＳ Ｐゴシック" charset="-128"/>
              </a:rPr>
              <a:t>elevatorEventLoop </a:t>
            </a:r>
            <a:r>
              <a:rPr lang="en-US" altLang="en-US">
                <a:ea typeface="ＭＳ Ｐゴシック" charset="-128"/>
              </a:rPr>
              <a:t>is constructed from the statechart</a:t>
            </a:r>
          </a:p>
        </p:txBody>
      </p:sp>
      <p:sp>
        <p:nvSpPr>
          <p:cNvPr id="81924" name="Rectangle 9"/>
          <p:cNvSpPr>
            <a:spLocks noChangeArrowheads="1"/>
          </p:cNvSpPr>
          <p:nvPr/>
        </p:nvSpPr>
        <p:spPr bwMode="auto">
          <a:xfrm>
            <a:off x="7042150" y="6505575"/>
            <a:ext cx="11922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en-US" sz="1400"/>
              <a:t>Figure 14.12</a:t>
            </a:r>
          </a:p>
        </p:txBody>
      </p:sp>
      <p:pic>
        <p:nvPicPr>
          <p:cNvPr id="8192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972" y="1138237"/>
            <a:ext cx="3768725" cy="536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894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27FFF6E-BEBB-8649-A726-31DFB2407E5D}" type="slidenum">
              <a:rPr lang="tr-TR" altLang="en-US" sz="1400" b="1">
                <a:solidFill>
                  <a:schemeClr val="tx1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tr-TR" altLang="en-US" sz="14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116632"/>
            <a:ext cx="9144000" cy="7651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tr-TR" sz="4400" dirty="0">
                <a:ea typeface="ＭＳ Ｐゴシック" charset="-128"/>
              </a:rPr>
              <a:t>Design </a:t>
            </a:r>
            <a:r>
              <a:rPr lang="tr-TR" sz="4400" dirty="0" err="1">
                <a:ea typeface="ＭＳ Ｐゴシック" charset="-128"/>
              </a:rPr>
              <a:t>Principles</a:t>
            </a:r>
            <a:endParaRPr lang="en-US" sz="4400" dirty="0">
              <a:ea typeface="ＭＳ Ｐゴシック" charset="-128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196752"/>
            <a:ext cx="8497887" cy="396081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tr-TR" altLang="en-US" dirty="0"/>
              <a:t>Software </a:t>
            </a:r>
            <a:r>
              <a:rPr lang="tr-TR" altLang="en-US" dirty="0" err="1"/>
              <a:t>modules</a:t>
            </a:r>
            <a:r>
              <a:rPr lang="tr-TR" altLang="en-US" dirty="0"/>
              <a:t> </a:t>
            </a:r>
            <a:r>
              <a:rPr lang="tr-TR" altLang="en-US" dirty="0" err="1"/>
              <a:t>should</a:t>
            </a:r>
            <a:r>
              <a:rPr lang="tr-TR" altLang="en-US" dirty="0"/>
              <a:t> be in a </a:t>
            </a:r>
            <a:r>
              <a:rPr lang="tr-TR" altLang="en-US" dirty="0" err="1"/>
              <a:t>hierarchical</a:t>
            </a:r>
            <a:r>
              <a:rPr lang="tr-TR" altLang="en-US" dirty="0"/>
              <a:t> </a:t>
            </a:r>
            <a:r>
              <a:rPr lang="tr-TR" altLang="en-US" dirty="0" err="1"/>
              <a:t>organization</a:t>
            </a:r>
            <a:r>
              <a:rPr lang="tr-TR" altLang="en-US" dirty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tr-TR" altLang="en-US" dirty="0"/>
              <a:t>Software </a:t>
            </a:r>
            <a:r>
              <a:rPr lang="tr-TR" altLang="en-US" dirty="0" err="1"/>
              <a:t>should</a:t>
            </a:r>
            <a:r>
              <a:rPr lang="tr-TR" altLang="en-US" dirty="0"/>
              <a:t> be </a:t>
            </a:r>
            <a:r>
              <a:rPr lang="tr-TR" altLang="en-US" dirty="0" err="1"/>
              <a:t>modular</a:t>
            </a:r>
            <a:r>
              <a:rPr lang="tr-TR" altLang="en-US" dirty="0"/>
              <a:t>, </a:t>
            </a:r>
            <a:r>
              <a:rPr lang="tr-TR" altLang="en-US" dirty="0" err="1"/>
              <a:t>that</a:t>
            </a:r>
            <a:r>
              <a:rPr lang="tr-TR" altLang="en-US" dirty="0"/>
              <a:t> is, </a:t>
            </a:r>
            <a:r>
              <a:rPr lang="tr-TR" altLang="en-US" dirty="0" err="1"/>
              <a:t>the</a:t>
            </a:r>
            <a:r>
              <a:rPr lang="tr-TR" altLang="en-US" dirty="0"/>
              <a:t> software </a:t>
            </a:r>
            <a:r>
              <a:rPr lang="tr-TR" altLang="en-US" dirty="0" err="1"/>
              <a:t>should</a:t>
            </a:r>
            <a:r>
              <a:rPr lang="tr-TR" altLang="en-US" dirty="0"/>
              <a:t> be </a:t>
            </a:r>
            <a:r>
              <a:rPr lang="tr-TR" altLang="en-US" dirty="0" err="1"/>
              <a:t>logically</a:t>
            </a:r>
            <a:r>
              <a:rPr lang="tr-TR" altLang="en-US" dirty="0"/>
              <a:t> </a:t>
            </a:r>
            <a:r>
              <a:rPr lang="tr-TR" altLang="en-US" dirty="0" err="1"/>
              <a:t>partitioned</a:t>
            </a:r>
            <a:r>
              <a:rPr lang="tr-TR" altLang="en-US" dirty="0"/>
              <a:t> </a:t>
            </a:r>
            <a:r>
              <a:rPr lang="tr-TR" altLang="en-US" dirty="0" err="1"/>
              <a:t>into</a:t>
            </a:r>
            <a:r>
              <a:rPr lang="tr-TR" altLang="en-US" dirty="0"/>
              <a:t> </a:t>
            </a:r>
            <a:r>
              <a:rPr lang="tr-TR" altLang="en-US" dirty="0" err="1"/>
              <a:t>elements</a:t>
            </a:r>
            <a:r>
              <a:rPr lang="tr-TR" altLang="en-US" dirty="0"/>
              <a:t> </a:t>
            </a:r>
            <a:r>
              <a:rPr lang="tr-TR" altLang="en-US" dirty="0" err="1"/>
              <a:t>that</a:t>
            </a:r>
            <a:r>
              <a:rPr lang="tr-TR" altLang="en-US" dirty="0"/>
              <a:t> </a:t>
            </a:r>
            <a:r>
              <a:rPr lang="tr-TR" altLang="en-US" dirty="0" err="1"/>
              <a:t>perform</a:t>
            </a:r>
            <a:r>
              <a:rPr lang="tr-TR" altLang="en-US" dirty="0"/>
              <a:t> </a:t>
            </a:r>
            <a:r>
              <a:rPr lang="tr-TR" altLang="en-US" dirty="0" err="1"/>
              <a:t>specific</a:t>
            </a:r>
            <a:r>
              <a:rPr lang="tr-TR" altLang="en-US" dirty="0"/>
              <a:t> </a:t>
            </a:r>
            <a:r>
              <a:rPr lang="tr-TR" altLang="en-US" dirty="0" err="1"/>
              <a:t>functions</a:t>
            </a:r>
            <a:r>
              <a:rPr lang="tr-TR" altLang="en-US" dirty="0"/>
              <a:t>.  </a:t>
            </a:r>
          </a:p>
          <a:p>
            <a:pPr eaLnBrk="1" hangingPunct="1">
              <a:lnSpc>
                <a:spcPct val="80000"/>
              </a:lnSpc>
            </a:pPr>
            <a:r>
              <a:rPr lang="tr-TR" altLang="en-US" dirty="0" err="1"/>
              <a:t>Should</a:t>
            </a:r>
            <a:r>
              <a:rPr lang="tr-TR" altLang="en-US" dirty="0"/>
              <a:t> </a:t>
            </a:r>
            <a:r>
              <a:rPr lang="tr-TR" altLang="en-US" dirty="0" err="1"/>
              <a:t>contain</a:t>
            </a:r>
            <a:r>
              <a:rPr lang="tr-TR" altLang="en-US" dirty="0"/>
              <a:t> </a:t>
            </a:r>
            <a:r>
              <a:rPr lang="tr-TR" altLang="en-US" dirty="0" err="1"/>
              <a:t>both</a:t>
            </a:r>
            <a:r>
              <a:rPr lang="tr-TR" altLang="en-US" dirty="0"/>
              <a:t> data </a:t>
            </a:r>
            <a:r>
              <a:rPr lang="tr-TR" altLang="en-US" dirty="0" err="1"/>
              <a:t>abstraction</a:t>
            </a:r>
            <a:r>
              <a:rPr lang="tr-TR" altLang="en-US" dirty="0"/>
              <a:t> </a:t>
            </a:r>
            <a:r>
              <a:rPr lang="tr-TR" altLang="en-US" dirty="0" err="1"/>
              <a:t>and</a:t>
            </a:r>
            <a:r>
              <a:rPr lang="tr-TR" altLang="en-US" dirty="0"/>
              <a:t> </a:t>
            </a:r>
            <a:r>
              <a:rPr lang="tr-TR" altLang="en-US" dirty="0" err="1"/>
              <a:t>procedural</a:t>
            </a:r>
            <a:r>
              <a:rPr lang="tr-TR" altLang="en-US" dirty="0"/>
              <a:t> </a:t>
            </a:r>
            <a:r>
              <a:rPr lang="tr-TR" altLang="en-US" dirty="0" err="1"/>
              <a:t>abstraction</a:t>
            </a:r>
            <a:r>
              <a:rPr lang="tr-TR" altLang="en-US" dirty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tr-TR" altLang="en-US" dirty="0" err="1"/>
              <a:t>Should</a:t>
            </a:r>
            <a:r>
              <a:rPr lang="tr-TR" altLang="en-US" dirty="0"/>
              <a:t> </a:t>
            </a:r>
            <a:r>
              <a:rPr lang="tr-TR" altLang="en-US" dirty="0" err="1"/>
              <a:t>lead</a:t>
            </a:r>
            <a:r>
              <a:rPr lang="tr-TR" altLang="en-US" dirty="0"/>
              <a:t> </a:t>
            </a:r>
            <a:r>
              <a:rPr lang="tr-TR" altLang="en-US" dirty="0" err="1"/>
              <a:t>to</a:t>
            </a:r>
            <a:r>
              <a:rPr lang="tr-TR" altLang="en-US" dirty="0"/>
              <a:t> </a:t>
            </a:r>
            <a:r>
              <a:rPr lang="tr-TR" altLang="en-US" dirty="0" err="1"/>
              <a:t>interfaces</a:t>
            </a:r>
            <a:r>
              <a:rPr lang="tr-TR" altLang="en-US" dirty="0"/>
              <a:t> </a:t>
            </a:r>
            <a:r>
              <a:rPr lang="tr-TR" altLang="en-US" dirty="0" err="1"/>
              <a:t>that</a:t>
            </a:r>
            <a:r>
              <a:rPr lang="tr-TR" altLang="en-US" dirty="0"/>
              <a:t> </a:t>
            </a:r>
            <a:r>
              <a:rPr lang="tr-TR" altLang="en-US" dirty="0" err="1"/>
              <a:t>reduce</a:t>
            </a:r>
            <a:r>
              <a:rPr lang="tr-TR" altLang="en-US" dirty="0"/>
              <a:t> </a:t>
            </a:r>
            <a:r>
              <a:rPr lang="tr-TR" altLang="en-US" dirty="0" err="1"/>
              <a:t>the</a:t>
            </a:r>
            <a:r>
              <a:rPr lang="tr-TR" altLang="en-US" dirty="0"/>
              <a:t> </a:t>
            </a:r>
            <a:r>
              <a:rPr lang="tr-TR" altLang="en-US" dirty="0" err="1"/>
              <a:t>complexity</a:t>
            </a:r>
            <a:r>
              <a:rPr lang="tr-TR" altLang="en-US" dirty="0"/>
              <a:t> of </a:t>
            </a:r>
            <a:r>
              <a:rPr lang="tr-TR" altLang="en-US" dirty="0" err="1"/>
              <a:t>connections</a:t>
            </a:r>
            <a:r>
              <a:rPr lang="tr-TR" altLang="en-US" dirty="0"/>
              <a:t> </a:t>
            </a:r>
            <a:r>
              <a:rPr lang="tr-TR" altLang="en-US" dirty="0" err="1"/>
              <a:t>between</a:t>
            </a:r>
            <a:r>
              <a:rPr lang="tr-TR" altLang="en-US" dirty="0"/>
              <a:t> </a:t>
            </a:r>
            <a:r>
              <a:rPr lang="tr-TR" altLang="en-US" dirty="0" err="1"/>
              <a:t>modules</a:t>
            </a:r>
            <a:r>
              <a:rPr lang="tr-TR" altLang="en-US" dirty="0"/>
              <a:t> (</a:t>
            </a:r>
            <a:r>
              <a:rPr lang="tr-TR" altLang="en-US" dirty="0" err="1"/>
              <a:t>low</a:t>
            </a:r>
            <a:r>
              <a:rPr lang="tr-TR" altLang="en-US" dirty="0"/>
              <a:t> </a:t>
            </a:r>
            <a:r>
              <a:rPr lang="tr-TR" altLang="en-US" dirty="0" err="1"/>
              <a:t>coupling</a:t>
            </a:r>
            <a:r>
              <a:rPr lang="tr-TR" altLang="en-US" dirty="0"/>
              <a:t>).</a:t>
            </a:r>
          </a:p>
          <a:p>
            <a:pPr eaLnBrk="1" hangingPunct="1">
              <a:lnSpc>
                <a:spcPct val="80000"/>
              </a:lnSpc>
            </a:pPr>
            <a:r>
              <a:rPr lang="tr-TR" altLang="en-US" dirty="0" err="1"/>
              <a:t>Must</a:t>
            </a:r>
            <a:r>
              <a:rPr lang="tr-TR" altLang="en-US" dirty="0"/>
              <a:t> be an </a:t>
            </a:r>
            <a:r>
              <a:rPr lang="tr-TR" altLang="en-US" dirty="0" err="1"/>
              <a:t>understandable</a:t>
            </a:r>
            <a:r>
              <a:rPr lang="tr-TR" altLang="en-US" dirty="0"/>
              <a:t> </a:t>
            </a:r>
            <a:r>
              <a:rPr lang="tr-TR" altLang="en-US" dirty="0" err="1"/>
              <a:t>guide</a:t>
            </a:r>
            <a:r>
              <a:rPr lang="tr-TR" altLang="en-US" dirty="0"/>
              <a:t> </a:t>
            </a:r>
            <a:r>
              <a:rPr lang="tr-TR" altLang="en-US" dirty="0" err="1"/>
              <a:t>for</a:t>
            </a:r>
            <a:r>
              <a:rPr lang="tr-TR" altLang="en-US" dirty="0"/>
              <a:t> </a:t>
            </a:r>
            <a:r>
              <a:rPr lang="tr-TR" altLang="en-US" dirty="0" err="1"/>
              <a:t>coders</a:t>
            </a:r>
            <a:r>
              <a:rPr lang="tr-TR" altLang="en-US" dirty="0"/>
              <a:t>, </a:t>
            </a:r>
            <a:r>
              <a:rPr lang="tr-TR" altLang="en-US" dirty="0" err="1"/>
              <a:t>testers</a:t>
            </a:r>
            <a:r>
              <a:rPr lang="tr-TR" altLang="en-US" dirty="0"/>
              <a:t> </a:t>
            </a:r>
            <a:r>
              <a:rPr lang="tr-TR" altLang="en-US" dirty="0" err="1"/>
              <a:t>and</a:t>
            </a:r>
            <a:r>
              <a:rPr lang="tr-TR" altLang="en-US" dirty="0"/>
              <a:t> </a:t>
            </a:r>
            <a:r>
              <a:rPr lang="tr-TR" altLang="en-US" dirty="0" err="1"/>
              <a:t>maintainers</a:t>
            </a:r>
            <a:r>
              <a:rPr lang="tr-TR" altLang="en-US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tr-TR" altLang="en-US" dirty="0"/>
              <a:t>S</a:t>
            </a:r>
            <a:r>
              <a:rPr lang="en-AU" altLang="en-US" dirty="0" err="1"/>
              <a:t>hould</a:t>
            </a:r>
            <a:r>
              <a:rPr lang="en-AU" altLang="en-US" dirty="0"/>
              <a:t> exhibit uniformity and integration</a:t>
            </a:r>
            <a:r>
              <a:rPr lang="tr-TR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81024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8B94B93-27DB-FB4D-BDAF-482D6777B5B2}" type="slidenum">
              <a:rPr lang="tr-TR" altLang="en-US" sz="1400" b="1">
                <a:solidFill>
                  <a:schemeClr val="tx1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tr-TR" altLang="en-US" sz="14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57150"/>
            <a:ext cx="9144000" cy="7794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tr-TR" sz="4400">
                <a:ea typeface="ＭＳ Ｐゴシック" charset="-128"/>
              </a:rPr>
              <a:t>Design Strategies</a:t>
            </a:r>
            <a:endParaRPr lang="en-AU" sz="4400" dirty="0">
              <a:ea typeface="ＭＳ Ｐゴシック" charset="-128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052513"/>
            <a:ext cx="8205787" cy="54006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tr-TR" altLang="en-US" sz="2000" b="1" u="sng" dirty="0" err="1"/>
              <a:t>Stepwise</a:t>
            </a:r>
            <a:r>
              <a:rPr lang="tr-TR" altLang="en-US" sz="2000" b="1" u="sng" dirty="0"/>
              <a:t> r</a:t>
            </a:r>
            <a:r>
              <a:rPr lang="en-AU" altLang="en-US" sz="2000" b="1" u="sng" dirty="0" err="1"/>
              <a:t>efinement</a:t>
            </a:r>
            <a:r>
              <a:rPr lang="tr-TR" altLang="en-US" sz="2000" b="1" u="sng" dirty="0"/>
              <a:t>:</a:t>
            </a:r>
            <a:endParaRPr lang="tr-TR" alt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tr-TR" altLang="en-US" sz="1800" dirty="0" err="1"/>
              <a:t>It</a:t>
            </a:r>
            <a:r>
              <a:rPr lang="tr-TR" altLang="en-US" sz="1800" dirty="0"/>
              <a:t> is a top-</a:t>
            </a:r>
            <a:r>
              <a:rPr lang="tr-TR" altLang="en-US" sz="1800" dirty="0" err="1"/>
              <a:t>down</a:t>
            </a:r>
            <a:r>
              <a:rPr lang="tr-TR" altLang="en-US" sz="1800" dirty="0"/>
              <a:t> </a:t>
            </a:r>
            <a:r>
              <a:rPr lang="tr-TR" altLang="en-US" sz="1800" dirty="0" err="1"/>
              <a:t>design</a:t>
            </a:r>
            <a:r>
              <a:rPr lang="tr-TR" altLang="en-US" sz="1800" dirty="0"/>
              <a:t> </a:t>
            </a:r>
            <a:r>
              <a:rPr lang="tr-TR" altLang="en-US" sz="1800" dirty="0" err="1"/>
              <a:t>strategy</a:t>
            </a:r>
            <a:r>
              <a:rPr lang="tr-TR" altLang="en-US" sz="1800" dirty="0"/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tr-TR" altLang="en-US" sz="1800" dirty="0"/>
              <a:t>A </a:t>
            </a:r>
            <a:r>
              <a:rPr lang="tr-TR" altLang="en-US" sz="1800" dirty="0" err="1"/>
              <a:t>higher</a:t>
            </a:r>
            <a:r>
              <a:rPr lang="tr-TR" altLang="en-US" sz="1800" dirty="0"/>
              <a:t> </a:t>
            </a:r>
            <a:r>
              <a:rPr lang="tr-TR" altLang="en-US" sz="1800" dirty="0" err="1"/>
              <a:t>level</a:t>
            </a:r>
            <a:r>
              <a:rPr lang="tr-TR" altLang="en-US" sz="1800" dirty="0"/>
              <a:t> </a:t>
            </a:r>
            <a:r>
              <a:rPr lang="tr-TR" altLang="en-US" sz="1800" dirty="0" err="1"/>
              <a:t>abstraction</a:t>
            </a:r>
            <a:r>
              <a:rPr lang="tr-TR" altLang="en-US" sz="1800" dirty="0"/>
              <a:t> is </a:t>
            </a:r>
            <a:r>
              <a:rPr lang="tr-TR" altLang="en-US" sz="1800" dirty="0" err="1"/>
              <a:t>refined</a:t>
            </a:r>
            <a:r>
              <a:rPr lang="tr-TR" altLang="en-US" sz="1800" dirty="0"/>
              <a:t> </a:t>
            </a:r>
            <a:r>
              <a:rPr lang="tr-TR" altLang="en-US" sz="1800" dirty="0" err="1"/>
              <a:t>to</a:t>
            </a:r>
            <a:r>
              <a:rPr lang="tr-TR" altLang="en-US" sz="1800" dirty="0"/>
              <a:t> a </a:t>
            </a:r>
            <a:r>
              <a:rPr lang="tr-TR" altLang="en-US" sz="1800" dirty="0" err="1"/>
              <a:t>lower</a:t>
            </a:r>
            <a:r>
              <a:rPr lang="tr-TR" altLang="en-US" sz="1800" dirty="0"/>
              <a:t> </a:t>
            </a:r>
            <a:r>
              <a:rPr lang="tr-TR" altLang="en-US" sz="1800" dirty="0" err="1"/>
              <a:t>level</a:t>
            </a:r>
            <a:r>
              <a:rPr lang="tr-TR" altLang="en-US" sz="1800" dirty="0"/>
              <a:t> </a:t>
            </a:r>
            <a:r>
              <a:rPr lang="tr-TR" altLang="en-US" sz="1800" dirty="0" err="1"/>
              <a:t>abstraction</a:t>
            </a:r>
            <a:r>
              <a:rPr lang="tr-TR" altLang="en-US" sz="1800" dirty="0"/>
              <a:t> </a:t>
            </a:r>
            <a:r>
              <a:rPr lang="tr-TR" altLang="en-US" sz="1800" dirty="0" err="1"/>
              <a:t>with</a:t>
            </a:r>
            <a:r>
              <a:rPr lang="tr-TR" altLang="en-US" sz="1800" dirty="0"/>
              <a:t> </a:t>
            </a:r>
            <a:r>
              <a:rPr lang="tr-TR" altLang="en-US" sz="1800" dirty="0" err="1"/>
              <a:t>more</a:t>
            </a:r>
            <a:r>
              <a:rPr lang="tr-TR" altLang="en-US" sz="1800" dirty="0"/>
              <a:t> </a:t>
            </a:r>
            <a:r>
              <a:rPr lang="tr-TR" altLang="en-US" sz="1800" dirty="0" err="1"/>
              <a:t>details</a:t>
            </a:r>
            <a:r>
              <a:rPr lang="tr-TR" altLang="en-US" sz="1800" dirty="0"/>
              <a:t> in </a:t>
            </a:r>
            <a:r>
              <a:rPr lang="tr-TR" altLang="en-US" sz="1800" dirty="0" err="1"/>
              <a:t>each</a:t>
            </a:r>
            <a:r>
              <a:rPr lang="tr-TR" altLang="en-US" sz="1800" dirty="0"/>
              <a:t> step.</a:t>
            </a:r>
          </a:p>
          <a:p>
            <a:pPr lvl="1" eaLnBrk="1" hangingPunct="1">
              <a:lnSpc>
                <a:spcPct val="80000"/>
              </a:lnSpc>
            </a:pPr>
            <a:r>
              <a:rPr lang="tr-TR" altLang="en-US" sz="1800" dirty="0" err="1"/>
              <a:t>Several</a:t>
            </a:r>
            <a:r>
              <a:rPr lang="tr-TR" altLang="en-US" sz="1800" dirty="0"/>
              <a:t> </a:t>
            </a:r>
            <a:r>
              <a:rPr lang="tr-TR" altLang="en-US" sz="1800" dirty="0" err="1"/>
              <a:t>steps</a:t>
            </a:r>
            <a:r>
              <a:rPr lang="tr-TR" altLang="en-US" sz="1800" dirty="0"/>
              <a:t> </a:t>
            </a:r>
            <a:r>
              <a:rPr lang="tr-TR" altLang="en-US" sz="1800" dirty="0" err="1"/>
              <a:t>are</a:t>
            </a:r>
            <a:r>
              <a:rPr lang="tr-TR" altLang="en-US" sz="1800" dirty="0"/>
              <a:t> </a:t>
            </a:r>
            <a:r>
              <a:rPr lang="tr-TR" altLang="en-US" sz="1800" dirty="0" err="1"/>
              <a:t>taken</a:t>
            </a:r>
            <a:r>
              <a:rPr lang="tr-TR" altLang="en-US" sz="1800" dirty="0"/>
              <a:t>.</a:t>
            </a:r>
            <a:endParaRPr lang="en-US" altLang="en-US" sz="1800" dirty="0"/>
          </a:p>
          <a:p>
            <a:pPr eaLnBrk="1" hangingPunct="1"/>
            <a:endParaRPr lang="tr-TR" altLang="en-US" sz="2000" dirty="0">
              <a:ea typeface="Times" charset="0"/>
              <a:cs typeface="Times" charset="0"/>
            </a:endParaRPr>
          </a:p>
          <a:p>
            <a:pPr eaLnBrk="1" hangingPunct="1"/>
            <a:r>
              <a:rPr lang="en-GB" altLang="en-US" sz="2000" b="1" u="sng" dirty="0">
                <a:ea typeface="Times" charset="0"/>
                <a:cs typeface="Times" charset="0"/>
              </a:rPr>
              <a:t>Top-down design</a:t>
            </a:r>
            <a:r>
              <a:rPr lang="tr-TR" altLang="en-US" sz="2000" b="1" u="sng" dirty="0">
                <a:ea typeface="Times" charset="0"/>
                <a:cs typeface="Times" charset="0"/>
              </a:rPr>
              <a:t>:</a:t>
            </a:r>
            <a:endParaRPr lang="en-GB" altLang="en-US" sz="2000" b="1" u="sng" dirty="0">
              <a:ea typeface="Times" charset="0"/>
              <a:cs typeface="Times" charset="0"/>
            </a:endParaRPr>
          </a:p>
          <a:p>
            <a:pPr lvl="1" eaLnBrk="1" hangingPunct="1"/>
            <a:r>
              <a:rPr lang="en-GB" altLang="en-US" sz="1800" dirty="0">
                <a:ea typeface="Times" charset="0"/>
                <a:cs typeface="Times" charset="0"/>
              </a:rPr>
              <a:t>First design </a:t>
            </a:r>
            <a:r>
              <a:rPr lang="tr-TR" altLang="en-US" sz="1800" dirty="0" smtClean="0">
                <a:ea typeface="Times" charset="0"/>
                <a:cs typeface="Times" charset="0"/>
              </a:rPr>
              <a:t>is </a:t>
            </a:r>
            <a:r>
              <a:rPr lang="tr-TR" altLang="en-US" sz="1800" dirty="0" err="1" smtClean="0">
                <a:ea typeface="Times" charset="0"/>
                <a:cs typeface="Times" charset="0"/>
              </a:rPr>
              <a:t>the</a:t>
            </a:r>
            <a:r>
              <a:rPr lang="en-GB" altLang="en-US" sz="1800" dirty="0" smtClean="0">
                <a:ea typeface="Times" charset="0"/>
                <a:cs typeface="Times" charset="0"/>
              </a:rPr>
              <a:t> </a:t>
            </a:r>
            <a:r>
              <a:rPr lang="en-GB" altLang="en-US" sz="1800" dirty="0">
                <a:ea typeface="Times" charset="0"/>
                <a:cs typeface="Times" charset="0"/>
              </a:rPr>
              <a:t>very high level structure of the system.</a:t>
            </a:r>
          </a:p>
          <a:p>
            <a:pPr lvl="1" eaLnBrk="1" hangingPunct="1"/>
            <a:r>
              <a:rPr lang="en-GB" altLang="en-US" sz="1800" dirty="0">
                <a:ea typeface="Times" charset="0"/>
                <a:cs typeface="Times" charset="0"/>
              </a:rPr>
              <a:t>Then gradually work down to detailed decisions about low-level constructs.</a:t>
            </a:r>
          </a:p>
          <a:p>
            <a:pPr lvl="1" eaLnBrk="1" hangingPunct="1"/>
            <a:r>
              <a:rPr lang="en-GB" altLang="en-US" sz="1800" dirty="0">
                <a:ea typeface="Times" charset="0"/>
                <a:cs typeface="Times" charset="0"/>
              </a:rPr>
              <a:t>Finally arrive at detailed</a:t>
            </a:r>
            <a:r>
              <a:rPr lang="tr-TR" altLang="en-US" sz="1800" dirty="0">
                <a:ea typeface="Times" charset="0"/>
                <a:cs typeface="Times" charset="0"/>
              </a:rPr>
              <a:t> </a:t>
            </a:r>
            <a:r>
              <a:rPr lang="en-GB" altLang="en-US" sz="1800" dirty="0">
                <a:ea typeface="Times" charset="0"/>
                <a:cs typeface="Times" charset="0"/>
              </a:rPr>
              <a:t>individual algorithms that will be used.</a:t>
            </a:r>
            <a:endParaRPr lang="tr-TR" altLang="en-US" sz="1800" dirty="0">
              <a:ea typeface="Times" charset="0"/>
              <a:cs typeface="Times" charset="0"/>
            </a:endParaRPr>
          </a:p>
          <a:p>
            <a:pPr lvl="2" eaLnBrk="1" hangingPunct="1"/>
            <a:endParaRPr lang="tr-TR" altLang="en-US" sz="1600" dirty="0"/>
          </a:p>
          <a:p>
            <a:pPr eaLnBrk="1" hangingPunct="1"/>
            <a:r>
              <a:rPr lang="en-GB" altLang="en-US" sz="2000" b="1" u="sng" dirty="0">
                <a:ea typeface="Times" charset="0"/>
                <a:cs typeface="Times" charset="0"/>
              </a:rPr>
              <a:t>Divide and conquer</a:t>
            </a:r>
            <a:r>
              <a:rPr lang="tr-TR" altLang="en-US" sz="2000" b="1" u="sng" dirty="0">
                <a:ea typeface="Times" charset="0"/>
                <a:cs typeface="Times" charset="0"/>
              </a:rPr>
              <a:t>:</a:t>
            </a:r>
          </a:p>
          <a:p>
            <a:pPr lvl="1" eaLnBrk="1" hangingPunct="1"/>
            <a:r>
              <a:rPr lang="en-GB" altLang="en-US" sz="1800" dirty="0">
                <a:ea typeface="Times" charset="0"/>
                <a:cs typeface="Times" charset="0"/>
              </a:rPr>
              <a:t>Trying to deal with something big all at once is normally much harder than dealing with a series of smaller things</a:t>
            </a:r>
            <a:r>
              <a:rPr lang="en-US" altLang="en-US" sz="1800" dirty="0"/>
              <a:t> </a:t>
            </a:r>
            <a:r>
              <a:rPr lang="tr-TR" altLang="en-US" sz="1800" dirty="0"/>
              <a:t>.</a:t>
            </a:r>
            <a:endParaRPr lang="en-US" altLang="en-US" sz="1800" dirty="0"/>
          </a:p>
          <a:p>
            <a:pPr lvl="1" eaLnBrk="1" hangingPunct="1"/>
            <a:r>
              <a:rPr lang="en-GB" altLang="en-US" sz="1800" dirty="0">
                <a:ea typeface="Times" charset="0"/>
                <a:cs typeface="Times" charset="0"/>
              </a:rPr>
              <a:t>Separate people can work on each part</a:t>
            </a:r>
            <a:r>
              <a:rPr lang="en-US" altLang="en-US" sz="1800" dirty="0"/>
              <a:t>.</a:t>
            </a:r>
          </a:p>
          <a:p>
            <a:pPr lvl="1" eaLnBrk="1" hangingPunct="1"/>
            <a:r>
              <a:rPr lang="en-GB" altLang="en-US" sz="1800" dirty="0">
                <a:ea typeface="Times" charset="0"/>
                <a:cs typeface="Times" charset="0"/>
              </a:rPr>
              <a:t>Each individual component is smaller, and therefore easier to understand</a:t>
            </a:r>
            <a:r>
              <a:rPr lang="en-US" altLang="en-US" sz="1800" dirty="0">
                <a:ea typeface="Times" charset="0"/>
                <a:cs typeface="Times" charset="0"/>
              </a:rPr>
              <a:t>.</a:t>
            </a:r>
          </a:p>
          <a:p>
            <a:pPr eaLnBrk="1" hangingPunct="1"/>
            <a:endParaRPr lang="tr-T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523807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400">
                <a:ea typeface="ＭＳ Ｐゴシック" charset="-128"/>
              </a:rPr>
              <a:t>Cohesion</a:t>
            </a:r>
          </a:p>
        </p:txBody>
      </p:sp>
      <p:sp>
        <p:nvSpPr>
          <p:cNvPr id="29698" name="Text Box 3"/>
          <p:cNvSpPr txBox="1">
            <a:spLocks noChangeArrowheads="1"/>
          </p:cNvSpPr>
          <p:nvPr/>
        </p:nvSpPr>
        <p:spPr bwMode="auto">
          <a:xfrm>
            <a:off x="285750" y="928688"/>
            <a:ext cx="8858250" cy="317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charset="0"/>
              <a:buChar char="•"/>
            </a:pPr>
            <a:r>
              <a:rPr lang="tr-TR" altLang="en-US" sz="2000" b="1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altLang="en-US" sz="2000" b="1">
                <a:solidFill>
                  <a:schemeClr val="tx1"/>
                </a:solidFill>
                <a:latin typeface="Arial" charset="0"/>
              </a:rPr>
              <a:t>Cohesion</a:t>
            </a:r>
            <a:r>
              <a:rPr lang="en-US" altLang="en-US" sz="2000">
                <a:solidFill>
                  <a:schemeClr val="tx1"/>
                </a:solidFill>
                <a:latin typeface="Arial" charset="0"/>
              </a:rPr>
              <a:t> is a measure of dependencies </a:t>
            </a:r>
            <a:r>
              <a:rPr lang="en-US" altLang="en-US" sz="2000" b="1" i="1">
                <a:solidFill>
                  <a:schemeClr val="tx1"/>
                </a:solidFill>
                <a:latin typeface="Arial" charset="0"/>
              </a:rPr>
              <a:t>within</a:t>
            </a:r>
            <a:r>
              <a:rPr lang="en-US" altLang="en-US" sz="2000">
                <a:solidFill>
                  <a:schemeClr val="tx1"/>
                </a:solidFill>
                <a:latin typeface="Arial" charset="0"/>
              </a:rPr>
              <a:t> a </a:t>
            </a: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module</a:t>
            </a:r>
            <a:r>
              <a:rPr lang="en-US" altLang="en-US" sz="2000">
                <a:solidFill>
                  <a:schemeClr val="tx1"/>
                </a:solidFill>
                <a:latin typeface="Arial" charset="0"/>
              </a:rPr>
              <a:t>.  </a:t>
            </a:r>
            <a:endParaRPr lang="tr-TR" altLang="en-US" sz="2000">
              <a:solidFill>
                <a:schemeClr val="tx1"/>
              </a:solidFill>
              <a:latin typeface="Arial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 typeface="Arial" charset="0"/>
              <a:buChar char="•"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altLang="en-US" sz="2000">
                <a:solidFill>
                  <a:schemeClr val="tx1"/>
                </a:solidFill>
                <a:latin typeface="Arial" charset="0"/>
              </a:rPr>
              <a:t>If a </a:t>
            </a: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module</a:t>
            </a:r>
            <a:r>
              <a:rPr lang="en-US" altLang="en-US" sz="2000">
                <a:solidFill>
                  <a:schemeClr val="tx1"/>
                </a:solidFill>
                <a:latin typeface="Arial" charset="0"/>
              </a:rPr>
              <a:t> contains many closely related functions its cohesion is high.</a:t>
            </a:r>
            <a:endParaRPr lang="tr-TR" altLang="en-US" sz="2000">
              <a:solidFill>
                <a:schemeClr val="tx1"/>
              </a:solidFill>
              <a:latin typeface="Arial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 typeface="Arial" charset="0"/>
              <a:buChar char="•"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 The designer should aim </a:t>
            </a:r>
            <a:r>
              <a:rPr lang="tr-TR" altLang="en-US" sz="2000" b="1" u="sng">
                <a:solidFill>
                  <a:srgbClr val="FF0000"/>
                </a:solidFill>
                <a:latin typeface="Arial" charset="0"/>
              </a:rPr>
              <a:t>h</a:t>
            </a:r>
            <a:r>
              <a:rPr lang="en-US" altLang="en-US" sz="2000" b="1" u="sng">
                <a:solidFill>
                  <a:srgbClr val="FF0000"/>
                </a:solidFill>
                <a:latin typeface="Arial" charset="0"/>
              </a:rPr>
              <a:t>igh cohesion</a:t>
            </a:r>
            <a:r>
              <a:rPr lang="tr-TR" altLang="en-US" sz="2000" b="1" u="sng">
                <a:solidFill>
                  <a:srgbClr val="FF0000"/>
                </a:solidFill>
                <a:latin typeface="Arial" charset="0"/>
              </a:rPr>
              <a:t>.</a:t>
            </a:r>
          </a:p>
          <a:p>
            <a:pPr lvl="1" eaLnBrk="1" hangingPunct="1">
              <a:spcBef>
                <a:spcPct val="50000"/>
              </a:spcBef>
              <a:buClrTx/>
              <a:buSzTx/>
              <a:buFont typeface="Times New Roman" charset="0"/>
              <a:buChar char="−"/>
            </a:pPr>
            <a:r>
              <a:rPr lang="tr-TR" altLang="en-US">
                <a:solidFill>
                  <a:schemeClr val="tx1"/>
                </a:solidFill>
                <a:latin typeface="Arial" charset="0"/>
              </a:rPr>
              <a:t> M</a:t>
            </a:r>
            <a:r>
              <a:rPr lang="en-US" altLang="en-US">
                <a:solidFill>
                  <a:schemeClr val="tx1"/>
                </a:solidFill>
                <a:latin typeface="Arial" charset="0"/>
              </a:rPr>
              <a:t>odule </a:t>
            </a:r>
            <a:r>
              <a:rPr lang="tr-TR" altLang="en-US">
                <a:solidFill>
                  <a:schemeClr val="tx1"/>
                </a:solidFill>
                <a:latin typeface="Arial" charset="0"/>
              </a:rPr>
              <a:t>is </a:t>
            </a:r>
            <a:r>
              <a:rPr lang="en-US" altLang="en-US">
                <a:solidFill>
                  <a:schemeClr val="tx1"/>
                </a:solidFill>
                <a:latin typeface="Arial" charset="0"/>
              </a:rPr>
              <a:t>understandable as a meaningful unit</a:t>
            </a:r>
          </a:p>
          <a:p>
            <a:pPr lvl="1" eaLnBrk="1" hangingPunct="1">
              <a:spcBef>
                <a:spcPct val="50000"/>
              </a:spcBef>
              <a:buClrTx/>
              <a:buSzTx/>
              <a:buFont typeface="Times New Roman" charset="0"/>
              <a:buChar char="−"/>
            </a:pPr>
            <a:r>
              <a:rPr lang="tr-TR" altLang="en-US">
                <a:solidFill>
                  <a:schemeClr val="tx1"/>
                </a:solidFill>
                <a:latin typeface="Arial" charset="0"/>
              </a:rPr>
              <a:t> Functions</a:t>
            </a:r>
            <a:r>
              <a:rPr lang="en-US" altLang="en-US">
                <a:solidFill>
                  <a:schemeClr val="tx1"/>
                </a:solidFill>
                <a:latin typeface="Arial" charset="0"/>
              </a:rPr>
              <a:t> of a module are closely related to one another</a:t>
            </a:r>
            <a:endParaRPr lang="tr-TR" altLang="en-US">
              <a:solidFill>
                <a:schemeClr val="tx1"/>
              </a:solidFill>
              <a:latin typeface="Arial" charset="0"/>
            </a:endParaRPr>
          </a:p>
          <a:p>
            <a:pPr lvl="1" eaLnBrk="1" hangingPunct="1">
              <a:spcBef>
                <a:spcPct val="50000"/>
              </a:spcBef>
              <a:buClrTx/>
              <a:buSzTx/>
              <a:buFont typeface="Times New Roman" charset="0"/>
              <a:buChar char="−"/>
            </a:pPr>
            <a:r>
              <a:rPr lang="tr-TR" altLang="en-US">
                <a:solidFill>
                  <a:schemeClr val="tx1"/>
                </a:solidFill>
                <a:latin typeface="Arial" charset="0"/>
                <a:ea typeface="Times" charset="0"/>
                <a:cs typeface="Times" charset="0"/>
              </a:rPr>
              <a:t> </a:t>
            </a:r>
            <a:r>
              <a:rPr lang="en-GB" altLang="en-US">
                <a:solidFill>
                  <a:schemeClr val="tx1"/>
                </a:solidFill>
                <a:latin typeface="Arial" charset="0"/>
                <a:ea typeface="Times" charset="0"/>
                <a:cs typeface="Times" charset="0"/>
              </a:rPr>
              <a:t>This makes the system as a whole easier to understand and change</a:t>
            </a:r>
            <a:endParaRPr lang="tr-TR" altLang="en-US">
              <a:solidFill>
                <a:schemeClr val="tx1"/>
              </a:solidFill>
              <a:latin typeface="Arial" charset="0"/>
            </a:endParaRPr>
          </a:p>
          <a:p>
            <a:pPr lvl="1" eaLnBrk="1" hangingPunct="1">
              <a:spcBef>
                <a:spcPct val="50000"/>
              </a:spcBef>
              <a:buClrTx/>
              <a:buSzTx/>
              <a:buFont typeface="Times New Roman" charset="0"/>
              <a:buChar char="−"/>
            </a:pPr>
            <a:endParaRPr lang="en-US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9699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B5205AC1-539D-AB45-971D-A2E30A720501}" type="slidenum">
              <a:rPr lang="tr-TR" altLang="en-US" sz="1400" b="1">
                <a:solidFill>
                  <a:schemeClr val="tx1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tr-TR" altLang="en-US" sz="14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9700" name="Text Box 6"/>
          <p:cNvSpPr txBox="1">
            <a:spLocks noChangeArrowheads="1"/>
          </p:cNvSpPr>
          <p:nvPr/>
        </p:nvSpPr>
        <p:spPr bwMode="auto">
          <a:xfrm>
            <a:off x="827088" y="3717925"/>
            <a:ext cx="7921625" cy="26781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>
                <a:solidFill>
                  <a:schemeClr val="tx1"/>
                </a:solidFill>
                <a:latin typeface="Arial" charset="0"/>
              </a:rPr>
              <a:t>Functional cohesion</a:t>
            </a:r>
            <a:r>
              <a:rPr lang="tr-TR" altLang="en-US">
                <a:solidFill>
                  <a:schemeClr val="tx1"/>
                </a:solidFill>
                <a:latin typeface="Arial" charset="0"/>
              </a:rPr>
              <a:t>		(best)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>
                <a:solidFill>
                  <a:schemeClr val="tx1"/>
                </a:solidFill>
                <a:latin typeface="Arial" charset="0"/>
              </a:rPr>
              <a:t>Informational cohesion</a:t>
            </a:r>
            <a:r>
              <a:rPr lang="tr-TR" altLang="en-US">
                <a:solidFill>
                  <a:schemeClr val="tx1"/>
                </a:solidFill>
                <a:latin typeface="Arial" charset="0"/>
              </a:rPr>
              <a:t>		(desirable)		</a:t>
            </a:r>
            <a:endParaRPr lang="en-US" altLang="en-US">
              <a:solidFill>
                <a:schemeClr val="tx1"/>
              </a:solidFill>
              <a:latin typeface="Arial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>
                <a:solidFill>
                  <a:schemeClr val="tx1"/>
                </a:solidFill>
                <a:latin typeface="Arial" charset="0"/>
              </a:rPr>
              <a:t>Communicational cohesion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>
                <a:solidFill>
                  <a:schemeClr val="tx1"/>
                </a:solidFill>
                <a:latin typeface="Arial" charset="0"/>
              </a:rPr>
              <a:t>Procedural cohesion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>
                <a:solidFill>
                  <a:schemeClr val="tx1"/>
                </a:solidFill>
                <a:latin typeface="Arial" charset="0"/>
              </a:rPr>
              <a:t>Temporal cohesion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>
                <a:solidFill>
                  <a:schemeClr val="tx1"/>
                </a:solidFill>
                <a:latin typeface="Arial" charset="0"/>
              </a:rPr>
              <a:t>Logical cohesion</a:t>
            </a:r>
            <a:r>
              <a:rPr lang="tr-TR" altLang="en-US">
                <a:solidFill>
                  <a:schemeClr val="tx1"/>
                </a:solidFill>
                <a:latin typeface="Arial" charset="0"/>
              </a:rPr>
              <a:t>			(should be avoided)</a:t>
            </a:r>
            <a:endParaRPr lang="en-US" altLang="en-US">
              <a:solidFill>
                <a:schemeClr val="tx1"/>
              </a:solidFill>
              <a:latin typeface="Arial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>
                <a:solidFill>
                  <a:schemeClr val="tx1"/>
                </a:solidFill>
                <a:latin typeface="Arial" charset="0"/>
              </a:rPr>
              <a:t>Coincidental cohesion</a:t>
            </a:r>
            <a:r>
              <a:rPr lang="tr-TR" altLang="en-US">
                <a:solidFill>
                  <a:schemeClr val="tx1"/>
                </a:solidFill>
                <a:latin typeface="Arial" charset="0"/>
              </a:rPr>
              <a:t>		</a:t>
            </a:r>
            <a:r>
              <a:rPr lang="en-US" altLang="en-US">
                <a:solidFill>
                  <a:schemeClr val="tx1"/>
                </a:solidFill>
                <a:latin typeface="Arial" charset="0"/>
              </a:rPr>
              <a:t>(worst)</a:t>
            </a:r>
          </a:p>
        </p:txBody>
      </p:sp>
    </p:spTree>
    <p:extLst>
      <p:ext uri="{BB962C8B-B14F-4D97-AF65-F5344CB8AC3E}">
        <p14:creationId xmlns:p14="http://schemas.microsoft.com/office/powerpoint/2010/main" val="17072173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400" dirty="0">
                <a:ea typeface="ＭＳ Ｐゴシック" charset="-128"/>
              </a:rPr>
              <a:t>Coupling</a:t>
            </a:r>
          </a:p>
        </p:txBody>
      </p:sp>
      <p:sp>
        <p:nvSpPr>
          <p:cNvPr id="38914" name="Text Box 3"/>
          <p:cNvSpPr txBox="1">
            <a:spLocks noChangeArrowheads="1"/>
          </p:cNvSpPr>
          <p:nvPr/>
        </p:nvSpPr>
        <p:spPr bwMode="auto">
          <a:xfrm>
            <a:off x="642938" y="1143000"/>
            <a:ext cx="8215312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charset="0"/>
              <a:buChar char="•"/>
            </a:pPr>
            <a:r>
              <a:rPr lang="tr-TR" altLang="en-US" sz="2000" b="1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altLang="en-US" sz="2000" b="1">
                <a:solidFill>
                  <a:schemeClr val="tx1"/>
                </a:solidFill>
                <a:latin typeface="Arial" charset="0"/>
              </a:rPr>
              <a:t>Coupling</a:t>
            </a:r>
            <a:r>
              <a:rPr lang="en-US" altLang="en-US" sz="2000">
                <a:solidFill>
                  <a:schemeClr val="tx1"/>
                </a:solidFill>
                <a:latin typeface="Arial" charset="0"/>
              </a:rPr>
              <a:t> is a measure of the dependencies </a:t>
            </a:r>
            <a:r>
              <a:rPr lang="en-US" altLang="en-US" sz="2000" b="1" i="1">
                <a:solidFill>
                  <a:schemeClr val="tx1"/>
                </a:solidFill>
                <a:latin typeface="Arial" charset="0"/>
              </a:rPr>
              <a:t>between</a:t>
            </a:r>
            <a:r>
              <a:rPr lang="en-US" altLang="en-US" sz="2000">
                <a:solidFill>
                  <a:schemeClr val="tx1"/>
                </a:solidFill>
                <a:latin typeface="Arial" charset="0"/>
              </a:rPr>
              <a:t> two </a:t>
            </a: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modules</a:t>
            </a:r>
            <a:r>
              <a:rPr lang="en-US" altLang="en-US" sz="2000">
                <a:solidFill>
                  <a:schemeClr val="tx1"/>
                </a:solidFill>
                <a:latin typeface="Arial" charset="0"/>
              </a:rPr>
              <a:t>.  </a:t>
            </a:r>
            <a:endParaRPr lang="tr-TR" altLang="en-US" sz="2000">
              <a:solidFill>
                <a:schemeClr val="tx1"/>
              </a:solidFill>
              <a:latin typeface="Arial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 typeface="Arial" charset="0"/>
              <a:buChar char="•"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altLang="en-US" sz="2000">
                <a:solidFill>
                  <a:schemeClr val="tx1"/>
                </a:solidFill>
                <a:latin typeface="Arial" charset="0"/>
              </a:rPr>
              <a:t>If two </a:t>
            </a: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modules</a:t>
            </a:r>
            <a:r>
              <a:rPr lang="en-US" altLang="en-US" sz="2000">
                <a:solidFill>
                  <a:schemeClr val="tx1"/>
                </a:solidFill>
                <a:latin typeface="Arial" charset="0"/>
              </a:rPr>
              <a:t> are strongly coupled, it is hard to modify one without modifying the other.</a:t>
            </a:r>
            <a:endParaRPr lang="tr-TR" altLang="en-US" sz="2000">
              <a:solidFill>
                <a:schemeClr val="tx1"/>
              </a:solidFill>
              <a:latin typeface="Arial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 typeface="Arial" charset="0"/>
              <a:buChar char="•"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  The designer should aim </a:t>
            </a:r>
            <a:r>
              <a:rPr lang="tr-TR" altLang="en-US" sz="2000" b="1">
                <a:solidFill>
                  <a:srgbClr val="FF0000"/>
                </a:solidFill>
                <a:latin typeface="Arial" charset="0"/>
              </a:rPr>
              <a:t>low coupling.</a:t>
            </a:r>
          </a:p>
          <a:p>
            <a:pPr lvl="1" eaLnBrk="1" hangingPunct="1">
              <a:spcBef>
                <a:spcPct val="50000"/>
              </a:spcBef>
              <a:buClrTx/>
              <a:buSzTx/>
              <a:buFont typeface="Times New Roman" charset="0"/>
              <a:buChar char="−"/>
            </a:pPr>
            <a:r>
              <a:rPr lang="tr-TR" altLang="en-US">
                <a:solidFill>
                  <a:schemeClr val="tx1"/>
                </a:solidFill>
                <a:latin typeface="Arial" charset="0"/>
              </a:rPr>
              <a:t>  M</a:t>
            </a:r>
            <a:r>
              <a:rPr lang="en-US" altLang="en-US">
                <a:solidFill>
                  <a:schemeClr val="tx1"/>
                </a:solidFill>
                <a:latin typeface="Arial" charset="0"/>
              </a:rPr>
              <a:t>odules have low interactions with others</a:t>
            </a:r>
          </a:p>
          <a:p>
            <a:pPr lvl="1" eaLnBrk="1" hangingPunct="1">
              <a:spcBef>
                <a:spcPct val="50000"/>
              </a:spcBef>
              <a:buClrTx/>
              <a:buSzTx/>
              <a:buFont typeface="Times New Roman" charset="0"/>
              <a:buChar char="−"/>
            </a:pPr>
            <a:r>
              <a:rPr lang="tr-TR" altLang="en-US">
                <a:solidFill>
                  <a:schemeClr val="tx1"/>
                </a:solidFill>
                <a:latin typeface="Arial" charset="0"/>
              </a:rPr>
              <a:t>  U</a:t>
            </a:r>
            <a:r>
              <a:rPr lang="en-US" altLang="en-US">
                <a:solidFill>
                  <a:schemeClr val="tx1"/>
                </a:solidFill>
                <a:latin typeface="Arial" charset="0"/>
              </a:rPr>
              <a:t>nderstandable separately</a:t>
            </a:r>
          </a:p>
        </p:txBody>
      </p:sp>
      <p:sp>
        <p:nvSpPr>
          <p:cNvPr id="38915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DE3DEF5-7760-DA40-82E5-D1CA8B4F4E98}" type="slidenum">
              <a:rPr lang="tr-TR" altLang="en-US" sz="1400" b="1">
                <a:solidFill>
                  <a:schemeClr val="tx1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tr-TR" altLang="en-US" sz="14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8916" name="Text Box 6"/>
          <p:cNvSpPr txBox="1">
            <a:spLocks noChangeArrowheads="1"/>
          </p:cNvSpPr>
          <p:nvPr/>
        </p:nvSpPr>
        <p:spPr bwMode="auto">
          <a:xfrm>
            <a:off x="2643188" y="4214813"/>
            <a:ext cx="3571875" cy="19383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>
                <a:solidFill>
                  <a:schemeClr val="tx1"/>
                </a:solidFill>
                <a:latin typeface="Arial" charset="0"/>
              </a:rPr>
              <a:t>Data coupling</a:t>
            </a:r>
            <a:endParaRPr lang="tr-TR" altLang="en-US">
              <a:solidFill>
                <a:schemeClr val="tx1"/>
              </a:solidFill>
              <a:latin typeface="Arial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>
                <a:solidFill>
                  <a:schemeClr val="tx1"/>
                </a:solidFill>
                <a:latin typeface="Arial" charset="0"/>
              </a:rPr>
              <a:t>Stamp coupling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>
                <a:solidFill>
                  <a:schemeClr val="tx1"/>
                </a:solidFill>
                <a:latin typeface="Arial" charset="0"/>
              </a:rPr>
              <a:t>Control coupling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>
                <a:solidFill>
                  <a:schemeClr val="tx1"/>
                </a:solidFill>
                <a:latin typeface="Arial" charset="0"/>
              </a:rPr>
              <a:t>Common coupling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>
                <a:solidFill>
                  <a:schemeClr val="tx1"/>
                </a:solidFill>
                <a:latin typeface="Arial" charset="0"/>
              </a:rPr>
              <a:t>Content coupling</a:t>
            </a:r>
          </a:p>
        </p:txBody>
      </p:sp>
    </p:spTree>
    <p:extLst>
      <p:ext uri="{BB962C8B-B14F-4D97-AF65-F5344CB8AC3E}">
        <p14:creationId xmlns:p14="http://schemas.microsoft.com/office/powerpoint/2010/main" val="31187663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r-TR" sz="6000" dirty="0" smtClean="0"/>
              <a:t>Object </a:t>
            </a:r>
            <a:r>
              <a:rPr lang="tr-TR" sz="6000" dirty="0" err="1" smtClean="0"/>
              <a:t>Oriented</a:t>
            </a:r>
            <a:r>
              <a:rPr lang="tr-TR" sz="6000" dirty="0" smtClean="0"/>
              <a:t> Design </a:t>
            </a:r>
            <a:r>
              <a:rPr lang="tr-TR" sz="6000" dirty="0" err="1" smtClean="0"/>
              <a:t>Principles</a:t>
            </a:r>
            <a:endParaRPr lang="tr-TR" sz="6000" dirty="0"/>
          </a:p>
        </p:txBody>
      </p:sp>
      <p:sp>
        <p:nvSpPr>
          <p:cNvPr id="16386" name="Text Placeholder 5"/>
          <p:cNvSpPr>
            <a:spLocks noGrp="1"/>
          </p:cNvSpPr>
          <p:nvPr>
            <p:ph type="body" idx="1"/>
          </p:nvPr>
        </p:nvSpPr>
        <p:spPr>
          <a:xfrm>
            <a:off x="571500" y="4800600"/>
            <a:ext cx="8001000" cy="549275"/>
          </a:xfrm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107950" y="188913"/>
            <a:ext cx="5327650" cy="2003625"/>
          </a:xfrm>
          <a:prstGeom prst="rect">
            <a:avLst/>
          </a:prstGeom>
          <a:gradFill rotWithShape="1">
            <a:gsLst>
              <a:gs pos="0">
                <a:srgbClr val="ECC16E"/>
              </a:gs>
              <a:gs pos="47501">
                <a:srgbClr val="F6DDB9"/>
              </a:gs>
              <a:gs pos="58501">
                <a:srgbClr val="F6DDB9"/>
              </a:gs>
              <a:gs pos="100000">
                <a:srgbClr val="ECC16E"/>
              </a:gs>
            </a:gsLst>
            <a:lin ang="3600000" scaled="1"/>
          </a:gradFill>
          <a:ln w="10000">
            <a:solidFill>
              <a:srgbClr val="E3B651"/>
            </a:solidFill>
            <a:miter lim="800000"/>
            <a:headEnd/>
            <a:tailEnd/>
          </a:ln>
          <a:effectLst>
            <a:outerShdw blurRad="63500" dist="25400" dir="3599997" algn="r" rotWithShape="0">
              <a:srgbClr val="000000">
                <a:alpha val="29999"/>
              </a:srgbClr>
            </a:outerShdw>
          </a:effec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15000"/>
              </a:lnSpc>
              <a:buFont typeface="Bodoni MT Condensed" charset="0"/>
              <a:buAutoNum type="arabicPeriod"/>
            </a:pPr>
            <a:r>
              <a:rPr lang="tr-TR" altLang="en-US" dirty="0" err="1" smtClean="0"/>
              <a:t>Unified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Modeling</a:t>
            </a:r>
            <a:r>
              <a:rPr lang="tr-TR" altLang="en-US" dirty="0" smtClean="0"/>
              <a:t> Language</a:t>
            </a:r>
          </a:p>
          <a:p>
            <a:pPr eaLnBrk="1" hangingPunct="1">
              <a:lnSpc>
                <a:spcPct val="115000"/>
              </a:lnSpc>
              <a:buFont typeface="Bodoni MT Condensed" charset="0"/>
              <a:buAutoNum type="arabicPeriod"/>
            </a:pPr>
            <a:r>
              <a:rPr lang="tr-TR" altLang="en-US" dirty="0" smtClean="0"/>
              <a:t>Software </a:t>
            </a:r>
            <a:r>
              <a:rPr lang="tr-TR" altLang="en-US" dirty="0"/>
              <a:t>Design </a:t>
            </a:r>
            <a:r>
              <a:rPr lang="tr-TR" altLang="en-US" dirty="0" err="1"/>
              <a:t>Concepts</a:t>
            </a:r>
            <a:endParaRPr lang="tr-TR" altLang="en-US" dirty="0"/>
          </a:p>
          <a:p>
            <a:pPr eaLnBrk="1" hangingPunct="1">
              <a:lnSpc>
                <a:spcPct val="115000"/>
              </a:lnSpc>
              <a:buFont typeface="Bodoni MT Condensed" charset="0"/>
              <a:buAutoNum type="arabicPeriod"/>
            </a:pPr>
            <a:r>
              <a:rPr lang="tr-TR" altLang="en-US" dirty="0" err="1" smtClean="0"/>
              <a:t>Structured</a:t>
            </a:r>
            <a:r>
              <a:rPr lang="tr-TR" altLang="en-US" dirty="0" smtClean="0"/>
              <a:t> </a:t>
            </a:r>
            <a:r>
              <a:rPr lang="tr-TR" altLang="en-US" dirty="0"/>
              <a:t>Design</a:t>
            </a:r>
          </a:p>
          <a:p>
            <a:pPr eaLnBrk="1" hangingPunct="1">
              <a:lnSpc>
                <a:spcPct val="115000"/>
              </a:lnSpc>
              <a:buFont typeface="Bodoni MT Condensed" charset="0"/>
              <a:buAutoNum type="arabicPeriod"/>
            </a:pPr>
            <a:r>
              <a:rPr lang="tr-TR" altLang="en-US" dirty="0" smtClean="0"/>
              <a:t>Object </a:t>
            </a:r>
            <a:r>
              <a:rPr lang="tr-TR" altLang="en-US" dirty="0" err="1"/>
              <a:t>Oriented</a:t>
            </a:r>
            <a:r>
              <a:rPr lang="tr-TR" altLang="en-US" dirty="0"/>
              <a:t> </a:t>
            </a:r>
            <a:r>
              <a:rPr lang="tr-TR" altLang="en-US" dirty="0" smtClean="0"/>
              <a:t>Design </a:t>
            </a:r>
            <a:r>
              <a:rPr lang="tr-TR" altLang="en-US" dirty="0" err="1" smtClean="0"/>
              <a:t>Principles</a:t>
            </a:r>
            <a:endParaRPr lang="tr-TR" altLang="en-US" dirty="0"/>
          </a:p>
          <a:p>
            <a:pPr eaLnBrk="1" hangingPunct="1">
              <a:lnSpc>
                <a:spcPct val="115000"/>
              </a:lnSpc>
              <a:buFont typeface="Bodoni MT Condensed" charset="0"/>
              <a:buAutoNum type="arabicPeriod"/>
            </a:pPr>
            <a:r>
              <a:rPr lang="tr-TR" altLang="en-US" dirty="0"/>
              <a:t>User </a:t>
            </a:r>
            <a:r>
              <a:rPr lang="tr-TR" altLang="en-US" dirty="0" err="1"/>
              <a:t>Interface</a:t>
            </a:r>
            <a:r>
              <a:rPr lang="tr-TR" altLang="en-US" dirty="0"/>
              <a:t> Design</a:t>
            </a:r>
          </a:p>
          <a:p>
            <a:pPr eaLnBrk="1" hangingPunct="1">
              <a:lnSpc>
                <a:spcPct val="115000"/>
              </a:lnSpc>
              <a:buFont typeface="Bodoni MT Condensed" charset="0"/>
              <a:buAutoNum type="arabicPeriod"/>
            </a:pPr>
            <a:r>
              <a:rPr lang="tr-TR" altLang="en-US" dirty="0"/>
              <a:t>Case </a:t>
            </a:r>
            <a:r>
              <a:rPr lang="tr-TR" altLang="en-US" dirty="0" err="1"/>
              <a:t>Study</a:t>
            </a:r>
            <a:r>
              <a:rPr lang="tr-TR" altLang="en-US" dirty="0"/>
              <a:t>: </a:t>
            </a:r>
            <a:r>
              <a:rPr lang="tr-TR" altLang="en-US" dirty="0" err="1"/>
              <a:t>SafeHome</a:t>
            </a:r>
            <a:endParaRPr lang="tr-T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759" y="1190725"/>
            <a:ext cx="3571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 smtClean="0">
                <a:latin typeface="+mn-lt"/>
              </a:rPr>
              <a:t>8.4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8176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Example of content coupling</a:t>
            </a:r>
          </a:p>
        </p:txBody>
      </p:sp>
      <p:sp>
        <p:nvSpPr>
          <p:cNvPr id="76802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1000"/>
              <a:t>© Lethbridge/Laganière 2005</a:t>
            </a:r>
          </a:p>
        </p:txBody>
      </p:sp>
      <p:sp>
        <p:nvSpPr>
          <p:cNvPr id="7680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4075" y="6482216"/>
            <a:ext cx="4824413" cy="3651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1400"/>
              <a:t>Chapter 9: Architecting and designing software</a:t>
            </a:r>
          </a:p>
        </p:txBody>
      </p:sp>
      <p:sp>
        <p:nvSpPr>
          <p:cNvPr id="768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97B40056-ABBE-134F-A512-D18E384E97FC}" type="slidenum">
              <a:rPr lang="en-US" sz="1400"/>
              <a:pPr/>
              <a:t>20</a:t>
            </a:fld>
            <a:endParaRPr lang="en-US" sz="1400"/>
          </a:p>
        </p:txBody>
      </p:sp>
      <p:sp>
        <p:nvSpPr>
          <p:cNvPr id="76806" name="Rectangle 4"/>
          <p:cNvSpPr>
            <a:spLocks noChangeArrowheads="1"/>
          </p:cNvSpPr>
          <p:nvPr/>
        </p:nvSpPr>
        <p:spPr bwMode="auto">
          <a:xfrm>
            <a:off x="71438" y="981075"/>
            <a:ext cx="5214937" cy="598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GB" sz="1800">
                <a:latin typeface="Comic Sans MS" charset="0"/>
                <a:cs typeface="Times" charset="0"/>
              </a:rPr>
              <a:t>public class Line</a:t>
            </a:r>
          </a:p>
          <a:p>
            <a:r>
              <a:rPr lang="en-GB" sz="1800">
                <a:latin typeface="Comic Sans MS" charset="0"/>
                <a:cs typeface="Times" charset="0"/>
              </a:rPr>
              <a:t>{</a:t>
            </a:r>
          </a:p>
          <a:p>
            <a:r>
              <a:rPr lang="en-GB" sz="1800">
                <a:latin typeface="Comic Sans MS" charset="0"/>
                <a:cs typeface="Times" charset="0"/>
              </a:rPr>
              <a:t>  private Point start, end;</a:t>
            </a:r>
          </a:p>
          <a:p>
            <a:r>
              <a:rPr lang="en-GB" sz="1800">
                <a:latin typeface="Comic Sans MS" charset="0"/>
                <a:cs typeface="Times" charset="0"/>
              </a:rPr>
              <a:t>  ...</a:t>
            </a:r>
          </a:p>
          <a:p>
            <a:r>
              <a:rPr lang="en-GB" sz="1800">
                <a:latin typeface="Comic Sans MS" charset="0"/>
                <a:cs typeface="Times" charset="0"/>
              </a:rPr>
              <a:t>  public Point getStart() { return start; }</a:t>
            </a:r>
          </a:p>
          <a:p>
            <a:r>
              <a:rPr lang="en-GB" sz="1800">
                <a:latin typeface="Comic Sans MS" charset="0"/>
                <a:cs typeface="Times" charset="0"/>
              </a:rPr>
              <a:t>  public Point getEnd()  { return end; }</a:t>
            </a:r>
          </a:p>
          <a:p>
            <a:r>
              <a:rPr lang="en-GB" sz="1800">
                <a:latin typeface="Comic Sans MS" charset="0"/>
                <a:cs typeface="Times" charset="0"/>
              </a:rPr>
              <a:t>}</a:t>
            </a:r>
          </a:p>
          <a:p>
            <a:endParaRPr lang="en-GB" sz="1800">
              <a:latin typeface="Comic Sans MS" charset="0"/>
              <a:cs typeface="Times" charset="0"/>
            </a:endParaRPr>
          </a:p>
          <a:p>
            <a:endParaRPr lang="en-GB" sz="1800">
              <a:latin typeface="Comic Sans MS" charset="0"/>
              <a:cs typeface="Times" charset="0"/>
            </a:endParaRPr>
          </a:p>
          <a:p>
            <a:r>
              <a:rPr lang="en-GB" sz="1800">
                <a:latin typeface="Comic Sans MS" charset="0"/>
                <a:cs typeface="Times" charset="0"/>
              </a:rPr>
              <a:t> </a:t>
            </a:r>
          </a:p>
          <a:p>
            <a:r>
              <a:rPr lang="en-GB" sz="1800">
                <a:latin typeface="Comic Sans MS" charset="0"/>
                <a:cs typeface="Times" charset="0"/>
              </a:rPr>
              <a:t>public class Arch</a:t>
            </a:r>
          </a:p>
          <a:p>
            <a:r>
              <a:rPr lang="en-GB" sz="1800">
                <a:latin typeface="Comic Sans MS" charset="0"/>
                <a:cs typeface="Times" charset="0"/>
              </a:rPr>
              <a:t>{</a:t>
            </a:r>
          </a:p>
          <a:p>
            <a:r>
              <a:rPr lang="en-GB" sz="1800">
                <a:latin typeface="Comic Sans MS" charset="0"/>
                <a:cs typeface="Times" charset="0"/>
              </a:rPr>
              <a:t>  private Line baseline;</a:t>
            </a:r>
          </a:p>
          <a:p>
            <a:r>
              <a:rPr lang="en-GB" sz="1800">
                <a:latin typeface="Comic Sans MS" charset="0"/>
                <a:cs typeface="Times" charset="0"/>
              </a:rPr>
              <a:t>  ...</a:t>
            </a:r>
          </a:p>
          <a:p>
            <a:r>
              <a:rPr lang="en-GB" sz="1800">
                <a:latin typeface="Comic Sans MS" charset="0"/>
                <a:cs typeface="Times" charset="0"/>
              </a:rPr>
              <a:t>  void move(int newX, int newY){</a:t>
            </a:r>
          </a:p>
          <a:p>
            <a:r>
              <a:rPr lang="en-GB" sz="1800">
                <a:latin typeface="Comic Sans MS" charset="0"/>
                <a:cs typeface="Times" charset="0"/>
              </a:rPr>
              <a:t>    Point theEnd = baseline.getEnd();</a:t>
            </a:r>
          </a:p>
          <a:p>
            <a:r>
              <a:rPr lang="en-GB" sz="1800">
                <a:latin typeface="Comic Sans MS" charset="0"/>
                <a:cs typeface="Times" charset="0"/>
              </a:rPr>
              <a:t>    theEnd.setX(newX);</a:t>
            </a:r>
          </a:p>
          <a:p>
            <a:r>
              <a:rPr lang="en-GB">
                <a:latin typeface="Comic Sans MS" charset="0"/>
                <a:ea typeface="Times" charset="0"/>
                <a:cs typeface="Times" charset="0"/>
              </a:rPr>
              <a:t>   </a:t>
            </a:r>
            <a:r>
              <a:rPr lang="en-GB" sz="1800">
                <a:latin typeface="Comic Sans MS" charset="0"/>
                <a:ea typeface="Times" charset="0"/>
                <a:cs typeface="Times" charset="0"/>
              </a:rPr>
              <a:t>theEnd.setY(newY);</a:t>
            </a:r>
            <a:endParaRPr lang="en-GB" sz="1800">
              <a:latin typeface="Comic Sans MS" charset="0"/>
              <a:cs typeface="Times" charset="0"/>
            </a:endParaRPr>
          </a:p>
          <a:p>
            <a:r>
              <a:rPr lang="en-GB" sz="1800">
                <a:latin typeface="Comic Sans MS" charset="0"/>
                <a:cs typeface="Times" charset="0"/>
              </a:rPr>
              <a:t>  }</a:t>
            </a:r>
          </a:p>
          <a:p>
            <a:r>
              <a:rPr lang="en-GB" sz="1800">
                <a:latin typeface="Comic Sans MS" charset="0"/>
                <a:cs typeface="Times" charset="0"/>
              </a:rPr>
              <a:t>}</a:t>
            </a:r>
          </a:p>
          <a:p>
            <a:endParaRPr lang="en-GB" sz="2000">
              <a:latin typeface="Comic Sans MS" charset="0"/>
              <a:cs typeface="Times" charset="0"/>
            </a:endParaRPr>
          </a:p>
        </p:txBody>
      </p:sp>
      <p:sp>
        <p:nvSpPr>
          <p:cNvPr id="76807" name="Rectangle 4"/>
          <p:cNvSpPr>
            <a:spLocks noChangeArrowheads="1"/>
          </p:cNvSpPr>
          <p:nvPr/>
        </p:nvSpPr>
        <p:spPr bwMode="auto">
          <a:xfrm>
            <a:off x="4929188" y="928688"/>
            <a:ext cx="5214937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GB" sz="1800">
                <a:latin typeface="Comic Sans MS" charset="0"/>
                <a:cs typeface="Times" charset="0"/>
              </a:rPr>
              <a:t>public class Point</a:t>
            </a:r>
          </a:p>
          <a:p>
            <a:r>
              <a:rPr lang="en-GB" sz="1800">
                <a:latin typeface="Comic Sans MS" charset="0"/>
                <a:cs typeface="Times" charset="0"/>
              </a:rPr>
              <a:t>{</a:t>
            </a:r>
          </a:p>
          <a:p>
            <a:r>
              <a:rPr lang="en-GB" sz="1800">
                <a:latin typeface="Comic Sans MS" charset="0"/>
                <a:cs typeface="Times" charset="0"/>
              </a:rPr>
              <a:t>  private int x, y;</a:t>
            </a:r>
          </a:p>
          <a:p>
            <a:r>
              <a:rPr lang="en-GB" sz="1800">
                <a:latin typeface="Comic Sans MS" charset="0"/>
                <a:cs typeface="Times" charset="0"/>
              </a:rPr>
              <a:t>  ...</a:t>
            </a:r>
          </a:p>
          <a:p>
            <a:r>
              <a:rPr lang="en-GB" sz="1800">
                <a:latin typeface="Comic Sans MS" charset="0"/>
                <a:cs typeface="Times" charset="0"/>
              </a:rPr>
              <a:t>  public void setX(int x){ this.x = x; }</a:t>
            </a:r>
          </a:p>
          <a:p>
            <a:r>
              <a:rPr lang="en-GB" sz="1800">
                <a:latin typeface="Comic Sans MS" charset="0"/>
                <a:cs typeface="Times" charset="0"/>
              </a:rPr>
              <a:t>  public void setY(int y){ this.y = y; }</a:t>
            </a:r>
          </a:p>
          <a:p>
            <a:r>
              <a:rPr lang="en-GB" sz="1800">
                <a:latin typeface="Comic Sans MS" charset="0"/>
                <a:cs typeface="Times" charset="0"/>
              </a:rPr>
              <a:t>}</a:t>
            </a:r>
          </a:p>
          <a:p>
            <a:endParaRPr lang="en-GB" sz="1800">
              <a:latin typeface="Comic Sans M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98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Date Placeholder 3"/>
          <p:cNvSpPr txBox="1">
            <a:spLocks noGrp="1"/>
          </p:cNvSpPr>
          <p:nvPr/>
        </p:nvSpPr>
        <p:spPr bwMode="auto">
          <a:xfrm>
            <a:off x="1676400" y="6477000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1000"/>
              <a:t>© Lethbridge/Laganière 2005</a:t>
            </a:r>
          </a:p>
        </p:txBody>
      </p:sp>
      <p:sp>
        <p:nvSpPr>
          <p:cNvPr id="80899" name="Footer Placeholder 4"/>
          <p:cNvSpPr txBox="1">
            <a:spLocks noGrp="1"/>
          </p:cNvSpPr>
          <p:nvPr/>
        </p:nvSpPr>
        <p:spPr bwMode="auto">
          <a:xfrm>
            <a:off x="3810000" y="6400800"/>
            <a:ext cx="411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1400"/>
              <a:t>Chapter 9: Architecting and designing software</a:t>
            </a:r>
          </a:p>
        </p:txBody>
      </p:sp>
      <p:sp>
        <p:nvSpPr>
          <p:cNvPr id="80900" name="Slide Number Placeholder 5"/>
          <p:cNvSpPr txBox="1">
            <a:spLocks noGrp="1"/>
          </p:cNvSpPr>
          <p:nvPr/>
        </p:nvSpPr>
        <p:spPr bwMode="auto">
          <a:xfrm>
            <a:off x="8077200" y="64008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r"/>
            <a:fld id="{60FB9733-1A46-BB41-A770-705D096AD363}" type="slidenum">
              <a:rPr lang="en-US" sz="1400"/>
              <a:pPr algn="r"/>
              <a:t>21</a:t>
            </a:fld>
            <a:endParaRPr lang="en-US" sz="1400"/>
          </a:p>
        </p:txBody>
      </p:sp>
      <p:sp>
        <p:nvSpPr>
          <p:cNvPr id="8090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One solution (other solutions exist)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80902" name="Rectangle 4"/>
          <p:cNvSpPr>
            <a:spLocks noChangeArrowheads="1"/>
          </p:cNvSpPr>
          <p:nvPr/>
        </p:nvSpPr>
        <p:spPr bwMode="auto">
          <a:xfrm>
            <a:off x="71438" y="981075"/>
            <a:ext cx="5214937" cy="588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GB" sz="1800">
                <a:latin typeface="Comic Sans MS" charset="0"/>
                <a:cs typeface="Times" charset="0"/>
              </a:rPr>
              <a:t>public class Line</a:t>
            </a:r>
          </a:p>
          <a:p>
            <a:r>
              <a:rPr lang="en-GB" sz="1800">
                <a:latin typeface="Comic Sans MS" charset="0"/>
                <a:cs typeface="Times" charset="0"/>
              </a:rPr>
              <a:t>{</a:t>
            </a:r>
          </a:p>
          <a:p>
            <a:r>
              <a:rPr lang="en-GB" sz="1800">
                <a:latin typeface="Comic Sans MS" charset="0"/>
                <a:cs typeface="Times" charset="0"/>
              </a:rPr>
              <a:t>  private Point start, end;</a:t>
            </a:r>
          </a:p>
          <a:p>
            <a:r>
              <a:rPr lang="en-GB" sz="1800">
                <a:latin typeface="Comic Sans MS" charset="0"/>
                <a:cs typeface="Times" charset="0"/>
              </a:rPr>
              <a:t>  ...</a:t>
            </a:r>
          </a:p>
          <a:p>
            <a:r>
              <a:rPr lang="en-GB" sz="1800">
                <a:latin typeface="Comic Sans MS" charset="0"/>
                <a:cs typeface="Times" charset="0"/>
              </a:rPr>
              <a:t>  public Point getStart() { return start; }</a:t>
            </a:r>
          </a:p>
          <a:p>
            <a:r>
              <a:rPr lang="en-GB" sz="1800">
                <a:latin typeface="Comic Sans MS" charset="0"/>
                <a:cs typeface="Times" charset="0"/>
              </a:rPr>
              <a:t>  public Point getEnd()  { return end; }</a:t>
            </a:r>
          </a:p>
          <a:p>
            <a:r>
              <a:rPr lang="en-GB" sz="1800">
                <a:solidFill>
                  <a:srgbClr val="FF0000"/>
                </a:solidFill>
                <a:latin typeface="Comic Sans MS" charset="0"/>
                <a:ea typeface="Times" charset="0"/>
                <a:cs typeface="Times" charset="0"/>
              </a:rPr>
              <a:t>  </a:t>
            </a:r>
            <a:r>
              <a:rPr lang="en-GB" sz="1800" b="1">
                <a:solidFill>
                  <a:srgbClr val="FF0000"/>
                </a:solidFill>
                <a:latin typeface="Comic Sans MS" charset="0"/>
                <a:ea typeface="Times" charset="0"/>
                <a:cs typeface="Times" charset="0"/>
              </a:rPr>
              <a:t>public void moveEnd(int x, int y)  {</a:t>
            </a:r>
          </a:p>
          <a:p>
            <a:r>
              <a:rPr lang="en-GB" sz="1800" b="1">
                <a:solidFill>
                  <a:srgbClr val="FF0000"/>
                </a:solidFill>
                <a:latin typeface="Comic Sans MS" charset="0"/>
                <a:ea typeface="Times" charset="0"/>
                <a:cs typeface="Times" charset="0"/>
              </a:rPr>
              <a:t>    end = new Point(x, y);</a:t>
            </a:r>
          </a:p>
          <a:p>
            <a:r>
              <a:rPr lang="en-GB" sz="1800" b="1">
                <a:solidFill>
                  <a:srgbClr val="FF0000"/>
                </a:solidFill>
                <a:latin typeface="Comic Sans MS" charset="0"/>
                <a:ea typeface="Times" charset="0"/>
                <a:cs typeface="Times" charset="0"/>
              </a:rPr>
              <a:t>  }</a:t>
            </a:r>
            <a:endParaRPr lang="en-GB" sz="1800" b="1">
              <a:solidFill>
                <a:srgbClr val="FF0000"/>
              </a:solidFill>
              <a:latin typeface="Comic Sans MS" charset="0"/>
              <a:cs typeface="Times" charset="0"/>
            </a:endParaRPr>
          </a:p>
          <a:p>
            <a:r>
              <a:rPr lang="en-GB" sz="1800">
                <a:latin typeface="Comic Sans MS" charset="0"/>
                <a:cs typeface="Times" charset="0"/>
              </a:rPr>
              <a:t>}</a:t>
            </a:r>
          </a:p>
          <a:p>
            <a:endParaRPr lang="en-GB" sz="1800">
              <a:latin typeface="Comic Sans MS" charset="0"/>
              <a:cs typeface="Times" charset="0"/>
            </a:endParaRPr>
          </a:p>
          <a:p>
            <a:endParaRPr lang="en-GB" sz="1800">
              <a:latin typeface="Comic Sans MS" charset="0"/>
              <a:cs typeface="Times" charset="0"/>
            </a:endParaRPr>
          </a:p>
          <a:p>
            <a:r>
              <a:rPr lang="en-GB" sz="1800">
                <a:latin typeface="Comic Sans MS" charset="0"/>
                <a:cs typeface="Times" charset="0"/>
              </a:rPr>
              <a:t>public class Arch</a:t>
            </a:r>
          </a:p>
          <a:p>
            <a:r>
              <a:rPr lang="en-GB" sz="1800">
                <a:latin typeface="Comic Sans MS" charset="0"/>
                <a:cs typeface="Times" charset="0"/>
              </a:rPr>
              <a:t>{</a:t>
            </a:r>
          </a:p>
          <a:p>
            <a:r>
              <a:rPr lang="en-GB" sz="1800">
                <a:latin typeface="Comic Sans MS" charset="0"/>
                <a:cs typeface="Times" charset="0"/>
              </a:rPr>
              <a:t>  private Line baseline;</a:t>
            </a:r>
          </a:p>
          <a:p>
            <a:r>
              <a:rPr lang="en-GB" sz="1800">
                <a:latin typeface="Comic Sans MS" charset="0"/>
                <a:cs typeface="Times" charset="0"/>
              </a:rPr>
              <a:t>  ...</a:t>
            </a:r>
          </a:p>
          <a:p>
            <a:r>
              <a:rPr lang="en-GB" sz="1800">
                <a:latin typeface="Comic Sans MS" charset="0"/>
                <a:cs typeface="Times" charset="0"/>
              </a:rPr>
              <a:t>  void move(int newX, int newY){</a:t>
            </a:r>
          </a:p>
          <a:p>
            <a:r>
              <a:rPr lang="en-GB" sz="1800">
                <a:latin typeface="Comic Sans MS" charset="0"/>
                <a:cs typeface="Times" charset="0"/>
              </a:rPr>
              <a:t>    </a:t>
            </a:r>
            <a:r>
              <a:rPr lang="en-GB" sz="1800" b="1">
                <a:solidFill>
                  <a:srgbClr val="FF0000"/>
                </a:solidFill>
                <a:latin typeface="Comic Sans MS" charset="0"/>
                <a:cs typeface="Times" charset="0"/>
              </a:rPr>
              <a:t>baseLine.moveEnd(newX, newY);</a:t>
            </a:r>
          </a:p>
          <a:p>
            <a:r>
              <a:rPr lang="en-GB" sz="1800">
                <a:latin typeface="Comic Sans MS" charset="0"/>
                <a:cs typeface="Times" charset="0"/>
              </a:rPr>
              <a:t>  }</a:t>
            </a:r>
          </a:p>
          <a:p>
            <a:r>
              <a:rPr lang="en-GB" sz="1800">
                <a:latin typeface="Comic Sans MS" charset="0"/>
                <a:cs typeface="Times" charset="0"/>
              </a:rPr>
              <a:t>}</a:t>
            </a:r>
          </a:p>
          <a:p>
            <a:endParaRPr lang="en-GB" sz="2000">
              <a:latin typeface="Comic Sans MS" charset="0"/>
              <a:cs typeface="Times" charset="0"/>
            </a:endParaRPr>
          </a:p>
        </p:txBody>
      </p:sp>
      <p:sp>
        <p:nvSpPr>
          <p:cNvPr id="80903" name="Rectangle 4"/>
          <p:cNvSpPr>
            <a:spLocks noChangeArrowheads="1"/>
          </p:cNvSpPr>
          <p:nvPr/>
        </p:nvSpPr>
        <p:spPr bwMode="auto">
          <a:xfrm>
            <a:off x="4929188" y="928688"/>
            <a:ext cx="5214937" cy="20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GB" sz="1800" dirty="0">
                <a:latin typeface="Comic Sans MS" charset="0"/>
                <a:cs typeface="Times" charset="0"/>
              </a:rPr>
              <a:t>public class Point</a:t>
            </a:r>
          </a:p>
          <a:p>
            <a:r>
              <a:rPr lang="en-GB" sz="1800" dirty="0">
                <a:latin typeface="Comic Sans MS" charset="0"/>
                <a:cs typeface="Times" charset="0"/>
              </a:rPr>
              <a:t>{</a:t>
            </a:r>
          </a:p>
          <a:p>
            <a:r>
              <a:rPr lang="en-GB" sz="1800" dirty="0">
                <a:latin typeface="Comic Sans MS" charset="0"/>
                <a:cs typeface="Times" charset="0"/>
              </a:rPr>
              <a:t>  private </a:t>
            </a:r>
            <a:r>
              <a:rPr lang="en-GB" sz="1800" dirty="0" err="1">
                <a:latin typeface="Comic Sans MS" charset="0"/>
                <a:cs typeface="Times" charset="0"/>
              </a:rPr>
              <a:t>int</a:t>
            </a:r>
            <a:r>
              <a:rPr lang="en-GB" sz="1800" dirty="0">
                <a:latin typeface="Comic Sans MS" charset="0"/>
                <a:cs typeface="Times" charset="0"/>
              </a:rPr>
              <a:t> x, y;</a:t>
            </a:r>
          </a:p>
          <a:p>
            <a:r>
              <a:rPr lang="en-GB" sz="1800" dirty="0">
                <a:latin typeface="Comic Sans MS" charset="0"/>
                <a:cs typeface="Times" charset="0"/>
              </a:rPr>
              <a:t>   ...</a:t>
            </a:r>
          </a:p>
          <a:p>
            <a:r>
              <a:rPr lang="en-GB" sz="1800" dirty="0">
                <a:latin typeface="Comic Sans MS" charset="0"/>
                <a:cs typeface="Times" charset="0"/>
              </a:rPr>
              <a:t>  </a:t>
            </a:r>
            <a:endParaRPr lang="en-GB" sz="1800" b="1" dirty="0">
              <a:solidFill>
                <a:srgbClr val="FF0000"/>
              </a:solidFill>
              <a:latin typeface="Comic Sans MS" charset="0"/>
              <a:cs typeface="Times" charset="0"/>
            </a:endParaRPr>
          </a:p>
          <a:p>
            <a:r>
              <a:rPr lang="en-GB" sz="1800" dirty="0">
                <a:latin typeface="Comic Sans MS" charset="0"/>
                <a:cs typeface="Times" charset="0"/>
              </a:rPr>
              <a:t>}</a:t>
            </a:r>
          </a:p>
          <a:p>
            <a:endParaRPr lang="en-GB" sz="1800" dirty="0">
              <a:latin typeface="Comic Sans M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61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1 Başlık"/>
          <p:cNvSpPr>
            <a:spLocks noGrp="1"/>
          </p:cNvSpPr>
          <p:nvPr>
            <p:ph type="title" idx="429496729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400">
                <a:ea typeface="ＭＳ Ｐゴシック" charset="-128"/>
              </a:rPr>
              <a:t>Coupling</a:t>
            </a:r>
            <a:endParaRPr lang="tr-TR" sz="4400">
              <a:ea typeface="ＭＳ Ｐゴシック" charset="-128"/>
            </a:endParaRPr>
          </a:p>
        </p:txBody>
      </p:sp>
      <p:sp>
        <p:nvSpPr>
          <p:cNvPr id="39938" name="2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192B871D-847D-F144-8500-B6950BD38C68}" type="slidenum">
              <a:rPr lang="tr-TR" altLang="en-US" sz="1400" b="1">
                <a:solidFill>
                  <a:schemeClr val="tx1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tr-TR" altLang="en-US" sz="1400" b="1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3993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928813"/>
            <a:ext cx="8001000" cy="293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Text Box 5"/>
          <p:cNvSpPr txBox="1">
            <a:spLocks noChangeArrowheads="1"/>
          </p:cNvSpPr>
          <p:nvPr/>
        </p:nvSpPr>
        <p:spPr bwMode="auto">
          <a:xfrm>
            <a:off x="1785938" y="5286375"/>
            <a:ext cx="2054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>
                <a:solidFill>
                  <a:schemeClr val="tx1"/>
                </a:solidFill>
                <a:latin typeface="Arial" charset="0"/>
              </a:rPr>
              <a:t>H</a:t>
            </a:r>
            <a:r>
              <a:rPr lang="en-US" altLang="en-US">
                <a:solidFill>
                  <a:schemeClr val="tx1"/>
                </a:solidFill>
                <a:latin typeface="Arial" charset="0"/>
              </a:rPr>
              <a:t>igh coupling</a:t>
            </a:r>
            <a:endParaRPr lang="it-IT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6072188" y="5286375"/>
            <a:ext cx="1984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>
                <a:solidFill>
                  <a:schemeClr val="tx1"/>
                </a:solidFill>
                <a:latin typeface="Arial" charset="0"/>
              </a:rPr>
              <a:t>Low</a:t>
            </a:r>
            <a:r>
              <a:rPr lang="en-US" altLang="en-US">
                <a:solidFill>
                  <a:schemeClr val="tx1"/>
                </a:solidFill>
                <a:latin typeface="Arial" charset="0"/>
              </a:rPr>
              <a:t> coupling</a:t>
            </a:r>
            <a:endParaRPr lang="it-IT" altLang="en-US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99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r-TR" sz="6000" dirty="0" smtClean="0"/>
              <a:t>User </a:t>
            </a:r>
            <a:r>
              <a:rPr lang="tr-TR" sz="6000" dirty="0" err="1" smtClean="0"/>
              <a:t>Interface</a:t>
            </a:r>
            <a:r>
              <a:rPr lang="tr-TR" sz="6000" dirty="0" smtClean="0"/>
              <a:t> Design</a:t>
            </a:r>
            <a:endParaRPr lang="tr-TR" sz="6000" dirty="0"/>
          </a:p>
        </p:txBody>
      </p:sp>
      <p:sp>
        <p:nvSpPr>
          <p:cNvPr id="16386" name="Text Placeholder 5"/>
          <p:cNvSpPr>
            <a:spLocks noGrp="1"/>
          </p:cNvSpPr>
          <p:nvPr>
            <p:ph type="body" idx="1"/>
          </p:nvPr>
        </p:nvSpPr>
        <p:spPr>
          <a:xfrm>
            <a:off x="571500" y="4800600"/>
            <a:ext cx="8001000" cy="549275"/>
          </a:xfrm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107950" y="188913"/>
            <a:ext cx="5327650" cy="2003625"/>
          </a:xfrm>
          <a:prstGeom prst="rect">
            <a:avLst/>
          </a:prstGeom>
          <a:gradFill rotWithShape="1">
            <a:gsLst>
              <a:gs pos="0">
                <a:srgbClr val="ECC16E"/>
              </a:gs>
              <a:gs pos="47501">
                <a:srgbClr val="F6DDB9"/>
              </a:gs>
              <a:gs pos="58501">
                <a:srgbClr val="F6DDB9"/>
              </a:gs>
              <a:gs pos="100000">
                <a:srgbClr val="ECC16E"/>
              </a:gs>
            </a:gsLst>
            <a:lin ang="3600000" scaled="1"/>
          </a:gradFill>
          <a:ln w="10000">
            <a:solidFill>
              <a:srgbClr val="E3B651"/>
            </a:solidFill>
            <a:miter lim="800000"/>
            <a:headEnd/>
            <a:tailEnd/>
          </a:ln>
          <a:effectLst>
            <a:outerShdw blurRad="63500" dist="25400" dir="3599997" algn="r" rotWithShape="0">
              <a:srgbClr val="000000">
                <a:alpha val="29999"/>
              </a:srgbClr>
            </a:outerShdw>
          </a:effec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15000"/>
              </a:lnSpc>
              <a:buFont typeface="Bodoni MT Condensed" charset="0"/>
              <a:buAutoNum type="arabicPeriod"/>
            </a:pPr>
            <a:r>
              <a:rPr lang="tr-TR" altLang="en-US" dirty="0" err="1" smtClean="0"/>
              <a:t>Unified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Modeling</a:t>
            </a:r>
            <a:r>
              <a:rPr lang="tr-TR" altLang="en-US" dirty="0" smtClean="0"/>
              <a:t> Language</a:t>
            </a:r>
          </a:p>
          <a:p>
            <a:pPr eaLnBrk="1" hangingPunct="1">
              <a:lnSpc>
                <a:spcPct val="115000"/>
              </a:lnSpc>
              <a:buFont typeface="Bodoni MT Condensed" charset="0"/>
              <a:buAutoNum type="arabicPeriod"/>
            </a:pPr>
            <a:r>
              <a:rPr lang="tr-TR" altLang="en-US" dirty="0" smtClean="0"/>
              <a:t>Software </a:t>
            </a:r>
            <a:r>
              <a:rPr lang="tr-TR" altLang="en-US" dirty="0"/>
              <a:t>Design </a:t>
            </a:r>
            <a:r>
              <a:rPr lang="tr-TR" altLang="en-US" dirty="0" err="1"/>
              <a:t>Concepts</a:t>
            </a:r>
            <a:endParaRPr lang="tr-TR" altLang="en-US" dirty="0"/>
          </a:p>
          <a:p>
            <a:pPr eaLnBrk="1" hangingPunct="1">
              <a:lnSpc>
                <a:spcPct val="115000"/>
              </a:lnSpc>
              <a:buFont typeface="Bodoni MT Condensed" charset="0"/>
              <a:buAutoNum type="arabicPeriod"/>
            </a:pPr>
            <a:r>
              <a:rPr lang="tr-TR" altLang="en-US" dirty="0" err="1" smtClean="0"/>
              <a:t>Structured</a:t>
            </a:r>
            <a:r>
              <a:rPr lang="tr-TR" altLang="en-US" dirty="0" smtClean="0"/>
              <a:t> </a:t>
            </a:r>
            <a:r>
              <a:rPr lang="tr-TR" altLang="en-US" dirty="0"/>
              <a:t>Design</a:t>
            </a:r>
          </a:p>
          <a:p>
            <a:pPr eaLnBrk="1" hangingPunct="1">
              <a:lnSpc>
                <a:spcPct val="115000"/>
              </a:lnSpc>
              <a:buFont typeface="Bodoni MT Condensed" charset="0"/>
              <a:buAutoNum type="arabicPeriod"/>
            </a:pPr>
            <a:r>
              <a:rPr lang="tr-TR" altLang="en-US" dirty="0" smtClean="0"/>
              <a:t>Object </a:t>
            </a:r>
            <a:r>
              <a:rPr lang="tr-TR" altLang="en-US" dirty="0" err="1"/>
              <a:t>Oriented</a:t>
            </a:r>
            <a:r>
              <a:rPr lang="tr-TR" altLang="en-US" dirty="0"/>
              <a:t> </a:t>
            </a:r>
            <a:r>
              <a:rPr lang="tr-TR" altLang="en-US" dirty="0" smtClean="0"/>
              <a:t>Design </a:t>
            </a:r>
            <a:r>
              <a:rPr lang="tr-TR" altLang="en-US" dirty="0" err="1" smtClean="0"/>
              <a:t>Principles</a:t>
            </a:r>
            <a:endParaRPr lang="tr-TR" altLang="en-US" dirty="0"/>
          </a:p>
          <a:p>
            <a:pPr eaLnBrk="1" hangingPunct="1">
              <a:lnSpc>
                <a:spcPct val="115000"/>
              </a:lnSpc>
              <a:buFont typeface="Bodoni MT Condensed" charset="0"/>
              <a:buAutoNum type="arabicPeriod"/>
            </a:pPr>
            <a:r>
              <a:rPr lang="tr-TR" altLang="en-US" dirty="0"/>
              <a:t>User </a:t>
            </a:r>
            <a:r>
              <a:rPr lang="tr-TR" altLang="en-US" dirty="0" err="1"/>
              <a:t>Interface</a:t>
            </a:r>
            <a:r>
              <a:rPr lang="tr-TR" altLang="en-US" dirty="0"/>
              <a:t> Design</a:t>
            </a:r>
          </a:p>
          <a:p>
            <a:pPr eaLnBrk="1" hangingPunct="1">
              <a:lnSpc>
                <a:spcPct val="115000"/>
              </a:lnSpc>
              <a:buFont typeface="Bodoni MT Condensed" charset="0"/>
              <a:buAutoNum type="arabicPeriod"/>
            </a:pPr>
            <a:r>
              <a:rPr lang="tr-TR" altLang="en-US" dirty="0"/>
              <a:t>Case </a:t>
            </a:r>
            <a:r>
              <a:rPr lang="tr-TR" altLang="en-US" dirty="0" err="1"/>
              <a:t>Study</a:t>
            </a:r>
            <a:r>
              <a:rPr lang="tr-TR" altLang="en-US" dirty="0"/>
              <a:t>: </a:t>
            </a:r>
            <a:r>
              <a:rPr lang="tr-TR" altLang="en-US" dirty="0" err="1"/>
              <a:t>SafeHome</a:t>
            </a:r>
            <a:endParaRPr lang="tr-T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556792"/>
            <a:ext cx="3571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 smtClean="0">
                <a:latin typeface="+mn-lt"/>
              </a:rPr>
              <a:t>8.5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5159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A5DD4D65-6596-4E46-9ECD-AE6AA566C416}" type="slidenum">
              <a:rPr lang="en-US" altLang="en-US" sz="1400" b="1">
                <a:solidFill>
                  <a:schemeClr val="tx1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4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 lang="en-GB" smtClean="0">
                <a:ln>
                  <a:noFill/>
                </a:ln>
                <a:effectLst/>
                <a:cs typeface="Times" charset="0"/>
              </a:rPr>
              <a:t>Aspects of usability</a:t>
            </a:r>
            <a:r>
              <a:rPr lang="en-US" smtClean="0">
                <a:ln>
                  <a:noFill/>
                </a:ln>
                <a:effectLst/>
              </a:rPr>
              <a:t> </a:t>
            </a:r>
            <a:endParaRPr lang="en-US" dirty="0" smtClean="0">
              <a:ln>
                <a:noFill/>
              </a:ln>
              <a:effectLst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b="1" u="sng">
                <a:ea typeface="Times" charset="0"/>
                <a:cs typeface="Times" charset="0"/>
              </a:rPr>
              <a:t>Usability</a:t>
            </a:r>
            <a:r>
              <a:rPr lang="tr-TR" altLang="en-US" b="1" u="sng">
                <a:ea typeface="Times" charset="0"/>
                <a:cs typeface="Times" charset="0"/>
              </a:rPr>
              <a:t>:</a:t>
            </a:r>
            <a:r>
              <a:rPr lang="tr-TR" altLang="en-US">
                <a:ea typeface="Times" charset="0"/>
                <a:cs typeface="Times" charset="0"/>
              </a:rPr>
              <a:t> T</a:t>
            </a:r>
            <a:r>
              <a:rPr lang="en-GB" altLang="en-US">
                <a:ea typeface="Times" charset="0"/>
                <a:cs typeface="Times" charset="0"/>
              </a:rPr>
              <a:t>he system </a:t>
            </a:r>
            <a:r>
              <a:rPr lang="tr-TR" altLang="en-US">
                <a:ea typeface="Times" charset="0"/>
                <a:cs typeface="Times" charset="0"/>
              </a:rPr>
              <a:t>should </a:t>
            </a:r>
            <a:r>
              <a:rPr lang="en-GB" altLang="en-US">
                <a:ea typeface="Times" charset="0"/>
                <a:cs typeface="Times" charset="0"/>
              </a:rPr>
              <a:t>allow the user to learn and to use the </a:t>
            </a:r>
            <a:r>
              <a:rPr lang="tr-TR" altLang="en-US">
                <a:ea typeface="Times" charset="0"/>
                <a:cs typeface="Times" charset="0"/>
              </a:rPr>
              <a:t>basic</a:t>
            </a:r>
            <a:r>
              <a:rPr lang="en-GB" altLang="en-US">
                <a:ea typeface="Times" charset="0"/>
                <a:cs typeface="Times" charset="0"/>
              </a:rPr>
              <a:t> capabilities easily</a:t>
            </a:r>
            <a:r>
              <a:rPr lang="tr-TR" altLang="en-US">
                <a:ea typeface="Times" charset="0"/>
                <a:cs typeface="Times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endParaRPr lang="tr-TR" altLang="en-US">
              <a:ea typeface="Times" charset="0"/>
              <a:cs typeface="Times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en-US">
                <a:ea typeface="Times" charset="0"/>
                <a:cs typeface="Times" charset="0"/>
              </a:rPr>
              <a:t>Usability can be divided into separate aspects: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b="1" i="1">
                <a:ea typeface="Times" charset="0"/>
                <a:cs typeface="Times" charset="0"/>
              </a:rPr>
              <a:t>Learnability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1600">
                <a:ea typeface="Times" charset="0"/>
                <a:cs typeface="Times" charset="0"/>
              </a:rPr>
              <a:t>The speed with which a new user can become proficient with the system</a:t>
            </a:r>
            <a:r>
              <a:rPr lang="en-US" altLang="en-US" sz="1600">
                <a:ea typeface="Times" charset="0"/>
                <a:cs typeface="Times" charset="0"/>
              </a:rPr>
              <a:t>.</a:t>
            </a:r>
            <a:endParaRPr lang="en-GB" altLang="en-US" sz="1600">
              <a:ea typeface="Times" charset="0"/>
              <a:cs typeface="Times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GB" altLang="en-US" b="1" i="1">
                <a:ea typeface="Times" charset="0"/>
                <a:cs typeface="Times" charset="0"/>
              </a:rPr>
              <a:t>Efficiency of use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1600">
                <a:ea typeface="Times" charset="0"/>
                <a:cs typeface="Times" charset="0"/>
              </a:rPr>
              <a:t>How fast an expert user can do their work.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b="1" i="1">
                <a:ea typeface="Times" charset="0"/>
                <a:cs typeface="Times" charset="0"/>
              </a:rPr>
              <a:t>Error handling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1600">
                <a:ea typeface="Times" charset="0"/>
                <a:cs typeface="Times" charset="0"/>
              </a:rPr>
              <a:t>The extent to which it prevents the user from making errors, detects errors, and helps to correct errors.</a:t>
            </a:r>
            <a:r>
              <a:rPr lang="en-US" altLang="en-US" sz="1600">
                <a:ea typeface="Times" charset="0"/>
                <a:cs typeface="Times" charset="0"/>
              </a:rPr>
              <a:t> </a:t>
            </a:r>
            <a:endParaRPr lang="en-GB" altLang="en-US" sz="1600">
              <a:ea typeface="Times" charset="0"/>
              <a:cs typeface="Times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GB" altLang="en-US" b="1" i="1">
                <a:ea typeface="Times" charset="0"/>
                <a:cs typeface="Times" charset="0"/>
              </a:rPr>
              <a:t>Acceptability</a:t>
            </a:r>
            <a:endParaRPr lang="en-US" altLang="en-US" b="1" i="1"/>
          </a:p>
          <a:p>
            <a:pPr lvl="2" eaLnBrk="1" hangingPunct="1">
              <a:lnSpc>
                <a:spcPct val="90000"/>
              </a:lnSpc>
            </a:pPr>
            <a:r>
              <a:rPr lang="en-GB" altLang="en-US" sz="1600">
                <a:ea typeface="Times" charset="0"/>
                <a:cs typeface="Times" charset="0"/>
              </a:rPr>
              <a:t>The extent to which users like the system</a:t>
            </a:r>
            <a:r>
              <a:rPr lang="en-US" altLang="en-US" sz="160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6F3B3860-BDB5-6143-9FE6-70732AF3D7F3}" type="slidenum">
              <a:rPr lang="en-US" altLang="en-US" sz="1400" b="1">
                <a:solidFill>
                  <a:schemeClr val="tx1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>
              <a:defRPr/>
            </a:pPr>
            <a:r>
              <a:rPr lang="en-US" sz="3200" smtClean="0"/>
              <a:t>Terminology of Graphical User Interface (</a:t>
            </a:r>
            <a:r>
              <a:rPr lang="en-US" sz="3200" dirty="0" smtClean="0"/>
              <a:t>GUI)</a:t>
            </a:r>
            <a:endParaRPr lang="tr-TR" sz="3200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GB" altLang="en-US" b="1">
                <a:ea typeface="Times New Roman" charset="0"/>
                <a:cs typeface="Times New Roman" charset="0"/>
              </a:rPr>
              <a:t>Dialog</a:t>
            </a:r>
            <a:r>
              <a:rPr lang="en-GB" altLang="en-US">
                <a:ea typeface="Times New Roman" charset="0"/>
                <a:cs typeface="Times New Roman" charset="0"/>
              </a:rPr>
              <a:t>: A specific window with which a user can interact, but which is not the main UI window.</a:t>
            </a:r>
          </a:p>
          <a:p>
            <a:pPr algn="just" eaLnBrk="1" hangingPunct="1">
              <a:lnSpc>
                <a:spcPct val="90000"/>
              </a:lnSpc>
            </a:pPr>
            <a:r>
              <a:rPr lang="en-GB" altLang="en-US" b="1">
                <a:ea typeface="Times New Roman" charset="0"/>
                <a:cs typeface="Times New Roman" charset="0"/>
              </a:rPr>
              <a:t>Control </a:t>
            </a:r>
            <a:r>
              <a:rPr lang="en-GB" altLang="en-US">
                <a:ea typeface="Times New Roman" charset="0"/>
                <a:cs typeface="Times New Roman" charset="0"/>
              </a:rPr>
              <a:t>or</a:t>
            </a:r>
            <a:r>
              <a:rPr lang="en-GB" altLang="en-US" b="1">
                <a:ea typeface="Times New Roman" charset="0"/>
                <a:cs typeface="Times New Roman" charset="0"/>
              </a:rPr>
              <a:t> Widget:</a:t>
            </a:r>
            <a:r>
              <a:rPr lang="en-GB" altLang="en-US">
                <a:ea typeface="Times New Roman" charset="0"/>
                <a:cs typeface="Times New Roman" charset="0"/>
              </a:rPr>
              <a:t> Specific components of a user interface.</a:t>
            </a:r>
          </a:p>
          <a:p>
            <a:pPr algn="just" eaLnBrk="1" hangingPunct="1">
              <a:lnSpc>
                <a:spcPct val="90000"/>
              </a:lnSpc>
            </a:pPr>
            <a:r>
              <a:rPr lang="en-GB" altLang="en-US" b="1">
                <a:ea typeface="Times New Roman" charset="0"/>
                <a:cs typeface="Times New Roman" charset="0"/>
              </a:rPr>
              <a:t>Affordance</a:t>
            </a:r>
            <a:r>
              <a:rPr lang="en-GB" altLang="en-US">
                <a:ea typeface="Times New Roman" charset="0"/>
                <a:cs typeface="Times New Roman" charset="0"/>
              </a:rPr>
              <a:t>: The set of operations that the user can do at any given point in time.</a:t>
            </a:r>
          </a:p>
          <a:p>
            <a:pPr algn="just" eaLnBrk="1" hangingPunct="1">
              <a:lnSpc>
                <a:spcPct val="90000"/>
              </a:lnSpc>
            </a:pPr>
            <a:r>
              <a:rPr lang="en-GB" altLang="en-US" b="1">
                <a:ea typeface="Times New Roman" charset="0"/>
                <a:cs typeface="Times New Roman" charset="0"/>
              </a:rPr>
              <a:t>State</a:t>
            </a:r>
            <a:r>
              <a:rPr lang="en-GB" altLang="en-US">
                <a:ea typeface="Times New Roman" charset="0"/>
                <a:cs typeface="Times New Roman" charset="0"/>
              </a:rPr>
              <a:t>: At any stage in the dialog, the system is displaying certain information in certain widgets, and has a certain affordance.</a:t>
            </a:r>
          </a:p>
          <a:p>
            <a:pPr algn="just" eaLnBrk="1" hangingPunct="1">
              <a:lnSpc>
                <a:spcPct val="90000"/>
              </a:lnSpc>
            </a:pPr>
            <a:r>
              <a:rPr lang="en-GB" altLang="en-US" b="1">
                <a:ea typeface="Times New Roman" charset="0"/>
                <a:cs typeface="Times New Roman" charset="0"/>
              </a:rPr>
              <a:t>Mode</a:t>
            </a:r>
            <a:r>
              <a:rPr lang="en-GB" altLang="en-US">
                <a:ea typeface="Times New Roman" charset="0"/>
                <a:cs typeface="Times New Roman" charset="0"/>
              </a:rPr>
              <a:t>: A situation in which the UI restricts what the user can do.</a:t>
            </a:r>
          </a:p>
          <a:p>
            <a:pPr algn="just" eaLnBrk="1" hangingPunct="1">
              <a:lnSpc>
                <a:spcPct val="90000"/>
              </a:lnSpc>
            </a:pPr>
            <a:r>
              <a:rPr lang="en-GB" altLang="en-US" b="1">
                <a:ea typeface="Times New Roman" charset="0"/>
                <a:cs typeface="Times New Roman" charset="0"/>
              </a:rPr>
              <a:t>Modal dialog</a:t>
            </a:r>
            <a:r>
              <a:rPr lang="en-GB" altLang="en-US">
                <a:ea typeface="Times New Roman" charset="0"/>
                <a:cs typeface="Times New Roman" charset="0"/>
              </a:rPr>
              <a:t>: A dialog in which the system is in a very restrictive mode.</a:t>
            </a:r>
          </a:p>
          <a:p>
            <a:pPr algn="just" eaLnBrk="1" hangingPunct="1">
              <a:lnSpc>
                <a:spcPct val="90000"/>
              </a:lnSpc>
            </a:pPr>
            <a:r>
              <a:rPr lang="en-GB" altLang="en-US" b="1">
                <a:ea typeface="Times New Roman" charset="0"/>
                <a:cs typeface="Times New Roman" charset="0"/>
              </a:rPr>
              <a:t>Feedback</a:t>
            </a:r>
            <a:r>
              <a:rPr lang="en-GB" altLang="en-US">
                <a:ea typeface="Times New Roman" charset="0"/>
                <a:cs typeface="Times New Roman" charset="0"/>
              </a:rPr>
              <a:t>: The </a:t>
            </a:r>
            <a:r>
              <a:rPr lang="en-GB" altLang="en-US" i="1">
                <a:ea typeface="Times New Roman" charset="0"/>
                <a:cs typeface="Times New Roman" charset="0"/>
              </a:rPr>
              <a:t>response from the system</a:t>
            </a:r>
            <a:r>
              <a:rPr lang="en-GB" altLang="en-US">
                <a:ea typeface="Times New Roman" charset="0"/>
                <a:cs typeface="Times New Roman" charset="0"/>
              </a:rPr>
              <a:t> whenever the user does something, is called feedback. </a:t>
            </a:r>
          </a:p>
          <a:p>
            <a:pPr algn="just" eaLnBrk="1" hangingPunct="1">
              <a:lnSpc>
                <a:spcPct val="90000"/>
              </a:lnSpc>
            </a:pPr>
            <a:r>
              <a:rPr lang="en-GB" altLang="en-US" b="1">
                <a:ea typeface="Times New Roman" charset="0"/>
                <a:cs typeface="Times New Roman" charset="0"/>
              </a:rPr>
              <a:t>Encoding techniques</a:t>
            </a:r>
            <a:r>
              <a:rPr lang="en-GB" altLang="en-US">
                <a:ea typeface="Times New Roman" charset="0"/>
                <a:cs typeface="Times New Roman" charset="0"/>
              </a:rPr>
              <a:t>. Ways of encoding information so as to communicate it to the user.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6E4B3F8D-1F9D-C34B-A630-D7885182C9A6}" type="slidenum">
              <a:rPr lang="tr-TR" altLang="en-US" sz="1400" b="1">
                <a:solidFill>
                  <a:schemeClr val="tx1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tr-TR" altLang="en-US" sz="14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44450"/>
            <a:ext cx="9144000" cy="863600"/>
          </a:xfrm>
          <a:extLst/>
        </p:spPr>
        <p:txBody>
          <a:bodyPr vert="horz" lIns="91440" tIns="45720" rIns="91440" bIns="45720" rtlCol="0" anchor="ctr">
            <a:noAutofit/>
          </a:bodyPr>
          <a:lstStyle/>
          <a:p>
            <a:pPr eaLnBrk="1" hangingPunct="1"/>
            <a:r>
              <a:rPr lang="en-GB" sz="3200"/>
              <a:t>User </a:t>
            </a:r>
            <a:r>
              <a:rPr lang="tr-TR" sz="3200"/>
              <a:t>I</a:t>
            </a:r>
            <a:r>
              <a:rPr lang="en-GB" sz="3200"/>
              <a:t>nterface </a:t>
            </a:r>
            <a:r>
              <a:rPr lang="tr-TR" sz="3200"/>
              <a:t>D</a:t>
            </a:r>
            <a:r>
              <a:rPr lang="en-GB" sz="3200"/>
              <a:t>esign </a:t>
            </a:r>
            <a:r>
              <a:rPr lang="tr-TR" sz="3200"/>
              <a:t>P</a:t>
            </a:r>
            <a:r>
              <a:rPr lang="en-GB" sz="3200" dirty="0" err="1"/>
              <a:t>rinciples</a:t>
            </a:r>
            <a:endParaRPr lang="tr-TR" sz="3200" dirty="0"/>
          </a:p>
        </p:txBody>
      </p:sp>
      <p:graphicFrame>
        <p:nvGraphicFramePr>
          <p:cNvPr id="68636" name="Group 28"/>
          <p:cNvGraphicFramePr>
            <a:graphicFrameLocks noGrp="1"/>
          </p:cNvGraphicFramePr>
          <p:nvPr/>
        </p:nvGraphicFramePr>
        <p:xfrm>
          <a:off x="652463" y="1485900"/>
          <a:ext cx="7920037" cy="4213225"/>
        </p:xfrm>
        <a:graphic>
          <a:graphicData uri="http://schemas.openxmlformats.org/drawingml/2006/table">
            <a:tbl>
              <a:tblPr/>
              <a:tblGrid>
                <a:gridCol w="208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4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charset="0"/>
                        <a:defRPr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charset="0"/>
                        <a:defRPr sz="16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charset="0"/>
                        <a:defRPr sz="14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Franklin Gothic Book" charset="0"/>
                          <a:ea typeface="Times New Roman" charset="0"/>
                          <a:cs typeface="Arial" charset="0"/>
                        </a:rPr>
                        <a:t>Principle</a:t>
                      </a:r>
                      <a:endParaRPr kumimoji="0" lang="en-GB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Franklin Gothic Book" charset="0"/>
                        <a:ea typeface="Times New Roman" charset="0"/>
                        <a:cs typeface="Arial" charset="0"/>
                      </a:endParaRPr>
                    </a:p>
                  </a:txBody>
                  <a:tcPr marL="90000" marR="90000" marT="46801" marB="4680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charset="0"/>
                        <a:defRPr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charset="0"/>
                        <a:defRPr sz="16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charset="0"/>
                        <a:defRPr sz="14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Franklin Gothic Book" charset="0"/>
                          <a:ea typeface="Times New Roman" charset="0"/>
                          <a:cs typeface="Arial" charset="0"/>
                        </a:rPr>
                        <a:t>Description</a:t>
                      </a:r>
                      <a:endParaRPr kumimoji="0" lang="en-GB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Franklin Gothic Book" charset="0"/>
                        <a:ea typeface="Times New Roman" charset="0"/>
                        <a:cs typeface="Arial" charset="0"/>
                      </a:endParaRPr>
                    </a:p>
                  </a:txBody>
                  <a:tcPr marL="90000" marR="90000" marT="46801" marB="46801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89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charset="0"/>
                        <a:defRPr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charset="0"/>
                        <a:defRPr sz="16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charset="0"/>
                        <a:defRPr sz="14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  <a:ea typeface="Times New Roman" charset="0"/>
                          <a:cs typeface="Arial" charset="0"/>
                        </a:rPr>
                        <a:t>User familiarity</a:t>
                      </a:r>
                    </a:p>
                  </a:txBody>
                  <a:tcPr marL="90000" marR="90000" marT="46801" marB="4680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charset="0"/>
                        <a:defRPr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charset="0"/>
                        <a:defRPr sz="16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charset="0"/>
                        <a:defRPr sz="14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tr-T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  <a:ea typeface="Times New Roman" charset="0"/>
                          <a:cs typeface="Arial" charset="0"/>
                        </a:rPr>
                        <a:t>U</a:t>
                      </a: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  <a:ea typeface="Times New Roman" charset="0"/>
                          <a:cs typeface="Arial" charset="0"/>
                        </a:rPr>
                        <a:t>se terms and concepts which are drawn from the experience</a:t>
                      </a:r>
                      <a:r>
                        <a:rPr kumimoji="0" lang="tr-T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  <a:ea typeface="Times New Roman" charset="0"/>
                          <a:cs typeface="Arial" charset="0"/>
                        </a:rPr>
                        <a:t>d users.</a:t>
                      </a:r>
                      <a:endParaRPr kumimoji="0" lang="en-GB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charset="0"/>
                        <a:ea typeface="Times New Roman" charset="0"/>
                        <a:cs typeface="Arial" charset="0"/>
                      </a:endParaRPr>
                    </a:p>
                  </a:txBody>
                  <a:tcPr marL="90000" marR="90000" marT="46801" marB="46801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789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charset="0"/>
                        <a:defRPr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charset="0"/>
                        <a:defRPr sz="16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charset="0"/>
                        <a:defRPr sz="14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  <a:ea typeface="Times New Roman" charset="0"/>
                          <a:cs typeface="Arial" charset="0"/>
                        </a:rPr>
                        <a:t>Consistency</a:t>
                      </a:r>
                    </a:p>
                  </a:txBody>
                  <a:tcPr marL="90000" marR="90000" marT="46801" marB="4680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charset="0"/>
                        <a:defRPr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charset="0"/>
                        <a:defRPr sz="16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charset="0"/>
                        <a:defRPr sz="14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tr-T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  <a:ea typeface="Times New Roman" charset="0"/>
                          <a:cs typeface="Arial" charset="0"/>
                        </a:rPr>
                        <a:t>B</a:t>
                      </a: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  <a:ea typeface="Times New Roman" charset="0"/>
                          <a:cs typeface="Arial" charset="0"/>
                        </a:rPr>
                        <a:t>e consistent in that, </a:t>
                      </a:r>
                      <a:r>
                        <a:rPr kumimoji="0" lang="tr-T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  <a:ea typeface="Times New Roman" charset="0"/>
                          <a:cs typeface="Arial" charset="0"/>
                        </a:rPr>
                        <a:t>similar</a:t>
                      </a: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  <a:ea typeface="Times New Roman" charset="0"/>
                          <a:cs typeface="Arial" charset="0"/>
                        </a:rPr>
                        <a:t> operations should be activated in the same way.</a:t>
                      </a:r>
                    </a:p>
                  </a:txBody>
                  <a:tcPr marL="90000" marR="90000" marT="46801" marB="46801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322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charset="0"/>
                        <a:defRPr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charset="0"/>
                        <a:defRPr sz="16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charset="0"/>
                        <a:defRPr sz="14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  <a:ea typeface="Times New Roman" charset="0"/>
                          <a:cs typeface="Arial" charset="0"/>
                        </a:rPr>
                        <a:t>Recoverability</a:t>
                      </a:r>
                    </a:p>
                  </a:txBody>
                  <a:tcPr marL="90000" marR="90000" marT="46801" marB="4680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charset="0"/>
                        <a:defRPr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charset="0"/>
                        <a:defRPr sz="16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charset="0"/>
                        <a:defRPr sz="14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tr-T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  <a:ea typeface="Times New Roman" charset="0"/>
                          <a:cs typeface="Arial" charset="0"/>
                        </a:rPr>
                        <a:t>I</a:t>
                      </a: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  <a:ea typeface="Times New Roman" charset="0"/>
                          <a:cs typeface="Arial" charset="0"/>
                        </a:rPr>
                        <a:t>nclude mechanisms to allow users to recover from errors.</a:t>
                      </a:r>
                    </a:p>
                  </a:txBody>
                  <a:tcPr marL="90000" marR="90000" marT="46801" marB="46801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789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charset="0"/>
                        <a:defRPr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charset="0"/>
                        <a:defRPr sz="16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charset="0"/>
                        <a:defRPr sz="14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  <a:ea typeface="Times New Roman" charset="0"/>
                          <a:cs typeface="Arial" charset="0"/>
                        </a:rPr>
                        <a:t>User guidance</a:t>
                      </a:r>
                    </a:p>
                  </a:txBody>
                  <a:tcPr marL="90000" marR="90000" marT="46801" marB="4680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charset="0"/>
                        <a:defRPr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charset="0"/>
                        <a:defRPr sz="16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charset="0"/>
                        <a:defRPr sz="14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tr-T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  <a:ea typeface="Times New Roman" charset="0"/>
                          <a:cs typeface="Arial" charset="0"/>
                        </a:rPr>
                        <a:t>P</a:t>
                      </a: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  <a:ea typeface="Times New Roman" charset="0"/>
                          <a:cs typeface="Arial" charset="0"/>
                        </a:rPr>
                        <a:t>rovide meaningful feedback when errors occur and provide context-sensitive user help facilities.</a:t>
                      </a:r>
                    </a:p>
                  </a:txBody>
                  <a:tcPr marL="90000" marR="90000" marT="46801" marB="46801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789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charset="0"/>
                        <a:defRPr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charset="0"/>
                        <a:defRPr sz="16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charset="0"/>
                        <a:defRPr sz="14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  <a:ea typeface="Times New Roman" charset="0"/>
                          <a:cs typeface="Arial" charset="0"/>
                        </a:rPr>
                        <a:t>User diversity</a:t>
                      </a:r>
                    </a:p>
                  </a:txBody>
                  <a:tcPr marL="90000" marR="90000" marT="46801" marB="4680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charset="0"/>
                        <a:defRPr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charset="0"/>
                        <a:defRPr sz="16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charset="0"/>
                        <a:defRPr sz="14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tr-T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  <a:ea typeface="Times New Roman" charset="0"/>
                          <a:cs typeface="Arial" charset="0"/>
                        </a:rPr>
                        <a:t>P</a:t>
                      </a: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  <a:ea typeface="Times New Roman" charset="0"/>
                          <a:cs typeface="Arial" charset="0"/>
                        </a:rPr>
                        <a:t>rovide appropriate interaction facilities for different types of user</a:t>
                      </a:r>
                      <a:r>
                        <a:rPr kumimoji="0" lang="tr-T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  <a:ea typeface="Times New Roman" charset="0"/>
                          <a:cs typeface="Arial" charset="0"/>
                        </a:rPr>
                        <a:t>s (such as clerk or manager)</a:t>
                      </a: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  <a:ea typeface="Times New Roman" charset="0"/>
                          <a:cs typeface="Arial" charset="0"/>
                        </a:rPr>
                        <a:t>.</a:t>
                      </a:r>
                    </a:p>
                  </a:txBody>
                  <a:tcPr marL="90000" marR="90000" marT="46801" marB="46801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4298" name="Rectangle 29"/>
          <p:cNvSpPr>
            <a:spLocks noChangeArrowheads="1"/>
          </p:cNvSpPr>
          <p:nvPr/>
        </p:nvSpPr>
        <p:spPr bwMode="auto">
          <a:xfrm>
            <a:off x="0" y="55546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en-US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BA3348F-FB48-ED44-AD6A-A6AC69819C7E}" type="slidenum">
              <a:rPr lang="en-US" altLang="en-US" sz="1400" b="1">
                <a:solidFill>
                  <a:schemeClr val="tx1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4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extLst/>
        </p:spPr>
        <p:txBody>
          <a:bodyPr vert="horz" lIns="91440" tIns="45720" rIns="91440" bIns="45720" rtlCol="0" anchor="ctr">
            <a:noAutofit/>
          </a:bodyPr>
          <a:lstStyle/>
          <a:p>
            <a:pPr eaLnBrk="1" hangingPunct="1"/>
            <a:r>
              <a:rPr lang="en-GB" sz="3200"/>
              <a:t>Usability Principles</a:t>
            </a:r>
            <a:r>
              <a:rPr lang="en-US" sz="3200"/>
              <a:t> </a:t>
            </a:r>
            <a:r>
              <a:rPr lang="tr-TR" sz="3200"/>
              <a:t>(</a:t>
            </a:r>
            <a:r>
              <a:rPr lang="tr-TR" sz="3200" dirty="0"/>
              <a:t>1)</a:t>
            </a:r>
            <a:endParaRPr lang="en-US" sz="3200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341438"/>
            <a:ext cx="8605837" cy="5302250"/>
          </a:xfrm>
        </p:spPr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tr-TR" altLang="en-US" sz="2200">
                <a:ea typeface="Times" charset="0"/>
                <a:cs typeface="Times" charset="0"/>
              </a:rPr>
              <a:t>1. </a:t>
            </a:r>
            <a:r>
              <a:rPr lang="en-GB" altLang="en-US" sz="2200">
                <a:ea typeface="Times" charset="0"/>
                <a:cs typeface="Times" charset="0"/>
              </a:rPr>
              <a:t> Base </a:t>
            </a:r>
            <a:r>
              <a:rPr lang="tr-TR" altLang="en-US" sz="2200">
                <a:ea typeface="Times" charset="0"/>
                <a:cs typeface="Times" charset="0"/>
              </a:rPr>
              <a:t>the </a:t>
            </a:r>
            <a:r>
              <a:rPr lang="en-GB" altLang="en-US" sz="2200">
                <a:ea typeface="Times" charset="0"/>
                <a:cs typeface="Times" charset="0"/>
              </a:rPr>
              <a:t>U</a:t>
            </a:r>
            <a:r>
              <a:rPr lang="tr-TR" altLang="en-US" sz="2200">
                <a:ea typeface="Times" charset="0"/>
                <a:cs typeface="Times" charset="0"/>
              </a:rPr>
              <a:t>ser </a:t>
            </a:r>
            <a:r>
              <a:rPr lang="en-GB" altLang="en-US" sz="2200">
                <a:ea typeface="Times" charset="0"/>
                <a:cs typeface="Times" charset="0"/>
              </a:rPr>
              <a:t>I</a:t>
            </a:r>
            <a:r>
              <a:rPr lang="tr-TR" altLang="en-US" sz="2200">
                <a:ea typeface="Times" charset="0"/>
                <a:cs typeface="Times" charset="0"/>
              </a:rPr>
              <a:t>nterface</a:t>
            </a:r>
            <a:r>
              <a:rPr lang="en-GB" altLang="en-US" sz="2200">
                <a:ea typeface="Times" charset="0"/>
                <a:cs typeface="Times" charset="0"/>
              </a:rPr>
              <a:t> designs on users’ </a:t>
            </a:r>
            <a:r>
              <a:rPr lang="en-GB" altLang="en-US" sz="2200" i="1">
                <a:solidFill>
                  <a:srgbClr val="FF0000"/>
                </a:solidFill>
                <a:ea typeface="Times" charset="0"/>
                <a:cs typeface="Times" charset="0"/>
              </a:rPr>
              <a:t>tasks</a:t>
            </a:r>
            <a:r>
              <a:rPr lang="en-GB" altLang="en-US" sz="2200">
                <a:solidFill>
                  <a:srgbClr val="FF0000"/>
                </a:solidFill>
                <a:ea typeface="Times" charset="0"/>
                <a:cs typeface="Times" charset="0"/>
              </a:rPr>
              <a:t>.</a:t>
            </a:r>
          </a:p>
          <a:p>
            <a:pPr lvl="1" eaLnBrk="1" hangingPunct="1"/>
            <a:r>
              <a:rPr lang="en-GB" altLang="en-US">
                <a:ea typeface="Times" charset="0"/>
                <a:cs typeface="Times" charset="0"/>
              </a:rPr>
              <a:t>Perform use case analysis to structure the UI.</a:t>
            </a:r>
            <a:endParaRPr lang="tr-TR" altLang="en-US">
              <a:ea typeface="Times" charset="0"/>
              <a:cs typeface="Times" charset="0"/>
            </a:endParaRPr>
          </a:p>
          <a:p>
            <a:pPr lvl="1" eaLnBrk="1" hangingPunct="1">
              <a:buFont typeface="Courier New" charset="0"/>
              <a:buNone/>
            </a:pPr>
            <a:endParaRPr lang="en-GB" altLang="en-US">
              <a:ea typeface="Times" charset="0"/>
              <a:cs typeface="Times" charset="0"/>
            </a:endParaRPr>
          </a:p>
          <a:p>
            <a:pPr eaLnBrk="1" hangingPunct="1">
              <a:buFont typeface="Wingdings" charset="2"/>
              <a:buNone/>
            </a:pPr>
            <a:r>
              <a:rPr lang="tr-TR" altLang="en-US" sz="2200">
                <a:ea typeface="Times" charset="0"/>
                <a:cs typeface="Times" charset="0"/>
              </a:rPr>
              <a:t>2. </a:t>
            </a:r>
            <a:r>
              <a:rPr lang="en-GB" altLang="en-US" sz="2200">
                <a:ea typeface="Times" charset="0"/>
                <a:cs typeface="Times" charset="0"/>
              </a:rPr>
              <a:t>Ensure that the sequences of actions to achieve a task are</a:t>
            </a:r>
            <a:r>
              <a:rPr lang="tr-TR" altLang="en-US" sz="2200">
                <a:ea typeface="Times" charset="0"/>
                <a:cs typeface="Times" charset="0"/>
              </a:rPr>
              <a:t/>
            </a:r>
            <a:br>
              <a:rPr lang="tr-TR" altLang="en-US" sz="2200">
                <a:ea typeface="Times" charset="0"/>
                <a:cs typeface="Times" charset="0"/>
              </a:rPr>
            </a:br>
            <a:r>
              <a:rPr lang="en-GB" altLang="en-US" sz="2200">
                <a:ea typeface="Times" charset="0"/>
                <a:cs typeface="Times" charset="0"/>
              </a:rPr>
              <a:t> as </a:t>
            </a:r>
            <a:r>
              <a:rPr lang="en-GB" altLang="en-US" sz="2200" i="1">
                <a:solidFill>
                  <a:srgbClr val="FF0000"/>
                </a:solidFill>
                <a:ea typeface="Times" charset="0"/>
                <a:cs typeface="Times" charset="0"/>
              </a:rPr>
              <a:t>simple</a:t>
            </a:r>
            <a:r>
              <a:rPr lang="en-GB" altLang="en-US" sz="2200">
                <a:ea typeface="Times" charset="0"/>
                <a:cs typeface="Times" charset="0"/>
              </a:rPr>
              <a:t> as possible.</a:t>
            </a:r>
          </a:p>
          <a:p>
            <a:pPr lvl="1" eaLnBrk="1" hangingPunct="1"/>
            <a:r>
              <a:rPr lang="en-GB" altLang="en-US">
                <a:ea typeface="Times" charset="0"/>
                <a:cs typeface="Times" charset="0"/>
              </a:rPr>
              <a:t>Reduce the amount of manipulation the user has to do.</a:t>
            </a:r>
          </a:p>
          <a:p>
            <a:pPr lvl="1" eaLnBrk="1" hangingPunct="1"/>
            <a:r>
              <a:rPr lang="en-GB" altLang="en-US">
                <a:ea typeface="Times" charset="0"/>
                <a:cs typeface="Times" charset="0"/>
              </a:rPr>
              <a:t>Ensure the user does not have to navigate anywhere to do subsequent steps of a task.</a:t>
            </a:r>
            <a:endParaRPr lang="tr-TR" altLang="en-US">
              <a:ea typeface="Times" charset="0"/>
              <a:cs typeface="Times" charset="0"/>
            </a:endParaRPr>
          </a:p>
          <a:p>
            <a:pPr lvl="1" eaLnBrk="1" hangingPunct="1"/>
            <a:endParaRPr lang="tr-TR" altLang="en-US">
              <a:ea typeface="Times" charset="0"/>
              <a:cs typeface="Times" charset="0"/>
            </a:endParaRPr>
          </a:p>
          <a:p>
            <a:pPr eaLnBrk="1" hangingPunct="1">
              <a:buFont typeface="Wingdings" charset="2"/>
              <a:buNone/>
            </a:pPr>
            <a:r>
              <a:rPr lang="tr-TR" altLang="en-US" sz="2200">
                <a:ea typeface="Times" charset="0"/>
                <a:cs typeface="Times" charset="0"/>
              </a:rPr>
              <a:t>3.</a:t>
            </a:r>
            <a:r>
              <a:rPr lang="en-GB" altLang="en-US" sz="2200">
                <a:ea typeface="Times" charset="0"/>
                <a:cs typeface="Times" charset="0"/>
              </a:rPr>
              <a:t> Ensure that the user always knows what he should do next.</a:t>
            </a:r>
          </a:p>
          <a:p>
            <a:pPr lvl="1" eaLnBrk="1" hangingPunct="1"/>
            <a:r>
              <a:rPr lang="en-GB" altLang="en-US">
                <a:ea typeface="Times" charset="0"/>
                <a:cs typeface="Times" charset="0"/>
              </a:rPr>
              <a:t>Ensure that the user can see </a:t>
            </a:r>
            <a:r>
              <a:rPr lang="en-GB" altLang="en-US" i="1">
                <a:solidFill>
                  <a:srgbClr val="FF0000"/>
                </a:solidFill>
                <a:ea typeface="Times" charset="0"/>
                <a:cs typeface="Times" charset="0"/>
              </a:rPr>
              <a:t>what commands are available</a:t>
            </a:r>
            <a:r>
              <a:rPr lang="en-GB" altLang="en-US">
                <a:ea typeface="Times" charset="0"/>
                <a:cs typeface="Times" charset="0"/>
              </a:rPr>
              <a:t>.</a:t>
            </a:r>
          </a:p>
          <a:p>
            <a:pPr lvl="1" eaLnBrk="1" hangingPunct="1"/>
            <a:r>
              <a:rPr lang="en-GB" altLang="en-US">
                <a:ea typeface="Times" charset="0"/>
                <a:cs typeface="Times" charset="0"/>
              </a:rPr>
              <a:t>Make the </a:t>
            </a:r>
            <a:r>
              <a:rPr lang="en-GB" altLang="en-US" i="1">
                <a:ea typeface="Times" charset="0"/>
                <a:cs typeface="Times" charset="0"/>
              </a:rPr>
              <a:t>most important commands stand out</a:t>
            </a:r>
            <a:r>
              <a:rPr lang="en-GB" altLang="en-US">
                <a:ea typeface="Times" charset="0"/>
                <a:cs typeface="Times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FCAE84F2-A3C5-0A47-A424-136E1F8607C8}" type="slidenum">
              <a:rPr lang="en-US" altLang="en-US" sz="1400" b="1">
                <a:solidFill>
                  <a:schemeClr val="tx1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4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extLst/>
        </p:spPr>
        <p:txBody>
          <a:bodyPr vert="horz" lIns="91440" tIns="45720" rIns="91440" bIns="45720" rtlCol="0" anchor="ctr">
            <a:noAutofit/>
          </a:bodyPr>
          <a:lstStyle/>
          <a:p>
            <a:pPr eaLnBrk="1" hangingPunct="1"/>
            <a:r>
              <a:rPr lang="en-GB" altLang="en-US" sz="3200"/>
              <a:t>Usability Principles</a:t>
            </a:r>
            <a:r>
              <a:rPr lang="en-US" altLang="en-US" sz="3200"/>
              <a:t> </a:t>
            </a:r>
            <a:r>
              <a:rPr lang="tr-TR" altLang="en-US" sz="3200"/>
              <a:t>(2)</a:t>
            </a:r>
            <a:endParaRPr lang="en-GB" altLang="en-US" sz="320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341438"/>
            <a:ext cx="8229600" cy="5087937"/>
          </a:xfrm>
        </p:spPr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tr-TR" altLang="en-US" sz="2200">
                <a:ea typeface="Times" charset="0"/>
                <a:cs typeface="Times" charset="0"/>
              </a:rPr>
              <a:t>4.</a:t>
            </a:r>
            <a:r>
              <a:rPr lang="en-GB" altLang="en-US" sz="2200">
                <a:ea typeface="Times" charset="0"/>
                <a:cs typeface="Times" charset="0"/>
              </a:rPr>
              <a:t> Provide good </a:t>
            </a:r>
            <a:r>
              <a:rPr lang="en-GB" altLang="en-US" sz="2200">
                <a:solidFill>
                  <a:srgbClr val="FF0000"/>
                </a:solidFill>
                <a:ea typeface="Times" charset="0"/>
                <a:cs typeface="Times" charset="0"/>
              </a:rPr>
              <a:t>feedback</a:t>
            </a:r>
            <a:r>
              <a:rPr lang="en-GB" altLang="en-US" sz="2200">
                <a:ea typeface="Times" charset="0"/>
                <a:cs typeface="Times" charset="0"/>
              </a:rPr>
              <a:t> including effective error messages.</a:t>
            </a:r>
          </a:p>
          <a:p>
            <a:pPr lvl="1" eaLnBrk="1" hangingPunct="1"/>
            <a:r>
              <a:rPr lang="en-GB" altLang="en-US">
                <a:ea typeface="Times" charset="0"/>
                <a:cs typeface="Times" charset="0"/>
              </a:rPr>
              <a:t>Inform users of the </a:t>
            </a:r>
            <a:r>
              <a:rPr lang="en-GB" altLang="en-US" i="1">
                <a:solidFill>
                  <a:srgbClr val="FF0000"/>
                </a:solidFill>
                <a:ea typeface="Times" charset="0"/>
                <a:cs typeface="Times" charset="0"/>
              </a:rPr>
              <a:t>progress</a:t>
            </a:r>
            <a:r>
              <a:rPr lang="en-GB" altLang="en-US">
                <a:ea typeface="Times" charset="0"/>
                <a:cs typeface="Times" charset="0"/>
              </a:rPr>
              <a:t> of operations and of their </a:t>
            </a:r>
            <a:r>
              <a:rPr lang="en-GB" altLang="en-US" i="1">
                <a:ea typeface="Times" charset="0"/>
                <a:cs typeface="Times" charset="0"/>
              </a:rPr>
              <a:t>l</a:t>
            </a:r>
            <a:r>
              <a:rPr lang="en-GB" altLang="en-US" i="1">
                <a:solidFill>
                  <a:srgbClr val="FF0000"/>
                </a:solidFill>
                <a:ea typeface="Times" charset="0"/>
                <a:cs typeface="Times" charset="0"/>
              </a:rPr>
              <a:t>ocation</a:t>
            </a:r>
            <a:r>
              <a:rPr lang="en-GB" altLang="en-US">
                <a:solidFill>
                  <a:srgbClr val="FF0000"/>
                </a:solidFill>
                <a:ea typeface="Times" charset="0"/>
                <a:cs typeface="Times" charset="0"/>
              </a:rPr>
              <a:t> </a:t>
            </a:r>
            <a:r>
              <a:rPr lang="en-GB" altLang="en-US">
                <a:ea typeface="Times" charset="0"/>
                <a:cs typeface="Times" charset="0"/>
              </a:rPr>
              <a:t>as they navigate.</a:t>
            </a:r>
          </a:p>
          <a:p>
            <a:pPr lvl="1" eaLnBrk="1" hangingPunct="1"/>
            <a:r>
              <a:rPr lang="en-GB" altLang="en-US">
                <a:ea typeface="Times" charset="0"/>
                <a:cs typeface="Times" charset="0"/>
              </a:rPr>
              <a:t>When something goes wrong</a:t>
            </a:r>
            <a:r>
              <a:rPr lang="tr-TR" altLang="en-US">
                <a:ea typeface="Times" charset="0"/>
                <a:cs typeface="Times" charset="0"/>
              </a:rPr>
              <a:t>,</a:t>
            </a:r>
            <a:r>
              <a:rPr lang="en-GB" altLang="en-US">
                <a:ea typeface="Times" charset="0"/>
                <a:cs typeface="Times" charset="0"/>
              </a:rPr>
              <a:t> explain the situation in adequate detail and </a:t>
            </a:r>
            <a:r>
              <a:rPr lang="en-GB" altLang="en-US" i="1">
                <a:ea typeface="Times" charset="0"/>
                <a:cs typeface="Times" charset="0"/>
              </a:rPr>
              <a:t>help the user to resolve the problem</a:t>
            </a:r>
            <a:r>
              <a:rPr lang="en-GB" altLang="en-US">
                <a:ea typeface="Times" charset="0"/>
                <a:cs typeface="Times" charset="0"/>
              </a:rPr>
              <a:t>.</a:t>
            </a:r>
            <a:endParaRPr lang="tr-TR" altLang="en-US">
              <a:ea typeface="Times" charset="0"/>
              <a:cs typeface="Times" charset="0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tr-TR" altLang="en-US" sz="2000">
              <a:ea typeface="Times" charset="0"/>
              <a:cs typeface="Times" charset="0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tr-TR" altLang="en-US" sz="2200">
                <a:ea typeface="Times" charset="0"/>
                <a:cs typeface="Times" charset="0"/>
              </a:rPr>
              <a:t>5.</a:t>
            </a:r>
            <a:r>
              <a:rPr lang="en-GB" altLang="en-US" sz="2200">
                <a:ea typeface="Times" charset="0"/>
                <a:cs typeface="Times" charset="0"/>
              </a:rPr>
              <a:t> Ensure that the user can always get out, go back or undo an action.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>
                <a:ea typeface="Times" charset="0"/>
                <a:cs typeface="Times" charset="0"/>
              </a:rPr>
              <a:t>Ensure that all operations can be </a:t>
            </a:r>
            <a:r>
              <a:rPr lang="en-GB" altLang="en-US" i="1">
                <a:solidFill>
                  <a:srgbClr val="FF0000"/>
                </a:solidFill>
                <a:ea typeface="Times" charset="0"/>
                <a:cs typeface="Times" charset="0"/>
              </a:rPr>
              <a:t>undone</a:t>
            </a:r>
            <a:r>
              <a:rPr lang="en-GB" altLang="en-US">
                <a:solidFill>
                  <a:srgbClr val="FF0000"/>
                </a:solidFill>
                <a:ea typeface="Times" charset="0"/>
                <a:cs typeface="Times" charset="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>
                <a:ea typeface="Times" charset="0"/>
                <a:cs typeface="Times" charset="0"/>
              </a:rPr>
              <a:t>Ensure it is easy to </a:t>
            </a:r>
            <a:r>
              <a:rPr lang="en-GB" altLang="en-US" i="1">
                <a:ea typeface="Times" charset="0"/>
                <a:cs typeface="Times" charset="0"/>
              </a:rPr>
              <a:t>navigate back</a:t>
            </a:r>
            <a:r>
              <a:rPr lang="en-GB" altLang="en-US">
                <a:ea typeface="Times" charset="0"/>
                <a:cs typeface="Times" charset="0"/>
              </a:rPr>
              <a:t> to where the user came from.</a:t>
            </a:r>
            <a:endParaRPr lang="tr-TR" altLang="en-US">
              <a:ea typeface="Times" charset="0"/>
              <a:cs typeface="Times" charset="0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tr-TR" altLang="en-US" sz="2200">
              <a:ea typeface="Times" charset="0"/>
              <a:cs typeface="Times" charset="0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tr-TR" altLang="en-US" sz="2200">
                <a:ea typeface="Times" charset="0"/>
                <a:cs typeface="Times" charset="0"/>
              </a:rPr>
              <a:t>6.</a:t>
            </a:r>
            <a:r>
              <a:rPr lang="en-GB" altLang="en-US" sz="2200">
                <a:ea typeface="Times" charset="0"/>
                <a:cs typeface="Times" charset="0"/>
              </a:rPr>
              <a:t> Ensure that </a:t>
            </a:r>
            <a:r>
              <a:rPr lang="en-GB" altLang="en-US" sz="2200">
                <a:solidFill>
                  <a:srgbClr val="FF0000"/>
                </a:solidFill>
                <a:ea typeface="Times" charset="0"/>
                <a:cs typeface="Times" charset="0"/>
              </a:rPr>
              <a:t>response time</a:t>
            </a:r>
            <a:r>
              <a:rPr lang="en-GB" altLang="en-US" sz="2200">
                <a:ea typeface="Times" charset="0"/>
                <a:cs typeface="Times" charset="0"/>
              </a:rPr>
              <a:t> is adequate.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>
                <a:ea typeface="Times" charset="0"/>
                <a:cs typeface="Times" charset="0"/>
              </a:rPr>
              <a:t>Keep response time less than a second for most operations.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>
                <a:ea typeface="Times" charset="0"/>
                <a:cs typeface="Times" charset="0"/>
              </a:rPr>
              <a:t>Warn users of longer delays and inform them of progress.</a:t>
            </a:r>
            <a:endParaRPr lang="tr-TR" altLang="en-US">
              <a:ea typeface="Times" charset="0"/>
              <a:cs typeface="Times" charset="0"/>
            </a:endParaRPr>
          </a:p>
          <a:p>
            <a:pPr lvl="1" eaLnBrk="1" hangingPunct="1">
              <a:lnSpc>
                <a:spcPct val="90000"/>
              </a:lnSpc>
            </a:pPr>
            <a:endParaRPr lang="tr-TR" altLang="en-US">
              <a:ea typeface="Times" charset="0"/>
              <a:cs typeface="Times" charset="0"/>
            </a:endParaRPr>
          </a:p>
          <a:p>
            <a:pPr lvl="1" eaLnBrk="1" hangingPunct="1"/>
            <a:endParaRPr lang="en-GB" altLang="en-US">
              <a:ea typeface="Times" charset="0"/>
              <a:cs typeface="Times" charset="0"/>
            </a:endParaRPr>
          </a:p>
          <a:p>
            <a:pPr lvl="1" eaLnBrk="1" hangingPunct="1">
              <a:buFont typeface="Courier New" charset="0"/>
              <a:buNone/>
            </a:pPr>
            <a:endParaRPr lang="en-GB" altLang="en-US">
              <a:ea typeface="Times" charset="0"/>
              <a:cs typeface="Time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AE55D5BE-8CD0-FB4C-9CF8-2857939AF547}" type="slidenum">
              <a:rPr lang="en-US" altLang="en-US" sz="1400" b="1">
                <a:solidFill>
                  <a:schemeClr val="tx1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4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extLst/>
        </p:spPr>
        <p:txBody>
          <a:bodyPr vert="horz" lIns="91440" tIns="45720" rIns="91440" bIns="45720" rtlCol="0" anchor="ctr">
            <a:noAutofit/>
          </a:bodyPr>
          <a:lstStyle/>
          <a:p>
            <a:pPr eaLnBrk="1" hangingPunct="1"/>
            <a:r>
              <a:rPr lang="en-GB" altLang="en-US" sz="3200"/>
              <a:t>Usability Principles</a:t>
            </a:r>
            <a:r>
              <a:rPr lang="en-US" altLang="en-US" sz="3200" dirty="0"/>
              <a:t> </a:t>
            </a:r>
            <a:r>
              <a:rPr lang="tr-TR" altLang="en-US" sz="3200" dirty="0"/>
              <a:t>(3)</a:t>
            </a:r>
            <a:endParaRPr lang="en-GB" altLang="en-US" sz="3200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tr-TR" altLang="en-US" sz="2200">
                <a:ea typeface="Times" charset="0"/>
                <a:cs typeface="Times" charset="0"/>
              </a:rPr>
              <a:t>7.</a:t>
            </a:r>
            <a:r>
              <a:rPr lang="en-GB" altLang="en-US" sz="2200">
                <a:ea typeface="Times" charset="0"/>
                <a:cs typeface="Times" charset="0"/>
              </a:rPr>
              <a:t> Use </a:t>
            </a:r>
            <a:r>
              <a:rPr lang="en-GB" altLang="en-US" sz="2200" i="1">
                <a:ea typeface="Times" charset="0"/>
                <a:cs typeface="Times" charset="0"/>
              </a:rPr>
              <a:t>understandable </a:t>
            </a:r>
            <a:r>
              <a:rPr lang="en-GB" altLang="en-US" sz="2200" i="1">
                <a:solidFill>
                  <a:srgbClr val="FF0000"/>
                </a:solidFill>
                <a:ea typeface="Times" charset="0"/>
                <a:cs typeface="Times" charset="0"/>
              </a:rPr>
              <a:t>encoding</a:t>
            </a:r>
            <a:r>
              <a:rPr lang="en-GB" altLang="en-US" sz="2200" i="1">
                <a:ea typeface="Times" charset="0"/>
                <a:cs typeface="Times" charset="0"/>
              </a:rPr>
              <a:t> techniques</a:t>
            </a:r>
            <a:r>
              <a:rPr lang="en-GB" altLang="en-US" sz="2200">
                <a:ea typeface="Times" charset="0"/>
                <a:cs typeface="Times" charset="0"/>
              </a:rPr>
              <a:t>.</a:t>
            </a:r>
          </a:p>
          <a:p>
            <a:pPr lvl="1" eaLnBrk="1" hangingPunct="1"/>
            <a:r>
              <a:rPr lang="en-GB" altLang="en-US">
                <a:ea typeface="Times" charset="0"/>
                <a:cs typeface="Times" charset="0"/>
              </a:rPr>
              <a:t>Choose encoding techniques with care.</a:t>
            </a:r>
          </a:p>
          <a:p>
            <a:pPr lvl="1" eaLnBrk="1" hangingPunct="1"/>
            <a:r>
              <a:rPr lang="en-GB" altLang="en-US">
                <a:ea typeface="Times" charset="0"/>
                <a:cs typeface="Times" charset="0"/>
              </a:rPr>
              <a:t>Use labels to ensure all encoding techniques are fully understood by users.</a:t>
            </a:r>
            <a:endParaRPr lang="tr-TR" altLang="en-US">
              <a:ea typeface="Times" charset="0"/>
              <a:cs typeface="Times" charset="0"/>
            </a:endParaRPr>
          </a:p>
          <a:p>
            <a:pPr lvl="1" eaLnBrk="1" hangingPunct="1">
              <a:buFont typeface="Courier New" charset="0"/>
              <a:buNone/>
            </a:pPr>
            <a:endParaRPr lang="en-GB" altLang="en-US">
              <a:ea typeface="Times" charset="0"/>
              <a:cs typeface="Times" charset="0"/>
            </a:endParaRPr>
          </a:p>
          <a:p>
            <a:pPr eaLnBrk="1" hangingPunct="1">
              <a:buFont typeface="Wingdings" charset="2"/>
              <a:buNone/>
            </a:pPr>
            <a:r>
              <a:rPr lang="tr-TR" altLang="en-US" sz="2200">
                <a:ea typeface="Times" charset="0"/>
                <a:cs typeface="Times" charset="0"/>
              </a:rPr>
              <a:t>8.</a:t>
            </a:r>
            <a:r>
              <a:rPr lang="en-GB" altLang="en-US" sz="2200">
                <a:ea typeface="Times" charset="0"/>
                <a:cs typeface="Times" charset="0"/>
              </a:rPr>
              <a:t> Ensure that the UI’s appearance is </a:t>
            </a:r>
            <a:r>
              <a:rPr lang="en-GB" altLang="en-US" sz="2200" i="1">
                <a:solidFill>
                  <a:srgbClr val="FF0000"/>
                </a:solidFill>
                <a:ea typeface="Times" charset="0"/>
                <a:cs typeface="Times" charset="0"/>
              </a:rPr>
              <a:t>uncluttered</a:t>
            </a:r>
            <a:r>
              <a:rPr lang="en-GB" altLang="en-US" sz="2200">
                <a:solidFill>
                  <a:srgbClr val="FF0000"/>
                </a:solidFill>
                <a:ea typeface="Times" charset="0"/>
                <a:cs typeface="Times" charset="0"/>
              </a:rPr>
              <a:t>.</a:t>
            </a:r>
          </a:p>
          <a:p>
            <a:pPr lvl="1" eaLnBrk="1" hangingPunct="1"/>
            <a:r>
              <a:rPr lang="en-GB" altLang="en-US">
                <a:ea typeface="Times" charset="0"/>
                <a:cs typeface="Times" charset="0"/>
              </a:rPr>
              <a:t>Avoid displaying too much information.</a:t>
            </a:r>
          </a:p>
          <a:p>
            <a:pPr lvl="1" eaLnBrk="1" hangingPunct="1"/>
            <a:r>
              <a:rPr lang="en-GB" altLang="en-US">
                <a:ea typeface="Times" charset="0"/>
                <a:cs typeface="Times" charset="0"/>
              </a:rPr>
              <a:t>Organize the information effectively.</a:t>
            </a:r>
            <a:endParaRPr lang="tr-TR" altLang="en-US">
              <a:ea typeface="Times" charset="0"/>
              <a:cs typeface="Times" charset="0"/>
            </a:endParaRPr>
          </a:p>
          <a:p>
            <a:pPr lvl="1" eaLnBrk="1" hangingPunct="1"/>
            <a:r>
              <a:rPr lang="en-US" altLang="en-US">
                <a:ea typeface="Times" charset="0"/>
                <a:cs typeface="Times" charset="0"/>
              </a:rPr>
              <a:t>Use consistent language and meaningful keywords</a:t>
            </a:r>
            <a:endParaRPr lang="tr-TR" altLang="en-US">
              <a:ea typeface="Times" charset="0"/>
              <a:cs typeface="Times" charset="0"/>
            </a:endParaRPr>
          </a:p>
          <a:p>
            <a:pPr lvl="1" eaLnBrk="1" hangingPunct="1"/>
            <a:r>
              <a:rPr lang="tr-TR" altLang="en-US">
                <a:ea typeface="Times" charset="0"/>
                <a:cs typeface="Times" charset="0"/>
              </a:rPr>
              <a:t>A</a:t>
            </a:r>
            <a:r>
              <a:rPr lang="en-US" altLang="en-US">
                <a:ea typeface="Times" charset="0"/>
                <a:cs typeface="Times" charset="0"/>
              </a:rPr>
              <a:t>void abbreviations</a:t>
            </a:r>
          </a:p>
          <a:p>
            <a:pPr lvl="1" eaLnBrk="1" hangingPunct="1"/>
            <a:r>
              <a:rPr lang="en-US" altLang="en-US">
                <a:ea typeface="Times" charset="0"/>
                <a:cs typeface="Times" charset="0"/>
              </a:rPr>
              <a:t>Make text readable, use both upper and lower case</a:t>
            </a:r>
          </a:p>
          <a:p>
            <a:pPr lvl="1" eaLnBrk="1" hangingPunct="1"/>
            <a:r>
              <a:rPr lang="tr-TR" altLang="en-US">
                <a:ea typeface="Times" charset="0"/>
                <a:cs typeface="Times" charset="0"/>
              </a:rPr>
              <a:t>Use</a:t>
            </a:r>
            <a:r>
              <a:rPr lang="en-US" altLang="en-US">
                <a:ea typeface="Times" charset="0"/>
                <a:cs typeface="Times" charset="0"/>
              </a:rPr>
              <a:t> color</a:t>
            </a:r>
            <a:r>
              <a:rPr lang="tr-TR" altLang="en-US">
                <a:ea typeface="Times" charset="0"/>
                <a:cs typeface="Times" charset="0"/>
              </a:rPr>
              <a:t>s and </a:t>
            </a:r>
            <a:r>
              <a:rPr lang="en-US" altLang="en-US">
                <a:ea typeface="Times" charset="0"/>
                <a:cs typeface="Times" charset="0"/>
              </a:rPr>
              <a:t>graphics</a:t>
            </a:r>
            <a:r>
              <a:rPr lang="tr-TR" altLang="en-US">
                <a:ea typeface="Times" charset="0"/>
                <a:cs typeface="Times" charset="0"/>
              </a:rPr>
              <a:t> effectively</a:t>
            </a:r>
            <a:endParaRPr lang="en-US" altLang="en-US">
              <a:ea typeface="Times" charset="0"/>
              <a:cs typeface="Times" charset="0"/>
            </a:endParaRPr>
          </a:p>
          <a:p>
            <a:pPr lvl="1" eaLnBrk="1" hangingPunct="1"/>
            <a:endParaRPr lang="en-GB" altLang="en-US">
              <a:ea typeface="Times" charset="0"/>
              <a:cs typeface="Time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ea typeface="ＭＳ Ｐゴシック" charset="-128"/>
              </a:rPr>
              <a:t>Object-Oriented Design Steps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068388"/>
            <a:ext cx="8532812" cy="3275012"/>
          </a:xfrm>
        </p:spPr>
        <p:txBody>
          <a:bodyPr/>
          <a:lstStyle/>
          <a:p>
            <a:pPr eaLnBrk="1" hangingPunct="1">
              <a:tabLst>
                <a:tab pos="1366838" algn="l"/>
              </a:tabLst>
            </a:pPr>
            <a:r>
              <a:rPr lang="en-US" altLang="en-US">
                <a:ea typeface="ＭＳ Ｐゴシック" charset="-128"/>
              </a:rPr>
              <a:t>OOD consists of two steps:</a:t>
            </a:r>
          </a:p>
          <a:p>
            <a:pPr eaLnBrk="1" hangingPunct="1">
              <a:tabLst>
                <a:tab pos="1366838" algn="l"/>
              </a:tabLst>
            </a:pPr>
            <a:endParaRPr lang="en-US" altLang="en-US">
              <a:ea typeface="ＭＳ Ｐゴシック" charset="-128"/>
            </a:endParaRPr>
          </a:p>
          <a:p>
            <a:pPr eaLnBrk="1" hangingPunct="1">
              <a:tabLst>
                <a:tab pos="1366838" algn="l"/>
              </a:tabLst>
            </a:pPr>
            <a:r>
              <a:rPr lang="en-US" altLang="en-US">
                <a:ea typeface="ＭＳ Ｐゴシック" charset="-128"/>
              </a:rPr>
              <a:t>Step 1.	Complete the class diagram</a:t>
            </a:r>
          </a:p>
          <a:p>
            <a:pPr lvl="1" eaLnBrk="1" hangingPunct="1">
              <a:tabLst>
                <a:tab pos="1366838" algn="l"/>
              </a:tabLst>
            </a:pPr>
            <a:r>
              <a:rPr lang="en-US" altLang="en-US">
                <a:ea typeface="ＭＳ Ｐゴシック" charset="-128"/>
              </a:rPr>
              <a:t>Determine the formats of the attributes</a:t>
            </a:r>
          </a:p>
          <a:p>
            <a:pPr lvl="1" eaLnBrk="1" hangingPunct="1">
              <a:tabLst>
                <a:tab pos="1366838" algn="l"/>
              </a:tabLst>
            </a:pPr>
            <a:r>
              <a:rPr lang="en-US" altLang="en-US">
                <a:ea typeface="ＭＳ Ｐゴシック" charset="-128"/>
              </a:rPr>
              <a:t>Assign each method, either to a class or to a client that sends a message to an object of that class</a:t>
            </a:r>
          </a:p>
          <a:p>
            <a:pPr lvl="1" eaLnBrk="1" hangingPunct="1">
              <a:tabLst>
                <a:tab pos="1366838" algn="l"/>
              </a:tabLst>
            </a:pPr>
            <a:endParaRPr lang="en-US" altLang="en-US">
              <a:ea typeface="ＭＳ Ｐゴシック" charset="-128"/>
            </a:endParaRPr>
          </a:p>
          <a:p>
            <a:pPr eaLnBrk="1" hangingPunct="1">
              <a:tabLst>
                <a:tab pos="1366838" algn="l"/>
              </a:tabLst>
            </a:pPr>
            <a:r>
              <a:rPr lang="en-US" altLang="en-US">
                <a:ea typeface="ＭＳ Ｐゴシック" charset="-128"/>
              </a:rPr>
              <a:t>Step 2.	Perform the detailed design</a:t>
            </a:r>
          </a:p>
        </p:txBody>
      </p:sp>
    </p:spTree>
    <p:extLst>
      <p:ext uri="{BB962C8B-B14F-4D97-AF65-F5344CB8AC3E}">
        <p14:creationId xmlns:p14="http://schemas.microsoft.com/office/powerpoint/2010/main" val="201962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FBAFE9A9-E01A-AD4E-B9C8-E1CCD50BCA39}" type="slidenum">
              <a:rPr lang="en-US" altLang="en-US" sz="1400" b="1">
                <a:solidFill>
                  <a:schemeClr val="tx1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4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extLst/>
        </p:spPr>
        <p:txBody>
          <a:bodyPr vert="horz" lIns="91440" tIns="45720" rIns="91440" bIns="45720" rtlCol="0" anchor="ctr">
            <a:noAutofit/>
          </a:bodyPr>
          <a:lstStyle/>
          <a:p>
            <a:pPr eaLnBrk="1" hangingPunct="1"/>
            <a:r>
              <a:rPr lang="en-GB" altLang="en-US" sz="3200"/>
              <a:t>Usability Principles</a:t>
            </a:r>
            <a:r>
              <a:rPr lang="en-US" altLang="en-US" sz="3200"/>
              <a:t> </a:t>
            </a:r>
            <a:r>
              <a:rPr lang="tr-TR" altLang="en-US" sz="3200"/>
              <a:t>(4)</a:t>
            </a:r>
            <a:endParaRPr lang="en-GB" altLang="en-US" sz="3200"/>
          </a:p>
        </p:txBody>
      </p:sp>
      <p:sp>
        <p:nvSpPr>
          <p:cNvPr id="61443" name="6 İçerik Yer Tutucusu"/>
          <p:cNvSpPr>
            <a:spLocks noGrp="1"/>
          </p:cNvSpPr>
          <p:nvPr>
            <p:ph idx="4294967295"/>
          </p:nvPr>
        </p:nvSpPr>
        <p:spPr>
          <a:xfrm>
            <a:off x="395288" y="1341438"/>
            <a:ext cx="8229600" cy="5302250"/>
          </a:xfrm>
        </p:spPr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tr-TR" altLang="en-US" sz="2200">
                <a:ea typeface="Times" charset="0"/>
                <a:cs typeface="Times" charset="0"/>
              </a:rPr>
              <a:t>9. </a:t>
            </a:r>
            <a:r>
              <a:rPr lang="en-US" altLang="en-US" sz="2200">
                <a:solidFill>
                  <a:srgbClr val="FF0000"/>
                </a:solidFill>
                <a:ea typeface="Times" charset="0"/>
                <a:cs typeface="Times" charset="0"/>
              </a:rPr>
              <a:t>Robustness</a:t>
            </a:r>
            <a:r>
              <a:rPr lang="tr-TR" altLang="en-US" sz="2200">
                <a:ea typeface="Times" charset="0"/>
                <a:cs typeface="Times" charset="0"/>
              </a:rPr>
              <a:t>.</a:t>
            </a:r>
          </a:p>
          <a:p>
            <a:pPr lvl="1" eaLnBrk="1" hangingPunct="1">
              <a:buFont typeface="Times New Roman" charset="0"/>
              <a:buChar char="−"/>
            </a:pPr>
            <a:r>
              <a:rPr lang="tr-TR" altLang="en-US">
                <a:ea typeface="Times" charset="0"/>
                <a:cs typeface="Times" charset="0"/>
              </a:rPr>
              <a:t>M</a:t>
            </a:r>
            <a:r>
              <a:rPr lang="en-US" altLang="en-US">
                <a:ea typeface="Times" charset="0"/>
                <a:cs typeface="Times" charset="0"/>
              </a:rPr>
              <a:t>inimi</a:t>
            </a:r>
            <a:r>
              <a:rPr lang="tr-TR" altLang="en-US">
                <a:ea typeface="Times" charset="0"/>
                <a:cs typeface="Times" charset="0"/>
              </a:rPr>
              <a:t>ze</a:t>
            </a:r>
            <a:r>
              <a:rPr lang="en-US" altLang="en-US">
                <a:ea typeface="Times" charset="0"/>
                <a:cs typeface="Times" charset="0"/>
              </a:rPr>
              <a:t> keystroke and mouse travel distance</a:t>
            </a:r>
          </a:p>
          <a:p>
            <a:pPr lvl="1" eaLnBrk="1" hangingPunct="1">
              <a:buFont typeface="Times New Roman" charset="0"/>
              <a:buChar char="−"/>
            </a:pPr>
            <a:r>
              <a:rPr lang="tr-TR" altLang="en-US">
                <a:ea typeface="Times" charset="0"/>
                <a:cs typeface="Times" charset="0"/>
              </a:rPr>
              <a:t>P</a:t>
            </a:r>
            <a:r>
              <a:rPr lang="en-US" altLang="en-US">
                <a:ea typeface="Times" charset="0"/>
                <a:cs typeface="Times" charset="0"/>
              </a:rPr>
              <a:t>rovide defaults for missing data (</a:t>
            </a:r>
            <a:r>
              <a:rPr lang="tr-TR" altLang="en-US">
                <a:ea typeface="Times" charset="0"/>
                <a:cs typeface="Times" charset="0"/>
              </a:rPr>
              <a:t>e.g.</a:t>
            </a:r>
            <a:r>
              <a:rPr lang="en-US" altLang="en-US">
                <a:ea typeface="Times" charset="0"/>
                <a:cs typeface="Times" charset="0"/>
              </a:rPr>
              <a:t> current date)</a:t>
            </a:r>
            <a:endParaRPr lang="tr-TR" altLang="en-US">
              <a:ea typeface="Times" charset="0"/>
              <a:cs typeface="Times" charset="0"/>
            </a:endParaRPr>
          </a:p>
          <a:p>
            <a:pPr lvl="1" eaLnBrk="1" hangingPunct="1">
              <a:buFont typeface="Times New Roman" charset="0"/>
              <a:buChar char="−"/>
            </a:pPr>
            <a:r>
              <a:rPr lang="tr-TR" altLang="en-US">
                <a:ea typeface="Times" charset="0"/>
                <a:cs typeface="Times" charset="0"/>
              </a:rPr>
              <a:t>Automatically c</a:t>
            </a:r>
            <a:r>
              <a:rPr lang="en-US" altLang="en-US">
                <a:ea typeface="Times" charset="0"/>
                <a:cs typeface="Times" charset="0"/>
              </a:rPr>
              <a:t>orrect </a:t>
            </a:r>
            <a:r>
              <a:rPr lang="tr-TR" altLang="en-US">
                <a:ea typeface="Times" charset="0"/>
                <a:cs typeface="Times" charset="0"/>
              </a:rPr>
              <a:t>the </a:t>
            </a:r>
            <a:r>
              <a:rPr lang="en-US" altLang="en-US">
                <a:ea typeface="Times" charset="0"/>
                <a:cs typeface="Times" charset="0"/>
              </a:rPr>
              <a:t>obvious errors</a:t>
            </a:r>
          </a:p>
          <a:p>
            <a:pPr eaLnBrk="1" hangingPunct="1">
              <a:buFont typeface="Wingdings" charset="2"/>
              <a:buNone/>
            </a:pPr>
            <a:endParaRPr lang="tr-TR" altLang="en-US" sz="2200">
              <a:ea typeface="Times" charset="0"/>
              <a:cs typeface="Times" charset="0"/>
            </a:endParaRPr>
          </a:p>
          <a:p>
            <a:pPr eaLnBrk="1" hangingPunct="1">
              <a:buFont typeface="Wingdings" charset="2"/>
              <a:buNone/>
            </a:pPr>
            <a:r>
              <a:rPr lang="tr-TR" altLang="en-US" sz="2200">
                <a:ea typeface="Times" charset="0"/>
                <a:cs typeface="Times" charset="0"/>
              </a:rPr>
              <a:t>10. </a:t>
            </a:r>
            <a:r>
              <a:rPr lang="en-GB" altLang="en-US" sz="2200">
                <a:ea typeface="Times" charset="0"/>
                <a:cs typeface="Times" charset="0"/>
              </a:rPr>
              <a:t>Provide all necessary </a:t>
            </a:r>
            <a:r>
              <a:rPr lang="en-GB" altLang="en-US" sz="2200" i="1">
                <a:solidFill>
                  <a:srgbClr val="FF0000"/>
                </a:solidFill>
                <a:ea typeface="Times" charset="0"/>
                <a:cs typeface="Times" charset="0"/>
              </a:rPr>
              <a:t>help</a:t>
            </a:r>
            <a:r>
              <a:rPr lang="en-GB" altLang="en-US" sz="2200">
                <a:ea typeface="Times" charset="0"/>
                <a:cs typeface="Times" charset="0"/>
              </a:rPr>
              <a:t>.</a:t>
            </a:r>
          </a:p>
          <a:p>
            <a:pPr lvl="1" eaLnBrk="1" hangingPunct="1"/>
            <a:r>
              <a:rPr lang="en-GB" altLang="en-US">
                <a:ea typeface="Times" charset="0"/>
                <a:cs typeface="Times" charset="0"/>
              </a:rPr>
              <a:t>Integrate help with the application.</a:t>
            </a:r>
          </a:p>
          <a:p>
            <a:pPr lvl="1" eaLnBrk="1" hangingPunct="1"/>
            <a:r>
              <a:rPr lang="en-GB" altLang="en-US">
                <a:ea typeface="Times" charset="0"/>
                <a:cs typeface="Times" charset="0"/>
              </a:rPr>
              <a:t>Ensure that the help is accurate.</a:t>
            </a:r>
            <a:endParaRPr lang="tr-TR" altLang="en-US">
              <a:ea typeface="Times" charset="0"/>
              <a:cs typeface="Times" charset="0"/>
            </a:endParaRPr>
          </a:p>
          <a:p>
            <a:pPr eaLnBrk="1" hangingPunct="1">
              <a:buFont typeface="Wingdings" charset="2"/>
              <a:buNone/>
            </a:pPr>
            <a:endParaRPr lang="tr-TR" altLang="en-US" sz="2000">
              <a:ea typeface="Times" charset="0"/>
              <a:cs typeface="Times" charset="0"/>
            </a:endParaRPr>
          </a:p>
          <a:p>
            <a:pPr eaLnBrk="1" hangingPunct="1">
              <a:buFont typeface="Wingdings" charset="2"/>
              <a:buNone/>
            </a:pPr>
            <a:r>
              <a:rPr lang="en-GB" altLang="en-US" sz="2200">
                <a:ea typeface="Times" charset="0"/>
                <a:cs typeface="Times" charset="0"/>
              </a:rPr>
              <a:t>1</a:t>
            </a:r>
            <a:r>
              <a:rPr lang="tr-TR" altLang="en-US" sz="2200">
                <a:ea typeface="Times" charset="0"/>
                <a:cs typeface="Times" charset="0"/>
              </a:rPr>
              <a:t>1</a:t>
            </a:r>
            <a:r>
              <a:rPr lang="en-GB" altLang="en-US" sz="2200">
                <a:ea typeface="Times" charset="0"/>
                <a:cs typeface="Times" charset="0"/>
              </a:rPr>
              <a:t>. Be </a:t>
            </a:r>
            <a:r>
              <a:rPr lang="en-GB" altLang="en-US" sz="2200" i="1">
                <a:solidFill>
                  <a:srgbClr val="FF0000"/>
                </a:solidFill>
                <a:ea typeface="Times" charset="0"/>
                <a:cs typeface="Times" charset="0"/>
              </a:rPr>
              <a:t>consistent</a:t>
            </a:r>
            <a:r>
              <a:rPr lang="tr-TR" altLang="en-US" sz="2200" i="1">
                <a:solidFill>
                  <a:srgbClr val="FF0000"/>
                </a:solidFill>
                <a:ea typeface="Times" charset="0"/>
                <a:cs typeface="Times" charset="0"/>
              </a:rPr>
              <a:t> and uniform</a:t>
            </a:r>
            <a:r>
              <a:rPr lang="en-GB" altLang="en-US" sz="2200">
                <a:ea typeface="Times" charset="0"/>
                <a:cs typeface="Times" charset="0"/>
              </a:rPr>
              <a:t>.</a:t>
            </a:r>
          </a:p>
          <a:p>
            <a:pPr lvl="1" eaLnBrk="1" hangingPunct="1"/>
            <a:r>
              <a:rPr lang="en-GB" altLang="en-US">
                <a:ea typeface="Times" charset="0"/>
                <a:cs typeface="Times" charset="0"/>
              </a:rPr>
              <a:t>Use similar layouts and graphic designs throughout your application.</a:t>
            </a:r>
          </a:p>
          <a:p>
            <a:pPr lvl="1" eaLnBrk="1" hangingPunct="1"/>
            <a:r>
              <a:rPr lang="en-GB" altLang="en-US">
                <a:ea typeface="Times" charset="0"/>
                <a:cs typeface="Times" charset="0"/>
              </a:rPr>
              <a:t>Follow look-and-feel </a:t>
            </a:r>
            <a:r>
              <a:rPr lang="tr-TR" altLang="en-US">
                <a:ea typeface="Times" charset="0"/>
                <a:cs typeface="Times" charset="0"/>
              </a:rPr>
              <a:t> </a:t>
            </a:r>
            <a:r>
              <a:rPr lang="en-GB" altLang="en-US">
                <a:ea typeface="Times" charset="0"/>
                <a:cs typeface="Times" charset="0"/>
              </a:rPr>
              <a:t>standards.</a:t>
            </a:r>
            <a:endParaRPr lang="tr-T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1 Başlık"/>
          <p:cNvSpPr>
            <a:spLocks noGrp="1"/>
          </p:cNvSpPr>
          <p:nvPr>
            <p:ph type="title" idx="4294967295"/>
          </p:nvPr>
        </p:nvSpPr>
        <p:spPr bwMode="auto">
          <a:extLst/>
        </p:spPr>
        <p:txBody>
          <a:bodyPr vert="horz" lIns="91440" tIns="45720" rIns="91440" bIns="45720" rtlCol="0" anchor="ctr">
            <a:noAutofit/>
          </a:bodyPr>
          <a:lstStyle/>
          <a:p>
            <a:pPr eaLnBrk="1" hangingPunct="1"/>
            <a:r>
              <a:rPr lang="tr-TR" sz="3200"/>
              <a:t>Example: Welcome screen</a:t>
            </a:r>
            <a:endParaRPr lang="tr-TR" sz="3200" dirty="0"/>
          </a:p>
        </p:txBody>
      </p:sp>
      <p:sp>
        <p:nvSpPr>
          <p:cNvPr id="63490" name="2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1F1AEBF1-9409-4649-892A-D69BF8006BE2}" type="slidenum">
              <a:rPr lang="tr-TR" altLang="en-US" sz="1400" b="1">
                <a:solidFill>
                  <a:schemeClr val="tx1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tr-TR" altLang="en-US" sz="1400" b="1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6349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2047875"/>
            <a:ext cx="3714750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2" name="4 Metin kutusu"/>
          <p:cNvSpPr txBox="1">
            <a:spLocks noChangeArrowheads="1"/>
          </p:cNvSpPr>
          <p:nvPr/>
        </p:nvSpPr>
        <p:spPr bwMode="auto">
          <a:xfrm>
            <a:off x="1357313" y="1404938"/>
            <a:ext cx="17859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3200">
                <a:solidFill>
                  <a:schemeClr val="tx1"/>
                </a:solidFill>
                <a:latin typeface="Arial" charset="0"/>
              </a:rPr>
              <a:t>Wrong</a:t>
            </a:r>
          </a:p>
        </p:txBody>
      </p:sp>
      <p:pic>
        <p:nvPicPr>
          <p:cNvPr id="12391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2047875"/>
            <a:ext cx="3694113" cy="421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911" name="6 Metin kutusu"/>
          <p:cNvSpPr txBox="1">
            <a:spLocks noChangeArrowheads="1"/>
          </p:cNvSpPr>
          <p:nvPr/>
        </p:nvSpPr>
        <p:spPr bwMode="auto">
          <a:xfrm>
            <a:off x="5786438" y="1404938"/>
            <a:ext cx="20002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3200">
                <a:solidFill>
                  <a:schemeClr val="tx1"/>
                </a:solidFill>
                <a:latin typeface="Arial" charset="0"/>
              </a:rPr>
              <a:t>Correct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1 Başlık"/>
          <p:cNvSpPr>
            <a:spLocks noGrp="1"/>
          </p:cNvSpPr>
          <p:nvPr>
            <p:ph type="title" idx="4294967295"/>
          </p:nvPr>
        </p:nvSpPr>
        <p:spPr bwMode="auto">
          <a:extLst/>
        </p:spPr>
        <p:txBody>
          <a:bodyPr vert="horz" lIns="91440" tIns="45720" rIns="91440" bIns="45720" rtlCol="0" anchor="ctr">
            <a:noAutofit/>
          </a:bodyPr>
          <a:lstStyle/>
          <a:p>
            <a:pPr eaLnBrk="1" hangingPunct="1"/>
            <a:r>
              <a:rPr lang="tr-TR" sz="3200"/>
              <a:t>Example: Personal information screen</a:t>
            </a:r>
            <a:endParaRPr lang="tr-TR" sz="3200" dirty="0"/>
          </a:p>
        </p:txBody>
      </p:sp>
      <p:sp>
        <p:nvSpPr>
          <p:cNvPr id="64514" name="2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1DABA6DE-B043-594F-BEE4-48D01A133C4E}" type="slidenum">
              <a:rPr lang="tr-TR" altLang="en-US" sz="1400" b="1">
                <a:solidFill>
                  <a:schemeClr val="tx1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tr-TR" altLang="en-US" sz="14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4515" name="4 Metin kutusu"/>
          <p:cNvSpPr txBox="1">
            <a:spLocks noChangeArrowheads="1"/>
          </p:cNvSpPr>
          <p:nvPr/>
        </p:nvSpPr>
        <p:spPr bwMode="auto">
          <a:xfrm>
            <a:off x="1357313" y="1404938"/>
            <a:ext cx="17859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3200">
                <a:solidFill>
                  <a:schemeClr val="tx1"/>
                </a:solidFill>
                <a:latin typeface="Arial" charset="0"/>
              </a:rPr>
              <a:t>Wrong</a:t>
            </a:r>
          </a:p>
        </p:txBody>
      </p:sp>
      <p:sp>
        <p:nvSpPr>
          <p:cNvPr id="124933" name="6 Metin kutusu"/>
          <p:cNvSpPr txBox="1">
            <a:spLocks noChangeArrowheads="1"/>
          </p:cNvSpPr>
          <p:nvPr/>
        </p:nvSpPr>
        <p:spPr bwMode="auto">
          <a:xfrm>
            <a:off x="5786438" y="1404938"/>
            <a:ext cx="20002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3200">
                <a:solidFill>
                  <a:schemeClr val="tx1"/>
                </a:solidFill>
                <a:latin typeface="Arial" charset="0"/>
              </a:rPr>
              <a:t>Correct</a:t>
            </a:r>
          </a:p>
        </p:txBody>
      </p:sp>
      <p:pic>
        <p:nvPicPr>
          <p:cNvPr id="6451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2286000"/>
            <a:ext cx="3694112" cy="421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93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2214563"/>
            <a:ext cx="3714750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1 Başlık"/>
          <p:cNvSpPr>
            <a:spLocks noGrp="1"/>
          </p:cNvSpPr>
          <p:nvPr>
            <p:ph type="title" idx="4294967295"/>
          </p:nvPr>
        </p:nvSpPr>
        <p:spPr bwMode="auto">
          <a:extLst/>
        </p:spPr>
        <p:txBody>
          <a:bodyPr vert="horz" lIns="91440" tIns="45720" rIns="91440" bIns="45720" rtlCol="0" anchor="ctr">
            <a:noAutofit/>
          </a:bodyPr>
          <a:lstStyle/>
          <a:p>
            <a:pPr eaLnBrk="1" hangingPunct="1"/>
            <a:r>
              <a:rPr lang="tr-TR" sz="3200"/>
              <a:t>Example: Payment screen</a:t>
            </a:r>
            <a:endParaRPr lang="tr-TR" sz="3200" dirty="0"/>
          </a:p>
        </p:txBody>
      </p:sp>
      <p:sp>
        <p:nvSpPr>
          <p:cNvPr id="65538" name="2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C92634EB-B57F-4B46-AE2A-7C03D627BCB3}" type="slidenum">
              <a:rPr lang="tr-TR" altLang="en-US" sz="1400" b="1">
                <a:solidFill>
                  <a:schemeClr val="tx1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tr-TR" altLang="en-US" sz="14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5539" name="4 Metin kutusu"/>
          <p:cNvSpPr txBox="1">
            <a:spLocks noChangeArrowheads="1"/>
          </p:cNvSpPr>
          <p:nvPr/>
        </p:nvSpPr>
        <p:spPr bwMode="auto">
          <a:xfrm>
            <a:off x="1357313" y="1404938"/>
            <a:ext cx="17859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3200">
                <a:solidFill>
                  <a:schemeClr val="tx1"/>
                </a:solidFill>
                <a:latin typeface="Arial" charset="0"/>
              </a:rPr>
              <a:t>Wrong</a:t>
            </a:r>
          </a:p>
        </p:txBody>
      </p:sp>
      <p:sp>
        <p:nvSpPr>
          <p:cNvPr id="125957" name="6 Metin kutusu"/>
          <p:cNvSpPr txBox="1">
            <a:spLocks noChangeArrowheads="1"/>
          </p:cNvSpPr>
          <p:nvPr/>
        </p:nvSpPr>
        <p:spPr bwMode="auto">
          <a:xfrm>
            <a:off x="5786438" y="1404938"/>
            <a:ext cx="20002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3200">
                <a:solidFill>
                  <a:schemeClr val="tx1"/>
                </a:solidFill>
                <a:latin typeface="Arial" charset="0"/>
              </a:rPr>
              <a:t>Correct</a:t>
            </a:r>
          </a:p>
        </p:txBody>
      </p:sp>
      <p:pic>
        <p:nvPicPr>
          <p:cNvPr id="65541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2214563"/>
            <a:ext cx="3694112" cy="421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95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2214563"/>
            <a:ext cx="3687763" cy="421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1 Başlık"/>
          <p:cNvSpPr>
            <a:spLocks noGrp="1"/>
          </p:cNvSpPr>
          <p:nvPr>
            <p:ph type="title" idx="4294967295"/>
          </p:nvPr>
        </p:nvSpPr>
        <p:spPr bwMode="auto">
          <a:extLst/>
        </p:spPr>
        <p:txBody>
          <a:bodyPr vert="horz" lIns="91440" tIns="45720" rIns="91440" bIns="45720" rtlCol="0" anchor="ctr">
            <a:noAutofit/>
          </a:bodyPr>
          <a:lstStyle/>
          <a:p>
            <a:pPr eaLnBrk="1" hangingPunct="1"/>
            <a:r>
              <a:rPr lang="tr-TR" sz="3200"/>
              <a:t>Example: Sign up screen</a:t>
            </a:r>
            <a:endParaRPr lang="tr-TR" sz="3200" dirty="0"/>
          </a:p>
        </p:txBody>
      </p:sp>
      <p:sp>
        <p:nvSpPr>
          <p:cNvPr id="66562" name="2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652191C4-0455-CA4C-AA7F-873B0E7BBCE7}" type="slidenum">
              <a:rPr lang="tr-TR" altLang="en-US" sz="1400" b="1">
                <a:solidFill>
                  <a:schemeClr val="tx1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tr-TR" altLang="en-US" sz="14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6563" name="4 Metin kutusu"/>
          <p:cNvSpPr txBox="1">
            <a:spLocks noChangeArrowheads="1"/>
          </p:cNvSpPr>
          <p:nvPr/>
        </p:nvSpPr>
        <p:spPr bwMode="auto">
          <a:xfrm>
            <a:off x="1357313" y="1404938"/>
            <a:ext cx="17859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3200">
                <a:solidFill>
                  <a:schemeClr val="tx1"/>
                </a:solidFill>
                <a:latin typeface="Arial" charset="0"/>
              </a:rPr>
              <a:t>Wrong</a:t>
            </a:r>
          </a:p>
        </p:txBody>
      </p:sp>
      <p:sp>
        <p:nvSpPr>
          <p:cNvPr id="126981" name="6 Metin kutusu"/>
          <p:cNvSpPr txBox="1">
            <a:spLocks noChangeArrowheads="1"/>
          </p:cNvSpPr>
          <p:nvPr/>
        </p:nvSpPr>
        <p:spPr bwMode="auto">
          <a:xfrm>
            <a:off x="5786438" y="1404938"/>
            <a:ext cx="20002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3200">
                <a:solidFill>
                  <a:schemeClr val="tx1"/>
                </a:solidFill>
                <a:latin typeface="Arial" charset="0"/>
              </a:rPr>
              <a:t>Correct</a:t>
            </a:r>
          </a:p>
        </p:txBody>
      </p:sp>
      <p:pic>
        <p:nvPicPr>
          <p:cNvPr id="66565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214563"/>
            <a:ext cx="3586163" cy="421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98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8" y="2214563"/>
            <a:ext cx="3692525" cy="421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31FFBFBA-CC88-8F49-8CDF-0FB18D741917}" type="slidenum">
              <a:rPr lang="tr-TR" altLang="en-US" sz="1400" b="1">
                <a:solidFill>
                  <a:schemeClr val="tx1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tr-TR" altLang="en-US" sz="14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0075" y="177800"/>
            <a:ext cx="7966075" cy="566738"/>
          </a:xfrm>
          <a:extLst/>
        </p:spPr>
        <p:txBody>
          <a:bodyPr vert="horz" lIns="91440" tIns="45720" rIns="91440" bIns="45720" rtlCol="0" anchor="ctr">
            <a:noAutofit/>
          </a:bodyPr>
          <a:lstStyle/>
          <a:p>
            <a:pPr eaLnBrk="1" hangingPunct="1"/>
            <a:r>
              <a:rPr lang="tr-TR" sz="3200" dirty="0"/>
              <a:t>User </a:t>
            </a:r>
            <a:r>
              <a:rPr lang="en-US" sz="3200" dirty="0"/>
              <a:t>Interface Patterns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65275" y="1074738"/>
            <a:ext cx="7291388" cy="5349875"/>
          </a:xfrm>
        </p:spPr>
        <p:txBody>
          <a:bodyPr/>
          <a:lstStyle/>
          <a:p>
            <a:pPr eaLnBrk="1" hangingPunct="1"/>
            <a:r>
              <a:rPr lang="tr-TR" altLang="en-US"/>
              <a:t>Many standard p</a:t>
            </a:r>
            <a:r>
              <a:rPr lang="en-US" altLang="en-US"/>
              <a:t>atterns are available for</a:t>
            </a:r>
          </a:p>
          <a:p>
            <a:pPr lvl="1" eaLnBrk="1" hangingPunct="1">
              <a:buFont typeface="Wingdings" charset="2"/>
              <a:buChar char="§"/>
            </a:pPr>
            <a:r>
              <a:rPr lang="en-US" altLang="en-US" sz="2400"/>
              <a:t>Page layout</a:t>
            </a:r>
          </a:p>
          <a:p>
            <a:pPr lvl="1" eaLnBrk="1" hangingPunct="1">
              <a:buFont typeface="Wingdings" charset="2"/>
              <a:buChar char="§"/>
            </a:pPr>
            <a:r>
              <a:rPr lang="en-US" altLang="en-US" sz="2400"/>
              <a:t>Page elements</a:t>
            </a:r>
            <a:endParaRPr lang="tr-TR" altLang="en-US" sz="2400"/>
          </a:p>
          <a:p>
            <a:pPr lvl="1" eaLnBrk="1" hangingPunct="1">
              <a:buFont typeface="Wingdings" charset="2"/>
              <a:buChar char="§"/>
            </a:pPr>
            <a:r>
              <a:rPr lang="en-US" altLang="en-US" sz="2400"/>
              <a:t>Forms and input</a:t>
            </a:r>
          </a:p>
          <a:p>
            <a:pPr lvl="1" eaLnBrk="1" hangingPunct="1">
              <a:buFont typeface="Wingdings" charset="2"/>
              <a:buChar char="§"/>
            </a:pPr>
            <a:r>
              <a:rPr lang="en-US" altLang="en-US" sz="2400"/>
              <a:t>Tables</a:t>
            </a:r>
          </a:p>
          <a:p>
            <a:pPr lvl="1" eaLnBrk="1" hangingPunct="1">
              <a:buFont typeface="Wingdings" charset="2"/>
              <a:buChar char="§"/>
            </a:pPr>
            <a:r>
              <a:rPr lang="en-US" altLang="en-US" sz="2400"/>
              <a:t>Direct data manipulation</a:t>
            </a:r>
          </a:p>
          <a:p>
            <a:pPr lvl="1" eaLnBrk="1" hangingPunct="1">
              <a:buFont typeface="Wingdings" charset="2"/>
              <a:buChar char="§"/>
            </a:pPr>
            <a:r>
              <a:rPr lang="en-US" altLang="en-US" sz="2400"/>
              <a:t>Navigation</a:t>
            </a:r>
          </a:p>
          <a:p>
            <a:pPr lvl="1" eaLnBrk="1" hangingPunct="1">
              <a:buFont typeface="Wingdings" charset="2"/>
              <a:buChar char="§"/>
            </a:pPr>
            <a:r>
              <a:rPr lang="en-US" altLang="en-US" sz="2400"/>
              <a:t>Searching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CFA7A19-E048-1740-9220-D5462887FC66}" type="slidenum">
              <a:rPr lang="tr-TR" altLang="en-US" sz="1400" b="1">
                <a:solidFill>
                  <a:schemeClr val="tx1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tr-TR" altLang="en-US" sz="14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44450"/>
            <a:ext cx="9144000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pPr eaLnBrk="1" hangingPunct="1"/>
            <a:r>
              <a:rPr lang="tr-TR" altLang="en-US" sz="3200" dirty="0" err="1"/>
              <a:t>Example</a:t>
            </a:r>
            <a:r>
              <a:rPr lang="tr-TR" altLang="en-US" sz="3200" dirty="0"/>
              <a:t>: Web </a:t>
            </a:r>
            <a:r>
              <a:rPr lang="tr-TR" altLang="en-US" sz="3200" dirty="0" err="1"/>
              <a:t>page</a:t>
            </a:r>
            <a:r>
              <a:rPr lang="tr-TR" altLang="en-US" sz="3200" dirty="0"/>
              <a:t> </a:t>
            </a:r>
            <a:r>
              <a:rPr lang="tr-TR" altLang="en-US" sz="3200" dirty="0" err="1"/>
              <a:t>layout</a:t>
            </a:r>
            <a:endParaRPr lang="tr-TR" altLang="en-US" sz="3200" dirty="0"/>
          </a:p>
        </p:txBody>
      </p:sp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266825"/>
            <a:ext cx="8596313" cy="489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r-TR" sz="6000" dirty="0" smtClean="0"/>
              <a:t>Case </a:t>
            </a:r>
            <a:r>
              <a:rPr lang="tr-TR" sz="6000" dirty="0" err="1" smtClean="0"/>
              <a:t>Study</a:t>
            </a:r>
            <a:r>
              <a:rPr lang="tr-TR" sz="6000" dirty="0" smtClean="0"/>
              <a:t>: </a:t>
            </a:r>
            <a:r>
              <a:rPr lang="tr-TR" sz="6000" dirty="0" err="1" smtClean="0"/>
              <a:t>SafeHome</a:t>
            </a:r>
            <a:endParaRPr lang="tr-TR" sz="6000" dirty="0"/>
          </a:p>
        </p:txBody>
      </p:sp>
      <p:sp>
        <p:nvSpPr>
          <p:cNvPr id="16386" name="Text Placeholder 5"/>
          <p:cNvSpPr>
            <a:spLocks noGrp="1"/>
          </p:cNvSpPr>
          <p:nvPr>
            <p:ph type="body" idx="1"/>
          </p:nvPr>
        </p:nvSpPr>
        <p:spPr>
          <a:xfrm>
            <a:off x="571500" y="4800600"/>
            <a:ext cx="8001000" cy="549275"/>
          </a:xfrm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7950" y="188913"/>
            <a:ext cx="5327650" cy="2003625"/>
          </a:xfrm>
          <a:prstGeom prst="rect">
            <a:avLst/>
          </a:prstGeom>
          <a:gradFill rotWithShape="1">
            <a:gsLst>
              <a:gs pos="0">
                <a:srgbClr val="ECC16E"/>
              </a:gs>
              <a:gs pos="47501">
                <a:srgbClr val="F6DDB9"/>
              </a:gs>
              <a:gs pos="58501">
                <a:srgbClr val="F6DDB9"/>
              </a:gs>
              <a:gs pos="100000">
                <a:srgbClr val="ECC16E"/>
              </a:gs>
            </a:gsLst>
            <a:lin ang="3600000" scaled="1"/>
          </a:gradFill>
          <a:ln w="10000">
            <a:solidFill>
              <a:srgbClr val="E3B651"/>
            </a:solidFill>
            <a:miter lim="800000"/>
            <a:headEnd/>
            <a:tailEnd/>
          </a:ln>
          <a:effectLst>
            <a:outerShdw blurRad="63500" dist="25400" dir="3599997" algn="r" rotWithShape="0">
              <a:srgbClr val="000000">
                <a:alpha val="29999"/>
              </a:srgbClr>
            </a:outerShdw>
          </a:effec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15000"/>
              </a:lnSpc>
              <a:buFont typeface="Bodoni MT Condensed" charset="0"/>
              <a:buAutoNum type="arabicPeriod"/>
            </a:pPr>
            <a:r>
              <a:rPr lang="tr-TR" altLang="en-US" dirty="0" err="1" smtClean="0"/>
              <a:t>Unified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Modeling</a:t>
            </a:r>
            <a:r>
              <a:rPr lang="tr-TR" altLang="en-US" dirty="0" smtClean="0"/>
              <a:t> Language</a:t>
            </a:r>
          </a:p>
          <a:p>
            <a:pPr eaLnBrk="1" hangingPunct="1">
              <a:lnSpc>
                <a:spcPct val="115000"/>
              </a:lnSpc>
              <a:buFont typeface="Bodoni MT Condensed" charset="0"/>
              <a:buAutoNum type="arabicPeriod"/>
            </a:pPr>
            <a:r>
              <a:rPr lang="tr-TR" altLang="en-US" dirty="0" smtClean="0"/>
              <a:t>Software </a:t>
            </a:r>
            <a:r>
              <a:rPr lang="tr-TR" altLang="en-US" dirty="0"/>
              <a:t>Design </a:t>
            </a:r>
            <a:r>
              <a:rPr lang="tr-TR" altLang="en-US" dirty="0" err="1"/>
              <a:t>Concepts</a:t>
            </a:r>
            <a:endParaRPr lang="tr-TR" altLang="en-US" dirty="0"/>
          </a:p>
          <a:p>
            <a:pPr eaLnBrk="1" hangingPunct="1">
              <a:lnSpc>
                <a:spcPct val="115000"/>
              </a:lnSpc>
              <a:buFont typeface="Bodoni MT Condensed" charset="0"/>
              <a:buAutoNum type="arabicPeriod"/>
            </a:pPr>
            <a:r>
              <a:rPr lang="tr-TR" altLang="en-US" dirty="0" err="1" smtClean="0"/>
              <a:t>Structured</a:t>
            </a:r>
            <a:r>
              <a:rPr lang="tr-TR" altLang="en-US" dirty="0" smtClean="0"/>
              <a:t> </a:t>
            </a:r>
            <a:r>
              <a:rPr lang="tr-TR" altLang="en-US" dirty="0"/>
              <a:t>Design</a:t>
            </a:r>
          </a:p>
          <a:p>
            <a:pPr eaLnBrk="1" hangingPunct="1">
              <a:lnSpc>
                <a:spcPct val="115000"/>
              </a:lnSpc>
              <a:buFont typeface="Bodoni MT Condensed" charset="0"/>
              <a:buAutoNum type="arabicPeriod"/>
            </a:pPr>
            <a:r>
              <a:rPr lang="tr-TR" altLang="en-US" dirty="0" smtClean="0"/>
              <a:t>Object </a:t>
            </a:r>
            <a:r>
              <a:rPr lang="tr-TR" altLang="en-US" dirty="0" err="1"/>
              <a:t>Oriented</a:t>
            </a:r>
            <a:r>
              <a:rPr lang="tr-TR" altLang="en-US" dirty="0"/>
              <a:t> </a:t>
            </a:r>
            <a:r>
              <a:rPr lang="tr-TR" altLang="en-US" dirty="0" smtClean="0"/>
              <a:t>Design </a:t>
            </a:r>
            <a:r>
              <a:rPr lang="tr-TR" altLang="en-US" dirty="0" err="1" smtClean="0"/>
              <a:t>Principles</a:t>
            </a:r>
            <a:endParaRPr lang="tr-TR" altLang="en-US" dirty="0"/>
          </a:p>
          <a:p>
            <a:pPr eaLnBrk="1" hangingPunct="1">
              <a:lnSpc>
                <a:spcPct val="115000"/>
              </a:lnSpc>
              <a:buFont typeface="Bodoni MT Condensed" charset="0"/>
              <a:buAutoNum type="arabicPeriod"/>
            </a:pPr>
            <a:r>
              <a:rPr lang="tr-TR" altLang="en-US" dirty="0"/>
              <a:t>User </a:t>
            </a:r>
            <a:r>
              <a:rPr lang="tr-TR" altLang="en-US" dirty="0" err="1"/>
              <a:t>Interface</a:t>
            </a:r>
            <a:r>
              <a:rPr lang="tr-TR" altLang="en-US" dirty="0"/>
              <a:t> Design</a:t>
            </a:r>
          </a:p>
          <a:p>
            <a:pPr eaLnBrk="1" hangingPunct="1">
              <a:lnSpc>
                <a:spcPct val="115000"/>
              </a:lnSpc>
              <a:buFont typeface="Bodoni MT Condensed" charset="0"/>
              <a:buAutoNum type="arabicPeriod"/>
            </a:pPr>
            <a:r>
              <a:rPr lang="tr-TR" altLang="en-US" dirty="0"/>
              <a:t>Case </a:t>
            </a:r>
            <a:r>
              <a:rPr lang="tr-TR" altLang="en-US" dirty="0" err="1"/>
              <a:t>Study</a:t>
            </a:r>
            <a:r>
              <a:rPr lang="tr-TR" altLang="en-US" dirty="0"/>
              <a:t>: </a:t>
            </a:r>
            <a:r>
              <a:rPr lang="tr-TR" altLang="en-US" dirty="0" err="1"/>
              <a:t>SafeHome</a:t>
            </a:r>
            <a:endParaRPr lang="tr-T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834080"/>
            <a:ext cx="3571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 smtClean="0">
                <a:latin typeface="+mn-lt"/>
              </a:rPr>
              <a:t>8.6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144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3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E741634-4C39-EC41-91D8-58781A5AE42F}" type="slidenum">
              <a:rPr lang="tr-TR" altLang="en-US" sz="1400" b="1">
                <a:solidFill>
                  <a:schemeClr val="tx1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tr-TR" altLang="en-US" sz="14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323850" y="1524000"/>
            <a:ext cx="8534400" cy="356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tr-TR" altLang="en-US">
                <a:solidFill>
                  <a:schemeClr val="tx1"/>
                </a:solidFill>
                <a:latin typeface="Arial" charset="0"/>
              </a:rPr>
              <a:t>The product, called SafeHome, is a microprocessor based home security system (</a:t>
            </a:r>
            <a:r>
              <a:rPr lang="tr-TR" altLang="en-US" b="1">
                <a:solidFill>
                  <a:schemeClr val="tx1"/>
                </a:solidFill>
                <a:latin typeface="Arial" charset="0"/>
              </a:rPr>
              <a:t>embedded</a:t>
            </a:r>
            <a:r>
              <a:rPr lang="tr-TR" altLang="en-US">
                <a:solidFill>
                  <a:schemeClr val="tx1"/>
                </a:solidFill>
                <a:latin typeface="Arial" charset="0"/>
              </a:rPr>
              <a:t>) that would protect against burglary, fire, flooding and others.</a:t>
            </a:r>
          </a:p>
          <a:p>
            <a:pPr lvl="1"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tr-TR" altLang="en-US" sz="2400">
                <a:solidFill>
                  <a:schemeClr val="tx1"/>
                </a:solidFill>
                <a:latin typeface="Arial" charset="0"/>
              </a:rPr>
              <a:t> It will be configured by the homeowner.</a:t>
            </a:r>
          </a:p>
          <a:p>
            <a:pPr lvl="1"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tr-TR" altLang="en-US" sz="2400">
                <a:solidFill>
                  <a:schemeClr val="tx1"/>
                </a:solidFill>
                <a:latin typeface="Arial" charset="0"/>
              </a:rPr>
              <a:t> It will use appropriate sensors to detect each emergency situation.</a:t>
            </a:r>
          </a:p>
          <a:p>
            <a:pPr lvl="1"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tr-TR" altLang="en-US" sz="2400">
                <a:solidFill>
                  <a:schemeClr val="tx1"/>
                </a:solidFill>
                <a:latin typeface="Arial" charset="0"/>
              </a:rPr>
              <a:t> It will automatically make a telephone call to a monitoring agency (police, fire brigade) when a situation is detected.</a:t>
            </a:r>
            <a:endParaRPr lang="en-US" alt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0" y="188913"/>
            <a:ext cx="91440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eaLnBrk="1" hangingPunct="1">
              <a:defRPr sz="320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>
              <a:defRPr sz="5400">
                <a:solidFill>
                  <a:srgbClr val="FFFFFF"/>
                </a:solidFill>
                <a:latin typeface="Bodoni MT Condensed" pitchFamily="18" charset="0"/>
              </a:defRPr>
            </a:lvl2pPr>
            <a:lvl3pPr algn="ctr">
              <a:defRPr sz="5400">
                <a:solidFill>
                  <a:srgbClr val="FFFFFF"/>
                </a:solidFill>
                <a:latin typeface="Bodoni MT Condensed" pitchFamily="18" charset="0"/>
              </a:defRPr>
            </a:lvl3pPr>
            <a:lvl4pPr algn="ctr">
              <a:defRPr sz="5400">
                <a:solidFill>
                  <a:srgbClr val="FFFFFF"/>
                </a:solidFill>
                <a:latin typeface="Bodoni MT Condensed" pitchFamily="18" charset="0"/>
              </a:defRPr>
            </a:lvl4pPr>
            <a:lvl5pPr algn="ctr">
              <a:defRPr sz="5400">
                <a:solidFill>
                  <a:srgbClr val="FFFFFF"/>
                </a:solidFill>
                <a:latin typeface="Bodoni MT Condensed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5400">
                <a:solidFill>
                  <a:srgbClr val="FFFFFF"/>
                </a:solidFill>
                <a:latin typeface="Bodoni MT Condensed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5400">
                <a:solidFill>
                  <a:srgbClr val="FFFFFF"/>
                </a:solidFill>
                <a:latin typeface="Bodoni MT Condensed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5400">
                <a:solidFill>
                  <a:srgbClr val="FFFFFF"/>
                </a:solidFill>
                <a:latin typeface="Bodoni MT Condensed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5400">
                <a:solidFill>
                  <a:srgbClr val="FFFFFF"/>
                </a:solidFill>
                <a:latin typeface="Bodoni MT Condensed" pitchFamily="18" charset="0"/>
              </a:defRPr>
            </a:lvl9pPr>
          </a:lstStyle>
          <a:p>
            <a:r>
              <a:rPr lang="tr-TR" altLang="en-US" dirty="0" err="1"/>
              <a:t>SafeHome</a:t>
            </a:r>
            <a:r>
              <a:rPr lang="tr-TR" altLang="en-US" dirty="0"/>
              <a:t> Product Definition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35D4BD3-566F-CC46-A0BF-A88B396C279D}" type="slidenum">
              <a:rPr lang="tr-TR" altLang="en-US" sz="1400" b="1">
                <a:solidFill>
                  <a:schemeClr val="tx1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tr-TR" altLang="en-US" sz="14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44450"/>
            <a:ext cx="9144000" cy="914400"/>
          </a:xfrm>
        </p:spPr>
        <p:txBody>
          <a:bodyPr vert="horz" lIns="91440" tIns="45720" rIns="91440" bIns="45720" rtlCol="0" anchor="ctr">
            <a:noAutofit/>
          </a:bodyPr>
          <a:lstStyle/>
          <a:p>
            <a:pPr eaLnBrk="1" hangingPunct="1"/>
            <a:r>
              <a:rPr lang="tr-TR" altLang="en-US" sz="3200" dirty="0"/>
              <a:t>Statement of Software </a:t>
            </a:r>
            <a:r>
              <a:rPr lang="tr-TR" altLang="en-US" sz="3200" dirty="0" err="1"/>
              <a:t>Scope</a:t>
            </a:r>
            <a:r>
              <a:rPr lang="tr-TR" altLang="en-US" sz="3200" dirty="0"/>
              <a:t> (1)</a:t>
            </a:r>
            <a:endParaRPr lang="en-US" altLang="en-US" sz="3200" dirty="0"/>
          </a:p>
        </p:txBody>
      </p:sp>
      <p:sp>
        <p:nvSpPr>
          <p:cNvPr id="396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60363" y="1219200"/>
            <a:ext cx="8459787" cy="4876800"/>
          </a:xfrm>
        </p:spPr>
        <p:txBody>
          <a:bodyPr/>
          <a:lstStyle/>
          <a:p>
            <a:pPr>
              <a:buFont typeface="Wingdings" charset="2"/>
              <a:buNone/>
            </a:pPr>
            <a:r>
              <a:rPr lang="en-US" altLang="en-US" sz="2200" u="sng" dirty="0" err="1"/>
              <a:t>SafeHome</a:t>
            </a:r>
            <a:r>
              <a:rPr lang="en-US" altLang="en-US" sz="2200" u="sng" dirty="0"/>
              <a:t> software</a:t>
            </a:r>
            <a:r>
              <a:rPr lang="en-US" altLang="en-US" sz="2200" dirty="0"/>
              <a:t> </a:t>
            </a:r>
            <a:r>
              <a:rPr lang="en-US" altLang="en-US" sz="2200" b="1" i="1" dirty="0">
                <a:solidFill>
                  <a:srgbClr val="FF3300"/>
                </a:solidFill>
              </a:rPr>
              <a:t>enables</a:t>
            </a:r>
            <a:r>
              <a:rPr lang="en-US" altLang="en-US" sz="2200" dirty="0"/>
              <a:t> the </a:t>
            </a:r>
            <a:r>
              <a:rPr lang="en-US" altLang="en-US" sz="2200" u="sng" dirty="0"/>
              <a:t>homeowner</a:t>
            </a:r>
            <a:r>
              <a:rPr lang="en-US" altLang="en-US" sz="2200" dirty="0"/>
              <a:t> to </a:t>
            </a:r>
            <a:r>
              <a:rPr lang="en-US" altLang="en-US" sz="2200" b="1" i="1" dirty="0">
                <a:solidFill>
                  <a:srgbClr val="FF3300"/>
                </a:solidFill>
              </a:rPr>
              <a:t>configure</a:t>
            </a:r>
            <a:r>
              <a:rPr lang="en-US" altLang="en-US" sz="2200" dirty="0"/>
              <a:t> the </a:t>
            </a:r>
            <a:r>
              <a:rPr lang="en-US" altLang="en-US" sz="2200" u="sng" dirty="0"/>
              <a:t>security system</a:t>
            </a:r>
            <a:r>
              <a:rPr lang="en-US" altLang="en-US" sz="2200" dirty="0"/>
              <a:t> when </a:t>
            </a:r>
            <a:r>
              <a:rPr lang="en-US" altLang="en-US" sz="2200" b="1" i="1" dirty="0">
                <a:solidFill>
                  <a:srgbClr val="FF3300"/>
                </a:solidFill>
              </a:rPr>
              <a:t>installed</a:t>
            </a:r>
            <a:r>
              <a:rPr lang="en-US" altLang="en-US" sz="2200" dirty="0"/>
              <a:t>, </a:t>
            </a:r>
            <a:r>
              <a:rPr lang="en-US" altLang="en-US" sz="2200" b="1" i="1" dirty="0">
                <a:solidFill>
                  <a:srgbClr val="FF3300"/>
                </a:solidFill>
              </a:rPr>
              <a:t>monitors</a:t>
            </a:r>
            <a:r>
              <a:rPr lang="en-US" altLang="en-US" sz="2200" dirty="0"/>
              <a:t> all </a:t>
            </a:r>
            <a:r>
              <a:rPr lang="en-US" altLang="en-US" sz="2200" u="sng" dirty="0"/>
              <a:t>sensors</a:t>
            </a:r>
            <a:r>
              <a:rPr lang="en-US" altLang="en-US" sz="2200" dirty="0"/>
              <a:t> </a:t>
            </a:r>
            <a:r>
              <a:rPr lang="en-US" altLang="en-US" sz="2200" b="1" i="1" dirty="0">
                <a:solidFill>
                  <a:srgbClr val="FF3300"/>
                </a:solidFill>
              </a:rPr>
              <a:t>connected</a:t>
            </a:r>
            <a:r>
              <a:rPr lang="en-US" altLang="en-US" sz="2200" dirty="0"/>
              <a:t> to the security system, and </a:t>
            </a:r>
            <a:r>
              <a:rPr lang="en-US" altLang="en-US" sz="2200" b="1" i="1" dirty="0">
                <a:solidFill>
                  <a:srgbClr val="FF3300"/>
                </a:solidFill>
              </a:rPr>
              <a:t>interacts</a:t>
            </a:r>
            <a:r>
              <a:rPr lang="en-US" altLang="en-US" sz="2200" dirty="0"/>
              <a:t> with the homeowner through a </a:t>
            </a:r>
            <a:r>
              <a:rPr lang="en-US" altLang="en-US" sz="2200" u="sng" dirty="0"/>
              <a:t>keypad</a:t>
            </a:r>
            <a:r>
              <a:rPr lang="en-US" altLang="en-US" sz="2200" dirty="0"/>
              <a:t> and </a:t>
            </a:r>
            <a:r>
              <a:rPr lang="en-US" altLang="en-US" sz="2200" u="sng" dirty="0"/>
              <a:t>function keys</a:t>
            </a:r>
            <a:r>
              <a:rPr lang="en-US" altLang="en-US" sz="2200" dirty="0"/>
              <a:t> </a:t>
            </a:r>
            <a:r>
              <a:rPr lang="en-US" altLang="en-US" sz="2200" b="1" i="1" dirty="0">
                <a:solidFill>
                  <a:srgbClr val="FF3300"/>
                </a:solidFill>
              </a:rPr>
              <a:t>contained </a:t>
            </a:r>
            <a:r>
              <a:rPr lang="en-US" altLang="en-US" sz="2200" dirty="0"/>
              <a:t>in the </a:t>
            </a:r>
            <a:r>
              <a:rPr lang="en-US" altLang="en-US" sz="2200" dirty="0" err="1"/>
              <a:t>SafeHome</a:t>
            </a:r>
            <a:r>
              <a:rPr lang="en-US" altLang="en-US" sz="2200" dirty="0"/>
              <a:t> </a:t>
            </a:r>
            <a:r>
              <a:rPr lang="en-US" altLang="en-US" sz="2200" u="sng" dirty="0"/>
              <a:t>control panel</a:t>
            </a:r>
            <a:r>
              <a:rPr lang="en-US" altLang="en-US" sz="2200" dirty="0"/>
              <a:t>.</a:t>
            </a:r>
          </a:p>
          <a:p>
            <a:pPr>
              <a:buFont typeface="Wingdings" charset="2"/>
              <a:buNone/>
            </a:pPr>
            <a:endParaRPr lang="en-US" altLang="en-US" sz="2200" dirty="0"/>
          </a:p>
          <a:p>
            <a:pPr>
              <a:buFont typeface="Wingdings" charset="2"/>
              <a:buNone/>
            </a:pPr>
            <a:r>
              <a:rPr lang="en-US" altLang="en-US" sz="2200" dirty="0"/>
              <a:t>During </a:t>
            </a:r>
            <a:r>
              <a:rPr lang="en-US" altLang="en-US" sz="2200" u="sng" dirty="0"/>
              <a:t>installation</a:t>
            </a:r>
            <a:r>
              <a:rPr lang="en-US" altLang="en-US" sz="2200" dirty="0"/>
              <a:t>, the </a:t>
            </a:r>
            <a:r>
              <a:rPr lang="en-US" altLang="en-US" sz="2200" dirty="0" err="1"/>
              <a:t>SafeHome</a:t>
            </a:r>
            <a:r>
              <a:rPr lang="en-US" altLang="en-US" sz="2200" dirty="0"/>
              <a:t> control panel is </a:t>
            </a:r>
            <a:r>
              <a:rPr lang="en-US" altLang="en-US" sz="2200" b="1" i="1" dirty="0">
                <a:solidFill>
                  <a:srgbClr val="FF3300"/>
                </a:solidFill>
              </a:rPr>
              <a:t>used to "program" and configure</a:t>
            </a:r>
            <a:r>
              <a:rPr lang="en-US" altLang="en-US" sz="2200" dirty="0"/>
              <a:t> the </a:t>
            </a:r>
            <a:r>
              <a:rPr lang="en-US" altLang="en-US" sz="2200" u="sng" dirty="0"/>
              <a:t>system</a:t>
            </a:r>
            <a:r>
              <a:rPr lang="en-US" altLang="en-US" sz="2200" dirty="0"/>
              <a:t>. Each sensor is </a:t>
            </a:r>
            <a:r>
              <a:rPr lang="en-US" altLang="en-US" sz="2200" b="1" i="1" dirty="0">
                <a:solidFill>
                  <a:srgbClr val="FF3300"/>
                </a:solidFill>
              </a:rPr>
              <a:t>assigned</a:t>
            </a:r>
            <a:r>
              <a:rPr lang="en-US" altLang="en-US" sz="2200" dirty="0"/>
              <a:t> a </a:t>
            </a:r>
            <a:r>
              <a:rPr lang="en-US" altLang="en-US" sz="2200" u="sng" dirty="0"/>
              <a:t>number</a:t>
            </a:r>
            <a:r>
              <a:rPr lang="en-US" altLang="en-US" sz="2200" dirty="0"/>
              <a:t> and </a:t>
            </a:r>
            <a:r>
              <a:rPr lang="en-US" altLang="en-US" sz="2200" u="sng" dirty="0"/>
              <a:t>type</a:t>
            </a:r>
            <a:r>
              <a:rPr lang="en-US" altLang="en-US" sz="2200" dirty="0"/>
              <a:t>, a </a:t>
            </a:r>
            <a:r>
              <a:rPr lang="en-US" altLang="en-US" sz="2200" u="sng" dirty="0"/>
              <a:t>master password</a:t>
            </a:r>
            <a:r>
              <a:rPr lang="en-US" altLang="en-US" sz="2200" dirty="0"/>
              <a:t> for </a:t>
            </a:r>
            <a:r>
              <a:rPr lang="en-US" altLang="en-US" sz="2200" b="1" i="1" dirty="0">
                <a:solidFill>
                  <a:srgbClr val="FF3300"/>
                </a:solidFill>
              </a:rPr>
              <a:t>arming</a:t>
            </a:r>
            <a:r>
              <a:rPr lang="en-US" altLang="en-US" sz="2200" dirty="0"/>
              <a:t> and </a:t>
            </a:r>
            <a:r>
              <a:rPr lang="en-US" altLang="en-US" sz="2200" b="1" i="1" dirty="0">
                <a:solidFill>
                  <a:srgbClr val="FF3300"/>
                </a:solidFill>
              </a:rPr>
              <a:t>disarming</a:t>
            </a:r>
            <a:r>
              <a:rPr lang="en-US" altLang="en-US" sz="2200" dirty="0"/>
              <a:t> the system, and </a:t>
            </a:r>
            <a:r>
              <a:rPr lang="en-US" altLang="en-US" sz="2200" u="sng" dirty="0"/>
              <a:t>telephone numbers</a:t>
            </a:r>
            <a:r>
              <a:rPr lang="en-US" altLang="en-US" sz="2200" dirty="0"/>
              <a:t> are </a:t>
            </a:r>
            <a:r>
              <a:rPr lang="en-US" altLang="en-US" sz="2200" b="1" i="1" dirty="0">
                <a:solidFill>
                  <a:srgbClr val="FF3300"/>
                </a:solidFill>
              </a:rPr>
              <a:t>input for dialing</a:t>
            </a:r>
            <a:r>
              <a:rPr lang="en-US" altLang="en-US" sz="2200" dirty="0"/>
              <a:t> when a </a:t>
            </a:r>
            <a:r>
              <a:rPr lang="en-US" altLang="en-US" sz="2200" u="sng" dirty="0"/>
              <a:t>sensor event</a:t>
            </a:r>
            <a:r>
              <a:rPr lang="en-US" altLang="en-US" sz="2200" dirty="0"/>
              <a:t> occurs.</a:t>
            </a:r>
          </a:p>
        </p:txBody>
      </p:sp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2195513" y="5589588"/>
            <a:ext cx="4800600" cy="822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>
                <a:schemeClr val="tx1"/>
              </a:buClr>
              <a:buSzTx/>
              <a:buFontTx/>
              <a:buChar char="•"/>
            </a:pPr>
            <a:r>
              <a:rPr lang="tr-TR" altLang="en-US">
                <a:solidFill>
                  <a:srgbClr val="0000FF"/>
                </a:solidFill>
                <a:latin typeface="Arial" charset="0"/>
              </a:rPr>
              <a:t> </a:t>
            </a:r>
            <a:r>
              <a:rPr lang="tr-TR" altLang="en-US">
                <a:solidFill>
                  <a:schemeClr val="tx1"/>
                </a:solidFill>
                <a:latin typeface="Arial" charset="0"/>
              </a:rPr>
              <a:t>Data objects: </a:t>
            </a:r>
            <a:r>
              <a:rPr lang="tr-TR" altLang="en-US" u="sng">
                <a:solidFill>
                  <a:schemeClr val="tx1"/>
                </a:solidFill>
                <a:latin typeface="Arial" charset="0"/>
              </a:rPr>
              <a:t>Underlined nouns</a:t>
            </a:r>
          </a:p>
          <a:p>
            <a:pPr>
              <a:spcBef>
                <a:spcPct val="0"/>
              </a:spcBef>
              <a:buClr>
                <a:schemeClr val="tx1"/>
              </a:buClr>
              <a:buSzTx/>
              <a:buFontTx/>
              <a:buChar char="•"/>
            </a:pPr>
            <a:r>
              <a:rPr lang="tr-TR" altLang="en-US">
                <a:solidFill>
                  <a:srgbClr val="0000FF"/>
                </a:solidFill>
                <a:latin typeface="Arial" charset="0"/>
              </a:rPr>
              <a:t> </a:t>
            </a:r>
            <a:r>
              <a:rPr lang="tr-TR" altLang="en-US" i="1">
                <a:solidFill>
                  <a:srgbClr val="FF0000"/>
                </a:solidFill>
                <a:latin typeface="Arial" charset="0"/>
              </a:rPr>
              <a:t>Processes: Italic verbs</a:t>
            </a:r>
            <a:endParaRPr lang="en-US" altLang="en-US" i="1">
              <a:solidFill>
                <a:srgbClr val="FF0000"/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en-US" sz="3200" smtClean="0">
                <a:ea typeface="ＭＳ Ｐゴシック" charset="-128"/>
              </a:rPr>
              <a:t>The </a:t>
            </a:r>
            <a:r>
              <a:rPr lang="en-US" altLang="en-US" sz="3200" dirty="0">
                <a:ea typeface="ＭＳ Ｐゴシック" charset="-128"/>
              </a:rPr>
              <a:t>Elevator Problem Case Study</a:t>
            </a:r>
            <a:endParaRPr lang="en-US" altLang="en-US" sz="6600" dirty="0">
              <a:ea typeface="ＭＳ Ｐゴシック" charset="-128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257800"/>
          </a:xfrm>
        </p:spPr>
        <p:txBody>
          <a:bodyPr/>
          <a:lstStyle/>
          <a:p>
            <a:pPr marL="461963" indent="-461963" eaLnBrk="1" hangingPunct="1">
              <a:lnSpc>
                <a:spcPct val="90000"/>
              </a:lnSpc>
              <a:buFont typeface="Webdings" charset="2"/>
              <a:buNone/>
            </a:pPr>
            <a:r>
              <a:rPr lang="en-US" altLang="en-US" sz="2400" dirty="0">
                <a:ea typeface="ＭＳ Ｐゴシック" charset="-128"/>
              </a:rPr>
              <a:t>	A product is to be installed to control</a:t>
            </a:r>
            <a:r>
              <a:rPr lang="en-US" altLang="en-US" sz="1800" dirty="0">
                <a:ea typeface="ＭＳ Ｐゴシック" charset="-128"/>
              </a:rPr>
              <a:t> n</a:t>
            </a:r>
            <a:r>
              <a:rPr lang="en-US" altLang="en-US" sz="2400" dirty="0">
                <a:ea typeface="ＭＳ Ｐゴシック" charset="-128"/>
              </a:rPr>
              <a:t> elevators in a building with</a:t>
            </a:r>
            <a:r>
              <a:rPr lang="en-US" altLang="en-US" sz="1800" dirty="0">
                <a:ea typeface="ＭＳ Ｐゴシック" charset="-128"/>
              </a:rPr>
              <a:t> m </a:t>
            </a:r>
            <a:r>
              <a:rPr lang="en-US" altLang="en-US" sz="2400" dirty="0">
                <a:ea typeface="ＭＳ Ｐゴシック" charset="-128"/>
              </a:rPr>
              <a:t>floors.  The problem concerns the logic required to move elevators between floors according to the following constraints:</a:t>
            </a:r>
          </a:p>
          <a:p>
            <a:pPr marL="461963" indent="-461963" eaLnBrk="1" hangingPunct="1">
              <a:lnSpc>
                <a:spcPct val="90000"/>
              </a:lnSpc>
              <a:buFont typeface="Webdings" charset="2"/>
              <a:buNone/>
            </a:pPr>
            <a:r>
              <a:rPr lang="en-US" altLang="en-US" sz="2400" dirty="0">
                <a:ea typeface="ＭＳ Ｐゴシック" charset="-128"/>
              </a:rPr>
              <a:t>	1.	Each elevator has a set of</a:t>
            </a:r>
            <a:r>
              <a:rPr lang="en-US" altLang="en-US" sz="1800" dirty="0">
                <a:ea typeface="ＭＳ Ｐゴシック" charset="-128"/>
              </a:rPr>
              <a:t> m </a:t>
            </a:r>
            <a:r>
              <a:rPr lang="en-US" altLang="en-US" sz="2400" dirty="0">
                <a:ea typeface="ＭＳ Ｐゴシック" charset="-128"/>
              </a:rPr>
              <a:t>buttons, one for each floor.  These illuminate when pressed and cause the elevator to visit the corresponding floor.  The illumination is canceled when the corresponding floor is visited by the elevator</a:t>
            </a:r>
          </a:p>
          <a:p>
            <a:pPr marL="461963" indent="-461963" eaLnBrk="1" hangingPunct="1">
              <a:lnSpc>
                <a:spcPct val="90000"/>
              </a:lnSpc>
              <a:buFont typeface="Webdings" charset="2"/>
              <a:buNone/>
            </a:pPr>
            <a:r>
              <a:rPr lang="en-US" altLang="en-US" sz="2400" dirty="0">
                <a:ea typeface="ＭＳ Ｐゴシック" charset="-128"/>
              </a:rPr>
              <a:t>	2.	Each floor, except the first and the top floor, has two buttons, one to request an up-elevator, one to request a down-elevator.  These buttons illuminate when pressed.  The illumination is canceled when an elevator visits the floor, then moves in the desired direction  </a:t>
            </a:r>
          </a:p>
          <a:p>
            <a:pPr marL="461963" indent="-461963" eaLnBrk="1" hangingPunct="1">
              <a:lnSpc>
                <a:spcPct val="90000"/>
              </a:lnSpc>
              <a:buFont typeface="Webdings" charset="2"/>
              <a:buNone/>
            </a:pPr>
            <a:r>
              <a:rPr lang="en-US" altLang="en-US" sz="2400" dirty="0">
                <a:ea typeface="ＭＳ Ｐゴシック" charset="-128"/>
              </a:rPr>
              <a:t>	3.	If an elevator has no requests, it remains at its current floor with its doors closed</a:t>
            </a:r>
          </a:p>
        </p:txBody>
      </p:sp>
    </p:spTree>
    <p:extLst>
      <p:ext uri="{BB962C8B-B14F-4D97-AF65-F5344CB8AC3E}">
        <p14:creationId xmlns:p14="http://schemas.microsoft.com/office/powerpoint/2010/main" val="239042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287F8A67-2072-CD49-AD5D-DBD78EA0F412}" type="slidenum">
              <a:rPr lang="tr-TR" altLang="en-US" sz="1400" b="1">
                <a:solidFill>
                  <a:schemeClr val="tx1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tr-TR" altLang="en-US" sz="14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9731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60363" y="1219200"/>
            <a:ext cx="8604250" cy="5105400"/>
          </a:xfrm>
        </p:spPr>
        <p:txBody>
          <a:bodyPr/>
          <a:lstStyle/>
          <a:p>
            <a:pPr>
              <a:buFont typeface="Wingdings" charset="2"/>
              <a:buNone/>
            </a:pPr>
            <a:r>
              <a:rPr lang="en-US" altLang="en-US" sz="2200"/>
              <a:t>When a sensor event is </a:t>
            </a:r>
            <a:r>
              <a:rPr lang="en-US" altLang="en-US" sz="2200" b="1" i="1">
                <a:solidFill>
                  <a:srgbClr val="FF3300"/>
                </a:solidFill>
              </a:rPr>
              <a:t>recognized</a:t>
            </a:r>
            <a:r>
              <a:rPr lang="en-US" altLang="en-US" sz="2200"/>
              <a:t>, the software </a:t>
            </a:r>
            <a:r>
              <a:rPr lang="en-US" altLang="en-US" sz="2200" b="1" i="1">
                <a:solidFill>
                  <a:srgbClr val="FF3300"/>
                </a:solidFill>
              </a:rPr>
              <a:t>invokes</a:t>
            </a:r>
            <a:r>
              <a:rPr lang="en-US" altLang="en-US" sz="2200"/>
              <a:t> an </a:t>
            </a:r>
            <a:r>
              <a:rPr lang="en-US" altLang="en-US" sz="2200" u="sng"/>
              <a:t>audible alarm</a:t>
            </a:r>
            <a:r>
              <a:rPr lang="en-US" altLang="en-US" sz="2200"/>
              <a:t> attached to the system. After a </a:t>
            </a:r>
            <a:r>
              <a:rPr lang="en-US" altLang="en-US" sz="2200" u="sng"/>
              <a:t>delay time</a:t>
            </a:r>
            <a:r>
              <a:rPr lang="en-US" altLang="en-US" sz="2200"/>
              <a:t>, that is </a:t>
            </a:r>
            <a:r>
              <a:rPr lang="en-US" altLang="en-US" sz="2200" b="1" i="1">
                <a:solidFill>
                  <a:srgbClr val="FF3300"/>
                </a:solidFill>
              </a:rPr>
              <a:t>specified</a:t>
            </a:r>
            <a:r>
              <a:rPr lang="en-US" altLang="en-US" sz="2200"/>
              <a:t> by the homeowner during the system configuration activities, the software dials a telephone number of a </a:t>
            </a:r>
            <a:r>
              <a:rPr lang="en-US" altLang="en-US" sz="2200" u="sng"/>
              <a:t>monitoring </a:t>
            </a:r>
            <a:r>
              <a:rPr lang="tr-TR" altLang="en-US" sz="2200" u="sng"/>
              <a:t>service </a:t>
            </a:r>
            <a:r>
              <a:rPr lang="en-US" altLang="en-US" sz="2200" u="sng"/>
              <a:t>agency</a:t>
            </a:r>
            <a:r>
              <a:rPr lang="en-US" altLang="en-US" sz="2200"/>
              <a:t>, </a:t>
            </a:r>
            <a:r>
              <a:rPr lang="en-US" altLang="en-US" sz="2200" b="1" i="1">
                <a:solidFill>
                  <a:srgbClr val="FF3300"/>
                </a:solidFill>
              </a:rPr>
              <a:t>provides</a:t>
            </a:r>
            <a:r>
              <a:rPr lang="en-US" altLang="en-US" sz="2200"/>
              <a:t> </a:t>
            </a:r>
            <a:r>
              <a:rPr lang="en-US" altLang="en-US" sz="2200" u="sng"/>
              <a:t>information</a:t>
            </a:r>
            <a:r>
              <a:rPr lang="en-US" altLang="en-US" sz="2200"/>
              <a:t> about the </a:t>
            </a:r>
            <a:r>
              <a:rPr lang="en-US" altLang="en-US" sz="2200" u="sng"/>
              <a:t>location</a:t>
            </a:r>
            <a:r>
              <a:rPr lang="en-US" altLang="en-US" sz="2200"/>
              <a:t>, </a:t>
            </a:r>
            <a:r>
              <a:rPr lang="en-US" altLang="en-US" sz="2200" b="1" i="1"/>
              <a:t>reporting</a:t>
            </a:r>
            <a:r>
              <a:rPr lang="en-US" altLang="en-US" sz="2200"/>
              <a:t> the nature of the event that has been detected. The telephone number will be </a:t>
            </a:r>
            <a:r>
              <a:rPr lang="en-US" altLang="en-US" sz="2200" b="1" i="1">
                <a:solidFill>
                  <a:srgbClr val="FF3300"/>
                </a:solidFill>
              </a:rPr>
              <a:t>redialed</a:t>
            </a:r>
            <a:r>
              <a:rPr lang="en-US" altLang="en-US" sz="2200"/>
              <a:t> every 20 seconds until </a:t>
            </a:r>
            <a:r>
              <a:rPr lang="en-US" altLang="en-US" sz="2200" u="sng"/>
              <a:t>telephone connection</a:t>
            </a:r>
            <a:r>
              <a:rPr lang="en-US" altLang="en-US" sz="2200"/>
              <a:t> is </a:t>
            </a:r>
            <a:r>
              <a:rPr lang="en-US" altLang="en-US" sz="2200" b="1" i="1">
                <a:solidFill>
                  <a:srgbClr val="FF3300"/>
                </a:solidFill>
              </a:rPr>
              <a:t>obtained</a:t>
            </a:r>
            <a:r>
              <a:rPr lang="en-US" altLang="en-US" sz="2200"/>
              <a:t>.</a:t>
            </a:r>
            <a:endParaRPr lang="tr-TR" altLang="en-US" sz="2200"/>
          </a:p>
          <a:p>
            <a:pPr>
              <a:buFont typeface="Wingdings" charset="2"/>
              <a:buNone/>
            </a:pPr>
            <a:endParaRPr lang="tr-TR" altLang="en-US" sz="2200"/>
          </a:p>
          <a:p>
            <a:pPr>
              <a:buFont typeface="Wingdings" charset="2"/>
              <a:buNone/>
            </a:pPr>
            <a:r>
              <a:rPr lang="en-US" altLang="en-US" sz="2200"/>
              <a:t>All </a:t>
            </a:r>
            <a:r>
              <a:rPr lang="en-US" altLang="en-US" sz="2200" u="sng"/>
              <a:t>interaction</a:t>
            </a:r>
            <a:r>
              <a:rPr lang="en-US" altLang="en-US" sz="2200"/>
              <a:t> with SafeHome is </a:t>
            </a:r>
            <a:r>
              <a:rPr lang="en-US" altLang="en-US" sz="2200" b="1" i="1">
                <a:solidFill>
                  <a:srgbClr val="FF3300"/>
                </a:solidFill>
              </a:rPr>
              <a:t>managed</a:t>
            </a:r>
            <a:r>
              <a:rPr lang="en-US" altLang="en-US" sz="2200"/>
              <a:t> by a </a:t>
            </a:r>
            <a:r>
              <a:rPr lang="en-US" altLang="en-US" sz="2200" u="sng"/>
              <a:t>user-interaction subsystem</a:t>
            </a:r>
            <a:r>
              <a:rPr lang="en-US" altLang="en-US" sz="2200"/>
              <a:t> that</a:t>
            </a:r>
            <a:r>
              <a:rPr lang="en-US" altLang="en-US" sz="2200" b="1" i="1">
                <a:solidFill>
                  <a:srgbClr val="FF3300"/>
                </a:solidFill>
              </a:rPr>
              <a:t> reads</a:t>
            </a:r>
            <a:r>
              <a:rPr lang="en-US" altLang="en-US" sz="2200"/>
              <a:t> </a:t>
            </a:r>
            <a:r>
              <a:rPr lang="en-US" altLang="en-US" sz="2200" u="sng"/>
              <a:t>input</a:t>
            </a:r>
            <a:r>
              <a:rPr lang="en-US" altLang="en-US" sz="2200"/>
              <a:t> provided through the keypad and function keys, </a:t>
            </a:r>
            <a:r>
              <a:rPr lang="en-US" altLang="en-US" sz="2200" b="1" i="1">
                <a:solidFill>
                  <a:srgbClr val="FF3300"/>
                </a:solidFill>
              </a:rPr>
              <a:t>displays</a:t>
            </a:r>
            <a:r>
              <a:rPr lang="en-US" altLang="en-US" sz="2200"/>
              <a:t> </a:t>
            </a:r>
            <a:r>
              <a:rPr lang="en-US" altLang="en-US" sz="2200" u="sng"/>
              <a:t>prompting messages</a:t>
            </a:r>
            <a:r>
              <a:rPr lang="en-US" altLang="en-US" sz="2200"/>
              <a:t> and </a:t>
            </a:r>
            <a:r>
              <a:rPr lang="en-US" altLang="en-US" sz="2200" u="sng"/>
              <a:t>system status</a:t>
            </a:r>
            <a:r>
              <a:rPr lang="en-US" altLang="en-US" sz="2200"/>
              <a:t> on the </a:t>
            </a:r>
            <a:r>
              <a:rPr lang="en-US" altLang="en-US" sz="2200" u="sng"/>
              <a:t>LCD display</a:t>
            </a:r>
            <a:r>
              <a:rPr lang="en-US" altLang="en-US" sz="2200"/>
              <a:t>.</a:t>
            </a:r>
            <a:r>
              <a:rPr lang="tr-TR" altLang="en-US" sz="2200"/>
              <a:t> </a:t>
            </a:r>
            <a:r>
              <a:rPr lang="en-US" altLang="en-US" sz="2200"/>
              <a:t>Keyboard interactions takes the following form:</a:t>
            </a:r>
            <a:r>
              <a:rPr lang="tr-TR" altLang="en-US" sz="2200"/>
              <a:t> (continues</a:t>
            </a:r>
            <a:r>
              <a:rPr lang="en-US" altLang="en-US" sz="2200"/>
              <a:t>...</a:t>
            </a:r>
            <a:r>
              <a:rPr lang="tr-TR" altLang="en-US" sz="2200"/>
              <a:t>)</a:t>
            </a:r>
            <a:endParaRPr lang="en-US" altLang="en-US" sz="2200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44450"/>
            <a:ext cx="9144000" cy="914400"/>
          </a:xfrm>
        </p:spPr>
        <p:txBody>
          <a:bodyPr vert="horz" lIns="91440" tIns="45720" rIns="91440" bIns="45720" rtlCol="0" anchor="ctr">
            <a:noAutofit/>
          </a:bodyPr>
          <a:lstStyle/>
          <a:p>
            <a:pPr eaLnBrk="1" hangingPunct="1"/>
            <a:r>
              <a:rPr lang="tr-TR" altLang="en-US" sz="3200"/>
              <a:t>Statement of Software Scope (2)</a:t>
            </a:r>
            <a:endParaRPr lang="en-US" altLang="en-US" sz="32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4BA5CA9-B448-F344-9B77-10D2C8E18FB4}" type="slidenum">
              <a:rPr lang="tr-TR" altLang="en-US" sz="1400" b="1">
                <a:solidFill>
                  <a:schemeClr val="tx1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tr-TR" altLang="en-US" sz="14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extLst/>
        </p:spPr>
        <p:txBody>
          <a:bodyPr vert="horz" lIns="91440" tIns="45720" rIns="91440" bIns="45720" rtlCol="0" anchor="ctr">
            <a:noAutofit/>
          </a:bodyPr>
          <a:lstStyle/>
          <a:p>
            <a:pPr eaLnBrk="1" hangingPunct="1"/>
            <a:r>
              <a:rPr lang="tr-TR" altLang="en-US" sz="3200" dirty="0" err="1"/>
              <a:t>SafeHome</a:t>
            </a:r>
            <a:r>
              <a:rPr lang="tr-TR" altLang="en-US" sz="3200" dirty="0"/>
              <a:t> Control Panel</a:t>
            </a:r>
          </a:p>
        </p:txBody>
      </p:sp>
      <p:pic>
        <p:nvPicPr>
          <p:cNvPr id="972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557338"/>
            <a:ext cx="7589837" cy="389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D4377A1-E695-0B4E-8DAC-0C32AE81BA1C}" type="slidenum">
              <a:rPr lang="tr-TR" altLang="en-US" sz="1400" b="1">
                <a:solidFill>
                  <a:schemeClr val="tx1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tr-TR" altLang="en-US" sz="14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extLst/>
        </p:spPr>
        <p:txBody>
          <a:bodyPr vert="horz" lIns="91440" tIns="45720" rIns="91440" bIns="45720" rtlCol="0" anchor="ctr">
            <a:noAutofit/>
          </a:bodyPr>
          <a:lstStyle/>
          <a:p>
            <a:pPr eaLnBrk="1" hangingPunct="1"/>
            <a:r>
              <a:rPr lang="tr-TR" altLang="en-US" sz="3200"/>
              <a:t>SafeHome</a:t>
            </a:r>
            <a:r>
              <a:rPr lang="en-GB" altLang="en-US" sz="3200"/>
              <a:t> </a:t>
            </a:r>
            <a:r>
              <a:rPr lang="tr-TR" altLang="en-US" sz="3200"/>
              <a:t>“A</a:t>
            </a:r>
            <a:r>
              <a:rPr lang="en-GB" altLang="en-US" sz="3200"/>
              <a:t>larm </a:t>
            </a:r>
            <a:r>
              <a:rPr lang="tr-TR" altLang="en-US" sz="3200"/>
              <a:t>sub-s</a:t>
            </a:r>
            <a:r>
              <a:rPr lang="en-GB" altLang="en-US" sz="3200"/>
              <a:t>ystem</a:t>
            </a:r>
            <a:r>
              <a:rPr lang="tr-TR" altLang="en-US" sz="3200"/>
              <a:t>”</a:t>
            </a:r>
          </a:p>
        </p:txBody>
      </p:sp>
      <p:pic>
        <p:nvPicPr>
          <p:cNvPr id="983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133600"/>
            <a:ext cx="8258175" cy="370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F295C46A-F780-9F46-9424-1002DBFB6947}" type="slidenum">
              <a:rPr lang="tr-TR" altLang="en-US" sz="1400" b="1">
                <a:solidFill>
                  <a:schemeClr val="tx1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tr-TR" altLang="en-US" sz="14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extLst/>
        </p:spPr>
        <p:txBody>
          <a:bodyPr vert="horz" lIns="91440" tIns="45720" rIns="91440" bIns="45720" rtlCol="0" anchor="ctr">
            <a:noAutofit/>
          </a:bodyPr>
          <a:lstStyle/>
          <a:p>
            <a:pPr eaLnBrk="1" hangingPunct="1"/>
            <a:r>
              <a:rPr lang="tr-TR" altLang="en-US" sz="3200"/>
              <a:t>Alarm s</a:t>
            </a:r>
            <a:r>
              <a:rPr lang="en-US" altLang="en-US" sz="3200"/>
              <a:t>ub-system description</a:t>
            </a:r>
            <a:r>
              <a:rPr lang="tr-TR" altLang="en-US" sz="3200"/>
              <a:t>s</a:t>
            </a:r>
          </a:p>
        </p:txBody>
      </p:sp>
      <p:graphicFrame>
        <p:nvGraphicFramePr>
          <p:cNvPr id="400418" name="Group 34"/>
          <p:cNvGraphicFramePr>
            <a:graphicFrameLocks noGrp="1"/>
          </p:cNvGraphicFramePr>
          <p:nvPr/>
        </p:nvGraphicFramePr>
        <p:xfrm>
          <a:off x="1044575" y="1125538"/>
          <a:ext cx="6840538" cy="5392735"/>
        </p:xfrm>
        <a:graphic>
          <a:graphicData uri="http://schemas.openxmlformats.org/drawingml/2006/table">
            <a:tbl>
              <a:tblPr/>
              <a:tblGrid>
                <a:gridCol w="2376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53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charset="0"/>
                        <a:defRPr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charset="0"/>
                        <a:defRPr sz="16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charset="0"/>
                        <a:defRPr sz="14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Franklin Gothic Book" charset="0"/>
                          <a:ea typeface="Times New Roman" charset="0"/>
                          <a:cs typeface="Times New Roman" charset="0"/>
                        </a:rPr>
                        <a:t>Sub-system</a:t>
                      </a:r>
                      <a:endParaRPr kumimoji="0" lang="en-GB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Franklin Gothic Book" charset="0"/>
                      </a:endParaRPr>
                    </a:p>
                  </a:txBody>
                  <a:tcPr marL="90000" marR="90000" marT="46801" marB="4680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charset="0"/>
                        <a:defRPr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charset="0"/>
                        <a:defRPr sz="16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charset="0"/>
                        <a:defRPr sz="14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Franklin Gothic Book" charset="0"/>
                          <a:ea typeface="Times New Roman" charset="0"/>
                          <a:cs typeface="Times New Roman" charset="0"/>
                        </a:rPr>
                        <a:t>Description</a:t>
                      </a:r>
                      <a:endParaRPr kumimoji="0" lang="en-GB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Franklin Gothic Book" charset="0"/>
                      </a:endParaRPr>
                    </a:p>
                  </a:txBody>
                  <a:tcPr marL="90000" marR="90000" marT="46801" marB="4680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2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charset="0"/>
                        <a:defRPr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charset="0"/>
                        <a:defRPr sz="16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charset="0"/>
                        <a:defRPr sz="14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  <a:ea typeface="Times New Roman" charset="0"/>
                          <a:cs typeface="Times New Roman" charset="0"/>
                        </a:rPr>
                        <a:t>Movement sensors</a:t>
                      </a:r>
                      <a:endParaRPr kumimoji="0" lang="en-GB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charset="0"/>
                      </a:endParaRPr>
                    </a:p>
                  </a:txBody>
                  <a:tcPr marL="90000" marR="90000" marT="46801" marB="4680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charset="0"/>
                        <a:defRPr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charset="0"/>
                        <a:defRPr sz="16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charset="0"/>
                        <a:defRPr sz="14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  <a:ea typeface="Times New Roman" charset="0"/>
                          <a:cs typeface="Times New Roman" charset="0"/>
                        </a:rPr>
                        <a:t>Detects movement in the rooms monitored by the system</a:t>
                      </a:r>
                      <a:endParaRPr kumimoji="0" lang="en-GB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charset="0"/>
                      </a:endParaRPr>
                    </a:p>
                  </a:txBody>
                  <a:tcPr marL="90000" marR="90000" marT="46801" marB="4680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9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charset="0"/>
                        <a:defRPr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charset="0"/>
                        <a:defRPr sz="16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charset="0"/>
                        <a:defRPr sz="14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  <a:ea typeface="Times New Roman" charset="0"/>
                          <a:cs typeface="Times New Roman" charset="0"/>
                        </a:rPr>
                        <a:t>Door sensors</a:t>
                      </a:r>
                      <a:endParaRPr kumimoji="0" lang="en-GB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charset="0"/>
                      </a:endParaRPr>
                    </a:p>
                  </a:txBody>
                  <a:tcPr marL="90000" marR="90000" marT="46801" marB="4680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charset="0"/>
                        <a:defRPr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charset="0"/>
                        <a:defRPr sz="16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charset="0"/>
                        <a:defRPr sz="14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  <a:ea typeface="Times New Roman" charset="0"/>
                          <a:cs typeface="Times New Roman" charset="0"/>
                        </a:rPr>
                        <a:t>Detects door opening in the external doors of the building</a:t>
                      </a:r>
                      <a:endParaRPr kumimoji="0" lang="en-GB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charset="0"/>
                      </a:endParaRPr>
                    </a:p>
                  </a:txBody>
                  <a:tcPr marL="90000" marR="90000" marT="46801" marB="4680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82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charset="0"/>
                        <a:defRPr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charset="0"/>
                        <a:defRPr sz="16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charset="0"/>
                        <a:defRPr sz="14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  <a:ea typeface="Times New Roman" charset="0"/>
                          <a:cs typeface="Times New Roman" charset="0"/>
                        </a:rPr>
                        <a:t>Alarm controller</a:t>
                      </a:r>
                      <a:endParaRPr kumimoji="0" lang="en-GB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charset="0"/>
                      </a:endParaRPr>
                    </a:p>
                  </a:txBody>
                  <a:tcPr marL="90000" marR="90000" marT="46801" marB="4680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charset="0"/>
                        <a:defRPr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charset="0"/>
                        <a:defRPr sz="16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charset="0"/>
                        <a:defRPr sz="14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  <a:ea typeface="Times New Roman" charset="0"/>
                          <a:cs typeface="Times New Roman" charset="0"/>
                        </a:rPr>
                        <a:t>Controls the operation of the system</a:t>
                      </a:r>
                      <a:endParaRPr kumimoji="0" lang="en-GB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charset="0"/>
                      </a:endParaRPr>
                    </a:p>
                  </a:txBody>
                  <a:tcPr marL="90000" marR="90000" marT="46801" marB="4680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32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charset="0"/>
                        <a:defRPr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charset="0"/>
                        <a:defRPr sz="16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charset="0"/>
                        <a:defRPr sz="14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  <a:ea typeface="Times New Roman" charset="0"/>
                          <a:cs typeface="Times New Roman" charset="0"/>
                        </a:rPr>
                        <a:t>Siren</a:t>
                      </a:r>
                      <a:endParaRPr kumimoji="0" lang="en-GB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charset="0"/>
                      </a:endParaRPr>
                    </a:p>
                  </a:txBody>
                  <a:tcPr marL="90000" marR="90000" marT="46801" marB="4680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charset="0"/>
                        <a:defRPr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charset="0"/>
                        <a:defRPr sz="16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charset="0"/>
                        <a:defRPr sz="14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  <a:ea typeface="Times New Roman" charset="0"/>
                          <a:cs typeface="Times New Roman" charset="0"/>
                        </a:rPr>
                        <a:t>Emits an audible warning when an intruder is suspected</a:t>
                      </a:r>
                      <a:endParaRPr kumimoji="0" lang="en-GB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charset="0"/>
                      </a:endParaRPr>
                    </a:p>
                  </a:txBody>
                  <a:tcPr marL="90000" marR="90000" marT="46801" marB="4680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9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charset="0"/>
                        <a:defRPr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charset="0"/>
                        <a:defRPr sz="16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charset="0"/>
                        <a:defRPr sz="14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  <a:ea typeface="Times New Roman" charset="0"/>
                          <a:cs typeface="Times New Roman" charset="0"/>
                        </a:rPr>
                        <a:t>Voice synthesizer</a:t>
                      </a:r>
                      <a:endParaRPr kumimoji="0" lang="en-GB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charset="0"/>
                      </a:endParaRPr>
                    </a:p>
                  </a:txBody>
                  <a:tcPr marL="90000" marR="90000" marT="46801" marB="4680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charset="0"/>
                        <a:defRPr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charset="0"/>
                        <a:defRPr sz="16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charset="0"/>
                        <a:defRPr sz="14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  <a:ea typeface="Times New Roman" charset="0"/>
                          <a:cs typeface="Times New Roman" charset="0"/>
                        </a:rPr>
                        <a:t>Synthesizes a voice message giving the location of the suspected intruder</a:t>
                      </a:r>
                      <a:endParaRPr kumimoji="0" lang="en-GB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charset="0"/>
                      </a:endParaRPr>
                    </a:p>
                  </a:txBody>
                  <a:tcPr marL="90000" marR="90000" marT="46801" marB="4680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82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charset="0"/>
                        <a:defRPr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charset="0"/>
                        <a:defRPr sz="16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charset="0"/>
                        <a:defRPr sz="14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  <a:ea typeface="Times New Roman" charset="0"/>
                          <a:cs typeface="Times New Roman" charset="0"/>
                        </a:rPr>
                        <a:t>Telephone caller</a:t>
                      </a:r>
                      <a:endParaRPr kumimoji="0" lang="en-GB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charset="0"/>
                      </a:endParaRPr>
                    </a:p>
                  </a:txBody>
                  <a:tcPr marL="90000" marR="90000" marT="46801" marB="4680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charset="0"/>
                        <a:defRPr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charset="0"/>
                        <a:defRPr sz="16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charset="0"/>
                        <a:defRPr sz="14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  <a:ea typeface="Times New Roman" charset="0"/>
                          <a:cs typeface="Times New Roman" charset="0"/>
                        </a:rPr>
                        <a:t>Makes external calls to notify security, the police, etc.</a:t>
                      </a:r>
                      <a:endParaRPr kumimoji="0" lang="en-GB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charset="0"/>
                      </a:endParaRPr>
                    </a:p>
                  </a:txBody>
                  <a:tcPr marL="90000" marR="90000" marT="46801" marB="4680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9357" name="Rectangle 29"/>
          <p:cNvSpPr>
            <a:spLocks noChangeArrowheads="1"/>
          </p:cNvSpPr>
          <p:nvPr/>
        </p:nvSpPr>
        <p:spPr bwMode="auto">
          <a:xfrm>
            <a:off x="0" y="50228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en-US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4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771970F-2499-0A41-B813-7DA1A95F18B3}" type="slidenum">
              <a:rPr lang="tr-TR" altLang="en-US" sz="1400" b="1">
                <a:solidFill>
                  <a:schemeClr val="tx1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tr-TR" altLang="en-US" sz="14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684213" y="1243013"/>
            <a:ext cx="3744912" cy="28606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chemeClr val="tx1"/>
                </a:solidFill>
                <a:latin typeface="Arial" charset="0"/>
              </a:rPr>
              <a:t>Objects: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tr-TR" altLang="en-US">
                <a:solidFill>
                  <a:schemeClr val="tx1"/>
                </a:solidFill>
                <a:latin typeface="Arial" charset="0"/>
              </a:rPr>
              <a:t> </a:t>
            </a:r>
            <a:r>
              <a:rPr lang="tr-TR" altLang="en-US" sz="2200">
                <a:solidFill>
                  <a:schemeClr val="tx1"/>
                </a:solidFill>
                <a:latin typeface="Arial" charset="0"/>
              </a:rPr>
              <a:t>Smoke detectors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tr-TR" altLang="en-US" sz="2200">
                <a:solidFill>
                  <a:schemeClr val="tx1"/>
                </a:solidFill>
                <a:latin typeface="Arial" charset="0"/>
              </a:rPr>
              <a:t> Door and window sensors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tr-TR" altLang="en-US" sz="2200">
                <a:solidFill>
                  <a:schemeClr val="tx1"/>
                </a:solidFill>
                <a:latin typeface="Arial" charset="0"/>
              </a:rPr>
              <a:t> Motion detectors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tr-TR" altLang="en-US" sz="2200">
                <a:solidFill>
                  <a:schemeClr val="tx1"/>
                </a:solidFill>
                <a:latin typeface="Arial" charset="0"/>
              </a:rPr>
              <a:t> An audio-alarm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tr-TR" altLang="en-US" sz="2200">
                <a:solidFill>
                  <a:schemeClr val="tx1"/>
                </a:solidFill>
                <a:latin typeface="Arial" charset="0"/>
              </a:rPr>
              <a:t> A control panel with a display screen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tr-TR" altLang="en-US" sz="2200">
                <a:solidFill>
                  <a:schemeClr val="tx1"/>
                </a:solidFill>
                <a:latin typeface="Arial" charset="0"/>
              </a:rPr>
              <a:t> Telephone numbers to call</a:t>
            </a:r>
            <a:endParaRPr lang="en-US" altLang="en-US" sz="2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01411" name="Text Box 3"/>
          <p:cNvSpPr txBox="1">
            <a:spLocks noChangeArrowheads="1"/>
          </p:cNvSpPr>
          <p:nvPr/>
        </p:nvSpPr>
        <p:spPr bwMode="auto">
          <a:xfrm>
            <a:off x="4787900" y="1458913"/>
            <a:ext cx="3529013" cy="252571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chemeClr val="tx1"/>
                </a:solidFill>
                <a:latin typeface="Arial" charset="0"/>
              </a:rPr>
              <a:t>Services: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tr-TR" altLang="en-US">
                <a:solidFill>
                  <a:schemeClr val="tx1"/>
                </a:solidFill>
                <a:latin typeface="Arial" charset="0"/>
              </a:rPr>
              <a:t> </a:t>
            </a:r>
            <a:r>
              <a:rPr lang="tr-TR" altLang="en-US" sz="2200">
                <a:solidFill>
                  <a:schemeClr val="tx1"/>
                </a:solidFill>
                <a:latin typeface="Arial" charset="0"/>
              </a:rPr>
              <a:t>Setting the alarm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tr-TR" altLang="en-US" sz="2200">
                <a:solidFill>
                  <a:schemeClr val="tx1"/>
                </a:solidFill>
                <a:latin typeface="Arial" charset="0"/>
              </a:rPr>
              <a:t> Monitoring the sensors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tr-TR" altLang="en-US" sz="2200">
                <a:solidFill>
                  <a:schemeClr val="tx1"/>
                </a:solidFill>
                <a:latin typeface="Arial" charset="0"/>
              </a:rPr>
              <a:t> Dialing the phone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tr-TR" altLang="en-US" sz="2200">
                <a:solidFill>
                  <a:schemeClr val="tx1"/>
                </a:solidFill>
                <a:latin typeface="Arial" charset="0"/>
              </a:rPr>
              <a:t> Programming the control panel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tr-TR" altLang="en-US" sz="2200">
                <a:solidFill>
                  <a:schemeClr val="tx1"/>
                </a:solidFill>
                <a:latin typeface="Arial" charset="0"/>
              </a:rPr>
              <a:t> Reading the display</a:t>
            </a:r>
            <a:endParaRPr lang="en-US" altLang="en-US" sz="2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01412" name="Text Box 4"/>
          <p:cNvSpPr txBox="1">
            <a:spLocks noChangeArrowheads="1"/>
          </p:cNvSpPr>
          <p:nvPr/>
        </p:nvSpPr>
        <p:spPr bwMode="auto">
          <a:xfrm>
            <a:off x="5148263" y="4411663"/>
            <a:ext cx="3455987" cy="15208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chemeClr val="tx1"/>
                </a:solidFill>
                <a:latin typeface="Arial" charset="0"/>
              </a:rPr>
              <a:t>Constraints: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tr-TR" altLang="en-US">
                <a:solidFill>
                  <a:schemeClr val="tx1"/>
                </a:solidFill>
                <a:latin typeface="Arial" charset="0"/>
              </a:rPr>
              <a:t> </a:t>
            </a:r>
            <a:r>
              <a:rPr lang="tr-TR" altLang="en-US" sz="2200">
                <a:solidFill>
                  <a:schemeClr val="tx1"/>
                </a:solidFill>
                <a:latin typeface="Arial" charset="0"/>
              </a:rPr>
              <a:t>Must be user friendly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tr-TR" altLang="en-US" sz="2200">
                <a:solidFill>
                  <a:schemeClr val="tx1"/>
                </a:solidFill>
                <a:latin typeface="Arial" charset="0"/>
              </a:rPr>
              <a:t> Must interface directly to a standard phone line</a:t>
            </a:r>
          </a:p>
        </p:txBody>
      </p:sp>
      <p:sp>
        <p:nvSpPr>
          <p:cNvPr id="401413" name="Text Box 5"/>
          <p:cNvSpPr txBox="1">
            <a:spLocks noChangeArrowheads="1"/>
          </p:cNvSpPr>
          <p:nvPr/>
        </p:nvSpPr>
        <p:spPr bwMode="auto">
          <a:xfrm>
            <a:off x="827088" y="4556125"/>
            <a:ext cx="3960812" cy="18256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 dirty="0" err="1">
                <a:solidFill>
                  <a:schemeClr val="tx1"/>
                </a:solidFill>
                <a:latin typeface="Arial" charset="0"/>
              </a:rPr>
              <a:t>Performance</a:t>
            </a:r>
            <a:r>
              <a:rPr lang="tr-TR" altLang="en-US" b="1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tr-TR" altLang="en-US" b="1" dirty="0" err="1" smtClean="0">
                <a:solidFill>
                  <a:schemeClr val="tx1"/>
                </a:solidFill>
                <a:latin typeface="Arial" charset="0"/>
              </a:rPr>
              <a:t>Criteria</a:t>
            </a:r>
            <a:r>
              <a:rPr lang="tr-TR" altLang="en-US" b="1" dirty="0" smtClean="0">
                <a:solidFill>
                  <a:schemeClr val="tx1"/>
                </a:solidFill>
                <a:latin typeface="Arial" charset="0"/>
              </a:rPr>
              <a:t>: </a:t>
            </a:r>
            <a:endParaRPr lang="tr-TR" altLang="en-US" b="1" dirty="0">
              <a:solidFill>
                <a:schemeClr val="tx1"/>
              </a:solidFill>
              <a:latin typeface="Arial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tr-TR" altLang="en-US" sz="2200" dirty="0">
                <a:solidFill>
                  <a:schemeClr val="tx1"/>
                </a:solidFill>
                <a:latin typeface="Arial" charset="0"/>
              </a:rPr>
              <a:t> A sensor </a:t>
            </a:r>
            <a:r>
              <a:rPr lang="tr-TR" altLang="en-US" sz="2200" dirty="0" err="1">
                <a:solidFill>
                  <a:schemeClr val="tx1"/>
                </a:solidFill>
                <a:latin typeface="Arial" charset="0"/>
              </a:rPr>
              <a:t>event</a:t>
            </a:r>
            <a:r>
              <a:rPr lang="tr-TR" altLang="en-US" sz="22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tr-TR" altLang="en-US" sz="2200" dirty="0" err="1">
                <a:solidFill>
                  <a:schemeClr val="tx1"/>
                </a:solidFill>
                <a:latin typeface="Arial" charset="0"/>
              </a:rPr>
              <a:t>should</a:t>
            </a:r>
            <a:r>
              <a:rPr lang="tr-TR" altLang="en-US" sz="2200" dirty="0">
                <a:solidFill>
                  <a:schemeClr val="tx1"/>
                </a:solidFill>
                <a:latin typeface="Arial" charset="0"/>
              </a:rPr>
              <a:t> be </a:t>
            </a:r>
            <a:r>
              <a:rPr lang="tr-TR" altLang="en-US" sz="2200" dirty="0" err="1">
                <a:solidFill>
                  <a:schemeClr val="tx1"/>
                </a:solidFill>
                <a:latin typeface="Arial" charset="0"/>
              </a:rPr>
              <a:t>recognized</a:t>
            </a:r>
            <a:r>
              <a:rPr lang="tr-TR" altLang="en-US" sz="22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tr-TR" altLang="en-US" sz="2200" dirty="0" err="1">
                <a:solidFill>
                  <a:schemeClr val="tx1"/>
                </a:solidFill>
                <a:latin typeface="Arial" charset="0"/>
              </a:rPr>
              <a:t>within</a:t>
            </a:r>
            <a:r>
              <a:rPr lang="tr-TR" altLang="en-US" sz="22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tr-TR" altLang="en-US" sz="2200" dirty="0" err="1">
                <a:solidFill>
                  <a:schemeClr val="tx1"/>
                </a:solidFill>
                <a:latin typeface="Arial" charset="0"/>
              </a:rPr>
              <a:t>one</a:t>
            </a:r>
            <a:r>
              <a:rPr lang="tr-TR" altLang="en-US" sz="22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tr-TR" altLang="en-US" sz="2200" dirty="0" err="1">
                <a:solidFill>
                  <a:schemeClr val="tx1"/>
                </a:solidFill>
                <a:latin typeface="Arial" charset="0"/>
              </a:rPr>
              <a:t>second</a:t>
            </a:r>
            <a:endParaRPr lang="tr-TR" altLang="en-US" sz="2200" dirty="0">
              <a:solidFill>
                <a:schemeClr val="tx1"/>
              </a:solidFill>
              <a:latin typeface="Arial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tr-TR" altLang="en-US" sz="2200" dirty="0">
                <a:solidFill>
                  <a:schemeClr val="tx1"/>
                </a:solidFill>
                <a:latin typeface="Arial" charset="0"/>
              </a:rPr>
              <a:t> An </a:t>
            </a:r>
            <a:r>
              <a:rPr lang="tr-TR" altLang="en-US" sz="2200" dirty="0" err="1">
                <a:solidFill>
                  <a:schemeClr val="tx1"/>
                </a:solidFill>
                <a:latin typeface="Arial" charset="0"/>
              </a:rPr>
              <a:t>event</a:t>
            </a:r>
            <a:r>
              <a:rPr lang="tr-TR" altLang="en-US" sz="22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tr-TR" altLang="en-US" sz="2200" dirty="0" err="1">
                <a:solidFill>
                  <a:schemeClr val="tx1"/>
                </a:solidFill>
                <a:latin typeface="Arial" charset="0"/>
              </a:rPr>
              <a:t>priority</a:t>
            </a:r>
            <a:r>
              <a:rPr lang="tr-TR" altLang="en-US" sz="22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tr-TR" altLang="en-US" sz="2200" dirty="0" err="1">
                <a:solidFill>
                  <a:schemeClr val="tx1"/>
                </a:solidFill>
                <a:latin typeface="Arial" charset="0"/>
              </a:rPr>
              <a:t>scheme</a:t>
            </a:r>
            <a:r>
              <a:rPr lang="tr-TR" altLang="en-US" sz="22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tr-TR" altLang="en-US" sz="2200" dirty="0" err="1">
                <a:solidFill>
                  <a:schemeClr val="tx1"/>
                </a:solidFill>
                <a:latin typeface="Arial" charset="0"/>
              </a:rPr>
              <a:t>should</a:t>
            </a:r>
            <a:r>
              <a:rPr lang="tr-TR" altLang="en-US" sz="2200" dirty="0">
                <a:solidFill>
                  <a:schemeClr val="tx1"/>
                </a:solidFill>
                <a:latin typeface="Arial" charset="0"/>
              </a:rPr>
              <a:t> be </a:t>
            </a:r>
            <a:r>
              <a:rPr lang="tr-TR" altLang="en-US" sz="2200" dirty="0" err="1">
                <a:solidFill>
                  <a:schemeClr val="tx1"/>
                </a:solidFill>
                <a:latin typeface="Arial" charset="0"/>
              </a:rPr>
              <a:t>implemeted</a:t>
            </a:r>
            <a:endParaRPr lang="en-US" altLang="en-US" sz="22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0358" name="Text Box 6"/>
          <p:cNvSpPr txBox="1">
            <a:spLocks noChangeArrowheads="1"/>
          </p:cNvSpPr>
          <p:nvPr/>
        </p:nvSpPr>
        <p:spPr bwMode="auto">
          <a:xfrm>
            <a:off x="0" y="134938"/>
            <a:ext cx="91440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eaLnBrk="1" hangingPunct="1">
              <a:defRPr sz="320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>
              <a:defRPr sz="5400">
                <a:solidFill>
                  <a:srgbClr val="FFFFFF"/>
                </a:solidFill>
                <a:latin typeface="Bodoni MT Condensed" pitchFamily="18" charset="0"/>
              </a:defRPr>
            </a:lvl2pPr>
            <a:lvl3pPr algn="ctr">
              <a:defRPr sz="5400">
                <a:solidFill>
                  <a:srgbClr val="FFFFFF"/>
                </a:solidFill>
                <a:latin typeface="Bodoni MT Condensed" pitchFamily="18" charset="0"/>
              </a:defRPr>
            </a:lvl3pPr>
            <a:lvl4pPr algn="ctr">
              <a:defRPr sz="5400">
                <a:solidFill>
                  <a:srgbClr val="FFFFFF"/>
                </a:solidFill>
                <a:latin typeface="Bodoni MT Condensed" pitchFamily="18" charset="0"/>
              </a:defRPr>
            </a:lvl4pPr>
            <a:lvl5pPr algn="ctr">
              <a:defRPr sz="5400">
                <a:solidFill>
                  <a:srgbClr val="FFFFFF"/>
                </a:solidFill>
                <a:latin typeface="Bodoni MT Condensed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5400">
                <a:solidFill>
                  <a:srgbClr val="FFFFFF"/>
                </a:solidFill>
                <a:latin typeface="Bodoni MT Condensed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5400">
                <a:solidFill>
                  <a:srgbClr val="FFFFFF"/>
                </a:solidFill>
                <a:latin typeface="Bodoni MT Condensed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5400">
                <a:solidFill>
                  <a:srgbClr val="FFFFFF"/>
                </a:solidFill>
                <a:latin typeface="Bodoni MT Condensed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5400">
                <a:solidFill>
                  <a:srgbClr val="FFFFFF"/>
                </a:solidFill>
                <a:latin typeface="Bodoni MT Condensed" pitchFamily="18" charset="0"/>
              </a:defRPr>
            </a:lvl9pPr>
          </a:lstStyle>
          <a:p>
            <a:r>
              <a:rPr lang="tr-TR" altLang="en-US" dirty="0" err="1"/>
              <a:t>Customer</a:t>
            </a:r>
            <a:r>
              <a:rPr lang="tr-TR" altLang="en-US" dirty="0"/>
              <a:t> </a:t>
            </a:r>
            <a:r>
              <a:rPr lang="tr-TR" altLang="en-US" dirty="0" err="1"/>
              <a:t>Requirements</a:t>
            </a:r>
            <a:endParaRPr lang="tr-T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1" grpId="0" animBg="1"/>
      <p:bldP spid="401412" grpId="0" animBg="1"/>
      <p:bldP spid="40141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3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A9541367-0108-9D4E-8CE9-C70A56CBF57E}" type="slidenum">
              <a:rPr lang="tr-TR" altLang="en-US" sz="1400" b="1">
                <a:solidFill>
                  <a:schemeClr val="tx1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tr-TR" altLang="en-US" sz="14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0" y="980728"/>
            <a:ext cx="9044880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dirty="0">
                <a:solidFill>
                  <a:schemeClr val="tx1"/>
                </a:solidFill>
                <a:latin typeface="Times New Roman" charset="0"/>
              </a:rPr>
              <a:t>                                          </a:t>
            </a:r>
            <a:r>
              <a:rPr lang="tr-TR" altLang="en-US" dirty="0" err="1">
                <a:solidFill>
                  <a:schemeClr val="tx1"/>
                </a:solidFill>
                <a:latin typeface="Times New Roman" charset="0"/>
              </a:rPr>
              <a:t>SafeHome</a:t>
            </a:r>
            <a:r>
              <a:rPr lang="tr-TR" altLang="en-US" dirty="0">
                <a:solidFill>
                  <a:schemeClr val="tx1"/>
                </a:solidFill>
                <a:latin typeface="Times New Roman" charset="0"/>
              </a:rPr>
              <a:t> Software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dirty="0">
              <a:solidFill>
                <a:schemeClr val="tx1"/>
              </a:solidFill>
              <a:latin typeface="Times New Roman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dirty="0">
              <a:solidFill>
                <a:schemeClr val="tx1"/>
              </a:solidFill>
              <a:latin typeface="Times New Roman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dirty="0">
              <a:solidFill>
                <a:schemeClr val="tx1"/>
              </a:solidFill>
              <a:latin typeface="Times New Roman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dirty="0" err="1">
                <a:solidFill>
                  <a:schemeClr val="tx1"/>
                </a:solidFill>
                <a:latin typeface="Times New Roman" charset="0"/>
              </a:rPr>
              <a:t>Configure</a:t>
            </a:r>
            <a:r>
              <a:rPr lang="tr-TR" altLang="en-US" dirty="0">
                <a:solidFill>
                  <a:schemeClr val="tx1"/>
                </a:solidFill>
                <a:latin typeface="Times New Roman" charset="0"/>
              </a:rPr>
              <a:t> </a:t>
            </a:r>
            <a:r>
              <a:rPr lang="tr-TR" altLang="en-US" dirty="0" err="1">
                <a:solidFill>
                  <a:schemeClr val="tx1"/>
                </a:solidFill>
                <a:latin typeface="Times New Roman" charset="0"/>
              </a:rPr>
              <a:t>system</a:t>
            </a:r>
            <a:r>
              <a:rPr lang="tr-TR" altLang="en-US" dirty="0">
                <a:solidFill>
                  <a:schemeClr val="tx1"/>
                </a:solidFill>
                <a:latin typeface="Times New Roman" charset="0"/>
              </a:rPr>
              <a:t>            </a:t>
            </a:r>
            <a:r>
              <a:rPr lang="tr-TR" altLang="en-US" dirty="0" err="1">
                <a:solidFill>
                  <a:schemeClr val="tx1"/>
                </a:solidFill>
                <a:latin typeface="Times New Roman" charset="0"/>
              </a:rPr>
              <a:t>Monitor</a:t>
            </a:r>
            <a:r>
              <a:rPr lang="tr-TR" altLang="en-US" dirty="0">
                <a:solidFill>
                  <a:schemeClr val="tx1"/>
                </a:solidFill>
                <a:latin typeface="Times New Roman" charset="0"/>
              </a:rPr>
              <a:t> </a:t>
            </a:r>
            <a:r>
              <a:rPr lang="tr-TR" altLang="en-US" dirty="0" err="1">
                <a:solidFill>
                  <a:schemeClr val="tx1"/>
                </a:solidFill>
                <a:latin typeface="Times New Roman" charset="0"/>
              </a:rPr>
              <a:t>Sensors</a:t>
            </a:r>
            <a:r>
              <a:rPr lang="tr-TR" altLang="en-US" dirty="0">
                <a:solidFill>
                  <a:schemeClr val="tx1"/>
                </a:solidFill>
                <a:latin typeface="Times New Roman" charset="0"/>
              </a:rPr>
              <a:t>               </a:t>
            </a:r>
            <a:r>
              <a:rPr lang="tr-TR" altLang="en-US" dirty="0" err="1">
                <a:solidFill>
                  <a:schemeClr val="tx1"/>
                </a:solidFill>
                <a:latin typeface="Times New Roman" charset="0"/>
              </a:rPr>
              <a:t>Interact</a:t>
            </a:r>
            <a:r>
              <a:rPr lang="tr-TR" altLang="en-US" dirty="0">
                <a:solidFill>
                  <a:schemeClr val="tx1"/>
                </a:solidFill>
                <a:latin typeface="Times New Roman" charset="0"/>
              </a:rPr>
              <a:t> </a:t>
            </a:r>
            <a:r>
              <a:rPr lang="tr-TR" altLang="en-US" dirty="0" err="1">
                <a:solidFill>
                  <a:schemeClr val="tx1"/>
                </a:solidFill>
                <a:latin typeface="Times New Roman" charset="0"/>
              </a:rPr>
              <a:t>with</a:t>
            </a:r>
            <a:r>
              <a:rPr lang="tr-TR" altLang="en-US" dirty="0">
                <a:solidFill>
                  <a:schemeClr val="tx1"/>
                </a:solidFill>
                <a:latin typeface="Times New Roman" charset="0"/>
              </a:rPr>
              <a:t> </a:t>
            </a:r>
            <a:r>
              <a:rPr lang="tr-TR" altLang="en-US" dirty="0" err="1">
                <a:solidFill>
                  <a:schemeClr val="tx1"/>
                </a:solidFill>
                <a:latin typeface="Times New Roman" charset="0"/>
              </a:rPr>
              <a:t>user</a:t>
            </a:r>
            <a:endParaRPr lang="tr-TR" altLang="en-US" dirty="0">
              <a:solidFill>
                <a:schemeClr val="tx1"/>
              </a:solidFill>
              <a:latin typeface="Times New Roman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dirty="0">
              <a:solidFill>
                <a:schemeClr val="tx1"/>
              </a:solidFill>
              <a:latin typeface="Times New Roman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dirty="0">
              <a:solidFill>
                <a:schemeClr val="tx1"/>
              </a:solidFill>
              <a:latin typeface="Times New Roman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dirty="0">
              <a:solidFill>
                <a:schemeClr val="tx1"/>
              </a:solidFill>
              <a:latin typeface="Times New Roman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dirty="0">
                <a:solidFill>
                  <a:schemeClr val="tx1"/>
                </a:solidFill>
                <a:latin typeface="Times New Roman" charset="0"/>
              </a:rPr>
              <a:t>                                </a:t>
            </a:r>
            <a:r>
              <a:rPr lang="tr-TR" altLang="en-US" dirty="0" err="1">
                <a:solidFill>
                  <a:schemeClr val="tx1"/>
                </a:solidFill>
                <a:latin typeface="Times New Roman" charset="0"/>
              </a:rPr>
              <a:t>Poll</a:t>
            </a:r>
            <a:r>
              <a:rPr lang="tr-TR" altLang="en-US" dirty="0">
                <a:solidFill>
                  <a:schemeClr val="tx1"/>
                </a:solidFill>
                <a:latin typeface="Times New Roman" charset="0"/>
              </a:rPr>
              <a:t> </a:t>
            </a:r>
            <a:r>
              <a:rPr lang="tr-TR" altLang="en-US" dirty="0" err="1">
                <a:solidFill>
                  <a:schemeClr val="tx1"/>
                </a:solidFill>
                <a:latin typeface="Times New Roman" charset="0"/>
              </a:rPr>
              <a:t>for</a:t>
            </a:r>
            <a:r>
              <a:rPr lang="tr-TR" altLang="en-US" dirty="0">
                <a:solidFill>
                  <a:schemeClr val="tx1"/>
                </a:solidFill>
                <a:latin typeface="Times New Roman" charset="0"/>
              </a:rPr>
              <a:t>                                 </a:t>
            </a:r>
            <a:r>
              <a:rPr lang="tr-TR" altLang="en-US" dirty="0" err="1">
                <a:solidFill>
                  <a:schemeClr val="tx1"/>
                </a:solidFill>
                <a:latin typeface="Times New Roman" charset="0"/>
              </a:rPr>
              <a:t>Activate</a:t>
            </a:r>
            <a:r>
              <a:rPr lang="tr-TR" altLang="en-US" dirty="0">
                <a:solidFill>
                  <a:schemeClr val="tx1"/>
                </a:solidFill>
                <a:latin typeface="Times New Roman" charset="0"/>
              </a:rPr>
              <a:t>       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dirty="0">
                <a:solidFill>
                  <a:schemeClr val="tx1"/>
                </a:solidFill>
                <a:latin typeface="Times New Roman" charset="0"/>
              </a:rPr>
              <a:t>                            sensor </a:t>
            </a:r>
            <a:r>
              <a:rPr lang="tr-TR" altLang="en-US" dirty="0" err="1">
                <a:solidFill>
                  <a:schemeClr val="tx1"/>
                </a:solidFill>
                <a:latin typeface="Times New Roman" charset="0"/>
              </a:rPr>
              <a:t>event</a:t>
            </a:r>
            <a:r>
              <a:rPr lang="tr-TR" altLang="en-US" dirty="0">
                <a:solidFill>
                  <a:schemeClr val="tx1"/>
                </a:solidFill>
                <a:latin typeface="Times New Roman" charset="0"/>
              </a:rPr>
              <a:t>                          alarm </a:t>
            </a:r>
            <a:r>
              <a:rPr lang="tr-TR" altLang="en-US" dirty="0" err="1">
                <a:solidFill>
                  <a:schemeClr val="tx1"/>
                </a:solidFill>
                <a:latin typeface="Times New Roman" charset="0"/>
              </a:rPr>
              <a:t>functions</a:t>
            </a:r>
            <a:endParaRPr lang="tr-TR" altLang="en-US" dirty="0">
              <a:solidFill>
                <a:schemeClr val="tx1"/>
              </a:solidFill>
              <a:latin typeface="Times New Roman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dirty="0">
              <a:solidFill>
                <a:schemeClr val="tx1"/>
              </a:solidFill>
              <a:latin typeface="Times New Roman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dirty="0">
              <a:solidFill>
                <a:schemeClr val="tx1"/>
              </a:solidFill>
              <a:latin typeface="Times New Roman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dirty="0">
              <a:solidFill>
                <a:schemeClr val="tx1"/>
              </a:solidFill>
              <a:latin typeface="Times New Roman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dirty="0">
                <a:solidFill>
                  <a:schemeClr val="tx1"/>
                </a:solidFill>
                <a:latin typeface="Times New Roman" charset="0"/>
              </a:rPr>
              <a:t>      Read                </a:t>
            </a:r>
            <a:r>
              <a:rPr lang="tr-TR" altLang="en-US" dirty="0" err="1">
                <a:solidFill>
                  <a:schemeClr val="tx1"/>
                </a:solidFill>
                <a:latin typeface="Times New Roman" charset="0"/>
              </a:rPr>
              <a:t>Identify</a:t>
            </a:r>
            <a:r>
              <a:rPr lang="tr-TR" altLang="en-US" dirty="0">
                <a:solidFill>
                  <a:schemeClr val="tx1"/>
                </a:solidFill>
                <a:latin typeface="Times New Roman" charset="0"/>
              </a:rPr>
              <a:t>        </a:t>
            </a:r>
            <a:r>
              <a:rPr lang="tr-TR" altLang="en-US" dirty="0" err="1">
                <a:solidFill>
                  <a:schemeClr val="tx1"/>
                </a:solidFill>
                <a:latin typeface="Times New Roman" charset="0"/>
              </a:rPr>
              <a:t>Activate</a:t>
            </a:r>
            <a:r>
              <a:rPr lang="tr-TR" altLang="en-US" dirty="0">
                <a:solidFill>
                  <a:schemeClr val="tx1"/>
                </a:solidFill>
                <a:latin typeface="Times New Roman" charset="0"/>
              </a:rPr>
              <a:t>/           </a:t>
            </a:r>
            <a:r>
              <a:rPr lang="tr-TR" altLang="en-US" dirty="0" err="1">
                <a:solidFill>
                  <a:schemeClr val="tx1"/>
                </a:solidFill>
                <a:latin typeface="Times New Roman" charset="0"/>
              </a:rPr>
              <a:t>Activate</a:t>
            </a:r>
            <a:r>
              <a:rPr lang="tr-TR" altLang="en-US" dirty="0">
                <a:solidFill>
                  <a:schemeClr val="tx1"/>
                </a:solidFill>
                <a:latin typeface="Times New Roman" charset="0"/>
              </a:rPr>
              <a:t>           Dial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dirty="0">
                <a:solidFill>
                  <a:schemeClr val="tx1"/>
                </a:solidFill>
                <a:latin typeface="Times New Roman" charset="0"/>
              </a:rPr>
              <a:t> sensor </a:t>
            </a:r>
            <a:r>
              <a:rPr lang="tr-TR" altLang="en-US" dirty="0" err="1">
                <a:solidFill>
                  <a:schemeClr val="tx1"/>
                </a:solidFill>
                <a:latin typeface="Times New Roman" charset="0"/>
              </a:rPr>
              <a:t>status</a:t>
            </a:r>
            <a:r>
              <a:rPr lang="tr-TR" altLang="en-US" dirty="0">
                <a:solidFill>
                  <a:schemeClr val="tx1"/>
                </a:solidFill>
                <a:latin typeface="Times New Roman" charset="0"/>
              </a:rPr>
              <a:t>       </a:t>
            </a:r>
            <a:r>
              <a:rPr lang="tr-TR" altLang="en-US" dirty="0" err="1">
                <a:solidFill>
                  <a:schemeClr val="tx1"/>
                </a:solidFill>
                <a:latin typeface="Times New Roman" charset="0"/>
              </a:rPr>
              <a:t>event</a:t>
            </a:r>
            <a:r>
              <a:rPr lang="tr-TR" altLang="en-US" dirty="0">
                <a:solidFill>
                  <a:schemeClr val="tx1"/>
                </a:solidFill>
                <a:latin typeface="Times New Roman" charset="0"/>
              </a:rPr>
              <a:t> </a:t>
            </a:r>
            <a:r>
              <a:rPr lang="tr-TR" altLang="en-US" dirty="0" err="1">
                <a:solidFill>
                  <a:schemeClr val="tx1"/>
                </a:solidFill>
                <a:latin typeface="Times New Roman" charset="0"/>
              </a:rPr>
              <a:t>type</a:t>
            </a:r>
            <a:r>
              <a:rPr lang="tr-TR" altLang="en-US" dirty="0">
                <a:solidFill>
                  <a:schemeClr val="tx1"/>
                </a:solidFill>
                <a:latin typeface="Times New Roman" charset="0"/>
              </a:rPr>
              <a:t>      </a:t>
            </a:r>
            <a:r>
              <a:rPr lang="tr-TR" altLang="en-US" dirty="0" err="1">
                <a:solidFill>
                  <a:schemeClr val="tx1"/>
                </a:solidFill>
                <a:latin typeface="Times New Roman" charset="0"/>
              </a:rPr>
              <a:t>deactivate</a:t>
            </a:r>
            <a:r>
              <a:rPr lang="tr-TR" altLang="en-US" dirty="0">
                <a:solidFill>
                  <a:schemeClr val="tx1"/>
                </a:solidFill>
                <a:latin typeface="Times New Roman" charset="0"/>
              </a:rPr>
              <a:t>          </a:t>
            </a:r>
            <a:r>
              <a:rPr lang="tr-TR" altLang="en-US" dirty="0" err="1">
                <a:solidFill>
                  <a:schemeClr val="tx1"/>
                </a:solidFill>
                <a:latin typeface="Times New Roman" charset="0"/>
              </a:rPr>
              <a:t>audible</a:t>
            </a:r>
            <a:r>
              <a:rPr lang="tr-TR" altLang="en-US" dirty="0">
                <a:solidFill>
                  <a:schemeClr val="tx1"/>
                </a:solidFill>
                <a:latin typeface="Times New Roman" charset="0"/>
              </a:rPr>
              <a:t>             </a:t>
            </a:r>
            <a:r>
              <a:rPr lang="tr-TR" altLang="en-US" dirty="0" err="1">
                <a:solidFill>
                  <a:schemeClr val="tx1"/>
                </a:solidFill>
                <a:latin typeface="Times New Roman" charset="0"/>
              </a:rPr>
              <a:t>phone</a:t>
            </a:r>
            <a:endParaRPr lang="tr-TR" altLang="en-US" dirty="0">
              <a:solidFill>
                <a:schemeClr val="tx1"/>
              </a:solidFill>
              <a:latin typeface="Times New Roman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dirty="0">
                <a:solidFill>
                  <a:schemeClr val="tx1"/>
                </a:solidFill>
                <a:latin typeface="Times New Roman" charset="0"/>
              </a:rPr>
              <a:t>                                                   sensor                alarm</a:t>
            </a:r>
            <a:endParaRPr lang="en-US" altLang="en-US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01379" name="Line 3"/>
          <p:cNvSpPr>
            <a:spLocks noChangeShapeType="1"/>
          </p:cNvSpPr>
          <p:nvPr/>
        </p:nvSpPr>
        <p:spPr bwMode="auto">
          <a:xfrm>
            <a:off x="4419600" y="1457325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80" name="Line 4"/>
          <p:cNvSpPr>
            <a:spLocks noChangeShapeType="1"/>
          </p:cNvSpPr>
          <p:nvPr/>
        </p:nvSpPr>
        <p:spPr bwMode="auto">
          <a:xfrm flipH="1">
            <a:off x="1295400" y="1457325"/>
            <a:ext cx="31242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81" name="Line 5"/>
          <p:cNvSpPr>
            <a:spLocks noChangeShapeType="1"/>
          </p:cNvSpPr>
          <p:nvPr/>
        </p:nvSpPr>
        <p:spPr bwMode="auto">
          <a:xfrm>
            <a:off x="4419600" y="1457325"/>
            <a:ext cx="29718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82" name="Line 6"/>
          <p:cNvSpPr>
            <a:spLocks noChangeShapeType="1"/>
          </p:cNvSpPr>
          <p:nvPr/>
        </p:nvSpPr>
        <p:spPr bwMode="auto">
          <a:xfrm flipH="1">
            <a:off x="3124200" y="2682875"/>
            <a:ext cx="12954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83" name="Line 7"/>
          <p:cNvSpPr>
            <a:spLocks noChangeShapeType="1"/>
          </p:cNvSpPr>
          <p:nvPr/>
        </p:nvSpPr>
        <p:spPr bwMode="auto">
          <a:xfrm>
            <a:off x="4419600" y="2682875"/>
            <a:ext cx="21336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84" name="Line 8"/>
          <p:cNvSpPr>
            <a:spLocks noChangeShapeType="1"/>
          </p:cNvSpPr>
          <p:nvPr/>
        </p:nvSpPr>
        <p:spPr bwMode="auto">
          <a:xfrm flipH="1">
            <a:off x="2971800" y="4429125"/>
            <a:ext cx="762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85" name="Line 9"/>
          <p:cNvSpPr>
            <a:spLocks noChangeShapeType="1"/>
          </p:cNvSpPr>
          <p:nvPr/>
        </p:nvSpPr>
        <p:spPr bwMode="auto">
          <a:xfrm flipH="1">
            <a:off x="1066800" y="4429125"/>
            <a:ext cx="19812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86" name="Line 10"/>
          <p:cNvSpPr>
            <a:spLocks noChangeShapeType="1"/>
          </p:cNvSpPr>
          <p:nvPr/>
        </p:nvSpPr>
        <p:spPr bwMode="auto">
          <a:xfrm>
            <a:off x="3048000" y="4429125"/>
            <a:ext cx="16002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87" name="Line 11"/>
          <p:cNvSpPr>
            <a:spLocks noChangeShapeType="1"/>
          </p:cNvSpPr>
          <p:nvPr/>
        </p:nvSpPr>
        <p:spPr bwMode="auto">
          <a:xfrm flipH="1">
            <a:off x="6400800" y="4435475"/>
            <a:ext cx="3810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88" name="Line 12"/>
          <p:cNvSpPr>
            <a:spLocks noChangeShapeType="1"/>
          </p:cNvSpPr>
          <p:nvPr/>
        </p:nvSpPr>
        <p:spPr bwMode="auto">
          <a:xfrm>
            <a:off x="6781800" y="4435475"/>
            <a:ext cx="13716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89" name="Rectangle 13"/>
          <p:cNvSpPr>
            <a:spLocks noChangeArrowheads="1"/>
          </p:cNvSpPr>
          <p:nvPr/>
        </p:nvSpPr>
        <p:spPr bwMode="auto">
          <a:xfrm>
            <a:off x="0" y="179929"/>
            <a:ext cx="91440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eaLnBrk="1" hangingPunct="1"/>
            <a:r>
              <a:rPr lang="tr-TR" altLang="en-US" sz="320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rPr>
              <a:t>SafeHome Functions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4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5C0A8D20-A94B-3D42-B06B-1AFAE48292FD}" type="slidenum">
              <a:rPr lang="tr-TR" altLang="en-US" sz="1400" b="1">
                <a:solidFill>
                  <a:schemeClr val="tx1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tr-TR" altLang="en-US" sz="14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188913"/>
            <a:ext cx="9144000" cy="769937"/>
          </a:xfrm>
          <a:extLst/>
        </p:spPr>
        <p:txBody>
          <a:bodyPr vert="horz" lIns="91440" tIns="45720" rIns="91440" bIns="45720" rtlCol="0" anchor="ctr">
            <a:noAutofit/>
          </a:bodyPr>
          <a:lstStyle/>
          <a:p>
            <a:pPr eaLnBrk="1" hangingPunct="1"/>
            <a:r>
              <a:rPr lang="tr-TR" altLang="en-US" sz="3200"/>
              <a:t>SafeHome Entity Relationship Diagram</a:t>
            </a:r>
            <a:endParaRPr lang="en-US" altLang="en-US" sz="3200"/>
          </a:p>
        </p:txBody>
      </p:sp>
      <p:sp>
        <p:nvSpPr>
          <p:cNvPr id="102403" name="Rectangle 3"/>
          <p:cNvSpPr>
            <a:spLocks noChangeArrowheads="1"/>
          </p:cNvSpPr>
          <p:nvPr/>
        </p:nvSpPr>
        <p:spPr bwMode="auto">
          <a:xfrm>
            <a:off x="342900" y="2035175"/>
            <a:ext cx="1828800" cy="1524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>
                <a:solidFill>
                  <a:schemeClr val="tx1"/>
                </a:solidFill>
                <a:latin typeface="Arial" charset="0"/>
              </a:rPr>
              <a:t>USER INFO</a:t>
            </a:r>
            <a:endParaRPr lang="en-US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3563938" y="2035175"/>
            <a:ext cx="1828800" cy="1524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>
                <a:solidFill>
                  <a:schemeClr val="tx1"/>
                </a:solidFill>
                <a:latin typeface="Arial" charset="0"/>
              </a:rPr>
              <a:t>SENSORS</a:t>
            </a:r>
            <a:endParaRPr lang="en-US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2405" name="Line 5"/>
          <p:cNvSpPr>
            <a:spLocks noChangeShapeType="1"/>
          </p:cNvSpPr>
          <p:nvPr/>
        </p:nvSpPr>
        <p:spPr bwMode="auto">
          <a:xfrm flipV="1">
            <a:off x="2171700" y="2771775"/>
            <a:ext cx="1406525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06" name="Line 6"/>
          <p:cNvSpPr>
            <a:spLocks noChangeShapeType="1"/>
          </p:cNvSpPr>
          <p:nvPr/>
        </p:nvSpPr>
        <p:spPr bwMode="auto">
          <a:xfrm>
            <a:off x="2459038" y="2636838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07" name="Line 7"/>
          <p:cNvSpPr>
            <a:spLocks noChangeShapeType="1"/>
          </p:cNvSpPr>
          <p:nvPr/>
        </p:nvSpPr>
        <p:spPr bwMode="auto">
          <a:xfrm flipH="1">
            <a:off x="3273425" y="2619375"/>
            <a:ext cx="3048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08" name="Line 8"/>
          <p:cNvSpPr>
            <a:spLocks noChangeShapeType="1"/>
          </p:cNvSpPr>
          <p:nvPr/>
        </p:nvSpPr>
        <p:spPr bwMode="auto">
          <a:xfrm flipH="1" flipV="1">
            <a:off x="3273425" y="2771775"/>
            <a:ext cx="3048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09" name="Line 9"/>
          <p:cNvSpPr>
            <a:spLocks noChangeShapeType="1"/>
          </p:cNvSpPr>
          <p:nvPr/>
        </p:nvSpPr>
        <p:spPr bwMode="auto">
          <a:xfrm>
            <a:off x="3273425" y="2619375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10" name="Line 10"/>
          <p:cNvSpPr>
            <a:spLocks noChangeShapeType="1"/>
          </p:cNvSpPr>
          <p:nvPr/>
        </p:nvSpPr>
        <p:spPr bwMode="auto">
          <a:xfrm flipV="1">
            <a:off x="5364163" y="2779713"/>
            <a:ext cx="1368425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11" name="Line 11"/>
          <p:cNvSpPr>
            <a:spLocks noChangeShapeType="1"/>
          </p:cNvSpPr>
          <p:nvPr/>
        </p:nvSpPr>
        <p:spPr bwMode="auto">
          <a:xfrm>
            <a:off x="5602288" y="2627313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12" name="Line 12"/>
          <p:cNvSpPr>
            <a:spLocks noChangeShapeType="1"/>
          </p:cNvSpPr>
          <p:nvPr/>
        </p:nvSpPr>
        <p:spPr bwMode="auto">
          <a:xfrm flipH="1">
            <a:off x="6430963" y="2627313"/>
            <a:ext cx="3048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13" name="Line 13"/>
          <p:cNvSpPr>
            <a:spLocks noChangeShapeType="1"/>
          </p:cNvSpPr>
          <p:nvPr/>
        </p:nvSpPr>
        <p:spPr bwMode="auto">
          <a:xfrm flipH="1" flipV="1">
            <a:off x="6430963" y="2779713"/>
            <a:ext cx="3048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14" name="Line 14"/>
          <p:cNvSpPr>
            <a:spLocks noChangeShapeType="1"/>
          </p:cNvSpPr>
          <p:nvPr/>
        </p:nvSpPr>
        <p:spPr bwMode="auto">
          <a:xfrm>
            <a:off x="6430963" y="2627313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15" name="Rectangle 15"/>
          <p:cNvSpPr>
            <a:spLocks noChangeArrowheads="1"/>
          </p:cNvSpPr>
          <p:nvPr/>
        </p:nvSpPr>
        <p:spPr bwMode="auto">
          <a:xfrm>
            <a:off x="6735763" y="1916113"/>
            <a:ext cx="1828800" cy="1524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>
                <a:solidFill>
                  <a:schemeClr val="tx1"/>
                </a:solidFill>
                <a:latin typeface="Arial" charset="0"/>
              </a:rPr>
              <a:t>ALARMS</a:t>
            </a:r>
            <a:endParaRPr lang="en-US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2416" name="Text Box 16"/>
          <p:cNvSpPr txBox="1">
            <a:spLocks noChangeArrowheads="1"/>
          </p:cNvSpPr>
          <p:nvPr/>
        </p:nvSpPr>
        <p:spPr bwMode="auto">
          <a:xfrm>
            <a:off x="323850" y="3617913"/>
            <a:ext cx="14303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 address</a:t>
            </a:r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 password</a:t>
            </a:r>
            <a:endParaRPr lang="en-US" altLang="en-US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2417" name="Text Box 17"/>
          <p:cNvSpPr txBox="1">
            <a:spLocks noChangeArrowheads="1"/>
          </p:cNvSpPr>
          <p:nvPr/>
        </p:nvSpPr>
        <p:spPr bwMode="auto">
          <a:xfrm>
            <a:off x="3563938" y="3689350"/>
            <a:ext cx="226695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 sensor ID</a:t>
            </a:r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 sensor name</a:t>
            </a:r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 sensor type </a:t>
            </a:r>
            <a:br>
              <a:rPr lang="tr-TR" altLang="en-US" sz="2000">
                <a:solidFill>
                  <a:schemeClr val="tx1"/>
                </a:solidFill>
                <a:latin typeface="Arial" charset="0"/>
              </a:rPr>
            </a:b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 (smoke, thief, etc)</a:t>
            </a:r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 sensor location</a:t>
            </a:r>
            <a:endParaRPr lang="en-US" altLang="en-US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2418" name="Text Box 18"/>
          <p:cNvSpPr txBox="1">
            <a:spLocks noChangeArrowheads="1"/>
          </p:cNvSpPr>
          <p:nvPr/>
        </p:nvSpPr>
        <p:spPr bwMode="auto">
          <a:xfrm>
            <a:off x="6588125" y="3762375"/>
            <a:ext cx="2246313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 sensor ID</a:t>
            </a:r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 alarm type</a:t>
            </a:r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 time-out duration</a:t>
            </a:r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 phone number</a:t>
            </a:r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 agency name</a:t>
            </a:r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 message</a:t>
            </a:r>
            <a:br>
              <a:rPr lang="tr-TR" altLang="en-US" sz="2000">
                <a:solidFill>
                  <a:schemeClr val="tx1"/>
                </a:solidFill>
                <a:latin typeface="Arial" charset="0"/>
              </a:rPr>
            </a:b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 (sound or text)</a:t>
            </a:r>
            <a:endParaRPr lang="en-US" altLang="en-US" sz="200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CA67A796-B512-9540-BFD8-D31CFA39DA6C}" type="slidenum">
              <a:rPr lang="tr-TR" altLang="en-US" sz="1400" b="1">
                <a:solidFill>
                  <a:schemeClr val="tx1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tr-TR" altLang="en-US" sz="14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extLst/>
        </p:spPr>
        <p:txBody>
          <a:bodyPr vert="horz" lIns="91440" tIns="45720" rIns="91440" bIns="45720" rtlCol="0" anchor="ctr">
            <a:noAutofit/>
          </a:bodyPr>
          <a:lstStyle/>
          <a:p>
            <a:pPr eaLnBrk="1" hangingPunct="1"/>
            <a:r>
              <a:rPr lang="tr-TR" altLang="en-US" sz="3200" dirty="0"/>
              <a:t>Level-0 DFD</a:t>
            </a:r>
          </a:p>
        </p:txBody>
      </p:sp>
      <p:pic>
        <p:nvPicPr>
          <p:cNvPr id="1034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1643063"/>
            <a:ext cx="86487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60D0F67F-FF34-B64A-AC92-B2A33395B99E}" type="slidenum">
              <a:rPr lang="tr-TR" altLang="en-US" sz="1400" b="1">
                <a:solidFill>
                  <a:schemeClr val="tx1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tr-TR" altLang="en-US" sz="1400" b="1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646113"/>
            <a:ext cx="64770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2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177800"/>
            <a:ext cx="9144000" cy="465138"/>
          </a:xfrm>
          <a:extLst/>
        </p:spPr>
        <p:txBody>
          <a:bodyPr vert="horz" lIns="91440" tIns="45720" rIns="91440" bIns="45720" rtlCol="0" anchor="ctr">
            <a:noAutofit/>
          </a:bodyPr>
          <a:lstStyle/>
          <a:p>
            <a:pPr eaLnBrk="1" hangingPunct="1"/>
            <a:r>
              <a:rPr lang="tr-TR" altLang="en-US" sz="3200" dirty="0"/>
              <a:t>Level-1 DFD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A952E6FA-35A3-834B-9BE8-4E0EC6BEC6AF}" type="slidenum">
              <a:rPr lang="tr-TR" altLang="en-US" sz="1400" b="1">
                <a:solidFill>
                  <a:schemeClr val="tx1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tr-TR" altLang="en-US" sz="1400" b="1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10547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692150"/>
            <a:ext cx="7372350" cy="610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177800"/>
            <a:ext cx="9144000" cy="465138"/>
          </a:xfrm>
          <a:extLst/>
        </p:spPr>
        <p:txBody>
          <a:bodyPr vert="horz" lIns="91440" tIns="45720" rIns="91440" bIns="45720" rtlCol="0" anchor="ctr">
            <a:noAutofit/>
          </a:bodyPr>
          <a:lstStyle/>
          <a:p>
            <a:pPr eaLnBrk="1" hangingPunct="1"/>
            <a:r>
              <a:rPr lang="tr-TR" altLang="en-US" sz="3200"/>
              <a:t>Level-1 CFD</a:t>
            </a:r>
          </a:p>
        </p:txBody>
      </p:sp>
      <p:sp>
        <p:nvSpPr>
          <p:cNvPr id="105476" name="Text Box 7"/>
          <p:cNvSpPr txBox="1">
            <a:spLocks noChangeArrowheads="1"/>
          </p:cNvSpPr>
          <p:nvPr/>
        </p:nvSpPr>
        <p:spPr bwMode="auto">
          <a:xfrm>
            <a:off x="6197600" y="908050"/>
            <a:ext cx="27670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>
                <a:solidFill>
                  <a:srgbClr val="FF0000"/>
                </a:solidFill>
                <a:latin typeface="Arial" charset="0"/>
              </a:rPr>
              <a:t>(CFD contains events)</a:t>
            </a:r>
            <a:endParaRPr lang="en-US" altLang="en-US">
              <a:solidFill>
                <a:srgbClr val="FF0000"/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0648"/>
            <a:ext cx="9067800" cy="4572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200" dirty="0" smtClean="0">
                <a:ea typeface="ＭＳ Ｐゴシック" charset="-128"/>
              </a:rPr>
              <a:t>The </a:t>
            </a:r>
            <a:r>
              <a:rPr lang="en-US" altLang="en-US" sz="3200" dirty="0">
                <a:ea typeface="ＭＳ Ｐゴシック" charset="-128"/>
              </a:rPr>
              <a:t>Elevator Problem Case Study 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068388"/>
            <a:ext cx="8532812" cy="5484812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There are two sets of buttons</a:t>
            </a:r>
          </a:p>
          <a:p>
            <a:pPr eaLnBrk="1" hangingPunct="1"/>
            <a:endParaRPr lang="en-US" altLang="en-US">
              <a:ea typeface="ＭＳ Ｐゴシック" charset="-128"/>
            </a:endParaRPr>
          </a:p>
          <a:p>
            <a:pPr eaLnBrk="1" hangingPunct="1"/>
            <a:r>
              <a:rPr lang="en-US" altLang="en-US">
                <a:ea typeface="ＭＳ Ｐゴシック" charset="-128"/>
              </a:rPr>
              <a:t>Elevator buttons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In each elevator, one for each floor</a:t>
            </a:r>
          </a:p>
          <a:p>
            <a:pPr eaLnBrk="1" hangingPunct="1"/>
            <a:endParaRPr lang="en-US" altLang="en-US">
              <a:ea typeface="ＭＳ Ｐゴシック" charset="-128"/>
            </a:endParaRPr>
          </a:p>
          <a:p>
            <a:pPr eaLnBrk="1" hangingPunct="1"/>
            <a:r>
              <a:rPr lang="en-US" altLang="en-US">
                <a:ea typeface="ＭＳ Ｐゴシック" charset="-128"/>
              </a:rPr>
              <a:t>Floor buttons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Two on each floor,  one for up-elevator, one for down-elevator</a:t>
            </a:r>
            <a:endParaRPr lang="en-US" altLang="en-US" sz="180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673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4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76CBA54C-D082-9345-8950-69EA385C1952}" type="slidenum">
              <a:rPr lang="tr-TR" altLang="en-US" sz="1400" b="1">
                <a:solidFill>
                  <a:schemeClr val="tx1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tr-TR" altLang="en-US" sz="14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96838"/>
            <a:ext cx="9144000" cy="671512"/>
          </a:xfrm>
          <a:extLst/>
        </p:spPr>
        <p:txBody>
          <a:bodyPr vert="horz" lIns="91440" tIns="45720" rIns="91440" bIns="45720" rtlCol="0" anchor="ctr">
            <a:noAutofit/>
          </a:bodyPr>
          <a:lstStyle/>
          <a:p>
            <a:pPr eaLnBrk="1" hangingPunct="1"/>
            <a:r>
              <a:rPr lang="tr-TR" altLang="en-US" sz="3200"/>
              <a:t>SafeHome State Transition Diagram</a:t>
            </a:r>
            <a:endParaRPr lang="en-US" altLang="en-US" sz="3200"/>
          </a:p>
        </p:txBody>
      </p:sp>
      <p:pic>
        <p:nvPicPr>
          <p:cNvPr id="1064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765175"/>
            <a:ext cx="7277100" cy="583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500" name="Oval 7"/>
          <p:cNvSpPr>
            <a:spLocks noChangeArrowheads="1"/>
          </p:cNvSpPr>
          <p:nvPr/>
        </p:nvSpPr>
        <p:spPr bwMode="auto">
          <a:xfrm>
            <a:off x="1258888" y="3500438"/>
            <a:ext cx="358775" cy="360362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chemeClr val="bg1"/>
                </a:solidFill>
                <a:latin typeface="Arial" charset="0"/>
              </a:rPr>
              <a:t>1</a:t>
            </a:r>
            <a:endParaRPr lang="en-US" altLang="en-US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6501" name="Oval 8"/>
          <p:cNvSpPr>
            <a:spLocks noChangeArrowheads="1"/>
          </p:cNvSpPr>
          <p:nvPr/>
        </p:nvSpPr>
        <p:spPr bwMode="auto">
          <a:xfrm>
            <a:off x="4643438" y="6165850"/>
            <a:ext cx="358775" cy="36036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chemeClr val="bg1"/>
                </a:solidFill>
                <a:latin typeface="Arial" charset="0"/>
              </a:rPr>
              <a:t>2</a:t>
            </a:r>
            <a:endParaRPr lang="en-US" altLang="en-US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6502" name="Oval 9"/>
          <p:cNvSpPr>
            <a:spLocks noChangeArrowheads="1"/>
          </p:cNvSpPr>
          <p:nvPr/>
        </p:nvSpPr>
        <p:spPr bwMode="auto">
          <a:xfrm>
            <a:off x="6732588" y="4221163"/>
            <a:ext cx="358775" cy="360362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chemeClr val="bg1"/>
                </a:solidFill>
                <a:latin typeface="Arial" charset="0"/>
              </a:rPr>
              <a:t>3</a:t>
            </a:r>
            <a:endParaRPr lang="en-US" altLang="en-US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6503" name="Oval 10"/>
          <p:cNvSpPr>
            <a:spLocks noChangeArrowheads="1"/>
          </p:cNvSpPr>
          <p:nvPr/>
        </p:nvSpPr>
        <p:spPr bwMode="auto">
          <a:xfrm>
            <a:off x="4572000" y="908050"/>
            <a:ext cx="358775" cy="36036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chemeClr val="bg1"/>
                </a:solidFill>
                <a:latin typeface="Arial" charset="0"/>
              </a:rPr>
              <a:t>4</a:t>
            </a:r>
            <a:endParaRPr lang="en-US" altLang="en-US" b="1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4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FA9CE7F4-5D8B-0749-8F73-A15464C11B0F}" type="slidenum">
              <a:rPr lang="tr-TR" altLang="en-US" sz="1400" b="1">
                <a:solidFill>
                  <a:schemeClr val="tx1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tr-TR" altLang="en-US" sz="1400" b="1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8" y="639763"/>
            <a:ext cx="6448425" cy="602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23" name="Text Box 3"/>
          <p:cNvSpPr txBox="1">
            <a:spLocks noChangeArrowheads="1"/>
          </p:cNvSpPr>
          <p:nvPr/>
        </p:nvSpPr>
        <p:spPr bwMode="auto">
          <a:xfrm>
            <a:off x="69850" y="44450"/>
            <a:ext cx="9074150" cy="584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eaLnBrk="1" hangingPunct="1">
              <a:defRPr sz="320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>
              <a:defRPr sz="5400">
                <a:solidFill>
                  <a:srgbClr val="FFFFFF"/>
                </a:solidFill>
                <a:latin typeface="Bodoni MT Condensed" pitchFamily="18" charset="0"/>
              </a:defRPr>
            </a:lvl2pPr>
            <a:lvl3pPr algn="ctr">
              <a:defRPr sz="5400">
                <a:solidFill>
                  <a:srgbClr val="FFFFFF"/>
                </a:solidFill>
                <a:latin typeface="Bodoni MT Condensed" pitchFamily="18" charset="0"/>
              </a:defRPr>
            </a:lvl3pPr>
            <a:lvl4pPr algn="ctr">
              <a:defRPr sz="5400">
                <a:solidFill>
                  <a:srgbClr val="FFFFFF"/>
                </a:solidFill>
                <a:latin typeface="Bodoni MT Condensed" pitchFamily="18" charset="0"/>
              </a:defRPr>
            </a:lvl4pPr>
            <a:lvl5pPr algn="ctr">
              <a:defRPr sz="5400">
                <a:solidFill>
                  <a:srgbClr val="FFFFFF"/>
                </a:solidFill>
                <a:latin typeface="Bodoni MT Condensed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5400">
                <a:solidFill>
                  <a:srgbClr val="FFFFFF"/>
                </a:solidFill>
                <a:latin typeface="Bodoni MT Condensed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5400">
                <a:solidFill>
                  <a:srgbClr val="FFFFFF"/>
                </a:solidFill>
                <a:latin typeface="Bodoni MT Condensed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5400">
                <a:solidFill>
                  <a:srgbClr val="FFFFFF"/>
                </a:solidFill>
                <a:latin typeface="Bodoni MT Condensed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5400">
                <a:solidFill>
                  <a:srgbClr val="FFFFFF"/>
                </a:solidFill>
                <a:latin typeface="Bodoni MT Condensed" pitchFamily="18" charset="0"/>
              </a:defRPr>
            </a:lvl9pPr>
          </a:lstStyle>
          <a:p>
            <a:r>
              <a:rPr lang="tr-TR" altLang="en-US"/>
              <a:t>Level-2 DFD (“Monitor sensor</a:t>
            </a:r>
            <a:r>
              <a:rPr lang="en-US" altLang="en-US"/>
              <a:t>s</a:t>
            </a:r>
            <a:r>
              <a:rPr lang="tr-TR" altLang="en-US"/>
              <a:t>”)</a:t>
            </a:r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5C6BCB25-8C77-0043-871C-22931C6AC385}" type="slidenum">
              <a:rPr lang="tr-TR" altLang="en-US" sz="1400" b="1">
                <a:solidFill>
                  <a:schemeClr val="tx1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tr-TR" altLang="en-US" sz="1400" b="1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631825"/>
            <a:ext cx="9086850" cy="618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8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44450"/>
            <a:ext cx="9144000" cy="720725"/>
          </a:xfrm>
          <a:extLst/>
        </p:spPr>
        <p:txBody>
          <a:bodyPr vert="horz" lIns="91440" tIns="45720" rIns="91440" bIns="45720" rtlCol="0" anchor="ctr">
            <a:noAutofit/>
          </a:bodyPr>
          <a:lstStyle/>
          <a:p>
            <a:pPr eaLnBrk="1" hangingPunct="1"/>
            <a:r>
              <a:rPr lang="tr-TR" altLang="en-US" sz="3200"/>
              <a:t>Level-3 DFD (“Monitor sensor</a:t>
            </a:r>
            <a:r>
              <a:rPr lang="en-US" altLang="en-US" sz="3200"/>
              <a:t>s</a:t>
            </a:r>
            <a:r>
              <a:rPr lang="tr-TR" altLang="en-US" sz="3200"/>
              <a:t>”)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E280B46-55CA-6F4D-B91B-165AA9D76D47}" type="slidenum">
              <a:rPr lang="tr-TR" altLang="en-US" sz="1400" b="1">
                <a:solidFill>
                  <a:schemeClr val="tx1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tr-TR" altLang="en-US" sz="14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44450"/>
            <a:ext cx="9144000" cy="936625"/>
          </a:xfrm>
          <a:extLst/>
        </p:spPr>
        <p:txBody>
          <a:bodyPr vert="horz" lIns="91440" tIns="45720" rIns="91440" bIns="45720" rtlCol="0" anchor="ctr">
            <a:noAutofit/>
          </a:bodyPr>
          <a:lstStyle/>
          <a:p>
            <a:pPr eaLnBrk="1" hangingPunct="1"/>
            <a:r>
              <a:rPr lang="tr-TR" altLang="en-US" sz="2800" dirty="0"/>
              <a:t>P</a:t>
            </a:r>
            <a:r>
              <a:rPr lang="en-US" altLang="en-US" sz="2800" dirty="0" err="1"/>
              <a:t>rogram</a:t>
            </a:r>
            <a:r>
              <a:rPr lang="en-US" altLang="en-US" sz="2800" dirty="0"/>
              <a:t> </a:t>
            </a:r>
            <a:r>
              <a:rPr lang="tr-TR" altLang="en-US" sz="2800" dirty="0"/>
              <a:t>S</a:t>
            </a:r>
            <a:r>
              <a:rPr lang="en-US" altLang="en-US" sz="2800" dirty="0" err="1"/>
              <a:t>tructure</a:t>
            </a:r>
            <a:r>
              <a:rPr lang="tr-TR" altLang="en-US" sz="2800" dirty="0"/>
              <a:t>: First factoring </a:t>
            </a:r>
            <a:r>
              <a:rPr lang="en-US" altLang="en-US" sz="2800" dirty="0" smtClean="0"/>
              <a:t> </a:t>
            </a:r>
            <a:r>
              <a:rPr lang="tr-TR" altLang="en-US" sz="2800" dirty="0" smtClean="0"/>
              <a:t>(“</a:t>
            </a:r>
            <a:r>
              <a:rPr lang="tr-TR" altLang="en-US" sz="2800" dirty="0"/>
              <a:t>Monitor sensor</a:t>
            </a:r>
            <a:r>
              <a:rPr lang="en-US" altLang="en-US" sz="2800" dirty="0"/>
              <a:t>s</a:t>
            </a:r>
            <a:r>
              <a:rPr lang="tr-TR" altLang="en-US" sz="2800" dirty="0"/>
              <a:t>”)</a:t>
            </a:r>
          </a:p>
        </p:txBody>
      </p:sp>
      <p:pic>
        <p:nvPicPr>
          <p:cNvPr id="1095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88" y="1125538"/>
            <a:ext cx="5381625" cy="562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B8A3AA5-3885-1747-92FC-7B1D2AD999F2}" type="slidenum">
              <a:rPr lang="tr-TR" altLang="en-US" sz="1400" b="1">
                <a:solidFill>
                  <a:schemeClr val="tx1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tr-TR" altLang="en-US" sz="1400" b="1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1105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620688"/>
            <a:ext cx="5286375" cy="619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595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44450"/>
            <a:ext cx="9144000" cy="720725"/>
          </a:xfrm>
        </p:spPr>
        <p:txBody>
          <a:bodyPr vert="horz" lIns="91440" tIns="45720" rIns="91440" bIns="45720" rtlCol="0" anchor="ctr">
            <a:noAutofit/>
          </a:bodyPr>
          <a:lstStyle/>
          <a:p>
            <a:pPr eaLnBrk="1" hangingPunct="1"/>
            <a:r>
              <a:rPr lang="tr-TR" altLang="en-US" sz="3200" dirty="0"/>
              <a:t>P</a:t>
            </a:r>
            <a:r>
              <a:rPr lang="en-US" altLang="en-US" sz="3200" dirty="0" err="1"/>
              <a:t>rogram</a:t>
            </a:r>
            <a:r>
              <a:rPr lang="en-US" altLang="en-US" sz="3200" dirty="0"/>
              <a:t> </a:t>
            </a:r>
            <a:r>
              <a:rPr lang="tr-TR" altLang="en-US" sz="3200" dirty="0"/>
              <a:t>S</a:t>
            </a:r>
            <a:r>
              <a:rPr lang="en-US" altLang="en-US" sz="3200" dirty="0" err="1"/>
              <a:t>tructure</a:t>
            </a:r>
            <a:r>
              <a:rPr lang="tr-TR" altLang="en-US" sz="3200" dirty="0"/>
              <a:t>: Second </a:t>
            </a:r>
            <a:r>
              <a:rPr lang="tr-TR" altLang="en-US" sz="3200" dirty="0" err="1"/>
              <a:t>factoring</a:t>
            </a:r>
            <a:endParaRPr lang="tr-TR" alt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363EF753-5A68-DD4A-A883-9244E4EC3506}" type="slidenum">
              <a:rPr lang="tr-TR" altLang="en-US" sz="1400" b="1">
                <a:solidFill>
                  <a:schemeClr val="tx1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tr-TR" altLang="en-US" sz="14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117475"/>
            <a:ext cx="9144000" cy="791245"/>
          </a:xfrm>
        </p:spPr>
        <p:txBody>
          <a:bodyPr vert="horz" lIns="91440" tIns="45720" rIns="91440" bIns="45720" rtlCol="0" anchor="ctr">
            <a:noAutofit/>
          </a:bodyPr>
          <a:lstStyle/>
          <a:p>
            <a:pPr eaLnBrk="1" hangingPunct="1"/>
            <a:r>
              <a:rPr lang="tr-TR" altLang="en-US" sz="3200" dirty="0"/>
              <a:t>P</a:t>
            </a:r>
            <a:r>
              <a:rPr lang="en-US" altLang="en-US" sz="3200" dirty="0" err="1"/>
              <a:t>rogram</a:t>
            </a:r>
            <a:r>
              <a:rPr lang="en-US" altLang="en-US" sz="3200" dirty="0"/>
              <a:t> </a:t>
            </a:r>
            <a:r>
              <a:rPr lang="tr-TR" altLang="en-US" sz="3200" dirty="0"/>
              <a:t>S</a:t>
            </a:r>
            <a:r>
              <a:rPr lang="en-US" altLang="en-US" sz="3200" dirty="0" err="1"/>
              <a:t>tructure</a:t>
            </a:r>
            <a:r>
              <a:rPr lang="tr-TR" altLang="en-US" sz="3200" dirty="0" smtClean="0"/>
              <a:t>:</a:t>
            </a:r>
            <a:r>
              <a:rPr lang="en-US" altLang="en-US" sz="3200" dirty="0" smtClean="0"/>
              <a:t> </a:t>
            </a:r>
            <a:r>
              <a:rPr lang="tr-TR" altLang="en-US" sz="3200" dirty="0" smtClean="0"/>
              <a:t>(“</a:t>
            </a:r>
            <a:r>
              <a:rPr lang="tr-TR" altLang="en-US" sz="3200" dirty="0"/>
              <a:t>M</a:t>
            </a:r>
            <a:r>
              <a:rPr lang="en-US" altLang="en-US" sz="3200" dirty="0" err="1"/>
              <a:t>onitor</a:t>
            </a:r>
            <a:r>
              <a:rPr lang="en-US" altLang="en-US" sz="3200" dirty="0"/>
              <a:t> sensors</a:t>
            </a:r>
            <a:r>
              <a:rPr lang="tr-TR" altLang="en-US" sz="3200" dirty="0"/>
              <a:t>”)</a:t>
            </a:r>
          </a:p>
        </p:txBody>
      </p:sp>
      <p:pic>
        <p:nvPicPr>
          <p:cNvPr id="1116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1666875"/>
            <a:ext cx="9036050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C678608-9CDF-CA4E-881D-983EBB6D01A0}" type="slidenum">
              <a:rPr lang="tr-TR" altLang="en-US" sz="1400" b="1">
                <a:solidFill>
                  <a:schemeClr val="tx1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tr-TR" altLang="en-US" sz="14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44450"/>
            <a:ext cx="9144000" cy="936278"/>
          </a:xfrm>
          <a:extLst/>
        </p:spPr>
        <p:txBody>
          <a:bodyPr vert="horz" lIns="91440" tIns="45720" rIns="91440" bIns="45720" rtlCol="0" anchor="ctr">
            <a:noAutofit/>
          </a:bodyPr>
          <a:lstStyle/>
          <a:p>
            <a:pPr eaLnBrk="1" hangingPunct="1"/>
            <a:r>
              <a:rPr lang="tr-TR" altLang="en-US" sz="3200" dirty="0"/>
              <a:t>Refined</a:t>
            </a:r>
            <a:r>
              <a:rPr lang="en-US" altLang="en-US" sz="3200" dirty="0"/>
              <a:t> </a:t>
            </a:r>
            <a:r>
              <a:rPr lang="tr-TR" altLang="en-US" sz="3200" dirty="0"/>
              <a:t>P</a:t>
            </a:r>
            <a:r>
              <a:rPr lang="en-US" altLang="en-US" sz="3200" dirty="0" err="1"/>
              <a:t>rogram</a:t>
            </a:r>
            <a:r>
              <a:rPr lang="en-US" altLang="en-US" sz="3200" dirty="0"/>
              <a:t> </a:t>
            </a:r>
            <a:r>
              <a:rPr lang="tr-TR" altLang="en-US" sz="3200" dirty="0"/>
              <a:t>S</a:t>
            </a:r>
            <a:r>
              <a:rPr lang="en-US" altLang="en-US" sz="3200" dirty="0" err="1"/>
              <a:t>tructure</a:t>
            </a:r>
            <a:r>
              <a:rPr lang="tr-TR" altLang="en-US" sz="3200" dirty="0" smtClean="0"/>
              <a:t>:</a:t>
            </a:r>
            <a:r>
              <a:rPr lang="en-US" altLang="en-US" sz="3200" dirty="0" smtClean="0"/>
              <a:t> </a:t>
            </a:r>
            <a:r>
              <a:rPr lang="tr-TR" altLang="en-US" sz="3200" dirty="0" smtClean="0"/>
              <a:t>(“</a:t>
            </a:r>
            <a:r>
              <a:rPr lang="tr-TR" altLang="en-US" sz="3200" dirty="0"/>
              <a:t>M</a:t>
            </a:r>
            <a:r>
              <a:rPr lang="en-US" altLang="en-US" sz="3200" dirty="0" err="1"/>
              <a:t>onitor</a:t>
            </a:r>
            <a:r>
              <a:rPr lang="en-US" altLang="en-US" sz="3200" dirty="0"/>
              <a:t> sensors</a:t>
            </a:r>
            <a:r>
              <a:rPr lang="tr-TR" altLang="en-US" sz="3200" dirty="0"/>
              <a:t>”)</a:t>
            </a:r>
          </a:p>
        </p:txBody>
      </p:sp>
      <p:pic>
        <p:nvPicPr>
          <p:cNvPr id="1126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1214438"/>
            <a:ext cx="8188325" cy="550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44450"/>
            <a:ext cx="9144000" cy="863600"/>
          </a:xfrm>
          <a:extLst/>
        </p:spPr>
        <p:txBody>
          <a:bodyPr vert="horz" lIns="91440" tIns="45720" rIns="91440" bIns="45720" rtlCol="0" anchor="ctr">
            <a:noAutofit/>
          </a:bodyPr>
          <a:lstStyle/>
          <a:p>
            <a:pPr eaLnBrk="1" hangingPunct="1"/>
            <a:r>
              <a:rPr lang="tr-TR" altLang="en-US" sz="3200"/>
              <a:t>Level-2 DFD (user interaction subsystem)</a:t>
            </a:r>
          </a:p>
        </p:txBody>
      </p:sp>
      <p:pic>
        <p:nvPicPr>
          <p:cNvPr id="11366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9963"/>
            <a:ext cx="8689975" cy="555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667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B510A27-E404-024B-9C3D-9259C0570F96}" type="slidenum">
              <a:rPr lang="tr-TR" altLang="en-US" sz="1400" b="1">
                <a:solidFill>
                  <a:schemeClr val="tx1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tr-TR" altLang="en-US" sz="1400" b="1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40A5CDD-B127-D145-AF82-377B3781B76C}" type="slidenum">
              <a:rPr lang="tr-TR" altLang="en-US" sz="1400" b="1">
                <a:solidFill>
                  <a:schemeClr val="tx1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tr-TR" altLang="en-US" sz="14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0"/>
            <a:ext cx="9144000" cy="1125538"/>
          </a:xfrm>
        </p:spPr>
        <p:txBody>
          <a:bodyPr vert="horz" lIns="91440" tIns="45720" rIns="91440" bIns="45720" rtlCol="0" anchor="ctr">
            <a:noAutofit/>
          </a:bodyPr>
          <a:lstStyle/>
          <a:p>
            <a:pPr eaLnBrk="1" hangingPunct="1"/>
            <a:r>
              <a:rPr lang="tr-TR" altLang="en-US" sz="3200" dirty="0"/>
              <a:t>P</a:t>
            </a:r>
            <a:r>
              <a:rPr lang="en-US" altLang="en-US" sz="3200" dirty="0" err="1"/>
              <a:t>rogram</a:t>
            </a:r>
            <a:r>
              <a:rPr lang="en-US" altLang="en-US" sz="3200" dirty="0"/>
              <a:t> </a:t>
            </a:r>
            <a:r>
              <a:rPr lang="tr-TR" altLang="en-US" sz="3200" dirty="0"/>
              <a:t>S</a:t>
            </a:r>
            <a:r>
              <a:rPr lang="en-US" altLang="en-US" sz="3200" dirty="0" err="1"/>
              <a:t>tructure</a:t>
            </a:r>
            <a:r>
              <a:rPr lang="tr-TR" altLang="en-US" sz="3200" dirty="0"/>
              <a:t>:</a:t>
            </a:r>
            <a:r>
              <a:rPr lang="en-US" altLang="en-US" sz="3200" dirty="0"/>
              <a:t> </a:t>
            </a:r>
            <a:r>
              <a:rPr lang="tr-TR" altLang="en-US" sz="3200" dirty="0"/>
              <a:t>First factoring </a:t>
            </a:r>
            <a:r>
              <a:rPr lang="tr-TR" altLang="en-US" sz="3200" dirty="0" smtClean="0"/>
              <a:t>(</a:t>
            </a:r>
            <a:r>
              <a:rPr lang="tr-TR" altLang="en-US" sz="3200" dirty="0"/>
              <a:t>user interaction subsystem)</a:t>
            </a:r>
          </a:p>
        </p:txBody>
      </p:sp>
      <p:pic>
        <p:nvPicPr>
          <p:cNvPr id="1146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1384300"/>
            <a:ext cx="855345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7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766763"/>
            <a:ext cx="8747125" cy="587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714" name="5 Slayt Numarası Yer Tutucusu"/>
          <p:cNvSpPr txBox="1">
            <a:spLocks noGrp="1"/>
          </p:cNvSpPr>
          <p:nvPr/>
        </p:nvSpPr>
        <p:spPr bwMode="auto">
          <a:xfrm>
            <a:off x="7019925" y="6597650"/>
            <a:ext cx="21336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AA54A44C-ED2E-DB4C-AED2-FB28F09DEF1D}" type="slidenum">
              <a:rPr lang="tr-TR" altLang="en-US" sz="1400" b="1">
                <a:solidFill>
                  <a:schemeClr val="tx1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tr-TR" altLang="en-US" sz="14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0"/>
            <a:ext cx="9144000" cy="857250"/>
          </a:xfrm>
        </p:spPr>
        <p:txBody>
          <a:bodyPr vert="horz" lIns="91440" tIns="45720" rIns="91440" bIns="45720" rtlCol="0" anchor="ctr">
            <a:noAutofit/>
          </a:bodyPr>
          <a:lstStyle/>
          <a:p>
            <a:pPr eaLnBrk="1" hangingPunct="1"/>
            <a:r>
              <a:rPr lang="tr-TR" altLang="en-US" sz="3200"/>
              <a:t>P</a:t>
            </a:r>
            <a:r>
              <a:rPr lang="en-US" altLang="en-US" sz="3200"/>
              <a:t>rogram </a:t>
            </a:r>
            <a:r>
              <a:rPr lang="tr-TR" altLang="en-US" sz="3200"/>
              <a:t>S</a:t>
            </a:r>
            <a:r>
              <a:rPr lang="en-US" altLang="en-US" sz="3200"/>
              <a:t>tructure</a:t>
            </a:r>
            <a:r>
              <a:rPr lang="tr-TR" altLang="en-US" sz="3200"/>
              <a:t>:(</a:t>
            </a:r>
            <a:r>
              <a:rPr lang="en-US" altLang="en-US" sz="3200"/>
              <a:t>user interaction</a:t>
            </a:r>
            <a:r>
              <a:rPr lang="tr-TR" altLang="en-US" sz="3200"/>
              <a:t> subsystem)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-36512" y="307504"/>
            <a:ext cx="9067800" cy="4572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4000" dirty="0">
                <a:ea typeface="ＭＳ Ｐゴシック" charset="-128"/>
              </a:rPr>
              <a:t>OOD: Elevator Problem </a:t>
            </a:r>
            <a:r>
              <a:rPr lang="en-US" altLang="en-US" sz="4000">
                <a:ea typeface="ＭＳ Ｐゴシック" charset="-128"/>
              </a:rPr>
              <a:t>Case </a:t>
            </a:r>
            <a:r>
              <a:rPr lang="en-US" altLang="en-US" sz="4000" smtClean="0">
                <a:ea typeface="ＭＳ Ｐゴシック" charset="-128"/>
              </a:rPr>
              <a:t>Study</a:t>
            </a:r>
            <a:endParaRPr lang="en-US" altLang="en-US" sz="4000" dirty="0">
              <a:ea typeface="ＭＳ Ｐゴシック" charset="-128"/>
            </a:endParaRPr>
          </a:p>
        </p:txBody>
      </p:sp>
      <p:sp>
        <p:nvSpPr>
          <p:cNvPr id="73731" name="Rectangle 4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6551613" cy="6080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ＭＳ Ｐゴシック" charset="-128"/>
              </a:rPr>
              <a:t>Step 1.  Complete the class diagram</a:t>
            </a:r>
          </a:p>
          <a:p>
            <a:pPr lvl="1" eaLnBrk="1" hangingPunct="1"/>
            <a:endParaRPr lang="en-US" altLang="en-US" dirty="0">
              <a:ea typeface="ＭＳ Ｐゴシック" charset="-128"/>
            </a:endParaRPr>
          </a:p>
          <a:p>
            <a:pPr eaLnBrk="1" hangingPunct="1"/>
            <a:r>
              <a:rPr lang="en-US" altLang="en-US" dirty="0">
                <a:ea typeface="ＭＳ Ｐゴシック" charset="-128"/>
              </a:rPr>
              <a:t>Consider the CRC card</a:t>
            </a:r>
          </a:p>
        </p:txBody>
      </p:sp>
      <p:sp>
        <p:nvSpPr>
          <p:cNvPr id="73732" name="Text Box 5"/>
          <p:cNvSpPr txBox="1">
            <a:spLocks noChangeArrowheads="1"/>
          </p:cNvSpPr>
          <p:nvPr/>
        </p:nvSpPr>
        <p:spPr bwMode="auto">
          <a:xfrm>
            <a:off x="6081497" y="6318250"/>
            <a:ext cx="113845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en-US" sz="1400" dirty="0"/>
              <a:t>Figure 13.9 </a:t>
            </a:r>
          </a:p>
        </p:txBody>
      </p:sp>
      <p:pic>
        <p:nvPicPr>
          <p:cNvPr id="73733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788" y="1709737"/>
            <a:ext cx="5270500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559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Wrap-up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x-none" dirty="0" smtClean="0">
                <a:ea typeface="ＭＳ Ｐゴシック" charset="-128"/>
              </a:rPr>
              <a:t>This week we present</a:t>
            </a:r>
          </a:p>
          <a:p>
            <a:r>
              <a:rPr lang="en-US" altLang="x-none" dirty="0">
                <a:ea typeface="ＭＳ Ｐゴシック" charset="-128"/>
              </a:rPr>
              <a:t>Software Design </a:t>
            </a:r>
            <a:r>
              <a:rPr lang="en-US" altLang="x-none" dirty="0" smtClean="0">
                <a:ea typeface="ＭＳ Ｐゴシック" charset="-128"/>
              </a:rPr>
              <a:t>Concepts</a:t>
            </a:r>
            <a:endParaRPr lang="tr-TR" altLang="x-none" dirty="0" smtClean="0">
              <a:ea typeface="ＭＳ Ｐゴシック" charset="-128"/>
            </a:endParaRPr>
          </a:p>
          <a:p>
            <a:pPr lvl="1"/>
            <a:r>
              <a:rPr lang="tr-TR" altLang="x-none" dirty="0" err="1" smtClean="0">
                <a:ea typeface="ＭＳ Ｐゴシック" charset="-128"/>
              </a:rPr>
              <a:t>Objectives</a:t>
            </a:r>
            <a:r>
              <a:rPr lang="tr-TR" altLang="x-none" dirty="0" smtClean="0">
                <a:ea typeface="ＭＳ Ｐゴシック" charset="-128"/>
              </a:rPr>
              <a:t> of </a:t>
            </a:r>
            <a:r>
              <a:rPr lang="tr-TR" altLang="x-none" dirty="0" err="1" smtClean="0">
                <a:ea typeface="ＭＳ Ｐゴシック" charset="-128"/>
              </a:rPr>
              <a:t>good</a:t>
            </a:r>
            <a:r>
              <a:rPr lang="tr-TR" altLang="x-none" dirty="0" smtClean="0">
                <a:ea typeface="ＭＳ Ｐゴシック" charset="-128"/>
              </a:rPr>
              <a:t> software </a:t>
            </a:r>
            <a:r>
              <a:rPr lang="tr-TR" altLang="x-none" dirty="0" err="1" smtClean="0">
                <a:ea typeface="ＭＳ Ｐゴシック" charset="-128"/>
              </a:rPr>
              <a:t>design</a:t>
            </a:r>
            <a:r>
              <a:rPr lang="tr-TR" altLang="x-none" dirty="0" smtClean="0">
                <a:ea typeface="ＭＳ Ｐゴシック" charset="-128"/>
              </a:rPr>
              <a:t>: </a:t>
            </a:r>
            <a:r>
              <a:rPr lang="tr-TR" altLang="x-none" dirty="0" err="1" smtClean="0">
                <a:ea typeface="ＭＳ Ｐゴシック" charset="-128"/>
              </a:rPr>
              <a:t>Modularity</a:t>
            </a:r>
            <a:r>
              <a:rPr lang="tr-TR" altLang="x-none" dirty="0" smtClean="0">
                <a:ea typeface="ＭＳ Ｐゴシック" charset="-128"/>
              </a:rPr>
              <a:t> </a:t>
            </a:r>
            <a:r>
              <a:rPr lang="tr-TR" altLang="x-none" dirty="0" err="1" smtClean="0">
                <a:ea typeface="ＭＳ Ｐゴシック" charset="-128"/>
              </a:rPr>
              <a:t>and</a:t>
            </a:r>
            <a:r>
              <a:rPr lang="tr-TR" altLang="x-none" dirty="0" smtClean="0">
                <a:ea typeface="ＭＳ Ｐゴシック" charset="-128"/>
              </a:rPr>
              <a:t> </a:t>
            </a:r>
            <a:r>
              <a:rPr lang="tr-TR" altLang="x-none" dirty="0" err="1" smtClean="0">
                <a:ea typeface="ＭＳ Ｐゴシック" charset="-128"/>
              </a:rPr>
              <a:t>Reusability</a:t>
            </a:r>
            <a:endParaRPr lang="tr-TR" altLang="x-none" dirty="0" smtClean="0">
              <a:ea typeface="ＭＳ Ｐゴシック" charset="-128"/>
            </a:endParaRPr>
          </a:p>
          <a:p>
            <a:pPr lvl="1"/>
            <a:endParaRPr lang="tr-TR" altLang="x-none" dirty="0" smtClean="0">
              <a:ea typeface="ＭＳ Ｐゴシック" charset="-128"/>
            </a:endParaRPr>
          </a:p>
          <a:p>
            <a:r>
              <a:rPr lang="en-US" altLang="x-none" dirty="0" smtClean="0">
                <a:ea typeface="ＭＳ Ｐゴシック" charset="-128"/>
              </a:rPr>
              <a:t>Structured</a:t>
            </a:r>
            <a:r>
              <a:rPr lang="tr-TR" altLang="x-none" dirty="0" smtClean="0">
                <a:ea typeface="ＭＳ Ｐゴシック" charset="-128"/>
              </a:rPr>
              <a:t> </a:t>
            </a:r>
            <a:r>
              <a:rPr lang="tr-TR" altLang="x-none" dirty="0" err="1" smtClean="0">
                <a:ea typeface="ＭＳ Ｐゴシック" charset="-128"/>
              </a:rPr>
              <a:t>and</a:t>
            </a:r>
            <a:r>
              <a:rPr lang="tr-TR" altLang="x-none" dirty="0" smtClean="0">
                <a:ea typeface="ＭＳ Ｐゴシック" charset="-128"/>
              </a:rPr>
              <a:t> Object </a:t>
            </a:r>
            <a:r>
              <a:rPr lang="tr-TR" altLang="x-none" dirty="0" err="1" smtClean="0">
                <a:ea typeface="ＭＳ Ｐゴシック" charset="-128"/>
              </a:rPr>
              <a:t>Oriented</a:t>
            </a:r>
            <a:r>
              <a:rPr lang="en-US" altLang="x-none" dirty="0" smtClean="0">
                <a:ea typeface="ＭＳ Ｐゴシック" charset="-128"/>
              </a:rPr>
              <a:t> Design</a:t>
            </a:r>
            <a:endParaRPr lang="tr-TR" altLang="x-none" dirty="0" smtClean="0">
              <a:ea typeface="ＭＳ Ｐゴシック" charset="-128"/>
            </a:endParaRPr>
          </a:p>
          <a:p>
            <a:pPr lvl="1"/>
            <a:r>
              <a:rPr lang="tr-TR" altLang="x-none" dirty="0" err="1" smtClean="0">
                <a:ea typeface="ＭＳ Ｐゴシック" charset="-128"/>
              </a:rPr>
              <a:t>When</a:t>
            </a:r>
            <a:r>
              <a:rPr lang="tr-TR" altLang="x-none" dirty="0" smtClean="0">
                <a:ea typeface="ＭＳ Ｐゴシック" charset="-128"/>
              </a:rPr>
              <a:t> </a:t>
            </a:r>
            <a:r>
              <a:rPr lang="tr-TR" altLang="x-none" dirty="0" err="1" smtClean="0">
                <a:ea typeface="ＭＳ Ｐゴシック" charset="-128"/>
              </a:rPr>
              <a:t>and</a:t>
            </a:r>
            <a:r>
              <a:rPr lang="tr-TR" altLang="x-none" dirty="0" smtClean="0">
                <a:ea typeface="ＭＳ Ｐゴシック" charset="-128"/>
              </a:rPr>
              <a:t> how </a:t>
            </a:r>
            <a:r>
              <a:rPr lang="tr-TR" altLang="x-none" dirty="0" err="1" smtClean="0">
                <a:ea typeface="ＭＳ Ｐゴシック" charset="-128"/>
              </a:rPr>
              <a:t>to</a:t>
            </a:r>
            <a:r>
              <a:rPr lang="tr-TR" altLang="x-none" dirty="0" smtClean="0">
                <a:ea typeface="ＭＳ Ｐゴシック" charset="-128"/>
              </a:rPr>
              <a:t> </a:t>
            </a:r>
            <a:r>
              <a:rPr lang="tr-TR" altLang="x-none" dirty="0" err="1" smtClean="0">
                <a:ea typeface="ＭＳ Ｐゴシック" charset="-128"/>
              </a:rPr>
              <a:t>apply</a:t>
            </a:r>
            <a:r>
              <a:rPr lang="tr-TR" altLang="x-none" dirty="0" smtClean="0">
                <a:ea typeface="ＭＳ Ｐゴシック" charset="-128"/>
              </a:rPr>
              <a:t> </a:t>
            </a:r>
            <a:r>
              <a:rPr lang="tr-TR" altLang="x-none" dirty="0" err="1" smtClean="0">
                <a:ea typeface="ＭＳ Ｐゴシック" charset="-128"/>
              </a:rPr>
              <a:t>each</a:t>
            </a:r>
            <a:r>
              <a:rPr lang="tr-TR" altLang="x-none" dirty="0" smtClean="0">
                <a:ea typeface="ＭＳ Ｐゴシック" charset="-128"/>
              </a:rPr>
              <a:t> </a:t>
            </a:r>
            <a:r>
              <a:rPr lang="tr-TR" altLang="x-none" dirty="0" err="1" smtClean="0">
                <a:ea typeface="ＭＳ Ｐゴシック" charset="-128"/>
              </a:rPr>
              <a:t>approach</a:t>
            </a:r>
            <a:endParaRPr lang="tr-TR" altLang="x-none" dirty="0" smtClean="0">
              <a:ea typeface="ＭＳ Ｐゴシック" charset="-128"/>
            </a:endParaRPr>
          </a:p>
          <a:p>
            <a:pPr lvl="1"/>
            <a:r>
              <a:rPr lang="tr-TR" altLang="x-none" dirty="0" smtClean="0">
                <a:ea typeface="ＭＳ Ｐゴシック" charset="-128"/>
              </a:rPr>
              <a:t>How </a:t>
            </a:r>
            <a:r>
              <a:rPr lang="tr-TR" altLang="x-none" dirty="0" err="1" smtClean="0">
                <a:ea typeface="ＭＳ Ｐゴシック" charset="-128"/>
              </a:rPr>
              <a:t>to</a:t>
            </a:r>
            <a:r>
              <a:rPr lang="tr-TR" altLang="x-none" dirty="0" smtClean="0">
                <a:ea typeface="ＭＳ Ｐゴシック" charset="-128"/>
              </a:rPr>
              <a:t> </a:t>
            </a:r>
            <a:r>
              <a:rPr lang="tr-TR" altLang="x-none" dirty="0" err="1" smtClean="0">
                <a:ea typeface="ＭＳ Ｐゴシック" charset="-128"/>
              </a:rPr>
              <a:t>add</a:t>
            </a:r>
            <a:r>
              <a:rPr lang="tr-TR" altLang="x-none" dirty="0" smtClean="0">
                <a:ea typeface="ＭＳ Ｐゴシック" charset="-128"/>
              </a:rPr>
              <a:t> </a:t>
            </a:r>
            <a:r>
              <a:rPr lang="tr-TR" altLang="x-none" dirty="0" err="1" smtClean="0">
                <a:ea typeface="ＭＳ Ｐゴシック" charset="-128"/>
              </a:rPr>
              <a:t>functions</a:t>
            </a:r>
            <a:r>
              <a:rPr lang="tr-TR" altLang="x-none" dirty="0" smtClean="0">
                <a:ea typeface="ＭＳ Ｐゴシック" charset="-128"/>
              </a:rPr>
              <a:t> </a:t>
            </a:r>
            <a:r>
              <a:rPr lang="tr-TR" altLang="x-none" dirty="0" err="1" smtClean="0">
                <a:ea typeface="ＭＳ Ｐゴシック" charset="-128"/>
              </a:rPr>
              <a:t>to</a:t>
            </a:r>
            <a:r>
              <a:rPr lang="tr-TR" altLang="x-none" dirty="0" smtClean="0">
                <a:ea typeface="ＭＳ Ｐゴシック" charset="-128"/>
              </a:rPr>
              <a:t> </a:t>
            </a:r>
            <a:r>
              <a:rPr lang="tr-TR" altLang="x-none" dirty="0" err="1" smtClean="0">
                <a:ea typeface="ＭＳ Ｐゴシック" charset="-128"/>
              </a:rPr>
              <a:t>classes</a:t>
            </a:r>
            <a:r>
              <a:rPr lang="tr-TR" altLang="x-none" dirty="0" smtClean="0">
                <a:ea typeface="ＭＳ Ｐゴシック" charset="-128"/>
              </a:rPr>
              <a:t> </a:t>
            </a:r>
            <a:r>
              <a:rPr lang="tr-TR" altLang="x-none" dirty="0" err="1" smtClean="0">
                <a:ea typeface="ＭＳ Ｐゴシック" charset="-128"/>
              </a:rPr>
              <a:t>and</a:t>
            </a:r>
            <a:r>
              <a:rPr lang="tr-TR" altLang="x-none" dirty="0" smtClean="0">
                <a:ea typeface="ＭＳ Ｐゴシック" charset="-128"/>
              </a:rPr>
              <a:t> </a:t>
            </a:r>
            <a:r>
              <a:rPr lang="tr-TR" altLang="x-none" dirty="0" err="1" smtClean="0">
                <a:ea typeface="ＭＳ Ｐゴシック" charset="-128"/>
              </a:rPr>
              <a:t>distingusih</a:t>
            </a:r>
            <a:r>
              <a:rPr lang="tr-TR" altLang="x-none" dirty="0" smtClean="0">
                <a:ea typeface="ＭＳ Ｐゴシック" charset="-128"/>
              </a:rPr>
              <a:t> </a:t>
            </a:r>
            <a:r>
              <a:rPr lang="tr-TR" altLang="x-none" dirty="0" err="1" smtClean="0">
                <a:ea typeface="ＭＳ Ｐゴシック" charset="-128"/>
              </a:rPr>
              <a:t>between</a:t>
            </a:r>
            <a:r>
              <a:rPr lang="tr-TR" altLang="x-none" dirty="0" smtClean="0">
                <a:ea typeface="ＭＳ Ｐゴシック" charset="-128"/>
              </a:rPr>
              <a:t> domain </a:t>
            </a:r>
            <a:r>
              <a:rPr lang="tr-TR" altLang="x-none" dirty="0" err="1" smtClean="0">
                <a:ea typeface="ＭＳ Ｐゴシック" charset="-128"/>
              </a:rPr>
              <a:t>and</a:t>
            </a:r>
            <a:r>
              <a:rPr lang="tr-TR" altLang="x-none" dirty="0" smtClean="0">
                <a:ea typeface="ＭＳ Ｐゴシック" charset="-128"/>
              </a:rPr>
              <a:t> software </a:t>
            </a:r>
            <a:r>
              <a:rPr lang="tr-TR" altLang="x-none" dirty="0" err="1" smtClean="0">
                <a:ea typeface="ＭＳ Ｐゴシック" charset="-128"/>
              </a:rPr>
              <a:t>classes</a:t>
            </a:r>
            <a:endParaRPr lang="tr-TR" altLang="x-none" dirty="0" smtClean="0">
              <a:ea typeface="ＭＳ Ｐゴシック" charset="-128"/>
            </a:endParaRPr>
          </a:p>
          <a:p>
            <a:pPr lvl="1"/>
            <a:r>
              <a:rPr lang="tr-TR" altLang="x-none" dirty="0" smtClean="0">
                <a:ea typeface="ＭＳ Ｐゴシック" charset="-128"/>
              </a:rPr>
              <a:t>How </a:t>
            </a:r>
            <a:r>
              <a:rPr lang="tr-TR" altLang="x-none" dirty="0" err="1" smtClean="0">
                <a:ea typeface="ＭＳ Ｐゴシック" charset="-128"/>
              </a:rPr>
              <a:t>to</a:t>
            </a:r>
            <a:r>
              <a:rPr lang="tr-TR" altLang="x-none" dirty="0" smtClean="0">
                <a:ea typeface="ＭＳ Ｐゴシック" charset="-128"/>
              </a:rPr>
              <a:t> </a:t>
            </a:r>
            <a:r>
              <a:rPr lang="tr-TR" altLang="x-none" dirty="0" err="1" smtClean="0">
                <a:ea typeface="ＭＳ Ｐゴシック" charset="-128"/>
              </a:rPr>
              <a:t>identify</a:t>
            </a:r>
            <a:r>
              <a:rPr lang="tr-TR" altLang="x-none" dirty="0" smtClean="0">
                <a:ea typeface="ＭＳ Ｐゴシック" charset="-128"/>
              </a:rPr>
              <a:t> </a:t>
            </a:r>
            <a:r>
              <a:rPr lang="tr-TR" altLang="x-none" dirty="0" err="1" smtClean="0">
                <a:ea typeface="ＭＳ Ｐゴシック" charset="-128"/>
              </a:rPr>
              <a:t>modules</a:t>
            </a:r>
            <a:r>
              <a:rPr lang="tr-TR" altLang="x-none" dirty="0" smtClean="0">
                <a:ea typeface="ＭＳ Ｐゴシック" charset="-128"/>
              </a:rPr>
              <a:t> in data </a:t>
            </a:r>
            <a:r>
              <a:rPr lang="tr-TR" altLang="x-none" dirty="0" err="1" smtClean="0">
                <a:ea typeface="ＭＳ Ｐゴシック" charset="-128"/>
              </a:rPr>
              <a:t>flow</a:t>
            </a:r>
            <a:r>
              <a:rPr lang="tr-TR" altLang="x-none" dirty="0" smtClean="0">
                <a:ea typeface="ＭＳ Ｐゴシック" charset="-128"/>
              </a:rPr>
              <a:t> </a:t>
            </a:r>
            <a:r>
              <a:rPr lang="tr-TR" altLang="x-none" dirty="0" err="1" smtClean="0">
                <a:ea typeface="ＭＳ Ｐゴシック" charset="-128"/>
              </a:rPr>
              <a:t>diagrams</a:t>
            </a:r>
            <a:endParaRPr lang="tr-TR" altLang="x-none" dirty="0" smtClean="0">
              <a:ea typeface="ＭＳ Ｐゴシック" charset="-128"/>
            </a:endParaRPr>
          </a:p>
          <a:p>
            <a:pPr lvl="1"/>
            <a:endParaRPr lang="tr-TR" altLang="x-none" dirty="0" smtClean="0">
              <a:ea typeface="ＭＳ Ｐゴシック" charset="-128"/>
            </a:endParaRPr>
          </a:p>
          <a:p>
            <a:r>
              <a:rPr lang="en-US" altLang="x-none" dirty="0" smtClean="0">
                <a:ea typeface="ＭＳ Ｐゴシック" charset="-128"/>
              </a:rPr>
              <a:t>Design Principles</a:t>
            </a:r>
            <a:endParaRPr lang="tr-TR" altLang="x-none" dirty="0" smtClean="0">
              <a:ea typeface="ＭＳ Ｐゴシック" charset="-128"/>
            </a:endParaRPr>
          </a:p>
          <a:p>
            <a:pPr lvl="1"/>
            <a:r>
              <a:rPr lang="tr-TR" altLang="x-none" dirty="0" err="1" smtClean="0">
                <a:ea typeface="ＭＳ Ｐゴシック" charset="-128"/>
              </a:rPr>
              <a:t>Coupling</a:t>
            </a:r>
            <a:r>
              <a:rPr lang="tr-TR" altLang="x-none" dirty="0" smtClean="0">
                <a:ea typeface="ＭＳ Ｐゴシック" charset="-128"/>
              </a:rPr>
              <a:t> </a:t>
            </a:r>
            <a:r>
              <a:rPr lang="tr-TR" altLang="x-none" dirty="0" err="1" smtClean="0">
                <a:ea typeface="ＭＳ Ｐゴシック" charset="-128"/>
              </a:rPr>
              <a:t>and</a:t>
            </a:r>
            <a:r>
              <a:rPr lang="tr-TR" altLang="x-none" dirty="0" smtClean="0">
                <a:ea typeface="ＭＳ Ｐゴシック" charset="-128"/>
              </a:rPr>
              <a:t> </a:t>
            </a:r>
            <a:r>
              <a:rPr lang="tr-TR" altLang="x-none" dirty="0" err="1" smtClean="0">
                <a:ea typeface="ＭＳ Ｐゴシック" charset="-128"/>
              </a:rPr>
              <a:t>cohesion</a:t>
            </a:r>
            <a:r>
              <a:rPr lang="tr-TR" altLang="x-none" dirty="0" smtClean="0">
                <a:ea typeface="ＭＳ Ｐゴシック" charset="-128"/>
              </a:rPr>
              <a:t> at </a:t>
            </a:r>
            <a:r>
              <a:rPr lang="tr-TR" altLang="x-none" dirty="0" err="1" smtClean="0">
                <a:ea typeface="ＭＳ Ｐゴシック" charset="-128"/>
              </a:rPr>
              <a:t>various</a:t>
            </a:r>
            <a:r>
              <a:rPr lang="tr-TR" altLang="x-none" dirty="0" smtClean="0">
                <a:ea typeface="ＭＳ Ｐゴシック" charset="-128"/>
              </a:rPr>
              <a:t> </a:t>
            </a:r>
            <a:r>
              <a:rPr lang="tr-TR" altLang="x-none" dirty="0" err="1" smtClean="0">
                <a:ea typeface="ＭＳ Ｐゴシック" charset="-128"/>
              </a:rPr>
              <a:t>different</a:t>
            </a:r>
            <a:r>
              <a:rPr lang="tr-TR" altLang="x-none" dirty="0" smtClean="0">
                <a:ea typeface="ＭＳ Ｐゴシック" charset="-128"/>
              </a:rPr>
              <a:t> </a:t>
            </a:r>
            <a:r>
              <a:rPr lang="tr-TR" altLang="x-none" dirty="0" err="1" smtClean="0">
                <a:ea typeface="ＭＳ Ｐゴシック" charset="-128"/>
              </a:rPr>
              <a:t>levels</a:t>
            </a:r>
            <a:r>
              <a:rPr lang="tr-TR" altLang="x-none" dirty="0" smtClean="0">
                <a:ea typeface="ＭＳ Ｐゴシック" charset="-128"/>
              </a:rPr>
              <a:t>.</a:t>
            </a:r>
          </a:p>
          <a:p>
            <a:pPr lvl="1"/>
            <a:endParaRPr lang="en-US" altLang="x-none" dirty="0">
              <a:ea typeface="ＭＳ Ｐゴシック" charset="-128"/>
            </a:endParaRPr>
          </a:p>
          <a:p>
            <a:r>
              <a:rPr lang="en-US" altLang="x-none" dirty="0">
                <a:ea typeface="ＭＳ Ｐゴシック" charset="-128"/>
              </a:rPr>
              <a:t>User Interface Design</a:t>
            </a:r>
          </a:p>
          <a:p>
            <a:pPr lvl="1" eaLnBrk="1" hangingPunct="1"/>
            <a:endParaRPr lang="en-US" altLang="en-US" dirty="0">
              <a:ea typeface="ＭＳ Ｐゴシック" charset="-128"/>
            </a:endParaRPr>
          </a:p>
          <a:p>
            <a:pPr lvl="1"/>
            <a:endParaRPr lang="en-US" altLang="x-none" dirty="0">
              <a:ea typeface="ＭＳ Ｐゴシック" charset="-128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&amp; UML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smtClean="0"/>
              <a:t>1.</a:t>
            </a:r>
            <a:fld id="{FA84A37A-AFC2-4A01-80A1-FC20F2C0D5BB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65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Next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will be covering </a:t>
            </a:r>
            <a:r>
              <a:rPr lang="tr-TR" i="1" dirty="0" err="1" smtClean="0"/>
              <a:t>Good</a:t>
            </a:r>
            <a:r>
              <a:rPr lang="tr-TR" i="1" dirty="0" smtClean="0"/>
              <a:t> </a:t>
            </a:r>
            <a:r>
              <a:rPr lang="tr-TR" i="1" dirty="0" err="1" smtClean="0"/>
              <a:t>Implementation</a:t>
            </a:r>
            <a:r>
              <a:rPr lang="tr-TR" i="1" dirty="0" smtClean="0"/>
              <a:t> </a:t>
            </a:r>
            <a:r>
              <a:rPr lang="tr-TR" i="1" dirty="0" err="1" smtClean="0"/>
              <a:t>Principles</a:t>
            </a:r>
            <a:r>
              <a:rPr lang="tr-TR" i="1" dirty="0" smtClean="0"/>
              <a:t> </a:t>
            </a:r>
            <a:r>
              <a:rPr lang="tr-TR" i="1" dirty="0" err="1" smtClean="0"/>
              <a:t>and</a:t>
            </a:r>
            <a:r>
              <a:rPr lang="tr-TR" i="1" dirty="0" smtClean="0"/>
              <a:t> Software </a:t>
            </a:r>
            <a:r>
              <a:rPr lang="tr-TR" i="1" dirty="0" err="1" smtClean="0"/>
              <a:t>Testing</a:t>
            </a:r>
            <a:r>
              <a:rPr lang="tr-TR" i="1" smtClean="0"/>
              <a:t>!!!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&amp; UML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smtClean="0"/>
              <a:t>1.</a:t>
            </a:r>
            <a:fld id="{FA84A37A-AFC2-4A01-80A1-FC20F2C0D5BB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38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0648"/>
            <a:ext cx="9067800" cy="4572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4000" dirty="0">
                <a:ea typeface="ＭＳ Ｐゴシック" charset="-128"/>
              </a:rPr>
              <a:t>OOD: Elevator Problem </a:t>
            </a:r>
            <a:r>
              <a:rPr lang="en-US" altLang="en-US" sz="4000">
                <a:ea typeface="ＭＳ Ｐゴシック" charset="-128"/>
              </a:rPr>
              <a:t>Case </a:t>
            </a:r>
            <a:r>
              <a:rPr lang="en-US" altLang="en-US" sz="4000" smtClean="0">
                <a:ea typeface="ＭＳ Ｐゴシック" charset="-128"/>
              </a:rPr>
              <a:t>Study</a:t>
            </a:r>
            <a:endParaRPr lang="en-US" altLang="en-US" sz="4000" dirty="0">
              <a:ea typeface="ＭＳ Ｐゴシック" charset="-128"/>
            </a:endParaRP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8392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charset="-128"/>
              </a:rPr>
              <a:t>Responsibilities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ea typeface="ＭＳ Ｐゴシック" charset="-128"/>
              </a:rPr>
              <a:t>8. Start timer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ea typeface="ＭＳ Ｐゴシック" charset="-128"/>
              </a:rPr>
              <a:t>10.  Check requests, 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ea typeface="ＭＳ Ｐゴシック" charset="-128"/>
              </a:rPr>
              <a:t>11. Update requests</a:t>
            </a:r>
          </a:p>
          <a:p>
            <a:pPr eaLnBrk="1" hangingPunct="1">
              <a:lnSpc>
                <a:spcPct val="90000"/>
              </a:lnSpc>
              <a:buFont typeface="Webdings" charset="2"/>
              <a:buNone/>
            </a:pPr>
            <a:r>
              <a:rPr lang="en-US" altLang="en-US">
                <a:ea typeface="ＭＳ Ｐゴシック" charset="-128"/>
              </a:rPr>
              <a:t>	are assigned to the elevator controller</a:t>
            </a:r>
          </a:p>
          <a:p>
            <a:pPr eaLnBrk="1" hangingPunct="1">
              <a:lnSpc>
                <a:spcPct val="90000"/>
              </a:lnSpc>
              <a:buFont typeface="Webdings" charset="2"/>
              <a:buNone/>
            </a:pPr>
            <a:endParaRPr lang="en-US" altLang="en-US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charset="-128"/>
              </a:rPr>
              <a:t>Because they are carried out by the elevator controller</a:t>
            </a:r>
          </a:p>
        </p:txBody>
      </p:sp>
    </p:spTree>
    <p:extLst>
      <p:ext uri="{BB962C8B-B14F-4D97-AF65-F5344CB8AC3E}">
        <p14:creationId xmlns:p14="http://schemas.microsoft.com/office/powerpoint/2010/main" val="230879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-36512" y="307504"/>
            <a:ext cx="9067800" cy="4572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4000" dirty="0">
                <a:ea typeface="ＭＳ Ｐゴシック" charset="-128"/>
              </a:rPr>
              <a:t>OOD: Elevator Problem </a:t>
            </a:r>
            <a:r>
              <a:rPr lang="en-US" altLang="en-US" sz="4000">
                <a:ea typeface="ＭＳ Ｐゴシック" charset="-128"/>
              </a:rPr>
              <a:t>Case </a:t>
            </a:r>
            <a:r>
              <a:rPr lang="en-US" altLang="en-US" sz="4000" smtClean="0">
                <a:ea typeface="ＭＳ Ｐゴシック" charset="-128"/>
              </a:rPr>
              <a:t>Study</a:t>
            </a:r>
            <a:endParaRPr lang="en-US" altLang="en-US" sz="4000" dirty="0">
              <a:ea typeface="ＭＳ Ｐゴシック" charset="-128"/>
            </a:endParaRP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8392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charset="-128"/>
              </a:rPr>
              <a:t>The remaining eight responsibilities have the form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ea typeface="ＭＳ Ｐゴシック" charset="-128"/>
              </a:rPr>
              <a:t>“Send a message to another class to tell it do something”</a:t>
            </a:r>
          </a:p>
          <a:p>
            <a:pPr eaLnBrk="1" hangingPunct="1">
              <a:lnSpc>
                <a:spcPct val="90000"/>
              </a:lnSpc>
            </a:pPr>
            <a:endParaRPr lang="en-US" altLang="en-US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charset="-128"/>
              </a:rPr>
              <a:t>These should be assigned to that other class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ea typeface="ＭＳ Ｐゴシック" charset="-128"/>
              </a:rPr>
              <a:t>Responsibility-driven design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ea typeface="ＭＳ Ｐゴシック" charset="-128"/>
              </a:rPr>
              <a:t>Safety considerations</a:t>
            </a:r>
          </a:p>
          <a:p>
            <a:pPr eaLnBrk="1" hangingPunct="1">
              <a:lnSpc>
                <a:spcPct val="90000"/>
              </a:lnSpc>
            </a:pPr>
            <a:endParaRPr lang="en-US" altLang="en-US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charset="-128"/>
              </a:rPr>
              <a:t>Methods </a:t>
            </a:r>
            <a:r>
              <a:rPr lang="en-US" altLang="en-US" sz="1800">
                <a:latin typeface="Courier New" charset="0"/>
                <a:ea typeface="ＭＳ Ｐゴシック" charset="-128"/>
              </a:rPr>
              <a:t>open doors, clos</a:t>
            </a:r>
            <a:r>
              <a:rPr lang="en-US" altLang="en-US" sz="1600">
                <a:latin typeface="Courier New" charset="0"/>
                <a:ea typeface="ＭＳ Ｐゴシック" charset="-128"/>
              </a:rPr>
              <a:t>e doors </a:t>
            </a:r>
            <a:r>
              <a:rPr lang="en-US" altLang="en-US">
                <a:ea typeface="ＭＳ Ｐゴシック" charset="-128"/>
              </a:rPr>
              <a:t>are assigned to class </a:t>
            </a:r>
            <a:r>
              <a:rPr lang="en-US" altLang="en-US" b="1">
                <a:ea typeface="ＭＳ Ｐゴシック" charset="-128"/>
              </a:rPr>
              <a:t>Elevator Doors Class</a:t>
            </a:r>
          </a:p>
          <a:p>
            <a:pPr eaLnBrk="1" hangingPunct="1">
              <a:lnSpc>
                <a:spcPct val="90000"/>
              </a:lnSpc>
            </a:pPr>
            <a:endParaRPr lang="en-US" altLang="en-US" b="1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charset="-128"/>
              </a:rPr>
              <a:t>Methods </a:t>
            </a:r>
            <a:r>
              <a:rPr lang="en-US" altLang="en-US" sz="1600">
                <a:latin typeface="Courier New" charset="0"/>
                <a:ea typeface="ＭＳ Ｐゴシック" charset="-128"/>
              </a:rPr>
              <a:t>turn off bu</a:t>
            </a:r>
            <a:r>
              <a:rPr lang="en-US" altLang="en-US" sz="1800">
                <a:latin typeface="Courier New" charset="0"/>
                <a:ea typeface="ＭＳ Ｐゴシック" charset="-128"/>
              </a:rPr>
              <a:t>tton, turn on button </a:t>
            </a:r>
            <a:r>
              <a:rPr lang="en-US" altLang="en-US">
                <a:ea typeface="ＭＳ Ｐゴシック" charset="-128"/>
              </a:rPr>
              <a:t>are assigned to classes </a:t>
            </a:r>
            <a:r>
              <a:rPr lang="en-US" altLang="en-US" b="1">
                <a:ea typeface="ＭＳ Ｐゴシック" charset="-128"/>
              </a:rPr>
              <a:t>Floor Button Class </a:t>
            </a:r>
            <a:r>
              <a:rPr lang="en-US" altLang="en-US">
                <a:ea typeface="ＭＳ Ｐゴシック" charset="-128"/>
              </a:rPr>
              <a:t>and</a:t>
            </a:r>
            <a:r>
              <a:rPr lang="en-US" altLang="en-US" b="1">
                <a:ea typeface="ＭＳ Ｐゴシック" charset="-128"/>
              </a:rPr>
              <a:t> Elevator Problem Class</a:t>
            </a:r>
          </a:p>
        </p:txBody>
      </p:sp>
    </p:spTree>
    <p:extLst>
      <p:ext uri="{BB962C8B-B14F-4D97-AF65-F5344CB8AC3E}">
        <p14:creationId xmlns:p14="http://schemas.microsoft.com/office/powerpoint/2010/main" val="38721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ea typeface="ＭＳ Ｐゴシック" charset="-128"/>
              </a:rPr>
              <a:t>First Iteration of Class Diagram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81013" y="5181600"/>
            <a:ext cx="8742362" cy="14478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Problem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Buttons do not communicate directly with elevators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We need an additional class:</a:t>
            </a:r>
            <a:r>
              <a:rPr lang="en-US" altLang="en-US" b="1">
                <a:latin typeface="Courier New" charset="0"/>
                <a:ea typeface="ＭＳ Ｐゴシック" charset="-128"/>
              </a:rPr>
              <a:t> </a:t>
            </a:r>
            <a:r>
              <a:rPr lang="en-US" altLang="en-US" b="1">
                <a:ea typeface="ＭＳ Ｐゴシック" charset="-128"/>
              </a:rPr>
              <a:t>Elevator Controller Class</a:t>
            </a:r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6094413" y="5183188"/>
            <a:ext cx="1092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en-US" sz="1400"/>
              <a:t>Figure 13.5</a:t>
            </a:r>
          </a:p>
        </p:txBody>
      </p:sp>
      <p:pic>
        <p:nvPicPr>
          <p:cNvPr id="2560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1077913"/>
            <a:ext cx="5149850" cy="410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31918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catur">
  <a:themeElements>
    <a:clrScheme name="Decatur">
      <a:dk1>
        <a:sysClr val="windowText" lastClr="000000"/>
      </a:dk1>
      <a:lt1>
        <a:sysClr val="window" lastClr="FFFFFF"/>
      </a:lt1>
      <a:dk2>
        <a:srgbClr val="55554A"/>
      </a:dk2>
      <a:lt2>
        <a:srgbClr val="D7DAE1"/>
      </a:lt2>
      <a:accent1>
        <a:srgbClr val="F4680B"/>
      </a:accent1>
      <a:accent2>
        <a:srgbClr val="ABB19F"/>
      </a:accent2>
      <a:accent3>
        <a:srgbClr val="948774"/>
      </a:accent3>
      <a:accent4>
        <a:srgbClr val="7EB8E7"/>
      </a:accent4>
      <a:accent5>
        <a:srgbClr val="E3B651"/>
      </a:accent5>
      <a:accent6>
        <a:srgbClr val="96756C"/>
      </a:accent6>
      <a:hlink>
        <a:srgbClr val="66AACD"/>
      </a:hlink>
      <a:folHlink>
        <a:srgbClr val="809DB3"/>
      </a:folHlink>
    </a:clrScheme>
    <a:fontScheme name="Decatur">
      <a:majorFont>
        <a:latin typeface="Bodoni MT Condensed"/>
        <a:ea typeface=""/>
        <a:cs typeface=""/>
        <a:font script="Grek" typeface="Times New Roman"/>
        <a:font script="Cyrl" typeface="Times New Roman"/>
        <a:font script="Jpan" typeface="HG明朝E"/>
        <a:font script="Hang" typeface="HY목각파임B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catur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10000"/>
              </a:schemeClr>
            </a:gs>
            <a:gs pos="47500">
              <a:schemeClr val="phClr">
                <a:tint val="53000"/>
                <a:satMod val="120000"/>
              </a:schemeClr>
            </a:gs>
            <a:gs pos="58500">
              <a:schemeClr val="phClr">
                <a:tint val="53000"/>
                <a:satMod val="120000"/>
              </a:schemeClr>
            </a:gs>
            <a:gs pos="100000">
              <a:schemeClr val="phClr">
                <a:tint val="90000"/>
                <a:satMod val="110000"/>
              </a:schemeClr>
            </a:gs>
          </a:gsLst>
          <a:lin ang="3600000" scaled="1"/>
        </a:gradFill>
        <a:gradFill rotWithShape="1">
          <a:gsLst>
            <a:gs pos="0">
              <a:schemeClr val="phClr">
                <a:shade val="54000"/>
                <a:satMod val="105000"/>
              </a:schemeClr>
            </a:gs>
            <a:gs pos="47500">
              <a:schemeClr val="phClr">
                <a:shade val="88000"/>
                <a:satMod val="105000"/>
              </a:schemeClr>
            </a:gs>
            <a:gs pos="58500">
              <a:schemeClr val="phClr">
                <a:shade val="88000"/>
                <a:satMod val="105000"/>
              </a:schemeClr>
            </a:gs>
            <a:gs pos="100000">
              <a:schemeClr val="phClr">
                <a:shade val="54000"/>
                <a:satMod val="105000"/>
              </a:schemeClr>
            </a:gs>
          </a:gsLst>
          <a:lin ang="36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82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3600000" algn="r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63500" dist="25400" dir="3600000" algn="r" rotWithShape="0">
              <a:srgbClr val="000000">
                <a:alpha val="36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prstMaterial="flat">
            <a:bevelT w="38100" h="50800" prst="softRound"/>
          </a:sp3d>
        </a:effectStyle>
        <a:effectStyle>
          <a:effectLst>
            <a:outerShdw blurRad="76200" dist="38100" dir="3600000" algn="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contourW="44450" prstMaterial="flat">
            <a:bevelT w="38100" h="508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2000"/>
                <a:satMod val="105000"/>
              </a:schemeClr>
            </a:gs>
            <a:gs pos="47500">
              <a:schemeClr val="phClr">
                <a:tint val="90000"/>
                <a:shade val="89000"/>
                <a:satMod val="105000"/>
              </a:schemeClr>
            </a:gs>
            <a:gs pos="58500">
              <a:schemeClr val="phClr">
                <a:tint val="85000"/>
                <a:shade val="89000"/>
                <a:satMod val="105000"/>
              </a:schemeClr>
            </a:gs>
            <a:gs pos="100000">
              <a:schemeClr val="phClr">
                <a:tint val="100000"/>
                <a:shade val="52000"/>
                <a:satMod val="105000"/>
              </a:schemeClr>
            </a:gs>
          </a:gsLst>
          <a:lin ang="36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5000"/>
                <a:satMod val="120000"/>
              </a:schemeClr>
            </a:duotone>
          </a:blip>
          <a:tile tx="0" ty="0" sx="52000" sy="5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ecatur">
    <a:dk1>
      <a:sysClr val="windowText" lastClr="000000"/>
    </a:dk1>
    <a:lt1>
      <a:sysClr val="window" lastClr="FFFFFF"/>
    </a:lt1>
    <a:dk2>
      <a:srgbClr val="55554A"/>
    </a:dk2>
    <a:lt2>
      <a:srgbClr val="D7DAE1"/>
    </a:lt2>
    <a:accent1>
      <a:srgbClr val="F4680B"/>
    </a:accent1>
    <a:accent2>
      <a:srgbClr val="ABB19F"/>
    </a:accent2>
    <a:accent3>
      <a:srgbClr val="948774"/>
    </a:accent3>
    <a:accent4>
      <a:srgbClr val="7EB8E7"/>
    </a:accent4>
    <a:accent5>
      <a:srgbClr val="E3B651"/>
    </a:accent5>
    <a:accent6>
      <a:srgbClr val="96756C"/>
    </a:accent6>
    <a:hlink>
      <a:srgbClr val="66AACD"/>
    </a:hlink>
    <a:folHlink>
      <a:srgbClr val="809DB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TC101790490[[fn=Decatur]]</Template>
  <TotalTime>657</TotalTime>
  <Words>2524</Words>
  <Application>Microsoft Office PowerPoint</Application>
  <PresentationFormat>On-screen Show (4:3)</PresentationFormat>
  <Paragraphs>511</Paragraphs>
  <Slides>61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3" baseType="lpstr">
      <vt:lpstr>ＭＳ Ｐゴシック</vt:lpstr>
      <vt:lpstr>Arial</vt:lpstr>
      <vt:lpstr>Bodoni MT Condensed</vt:lpstr>
      <vt:lpstr>Calibri</vt:lpstr>
      <vt:lpstr>Comic Sans MS</vt:lpstr>
      <vt:lpstr>Courier New</vt:lpstr>
      <vt:lpstr>Franklin Gothic Book</vt:lpstr>
      <vt:lpstr>Times</vt:lpstr>
      <vt:lpstr>Times New Roman</vt:lpstr>
      <vt:lpstr>Webdings</vt:lpstr>
      <vt:lpstr>Wingdings</vt:lpstr>
      <vt:lpstr>Decatur</vt:lpstr>
      <vt:lpstr>SOFTWARE ENGINEERING</vt:lpstr>
      <vt:lpstr>Object Oriented Design Principles</vt:lpstr>
      <vt:lpstr>Object-Oriented Design Steps</vt:lpstr>
      <vt:lpstr>The Elevator Problem Case Study</vt:lpstr>
      <vt:lpstr>The Elevator Problem Case Study </vt:lpstr>
      <vt:lpstr>OOD: Elevator Problem Case Study</vt:lpstr>
      <vt:lpstr>OOD: Elevator Problem Case Study</vt:lpstr>
      <vt:lpstr>OOD: Elevator Problem Case Study</vt:lpstr>
      <vt:lpstr>First Iteration of Class Diagram</vt:lpstr>
      <vt:lpstr>Second Iteration of Class Diagram</vt:lpstr>
      <vt:lpstr>Third Iteration of Class Diagram</vt:lpstr>
      <vt:lpstr>Fourth Iteration of Class Diagram</vt:lpstr>
      <vt:lpstr>Detailed Class Diagram: Elevator Problem</vt:lpstr>
      <vt:lpstr>Dynamic Modeling: The Elevator Problem Case Study</vt:lpstr>
      <vt:lpstr>Detailed Design: Elevator Problem</vt:lpstr>
      <vt:lpstr>Design Principles</vt:lpstr>
      <vt:lpstr>Design Strategies</vt:lpstr>
      <vt:lpstr>Cohesion</vt:lpstr>
      <vt:lpstr>Coupling</vt:lpstr>
      <vt:lpstr>Example of content coupling</vt:lpstr>
      <vt:lpstr>One solution (other solutions exist)</vt:lpstr>
      <vt:lpstr>Coupling</vt:lpstr>
      <vt:lpstr>User Interface Design</vt:lpstr>
      <vt:lpstr>Aspects of usability </vt:lpstr>
      <vt:lpstr>Terminology of Graphical User Interface (GUI)</vt:lpstr>
      <vt:lpstr>User Interface Design Principles</vt:lpstr>
      <vt:lpstr>Usability Principles (1)</vt:lpstr>
      <vt:lpstr>Usability Principles (2)</vt:lpstr>
      <vt:lpstr>Usability Principles (3)</vt:lpstr>
      <vt:lpstr>Usability Principles (4)</vt:lpstr>
      <vt:lpstr>Example: Welcome screen</vt:lpstr>
      <vt:lpstr>Example: Personal information screen</vt:lpstr>
      <vt:lpstr>Example: Payment screen</vt:lpstr>
      <vt:lpstr>Example: Sign up screen</vt:lpstr>
      <vt:lpstr>User Interface Patterns</vt:lpstr>
      <vt:lpstr>Example: Web page layout</vt:lpstr>
      <vt:lpstr>Case Study: SafeHome</vt:lpstr>
      <vt:lpstr>PowerPoint Presentation</vt:lpstr>
      <vt:lpstr>Statement of Software Scope (1)</vt:lpstr>
      <vt:lpstr>Statement of Software Scope (2)</vt:lpstr>
      <vt:lpstr>SafeHome Control Panel</vt:lpstr>
      <vt:lpstr>SafeHome “Alarm sub-system”</vt:lpstr>
      <vt:lpstr>Alarm sub-system descriptions</vt:lpstr>
      <vt:lpstr>PowerPoint Presentation</vt:lpstr>
      <vt:lpstr>PowerPoint Presentation</vt:lpstr>
      <vt:lpstr>SafeHome Entity Relationship Diagram</vt:lpstr>
      <vt:lpstr>Level-0 DFD</vt:lpstr>
      <vt:lpstr>Level-1 DFD</vt:lpstr>
      <vt:lpstr>Level-1 CFD</vt:lpstr>
      <vt:lpstr>SafeHome State Transition Diagram</vt:lpstr>
      <vt:lpstr>PowerPoint Presentation</vt:lpstr>
      <vt:lpstr>Level-3 DFD (“Monitor sensors”)</vt:lpstr>
      <vt:lpstr>Program Structure: First factoring  (“Monitor sensors”)</vt:lpstr>
      <vt:lpstr>Program Structure: Second factoring</vt:lpstr>
      <vt:lpstr>Program Structure: (“Monitor sensors”)</vt:lpstr>
      <vt:lpstr>Refined Program Structure: (“Monitor sensors”)</vt:lpstr>
      <vt:lpstr>Level-2 DFD (user interaction subsystem)</vt:lpstr>
      <vt:lpstr>Program Structure: First factoring (user interaction subsystem)</vt:lpstr>
      <vt:lpstr>Program Structure:(user interaction subsystem)</vt:lpstr>
      <vt:lpstr>Wrap-up</vt:lpstr>
      <vt:lpstr>Next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ovatman@gmail.com</dc:creator>
  <cp:lastModifiedBy>itu</cp:lastModifiedBy>
  <cp:revision>31</cp:revision>
  <dcterms:created xsi:type="dcterms:W3CDTF">2015-11-02T05:24:32Z</dcterms:created>
  <dcterms:modified xsi:type="dcterms:W3CDTF">2017-11-21T09:49:51Z</dcterms:modified>
</cp:coreProperties>
</file>