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1" r:id="rId1"/>
  </p:sldMasterIdLst>
  <p:notesMasterIdLst>
    <p:notesMasterId r:id="rId57"/>
  </p:notesMasterIdLst>
  <p:sldIdLst>
    <p:sldId id="256" r:id="rId2"/>
    <p:sldId id="342" r:id="rId3"/>
    <p:sldId id="341" r:id="rId4"/>
    <p:sldId id="257" r:id="rId5"/>
    <p:sldId id="258" r:id="rId6"/>
    <p:sldId id="259" r:id="rId7"/>
    <p:sldId id="261" r:id="rId8"/>
    <p:sldId id="262" r:id="rId9"/>
    <p:sldId id="265" r:id="rId10"/>
    <p:sldId id="264" r:id="rId11"/>
    <p:sldId id="266" r:id="rId12"/>
    <p:sldId id="267" r:id="rId13"/>
    <p:sldId id="268" r:id="rId14"/>
    <p:sldId id="455" r:id="rId15"/>
    <p:sldId id="456" r:id="rId16"/>
    <p:sldId id="457" r:id="rId17"/>
    <p:sldId id="458" r:id="rId18"/>
    <p:sldId id="459" r:id="rId19"/>
    <p:sldId id="460" r:id="rId20"/>
    <p:sldId id="461" r:id="rId21"/>
    <p:sldId id="350" r:id="rId22"/>
    <p:sldId id="357" r:id="rId23"/>
    <p:sldId id="468" r:id="rId24"/>
    <p:sldId id="454" r:id="rId25"/>
    <p:sldId id="353" r:id="rId26"/>
    <p:sldId id="354" r:id="rId27"/>
    <p:sldId id="453" r:id="rId28"/>
    <p:sldId id="358" r:id="rId29"/>
    <p:sldId id="363" r:id="rId30"/>
    <p:sldId id="467" r:id="rId31"/>
    <p:sldId id="365" r:id="rId32"/>
    <p:sldId id="366" r:id="rId33"/>
    <p:sldId id="367" r:id="rId34"/>
    <p:sldId id="368" r:id="rId35"/>
    <p:sldId id="359" r:id="rId36"/>
    <p:sldId id="384" r:id="rId37"/>
    <p:sldId id="385" r:id="rId38"/>
    <p:sldId id="386" r:id="rId39"/>
    <p:sldId id="275" r:id="rId40"/>
    <p:sldId id="276" r:id="rId41"/>
    <p:sldId id="280" r:id="rId42"/>
    <p:sldId id="281" r:id="rId43"/>
    <p:sldId id="284" r:id="rId44"/>
    <p:sldId id="360" r:id="rId45"/>
    <p:sldId id="463" r:id="rId46"/>
    <p:sldId id="361" r:id="rId47"/>
    <p:sldId id="362" r:id="rId48"/>
    <p:sldId id="291" r:id="rId49"/>
    <p:sldId id="452" r:id="rId50"/>
    <p:sldId id="392" r:id="rId51"/>
    <p:sldId id="394" r:id="rId52"/>
    <p:sldId id="396" r:id="rId53"/>
    <p:sldId id="464" r:id="rId54"/>
    <p:sldId id="465" r:id="rId55"/>
    <p:sldId id="466" r:id="rId5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3646"/>
  </p:normalViewPr>
  <p:slideViewPr>
    <p:cSldViewPr>
      <p:cViewPr varScale="1">
        <p:scale>
          <a:sx n="48" d="100"/>
          <a:sy n="48" d="100"/>
        </p:scale>
        <p:origin x="1560" y="5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EF266-CD00-4E8E-A907-69C40E0A6D2C}" type="datetimeFigureOut">
              <a:rPr lang="tr-TR" smtClean="0"/>
              <a:t>28.11.2017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0938D-1E5C-4A3F-BAE0-89C218C353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7300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079E05AE-676B-4A2A-A8AB-EA1DDE53E69A}" type="slidenum">
              <a:rPr lang="en-US" altLang="tr-TR" sz="1200">
                <a:latin typeface="Times New Roman" panose="02020603050405020304" pitchFamily="18" charset="0"/>
              </a:rPr>
              <a:pPr/>
              <a:t>4</a:t>
            </a:fld>
            <a:endParaRPr lang="en-US" altLang="tr-TR" sz="1200">
              <a:latin typeface="Times New Roman" panose="02020603050405020304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>
              <a:latin typeface="Times New Roman" panose="02020603050405020304" pitchFamily="18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46872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F54BD357-54DE-4D43-804B-BDF1EA3BBF86}" type="slidenum">
              <a:rPr lang="en-US" altLang="tr-TR" sz="1200">
                <a:latin typeface="Times New Roman" panose="02020603050405020304" pitchFamily="18" charset="0"/>
              </a:rPr>
              <a:pPr/>
              <a:t>13</a:t>
            </a:fld>
            <a:endParaRPr lang="en-US" altLang="tr-TR" sz="1200">
              <a:latin typeface="Times New Roman" panose="02020603050405020304" pitchFamily="18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>
              <a:latin typeface="Times New Roman" panose="02020603050405020304" pitchFamily="18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1955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 txBox="1">
            <a:spLocks noGrp="1" noChangeArrowheads="1"/>
          </p:cNvSpPr>
          <p:nvPr/>
        </p:nvSpPr>
        <p:spPr bwMode="auto">
          <a:xfrm>
            <a:off x="3971925" y="8829675"/>
            <a:ext cx="3036888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9" tIns="47744" rIns="95489" bIns="47744" anchor="b"/>
          <a:lstStyle>
            <a:lvl1pPr defTabSz="954088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17550" indent="-276225" defTabSz="954088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03313" indent="-220663" defTabSz="954088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544638" indent="-220663" defTabSz="954088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1985963" indent="-220663" defTabSz="954088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443163" indent="-220663" defTabSz="9540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00363" indent="-220663" defTabSz="9540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357563" indent="-220663" defTabSz="9540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14763" indent="-220663" defTabSz="9540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BECD1661-99FF-4D16-AF76-CEA4D17E0A3B}" type="slidenum">
              <a:rPr lang="tr-TR" altLang="tr-TR" sz="1300">
                <a:latin typeface="Arial" panose="020B0604020202020204" pitchFamily="34" charset="0"/>
              </a:rPr>
              <a:pPr algn="r"/>
              <a:t>26</a:t>
            </a:fld>
            <a:endParaRPr lang="tr-TR" altLang="tr-TR" sz="1300">
              <a:latin typeface="Arial" panose="020B0604020202020204" pitchFamily="34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489" tIns="47744" rIns="95489" bIns="47744" numCol="1" anchor="t" anchorCtr="0" compatLnSpc="1">
            <a:prstTxWarp prst="textNoShape">
              <a:avLst/>
            </a:prstTxWarp>
          </a:bodyPr>
          <a:lstStyle/>
          <a:p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18596598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489" tIns="47744" rIns="95489" bIns="47744" numCol="1" anchor="t" anchorCtr="0" compatLnSpc="1">
            <a:prstTxWarp prst="textNoShape">
              <a:avLst/>
            </a:prstTxWarp>
          </a:bodyPr>
          <a:lstStyle/>
          <a:p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6518778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B9D2CAB9-E1AA-49F4-8DAC-EF814864F6C1}" type="slidenum">
              <a:rPr lang="en-US" altLang="tr-TR" sz="1200">
                <a:latin typeface="Times New Roman" panose="02020603050405020304" pitchFamily="18" charset="0"/>
              </a:rPr>
              <a:pPr/>
              <a:t>39</a:t>
            </a:fld>
            <a:endParaRPr lang="en-US" altLang="tr-TR" sz="1200">
              <a:latin typeface="Times New Roman" panose="02020603050405020304" pitchFamily="18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>
              <a:latin typeface="Times New Roman" panose="02020603050405020304" pitchFamily="18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37573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95F2256B-700C-4C98-9FD6-D7E5246FE37E}" type="slidenum">
              <a:rPr lang="en-US" altLang="tr-TR" sz="1200">
                <a:latin typeface="Times New Roman" panose="02020603050405020304" pitchFamily="18" charset="0"/>
              </a:rPr>
              <a:pPr/>
              <a:t>40</a:t>
            </a:fld>
            <a:endParaRPr lang="en-US" altLang="tr-TR" sz="1200">
              <a:latin typeface="Times New Roman" panose="02020603050405020304" pitchFamily="18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>
              <a:latin typeface="Times New Roman" panose="02020603050405020304" pitchFamily="18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00469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A0DE2BC7-00E2-4EBF-A629-DFEDD6A2BC96}" type="slidenum">
              <a:rPr lang="en-US" altLang="tr-TR" sz="1200">
                <a:latin typeface="Times New Roman" panose="02020603050405020304" pitchFamily="18" charset="0"/>
              </a:rPr>
              <a:pPr/>
              <a:t>41</a:t>
            </a:fld>
            <a:endParaRPr lang="en-US" altLang="tr-TR" sz="1200">
              <a:latin typeface="Times New Roman" panose="02020603050405020304" pitchFamily="18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>
              <a:latin typeface="Times New Roman" panose="02020603050405020304" pitchFamily="18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47384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88A69559-828A-44FB-8103-B4D110E1DACF}" type="slidenum">
              <a:rPr lang="en-US" altLang="tr-TR" sz="1200">
                <a:latin typeface="Times New Roman" panose="02020603050405020304" pitchFamily="18" charset="0"/>
              </a:rPr>
              <a:pPr/>
              <a:t>42</a:t>
            </a:fld>
            <a:endParaRPr lang="en-US" altLang="tr-TR" sz="1200">
              <a:latin typeface="Times New Roman" panose="02020603050405020304" pitchFamily="1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>
              <a:latin typeface="Times New Roman" panose="02020603050405020304" pitchFamily="18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949752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DC2E6594-EF7E-4E11-B8A5-3CC2C59E6208}" type="slidenum">
              <a:rPr lang="en-US" altLang="tr-TR" sz="1200">
                <a:latin typeface="Times New Roman" panose="02020603050405020304" pitchFamily="18" charset="0"/>
              </a:rPr>
              <a:pPr/>
              <a:t>43</a:t>
            </a:fld>
            <a:endParaRPr lang="en-US" altLang="tr-TR" sz="1200">
              <a:latin typeface="Times New Roman" panose="02020603050405020304" pitchFamily="18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>
              <a:latin typeface="Times New Roman" panose="02020603050405020304" pitchFamily="18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573866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2B072FE5-7D48-408A-9EA0-A561D8B55E3E}" type="slidenum">
              <a:rPr lang="en-US" altLang="tr-TR" sz="1200">
                <a:latin typeface="Times New Roman" panose="02020603050405020304" pitchFamily="18" charset="0"/>
              </a:rPr>
              <a:pPr/>
              <a:t>48</a:t>
            </a:fld>
            <a:endParaRPr lang="en-US" altLang="tr-TR" sz="1200">
              <a:latin typeface="Times New Roman" panose="02020603050405020304" pitchFamily="18" charset="0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>
              <a:latin typeface="Times New Roman" panose="02020603050405020304" pitchFamily="18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26639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 txBox="1">
            <a:spLocks noGrp="1" noChangeArrowheads="1"/>
          </p:cNvSpPr>
          <p:nvPr/>
        </p:nvSpPr>
        <p:spPr bwMode="auto">
          <a:xfrm>
            <a:off x="3971925" y="8829675"/>
            <a:ext cx="3036888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9" tIns="47744" rIns="95489" bIns="47744" anchor="b"/>
          <a:lstStyle>
            <a:lvl1pPr defTabSz="954088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17550" indent="-276225" defTabSz="954088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03313" indent="-220663" defTabSz="954088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544638" indent="-220663" defTabSz="954088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1985963" indent="-220663" defTabSz="954088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443163" indent="-220663" defTabSz="9540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00363" indent="-220663" defTabSz="9540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357563" indent="-220663" defTabSz="9540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14763" indent="-220663" defTabSz="9540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2DC6FE00-86B2-4E8F-B439-ECC9D2356CBA}" type="slidenum">
              <a:rPr lang="en-US" altLang="tr-TR" sz="1300">
                <a:latin typeface="Arial" panose="020B0604020202020204" pitchFamily="34" charset="0"/>
              </a:rPr>
              <a:pPr algn="r"/>
              <a:t>52</a:t>
            </a:fld>
            <a:endParaRPr lang="en-US" altLang="tr-TR" sz="1300">
              <a:latin typeface="Arial" panose="020B0604020202020204" pitchFamily="3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489" tIns="47744" rIns="95489" bIns="47744" numCol="1" anchor="t" anchorCtr="0" compatLnSpc="1">
            <a:prstTxWarp prst="textNoShape">
              <a:avLst/>
            </a:prstTxWarp>
          </a:bodyPr>
          <a:lstStyle/>
          <a:p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3453739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30E97ACA-D1C1-499B-BD65-136B07C32BC0}" type="slidenum">
              <a:rPr lang="en-US" altLang="tr-TR" sz="1200">
                <a:latin typeface="Times New Roman" panose="02020603050405020304" pitchFamily="18" charset="0"/>
              </a:rPr>
              <a:pPr/>
              <a:t>5</a:t>
            </a:fld>
            <a:endParaRPr lang="en-US" altLang="tr-TR" sz="1200">
              <a:latin typeface="Times New Roman" panose="02020603050405020304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>
              <a:latin typeface="Times New Roman" panose="02020603050405020304" pitchFamily="18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0381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DFEBA0CC-34DD-47FC-BA77-9634C8726860}" type="slidenum">
              <a:rPr lang="en-US" altLang="tr-TR" sz="1200">
                <a:latin typeface="Times New Roman" panose="02020603050405020304" pitchFamily="18" charset="0"/>
              </a:rPr>
              <a:pPr/>
              <a:t>6</a:t>
            </a:fld>
            <a:endParaRPr lang="en-US" altLang="tr-TR" sz="1200">
              <a:latin typeface="Times New Roman" panose="02020603050405020304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>
              <a:latin typeface="Times New Roman" panose="02020603050405020304" pitchFamily="18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81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3EF617-2F50-43E0-8855-64803B99CB98}" type="slidenum">
              <a:rPr lang="en-US" altLang="tr-TR"/>
              <a:pPr/>
              <a:t>7</a:t>
            </a:fld>
            <a:endParaRPr lang="en-US" altLang="tr-TR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566720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E26FAC-2D67-4DA1-96B3-6DAADFEE0B28}" type="slidenum">
              <a:rPr lang="en-US" altLang="tr-TR"/>
              <a:pPr/>
              <a:t>8</a:t>
            </a:fld>
            <a:endParaRPr lang="en-US" altLang="tr-TR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809609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55EF2A60-53EB-4F55-965F-FD9381534C05}" type="slidenum">
              <a:rPr lang="en-US" altLang="tr-TR" sz="1200">
                <a:latin typeface="Times New Roman" panose="02020603050405020304" pitchFamily="18" charset="0"/>
              </a:rPr>
              <a:pPr/>
              <a:t>9</a:t>
            </a:fld>
            <a:endParaRPr lang="en-US" altLang="tr-TR" sz="1200">
              <a:latin typeface="Times New Roman" panose="02020603050405020304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>
              <a:latin typeface="Times New Roman" panose="02020603050405020304" pitchFamily="18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7142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F413B1-7686-44CE-94C4-31C28F017F0F}" type="slidenum">
              <a:rPr lang="en-US" altLang="tr-TR"/>
              <a:pPr/>
              <a:t>10</a:t>
            </a:fld>
            <a:endParaRPr lang="en-US" altLang="tr-TR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735261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2120B152-3B07-4266-9BF4-D01FE129C3D1}" type="slidenum">
              <a:rPr lang="en-US" altLang="tr-TR" sz="1200">
                <a:latin typeface="Times New Roman" panose="02020603050405020304" pitchFamily="18" charset="0"/>
              </a:rPr>
              <a:pPr/>
              <a:t>11</a:t>
            </a:fld>
            <a:endParaRPr lang="en-US" altLang="tr-TR" sz="1200">
              <a:latin typeface="Times New Roman" panose="02020603050405020304" pitchFamily="18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>
              <a:latin typeface="Times New Roman" panose="02020603050405020304" pitchFamily="18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50679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22A49CA4-6EB7-4E25-B3A2-D79D1CE02F77}" type="slidenum">
              <a:rPr lang="en-US" altLang="tr-TR" sz="1200">
                <a:latin typeface="Times New Roman" panose="02020603050405020304" pitchFamily="18" charset="0"/>
              </a:rPr>
              <a:pPr/>
              <a:t>12</a:t>
            </a:fld>
            <a:endParaRPr lang="en-US" altLang="tr-TR" sz="1200">
              <a:latin typeface="Times New Roman" panose="02020603050405020304" pitchFamily="18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>
              <a:latin typeface="Times New Roman" panose="02020603050405020304" pitchFamily="18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2192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-1" y="2545080"/>
            <a:ext cx="9144000" cy="3255264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-1" y="2667000"/>
            <a:ext cx="9144000" cy="2739571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-1" y="5479143"/>
            <a:ext cx="9144000" cy="235857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/>
          <p:cNvSpPr>
            <a:spLocks noGrp="1"/>
          </p:cNvSpPr>
          <p:nvPr>
            <p:ph type="ctrTitle"/>
          </p:nvPr>
        </p:nvSpPr>
        <p:spPr>
          <a:xfrm>
            <a:off x="228599" y="2819400"/>
            <a:ext cx="8686800" cy="1470025"/>
          </a:xfrm>
        </p:spPr>
        <p:txBody>
          <a:bodyPr anchor="b">
            <a:noAutofit/>
          </a:bodyPr>
          <a:lstStyle>
            <a:lvl1pPr>
              <a:defRPr sz="7200" b="0" cap="none" spc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" name="Subtitle 2"/>
          <p:cNvSpPr>
            <a:spLocks noGrp="1"/>
          </p:cNvSpPr>
          <p:nvPr>
            <p:ph type="subTitle" idx="1"/>
          </p:nvPr>
        </p:nvSpPr>
        <p:spPr>
          <a:xfrm>
            <a:off x="179512" y="4293096"/>
            <a:ext cx="8712968" cy="1008112"/>
          </a:xfrm>
        </p:spPr>
        <p:txBody>
          <a:bodyPr>
            <a:normAutofit/>
          </a:bodyPr>
          <a:lstStyle>
            <a:lvl1pPr marL="0" indent="0" algn="ctr">
              <a:buNone/>
              <a:defRPr sz="2800"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4591050" y="2409824"/>
            <a:ext cx="6858000" cy="2038351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5400000">
            <a:off x="4668203" y="2570797"/>
            <a:ext cx="6858000" cy="1716405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274638"/>
            <a:ext cx="1447800" cy="5851525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6353175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Testing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0" y="6356350"/>
            <a:ext cx="762000" cy="365125"/>
          </a:xfrm>
        </p:spPr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5400000">
            <a:off x="3681476" y="3354324"/>
            <a:ext cx="68580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0678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11188" y="1068388"/>
            <a:ext cx="4189412" cy="57896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068388"/>
            <a:ext cx="4191000" cy="57896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7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063011"/>
            <a:ext cx="8928992" cy="54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0889" y="6453336"/>
            <a:ext cx="195283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3728" y="6453336"/>
            <a:ext cx="4824536" cy="365125"/>
          </a:xfrm>
        </p:spPr>
        <p:txBody>
          <a:bodyPr/>
          <a:lstStyle/>
          <a:p>
            <a:r>
              <a:rPr lang="en-US" smtClean="0"/>
              <a:t>Software Testing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0"/>
            </a:lvl1pPr>
          </a:lstStyle>
          <a:p>
            <a:r>
              <a:rPr lang="tr-TR" dirty="0" smtClean="0"/>
              <a:t>1.</a:t>
            </a:r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2545080"/>
            <a:ext cx="9144000" cy="3255264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2667000"/>
            <a:ext cx="9144000" cy="2739571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1" y="5479143"/>
            <a:ext cx="9144000" cy="235857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819400"/>
            <a:ext cx="8686800" cy="1463040"/>
          </a:xfrm>
        </p:spPr>
        <p:txBody>
          <a:bodyPr anchor="b" anchorCtr="0">
            <a:noAutofit/>
          </a:bodyPr>
          <a:lstStyle>
            <a:lvl1pPr algn="ctr">
              <a:defRPr sz="72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499" y="4800600"/>
            <a:ext cx="8001000" cy="54864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76056" y="6356350"/>
            <a:ext cx="3888432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Software Testing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59352" y="4389120"/>
            <a:ext cx="1216152" cy="365125"/>
          </a:xfrm>
        </p:spPr>
        <p:txBody>
          <a:bodyPr/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818888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spc="150" dirty="0" smtClean="0">
                <a:solidFill>
                  <a:srgbClr val="FFFFFF"/>
                </a:solidFill>
                <a:sym typeface="Wingdings"/>
              </a:rPr>
              <a:t></a:t>
            </a:r>
            <a:endParaRPr lang="en-US" sz="3200" spc="150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48584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150" dirty="0" smtClean="0">
                <a:solidFill>
                  <a:srgbClr val="FFFFFF"/>
                </a:solidFill>
                <a:sym typeface="Wingdings"/>
              </a:rPr>
              <a:t></a:t>
            </a:r>
            <a:endParaRPr lang="en-US" sz="3200" spc="150" dirty="0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124744"/>
            <a:ext cx="4388296" cy="50014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388296" cy="50014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70889" y="6453336"/>
            <a:ext cx="152079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63688" y="6453336"/>
            <a:ext cx="5616624" cy="365125"/>
          </a:xfrm>
        </p:spPr>
        <p:txBody>
          <a:bodyPr/>
          <a:lstStyle/>
          <a:p>
            <a:r>
              <a:rPr lang="en-US" smtClean="0"/>
              <a:t>Software Testing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04" y="1052736"/>
            <a:ext cx="43924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504" y="1700808"/>
            <a:ext cx="4389884" cy="442535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8" y="1052736"/>
            <a:ext cx="4320480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00808"/>
            <a:ext cx="4319463" cy="442535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0889" y="6453336"/>
            <a:ext cx="180882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979712" y="6453336"/>
            <a:ext cx="5184576" cy="365125"/>
          </a:xfrm>
        </p:spPr>
        <p:txBody>
          <a:bodyPr/>
          <a:lstStyle/>
          <a:p>
            <a:r>
              <a:rPr lang="en-US" smtClean="0"/>
              <a:t>Software Testing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Testing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Testing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911"/>
            <a:ext cx="5638800" cy="946150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353312"/>
            <a:ext cx="8784976" cy="490118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Testing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72200" y="0"/>
            <a:ext cx="2971800" cy="13136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129396"/>
            <a:ext cx="2743200" cy="1089804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5536" y="1700808"/>
            <a:ext cx="8291264" cy="4547592"/>
          </a:xfrm>
          <a:solidFill>
            <a:schemeClr val="bg2">
              <a:lumMod val="60000"/>
              <a:lumOff val="40000"/>
            </a:schemeClr>
          </a:solidFill>
          <a:effectLst>
            <a:outerShdw blurRad="76200" dist="38100" dir="3600000" algn="ctr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Testing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72200" y="0"/>
            <a:ext cx="2971800" cy="13136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71" y="0"/>
            <a:ext cx="5638800" cy="1005840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69011"/>
            <a:ext cx="2819400" cy="1165429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528719"/>
            <a:ext cx="9144000" cy="222766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100584"/>
            <a:ext cx="9144000" cy="1453896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7641"/>
            <a:ext cx="9144000" cy="659891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77323"/>
            <a:ext cx="9144000" cy="567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04" y="1052736"/>
            <a:ext cx="8928992" cy="54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0889" y="6453336"/>
            <a:ext cx="27062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Software Testing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52320" y="6453336"/>
            <a:ext cx="1584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1</a:t>
            </a:r>
            <a:r>
              <a:rPr lang="tr-TR" dirty="0" smtClean="0"/>
              <a:t>.</a:t>
            </a:r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835928"/>
            <a:ext cx="91440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3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5400" b="0" kern="1200" cap="none" spc="0">
          <a:ln w="13970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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Courier New" pitchFamily="49" charset="0"/>
        <a:buChar char="o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SOFTWARE ENGINEERING</a:t>
            </a:r>
            <a:endParaRPr lang="tr-TR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tr-TR" dirty="0" smtClean="0"/>
              <a:t>Software </a:t>
            </a:r>
            <a:r>
              <a:rPr lang="tr-TR" dirty="0" err="1" smtClean="0"/>
              <a:t>Implementation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Testing</a:t>
            </a:r>
            <a:r>
              <a:rPr lang="tr-TR" dirty="0" smtClean="0"/>
              <a:t> I</a:t>
            </a:r>
            <a:endParaRPr lang="tr-TR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203498"/>
            <a:ext cx="2134012" cy="126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66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0B2E3-4943-41C4-80EE-ED60CA7CB922}" type="slidenum">
              <a:rPr lang="en-US" altLang="tr-TR"/>
              <a:pPr/>
              <a:t>10</a:t>
            </a:fld>
            <a:endParaRPr lang="en-US" altLang="tr-TR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16632"/>
            <a:ext cx="7315200" cy="685800"/>
          </a:xfrm>
        </p:spPr>
        <p:txBody>
          <a:bodyPr>
            <a:normAutofit fontScale="90000"/>
          </a:bodyPr>
          <a:lstStyle/>
          <a:p>
            <a:r>
              <a:rPr lang="en-US" altLang="tr-TR" dirty="0"/>
              <a:t>Input and output conditions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5486400"/>
          </a:xfrm>
        </p:spPr>
        <p:txBody>
          <a:bodyPr/>
          <a:lstStyle/>
          <a:p>
            <a:pPr marL="0" indent="0">
              <a:buNone/>
            </a:pPr>
            <a:r>
              <a:rPr lang="en-US" altLang="tr-TR" sz="3200" dirty="0" smtClean="0"/>
              <a:t>Document </a:t>
            </a:r>
            <a:r>
              <a:rPr lang="en-US" altLang="tr-TR" sz="3200" dirty="0"/>
              <a:t>preconditions, </a:t>
            </a:r>
            <a:r>
              <a:rPr lang="en-US" altLang="tr-TR" sz="3200" dirty="0" err="1"/>
              <a:t>postconditions</a:t>
            </a:r>
            <a:r>
              <a:rPr lang="en-US" altLang="tr-TR" sz="3200" dirty="0"/>
              <a:t>, and invariant conditions.</a:t>
            </a:r>
          </a:p>
          <a:p>
            <a:r>
              <a:rPr lang="en-US" altLang="tr-TR" dirty="0"/>
              <a:t>A </a:t>
            </a:r>
            <a:r>
              <a:rPr lang="en-US" altLang="tr-TR" dirty="0">
                <a:solidFill>
                  <a:schemeClr val="tx2"/>
                </a:solidFill>
              </a:rPr>
              <a:t>precondition</a:t>
            </a:r>
            <a:r>
              <a:rPr lang="en-US" altLang="tr-TR" dirty="0"/>
              <a:t> is something that must be true beforehand in order to use your method</a:t>
            </a:r>
          </a:p>
          <a:p>
            <a:pPr lvl="1"/>
            <a:r>
              <a:rPr lang="en-US" altLang="tr-TR" dirty="0"/>
              <a:t>Example: </a:t>
            </a:r>
            <a:r>
              <a:rPr lang="en-US" altLang="tr-TR" dirty="0">
                <a:solidFill>
                  <a:schemeClr val="accent4">
                    <a:lumMod val="50000"/>
                  </a:schemeClr>
                </a:solidFill>
                <a:latin typeface="Trebuchet MS" panose="020B0603020202020204" pitchFamily="34" charset="0"/>
              </a:rPr>
              <a:t>The piece must be moveable</a:t>
            </a:r>
            <a:endParaRPr lang="en-US" altLang="tr-TR" sz="280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tr-TR" dirty="0"/>
              <a:t>A </a:t>
            </a:r>
            <a:r>
              <a:rPr lang="en-US" altLang="tr-TR" dirty="0" err="1">
                <a:solidFill>
                  <a:schemeClr val="tx2"/>
                </a:solidFill>
              </a:rPr>
              <a:t>postcondition</a:t>
            </a:r>
            <a:r>
              <a:rPr lang="en-US" altLang="tr-TR" dirty="0"/>
              <a:t> is something that your method makes true</a:t>
            </a:r>
          </a:p>
          <a:p>
            <a:pPr lvl="1"/>
            <a:r>
              <a:rPr lang="en-US" altLang="tr-TR" dirty="0"/>
              <a:t>Example: </a:t>
            </a:r>
            <a:r>
              <a:rPr lang="en-US" altLang="tr-TR" dirty="0">
                <a:solidFill>
                  <a:schemeClr val="accent4">
                    <a:lumMod val="50000"/>
                  </a:schemeClr>
                </a:solidFill>
                <a:latin typeface="Trebuchet MS" panose="020B0603020202020204" pitchFamily="34" charset="0"/>
              </a:rPr>
              <a:t>The piece is not against an edge</a:t>
            </a:r>
            <a:endParaRPr lang="en-US" altLang="tr-TR" sz="280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tr-TR" dirty="0"/>
              <a:t>An </a:t>
            </a:r>
            <a:r>
              <a:rPr lang="en-US" altLang="tr-TR" dirty="0">
                <a:solidFill>
                  <a:schemeClr val="tx2"/>
                </a:solidFill>
              </a:rPr>
              <a:t>invariant</a:t>
            </a:r>
            <a:r>
              <a:rPr lang="en-US" altLang="tr-TR" dirty="0"/>
              <a:t> is something that must </a:t>
            </a:r>
            <a:r>
              <a:rPr lang="en-US" altLang="tr-TR" i="1" dirty="0"/>
              <a:t>always</a:t>
            </a:r>
            <a:r>
              <a:rPr lang="en-US" altLang="tr-TR" dirty="0"/>
              <a:t> be true about an object</a:t>
            </a:r>
          </a:p>
          <a:p>
            <a:pPr lvl="1"/>
            <a:r>
              <a:rPr lang="en-US" altLang="tr-TR" dirty="0"/>
              <a:t>Example: </a:t>
            </a:r>
            <a:r>
              <a:rPr lang="en-US" altLang="tr-TR" dirty="0">
                <a:solidFill>
                  <a:schemeClr val="accent4">
                    <a:lumMod val="50000"/>
                  </a:schemeClr>
                </a:solidFill>
                <a:latin typeface="Trebuchet MS" panose="020B0603020202020204" pitchFamily="34" charset="0"/>
              </a:rPr>
              <a:t>The piece is in a valid row and column</a:t>
            </a:r>
            <a:endParaRPr lang="en-US" altLang="tr-TR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243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tr-TR" smtClean="0">
                <a:ea typeface="ＭＳ Ｐゴシック" charset="-128"/>
              </a:rPr>
              <a:t>Nested</a:t>
            </a:r>
            <a:r>
              <a:rPr lang="en-US" altLang="tr-TR" smtClean="0">
                <a:latin typeface="Courier New" panose="02070309020205020404" pitchFamily="49" charset="0"/>
                <a:ea typeface="ＭＳ Ｐゴシック" charset="-128"/>
              </a:rPr>
              <a:t> </a:t>
            </a:r>
            <a:r>
              <a:rPr lang="en-US" altLang="tr-TR" sz="2000" b="1" smtClean="0">
                <a:latin typeface="Courier New" panose="02070309020205020404" pitchFamily="49" charset="0"/>
                <a:ea typeface="ＭＳ Ｐゴシック" charset="-128"/>
              </a:rPr>
              <a:t>if</a:t>
            </a:r>
            <a:r>
              <a:rPr lang="en-US" altLang="tr-TR" smtClean="0">
                <a:latin typeface="Courier New" panose="02070309020205020404" pitchFamily="49" charset="0"/>
                <a:ea typeface="ＭＳ Ｐゴシック" charset="-128"/>
              </a:rPr>
              <a:t> </a:t>
            </a:r>
            <a:r>
              <a:rPr lang="en-US" altLang="tr-TR" smtClean="0">
                <a:ea typeface="ＭＳ Ｐゴシック" charset="-128"/>
              </a:rPr>
              <a:t>Statements (contd)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068388"/>
            <a:ext cx="8532812" cy="55610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tr-TR" dirty="0" smtClean="0">
                <a:ea typeface="ＭＳ Ｐゴシック" charset="-128"/>
              </a:rPr>
              <a:t>A combination of</a:t>
            </a:r>
            <a:r>
              <a:rPr lang="en-US" altLang="tr-TR" sz="1800" dirty="0" smtClean="0">
                <a:latin typeface="Courier New" panose="02070309020205020404" pitchFamily="49" charset="0"/>
                <a:ea typeface="ＭＳ Ｐゴシック" charset="-128"/>
              </a:rPr>
              <a:t> </a:t>
            </a:r>
            <a:r>
              <a:rPr lang="en-US" altLang="tr-TR" sz="1800" b="1" dirty="0" smtClean="0">
                <a:latin typeface="Courier New" panose="02070309020205020404" pitchFamily="49" charset="0"/>
                <a:ea typeface="ＭＳ Ｐゴシック" charset="-128"/>
              </a:rPr>
              <a:t>if</a:t>
            </a:r>
            <a:r>
              <a:rPr lang="en-US" altLang="tr-TR" sz="1800" dirty="0" smtClean="0">
                <a:latin typeface="Courier New" panose="02070309020205020404" pitchFamily="49" charset="0"/>
                <a:ea typeface="ＭＳ Ｐゴシック" charset="-128"/>
              </a:rPr>
              <a:t>-</a:t>
            </a:r>
            <a:r>
              <a:rPr lang="en-US" altLang="tr-TR" sz="1800" b="1" dirty="0" smtClean="0">
                <a:latin typeface="Courier New" panose="02070309020205020404" pitchFamily="49" charset="0"/>
                <a:ea typeface="ＭＳ Ｐゴシック" charset="-128"/>
              </a:rPr>
              <a:t>if</a:t>
            </a:r>
            <a:r>
              <a:rPr lang="en-US" altLang="tr-TR" sz="1800" dirty="0" smtClean="0">
                <a:latin typeface="Courier New" panose="02070309020205020404" pitchFamily="49" charset="0"/>
                <a:ea typeface="ＭＳ Ｐゴシック" charset="-128"/>
              </a:rPr>
              <a:t> </a:t>
            </a:r>
            <a:r>
              <a:rPr lang="en-US" altLang="tr-TR" dirty="0" smtClean="0">
                <a:ea typeface="ＭＳ Ｐゴシック" charset="-128"/>
              </a:rPr>
              <a:t>and</a:t>
            </a:r>
            <a:r>
              <a:rPr lang="en-US" altLang="tr-TR" sz="1800" dirty="0" smtClean="0">
                <a:latin typeface="Courier New" panose="02070309020205020404" pitchFamily="49" charset="0"/>
                <a:ea typeface="ＭＳ Ｐゴシック" charset="-128"/>
              </a:rPr>
              <a:t> </a:t>
            </a:r>
            <a:r>
              <a:rPr lang="en-US" altLang="tr-TR" sz="1800" b="1" dirty="0" smtClean="0">
                <a:latin typeface="Courier New" panose="02070309020205020404" pitchFamily="49" charset="0"/>
                <a:ea typeface="ＭＳ Ｐゴシック" charset="-128"/>
              </a:rPr>
              <a:t>if</a:t>
            </a:r>
            <a:r>
              <a:rPr lang="en-US" altLang="tr-TR" sz="1800" dirty="0" smtClean="0">
                <a:latin typeface="Courier New" panose="02070309020205020404" pitchFamily="49" charset="0"/>
                <a:ea typeface="ＭＳ Ｐゴシック" charset="-128"/>
              </a:rPr>
              <a:t>-</a:t>
            </a:r>
            <a:r>
              <a:rPr lang="en-US" altLang="tr-TR" sz="1800" b="1" dirty="0" smtClean="0">
                <a:latin typeface="Courier New" panose="02070309020205020404" pitchFamily="49" charset="0"/>
                <a:ea typeface="ＭＳ Ｐゴシック" charset="-128"/>
              </a:rPr>
              <a:t>else</a:t>
            </a:r>
            <a:r>
              <a:rPr lang="en-US" altLang="tr-TR" sz="1800" dirty="0" smtClean="0">
                <a:latin typeface="Courier New" panose="02070309020205020404" pitchFamily="49" charset="0"/>
                <a:ea typeface="ＭＳ Ｐゴシック" charset="-128"/>
              </a:rPr>
              <a:t>-</a:t>
            </a:r>
            <a:r>
              <a:rPr lang="en-US" altLang="tr-TR" sz="1800" b="1" dirty="0" smtClean="0">
                <a:latin typeface="Courier New" panose="02070309020205020404" pitchFamily="49" charset="0"/>
                <a:ea typeface="ＭＳ Ｐゴシック" charset="-128"/>
              </a:rPr>
              <a:t>if</a:t>
            </a:r>
            <a:r>
              <a:rPr lang="en-US" altLang="tr-TR" sz="1800" dirty="0" smtClean="0">
                <a:latin typeface="Courier New" panose="02070309020205020404" pitchFamily="49" charset="0"/>
                <a:ea typeface="ＭＳ Ｐゴシック" charset="-128"/>
              </a:rPr>
              <a:t> </a:t>
            </a:r>
            <a:r>
              <a:rPr lang="en-US" altLang="tr-TR" dirty="0" smtClean="0">
                <a:ea typeface="ＭＳ Ｐゴシック" charset="-128"/>
              </a:rPr>
              <a:t>statements is usually difficult to read</a:t>
            </a:r>
          </a:p>
          <a:p>
            <a:pPr eaLnBrk="1" hangingPunct="1">
              <a:lnSpc>
                <a:spcPct val="90000"/>
              </a:lnSpc>
            </a:pPr>
            <a:endParaRPr lang="en-US" altLang="tr-TR" dirty="0" smtClean="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tr-TR" dirty="0" smtClean="0">
                <a:ea typeface="ＭＳ Ｐゴシック" charset="-128"/>
              </a:rPr>
              <a:t>Simplify: The </a:t>
            </a:r>
            <a:r>
              <a:rPr lang="en-US" altLang="tr-TR" sz="2000" b="1" dirty="0" smtClean="0">
                <a:ea typeface="ＭＳ Ｐゴシック" charset="-128"/>
              </a:rPr>
              <a:t>if-if</a:t>
            </a:r>
            <a:r>
              <a:rPr lang="en-US" altLang="tr-TR" dirty="0" smtClean="0">
                <a:ea typeface="ＭＳ Ｐゴシック" charset="-128"/>
              </a:rPr>
              <a:t> combination</a:t>
            </a:r>
          </a:p>
          <a:p>
            <a:pPr lvl="2" eaLnBrk="1" hangingPunct="1">
              <a:lnSpc>
                <a:spcPct val="90000"/>
              </a:lnSpc>
            </a:pPr>
            <a:endParaRPr lang="en-US" altLang="tr-TR" sz="1800" dirty="0" smtClean="0">
              <a:ea typeface="ＭＳ Ｐゴシック" charset="-128"/>
            </a:endParaRPr>
          </a:p>
          <a:p>
            <a:pPr lvl="1" eaLnBrk="1" hangingPunct="1">
              <a:lnSpc>
                <a:spcPct val="90000"/>
              </a:lnSpc>
              <a:buFont typeface="Webdings" panose="05030102010509060703" pitchFamily="18" charset="2"/>
              <a:buNone/>
            </a:pPr>
            <a:r>
              <a:rPr lang="en-US" altLang="tr-TR" sz="1800" b="1" dirty="0" smtClean="0">
                <a:latin typeface="Courier New" panose="02070309020205020404" pitchFamily="49" charset="0"/>
                <a:ea typeface="ＭＳ Ｐゴシック" charset="-128"/>
              </a:rPr>
              <a:t>		if</a:t>
            </a:r>
            <a:r>
              <a:rPr lang="en-US" altLang="tr-TR" sz="1800" dirty="0" smtClean="0">
                <a:latin typeface="Courier New" panose="02070309020205020404" pitchFamily="49" charset="0"/>
                <a:ea typeface="ＭＳ Ｐゴシック" charset="-128"/>
              </a:rPr>
              <a:t> </a:t>
            </a:r>
            <a:r>
              <a:rPr lang="en-US" altLang="tr-TR" sz="1800" dirty="0" smtClean="0">
                <a:ea typeface="ＭＳ Ｐゴシック" charset="-128"/>
              </a:rPr>
              <a:t>&lt;</a:t>
            </a:r>
            <a:r>
              <a:rPr lang="en-US" altLang="tr-TR" sz="1800" i="1" dirty="0" smtClean="0">
                <a:ea typeface="ＭＳ Ｐゴシック" charset="-128"/>
              </a:rPr>
              <a:t>condition1</a:t>
            </a:r>
            <a:r>
              <a:rPr lang="en-US" altLang="tr-TR" sz="1800" dirty="0" smtClean="0">
                <a:ea typeface="ＭＳ Ｐゴシック" charset="-128"/>
              </a:rPr>
              <a:t>&gt;</a:t>
            </a:r>
          </a:p>
          <a:p>
            <a:pPr lvl="1" eaLnBrk="1" hangingPunct="1">
              <a:lnSpc>
                <a:spcPct val="90000"/>
              </a:lnSpc>
              <a:buFont typeface="Webdings" panose="05030102010509060703" pitchFamily="18" charset="2"/>
              <a:buNone/>
            </a:pPr>
            <a:r>
              <a:rPr lang="en-US" altLang="tr-TR" sz="1800" b="1" dirty="0" smtClean="0">
                <a:ea typeface="ＭＳ Ｐゴシック" charset="-128"/>
              </a:rPr>
              <a:t>		</a:t>
            </a:r>
            <a:r>
              <a:rPr lang="en-US" altLang="tr-TR" sz="1800" b="1" dirty="0" smtClean="0">
                <a:latin typeface="Courier New" panose="02070309020205020404" pitchFamily="49" charset="0"/>
                <a:ea typeface="ＭＳ Ｐゴシック" charset="-128"/>
              </a:rPr>
              <a:t>	if</a:t>
            </a:r>
            <a:r>
              <a:rPr lang="en-US" altLang="tr-TR" sz="1800" dirty="0" smtClean="0">
                <a:latin typeface="Courier New" panose="02070309020205020404" pitchFamily="49" charset="0"/>
                <a:ea typeface="ＭＳ Ｐゴシック" charset="-128"/>
              </a:rPr>
              <a:t> </a:t>
            </a:r>
            <a:r>
              <a:rPr lang="en-US" altLang="tr-TR" sz="1800" dirty="0" smtClean="0">
                <a:ea typeface="ＭＳ Ｐゴシック" charset="-128"/>
              </a:rPr>
              <a:t>&lt;</a:t>
            </a:r>
            <a:r>
              <a:rPr lang="en-US" altLang="tr-TR" sz="1800" i="1" dirty="0" smtClean="0">
                <a:ea typeface="ＭＳ Ｐゴシック" charset="-128"/>
              </a:rPr>
              <a:t>condition2</a:t>
            </a:r>
            <a:r>
              <a:rPr lang="en-US" altLang="tr-TR" sz="1800" dirty="0" smtClean="0">
                <a:ea typeface="ＭＳ Ｐゴシック" charset="-128"/>
              </a:rPr>
              <a:t>&gt; </a:t>
            </a:r>
          </a:p>
          <a:p>
            <a:pPr lvl="2" eaLnBrk="1" hangingPunct="1">
              <a:lnSpc>
                <a:spcPct val="90000"/>
              </a:lnSpc>
            </a:pPr>
            <a:endParaRPr lang="en-US" altLang="tr-TR" sz="1800" dirty="0" smtClean="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  <a:buFont typeface="Webdings" panose="05030102010509060703" pitchFamily="18" charset="2"/>
              <a:buNone/>
            </a:pPr>
            <a:r>
              <a:rPr lang="en-US" altLang="tr-TR" dirty="0" smtClean="0">
                <a:ea typeface="ＭＳ Ｐゴシック" charset="-128"/>
              </a:rPr>
              <a:t>	is frequently equivalent to the single condition</a:t>
            </a:r>
          </a:p>
          <a:p>
            <a:pPr lvl="2" eaLnBrk="1" hangingPunct="1">
              <a:lnSpc>
                <a:spcPct val="90000"/>
              </a:lnSpc>
            </a:pPr>
            <a:endParaRPr lang="en-US" altLang="tr-TR" sz="1800" dirty="0" smtClean="0">
              <a:ea typeface="ＭＳ Ｐゴシック" charset="-128"/>
            </a:endParaRPr>
          </a:p>
          <a:p>
            <a:pPr lvl="1" eaLnBrk="1" hangingPunct="1">
              <a:lnSpc>
                <a:spcPct val="90000"/>
              </a:lnSpc>
              <a:buFont typeface="Webdings" panose="05030102010509060703" pitchFamily="18" charset="2"/>
              <a:buNone/>
            </a:pPr>
            <a:r>
              <a:rPr lang="en-US" altLang="tr-TR" b="1" dirty="0" smtClean="0">
                <a:ea typeface="ＭＳ Ｐゴシック" charset="-128"/>
              </a:rPr>
              <a:t>	</a:t>
            </a:r>
            <a:r>
              <a:rPr lang="en-US" altLang="tr-TR" sz="1800" dirty="0" smtClean="0">
                <a:latin typeface="Courier New" panose="02070309020205020404" pitchFamily="49" charset="0"/>
                <a:ea typeface="ＭＳ Ｐゴシック" charset="-128"/>
              </a:rPr>
              <a:t>	</a:t>
            </a:r>
            <a:r>
              <a:rPr lang="en-US" altLang="tr-TR" sz="1800" b="1" dirty="0" smtClean="0">
                <a:latin typeface="Courier New" panose="02070309020205020404" pitchFamily="49" charset="0"/>
                <a:ea typeface="ＭＳ Ｐゴシック" charset="-128"/>
              </a:rPr>
              <a:t>if</a:t>
            </a:r>
            <a:r>
              <a:rPr lang="en-US" altLang="tr-TR" sz="1800" dirty="0" smtClean="0">
                <a:latin typeface="Courier New" panose="02070309020205020404" pitchFamily="49" charset="0"/>
                <a:ea typeface="ＭＳ Ｐゴシック" charset="-128"/>
              </a:rPr>
              <a:t> </a:t>
            </a:r>
            <a:r>
              <a:rPr lang="en-US" altLang="tr-TR" sz="1800" dirty="0" smtClean="0">
                <a:ea typeface="ＭＳ Ｐゴシック" charset="-128"/>
              </a:rPr>
              <a:t>&lt;</a:t>
            </a:r>
            <a:r>
              <a:rPr lang="en-US" altLang="tr-TR" sz="1800" i="1" dirty="0" smtClean="0">
                <a:ea typeface="ＭＳ Ｐゴシック" charset="-128"/>
              </a:rPr>
              <a:t>condition1</a:t>
            </a:r>
            <a:r>
              <a:rPr lang="en-US" altLang="tr-TR" sz="1800" dirty="0" smtClean="0">
                <a:ea typeface="ＭＳ Ｐゴシック" charset="-128"/>
              </a:rPr>
              <a:t>&gt; </a:t>
            </a:r>
            <a:r>
              <a:rPr lang="en-US" altLang="tr-TR" sz="1800" dirty="0" smtClean="0">
                <a:latin typeface="Courier New" panose="02070309020205020404" pitchFamily="49" charset="0"/>
                <a:ea typeface="ＭＳ Ｐゴシック" charset="-128"/>
              </a:rPr>
              <a:t>&amp;&amp; </a:t>
            </a:r>
            <a:r>
              <a:rPr lang="en-US" altLang="tr-TR" sz="1800" dirty="0" smtClean="0">
                <a:ea typeface="ＭＳ Ｐゴシック" charset="-128"/>
              </a:rPr>
              <a:t>&lt;</a:t>
            </a:r>
            <a:r>
              <a:rPr lang="en-US" altLang="tr-TR" sz="1800" i="1" dirty="0" smtClean="0">
                <a:ea typeface="ＭＳ Ｐゴシック" charset="-128"/>
              </a:rPr>
              <a:t>condition2</a:t>
            </a:r>
            <a:r>
              <a:rPr lang="en-US" altLang="tr-TR" sz="1800" dirty="0" smtClean="0">
                <a:ea typeface="ＭＳ Ｐゴシック" charset="-128"/>
              </a:rPr>
              <a:t>&gt; </a:t>
            </a:r>
            <a:endParaRPr lang="tr-TR" altLang="tr-TR" sz="1800" dirty="0" smtClean="0">
              <a:ea typeface="ＭＳ Ｐゴシック" charset="-128"/>
            </a:endParaRPr>
          </a:p>
          <a:p>
            <a:pPr lvl="1" eaLnBrk="1" hangingPunct="1">
              <a:lnSpc>
                <a:spcPct val="90000"/>
              </a:lnSpc>
              <a:buFont typeface="Webdings" panose="05030102010509060703" pitchFamily="18" charset="2"/>
              <a:buNone/>
            </a:pPr>
            <a:endParaRPr lang="tr-TR" altLang="tr-TR" sz="1800" dirty="0" smtClean="0">
              <a:ea typeface="ＭＳ Ｐゴシック" charset="-128"/>
            </a:endParaRPr>
          </a:p>
          <a:p>
            <a:pPr>
              <a:lnSpc>
                <a:spcPct val="90000"/>
              </a:lnSpc>
            </a:pPr>
            <a:r>
              <a:rPr lang="en-US" altLang="tr-TR" dirty="0">
                <a:ea typeface="ＭＳ Ｐゴシック" charset="-128"/>
              </a:rPr>
              <a:t>Rule of thumb</a:t>
            </a:r>
          </a:p>
          <a:p>
            <a:pPr lvl="1">
              <a:lnSpc>
                <a:spcPct val="90000"/>
              </a:lnSpc>
            </a:pPr>
            <a:r>
              <a:rPr lang="en-US" altLang="tr-TR" sz="1800" b="1" dirty="0">
                <a:latin typeface="Courier New" panose="02070309020205020404" pitchFamily="49" charset="0"/>
                <a:ea typeface="ＭＳ Ｐゴシック" charset="-128"/>
              </a:rPr>
              <a:t>if</a:t>
            </a:r>
            <a:r>
              <a:rPr lang="en-US" altLang="tr-TR" dirty="0">
                <a:latin typeface="Courier New" panose="02070309020205020404" pitchFamily="49" charset="0"/>
                <a:ea typeface="ＭＳ Ｐゴシック" charset="-128"/>
              </a:rPr>
              <a:t> </a:t>
            </a:r>
            <a:r>
              <a:rPr lang="en-US" altLang="tr-TR" dirty="0">
                <a:ea typeface="ＭＳ Ｐゴシック" charset="-128"/>
              </a:rPr>
              <a:t>statements nested to a depth of greater than three should be avoided as poor programming practice</a:t>
            </a:r>
          </a:p>
          <a:p>
            <a:pPr lvl="1" eaLnBrk="1" hangingPunct="1">
              <a:lnSpc>
                <a:spcPct val="90000"/>
              </a:lnSpc>
              <a:buFont typeface="Webdings" panose="05030102010509060703" pitchFamily="18" charset="2"/>
              <a:buNone/>
            </a:pPr>
            <a:endParaRPr lang="en-US" altLang="tr-TR" sz="1800" dirty="0" smtClean="0">
              <a:ea typeface="ＭＳ Ｐゴシック" charset="-128"/>
            </a:endParaRP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tr-TR" sz="1800" dirty="0" smtClean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48394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tr-TR" dirty="0" smtClean="0">
                <a:ea typeface="ＭＳ Ｐゴシック" charset="-128"/>
              </a:rPr>
              <a:t>Programming Standards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xfrm>
            <a:off x="305594" y="1052736"/>
            <a:ext cx="8532812" cy="5408612"/>
          </a:xfrm>
        </p:spPr>
        <p:txBody>
          <a:bodyPr/>
          <a:lstStyle/>
          <a:p>
            <a:pPr eaLnBrk="1" hangingPunct="1"/>
            <a:r>
              <a:rPr lang="en-US" altLang="tr-TR" dirty="0" smtClean="0">
                <a:ea typeface="ＭＳ Ｐゴシック" charset="-128"/>
              </a:rPr>
              <a:t>Standards can be both a blessing and a curse</a:t>
            </a:r>
          </a:p>
          <a:p>
            <a:pPr eaLnBrk="1" hangingPunct="1"/>
            <a:endParaRPr lang="en-US" altLang="tr-TR" dirty="0" smtClean="0">
              <a:ea typeface="ＭＳ Ｐゴシック" charset="-128"/>
            </a:endParaRPr>
          </a:p>
          <a:p>
            <a:pPr eaLnBrk="1" hangingPunct="1"/>
            <a:r>
              <a:rPr lang="en-US" altLang="tr-TR" dirty="0" smtClean="0">
                <a:ea typeface="ＭＳ Ｐゴシック" charset="-128"/>
              </a:rPr>
              <a:t>Modules of coincidental cohesion arise from rules like </a:t>
            </a:r>
          </a:p>
          <a:p>
            <a:pPr lvl="1" eaLnBrk="1" hangingPunct="1"/>
            <a:r>
              <a:rPr lang="en-US" altLang="tr-TR" dirty="0" smtClean="0">
                <a:ea typeface="ＭＳ Ｐゴシック" charset="-128"/>
              </a:rPr>
              <a:t>“Every module will consist of between 35 and 50 executable statements” </a:t>
            </a:r>
          </a:p>
          <a:p>
            <a:pPr eaLnBrk="1" hangingPunct="1"/>
            <a:endParaRPr lang="en-US" altLang="tr-TR" dirty="0" smtClean="0">
              <a:ea typeface="ＭＳ Ｐゴシック" charset="-128"/>
            </a:endParaRPr>
          </a:p>
          <a:p>
            <a:pPr eaLnBrk="1" hangingPunct="1"/>
            <a:r>
              <a:rPr lang="en-US" altLang="tr-TR" dirty="0" smtClean="0">
                <a:ea typeface="ＭＳ Ｐゴシック" charset="-128"/>
              </a:rPr>
              <a:t>Better</a:t>
            </a:r>
          </a:p>
          <a:p>
            <a:pPr lvl="1" eaLnBrk="1" hangingPunct="1"/>
            <a:r>
              <a:rPr lang="en-US" altLang="tr-TR" dirty="0" smtClean="0">
                <a:ea typeface="ＭＳ Ｐゴシック" charset="-128"/>
              </a:rPr>
              <a:t>“Programmers should consult their managers before constructing a module with fewer than 35 or more than 50 executable statements”</a:t>
            </a:r>
          </a:p>
          <a:p>
            <a:pPr lvl="1" eaLnBrk="1" hangingPunct="1"/>
            <a:endParaRPr lang="en-US" altLang="tr-TR" dirty="0" smtClean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7138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-108520" y="260648"/>
            <a:ext cx="9067800" cy="4572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tr-TR" sz="3200" dirty="0" smtClean="0">
                <a:ea typeface="ＭＳ Ｐゴシック" charset="-128"/>
              </a:rPr>
              <a:t>Examples of Good Programming Standards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052736"/>
            <a:ext cx="8532812" cy="5561012"/>
          </a:xfrm>
        </p:spPr>
        <p:txBody>
          <a:bodyPr/>
          <a:lstStyle/>
          <a:p>
            <a:pPr eaLnBrk="1" hangingPunct="1"/>
            <a:r>
              <a:rPr lang="en-US" altLang="tr-TR" dirty="0" smtClean="0">
                <a:ea typeface="ＭＳ Ｐゴシック" charset="-128"/>
              </a:rPr>
              <a:t>“Nesting of</a:t>
            </a:r>
            <a:r>
              <a:rPr lang="en-US" altLang="tr-TR" sz="1800" dirty="0" smtClean="0">
                <a:latin typeface="Courier New" panose="02070309020205020404" pitchFamily="49" charset="0"/>
                <a:ea typeface="ＭＳ Ｐゴシック" charset="-128"/>
              </a:rPr>
              <a:t> </a:t>
            </a:r>
            <a:r>
              <a:rPr lang="en-US" altLang="tr-TR" sz="1800" b="1" dirty="0" smtClean="0">
                <a:latin typeface="Courier New" panose="02070309020205020404" pitchFamily="49" charset="0"/>
                <a:ea typeface="ＭＳ Ｐゴシック" charset="-128"/>
              </a:rPr>
              <a:t>if</a:t>
            </a:r>
            <a:r>
              <a:rPr lang="en-US" altLang="tr-TR" sz="1800" dirty="0" smtClean="0">
                <a:latin typeface="Courier New" panose="02070309020205020404" pitchFamily="49" charset="0"/>
                <a:ea typeface="ＭＳ Ｐゴシック" charset="-128"/>
              </a:rPr>
              <a:t> </a:t>
            </a:r>
            <a:r>
              <a:rPr lang="en-US" altLang="tr-TR" dirty="0" smtClean="0">
                <a:ea typeface="ＭＳ Ｐゴシック" charset="-128"/>
              </a:rPr>
              <a:t>statements should not exceed a depth of 3, except with prior approval from the team leader”</a:t>
            </a:r>
          </a:p>
          <a:p>
            <a:pPr eaLnBrk="1" hangingPunct="1"/>
            <a:endParaRPr lang="en-US" altLang="tr-TR" dirty="0" smtClean="0">
              <a:ea typeface="ＭＳ Ｐゴシック" charset="-128"/>
            </a:endParaRPr>
          </a:p>
          <a:p>
            <a:pPr eaLnBrk="1" hangingPunct="1"/>
            <a:r>
              <a:rPr lang="en-US" altLang="tr-TR" dirty="0" smtClean="0">
                <a:ea typeface="ＭＳ Ｐゴシック" charset="-128"/>
              </a:rPr>
              <a:t>“Modules should consist of between 35 and 50 statements, except with prior approval from the team leader”</a:t>
            </a:r>
          </a:p>
          <a:p>
            <a:pPr eaLnBrk="1" hangingPunct="1"/>
            <a:endParaRPr lang="en-US" altLang="tr-TR" dirty="0" smtClean="0">
              <a:ea typeface="ＭＳ Ｐゴシック" charset="-128"/>
            </a:endParaRPr>
          </a:p>
          <a:p>
            <a:pPr eaLnBrk="1" hangingPunct="1"/>
            <a:r>
              <a:rPr lang="en-US" altLang="tr-TR" dirty="0" smtClean="0">
                <a:ea typeface="ＭＳ Ｐゴシック" charset="-128"/>
              </a:rPr>
              <a:t>“Use of</a:t>
            </a:r>
            <a:r>
              <a:rPr lang="en-US" altLang="tr-TR" sz="1800" dirty="0" smtClean="0">
                <a:latin typeface="Courier New" panose="02070309020205020404" pitchFamily="49" charset="0"/>
                <a:ea typeface="ＭＳ Ｐゴシック" charset="-128"/>
              </a:rPr>
              <a:t> </a:t>
            </a:r>
            <a:r>
              <a:rPr lang="en-US" altLang="tr-TR" sz="1800" b="1" dirty="0" err="1" smtClean="0">
                <a:latin typeface="Courier New" panose="02070309020205020404" pitchFamily="49" charset="0"/>
                <a:ea typeface="ＭＳ Ｐゴシック" charset="-128"/>
              </a:rPr>
              <a:t>goto</a:t>
            </a:r>
            <a:r>
              <a:rPr lang="en-US" altLang="tr-TR" dirty="0" smtClean="0">
                <a:ea typeface="ＭＳ Ｐゴシック" charset="-128"/>
              </a:rPr>
              <a:t> should be avoided.  However, with prior approval from the team leader, a forward</a:t>
            </a:r>
            <a:r>
              <a:rPr lang="en-US" altLang="tr-TR" sz="1600" dirty="0" smtClean="0">
                <a:latin typeface="Courier New" panose="02070309020205020404" pitchFamily="49" charset="0"/>
                <a:ea typeface="ＭＳ Ｐゴシック" charset="-128"/>
              </a:rPr>
              <a:t> </a:t>
            </a:r>
            <a:r>
              <a:rPr lang="en-US" altLang="tr-TR" sz="1600" b="1" dirty="0" err="1" smtClean="0">
                <a:latin typeface="Courier New" panose="02070309020205020404" pitchFamily="49" charset="0"/>
                <a:ea typeface="ＭＳ Ｐゴシック" charset="-128"/>
              </a:rPr>
              <a:t>goto</a:t>
            </a:r>
            <a:r>
              <a:rPr lang="en-US" altLang="tr-TR" sz="1600" dirty="0" smtClean="0">
                <a:latin typeface="Courier New" panose="02070309020205020404" pitchFamily="49" charset="0"/>
                <a:ea typeface="ＭＳ Ｐゴシック" charset="-128"/>
              </a:rPr>
              <a:t> </a:t>
            </a:r>
            <a:r>
              <a:rPr lang="en-US" altLang="tr-TR" dirty="0" smtClean="0">
                <a:ea typeface="ＭＳ Ｐゴシック" charset="-128"/>
              </a:rPr>
              <a:t>may be used for error handling”</a:t>
            </a:r>
            <a:endParaRPr lang="tr-TR" altLang="tr-TR" dirty="0" smtClean="0">
              <a:ea typeface="ＭＳ Ｐゴシック" charset="-128"/>
            </a:endParaRPr>
          </a:p>
          <a:p>
            <a:pPr eaLnBrk="1" hangingPunct="1"/>
            <a:endParaRPr lang="tr-TR" altLang="tr-TR" dirty="0">
              <a:ea typeface="ＭＳ Ｐゴシック" charset="-128"/>
            </a:endParaRPr>
          </a:p>
          <a:p>
            <a:pPr eaLnBrk="1" hangingPunct="1"/>
            <a:r>
              <a:rPr lang="tr-TR" altLang="tr-TR" dirty="0" err="1" smtClean="0">
                <a:ea typeface="ＭＳ Ｐゴシック" charset="-128"/>
              </a:rPr>
              <a:t>These</a:t>
            </a:r>
            <a:r>
              <a:rPr lang="tr-TR" altLang="tr-TR" dirty="0" smtClean="0">
                <a:ea typeface="ＭＳ Ｐゴシック" charset="-128"/>
              </a:rPr>
              <a:t> </a:t>
            </a:r>
            <a:r>
              <a:rPr lang="tr-TR" altLang="tr-TR" dirty="0" err="1" smtClean="0">
                <a:ea typeface="ＭＳ Ｐゴシック" charset="-128"/>
              </a:rPr>
              <a:t>programming</a:t>
            </a:r>
            <a:r>
              <a:rPr lang="tr-TR" altLang="tr-TR" dirty="0" smtClean="0">
                <a:ea typeface="ＭＳ Ｐゴシック" charset="-128"/>
              </a:rPr>
              <a:t> </a:t>
            </a:r>
            <a:r>
              <a:rPr lang="tr-TR" altLang="tr-TR" dirty="0" err="1" smtClean="0">
                <a:ea typeface="ＭＳ Ｐゴシック" charset="-128"/>
              </a:rPr>
              <a:t>standards</a:t>
            </a:r>
            <a:r>
              <a:rPr lang="tr-TR" altLang="tr-TR" dirty="0" smtClean="0">
                <a:ea typeface="ＭＳ Ｐゴシック" charset="-128"/>
              </a:rPr>
              <a:t> </a:t>
            </a:r>
            <a:r>
              <a:rPr lang="tr-TR" altLang="tr-TR" dirty="0" err="1" smtClean="0">
                <a:ea typeface="ＭＳ Ｐゴシック" charset="-128"/>
              </a:rPr>
              <a:t>reduce</a:t>
            </a:r>
            <a:r>
              <a:rPr lang="tr-TR" altLang="tr-TR" dirty="0" smtClean="0">
                <a:ea typeface="ＭＳ Ｐゴシック" charset="-128"/>
              </a:rPr>
              <a:t> </a:t>
            </a:r>
            <a:r>
              <a:rPr lang="tr-TR" altLang="tr-TR" dirty="0" err="1" smtClean="0">
                <a:ea typeface="ＭＳ Ｐゴシック" charset="-128"/>
              </a:rPr>
              <a:t>the</a:t>
            </a:r>
            <a:r>
              <a:rPr lang="tr-TR" altLang="tr-TR" dirty="0" smtClean="0">
                <a:ea typeface="ＭＳ Ｐゴシック" charset="-128"/>
              </a:rPr>
              <a:t> </a:t>
            </a:r>
            <a:r>
              <a:rPr lang="tr-TR" altLang="tr-TR" dirty="0" err="1" smtClean="0">
                <a:ea typeface="ＭＳ Ｐゴシック" charset="-128"/>
              </a:rPr>
              <a:t>complexity</a:t>
            </a:r>
            <a:r>
              <a:rPr lang="tr-TR" altLang="tr-TR" dirty="0" smtClean="0">
                <a:ea typeface="ＭＳ Ｐゴシック" charset="-128"/>
              </a:rPr>
              <a:t> of </a:t>
            </a:r>
            <a:r>
              <a:rPr lang="tr-TR" altLang="tr-TR" dirty="0" err="1" smtClean="0">
                <a:ea typeface="ＭＳ Ｐゴシック" charset="-128"/>
              </a:rPr>
              <a:t>the</a:t>
            </a:r>
            <a:r>
              <a:rPr lang="tr-TR" altLang="tr-TR" dirty="0" smtClean="0">
                <a:ea typeface="ＭＳ Ｐゴシック" charset="-128"/>
              </a:rPr>
              <a:t> </a:t>
            </a:r>
            <a:r>
              <a:rPr lang="tr-TR" altLang="tr-TR" dirty="0" err="1" smtClean="0">
                <a:ea typeface="ＭＳ Ｐゴシック" charset="-128"/>
              </a:rPr>
              <a:t>code</a:t>
            </a:r>
            <a:r>
              <a:rPr lang="tr-TR" altLang="tr-TR" dirty="0" smtClean="0">
                <a:ea typeface="ＭＳ Ｐゴシック" charset="-128"/>
              </a:rPr>
              <a:t> </a:t>
            </a:r>
            <a:r>
              <a:rPr lang="tr-TR" altLang="tr-TR" dirty="0" err="1" smtClean="0">
                <a:ea typeface="ＭＳ Ｐゴシック" charset="-128"/>
              </a:rPr>
              <a:t>and</a:t>
            </a:r>
            <a:r>
              <a:rPr lang="tr-TR" altLang="tr-TR" dirty="0" smtClean="0">
                <a:ea typeface="ＭＳ Ｐゴシック" charset="-128"/>
              </a:rPr>
              <a:t> </a:t>
            </a:r>
            <a:r>
              <a:rPr lang="tr-TR" altLang="tr-TR" dirty="0" err="1" smtClean="0">
                <a:ea typeface="ＭＳ Ｐゴシック" charset="-128"/>
              </a:rPr>
              <a:t>improve</a:t>
            </a:r>
            <a:r>
              <a:rPr lang="tr-TR" altLang="tr-TR" dirty="0" smtClean="0">
                <a:ea typeface="ＭＳ Ｐゴシック" charset="-128"/>
              </a:rPr>
              <a:t> </a:t>
            </a:r>
            <a:r>
              <a:rPr lang="tr-TR" altLang="tr-TR" dirty="0" err="1" smtClean="0">
                <a:ea typeface="ＭＳ Ｐゴシック" charset="-128"/>
              </a:rPr>
              <a:t>its</a:t>
            </a:r>
            <a:r>
              <a:rPr lang="tr-TR" altLang="tr-TR" dirty="0" smtClean="0">
                <a:ea typeface="ＭＳ Ｐゴシック" charset="-128"/>
              </a:rPr>
              <a:t> </a:t>
            </a:r>
            <a:r>
              <a:rPr lang="tr-TR" altLang="tr-TR" dirty="0" err="1" smtClean="0">
                <a:ea typeface="ＭＳ Ｐゴシック" charset="-128"/>
              </a:rPr>
              <a:t>readability</a:t>
            </a:r>
            <a:r>
              <a:rPr lang="tr-TR" altLang="tr-TR" dirty="0" smtClean="0">
                <a:ea typeface="ＭＳ Ｐゴシック" charset="-128"/>
              </a:rPr>
              <a:t> </a:t>
            </a:r>
            <a:r>
              <a:rPr lang="tr-TR" altLang="tr-TR" dirty="0" err="1" smtClean="0">
                <a:ea typeface="ＭＳ Ｐゴシック" charset="-128"/>
              </a:rPr>
              <a:t>and</a:t>
            </a:r>
            <a:r>
              <a:rPr lang="tr-TR" altLang="tr-TR" dirty="0" smtClean="0">
                <a:ea typeface="ＭＳ Ｐゴシック" charset="-128"/>
              </a:rPr>
              <a:t> </a:t>
            </a:r>
            <a:r>
              <a:rPr lang="tr-TR" altLang="tr-TR" dirty="0" err="1" smtClean="0">
                <a:ea typeface="ＭＳ Ｐゴシック" charset="-128"/>
              </a:rPr>
              <a:t>maintainability</a:t>
            </a:r>
            <a:r>
              <a:rPr lang="tr-TR" altLang="tr-TR" dirty="0" smtClean="0">
                <a:ea typeface="ＭＳ Ｐゴシック" charset="-128"/>
              </a:rPr>
              <a:t>.</a:t>
            </a:r>
            <a:endParaRPr lang="en-US" altLang="tr-TR" dirty="0" smtClean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7177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3E2F7FDB-23E4-426A-986C-A8DCD3FE0298}" type="slidenum">
              <a:rPr lang="tr-TR" altLang="tr-TR" sz="1400" b="1">
                <a:latin typeface="Arial" panose="020B0604020202020204" pitchFamily="34" charset="0"/>
              </a:rPr>
              <a:pPr algn="r"/>
              <a:t>14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100013"/>
            <a:ext cx="9144000" cy="114300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tr-TR" altLang="tr-TR" dirty="0" err="1" smtClean="0">
                <a:ln>
                  <a:noFill/>
                </a:ln>
                <a:effectLst/>
              </a:rPr>
              <a:t>Cyclomatic</a:t>
            </a:r>
            <a:r>
              <a:rPr lang="tr-TR" altLang="tr-TR" dirty="0" smtClean="0">
                <a:ln>
                  <a:noFill/>
                </a:ln>
                <a:effectLst/>
              </a:rPr>
              <a:t> </a:t>
            </a:r>
            <a:r>
              <a:rPr lang="tr-TR" altLang="tr-TR" dirty="0" err="1" smtClean="0">
                <a:ln>
                  <a:noFill/>
                </a:ln>
                <a:effectLst/>
              </a:rPr>
              <a:t>Complexity</a:t>
            </a:r>
            <a:endParaRPr lang="en-US" altLang="tr-TR" dirty="0" smtClean="0">
              <a:ln>
                <a:noFill/>
              </a:ln>
              <a:effectLst/>
            </a:endParaRPr>
          </a:p>
        </p:txBody>
      </p:sp>
      <p:sp>
        <p:nvSpPr>
          <p:cNvPr id="4474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295400"/>
            <a:ext cx="8820150" cy="5029200"/>
          </a:xfrm>
        </p:spPr>
        <p:txBody>
          <a:bodyPr>
            <a:normAutofit lnSpcReduction="10000"/>
          </a:bodyPr>
          <a:lstStyle/>
          <a:p>
            <a:r>
              <a:rPr lang="tr-TR" altLang="tr-TR" smtClean="0"/>
              <a:t>Cyclomatic Complexity V(G) is defined as the number of regions in the flow graph. 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tr-TR" smtClean="0"/>
              <a:t>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tr-TR" smtClean="0"/>
              <a:t>     V(G) = E – N  + 2</a:t>
            </a:r>
            <a:br>
              <a:rPr lang="tr-TR" altLang="tr-TR" smtClean="0"/>
            </a:br>
            <a:endParaRPr lang="tr-TR" altLang="tr-TR" smtClean="0"/>
          </a:p>
          <a:p>
            <a:pPr lvl="1">
              <a:buFont typeface="Courier New" panose="02070309020205020404" pitchFamily="49" charset="0"/>
              <a:buNone/>
            </a:pPr>
            <a:r>
              <a:rPr lang="tr-TR" altLang="tr-TR" sz="2400" smtClean="0"/>
              <a:t>E: number of edges in flow graph</a:t>
            </a:r>
          </a:p>
          <a:p>
            <a:pPr lvl="1">
              <a:buFont typeface="Courier New" panose="02070309020205020404" pitchFamily="49" charset="0"/>
              <a:buNone/>
            </a:pPr>
            <a:r>
              <a:rPr lang="tr-TR" altLang="tr-TR" sz="2400" smtClean="0"/>
              <a:t>N: number of nodes in flow graph</a:t>
            </a:r>
          </a:p>
          <a:p>
            <a:endParaRPr lang="tr-TR" altLang="tr-TR" smtClean="0"/>
          </a:p>
          <a:p>
            <a:r>
              <a:rPr lang="tr-TR" altLang="tr-TR" b="1" smtClean="0">
                <a:solidFill>
                  <a:srgbClr val="FF3300"/>
                </a:solidFill>
              </a:rPr>
              <a:t>Another method:</a:t>
            </a:r>
            <a:r>
              <a:rPr lang="tr-TR" altLang="tr-TR" smtClean="0"/>
              <a:t/>
            </a:r>
            <a:br>
              <a:rPr lang="tr-TR" altLang="tr-TR" smtClean="0"/>
            </a:br>
            <a:r>
              <a:rPr lang="tr-TR" altLang="tr-TR" smtClean="0"/>
              <a:t>V(G) = P + 1</a:t>
            </a:r>
            <a:br>
              <a:rPr lang="tr-TR" altLang="tr-TR" smtClean="0"/>
            </a:br>
            <a:r>
              <a:rPr lang="tr-TR" altLang="tr-TR" smtClean="0"/>
              <a:t/>
            </a:r>
            <a:br>
              <a:rPr lang="tr-TR" altLang="tr-TR" smtClean="0"/>
            </a:br>
            <a:r>
              <a:rPr lang="tr-TR" altLang="tr-TR" smtClean="0"/>
              <a:t>P: number of predicate nodes (simple decisions) </a:t>
            </a:r>
            <a:br>
              <a:rPr lang="tr-TR" altLang="tr-TR" smtClean="0"/>
            </a:br>
            <a:r>
              <a:rPr lang="tr-TR" altLang="tr-TR" smtClean="0"/>
              <a:t> in flow graph</a:t>
            </a:r>
            <a:endParaRPr lang="en-US" altLang="tr-TR" smtClean="0"/>
          </a:p>
        </p:txBody>
      </p:sp>
    </p:spTree>
    <p:extLst>
      <p:ext uri="{BB962C8B-B14F-4D97-AF65-F5344CB8AC3E}">
        <p14:creationId xmlns:p14="http://schemas.microsoft.com/office/powerpoint/2010/main" val="17473612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4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493CA194-295F-4C8A-9E7A-E85C0577E0A7}" type="slidenum">
              <a:rPr lang="tr-TR" altLang="tr-TR" sz="1400" b="1">
                <a:latin typeface="Arial" panose="020B0604020202020204" pitchFamily="34" charset="0"/>
              </a:rPr>
              <a:pPr algn="r"/>
              <a:t>15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71550" y="981075"/>
            <a:ext cx="2073275" cy="7318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tr-TR" altLang="tr-TR" sz="3600" b="1" smtClean="0">
                <a:ln>
                  <a:noFill/>
                </a:ln>
                <a:solidFill>
                  <a:srgbClr val="FF3300"/>
                </a:solidFill>
                <a:effectLst/>
              </a:rPr>
              <a:t>Flow chart</a:t>
            </a:r>
            <a:endParaRPr lang="en-US" altLang="tr-TR" sz="3600" b="1" smtClean="0">
              <a:ln>
                <a:noFill/>
              </a:ln>
              <a:solidFill>
                <a:srgbClr val="FF3300"/>
              </a:solidFill>
              <a:effectLst/>
            </a:endParaRPr>
          </a:p>
        </p:txBody>
      </p:sp>
      <p:sp>
        <p:nvSpPr>
          <p:cNvPr id="62468" name="AutoShape 3"/>
          <p:cNvSpPr>
            <a:spLocks noChangeArrowheads="1"/>
          </p:cNvSpPr>
          <p:nvPr/>
        </p:nvSpPr>
        <p:spPr bwMode="auto">
          <a:xfrm>
            <a:off x="1905000" y="1905000"/>
            <a:ext cx="228600" cy="2286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62469" name="AutoShape 4"/>
          <p:cNvSpPr>
            <a:spLocks noChangeArrowheads="1"/>
          </p:cNvSpPr>
          <p:nvPr/>
        </p:nvSpPr>
        <p:spPr bwMode="auto">
          <a:xfrm>
            <a:off x="1600200" y="2362200"/>
            <a:ext cx="838200" cy="4572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62470" name="AutoShape 5"/>
          <p:cNvSpPr>
            <a:spLocks noChangeArrowheads="1"/>
          </p:cNvSpPr>
          <p:nvPr/>
        </p:nvSpPr>
        <p:spPr bwMode="auto">
          <a:xfrm>
            <a:off x="1752600" y="3048000"/>
            <a:ext cx="533400" cy="3048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62471" name="AutoShape 6"/>
          <p:cNvSpPr>
            <a:spLocks noChangeArrowheads="1"/>
          </p:cNvSpPr>
          <p:nvPr/>
        </p:nvSpPr>
        <p:spPr bwMode="auto">
          <a:xfrm>
            <a:off x="1676400" y="3657600"/>
            <a:ext cx="762000" cy="4572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62472" name="AutoShape 7"/>
          <p:cNvSpPr>
            <a:spLocks noChangeArrowheads="1"/>
          </p:cNvSpPr>
          <p:nvPr/>
        </p:nvSpPr>
        <p:spPr bwMode="auto">
          <a:xfrm>
            <a:off x="762000" y="4267200"/>
            <a:ext cx="762000" cy="4572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62473" name="AutoShape 8"/>
          <p:cNvSpPr>
            <a:spLocks noChangeArrowheads="1"/>
          </p:cNvSpPr>
          <p:nvPr/>
        </p:nvSpPr>
        <p:spPr bwMode="auto">
          <a:xfrm>
            <a:off x="2971800" y="4114800"/>
            <a:ext cx="533400" cy="3048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62474" name="AutoShape 9"/>
          <p:cNvSpPr>
            <a:spLocks noChangeArrowheads="1"/>
          </p:cNvSpPr>
          <p:nvPr/>
        </p:nvSpPr>
        <p:spPr bwMode="auto">
          <a:xfrm>
            <a:off x="457200" y="4876800"/>
            <a:ext cx="533400" cy="3048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62475" name="AutoShape 10"/>
          <p:cNvSpPr>
            <a:spLocks noChangeArrowheads="1"/>
          </p:cNvSpPr>
          <p:nvPr/>
        </p:nvSpPr>
        <p:spPr bwMode="auto">
          <a:xfrm>
            <a:off x="1295400" y="4876800"/>
            <a:ext cx="533400" cy="3048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62476" name="AutoShape 11"/>
          <p:cNvSpPr>
            <a:spLocks noChangeArrowheads="1"/>
          </p:cNvSpPr>
          <p:nvPr/>
        </p:nvSpPr>
        <p:spPr bwMode="auto">
          <a:xfrm>
            <a:off x="2971800" y="4800600"/>
            <a:ext cx="533400" cy="3048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cxnSp>
        <p:nvCxnSpPr>
          <p:cNvPr id="62477" name="AutoShape 12"/>
          <p:cNvCxnSpPr>
            <a:cxnSpLocks noChangeShapeType="1"/>
            <a:stCxn id="62468" idx="4"/>
            <a:endCxn id="62469" idx="0"/>
          </p:cNvCxnSpPr>
          <p:nvPr/>
        </p:nvCxnSpPr>
        <p:spPr bwMode="auto">
          <a:xfrm>
            <a:off x="2019300" y="21336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78" name="AutoShape 13"/>
          <p:cNvCxnSpPr>
            <a:cxnSpLocks noChangeShapeType="1"/>
            <a:stCxn id="62469" idx="2"/>
            <a:endCxn id="62470" idx="0"/>
          </p:cNvCxnSpPr>
          <p:nvPr/>
        </p:nvCxnSpPr>
        <p:spPr bwMode="auto">
          <a:xfrm>
            <a:off x="2019300" y="28194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479" name="Line 14"/>
          <p:cNvSpPr>
            <a:spLocks noChangeShapeType="1"/>
          </p:cNvSpPr>
          <p:nvPr/>
        </p:nvSpPr>
        <p:spPr bwMode="auto">
          <a:xfrm>
            <a:off x="2057400" y="3352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cxnSp>
        <p:nvCxnSpPr>
          <p:cNvPr id="62480" name="AutoShape 15"/>
          <p:cNvCxnSpPr>
            <a:cxnSpLocks noChangeShapeType="1"/>
            <a:stCxn id="62471" idx="1"/>
            <a:endCxn id="62472" idx="0"/>
          </p:cNvCxnSpPr>
          <p:nvPr/>
        </p:nvCxnSpPr>
        <p:spPr bwMode="auto">
          <a:xfrm rot="10800000" flipV="1">
            <a:off x="1143000" y="3886200"/>
            <a:ext cx="533400" cy="381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81" name="AutoShape 16"/>
          <p:cNvCxnSpPr>
            <a:cxnSpLocks noChangeShapeType="1"/>
            <a:stCxn id="62471" idx="3"/>
            <a:endCxn id="62473" idx="0"/>
          </p:cNvCxnSpPr>
          <p:nvPr/>
        </p:nvCxnSpPr>
        <p:spPr bwMode="auto">
          <a:xfrm>
            <a:off x="2438400" y="3886200"/>
            <a:ext cx="800100" cy="2286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82" name="AutoShape 17"/>
          <p:cNvCxnSpPr>
            <a:cxnSpLocks noChangeShapeType="1"/>
            <a:stCxn id="62472" idx="1"/>
            <a:endCxn id="62474" idx="0"/>
          </p:cNvCxnSpPr>
          <p:nvPr/>
        </p:nvCxnSpPr>
        <p:spPr bwMode="auto">
          <a:xfrm rot="10800000" flipV="1">
            <a:off x="723900" y="4495800"/>
            <a:ext cx="38100" cy="381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83" name="AutoShape 18"/>
          <p:cNvCxnSpPr>
            <a:cxnSpLocks noChangeShapeType="1"/>
            <a:stCxn id="62472" idx="3"/>
            <a:endCxn id="62475" idx="0"/>
          </p:cNvCxnSpPr>
          <p:nvPr/>
        </p:nvCxnSpPr>
        <p:spPr bwMode="auto">
          <a:xfrm>
            <a:off x="1524000" y="4495800"/>
            <a:ext cx="38100" cy="381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84" name="AutoShape 19"/>
          <p:cNvCxnSpPr>
            <a:cxnSpLocks noChangeShapeType="1"/>
            <a:stCxn id="62474" idx="2"/>
          </p:cNvCxnSpPr>
          <p:nvPr/>
        </p:nvCxnSpPr>
        <p:spPr bwMode="auto">
          <a:xfrm rot="16200000" flipH="1">
            <a:off x="819150" y="5086350"/>
            <a:ext cx="228600" cy="4191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85" name="AutoShape 20"/>
          <p:cNvCxnSpPr>
            <a:cxnSpLocks noChangeShapeType="1"/>
            <a:stCxn id="62475" idx="2"/>
          </p:cNvCxnSpPr>
          <p:nvPr/>
        </p:nvCxnSpPr>
        <p:spPr bwMode="auto">
          <a:xfrm rot="5400000">
            <a:off x="1238250" y="5086350"/>
            <a:ext cx="228600" cy="4191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86" name="AutoShape 21"/>
          <p:cNvCxnSpPr>
            <a:cxnSpLocks noChangeShapeType="1"/>
            <a:stCxn id="62476" idx="2"/>
          </p:cNvCxnSpPr>
          <p:nvPr/>
        </p:nvCxnSpPr>
        <p:spPr bwMode="auto">
          <a:xfrm rot="5400000">
            <a:off x="2609850" y="4857750"/>
            <a:ext cx="381000" cy="8763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487" name="Line 22"/>
          <p:cNvSpPr>
            <a:spLocks noChangeShapeType="1"/>
          </p:cNvSpPr>
          <p:nvPr/>
        </p:nvSpPr>
        <p:spPr bwMode="auto">
          <a:xfrm>
            <a:off x="2438400" y="5486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cxnSp>
        <p:nvCxnSpPr>
          <p:cNvPr id="62488" name="AutoShape 23"/>
          <p:cNvCxnSpPr>
            <a:cxnSpLocks noChangeShapeType="1"/>
          </p:cNvCxnSpPr>
          <p:nvPr/>
        </p:nvCxnSpPr>
        <p:spPr bwMode="auto">
          <a:xfrm rot="5400000">
            <a:off x="2171700" y="3924300"/>
            <a:ext cx="2133600" cy="1600200"/>
          </a:xfrm>
          <a:prstGeom prst="bentConnector3">
            <a:avLst>
              <a:gd name="adj1" fmla="val 9999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489" name="Line 24"/>
          <p:cNvSpPr>
            <a:spLocks noChangeShapeType="1"/>
          </p:cNvSpPr>
          <p:nvPr/>
        </p:nvSpPr>
        <p:spPr bwMode="auto">
          <a:xfrm>
            <a:off x="1143000" y="5410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2490" name="Line 25"/>
          <p:cNvSpPr>
            <a:spLocks noChangeShapeType="1"/>
          </p:cNvSpPr>
          <p:nvPr/>
        </p:nvSpPr>
        <p:spPr bwMode="auto">
          <a:xfrm>
            <a:off x="1143000" y="5486400"/>
            <a:ext cx="12954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2491" name="Line 26"/>
          <p:cNvSpPr>
            <a:spLocks noChangeShapeType="1"/>
          </p:cNvSpPr>
          <p:nvPr/>
        </p:nvSpPr>
        <p:spPr bwMode="auto">
          <a:xfrm>
            <a:off x="3276600" y="4419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2492" name="Line 27"/>
          <p:cNvSpPr>
            <a:spLocks noChangeShapeType="1"/>
          </p:cNvSpPr>
          <p:nvPr/>
        </p:nvSpPr>
        <p:spPr bwMode="auto">
          <a:xfrm flipH="1">
            <a:off x="381000" y="25908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2493" name="Line 28"/>
          <p:cNvSpPr>
            <a:spLocks noChangeShapeType="1"/>
          </p:cNvSpPr>
          <p:nvPr/>
        </p:nvSpPr>
        <p:spPr bwMode="auto">
          <a:xfrm>
            <a:off x="381000" y="259080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2494" name="Line 29"/>
          <p:cNvSpPr>
            <a:spLocks noChangeShapeType="1"/>
          </p:cNvSpPr>
          <p:nvPr/>
        </p:nvSpPr>
        <p:spPr bwMode="auto">
          <a:xfrm flipV="1">
            <a:off x="4038600" y="22098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2495" name="Line 30"/>
          <p:cNvSpPr>
            <a:spLocks noChangeShapeType="1"/>
          </p:cNvSpPr>
          <p:nvPr/>
        </p:nvSpPr>
        <p:spPr bwMode="auto">
          <a:xfrm flipH="1">
            <a:off x="1981200" y="22098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6495" name="Text Box 31"/>
          <p:cNvSpPr txBox="1">
            <a:spLocks noChangeArrowheads="1"/>
          </p:cNvSpPr>
          <p:nvPr/>
        </p:nvSpPr>
        <p:spPr bwMode="auto">
          <a:xfrm>
            <a:off x="5181600" y="34290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tr-TR" altLang="tr-TR" sz="1200">
              <a:latin typeface="Times New Roman" panose="02020603050405020304" pitchFamily="18" charset="0"/>
            </a:endParaRPr>
          </a:p>
        </p:txBody>
      </p:sp>
      <p:sp>
        <p:nvSpPr>
          <p:cNvPr id="62497" name="Text Box 32"/>
          <p:cNvSpPr txBox="1">
            <a:spLocks noChangeArrowheads="1"/>
          </p:cNvSpPr>
          <p:nvPr/>
        </p:nvSpPr>
        <p:spPr bwMode="auto">
          <a:xfrm>
            <a:off x="1828800" y="304800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tr-TR" sz="1200">
                <a:latin typeface="Times New Roman" panose="02020603050405020304" pitchFamily="18" charset="0"/>
              </a:rPr>
              <a:t>2</a:t>
            </a:r>
            <a:endParaRPr lang="en-US" altLang="tr-TR" sz="1200">
              <a:latin typeface="Times New Roman" panose="02020603050405020304" pitchFamily="18" charset="0"/>
            </a:endParaRPr>
          </a:p>
        </p:txBody>
      </p:sp>
      <p:sp>
        <p:nvSpPr>
          <p:cNvPr id="62498" name="Text Box 33"/>
          <p:cNvSpPr txBox="1">
            <a:spLocks noChangeArrowheads="1"/>
          </p:cNvSpPr>
          <p:nvPr/>
        </p:nvSpPr>
        <p:spPr bwMode="auto">
          <a:xfrm>
            <a:off x="1828800" y="243840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tr-TR" sz="1200">
                <a:latin typeface="Times New Roman" panose="02020603050405020304" pitchFamily="18" charset="0"/>
              </a:rPr>
              <a:t>1</a:t>
            </a:r>
            <a:endParaRPr lang="en-US" altLang="tr-TR" sz="1200">
              <a:latin typeface="Times New Roman" panose="02020603050405020304" pitchFamily="18" charset="0"/>
            </a:endParaRPr>
          </a:p>
        </p:txBody>
      </p:sp>
      <p:sp>
        <p:nvSpPr>
          <p:cNvPr id="62499" name="Text Box 34"/>
          <p:cNvSpPr txBox="1">
            <a:spLocks noChangeArrowheads="1"/>
          </p:cNvSpPr>
          <p:nvPr/>
        </p:nvSpPr>
        <p:spPr bwMode="auto">
          <a:xfrm>
            <a:off x="3048000" y="411480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tr-TR" sz="1200">
                <a:latin typeface="Times New Roman" panose="02020603050405020304" pitchFamily="18" charset="0"/>
              </a:rPr>
              <a:t>4</a:t>
            </a:r>
            <a:endParaRPr lang="en-US" altLang="tr-TR" sz="1200">
              <a:latin typeface="Times New Roman" panose="02020603050405020304" pitchFamily="18" charset="0"/>
            </a:endParaRPr>
          </a:p>
        </p:txBody>
      </p:sp>
      <p:sp>
        <p:nvSpPr>
          <p:cNvPr id="62500" name="Text Box 35"/>
          <p:cNvSpPr txBox="1">
            <a:spLocks noChangeArrowheads="1"/>
          </p:cNvSpPr>
          <p:nvPr/>
        </p:nvSpPr>
        <p:spPr bwMode="auto">
          <a:xfrm>
            <a:off x="1905000" y="373380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tr-TR" sz="1200">
                <a:latin typeface="Times New Roman" panose="02020603050405020304" pitchFamily="18" charset="0"/>
              </a:rPr>
              <a:t>3</a:t>
            </a:r>
            <a:endParaRPr lang="en-US" altLang="tr-TR" sz="1200">
              <a:latin typeface="Times New Roman" panose="02020603050405020304" pitchFamily="18" charset="0"/>
            </a:endParaRPr>
          </a:p>
        </p:txBody>
      </p:sp>
      <p:sp>
        <p:nvSpPr>
          <p:cNvPr id="62501" name="Text Box 36"/>
          <p:cNvSpPr txBox="1">
            <a:spLocks noChangeArrowheads="1"/>
          </p:cNvSpPr>
          <p:nvPr/>
        </p:nvSpPr>
        <p:spPr bwMode="auto">
          <a:xfrm>
            <a:off x="3048000" y="480060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tr-TR" sz="1200">
                <a:latin typeface="Times New Roman" panose="02020603050405020304" pitchFamily="18" charset="0"/>
              </a:rPr>
              <a:t>5</a:t>
            </a:r>
            <a:endParaRPr lang="en-US" altLang="tr-TR" sz="1200">
              <a:latin typeface="Times New Roman" panose="02020603050405020304" pitchFamily="18" charset="0"/>
            </a:endParaRPr>
          </a:p>
        </p:txBody>
      </p:sp>
      <p:sp>
        <p:nvSpPr>
          <p:cNvPr id="62502" name="Text Box 37"/>
          <p:cNvSpPr txBox="1">
            <a:spLocks noChangeArrowheads="1"/>
          </p:cNvSpPr>
          <p:nvPr/>
        </p:nvSpPr>
        <p:spPr bwMode="auto">
          <a:xfrm>
            <a:off x="914400" y="434340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tr-TR" sz="1200">
                <a:latin typeface="Times New Roman" panose="02020603050405020304" pitchFamily="18" charset="0"/>
              </a:rPr>
              <a:t>6</a:t>
            </a:r>
            <a:endParaRPr lang="en-US" altLang="tr-TR" sz="1200">
              <a:latin typeface="Times New Roman" panose="02020603050405020304" pitchFamily="18" charset="0"/>
            </a:endParaRPr>
          </a:p>
        </p:txBody>
      </p:sp>
      <p:sp>
        <p:nvSpPr>
          <p:cNvPr id="446502" name="Text Box 38"/>
          <p:cNvSpPr txBox="1">
            <a:spLocks noChangeArrowheads="1"/>
          </p:cNvSpPr>
          <p:nvPr/>
        </p:nvSpPr>
        <p:spPr bwMode="auto">
          <a:xfrm>
            <a:off x="6172200" y="251460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tr-TR" sz="1200">
                <a:latin typeface="Times New Roman" panose="02020603050405020304" pitchFamily="18" charset="0"/>
              </a:rPr>
              <a:t>2,3</a:t>
            </a:r>
            <a:endParaRPr lang="en-US" altLang="tr-TR" sz="1200">
              <a:latin typeface="Times New Roman" panose="02020603050405020304" pitchFamily="18" charset="0"/>
            </a:endParaRPr>
          </a:p>
        </p:txBody>
      </p:sp>
      <p:sp>
        <p:nvSpPr>
          <p:cNvPr id="62504" name="Text Box 39"/>
          <p:cNvSpPr txBox="1">
            <a:spLocks noChangeArrowheads="1"/>
          </p:cNvSpPr>
          <p:nvPr/>
        </p:nvSpPr>
        <p:spPr bwMode="auto">
          <a:xfrm>
            <a:off x="381000" y="563880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tr-TR" sz="1200">
                <a:latin typeface="Times New Roman" panose="02020603050405020304" pitchFamily="18" charset="0"/>
              </a:rPr>
              <a:t>11</a:t>
            </a:r>
            <a:endParaRPr lang="en-US" altLang="tr-TR" sz="1200">
              <a:latin typeface="Times New Roman" panose="02020603050405020304" pitchFamily="18" charset="0"/>
            </a:endParaRPr>
          </a:p>
        </p:txBody>
      </p:sp>
      <p:sp>
        <p:nvSpPr>
          <p:cNvPr id="62505" name="Text Box 40"/>
          <p:cNvSpPr txBox="1">
            <a:spLocks noChangeArrowheads="1"/>
          </p:cNvSpPr>
          <p:nvPr/>
        </p:nvSpPr>
        <p:spPr bwMode="auto">
          <a:xfrm>
            <a:off x="990600" y="510540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tr-TR" sz="1200">
                <a:latin typeface="Times New Roman" panose="02020603050405020304" pitchFamily="18" charset="0"/>
              </a:rPr>
              <a:t>9</a:t>
            </a:r>
            <a:endParaRPr lang="en-US" altLang="tr-TR" sz="1200">
              <a:latin typeface="Times New Roman" panose="02020603050405020304" pitchFamily="18" charset="0"/>
            </a:endParaRPr>
          </a:p>
        </p:txBody>
      </p:sp>
      <p:sp>
        <p:nvSpPr>
          <p:cNvPr id="62506" name="Text Box 41"/>
          <p:cNvSpPr txBox="1">
            <a:spLocks noChangeArrowheads="1"/>
          </p:cNvSpPr>
          <p:nvPr/>
        </p:nvSpPr>
        <p:spPr bwMode="auto">
          <a:xfrm>
            <a:off x="2286000" y="518160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tr-TR" sz="1200">
                <a:latin typeface="Times New Roman" panose="02020603050405020304" pitchFamily="18" charset="0"/>
              </a:rPr>
              <a:t>10</a:t>
            </a:r>
            <a:endParaRPr lang="en-US" altLang="tr-TR" sz="1200">
              <a:latin typeface="Times New Roman" panose="02020603050405020304" pitchFamily="18" charset="0"/>
            </a:endParaRPr>
          </a:p>
        </p:txBody>
      </p:sp>
      <p:sp>
        <p:nvSpPr>
          <p:cNvPr id="62507" name="Text Box 42"/>
          <p:cNvSpPr txBox="1">
            <a:spLocks noChangeArrowheads="1"/>
          </p:cNvSpPr>
          <p:nvPr/>
        </p:nvSpPr>
        <p:spPr bwMode="auto">
          <a:xfrm>
            <a:off x="1371600" y="487680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tr-TR" sz="1200">
                <a:latin typeface="Times New Roman" panose="02020603050405020304" pitchFamily="18" charset="0"/>
              </a:rPr>
              <a:t>8</a:t>
            </a:r>
            <a:endParaRPr lang="en-US" altLang="tr-TR" sz="1200">
              <a:latin typeface="Times New Roman" panose="02020603050405020304" pitchFamily="18" charset="0"/>
            </a:endParaRPr>
          </a:p>
        </p:txBody>
      </p:sp>
      <p:sp>
        <p:nvSpPr>
          <p:cNvPr id="62508" name="Text Box 43"/>
          <p:cNvSpPr txBox="1">
            <a:spLocks noChangeArrowheads="1"/>
          </p:cNvSpPr>
          <p:nvPr/>
        </p:nvSpPr>
        <p:spPr bwMode="auto">
          <a:xfrm>
            <a:off x="533400" y="487680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tr-TR" sz="1200">
                <a:latin typeface="Times New Roman" panose="02020603050405020304" pitchFamily="18" charset="0"/>
              </a:rPr>
              <a:t>7</a:t>
            </a:r>
            <a:endParaRPr lang="en-US" altLang="tr-TR" sz="1200">
              <a:latin typeface="Times New Roman" panose="02020603050405020304" pitchFamily="18" charset="0"/>
            </a:endParaRPr>
          </a:p>
        </p:txBody>
      </p:sp>
      <p:sp>
        <p:nvSpPr>
          <p:cNvPr id="62509" name="Oval 44"/>
          <p:cNvSpPr>
            <a:spLocks noChangeArrowheads="1"/>
          </p:cNvSpPr>
          <p:nvPr/>
        </p:nvSpPr>
        <p:spPr bwMode="auto">
          <a:xfrm>
            <a:off x="228600" y="57912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62510" name="Line 45"/>
          <p:cNvSpPr>
            <a:spLocks noChangeShapeType="1"/>
          </p:cNvSpPr>
          <p:nvPr/>
        </p:nvSpPr>
        <p:spPr bwMode="auto">
          <a:xfrm>
            <a:off x="1143000" y="54102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6510" name="AutoShape 46"/>
          <p:cNvSpPr>
            <a:spLocks noChangeArrowheads="1"/>
          </p:cNvSpPr>
          <p:nvPr/>
        </p:nvSpPr>
        <p:spPr bwMode="auto">
          <a:xfrm>
            <a:off x="6172200" y="1905000"/>
            <a:ext cx="381000" cy="3810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446511" name="AutoShape 47"/>
          <p:cNvSpPr>
            <a:spLocks noChangeArrowheads="1"/>
          </p:cNvSpPr>
          <p:nvPr/>
        </p:nvSpPr>
        <p:spPr bwMode="auto">
          <a:xfrm>
            <a:off x="6172200" y="2438400"/>
            <a:ext cx="381000" cy="3810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446512" name="AutoShape 48"/>
          <p:cNvSpPr>
            <a:spLocks noChangeArrowheads="1"/>
          </p:cNvSpPr>
          <p:nvPr/>
        </p:nvSpPr>
        <p:spPr bwMode="auto">
          <a:xfrm>
            <a:off x="6324600" y="6096000"/>
            <a:ext cx="381000" cy="3810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446513" name="AutoShape 49"/>
          <p:cNvSpPr>
            <a:spLocks noChangeArrowheads="1"/>
          </p:cNvSpPr>
          <p:nvPr/>
        </p:nvSpPr>
        <p:spPr bwMode="auto">
          <a:xfrm>
            <a:off x="6324600" y="5257800"/>
            <a:ext cx="381000" cy="3810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446514" name="AutoShape 50"/>
          <p:cNvSpPr>
            <a:spLocks noChangeArrowheads="1"/>
          </p:cNvSpPr>
          <p:nvPr/>
        </p:nvSpPr>
        <p:spPr bwMode="auto">
          <a:xfrm>
            <a:off x="5334000" y="4495800"/>
            <a:ext cx="381000" cy="3810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446515" name="AutoShape 51"/>
          <p:cNvSpPr>
            <a:spLocks noChangeArrowheads="1"/>
          </p:cNvSpPr>
          <p:nvPr/>
        </p:nvSpPr>
        <p:spPr bwMode="auto">
          <a:xfrm>
            <a:off x="5867400" y="3733800"/>
            <a:ext cx="381000" cy="3810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446516" name="AutoShape 52"/>
          <p:cNvSpPr>
            <a:spLocks noChangeArrowheads="1"/>
          </p:cNvSpPr>
          <p:nvPr/>
        </p:nvSpPr>
        <p:spPr bwMode="auto">
          <a:xfrm>
            <a:off x="4800600" y="3733800"/>
            <a:ext cx="381000" cy="3810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446517" name="AutoShape 53"/>
          <p:cNvSpPr>
            <a:spLocks noChangeArrowheads="1"/>
          </p:cNvSpPr>
          <p:nvPr/>
        </p:nvSpPr>
        <p:spPr bwMode="auto">
          <a:xfrm>
            <a:off x="5410200" y="3124200"/>
            <a:ext cx="381000" cy="3810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446518" name="AutoShape 54"/>
          <p:cNvSpPr>
            <a:spLocks noChangeArrowheads="1"/>
          </p:cNvSpPr>
          <p:nvPr/>
        </p:nvSpPr>
        <p:spPr bwMode="auto">
          <a:xfrm>
            <a:off x="7391400" y="3657600"/>
            <a:ext cx="381000" cy="3810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446519" name="Line 55"/>
          <p:cNvSpPr>
            <a:spLocks noChangeShapeType="1"/>
          </p:cNvSpPr>
          <p:nvPr/>
        </p:nvSpPr>
        <p:spPr bwMode="auto">
          <a:xfrm>
            <a:off x="6324600" y="2286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6520" name="Line 56"/>
          <p:cNvSpPr>
            <a:spLocks noChangeShapeType="1"/>
          </p:cNvSpPr>
          <p:nvPr/>
        </p:nvSpPr>
        <p:spPr bwMode="auto">
          <a:xfrm flipH="1">
            <a:off x="5715000" y="2819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6521" name="Line 57"/>
          <p:cNvSpPr>
            <a:spLocks noChangeShapeType="1"/>
          </p:cNvSpPr>
          <p:nvPr/>
        </p:nvSpPr>
        <p:spPr bwMode="auto">
          <a:xfrm flipH="1">
            <a:off x="5105400" y="3505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6522" name="Line 58"/>
          <p:cNvSpPr>
            <a:spLocks noChangeShapeType="1"/>
          </p:cNvSpPr>
          <p:nvPr/>
        </p:nvSpPr>
        <p:spPr bwMode="auto">
          <a:xfrm>
            <a:off x="5105400" y="4038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6523" name="Line 59"/>
          <p:cNvSpPr>
            <a:spLocks noChangeShapeType="1"/>
          </p:cNvSpPr>
          <p:nvPr/>
        </p:nvSpPr>
        <p:spPr bwMode="auto">
          <a:xfrm>
            <a:off x="5715000" y="34290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6524" name="Line 60"/>
          <p:cNvSpPr>
            <a:spLocks noChangeShapeType="1"/>
          </p:cNvSpPr>
          <p:nvPr/>
        </p:nvSpPr>
        <p:spPr bwMode="auto">
          <a:xfrm flipH="1">
            <a:off x="5638800" y="4114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6525" name="Line 61"/>
          <p:cNvSpPr>
            <a:spLocks noChangeShapeType="1"/>
          </p:cNvSpPr>
          <p:nvPr/>
        </p:nvSpPr>
        <p:spPr bwMode="auto">
          <a:xfrm>
            <a:off x="5638800" y="48006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6526" name="Line 62"/>
          <p:cNvSpPr>
            <a:spLocks noChangeShapeType="1"/>
          </p:cNvSpPr>
          <p:nvPr/>
        </p:nvSpPr>
        <p:spPr bwMode="auto">
          <a:xfrm flipH="1">
            <a:off x="6629400" y="4038600"/>
            <a:ext cx="9144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6527" name="Line 63"/>
          <p:cNvSpPr>
            <a:spLocks noChangeShapeType="1"/>
          </p:cNvSpPr>
          <p:nvPr/>
        </p:nvSpPr>
        <p:spPr bwMode="auto">
          <a:xfrm>
            <a:off x="6477000" y="2743200"/>
            <a:ext cx="990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6528" name="Line 64"/>
          <p:cNvSpPr>
            <a:spLocks noChangeShapeType="1"/>
          </p:cNvSpPr>
          <p:nvPr/>
        </p:nvSpPr>
        <p:spPr bwMode="auto">
          <a:xfrm flipH="1">
            <a:off x="4267200" y="2133600"/>
            <a:ext cx="19050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6529" name="Line 65"/>
          <p:cNvSpPr>
            <a:spLocks noChangeShapeType="1"/>
          </p:cNvSpPr>
          <p:nvPr/>
        </p:nvSpPr>
        <p:spPr bwMode="auto">
          <a:xfrm>
            <a:off x="4267200" y="4038600"/>
            <a:ext cx="21336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6530" name="Line 66"/>
          <p:cNvSpPr>
            <a:spLocks noChangeShapeType="1"/>
          </p:cNvSpPr>
          <p:nvPr/>
        </p:nvSpPr>
        <p:spPr bwMode="auto">
          <a:xfrm flipV="1">
            <a:off x="6705600" y="3810000"/>
            <a:ext cx="18288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6531" name="Line 67"/>
          <p:cNvSpPr>
            <a:spLocks noChangeShapeType="1"/>
          </p:cNvSpPr>
          <p:nvPr/>
        </p:nvSpPr>
        <p:spPr bwMode="auto">
          <a:xfrm flipH="1" flipV="1">
            <a:off x="6553200" y="2133600"/>
            <a:ext cx="19812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6532" name="Text Box 68"/>
          <p:cNvSpPr txBox="1">
            <a:spLocks noChangeArrowheads="1"/>
          </p:cNvSpPr>
          <p:nvPr/>
        </p:nvSpPr>
        <p:spPr bwMode="auto">
          <a:xfrm>
            <a:off x="6172200" y="190500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tr-TR" sz="1200">
                <a:latin typeface="Times New Roman" panose="02020603050405020304" pitchFamily="18" charset="0"/>
              </a:rPr>
              <a:t>1</a:t>
            </a:r>
            <a:endParaRPr lang="en-US" altLang="tr-TR" sz="1200">
              <a:latin typeface="Times New Roman" panose="02020603050405020304" pitchFamily="18" charset="0"/>
            </a:endParaRPr>
          </a:p>
        </p:txBody>
      </p:sp>
      <p:sp>
        <p:nvSpPr>
          <p:cNvPr id="446533" name="Text Box 69"/>
          <p:cNvSpPr txBox="1">
            <a:spLocks noChangeArrowheads="1"/>
          </p:cNvSpPr>
          <p:nvPr/>
        </p:nvSpPr>
        <p:spPr bwMode="auto">
          <a:xfrm>
            <a:off x="6172200" y="251460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tr-TR" sz="1200">
                <a:latin typeface="Times New Roman" panose="02020603050405020304" pitchFamily="18" charset="0"/>
              </a:rPr>
              <a:t>2,3</a:t>
            </a:r>
            <a:endParaRPr lang="en-US" altLang="tr-TR" sz="1200">
              <a:latin typeface="Times New Roman" panose="02020603050405020304" pitchFamily="18" charset="0"/>
            </a:endParaRPr>
          </a:p>
        </p:txBody>
      </p:sp>
      <p:sp>
        <p:nvSpPr>
          <p:cNvPr id="446534" name="Text Box 70"/>
          <p:cNvSpPr txBox="1">
            <a:spLocks noChangeArrowheads="1"/>
          </p:cNvSpPr>
          <p:nvPr/>
        </p:nvSpPr>
        <p:spPr bwMode="auto">
          <a:xfrm>
            <a:off x="4800600" y="381000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tr-TR" sz="1200">
                <a:latin typeface="Times New Roman" panose="02020603050405020304" pitchFamily="18" charset="0"/>
              </a:rPr>
              <a:t>7</a:t>
            </a:r>
            <a:endParaRPr lang="en-US" altLang="tr-TR" sz="1200">
              <a:latin typeface="Times New Roman" panose="02020603050405020304" pitchFamily="18" charset="0"/>
            </a:endParaRPr>
          </a:p>
        </p:txBody>
      </p:sp>
      <p:sp>
        <p:nvSpPr>
          <p:cNvPr id="446535" name="Text Box 71"/>
          <p:cNvSpPr txBox="1">
            <a:spLocks noChangeArrowheads="1"/>
          </p:cNvSpPr>
          <p:nvPr/>
        </p:nvSpPr>
        <p:spPr bwMode="auto">
          <a:xfrm>
            <a:off x="7391400" y="373380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tr-TR" sz="1200">
                <a:latin typeface="Times New Roman" panose="02020603050405020304" pitchFamily="18" charset="0"/>
              </a:rPr>
              <a:t>4,5</a:t>
            </a:r>
            <a:endParaRPr lang="en-US" altLang="tr-TR" sz="1200">
              <a:latin typeface="Times New Roman" panose="02020603050405020304" pitchFamily="18" charset="0"/>
            </a:endParaRPr>
          </a:p>
        </p:txBody>
      </p:sp>
      <p:sp>
        <p:nvSpPr>
          <p:cNvPr id="446536" name="Text Box 72"/>
          <p:cNvSpPr txBox="1">
            <a:spLocks noChangeArrowheads="1"/>
          </p:cNvSpPr>
          <p:nvPr/>
        </p:nvSpPr>
        <p:spPr bwMode="auto">
          <a:xfrm>
            <a:off x="6324600" y="533400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tr-TR" sz="1200">
                <a:latin typeface="Times New Roman" panose="02020603050405020304" pitchFamily="18" charset="0"/>
              </a:rPr>
              <a:t>10</a:t>
            </a:r>
            <a:endParaRPr lang="en-US" altLang="tr-TR" sz="1200">
              <a:latin typeface="Times New Roman" panose="02020603050405020304" pitchFamily="18" charset="0"/>
            </a:endParaRPr>
          </a:p>
        </p:txBody>
      </p:sp>
      <p:sp>
        <p:nvSpPr>
          <p:cNvPr id="446537" name="Text Box 73"/>
          <p:cNvSpPr txBox="1">
            <a:spLocks noChangeArrowheads="1"/>
          </p:cNvSpPr>
          <p:nvPr/>
        </p:nvSpPr>
        <p:spPr bwMode="auto">
          <a:xfrm>
            <a:off x="5334000" y="457200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tr-TR" sz="1200">
                <a:latin typeface="Times New Roman" panose="02020603050405020304" pitchFamily="18" charset="0"/>
              </a:rPr>
              <a:t>9</a:t>
            </a:r>
            <a:endParaRPr lang="en-US" altLang="tr-TR" sz="1200">
              <a:latin typeface="Times New Roman" panose="02020603050405020304" pitchFamily="18" charset="0"/>
            </a:endParaRPr>
          </a:p>
        </p:txBody>
      </p:sp>
      <p:sp>
        <p:nvSpPr>
          <p:cNvPr id="446538" name="Text Box 74"/>
          <p:cNvSpPr txBox="1">
            <a:spLocks noChangeArrowheads="1"/>
          </p:cNvSpPr>
          <p:nvPr/>
        </p:nvSpPr>
        <p:spPr bwMode="auto">
          <a:xfrm>
            <a:off x="5410200" y="320040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tr-TR" sz="1200">
                <a:latin typeface="Times New Roman" panose="02020603050405020304" pitchFamily="18" charset="0"/>
              </a:rPr>
              <a:t>6</a:t>
            </a:r>
            <a:endParaRPr lang="en-US" altLang="tr-TR" sz="1200">
              <a:latin typeface="Times New Roman" panose="02020603050405020304" pitchFamily="18" charset="0"/>
            </a:endParaRPr>
          </a:p>
        </p:txBody>
      </p:sp>
      <p:sp>
        <p:nvSpPr>
          <p:cNvPr id="446539" name="Text Box 75"/>
          <p:cNvSpPr txBox="1">
            <a:spLocks noChangeArrowheads="1"/>
          </p:cNvSpPr>
          <p:nvPr/>
        </p:nvSpPr>
        <p:spPr bwMode="auto">
          <a:xfrm>
            <a:off x="8027988" y="1773238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tr-TR" sz="2000">
                <a:latin typeface="Arial" panose="020B0604020202020204" pitchFamily="34" charset="0"/>
              </a:rPr>
              <a:t>Edge</a:t>
            </a:r>
            <a:endParaRPr lang="en-US" altLang="tr-TR" sz="2000">
              <a:latin typeface="Arial" panose="020B0604020202020204" pitchFamily="34" charset="0"/>
            </a:endParaRPr>
          </a:p>
        </p:txBody>
      </p:sp>
      <p:sp>
        <p:nvSpPr>
          <p:cNvPr id="446540" name="Text Box 76"/>
          <p:cNvSpPr txBox="1">
            <a:spLocks noChangeArrowheads="1"/>
          </p:cNvSpPr>
          <p:nvPr/>
        </p:nvSpPr>
        <p:spPr bwMode="auto">
          <a:xfrm>
            <a:off x="7696200" y="403860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tr-TR" sz="1200">
                <a:solidFill>
                  <a:schemeClr val="accent2"/>
                </a:solidFill>
                <a:latin typeface="Times New Roman" panose="02020603050405020304" pitchFamily="18" charset="0"/>
              </a:rPr>
              <a:t>R1</a:t>
            </a:r>
            <a:endParaRPr lang="en-US" altLang="tr-TR" sz="12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6541" name="Text Box 77"/>
          <p:cNvSpPr txBox="1">
            <a:spLocks noChangeArrowheads="1"/>
          </p:cNvSpPr>
          <p:nvPr/>
        </p:nvSpPr>
        <p:spPr bwMode="auto">
          <a:xfrm>
            <a:off x="6324600" y="617220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tr-TR" sz="1200">
                <a:latin typeface="Times New Roman" panose="02020603050405020304" pitchFamily="18" charset="0"/>
              </a:rPr>
              <a:t>11</a:t>
            </a:r>
            <a:endParaRPr lang="en-US" altLang="tr-TR" sz="1200">
              <a:latin typeface="Times New Roman" panose="02020603050405020304" pitchFamily="18" charset="0"/>
            </a:endParaRPr>
          </a:p>
        </p:txBody>
      </p:sp>
      <p:sp>
        <p:nvSpPr>
          <p:cNvPr id="446542" name="Text Box 78"/>
          <p:cNvSpPr txBox="1">
            <a:spLocks noChangeArrowheads="1"/>
          </p:cNvSpPr>
          <p:nvPr/>
        </p:nvSpPr>
        <p:spPr bwMode="auto">
          <a:xfrm>
            <a:off x="5867400" y="381000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tr-TR" sz="1200">
                <a:latin typeface="Times New Roman" panose="02020603050405020304" pitchFamily="18" charset="0"/>
              </a:rPr>
              <a:t>8</a:t>
            </a:r>
            <a:endParaRPr lang="en-US" altLang="tr-TR" sz="1200">
              <a:latin typeface="Times New Roman" panose="02020603050405020304" pitchFamily="18" charset="0"/>
            </a:endParaRPr>
          </a:p>
        </p:txBody>
      </p:sp>
      <p:sp>
        <p:nvSpPr>
          <p:cNvPr id="446543" name="Text Box 79"/>
          <p:cNvSpPr txBox="1">
            <a:spLocks noChangeArrowheads="1"/>
          </p:cNvSpPr>
          <p:nvPr/>
        </p:nvSpPr>
        <p:spPr bwMode="auto">
          <a:xfrm>
            <a:off x="7696200" y="495300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tr-TR" sz="1200">
                <a:solidFill>
                  <a:schemeClr val="accent2"/>
                </a:solidFill>
                <a:latin typeface="Times New Roman" panose="02020603050405020304" pitchFamily="18" charset="0"/>
              </a:rPr>
              <a:t>R4</a:t>
            </a:r>
            <a:endParaRPr lang="en-US" altLang="tr-TR" sz="12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6544" name="Text Box 80"/>
          <p:cNvSpPr txBox="1">
            <a:spLocks noChangeArrowheads="1"/>
          </p:cNvSpPr>
          <p:nvPr/>
        </p:nvSpPr>
        <p:spPr bwMode="auto">
          <a:xfrm>
            <a:off x="5334000" y="388620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tr-TR" sz="1200">
                <a:solidFill>
                  <a:schemeClr val="accent2"/>
                </a:solidFill>
                <a:latin typeface="Times New Roman" panose="02020603050405020304" pitchFamily="18" charset="0"/>
              </a:rPr>
              <a:t>R3</a:t>
            </a:r>
            <a:endParaRPr lang="en-US" altLang="tr-TR" sz="12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6545" name="Text Box 81"/>
          <p:cNvSpPr txBox="1">
            <a:spLocks noChangeArrowheads="1"/>
          </p:cNvSpPr>
          <p:nvPr/>
        </p:nvSpPr>
        <p:spPr bwMode="auto">
          <a:xfrm>
            <a:off x="6477000" y="373380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tr-TR" sz="1200">
                <a:solidFill>
                  <a:schemeClr val="accent2"/>
                </a:solidFill>
                <a:latin typeface="Times New Roman" panose="02020603050405020304" pitchFamily="18" charset="0"/>
              </a:rPr>
              <a:t>R2</a:t>
            </a:r>
            <a:endParaRPr lang="en-US" altLang="tr-TR" sz="12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6546" name="Line 82"/>
          <p:cNvSpPr>
            <a:spLocks noChangeShapeType="1"/>
          </p:cNvSpPr>
          <p:nvPr/>
        </p:nvSpPr>
        <p:spPr bwMode="auto">
          <a:xfrm flipV="1">
            <a:off x="7543800" y="2209800"/>
            <a:ext cx="762000" cy="609600"/>
          </a:xfrm>
          <a:prstGeom prst="line">
            <a:avLst/>
          </a:prstGeom>
          <a:noFill/>
          <a:ln w="9525" cap="rnd">
            <a:solidFill>
              <a:srgbClr val="FF3300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6547" name="Text Box 83"/>
          <p:cNvSpPr txBox="1">
            <a:spLocks noChangeArrowheads="1"/>
          </p:cNvSpPr>
          <p:nvPr/>
        </p:nvSpPr>
        <p:spPr bwMode="auto">
          <a:xfrm>
            <a:off x="8027988" y="4343400"/>
            <a:ext cx="10398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tr-TR" sz="2000">
                <a:latin typeface="Arial" panose="020B0604020202020204" pitchFamily="34" charset="0"/>
              </a:rPr>
              <a:t>Region</a:t>
            </a:r>
            <a:endParaRPr lang="en-US" altLang="tr-TR" sz="2000">
              <a:latin typeface="Arial" panose="020B0604020202020204" pitchFamily="34" charset="0"/>
            </a:endParaRPr>
          </a:p>
        </p:txBody>
      </p:sp>
      <p:sp>
        <p:nvSpPr>
          <p:cNvPr id="446548" name="Line 84"/>
          <p:cNvSpPr>
            <a:spLocks noChangeShapeType="1"/>
          </p:cNvSpPr>
          <p:nvPr/>
        </p:nvSpPr>
        <p:spPr bwMode="auto">
          <a:xfrm flipH="1" flipV="1">
            <a:off x="8070850" y="3933825"/>
            <a:ext cx="533400" cy="304800"/>
          </a:xfrm>
          <a:prstGeom prst="line">
            <a:avLst/>
          </a:prstGeom>
          <a:noFill/>
          <a:ln w="9525" cap="rnd">
            <a:solidFill>
              <a:srgbClr val="FF33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2550" name="Text Box 85"/>
          <p:cNvSpPr txBox="1">
            <a:spLocks noChangeArrowheads="1"/>
          </p:cNvSpPr>
          <p:nvPr/>
        </p:nvSpPr>
        <p:spPr bwMode="auto">
          <a:xfrm>
            <a:off x="0" y="41275"/>
            <a:ext cx="9144000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>
              <a:spcBef>
                <a:spcPct val="0"/>
              </a:spcBef>
              <a:buNone/>
              <a:defRPr sz="5400" b="0" cap="none" spc="0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tr-TR" altLang="tr-TR" dirty="0"/>
              <a:t>Example-1</a:t>
            </a:r>
            <a:endParaRPr lang="en-US" altLang="tr-TR" dirty="0"/>
          </a:p>
        </p:txBody>
      </p:sp>
      <p:sp>
        <p:nvSpPr>
          <p:cNvPr id="446550" name="Rectangle 86"/>
          <p:cNvSpPr>
            <a:spLocks noChangeArrowheads="1"/>
          </p:cNvSpPr>
          <p:nvPr/>
        </p:nvSpPr>
        <p:spPr bwMode="auto">
          <a:xfrm>
            <a:off x="5651500" y="981075"/>
            <a:ext cx="2160588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r>
              <a:rPr lang="tr-TR" altLang="tr-TR" sz="2400" b="1">
                <a:solidFill>
                  <a:srgbClr val="FF3300"/>
                </a:solidFill>
                <a:latin typeface="Arial" panose="020B0604020202020204" pitchFamily="34" charset="0"/>
              </a:rPr>
              <a:t>Flow graph</a:t>
            </a:r>
            <a:endParaRPr lang="en-US" altLang="tr-TR" sz="2400" b="1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446551" name="AutoShape 87"/>
          <p:cNvSpPr>
            <a:spLocks noChangeArrowheads="1"/>
          </p:cNvSpPr>
          <p:nvPr/>
        </p:nvSpPr>
        <p:spPr bwMode="auto">
          <a:xfrm>
            <a:off x="3924300" y="1557338"/>
            <a:ext cx="1008063" cy="287337"/>
          </a:xfrm>
          <a:prstGeom prst="rightArrow">
            <a:avLst>
              <a:gd name="adj1" fmla="val 50000"/>
              <a:gd name="adj2" fmla="val 87707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6634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95" grpId="0"/>
      <p:bldP spid="446502" grpId="0"/>
      <p:bldP spid="446510" grpId="0" animBg="1"/>
      <p:bldP spid="446511" grpId="0" animBg="1"/>
      <p:bldP spid="446512" grpId="0" animBg="1"/>
      <p:bldP spid="446513" grpId="0" animBg="1"/>
      <p:bldP spid="446514" grpId="0" animBg="1"/>
      <p:bldP spid="446515" grpId="0" animBg="1"/>
      <p:bldP spid="446516" grpId="0" animBg="1"/>
      <p:bldP spid="446517" grpId="0" animBg="1"/>
      <p:bldP spid="446518" grpId="0" animBg="1"/>
      <p:bldP spid="446532" grpId="0"/>
      <p:bldP spid="446533" grpId="0"/>
      <p:bldP spid="446534" grpId="0"/>
      <p:bldP spid="446535" grpId="0"/>
      <p:bldP spid="446536" grpId="0"/>
      <p:bldP spid="446537" grpId="0"/>
      <p:bldP spid="446538" grpId="0"/>
      <p:bldP spid="446539" grpId="0"/>
      <p:bldP spid="446540" grpId="0"/>
      <p:bldP spid="446541" grpId="0"/>
      <p:bldP spid="446542" grpId="0"/>
      <p:bldP spid="446543" grpId="0"/>
      <p:bldP spid="446544" grpId="0"/>
      <p:bldP spid="446545" grpId="0"/>
      <p:bldP spid="446547" grpId="0"/>
      <p:bldP spid="446550" grpId="0"/>
      <p:bldP spid="44655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47141BC0-A087-4DDF-B317-0FE8C16BBCC0}" type="slidenum">
              <a:rPr lang="tr-TR" altLang="tr-TR" sz="1400" b="1">
                <a:latin typeface="Arial" panose="020B0604020202020204" pitchFamily="34" charset="0"/>
              </a:rPr>
              <a:pPr algn="r"/>
              <a:t>16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77800"/>
            <a:ext cx="8402638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tr-TR" altLang="tr-TR" smtClean="0">
                <a:ln>
                  <a:noFill/>
                </a:ln>
                <a:effectLst/>
              </a:rPr>
              <a:t>Flow Graph Notation</a:t>
            </a:r>
            <a:endParaRPr lang="en-US" altLang="tr-TR" smtClean="0">
              <a:ln>
                <a:noFill/>
              </a:ln>
              <a:effectLst/>
            </a:endParaRPr>
          </a:p>
        </p:txBody>
      </p:sp>
      <p:sp>
        <p:nvSpPr>
          <p:cNvPr id="59396" name="Oval 3"/>
          <p:cNvSpPr>
            <a:spLocks noChangeArrowheads="1"/>
          </p:cNvSpPr>
          <p:nvPr/>
        </p:nvSpPr>
        <p:spPr bwMode="auto">
          <a:xfrm>
            <a:off x="1447800" y="3200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59397" name="Oval 4"/>
          <p:cNvSpPr>
            <a:spLocks noChangeArrowheads="1"/>
          </p:cNvSpPr>
          <p:nvPr/>
        </p:nvSpPr>
        <p:spPr bwMode="auto">
          <a:xfrm>
            <a:off x="2362200" y="3200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59398" name="Oval 5"/>
          <p:cNvSpPr>
            <a:spLocks noChangeArrowheads="1"/>
          </p:cNvSpPr>
          <p:nvPr/>
        </p:nvSpPr>
        <p:spPr bwMode="auto">
          <a:xfrm>
            <a:off x="4648200" y="2971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59399" name="Oval 6"/>
          <p:cNvSpPr>
            <a:spLocks noChangeArrowheads="1"/>
          </p:cNvSpPr>
          <p:nvPr/>
        </p:nvSpPr>
        <p:spPr bwMode="auto">
          <a:xfrm>
            <a:off x="3886200" y="3657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59400" name="Oval 7"/>
          <p:cNvSpPr>
            <a:spLocks noChangeArrowheads="1"/>
          </p:cNvSpPr>
          <p:nvPr/>
        </p:nvSpPr>
        <p:spPr bwMode="auto">
          <a:xfrm>
            <a:off x="5334000" y="3657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59401" name="Oval 8"/>
          <p:cNvSpPr>
            <a:spLocks noChangeArrowheads="1"/>
          </p:cNvSpPr>
          <p:nvPr/>
        </p:nvSpPr>
        <p:spPr bwMode="auto">
          <a:xfrm>
            <a:off x="4648200" y="4267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59402" name="Oval 9"/>
          <p:cNvSpPr>
            <a:spLocks noChangeArrowheads="1"/>
          </p:cNvSpPr>
          <p:nvPr/>
        </p:nvSpPr>
        <p:spPr bwMode="auto">
          <a:xfrm>
            <a:off x="990600" y="5538788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59403" name="Oval 10"/>
          <p:cNvSpPr>
            <a:spLocks noChangeArrowheads="1"/>
          </p:cNvSpPr>
          <p:nvPr/>
        </p:nvSpPr>
        <p:spPr bwMode="auto">
          <a:xfrm>
            <a:off x="1905000" y="5538788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59404" name="Oval 11"/>
          <p:cNvSpPr>
            <a:spLocks noChangeArrowheads="1"/>
          </p:cNvSpPr>
          <p:nvPr/>
        </p:nvSpPr>
        <p:spPr bwMode="auto">
          <a:xfrm>
            <a:off x="4191000" y="5927725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59405" name="Oval 12"/>
          <p:cNvSpPr>
            <a:spLocks noChangeArrowheads="1"/>
          </p:cNvSpPr>
          <p:nvPr/>
        </p:nvSpPr>
        <p:spPr bwMode="auto">
          <a:xfrm>
            <a:off x="3048000" y="5538788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59406" name="Line 13"/>
          <p:cNvSpPr>
            <a:spLocks noChangeShapeType="1"/>
          </p:cNvSpPr>
          <p:nvPr/>
        </p:nvSpPr>
        <p:spPr bwMode="auto">
          <a:xfrm>
            <a:off x="1828800" y="3429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9407" name="Oval 14"/>
          <p:cNvSpPr>
            <a:spLocks noChangeArrowheads="1"/>
          </p:cNvSpPr>
          <p:nvPr/>
        </p:nvSpPr>
        <p:spPr bwMode="auto">
          <a:xfrm>
            <a:off x="4953000" y="5927725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59408" name="Oval 15"/>
          <p:cNvSpPr>
            <a:spLocks noChangeArrowheads="1"/>
          </p:cNvSpPr>
          <p:nvPr/>
        </p:nvSpPr>
        <p:spPr bwMode="auto">
          <a:xfrm>
            <a:off x="7994650" y="4724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59409" name="Oval 16"/>
          <p:cNvSpPr>
            <a:spLocks noChangeArrowheads="1"/>
          </p:cNvSpPr>
          <p:nvPr/>
        </p:nvSpPr>
        <p:spPr bwMode="auto">
          <a:xfrm>
            <a:off x="6623050" y="4724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59410" name="Oval 17"/>
          <p:cNvSpPr>
            <a:spLocks noChangeArrowheads="1"/>
          </p:cNvSpPr>
          <p:nvPr/>
        </p:nvSpPr>
        <p:spPr bwMode="auto">
          <a:xfrm>
            <a:off x="7461250" y="3810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59411" name="Oval 18"/>
          <p:cNvSpPr>
            <a:spLocks noChangeArrowheads="1"/>
          </p:cNvSpPr>
          <p:nvPr/>
        </p:nvSpPr>
        <p:spPr bwMode="auto">
          <a:xfrm>
            <a:off x="7461250" y="2895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59412" name="Oval 19"/>
          <p:cNvSpPr>
            <a:spLocks noChangeArrowheads="1"/>
          </p:cNvSpPr>
          <p:nvPr/>
        </p:nvSpPr>
        <p:spPr bwMode="auto">
          <a:xfrm>
            <a:off x="7385050" y="5334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59413" name="Line 20"/>
          <p:cNvSpPr>
            <a:spLocks noChangeShapeType="1"/>
          </p:cNvSpPr>
          <p:nvPr/>
        </p:nvSpPr>
        <p:spPr bwMode="auto">
          <a:xfrm flipV="1">
            <a:off x="4211638" y="3284538"/>
            <a:ext cx="4318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9414" name="Line 21"/>
          <p:cNvSpPr>
            <a:spLocks noChangeShapeType="1"/>
          </p:cNvSpPr>
          <p:nvPr/>
        </p:nvSpPr>
        <p:spPr bwMode="auto">
          <a:xfrm>
            <a:off x="5029200" y="3276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9415" name="Line 22"/>
          <p:cNvSpPr>
            <a:spLocks noChangeShapeType="1"/>
          </p:cNvSpPr>
          <p:nvPr/>
        </p:nvSpPr>
        <p:spPr bwMode="auto">
          <a:xfrm>
            <a:off x="4191000" y="4005263"/>
            <a:ext cx="452438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9416" name="Line 23"/>
          <p:cNvSpPr>
            <a:spLocks noChangeShapeType="1"/>
          </p:cNvSpPr>
          <p:nvPr/>
        </p:nvSpPr>
        <p:spPr bwMode="auto">
          <a:xfrm flipV="1">
            <a:off x="5029200" y="4005263"/>
            <a:ext cx="406400" cy="338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9417" name="Line 24"/>
          <p:cNvSpPr>
            <a:spLocks noChangeShapeType="1"/>
          </p:cNvSpPr>
          <p:nvPr/>
        </p:nvSpPr>
        <p:spPr bwMode="auto">
          <a:xfrm>
            <a:off x="1371600" y="576738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9418" name="Oval 25"/>
          <p:cNvSpPr>
            <a:spLocks noChangeArrowheads="1"/>
          </p:cNvSpPr>
          <p:nvPr/>
        </p:nvSpPr>
        <p:spPr bwMode="auto">
          <a:xfrm>
            <a:off x="5867400" y="5927725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59419" name="Line 26"/>
          <p:cNvSpPr>
            <a:spLocks noChangeShapeType="1"/>
          </p:cNvSpPr>
          <p:nvPr/>
        </p:nvSpPr>
        <p:spPr bwMode="auto">
          <a:xfrm>
            <a:off x="4572000" y="6156325"/>
            <a:ext cx="360363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9420" name="Line 27"/>
          <p:cNvSpPr>
            <a:spLocks noChangeShapeType="1"/>
          </p:cNvSpPr>
          <p:nvPr/>
        </p:nvSpPr>
        <p:spPr bwMode="auto">
          <a:xfrm>
            <a:off x="5334000" y="615632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9421" name="Line 28"/>
          <p:cNvSpPr>
            <a:spLocks noChangeShapeType="1"/>
          </p:cNvSpPr>
          <p:nvPr/>
        </p:nvSpPr>
        <p:spPr bwMode="auto">
          <a:xfrm flipV="1">
            <a:off x="6851650" y="3276600"/>
            <a:ext cx="6858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9422" name="Line 29"/>
          <p:cNvSpPr>
            <a:spLocks noChangeShapeType="1"/>
          </p:cNvSpPr>
          <p:nvPr/>
        </p:nvSpPr>
        <p:spPr bwMode="auto">
          <a:xfrm flipV="1">
            <a:off x="7004050" y="41910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9423" name="Line 30"/>
          <p:cNvSpPr>
            <a:spLocks noChangeShapeType="1"/>
          </p:cNvSpPr>
          <p:nvPr/>
        </p:nvSpPr>
        <p:spPr bwMode="auto">
          <a:xfrm>
            <a:off x="7766050" y="4114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9424" name="Line 31"/>
          <p:cNvSpPr>
            <a:spLocks noChangeShapeType="1"/>
          </p:cNvSpPr>
          <p:nvPr/>
        </p:nvSpPr>
        <p:spPr bwMode="auto">
          <a:xfrm>
            <a:off x="6954838" y="5084763"/>
            <a:ext cx="43180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9425" name="Line 32"/>
          <p:cNvSpPr>
            <a:spLocks noChangeShapeType="1"/>
          </p:cNvSpPr>
          <p:nvPr/>
        </p:nvSpPr>
        <p:spPr bwMode="auto">
          <a:xfrm flipV="1">
            <a:off x="7766050" y="5105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9426" name="Line 33"/>
          <p:cNvSpPr>
            <a:spLocks noChangeShapeType="1"/>
          </p:cNvSpPr>
          <p:nvPr/>
        </p:nvSpPr>
        <p:spPr bwMode="auto">
          <a:xfrm>
            <a:off x="7766050" y="3200400"/>
            <a:ext cx="4572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9427" name="Line 34"/>
          <p:cNvSpPr>
            <a:spLocks noChangeShapeType="1"/>
          </p:cNvSpPr>
          <p:nvPr/>
        </p:nvSpPr>
        <p:spPr bwMode="auto">
          <a:xfrm flipH="1" flipV="1">
            <a:off x="1676400" y="5233988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9428" name="Line 35"/>
          <p:cNvSpPr>
            <a:spLocks noChangeShapeType="1"/>
          </p:cNvSpPr>
          <p:nvPr/>
        </p:nvSpPr>
        <p:spPr bwMode="auto">
          <a:xfrm flipH="1">
            <a:off x="1295400" y="5233988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9429" name="Line 36"/>
          <p:cNvSpPr>
            <a:spLocks noChangeShapeType="1"/>
          </p:cNvSpPr>
          <p:nvPr/>
        </p:nvSpPr>
        <p:spPr bwMode="auto">
          <a:xfrm>
            <a:off x="1295400" y="5919788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9430" name="Line 37"/>
          <p:cNvSpPr>
            <a:spLocks noChangeShapeType="1"/>
          </p:cNvSpPr>
          <p:nvPr/>
        </p:nvSpPr>
        <p:spPr bwMode="auto">
          <a:xfrm flipV="1">
            <a:off x="2362200" y="5919788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9431" name="Line 38"/>
          <p:cNvSpPr>
            <a:spLocks noChangeShapeType="1"/>
          </p:cNvSpPr>
          <p:nvPr/>
        </p:nvSpPr>
        <p:spPr bwMode="auto">
          <a:xfrm flipH="1" flipV="1">
            <a:off x="4724400" y="5546725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9432" name="Line 39"/>
          <p:cNvSpPr>
            <a:spLocks noChangeShapeType="1"/>
          </p:cNvSpPr>
          <p:nvPr/>
        </p:nvSpPr>
        <p:spPr bwMode="auto">
          <a:xfrm flipH="1">
            <a:off x="4427538" y="5546725"/>
            <a:ext cx="296862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9433" name="Text Box 40"/>
          <p:cNvSpPr>
            <a:spLocks noGrp="1" noChangeArrowheads="1"/>
          </p:cNvSpPr>
          <p:nvPr>
            <p:ph type="body" idx="4294967295"/>
          </p:nvPr>
        </p:nvSpPr>
        <p:spPr>
          <a:xfrm>
            <a:off x="982663" y="2552700"/>
            <a:ext cx="1577975" cy="603250"/>
          </a:xfrm>
          <a:noFill/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tr-TR" altLang="tr-TR" sz="2000" smtClean="0"/>
              <a:t>Sequence</a:t>
            </a:r>
            <a:endParaRPr lang="en-US" altLang="tr-TR" sz="2000" smtClean="0"/>
          </a:p>
        </p:txBody>
      </p:sp>
      <p:sp>
        <p:nvSpPr>
          <p:cNvPr id="59434" name="Text Box 41"/>
          <p:cNvSpPr txBox="1">
            <a:spLocks noChangeArrowheads="1"/>
          </p:cNvSpPr>
          <p:nvPr/>
        </p:nvSpPr>
        <p:spPr bwMode="auto">
          <a:xfrm>
            <a:off x="990600" y="4700588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r>
              <a:rPr lang="tr-TR" altLang="tr-TR" sz="2000">
                <a:latin typeface="Arial" panose="020B0604020202020204" pitchFamily="34" charset="0"/>
              </a:rPr>
              <a:t>While</a:t>
            </a:r>
            <a:endParaRPr lang="en-US" altLang="tr-TR" sz="2000">
              <a:latin typeface="Arial" panose="020B0604020202020204" pitchFamily="34" charset="0"/>
            </a:endParaRPr>
          </a:p>
        </p:txBody>
      </p:sp>
      <p:sp>
        <p:nvSpPr>
          <p:cNvPr id="59435" name="Text Box 42"/>
          <p:cNvSpPr txBox="1">
            <a:spLocks noChangeArrowheads="1"/>
          </p:cNvSpPr>
          <p:nvPr/>
        </p:nvSpPr>
        <p:spPr bwMode="auto">
          <a:xfrm>
            <a:off x="4038600" y="24384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r>
              <a:rPr lang="tr-TR" altLang="tr-TR" sz="2000" dirty="0" err="1">
                <a:latin typeface="Arial" panose="020B0604020202020204" pitchFamily="34" charset="0"/>
              </a:rPr>
              <a:t>i</a:t>
            </a:r>
            <a:r>
              <a:rPr lang="tr-TR" altLang="tr-TR" sz="2000" dirty="0" err="1" smtClean="0">
                <a:latin typeface="Arial" panose="020B0604020202020204" pitchFamily="34" charset="0"/>
              </a:rPr>
              <a:t>f</a:t>
            </a:r>
            <a:r>
              <a:rPr lang="tr-TR" altLang="tr-TR" sz="2000" dirty="0" smtClean="0">
                <a:latin typeface="Arial" panose="020B0604020202020204" pitchFamily="34" charset="0"/>
              </a:rPr>
              <a:t>-else</a:t>
            </a:r>
            <a:endParaRPr lang="en-US" altLang="tr-TR" sz="2000" dirty="0">
              <a:latin typeface="Arial" panose="020B0604020202020204" pitchFamily="34" charset="0"/>
            </a:endParaRPr>
          </a:p>
        </p:txBody>
      </p:sp>
      <p:sp>
        <p:nvSpPr>
          <p:cNvPr id="59436" name="Text Box 43"/>
          <p:cNvSpPr txBox="1">
            <a:spLocks noChangeArrowheads="1"/>
          </p:cNvSpPr>
          <p:nvPr/>
        </p:nvSpPr>
        <p:spPr bwMode="auto">
          <a:xfrm>
            <a:off x="4724400" y="5165725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r>
              <a:rPr lang="tr-TR" altLang="tr-TR" sz="2000">
                <a:latin typeface="Arial" panose="020B0604020202020204" pitchFamily="34" charset="0"/>
              </a:rPr>
              <a:t>Until</a:t>
            </a:r>
            <a:endParaRPr lang="en-US" altLang="tr-TR" sz="2000">
              <a:latin typeface="Arial" panose="020B0604020202020204" pitchFamily="34" charset="0"/>
            </a:endParaRPr>
          </a:p>
        </p:txBody>
      </p:sp>
      <p:sp>
        <p:nvSpPr>
          <p:cNvPr id="59437" name="Text Box 44"/>
          <p:cNvSpPr txBox="1">
            <a:spLocks noChangeArrowheads="1"/>
          </p:cNvSpPr>
          <p:nvPr/>
        </p:nvSpPr>
        <p:spPr bwMode="auto">
          <a:xfrm>
            <a:off x="7232650" y="23622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r>
              <a:rPr lang="tr-TR" altLang="tr-TR" sz="2000">
                <a:latin typeface="Arial" panose="020B0604020202020204" pitchFamily="34" charset="0"/>
              </a:rPr>
              <a:t>switch</a:t>
            </a:r>
            <a:endParaRPr lang="en-US" altLang="tr-TR" sz="2000">
              <a:latin typeface="Arial" panose="020B0604020202020204" pitchFamily="34" charset="0"/>
            </a:endParaRPr>
          </a:p>
        </p:txBody>
      </p:sp>
      <p:sp>
        <p:nvSpPr>
          <p:cNvPr id="59438" name="Text Box 46"/>
          <p:cNvSpPr txBox="1">
            <a:spLocks noChangeArrowheads="1"/>
          </p:cNvSpPr>
          <p:nvPr/>
        </p:nvSpPr>
        <p:spPr bwMode="auto">
          <a:xfrm>
            <a:off x="1447800" y="1219200"/>
            <a:ext cx="72278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tr-TR" altLang="tr-TR" sz="2400">
                <a:latin typeface="Arial" panose="020B0604020202020204" pitchFamily="34" charset="0"/>
              </a:rPr>
              <a:t> Each circle represents one or more nonbranching source code statements.</a:t>
            </a:r>
            <a:endParaRPr lang="en-US" altLang="tr-TR" sz="2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2540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4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B55C9159-5C51-4004-B3BC-E15A5B975D60}" type="slidenum">
              <a:rPr lang="tr-TR" altLang="tr-TR" sz="1400" b="1">
                <a:latin typeface="Arial" panose="020B0604020202020204" pitchFamily="34" charset="0"/>
              </a:rPr>
              <a:pPr algn="r"/>
              <a:t>17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26988"/>
            <a:ext cx="7772400" cy="114300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tr-TR" altLang="tr-TR" smtClean="0">
                <a:ln>
                  <a:noFill/>
                </a:ln>
                <a:effectLst/>
              </a:rPr>
              <a:t>Compound Logic</a:t>
            </a:r>
            <a:endParaRPr lang="en-US" altLang="tr-TR" smtClean="0">
              <a:ln>
                <a:noFill/>
              </a:ln>
              <a:effectLst/>
            </a:endParaRP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6381750" y="25146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tr-TR" sz="1400" b="1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endParaRPr lang="en-US" altLang="tr-TR" sz="14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21" name="AutoShape 5"/>
          <p:cNvSpPr>
            <a:spLocks noChangeArrowheads="1"/>
          </p:cNvSpPr>
          <p:nvPr/>
        </p:nvSpPr>
        <p:spPr bwMode="auto">
          <a:xfrm>
            <a:off x="6381750" y="2438400"/>
            <a:ext cx="381000" cy="3810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60422" name="AutoShape 6"/>
          <p:cNvSpPr>
            <a:spLocks noChangeArrowheads="1"/>
          </p:cNvSpPr>
          <p:nvPr/>
        </p:nvSpPr>
        <p:spPr bwMode="auto">
          <a:xfrm>
            <a:off x="5543550" y="4495800"/>
            <a:ext cx="381000" cy="3810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60423" name="AutoShape 7"/>
          <p:cNvSpPr>
            <a:spLocks noChangeArrowheads="1"/>
          </p:cNvSpPr>
          <p:nvPr/>
        </p:nvSpPr>
        <p:spPr bwMode="auto">
          <a:xfrm>
            <a:off x="6076950" y="3733800"/>
            <a:ext cx="381000" cy="3810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60424" name="AutoShape 8"/>
          <p:cNvSpPr>
            <a:spLocks noChangeArrowheads="1"/>
          </p:cNvSpPr>
          <p:nvPr/>
        </p:nvSpPr>
        <p:spPr bwMode="auto">
          <a:xfrm>
            <a:off x="5619750" y="3124200"/>
            <a:ext cx="381000" cy="3810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60425" name="Line 9"/>
          <p:cNvSpPr>
            <a:spLocks noChangeShapeType="1"/>
          </p:cNvSpPr>
          <p:nvPr/>
        </p:nvSpPr>
        <p:spPr bwMode="auto">
          <a:xfrm flipH="1">
            <a:off x="5924550" y="2819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0426" name="Line 10"/>
          <p:cNvSpPr>
            <a:spLocks noChangeShapeType="1"/>
          </p:cNvSpPr>
          <p:nvPr/>
        </p:nvSpPr>
        <p:spPr bwMode="auto">
          <a:xfrm flipH="1">
            <a:off x="5292725" y="3505200"/>
            <a:ext cx="403225" cy="211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0427" name="Line 11"/>
          <p:cNvSpPr>
            <a:spLocks noChangeShapeType="1"/>
          </p:cNvSpPr>
          <p:nvPr/>
        </p:nvSpPr>
        <p:spPr bwMode="auto">
          <a:xfrm>
            <a:off x="5292725" y="4149725"/>
            <a:ext cx="358775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0428" name="Line 12"/>
          <p:cNvSpPr>
            <a:spLocks noChangeShapeType="1"/>
          </p:cNvSpPr>
          <p:nvPr/>
        </p:nvSpPr>
        <p:spPr bwMode="auto">
          <a:xfrm>
            <a:off x="5940425" y="3500438"/>
            <a:ext cx="2873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0429" name="Line 13"/>
          <p:cNvSpPr>
            <a:spLocks noChangeShapeType="1"/>
          </p:cNvSpPr>
          <p:nvPr/>
        </p:nvSpPr>
        <p:spPr bwMode="auto">
          <a:xfrm flipH="1">
            <a:off x="5848350" y="4114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0430" name="AutoShape 14"/>
          <p:cNvSpPr>
            <a:spLocks noChangeArrowheads="1"/>
          </p:cNvSpPr>
          <p:nvPr/>
        </p:nvSpPr>
        <p:spPr bwMode="auto">
          <a:xfrm>
            <a:off x="5010150" y="3733800"/>
            <a:ext cx="381000" cy="3810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60431" name="AutoShape 15"/>
          <p:cNvSpPr>
            <a:spLocks noChangeArrowheads="1"/>
          </p:cNvSpPr>
          <p:nvPr/>
        </p:nvSpPr>
        <p:spPr bwMode="auto">
          <a:xfrm>
            <a:off x="7143750" y="3581400"/>
            <a:ext cx="381000" cy="3810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60432" name="Line 16"/>
          <p:cNvSpPr>
            <a:spLocks noChangeShapeType="1"/>
          </p:cNvSpPr>
          <p:nvPr/>
        </p:nvSpPr>
        <p:spPr bwMode="auto">
          <a:xfrm flipH="1">
            <a:off x="5924550" y="3962400"/>
            <a:ext cx="1371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0433" name="Line 17"/>
          <p:cNvSpPr>
            <a:spLocks noChangeShapeType="1"/>
          </p:cNvSpPr>
          <p:nvPr/>
        </p:nvSpPr>
        <p:spPr bwMode="auto">
          <a:xfrm>
            <a:off x="6686550" y="28194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0434" name="Text Box 18"/>
          <p:cNvSpPr txBox="1">
            <a:spLocks noChangeArrowheads="1"/>
          </p:cNvSpPr>
          <p:nvPr/>
        </p:nvSpPr>
        <p:spPr bwMode="auto">
          <a:xfrm>
            <a:off x="684213" y="2708275"/>
            <a:ext cx="3648075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altLang="tr-TR" sz="2400">
                <a:latin typeface="Arial" panose="020B0604020202020204" pitchFamily="34" charset="0"/>
              </a:rPr>
              <a:t>If  </a:t>
            </a:r>
            <a:r>
              <a:rPr lang="tr-TR" altLang="tr-TR" sz="2400" b="1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  <a:r>
              <a:rPr lang="tr-TR" altLang="tr-TR" sz="2400">
                <a:latin typeface="Arial" panose="020B0604020202020204" pitchFamily="34" charset="0"/>
              </a:rPr>
              <a:t> OR </a:t>
            </a:r>
            <a:r>
              <a:rPr lang="tr-TR" altLang="tr-TR" sz="2400" b="1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</a:p>
          <a:p>
            <a:pPr>
              <a:spcBef>
                <a:spcPct val="50000"/>
              </a:spcBef>
            </a:pPr>
            <a:r>
              <a:rPr lang="tr-TR" altLang="tr-TR" sz="2400">
                <a:latin typeface="Arial" panose="020B0604020202020204" pitchFamily="34" charset="0"/>
              </a:rPr>
              <a:t>	then procedure </a:t>
            </a:r>
            <a:r>
              <a:rPr lang="tr-TR" altLang="tr-TR" sz="2400" b="1">
                <a:solidFill>
                  <a:schemeClr val="accent2"/>
                </a:solidFill>
                <a:latin typeface="Arial" panose="020B0604020202020204" pitchFamily="34" charset="0"/>
              </a:rPr>
              <a:t>x</a:t>
            </a:r>
          </a:p>
          <a:p>
            <a:pPr>
              <a:spcBef>
                <a:spcPct val="50000"/>
              </a:spcBef>
            </a:pPr>
            <a:r>
              <a:rPr lang="tr-TR" altLang="tr-TR" sz="2400">
                <a:latin typeface="Arial" panose="020B0604020202020204" pitchFamily="34" charset="0"/>
              </a:rPr>
              <a:t>	else procedure </a:t>
            </a:r>
            <a:r>
              <a:rPr lang="tr-TR" altLang="tr-TR" sz="2400" b="1">
                <a:solidFill>
                  <a:schemeClr val="accent2"/>
                </a:solidFill>
                <a:latin typeface="Arial" panose="020B0604020202020204" pitchFamily="34" charset="0"/>
              </a:rPr>
              <a:t>y</a:t>
            </a:r>
          </a:p>
          <a:p>
            <a:pPr>
              <a:spcBef>
                <a:spcPct val="50000"/>
              </a:spcBef>
            </a:pPr>
            <a:r>
              <a:rPr lang="tr-TR" altLang="tr-TR" sz="2400">
                <a:latin typeface="Arial" panose="020B0604020202020204" pitchFamily="34" charset="0"/>
              </a:rPr>
              <a:t>ENDIF</a:t>
            </a:r>
            <a:endParaRPr lang="en-US" altLang="tr-TR" sz="2400">
              <a:latin typeface="Arial" panose="020B0604020202020204" pitchFamily="34" charset="0"/>
            </a:endParaRPr>
          </a:p>
        </p:txBody>
      </p:sp>
      <p:sp>
        <p:nvSpPr>
          <p:cNvPr id="60435" name="Text Box 19"/>
          <p:cNvSpPr txBox="1">
            <a:spLocks noChangeArrowheads="1"/>
          </p:cNvSpPr>
          <p:nvPr/>
        </p:nvSpPr>
        <p:spPr bwMode="auto">
          <a:xfrm>
            <a:off x="5086350" y="38100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tr-TR" sz="1400" b="1">
                <a:latin typeface="Times New Roman" panose="02020603050405020304" pitchFamily="18" charset="0"/>
              </a:rPr>
              <a:t>y</a:t>
            </a:r>
            <a:endParaRPr lang="en-US" altLang="tr-TR" sz="1400" b="1">
              <a:latin typeface="Times New Roman" panose="02020603050405020304" pitchFamily="18" charset="0"/>
            </a:endParaRPr>
          </a:p>
        </p:txBody>
      </p:sp>
      <p:sp>
        <p:nvSpPr>
          <p:cNvPr id="60436" name="Text Box 20"/>
          <p:cNvSpPr txBox="1">
            <a:spLocks noChangeArrowheads="1"/>
          </p:cNvSpPr>
          <p:nvPr/>
        </p:nvSpPr>
        <p:spPr bwMode="auto">
          <a:xfrm>
            <a:off x="5695950" y="31242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altLang="tr-TR" sz="1400" b="1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endParaRPr lang="en-US" altLang="tr-TR" sz="14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37" name="Text Box 21"/>
          <p:cNvSpPr txBox="1">
            <a:spLocks noChangeArrowheads="1"/>
          </p:cNvSpPr>
          <p:nvPr/>
        </p:nvSpPr>
        <p:spPr bwMode="auto">
          <a:xfrm>
            <a:off x="7143750" y="35814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tr-TR" sz="1400" b="1">
                <a:latin typeface="Times New Roman" panose="02020603050405020304" pitchFamily="18" charset="0"/>
              </a:rPr>
              <a:t>x</a:t>
            </a:r>
            <a:endParaRPr lang="en-US" altLang="tr-TR" sz="1400" b="1">
              <a:latin typeface="Times New Roman" panose="02020603050405020304" pitchFamily="18" charset="0"/>
            </a:endParaRPr>
          </a:p>
        </p:txBody>
      </p:sp>
      <p:sp>
        <p:nvSpPr>
          <p:cNvPr id="60438" name="Text Box 22"/>
          <p:cNvSpPr txBox="1">
            <a:spLocks noChangeArrowheads="1"/>
          </p:cNvSpPr>
          <p:nvPr/>
        </p:nvSpPr>
        <p:spPr bwMode="auto">
          <a:xfrm>
            <a:off x="6076950" y="37338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tr-TR" sz="1400" b="1">
                <a:latin typeface="Times New Roman" panose="02020603050405020304" pitchFamily="18" charset="0"/>
              </a:rPr>
              <a:t>x</a:t>
            </a:r>
            <a:endParaRPr lang="en-US" altLang="tr-TR" sz="1400" b="1">
              <a:latin typeface="Times New Roman" panose="02020603050405020304" pitchFamily="18" charset="0"/>
            </a:endParaRPr>
          </a:p>
        </p:txBody>
      </p:sp>
      <p:sp>
        <p:nvSpPr>
          <p:cNvPr id="60439" name="Line 23"/>
          <p:cNvSpPr>
            <a:spLocks noChangeShapeType="1"/>
          </p:cNvSpPr>
          <p:nvPr/>
        </p:nvSpPr>
        <p:spPr bwMode="auto">
          <a:xfrm>
            <a:off x="5772150" y="4876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79291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8CFF1E75-D898-4368-B9D6-682A6383AD08}" type="slidenum">
              <a:rPr lang="tr-TR" altLang="tr-TR" sz="1400" b="1">
                <a:latin typeface="Arial" panose="020B0604020202020204" pitchFamily="34" charset="0"/>
              </a:rPr>
              <a:pPr algn="r"/>
              <a:t>18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44450"/>
            <a:ext cx="9144000" cy="7922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tr-TR" altLang="tr-TR" sz="4000" dirty="0" smtClean="0">
                <a:ln>
                  <a:noFill/>
                </a:ln>
                <a:effectLst/>
              </a:rPr>
              <a:t>Example-1 (</a:t>
            </a:r>
            <a:r>
              <a:rPr lang="tr-TR" altLang="tr-TR" sz="4000" dirty="0" err="1" smtClean="0">
                <a:ln>
                  <a:noFill/>
                </a:ln>
                <a:effectLst/>
              </a:rPr>
              <a:t>Cyclomatic</a:t>
            </a:r>
            <a:r>
              <a:rPr lang="tr-TR" altLang="tr-TR" sz="4000" dirty="0" smtClean="0">
                <a:ln>
                  <a:noFill/>
                </a:ln>
                <a:effectLst/>
              </a:rPr>
              <a:t> </a:t>
            </a:r>
            <a:r>
              <a:rPr lang="tr-TR" altLang="tr-TR" sz="4000" dirty="0" err="1">
                <a:ln>
                  <a:noFill/>
                </a:ln>
                <a:effectLst/>
              </a:rPr>
              <a:t>Complexity</a:t>
            </a:r>
            <a:r>
              <a:rPr lang="tr-TR" altLang="tr-TR" sz="4000" dirty="0">
                <a:ln>
                  <a:noFill/>
                </a:ln>
                <a:effectLst/>
              </a:rPr>
              <a:t>)</a:t>
            </a:r>
            <a:endParaRPr lang="en-US" altLang="tr-TR" sz="4000" dirty="0">
              <a:ln>
                <a:noFill/>
              </a:ln>
              <a:effectLst/>
            </a:endParaRPr>
          </a:p>
        </p:txBody>
      </p:sp>
      <p:sp>
        <p:nvSpPr>
          <p:cNvPr id="4474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081213" y="2093913"/>
            <a:ext cx="5610225" cy="3227387"/>
          </a:xfrm>
        </p:spPr>
        <p:txBody>
          <a:bodyPr/>
          <a:lstStyle/>
          <a:p>
            <a:r>
              <a:rPr lang="tr-TR" altLang="tr-TR" smtClean="0"/>
              <a:t>V(G) = E – N  + 2</a:t>
            </a:r>
            <a:br>
              <a:rPr lang="tr-TR" altLang="tr-TR" smtClean="0"/>
            </a:br>
            <a:r>
              <a:rPr lang="tr-TR" altLang="tr-TR" smtClean="0"/>
              <a:t>         = 11 – 9 + 2 = 4</a:t>
            </a:r>
            <a:br>
              <a:rPr lang="tr-TR" altLang="tr-TR" smtClean="0"/>
            </a:br>
            <a:endParaRPr lang="tr-TR" altLang="tr-TR" smtClean="0"/>
          </a:p>
          <a:p>
            <a:r>
              <a:rPr lang="tr-TR" altLang="tr-TR" b="1" smtClean="0">
                <a:solidFill>
                  <a:srgbClr val="FF3300"/>
                </a:solidFill>
              </a:rPr>
              <a:t>Other method:</a:t>
            </a:r>
            <a:r>
              <a:rPr lang="tr-TR" altLang="tr-TR" smtClean="0"/>
              <a:t/>
            </a:r>
            <a:br>
              <a:rPr lang="tr-TR" altLang="tr-TR" smtClean="0"/>
            </a:br>
            <a:r>
              <a:rPr lang="tr-TR" altLang="tr-TR" smtClean="0"/>
              <a:t>V(G) = P + 1</a:t>
            </a:r>
            <a:br>
              <a:rPr lang="tr-TR" altLang="tr-TR" smtClean="0"/>
            </a:br>
            <a:r>
              <a:rPr lang="tr-TR" altLang="tr-TR" smtClean="0"/>
              <a:t>         = 3 + 1 = 4</a:t>
            </a:r>
          </a:p>
        </p:txBody>
      </p:sp>
    </p:spTree>
    <p:extLst>
      <p:ext uri="{BB962C8B-B14F-4D97-AF65-F5344CB8AC3E}">
        <p14:creationId xmlns:p14="http://schemas.microsoft.com/office/powerpoint/2010/main" val="19111508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6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A3666084-959A-488A-89E8-ACBF9ABF9FE6}" type="slidenum">
              <a:rPr lang="tr-TR" altLang="tr-TR" sz="1400" b="1">
                <a:latin typeface="Arial" panose="020B0604020202020204" pitchFamily="34" charset="0"/>
              </a:rPr>
              <a:pPr algn="r"/>
              <a:t>19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448514" name="Oval 2"/>
          <p:cNvSpPr>
            <a:spLocks noChangeArrowheads="1"/>
          </p:cNvSpPr>
          <p:nvPr/>
        </p:nvSpPr>
        <p:spPr bwMode="auto">
          <a:xfrm>
            <a:off x="5656263" y="2747963"/>
            <a:ext cx="457200" cy="3429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r>
              <a:rPr lang="en-US" altLang="tr-TR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tr-TR" sz="1600" b="1">
              <a:latin typeface="Times New Roman" panose="02020603050405020304" pitchFamily="18" charset="0"/>
            </a:endParaRPr>
          </a:p>
        </p:txBody>
      </p:sp>
      <p:sp>
        <p:nvSpPr>
          <p:cNvPr id="448515" name="Oval 3"/>
          <p:cNvSpPr>
            <a:spLocks noChangeArrowheads="1"/>
          </p:cNvSpPr>
          <p:nvPr/>
        </p:nvSpPr>
        <p:spPr bwMode="auto">
          <a:xfrm>
            <a:off x="4970463" y="3421063"/>
            <a:ext cx="457200" cy="3429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r>
              <a:rPr lang="tr-TR" altLang="tr-TR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tr-TR" sz="1600" b="1">
              <a:latin typeface="Times New Roman" panose="02020603050405020304" pitchFamily="18" charset="0"/>
            </a:endParaRPr>
          </a:p>
        </p:txBody>
      </p:sp>
      <p:sp>
        <p:nvSpPr>
          <p:cNvPr id="448516" name="Oval 4"/>
          <p:cNvSpPr>
            <a:spLocks noChangeArrowheads="1"/>
          </p:cNvSpPr>
          <p:nvPr/>
        </p:nvSpPr>
        <p:spPr bwMode="auto">
          <a:xfrm>
            <a:off x="5999163" y="3421063"/>
            <a:ext cx="457200" cy="3429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r>
              <a:rPr lang="tr-TR" altLang="tr-TR" sz="1600" b="1">
                <a:latin typeface="Times New Roman" panose="02020603050405020304" pitchFamily="18" charset="0"/>
              </a:rPr>
              <a:t>3</a:t>
            </a:r>
            <a:endParaRPr lang="en-US" altLang="tr-TR" sz="1600" b="1">
              <a:latin typeface="Times New Roman" panose="02020603050405020304" pitchFamily="18" charset="0"/>
            </a:endParaRPr>
          </a:p>
        </p:txBody>
      </p:sp>
      <p:sp>
        <p:nvSpPr>
          <p:cNvPr id="448517" name="Oval 5"/>
          <p:cNvSpPr>
            <a:spLocks noChangeArrowheads="1"/>
          </p:cNvSpPr>
          <p:nvPr/>
        </p:nvSpPr>
        <p:spPr bwMode="auto">
          <a:xfrm>
            <a:off x="5770563" y="3979863"/>
            <a:ext cx="457200" cy="3429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r>
              <a:rPr lang="en-US" altLang="tr-TR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altLang="tr-TR" sz="1600" b="1">
              <a:latin typeface="Times New Roman" panose="02020603050405020304" pitchFamily="18" charset="0"/>
            </a:endParaRPr>
          </a:p>
        </p:txBody>
      </p:sp>
      <p:sp>
        <p:nvSpPr>
          <p:cNvPr id="448518" name="Line 6"/>
          <p:cNvSpPr>
            <a:spLocks noChangeShapeType="1"/>
          </p:cNvSpPr>
          <p:nvPr/>
        </p:nvSpPr>
        <p:spPr bwMode="auto">
          <a:xfrm>
            <a:off x="5884863" y="2344738"/>
            <a:ext cx="0" cy="412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8519" name="Line 7"/>
          <p:cNvSpPr>
            <a:spLocks noChangeShapeType="1"/>
          </p:cNvSpPr>
          <p:nvPr/>
        </p:nvSpPr>
        <p:spPr bwMode="auto">
          <a:xfrm flipH="1">
            <a:off x="5199063" y="3084513"/>
            <a:ext cx="57150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8520" name="Line 8"/>
          <p:cNvSpPr>
            <a:spLocks noChangeShapeType="1"/>
          </p:cNvSpPr>
          <p:nvPr/>
        </p:nvSpPr>
        <p:spPr bwMode="auto">
          <a:xfrm>
            <a:off x="5999163" y="3084513"/>
            <a:ext cx="22860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8521" name="Line 9"/>
          <p:cNvSpPr>
            <a:spLocks noChangeShapeType="1"/>
          </p:cNvSpPr>
          <p:nvPr/>
        </p:nvSpPr>
        <p:spPr bwMode="auto">
          <a:xfrm flipH="1">
            <a:off x="5999163" y="3754438"/>
            <a:ext cx="1143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8522" name="Line 10"/>
          <p:cNvSpPr>
            <a:spLocks noChangeShapeType="1"/>
          </p:cNvSpPr>
          <p:nvPr/>
        </p:nvSpPr>
        <p:spPr bwMode="auto">
          <a:xfrm>
            <a:off x="5999163" y="4344988"/>
            <a:ext cx="444500" cy="1244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8523" name="Line 11"/>
          <p:cNvSpPr>
            <a:spLocks noChangeShapeType="1"/>
          </p:cNvSpPr>
          <p:nvPr/>
        </p:nvSpPr>
        <p:spPr bwMode="auto">
          <a:xfrm>
            <a:off x="5199063" y="3754438"/>
            <a:ext cx="1143000" cy="18732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8524" name="Freeform 12"/>
          <p:cNvSpPr>
            <a:spLocks/>
          </p:cNvSpPr>
          <p:nvPr/>
        </p:nvSpPr>
        <p:spPr bwMode="auto">
          <a:xfrm>
            <a:off x="6113463" y="3017838"/>
            <a:ext cx="1371600" cy="2743200"/>
          </a:xfrm>
          <a:custGeom>
            <a:avLst/>
            <a:gdLst>
              <a:gd name="T0" fmla="*/ 2147483647 w 1350"/>
              <a:gd name="T1" fmla="*/ 2147483647 h 5220"/>
              <a:gd name="T2" fmla="*/ 2147483647 w 1350"/>
              <a:gd name="T3" fmla="*/ 2147483647 h 5220"/>
              <a:gd name="T4" fmla="*/ 0 w 1350"/>
              <a:gd name="T5" fmla="*/ 0 h 5220"/>
              <a:gd name="T6" fmla="*/ 0 60000 65536"/>
              <a:gd name="T7" fmla="*/ 0 60000 65536"/>
              <a:gd name="T8" fmla="*/ 0 60000 65536"/>
              <a:gd name="T9" fmla="*/ 0 w 1350"/>
              <a:gd name="T10" fmla="*/ 0 h 5220"/>
              <a:gd name="T11" fmla="*/ 1350 w 1350"/>
              <a:gd name="T12" fmla="*/ 5220 h 52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50" h="5220">
                <a:moveTo>
                  <a:pt x="540" y="5220"/>
                </a:moveTo>
                <a:cubicBezTo>
                  <a:pt x="945" y="4035"/>
                  <a:pt x="1350" y="2850"/>
                  <a:pt x="1260" y="1980"/>
                </a:cubicBezTo>
                <a:cubicBezTo>
                  <a:pt x="1170" y="1110"/>
                  <a:pt x="90" y="270"/>
                  <a:pt x="0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8525" name="Line 13"/>
          <p:cNvSpPr>
            <a:spLocks noChangeShapeType="1"/>
          </p:cNvSpPr>
          <p:nvPr/>
        </p:nvSpPr>
        <p:spPr bwMode="auto">
          <a:xfrm>
            <a:off x="6732588" y="5805488"/>
            <a:ext cx="8001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8526" name="Line 14"/>
          <p:cNvSpPr>
            <a:spLocks noChangeShapeType="1"/>
          </p:cNvSpPr>
          <p:nvPr/>
        </p:nvSpPr>
        <p:spPr bwMode="auto">
          <a:xfrm flipH="1" flipV="1">
            <a:off x="6113463" y="3017838"/>
            <a:ext cx="3429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8527" name="Oval 15"/>
          <p:cNvSpPr>
            <a:spLocks noChangeArrowheads="1"/>
          </p:cNvSpPr>
          <p:nvPr/>
        </p:nvSpPr>
        <p:spPr bwMode="auto">
          <a:xfrm>
            <a:off x="6456363" y="3897313"/>
            <a:ext cx="457200" cy="3429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r>
              <a:rPr lang="en-US" altLang="tr-TR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altLang="tr-TR" sz="1600" b="1">
              <a:latin typeface="Times New Roman" panose="02020603050405020304" pitchFamily="18" charset="0"/>
            </a:endParaRPr>
          </a:p>
        </p:txBody>
      </p:sp>
      <p:sp>
        <p:nvSpPr>
          <p:cNvPr id="448528" name="Line 16"/>
          <p:cNvSpPr>
            <a:spLocks noChangeShapeType="1"/>
          </p:cNvSpPr>
          <p:nvPr/>
        </p:nvSpPr>
        <p:spPr bwMode="auto">
          <a:xfrm>
            <a:off x="6456363" y="3675063"/>
            <a:ext cx="2286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8529" name="Line 17"/>
          <p:cNvSpPr>
            <a:spLocks noChangeShapeType="1"/>
          </p:cNvSpPr>
          <p:nvPr/>
        </p:nvSpPr>
        <p:spPr bwMode="auto">
          <a:xfrm flipH="1">
            <a:off x="6516688" y="4233863"/>
            <a:ext cx="168275" cy="1355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8530" name="Oval 18"/>
          <p:cNvSpPr>
            <a:spLocks noChangeArrowheads="1"/>
          </p:cNvSpPr>
          <p:nvPr/>
        </p:nvSpPr>
        <p:spPr bwMode="auto">
          <a:xfrm>
            <a:off x="6227763" y="5589588"/>
            <a:ext cx="457200" cy="3429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r>
              <a:rPr lang="tr-TR" altLang="tr-TR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altLang="tr-TR" sz="1600" b="1">
              <a:latin typeface="Times New Roman" panose="02020603050405020304" pitchFamily="18" charset="0"/>
            </a:endParaRPr>
          </a:p>
        </p:txBody>
      </p:sp>
      <p:sp>
        <p:nvSpPr>
          <p:cNvPr id="448531" name="Oval 19"/>
          <p:cNvSpPr>
            <a:spLocks noChangeArrowheads="1"/>
          </p:cNvSpPr>
          <p:nvPr/>
        </p:nvSpPr>
        <p:spPr bwMode="auto">
          <a:xfrm>
            <a:off x="7524750" y="5589588"/>
            <a:ext cx="457200" cy="3429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r>
              <a:rPr lang="tr-TR" altLang="tr-TR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altLang="tr-TR" sz="1600" b="1">
              <a:latin typeface="Times New Roman" panose="02020603050405020304" pitchFamily="18" charset="0"/>
            </a:endParaRPr>
          </a:p>
        </p:txBody>
      </p:sp>
      <p:sp>
        <p:nvSpPr>
          <p:cNvPr id="64533" name="Rectangle 20"/>
          <p:cNvSpPr>
            <a:spLocks noChangeArrowheads="1"/>
          </p:cNvSpPr>
          <p:nvPr/>
        </p:nvSpPr>
        <p:spPr bwMode="auto">
          <a:xfrm>
            <a:off x="0" y="13938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endParaRPr lang="tr-TR" altLang="tr-TR" sz="2400">
              <a:latin typeface="Times New Roman" panose="02020603050405020304" pitchFamily="18" charset="0"/>
            </a:endParaRPr>
          </a:p>
        </p:txBody>
      </p:sp>
      <p:sp>
        <p:nvSpPr>
          <p:cNvPr id="64534" name="Rectangle 21"/>
          <p:cNvSpPr>
            <a:spLocks noChangeArrowheads="1"/>
          </p:cNvSpPr>
          <p:nvPr/>
        </p:nvSpPr>
        <p:spPr bwMode="auto">
          <a:xfrm>
            <a:off x="0" y="13938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endParaRPr lang="tr-TR" altLang="tr-TR" sz="2400">
              <a:latin typeface="Times New Roman" panose="02020603050405020304" pitchFamily="18" charset="0"/>
            </a:endParaRPr>
          </a:p>
        </p:txBody>
      </p:sp>
      <p:sp>
        <p:nvSpPr>
          <p:cNvPr id="448534" name="Oval 22"/>
          <p:cNvSpPr>
            <a:spLocks noChangeArrowheads="1"/>
          </p:cNvSpPr>
          <p:nvPr/>
        </p:nvSpPr>
        <p:spPr bwMode="auto">
          <a:xfrm>
            <a:off x="5683250" y="1965325"/>
            <a:ext cx="457200" cy="3429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r>
              <a:rPr lang="tr-TR" altLang="tr-TR" sz="1600" b="1">
                <a:latin typeface="Times New Roman" panose="02020603050405020304" pitchFamily="18" charset="0"/>
              </a:rPr>
              <a:t>1</a:t>
            </a:r>
            <a:endParaRPr lang="en-US" altLang="tr-TR" sz="1600" b="1">
              <a:latin typeface="Times New Roman" panose="02020603050405020304" pitchFamily="18" charset="0"/>
            </a:endParaRPr>
          </a:p>
        </p:txBody>
      </p:sp>
      <p:sp>
        <p:nvSpPr>
          <p:cNvPr id="64536" name="Text Box 23"/>
          <p:cNvSpPr txBox="1">
            <a:spLocks noChangeArrowheads="1"/>
          </p:cNvSpPr>
          <p:nvPr/>
        </p:nvSpPr>
        <p:spPr bwMode="auto">
          <a:xfrm>
            <a:off x="0" y="44450"/>
            <a:ext cx="9144000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7500"/>
          </a:bodyPr>
          <a:lstStyle>
            <a:lvl1pPr algn="ctr">
              <a:spcBef>
                <a:spcPct val="0"/>
              </a:spcBef>
              <a:buNone/>
              <a:defRPr sz="5400" b="0" cap="none" spc="0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tr-TR" altLang="tr-TR" dirty="0"/>
              <a:t>Example-2</a:t>
            </a:r>
            <a:endParaRPr lang="en-US" altLang="tr-TR" dirty="0"/>
          </a:p>
        </p:txBody>
      </p:sp>
      <p:sp>
        <p:nvSpPr>
          <p:cNvPr id="64537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1187450" y="981075"/>
            <a:ext cx="3168650" cy="7318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tr-TR" altLang="tr-TR" sz="3600" b="1" smtClean="0">
                <a:ln>
                  <a:noFill/>
                </a:ln>
                <a:solidFill>
                  <a:srgbClr val="FF3300"/>
                </a:solidFill>
                <a:effectLst/>
              </a:rPr>
              <a:t>Flow chart</a:t>
            </a:r>
            <a:endParaRPr lang="en-US" altLang="tr-TR" sz="3600" b="1" smtClean="0">
              <a:ln>
                <a:noFill/>
              </a:ln>
              <a:solidFill>
                <a:srgbClr val="FF3300"/>
              </a:solidFill>
              <a:effectLst/>
            </a:endParaRPr>
          </a:p>
        </p:txBody>
      </p:sp>
      <p:sp>
        <p:nvSpPr>
          <p:cNvPr id="448537" name="Rectangle 25"/>
          <p:cNvSpPr>
            <a:spLocks noChangeArrowheads="1"/>
          </p:cNvSpPr>
          <p:nvPr/>
        </p:nvSpPr>
        <p:spPr bwMode="auto">
          <a:xfrm>
            <a:off x="5651500" y="981075"/>
            <a:ext cx="2160588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r>
              <a:rPr lang="tr-TR" altLang="tr-TR" sz="2400" b="1">
                <a:solidFill>
                  <a:srgbClr val="FF3300"/>
                </a:solidFill>
                <a:latin typeface="Arial" panose="020B0604020202020204" pitchFamily="34" charset="0"/>
              </a:rPr>
              <a:t>Flow graph</a:t>
            </a:r>
            <a:endParaRPr lang="en-US" altLang="tr-TR" sz="2400" b="1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grpSp>
        <p:nvGrpSpPr>
          <p:cNvPr id="64539" name="Group 26"/>
          <p:cNvGrpSpPr>
            <a:grpSpLocks/>
          </p:cNvGrpSpPr>
          <p:nvPr/>
        </p:nvGrpSpPr>
        <p:grpSpPr bwMode="auto">
          <a:xfrm>
            <a:off x="1184275" y="2028825"/>
            <a:ext cx="2860675" cy="4064000"/>
            <a:chOff x="746" y="655"/>
            <a:chExt cx="1802" cy="2560"/>
          </a:xfrm>
        </p:grpSpPr>
        <p:sp>
          <p:nvSpPr>
            <p:cNvPr id="64540" name="Freeform 27"/>
            <p:cNvSpPr>
              <a:spLocks/>
            </p:cNvSpPr>
            <p:nvPr/>
          </p:nvSpPr>
          <p:spPr bwMode="auto">
            <a:xfrm>
              <a:off x="1848" y="1688"/>
              <a:ext cx="343" cy="342"/>
            </a:xfrm>
            <a:custGeom>
              <a:avLst/>
              <a:gdLst>
                <a:gd name="T0" fmla="*/ 168 w 343"/>
                <a:gd name="T1" fmla="*/ 0 h 342"/>
                <a:gd name="T2" fmla="*/ 0 w 343"/>
                <a:gd name="T3" fmla="*/ 167 h 342"/>
                <a:gd name="T4" fmla="*/ 168 w 343"/>
                <a:gd name="T5" fmla="*/ 342 h 342"/>
                <a:gd name="T6" fmla="*/ 343 w 343"/>
                <a:gd name="T7" fmla="*/ 167 h 342"/>
                <a:gd name="T8" fmla="*/ 168 w 343"/>
                <a:gd name="T9" fmla="*/ 0 h 3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3"/>
                <a:gd name="T16" fmla="*/ 0 h 342"/>
                <a:gd name="T17" fmla="*/ 343 w 343"/>
                <a:gd name="T18" fmla="*/ 342 h 3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3" h="342">
                  <a:moveTo>
                    <a:pt x="168" y="0"/>
                  </a:moveTo>
                  <a:lnTo>
                    <a:pt x="0" y="167"/>
                  </a:lnTo>
                  <a:lnTo>
                    <a:pt x="168" y="342"/>
                  </a:lnTo>
                  <a:lnTo>
                    <a:pt x="343" y="167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64541" name="Freeform 28"/>
            <p:cNvSpPr>
              <a:spLocks/>
            </p:cNvSpPr>
            <p:nvPr/>
          </p:nvSpPr>
          <p:spPr bwMode="auto">
            <a:xfrm>
              <a:off x="1848" y="1688"/>
              <a:ext cx="343" cy="342"/>
            </a:xfrm>
            <a:custGeom>
              <a:avLst/>
              <a:gdLst>
                <a:gd name="T0" fmla="*/ 168 w 343"/>
                <a:gd name="T1" fmla="*/ 0 h 342"/>
                <a:gd name="T2" fmla="*/ 0 w 343"/>
                <a:gd name="T3" fmla="*/ 167 h 342"/>
                <a:gd name="T4" fmla="*/ 0 w 343"/>
                <a:gd name="T5" fmla="*/ 167 h 342"/>
                <a:gd name="T6" fmla="*/ 168 w 343"/>
                <a:gd name="T7" fmla="*/ 342 h 342"/>
                <a:gd name="T8" fmla="*/ 168 w 343"/>
                <a:gd name="T9" fmla="*/ 342 h 342"/>
                <a:gd name="T10" fmla="*/ 343 w 343"/>
                <a:gd name="T11" fmla="*/ 167 h 342"/>
                <a:gd name="T12" fmla="*/ 343 w 343"/>
                <a:gd name="T13" fmla="*/ 167 h 342"/>
                <a:gd name="T14" fmla="*/ 168 w 343"/>
                <a:gd name="T15" fmla="*/ 0 h 342"/>
                <a:gd name="T16" fmla="*/ 168 w 343"/>
                <a:gd name="T17" fmla="*/ 0 h 34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43"/>
                <a:gd name="T28" fmla="*/ 0 h 342"/>
                <a:gd name="T29" fmla="*/ 343 w 343"/>
                <a:gd name="T30" fmla="*/ 342 h 34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43" h="342">
                  <a:moveTo>
                    <a:pt x="168" y="0"/>
                  </a:moveTo>
                  <a:lnTo>
                    <a:pt x="0" y="167"/>
                  </a:lnTo>
                  <a:lnTo>
                    <a:pt x="168" y="342"/>
                  </a:lnTo>
                  <a:lnTo>
                    <a:pt x="343" y="167"/>
                  </a:lnTo>
                  <a:lnTo>
                    <a:pt x="168" y="0"/>
                  </a:lnTo>
                  <a:close/>
                </a:path>
              </a:pathLst>
            </a:cu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64542" name="Freeform 29"/>
            <p:cNvSpPr>
              <a:spLocks/>
            </p:cNvSpPr>
            <p:nvPr/>
          </p:nvSpPr>
          <p:spPr bwMode="auto">
            <a:xfrm>
              <a:off x="1841" y="1680"/>
              <a:ext cx="342" cy="342"/>
            </a:xfrm>
            <a:custGeom>
              <a:avLst/>
              <a:gdLst>
                <a:gd name="T0" fmla="*/ 167 w 342"/>
                <a:gd name="T1" fmla="*/ 0 h 342"/>
                <a:gd name="T2" fmla="*/ 0 w 342"/>
                <a:gd name="T3" fmla="*/ 167 h 342"/>
                <a:gd name="T4" fmla="*/ 167 w 342"/>
                <a:gd name="T5" fmla="*/ 342 h 342"/>
                <a:gd name="T6" fmla="*/ 342 w 342"/>
                <a:gd name="T7" fmla="*/ 167 h 342"/>
                <a:gd name="T8" fmla="*/ 167 w 342"/>
                <a:gd name="T9" fmla="*/ 0 h 3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2"/>
                <a:gd name="T16" fmla="*/ 0 h 342"/>
                <a:gd name="T17" fmla="*/ 342 w 342"/>
                <a:gd name="T18" fmla="*/ 342 h 3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2" h="342">
                  <a:moveTo>
                    <a:pt x="167" y="0"/>
                  </a:moveTo>
                  <a:lnTo>
                    <a:pt x="0" y="167"/>
                  </a:lnTo>
                  <a:lnTo>
                    <a:pt x="167" y="342"/>
                  </a:lnTo>
                  <a:lnTo>
                    <a:pt x="342" y="167"/>
                  </a:lnTo>
                  <a:lnTo>
                    <a:pt x="167" y="0"/>
                  </a:lnTo>
                  <a:close/>
                </a:path>
              </a:pathLst>
            </a:cu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64543" name="Oval 30"/>
            <p:cNvSpPr>
              <a:spLocks noChangeArrowheads="1"/>
            </p:cNvSpPr>
            <p:nvPr/>
          </p:nvSpPr>
          <p:spPr bwMode="auto">
            <a:xfrm>
              <a:off x="1430" y="662"/>
              <a:ext cx="107" cy="12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9pPr>
            </a:lstStyle>
            <a:p>
              <a:pPr algn="ctr"/>
              <a:endParaRPr lang="tr-TR" altLang="tr-TR" sz="9600">
                <a:latin typeface="Arial" panose="020B0604020202020204" pitchFamily="34" charset="0"/>
              </a:endParaRPr>
            </a:p>
          </p:txBody>
        </p:sp>
        <p:sp>
          <p:nvSpPr>
            <p:cNvPr id="64544" name="Oval 31"/>
            <p:cNvSpPr>
              <a:spLocks noChangeArrowheads="1"/>
            </p:cNvSpPr>
            <p:nvPr/>
          </p:nvSpPr>
          <p:spPr bwMode="auto">
            <a:xfrm>
              <a:off x="1423" y="655"/>
              <a:ext cx="121" cy="144"/>
            </a:xfrm>
            <a:prstGeom prst="ellips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9pPr>
            </a:lstStyle>
            <a:p>
              <a:pPr algn="ctr"/>
              <a:endParaRPr lang="tr-TR" altLang="tr-TR" sz="9600">
                <a:latin typeface="Arial" panose="020B0604020202020204" pitchFamily="34" charset="0"/>
              </a:endParaRPr>
            </a:p>
          </p:txBody>
        </p:sp>
        <p:sp>
          <p:nvSpPr>
            <p:cNvPr id="64545" name="Freeform 32"/>
            <p:cNvSpPr>
              <a:spLocks/>
            </p:cNvSpPr>
            <p:nvPr/>
          </p:nvSpPr>
          <p:spPr bwMode="auto">
            <a:xfrm>
              <a:off x="1316" y="1331"/>
              <a:ext cx="342" cy="342"/>
            </a:xfrm>
            <a:custGeom>
              <a:avLst/>
              <a:gdLst>
                <a:gd name="T0" fmla="*/ 167 w 342"/>
                <a:gd name="T1" fmla="*/ 0 h 342"/>
                <a:gd name="T2" fmla="*/ 0 w 342"/>
                <a:gd name="T3" fmla="*/ 167 h 342"/>
                <a:gd name="T4" fmla="*/ 167 w 342"/>
                <a:gd name="T5" fmla="*/ 342 h 342"/>
                <a:gd name="T6" fmla="*/ 342 w 342"/>
                <a:gd name="T7" fmla="*/ 167 h 342"/>
                <a:gd name="T8" fmla="*/ 167 w 342"/>
                <a:gd name="T9" fmla="*/ 0 h 3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2"/>
                <a:gd name="T16" fmla="*/ 0 h 342"/>
                <a:gd name="T17" fmla="*/ 342 w 342"/>
                <a:gd name="T18" fmla="*/ 342 h 3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2" h="342">
                  <a:moveTo>
                    <a:pt x="167" y="0"/>
                  </a:moveTo>
                  <a:lnTo>
                    <a:pt x="0" y="167"/>
                  </a:lnTo>
                  <a:lnTo>
                    <a:pt x="167" y="342"/>
                  </a:lnTo>
                  <a:lnTo>
                    <a:pt x="342" y="167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64546" name="Freeform 33"/>
            <p:cNvSpPr>
              <a:spLocks/>
            </p:cNvSpPr>
            <p:nvPr/>
          </p:nvSpPr>
          <p:spPr bwMode="auto">
            <a:xfrm>
              <a:off x="1316" y="1331"/>
              <a:ext cx="342" cy="342"/>
            </a:xfrm>
            <a:custGeom>
              <a:avLst/>
              <a:gdLst>
                <a:gd name="T0" fmla="*/ 167 w 342"/>
                <a:gd name="T1" fmla="*/ 0 h 342"/>
                <a:gd name="T2" fmla="*/ 0 w 342"/>
                <a:gd name="T3" fmla="*/ 167 h 342"/>
                <a:gd name="T4" fmla="*/ 0 w 342"/>
                <a:gd name="T5" fmla="*/ 167 h 342"/>
                <a:gd name="T6" fmla="*/ 167 w 342"/>
                <a:gd name="T7" fmla="*/ 342 h 342"/>
                <a:gd name="T8" fmla="*/ 167 w 342"/>
                <a:gd name="T9" fmla="*/ 342 h 342"/>
                <a:gd name="T10" fmla="*/ 342 w 342"/>
                <a:gd name="T11" fmla="*/ 167 h 342"/>
                <a:gd name="T12" fmla="*/ 342 w 342"/>
                <a:gd name="T13" fmla="*/ 167 h 342"/>
                <a:gd name="T14" fmla="*/ 167 w 342"/>
                <a:gd name="T15" fmla="*/ 0 h 342"/>
                <a:gd name="T16" fmla="*/ 167 w 342"/>
                <a:gd name="T17" fmla="*/ 0 h 34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42"/>
                <a:gd name="T28" fmla="*/ 0 h 342"/>
                <a:gd name="T29" fmla="*/ 342 w 342"/>
                <a:gd name="T30" fmla="*/ 342 h 34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42" h="342">
                  <a:moveTo>
                    <a:pt x="167" y="0"/>
                  </a:moveTo>
                  <a:lnTo>
                    <a:pt x="0" y="167"/>
                  </a:lnTo>
                  <a:lnTo>
                    <a:pt x="167" y="342"/>
                  </a:lnTo>
                  <a:lnTo>
                    <a:pt x="342" y="167"/>
                  </a:lnTo>
                  <a:lnTo>
                    <a:pt x="167" y="0"/>
                  </a:lnTo>
                  <a:close/>
                </a:path>
              </a:pathLst>
            </a:cu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64547" name="Freeform 34"/>
            <p:cNvSpPr>
              <a:spLocks/>
            </p:cNvSpPr>
            <p:nvPr/>
          </p:nvSpPr>
          <p:spPr bwMode="auto">
            <a:xfrm>
              <a:off x="1308" y="1323"/>
              <a:ext cx="343" cy="342"/>
            </a:xfrm>
            <a:custGeom>
              <a:avLst/>
              <a:gdLst>
                <a:gd name="T0" fmla="*/ 168 w 343"/>
                <a:gd name="T1" fmla="*/ 0 h 342"/>
                <a:gd name="T2" fmla="*/ 0 w 343"/>
                <a:gd name="T3" fmla="*/ 167 h 342"/>
                <a:gd name="T4" fmla="*/ 168 w 343"/>
                <a:gd name="T5" fmla="*/ 342 h 342"/>
                <a:gd name="T6" fmla="*/ 343 w 343"/>
                <a:gd name="T7" fmla="*/ 167 h 342"/>
                <a:gd name="T8" fmla="*/ 168 w 343"/>
                <a:gd name="T9" fmla="*/ 0 h 3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3"/>
                <a:gd name="T16" fmla="*/ 0 h 342"/>
                <a:gd name="T17" fmla="*/ 343 w 343"/>
                <a:gd name="T18" fmla="*/ 342 h 3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3" h="342">
                  <a:moveTo>
                    <a:pt x="168" y="0"/>
                  </a:moveTo>
                  <a:lnTo>
                    <a:pt x="0" y="167"/>
                  </a:lnTo>
                  <a:lnTo>
                    <a:pt x="168" y="342"/>
                  </a:lnTo>
                  <a:lnTo>
                    <a:pt x="343" y="167"/>
                  </a:lnTo>
                  <a:lnTo>
                    <a:pt x="168" y="0"/>
                  </a:lnTo>
                  <a:close/>
                </a:path>
              </a:pathLst>
            </a:cu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64548" name="Freeform 35"/>
            <p:cNvSpPr>
              <a:spLocks/>
            </p:cNvSpPr>
            <p:nvPr/>
          </p:nvSpPr>
          <p:spPr bwMode="auto">
            <a:xfrm>
              <a:off x="1316" y="2584"/>
              <a:ext cx="342" cy="342"/>
            </a:xfrm>
            <a:custGeom>
              <a:avLst/>
              <a:gdLst>
                <a:gd name="T0" fmla="*/ 167 w 342"/>
                <a:gd name="T1" fmla="*/ 0 h 342"/>
                <a:gd name="T2" fmla="*/ 0 w 342"/>
                <a:gd name="T3" fmla="*/ 167 h 342"/>
                <a:gd name="T4" fmla="*/ 167 w 342"/>
                <a:gd name="T5" fmla="*/ 342 h 342"/>
                <a:gd name="T6" fmla="*/ 342 w 342"/>
                <a:gd name="T7" fmla="*/ 167 h 342"/>
                <a:gd name="T8" fmla="*/ 167 w 342"/>
                <a:gd name="T9" fmla="*/ 0 h 3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2"/>
                <a:gd name="T16" fmla="*/ 0 h 342"/>
                <a:gd name="T17" fmla="*/ 342 w 342"/>
                <a:gd name="T18" fmla="*/ 342 h 3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2" h="342">
                  <a:moveTo>
                    <a:pt x="167" y="0"/>
                  </a:moveTo>
                  <a:lnTo>
                    <a:pt x="0" y="167"/>
                  </a:lnTo>
                  <a:lnTo>
                    <a:pt x="167" y="342"/>
                  </a:lnTo>
                  <a:lnTo>
                    <a:pt x="342" y="167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64549" name="Freeform 36"/>
            <p:cNvSpPr>
              <a:spLocks/>
            </p:cNvSpPr>
            <p:nvPr/>
          </p:nvSpPr>
          <p:spPr bwMode="auto">
            <a:xfrm>
              <a:off x="1316" y="2584"/>
              <a:ext cx="342" cy="342"/>
            </a:xfrm>
            <a:custGeom>
              <a:avLst/>
              <a:gdLst>
                <a:gd name="T0" fmla="*/ 167 w 342"/>
                <a:gd name="T1" fmla="*/ 0 h 342"/>
                <a:gd name="T2" fmla="*/ 0 w 342"/>
                <a:gd name="T3" fmla="*/ 167 h 342"/>
                <a:gd name="T4" fmla="*/ 0 w 342"/>
                <a:gd name="T5" fmla="*/ 167 h 342"/>
                <a:gd name="T6" fmla="*/ 167 w 342"/>
                <a:gd name="T7" fmla="*/ 342 h 342"/>
                <a:gd name="T8" fmla="*/ 167 w 342"/>
                <a:gd name="T9" fmla="*/ 342 h 342"/>
                <a:gd name="T10" fmla="*/ 342 w 342"/>
                <a:gd name="T11" fmla="*/ 167 h 342"/>
                <a:gd name="T12" fmla="*/ 342 w 342"/>
                <a:gd name="T13" fmla="*/ 167 h 342"/>
                <a:gd name="T14" fmla="*/ 167 w 342"/>
                <a:gd name="T15" fmla="*/ 0 h 342"/>
                <a:gd name="T16" fmla="*/ 167 w 342"/>
                <a:gd name="T17" fmla="*/ 0 h 34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42"/>
                <a:gd name="T28" fmla="*/ 0 h 342"/>
                <a:gd name="T29" fmla="*/ 342 w 342"/>
                <a:gd name="T30" fmla="*/ 342 h 34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42" h="342">
                  <a:moveTo>
                    <a:pt x="167" y="0"/>
                  </a:moveTo>
                  <a:lnTo>
                    <a:pt x="0" y="167"/>
                  </a:lnTo>
                  <a:lnTo>
                    <a:pt x="167" y="342"/>
                  </a:lnTo>
                  <a:lnTo>
                    <a:pt x="342" y="167"/>
                  </a:lnTo>
                  <a:lnTo>
                    <a:pt x="167" y="0"/>
                  </a:lnTo>
                  <a:close/>
                </a:path>
              </a:pathLst>
            </a:cu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64550" name="Freeform 37"/>
            <p:cNvSpPr>
              <a:spLocks/>
            </p:cNvSpPr>
            <p:nvPr/>
          </p:nvSpPr>
          <p:spPr bwMode="auto">
            <a:xfrm>
              <a:off x="1308" y="2577"/>
              <a:ext cx="343" cy="342"/>
            </a:xfrm>
            <a:custGeom>
              <a:avLst/>
              <a:gdLst>
                <a:gd name="T0" fmla="*/ 168 w 343"/>
                <a:gd name="T1" fmla="*/ 0 h 342"/>
                <a:gd name="T2" fmla="*/ 0 w 343"/>
                <a:gd name="T3" fmla="*/ 167 h 342"/>
                <a:gd name="T4" fmla="*/ 168 w 343"/>
                <a:gd name="T5" fmla="*/ 342 h 342"/>
                <a:gd name="T6" fmla="*/ 343 w 343"/>
                <a:gd name="T7" fmla="*/ 167 h 342"/>
                <a:gd name="T8" fmla="*/ 168 w 343"/>
                <a:gd name="T9" fmla="*/ 0 h 3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3"/>
                <a:gd name="T16" fmla="*/ 0 h 342"/>
                <a:gd name="T17" fmla="*/ 343 w 343"/>
                <a:gd name="T18" fmla="*/ 342 h 3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3" h="342">
                  <a:moveTo>
                    <a:pt x="168" y="0"/>
                  </a:moveTo>
                  <a:lnTo>
                    <a:pt x="0" y="167"/>
                  </a:lnTo>
                  <a:lnTo>
                    <a:pt x="168" y="342"/>
                  </a:lnTo>
                  <a:lnTo>
                    <a:pt x="343" y="167"/>
                  </a:lnTo>
                  <a:lnTo>
                    <a:pt x="168" y="0"/>
                  </a:lnTo>
                  <a:close/>
                </a:path>
              </a:pathLst>
            </a:cu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64551" name="Freeform 38"/>
            <p:cNvSpPr>
              <a:spLocks/>
            </p:cNvSpPr>
            <p:nvPr/>
          </p:nvSpPr>
          <p:spPr bwMode="auto">
            <a:xfrm>
              <a:off x="1673" y="1498"/>
              <a:ext cx="343" cy="106"/>
            </a:xfrm>
            <a:custGeom>
              <a:avLst/>
              <a:gdLst>
                <a:gd name="T0" fmla="*/ 0 w 343"/>
                <a:gd name="T1" fmla="*/ 0 h 106"/>
                <a:gd name="T2" fmla="*/ 343 w 343"/>
                <a:gd name="T3" fmla="*/ 0 h 106"/>
                <a:gd name="T4" fmla="*/ 343 w 343"/>
                <a:gd name="T5" fmla="*/ 0 h 106"/>
                <a:gd name="T6" fmla="*/ 343 w 343"/>
                <a:gd name="T7" fmla="*/ 106 h 106"/>
                <a:gd name="T8" fmla="*/ 343 w 343"/>
                <a:gd name="T9" fmla="*/ 106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3"/>
                <a:gd name="T16" fmla="*/ 0 h 106"/>
                <a:gd name="T17" fmla="*/ 343 w 343"/>
                <a:gd name="T18" fmla="*/ 106 h 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3" h="106">
                  <a:moveTo>
                    <a:pt x="0" y="0"/>
                  </a:moveTo>
                  <a:lnTo>
                    <a:pt x="343" y="0"/>
                  </a:lnTo>
                  <a:lnTo>
                    <a:pt x="343" y="106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64552" name="Freeform 39"/>
            <p:cNvSpPr>
              <a:spLocks/>
            </p:cNvSpPr>
            <p:nvPr/>
          </p:nvSpPr>
          <p:spPr bwMode="auto">
            <a:xfrm>
              <a:off x="1666" y="1490"/>
              <a:ext cx="342" cy="107"/>
            </a:xfrm>
            <a:custGeom>
              <a:avLst/>
              <a:gdLst>
                <a:gd name="T0" fmla="*/ 0 w 342"/>
                <a:gd name="T1" fmla="*/ 0 h 107"/>
                <a:gd name="T2" fmla="*/ 342 w 342"/>
                <a:gd name="T3" fmla="*/ 0 h 107"/>
                <a:gd name="T4" fmla="*/ 342 w 342"/>
                <a:gd name="T5" fmla="*/ 107 h 107"/>
                <a:gd name="T6" fmla="*/ 0 60000 65536"/>
                <a:gd name="T7" fmla="*/ 0 60000 65536"/>
                <a:gd name="T8" fmla="*/ 0 60000 65536"/>
                <a:gd name="T9" fmla="*/ 0 w 342"/>
                <a:gd name="T10" fmla="*/ 0 h 107"/>
                <a:gd name="T11" fmla="*/ 342 w 342"/>
                <a:gd name="T12" fmla="*/ 107 h 10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2" h="107">
                  <a:moveTo>
                    <a:pt x="0" y="0"/>
                  </a:moveTo>
                  <a:lnTo>
                    <a:pt x="342" y="0"/>
                  </a:lnTo>
                  <a:lnTo>
                    <a:pt x="342" y="107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64553" name="Line 40"/>
            <p:cNvSpPr>
              <a:spLocks noChangeShapeType="1"/>
            </p:cNvSpPr>
            <p:nvPr/>
          </p:nvSpPr>
          <p:spPr bwMode="auto">
            <a:xfrm>
              <a:off x="1468" y="784"/>
              <a:ext cx="1" cy="532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64554" name="Rectangle 41"/>
            <p:cNvSpPr>
              <a:spLocks noChangeArrowheads="1"/>
            </p:cNvSpPr>
            <p:nvPr/>
          </p:nvSpPr>
          <p:spPr bwMode="auto">
            <a:xfrm>
              <a:off x="1324" y="913"/>
              <a:ext cx="296" cy="2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9pPr>
            </a:lstStyle>
            <a:p>
              <a:pPr algn="ctr"/>
              <a:endParaRPr lang="tr-TR" altLang="tr-TR" sz="9600">
                <a:latin typeface="Arial" panose="020B0604020202020204" pitchFamily="34" charset="0"/>
              </a:endParaRPr>
            </a:p>
          </p:txBody>
        </p:sp>
        <p:sp>
          <p:nvSpPr>
            <p:cNvPr id="64555" name="Rectangle 42"/>
            <p:cNvSpPr>
              <a:spLocks noChangeArrowheads="1"/>
            </p:cNvSpPr>
            <p:nvPr/>
          </p:nvSpPr>
          <p:spPr bwMode="auto">
            <a:xfrm>
              <a:off x="1316" y="905"/>
              <a:ext cx="312" cy="251"/>
            </a:xfrm>
            <a:prstGeom prst="rect">
              <a:avLst/>
            </a:prstGeom>
            <a:noFill/>
            <a:ln w="301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9pPr>
            </a:lstStyle>
            <a:p>
              <a:pPr algn="ctr"/>
              <a:endParaRPr lang="tr-TR" altLang="tr-TR" sz="9600">
                <a:latin typeface="Arial" panose="020B0604020202020204" pitchFamily="34" charset="0"/>
              </a:endParaRPr>
            </a:p>
          </p:txBody>
        </p:sp>
        <p:sp>
          <p:nvSpPr>
            <p:cNvPr id="64556" name="Freeform 43"/>
            <p:cNvSpPr>
              <a:spLocks/>
            </p:cNvSpPr>
            <p:nvPr/>
          </p:nvSpPr>
          <p:spPr bwMode="auto">
            <a:xfrm>
              <a:off x="1042" y="1483"/>
              <a:ext cx="259" cy="296"/>
            </a:xfrm>
            <a:custGeom>
              <a:avLst/>
              <a:gdLst>
                <a:gd name="T0" fmla="*/ 259 w 259"/>
                <a:gd name="T1" fmla="*/ 0 h 296"/>
                <a:gd name="T2" fmla="*/ 0 w 259"/>
                <a:gd name="T3" fmla="*/ 0 h 296"/>
                <a:gd name="T4" fmla="*/ 0 w 259"/>
                <a:gd name="T5" fmla="*/ 296 h 296"/>
                <a:gd name="T6" fmla="*/ 0 60000 65536"/>
                <a:gd name="T7" fmla="*/ 0 60000 65536"/>
                <a:gd name="T8" fmla="*/ 0 60000 65536"/>
                <a:gd name="T9" fmla="*/ 0 w 259"/>
                <a:gd name="T10" fmla="*/ 0 h 296"/>
                <a:gd name="T11" fmla="*/ 259 w 259"/>
                <a:gd name="T12" fmla="*/ 296 h 2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9" h="296">
                  <a:moveTo>
                    <a:pt x="259" y="0"/>
                  </a:moveTo>
                  <a:lnTo>
                    <a:pt x="0" y="0"/>
                  </a:lnTo>
                  <a:lnTo>
                    <a:pt x="0" y="296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64557" name="Freeform 44"/>
            <p:cNvSpPr>
              <a:spLocks/>
            </p:cNvSpPr>
            <p:nvPr/>
          </p:nvSpPr>
          <p:spPr bwMode="auto">
            <a:xfrm>
              <a:off x="2191" y="1855"/>
              <a:ext cx="205" cy="175"/>
            </a:xfrm>
            <a:custGeom>
              <a:avLst/>
              <a:gdLst>
                <a:gd name="T0" fmla="*/ 0 w 205"/>
                <a:gd name="T1" fmla="*/ 0 h 175"/>
                <a:gd name="T2" fmla="*/ 205 w 205"/>
                <a:gd name="T3" fmla="*/ 0 h 175"/>
                <a:gd name="T4" fmla="*/ 205 w 205"/>
                <a:gd name="T5" fmla="*/ 0 h 175"/>
                <a:gd name="T6" fmla="*/ 205 w 205"/>
                <a:gd name="T7" fmla="*/ 175 h 175"/>
                <a:gd name="T8" fmla="*/ 205 w 205"/>
                <a:gd name="T9" fmla="*/ 175 h 1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75"/>
                <a:gd name="T17" fmla="*/ 205 w 205"/>
                <a:gd name="T18" fmla="*/ 175 h 1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75">
                  <a:moveTo>
                    <a:pt x="0" y="0"/>
                  </a:moveTo>
                  <a:lnTo>
                    <a:pt x="205" y="0"/>
                  </a:lnTo>
                  <a:lnTo>
                    <a:pt x="205" y="175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64558" name="Freeform 45"/>
            <p:cNvSpPr>
              <a:spLocks/>
            </p:cNvSpPr>
            <p:nvPr/>
          </p:nvSpPr>
          <p:spPr bwMode="auto">
            <a:xfrm>
              <a:off x="2183" y="1847"/>
              <a:ext cx="205" cy="175"/>
            </a:xfrm>
            <a:custGeom>
              <a:avLst/>
              <a:gdLst>
                <a:gd name="T0" fmla="*/ 0 w 205"/>
                <a:gd name="T1" fmla="*/ 0 h 175"/>
                <a:gd name="T2" fmla="*/ 205 w 205"/>
                <a:gd name="T3" fmla="*/ 0 h 175"/>
                <a:gd name="T4" fmla="*/ 205 w 205"/>
                <a:gd name="T5" fmla="*/ 175 h 175"/>
                <a:gd name="T6" fmla="*/ 0 60000 65536"/>
                <a:gd name="T7" fmla="*/ 0 60000 65536"/>
                <a:gd name="T8" fmla="*/ 0 60000 65536"/>
                <a:gd name="T9" fmla="*/ 0 w 205"/>
                <a:gd name="T10" fmla="*/ 0 h 175"/>
                <a:gd name="T11" fmla="*/ 205 w 205"/>
                <a:gd name="T12" fmla="*/ 175 h 1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5" h="175">
                  <a:moveTo>
                    <a:pt x="0" y="0"/>
                  </a:moveTo>
                  <a:lnTo>
                    <a:pt x="205" y="0"/>
                  </a:lnTo>
                  <a:lnTo>
                    <a:pt x="205" y="175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64559" name="Freeform 46"/>
            <p:cNvSpPr>
              <a:spLocks/>
            </p:cNvSpPr>
            <p:nvPr/>
          </p:nvSpPr>
          <p:spPr bwMode="auto">
            <a:xfrm>
              <a:off x="1673" y="1855"/>
              <a:ext cx="191" cy="220"/>
            </a:xfrm>
            <a:custGeom>
              <a:avLst/>
              <a:gdLst>
                <a:gd name="T0" fmla="*/ 191 w 191"/>
                <a:gd name="T1" fmla="*/ 0 h 220"/>
                <a:gd name="T2" fmla="*/ 0 w 191"/>
                <a:gd name="T3" fmla="*/ 0 h 220"/>
                <a:gd name="T4" fmla="*/ 0 w 191"/>
                <a:gd name="T5" fmla="*/ 0 h 220"/>
                <a:gd name="T6" fmla="*/ 0 w 191"/>
                <a:gd name="T7" fmla="*/ 220 h 220"/>
                <a:gd name="T8" fmla="*/ 0 w 191"/>
                <a:gd name="T9" fmla="*/ 220 h 2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1"/>
                <a:gd name="T16" fmla="*/ 0 h 220"/>
                <a:gd name="T17" fmla="*/ 191 w 191"/>
                <a:gd name="T18" fmla="*/ 220 h 2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1" h="220">
                  <a:moveTo>
                    <a:pt x="191" y="0"/>
                  </a:moveTo>
                  <a:lnTo>
                    <a:pt x="0" y="0"/>
                  </a:lnTo>
                  <a:lnTo>
                    <a:pt x="0" y="22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64560" name="Freeform 47"/>
            <p:cNvSpPr>
              <a:spLocks/>
            </p:cNvSpPr>
            <p:nvPr/>
          </p:nvSpPr>
          <p:spPr bwMode="auto">
            <a:xfrm>
              <a:off x="1666" y="1847"/>
              <a:ext cx="190" cy="221"/>
            </a:xfrm>
            <a:custGeom>
              <a:avLst/>
              <a:gdLst>
                <a:gd name="T0" fmla="*/ 190 w 190"/>
                <a:gd name="T1" fmla="*/ 0 h 221"/>
                <a:gd name="T2" fmla="*/ 0 w 190"/>
                <a:gd name="T3" fmla="*/ 0 h 221"/>
                <a:gd name="T4" fmla="*/ 0 w 190"/>
                <a:gd name="T5" fmla="*/ 221 h 221"/>
                <a:gd name="T6" fmla="*/ 0 60000 65536"/>
                <a:gd name="T7" fmla="*/ 0 60000 65536"/>
                <a:gd name="T8" fmla="*/ 0 60000 65536"/>
                <a:gd name="T9" fmla="*/ 0 w 190"/>
                <a:gd name="T10" fmla="*/ 0 h 221"/>
                <a:gd name="T11" fmla="*/ 190 w 190"/>
                <a:gd name="T12" fmla="*/ 221 h 22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0" h="221">
                  <a:moveTo>
                    <a:pt x="190" y="0"/>
                  </a:moveTo>
                  <a:lnTo>
                    <a:pt x="0" y="0"/>
                  </a:lnTo>
                  <a:lnTo>
                    <a:pt x="0" y="221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64561" name="Freeform 48"/>
            <p:cNvSpPr>
              <a:spLocks/>
            </p:cNvSpPr>
            <p:nvPr/>
          </p:nvSpPr>
          <p:spPr bwMode="auto">
            <a:xfrm>
              <a:off x="1658" y="2182"/>
              <a:ext cx="738" cy="98"/>
            </a:xfrm>
            <a:custGeom>
              <a:avLst/>
              <a:gdLst>
                <a:gd name="T0" fmla="*/ 0 w 738"/>
                <a:gd name="T1" fmla="*/ 0 h 98"/>
                <a:gd name="T2" fmla="*/ 0 w 738"/>
                <a:gd name="T3" fmla="*/ 98 h 98"/>
                <a:gd name="T4" fmla="*/ 0 w 738"/>
                <a:gd name="T5" fmla="*/ 98 h 98"/>
                <a:gd name="T6" fmla="*/ 738 w 738"/>
                <a:gd name="T7" fmla="*/ 98 h 98"/>
                <a:gd name="T8" fmla="*/ 738 w 738"/>
                <a:gd name="T9" fmla="*/ 98 h 98"/>
                <a:gd name="T10" fmla="*/ 738 w 738"/>
                <a:gd name="T11" fmla="*/ 0 h 98"/>
                <a:gd name="T12" fmla="*/ 738 w 738"/>
                <a:gd name="T13" fmla="*/ 0 h 9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38"/>
                <a:gd name="T22" fmla="*/ 0 h 98"/>
                <a:gd name="T23" fmla="*/ 738 w 738"/>
                <a:gd name="T24" fmla="*/ 98 h 9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38" h="98">
                  <a:moveTo>
                    <a:pt x="0" y="0"/>
                  </a:moveTo>
                  <a:lnTo>
                    <a:pt x="0" y="98"/>
                  </a:lnTo>
                  <a:lnTo>
                    <a:pt x="738" y="98"/>
                  </a:lnTo>
                  <a:lnTo>
                    <a:pt x="738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64562" name="Rectangle 49"/>
            <p:cNvSpPr>
              <a:spLocks noChangeArrowheads="1"/>
            </p:cNvSpPr>
            <p:nvPr/>
          </p:nvSpPr>
          <p:spPr bwMode="auto">
            <a:xfrm>
              <a:off x="1651" y="2174"/>
              <a:ext cx="737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0163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9pPr>
            </a:lstStyle>
            <a:p>
              <a:pPr algn="ctr"/>
              <a:endParaRPr lang="tr-TR" altLang="tr-TR" sz="9600">
                <a:latin typeface="Arial" panose="020B0604020202020204" pitchFamily="34" charset="0"/>
              </a:endParaRPr>
            </a:p>
          </p:txBody>
        </p:sp>
        <p:sp>
          <p:nvSpPr>
            <p:cNvPr id="64563" name="Rectangle 50"/>
            <p:cNvSpPr>
              <a:spLocks noChangeArrowheads="1"/>
            </p:cNvSpPr>
            <p:nvPr/>
          </p:nvSpPr>
          <p:spPr bwMode="auto">
            <a:xfrm>
              <a:off x="1499" y="1931"/>
              <a:ext cx="289" cy="2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9pPr>
            </a:lstStyle>
            <a:p>
              <a:pPr algn="ctr"/>
              <a:endParaRPr lang="tr-TR" altLang="tr-TR" sz="9600">
                <a:latin typeface="Arial" panose="020B0604020202020204" pitchFamily="34" charset="0"/>
              </a:endParaRPr>
            </a:p>
          </p:txBody>
        </p:sp>
        <p:sp>
          <p:nvSpPr>
            <p:cNvPr id="64564" name="Rectangle 51"/>
            <p:cNvSpPr>
              <a:spLocks noChangeArrowheads="1"/>
            </p:cNvSpPr>
            <p:nvPr/>
          </p:nvSpPr>
          <p:spPr bwMode="auto">
            <a:xfrm>
              <a:off x="1491" y="1923"/>
              <a:ext cx="304" cy="251"/>
            </a:xfrm>
            <a:prstGeom prst="rect">
              <a:avLst/>
            </a:prstGeom>
            <a:noFill/>
            <a:ln w="301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9pPr>
            </a:lstStyle>
            <a:p>
              <a:pPr algn="ctr"/>
              <a:endParaRPr lang="tr-TR" altLang="tr-TR" sz="9600">
                <a:latin typeface="Arial" panose="020B0604020202020204" pitchFamily="34" charset="0"/>
              </a:endParaRPr>
            </a:p>
          </p:txBody>
        </p:sp>
        <p:sp>
          <p:nvSpPr>
            <p:cNvPr id="64565" name="Rectangle 52"/>
            <p:cNvSpPr>
              <a:spLocks noChangeArrowheads="1"/>
            </p:cNvSpPr>
            <p:nvPr/>
          </p:nvSpPr>
          <p:spPr bwMode="auto">
            <a:xfrm>
              <a:off x="2244" y="1931"/>
              <a:ext cx="297" cy="2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9pPr>
            </a:lstStyle>
            <a:p>
              <a:pPr algn="ctr"/>
              <a:endParaRPr lang="tr-TR" altLang="tr-TR" sz="9600">
                <a:latin typeface="Arial" panose="020B0604020202020204" pitchFamily="34" charset="0"/>
              </a:endParaRPr>
            </a:p>
          </p:txBody>
        </p:sp>
        <p:sp>
          <p:nvSpPr>
            <p:cNvPr id="64566" name="Rectangle 53"/>
            <p:cNvSpPr>
              <a:spLocks noChangeArrowheads="1"/>
            </p:cNvSpPr>
            <p:nvPr/>
          </p:nvSpPr>
          <p:spPr bwMode="auto">
            <a:xfrm>
              <a:off x="2236" y="1923"/>
              <a:ext cx="312" cy="251"/>
            </a:xfrm>
            <a:prstGeom prst="rect">
              <a:avLst/>
            </a:prstGeom>
            <a:noFill/>
            <a:ln w="301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9pPr>
            </a:lstStyle>
            <a:p>
              <a:pPr algn="ctr"/>
              <a:endParaRPr lang="tr-TR" altLang="tr-TR" sz="9600">
                <a:latin typeface="Arial" panose="020B0604020202020204" pitchFamily="34" charset="0"/>
              </a:endParaRPr>
            </a:p>
          </p:txBody>
        </p:sp>
        <p:sp>
          <p:nvSpPr>
            <p:cNvPr id="64567" name="Rectangle 54"/>
            <p:cNvSpPr>
              <a:spLocks noChangeArrowheads="1"/>
            </p:cNvSpPr>
            <p:nvPr/>
          </p:nvSpPr>
          <p:spPr bwMode="auto">
            <a:xfrm>
              <a:off x="898" y="1809"/>
              <a:ext cx="296" cy="2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9pPr>
            </a:lstStyle>
            <a:p>
              <a:pPr algn="ctr"/>
              <a:endParaRPr lang="tr-TR" altLang="tr-TR" sz="9600">
                <a:latin typeface="Arial" panose="020B0604020202020204" pitchFamily="34" charset="0"/>
              </a:endParaRPr>
            </a:p>
          </p:txBody>
        </p:sp>
        <p:sp>
          <p:nvSpPr>
            <p:cNvPr id="64568" name="Rectangle 55"/>
            <p:cNvSpPr>
              <a:spLocks noChangeArrowheads="1"/>
            </p:cNvSpPr>
            <p:nvPr/>
          </p:nvSpPr>
          <p:spPr bwMode="auto">
            <a:xfrm>
              <a:off x="890" y="1802"/>
              <a:ext cx="312" cy="243"/>
            </a:xfrm>
            <a:prstGeom prst="rect">
              <a:avLst/>
            </a:prstGeom>
            <a:noFill/>
            <a:ln w="301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9pPr>
            </a:lstStyle>
            <a:p>
              <a:pPr algn="ctr"/>
              <a:endParaRPr lang="tr-TR" altLang="tr-TR" sz="9600">
                <a:latin typeface="Arial" panose="020B0604020202020204" pitchFamily="34" charset="0"/>
              </a:endParaRPr>
            </a:p>
          </p:txBody>
        </p:sp>
        <p:sp>
          <p:nvSpPr>
            <p:cNvPr id="64569" name="Line 56"/>
            <p:cNvSpPr>
              <a:spLocks noChangeShapeType="1"/>
            </p:cNvSpPr>
            <p:nvPr/>
          </p:nvSpPr>
          <p:spPr bwMode="auto">
            <a:xfrm>
              <a:off x="1468" y="2372"/>
              <a:ext cx="1" cy="167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64570" name="Line 57"/>
            <p:cNvSpPr>
              <a:spLocks noChangeShapeType="1"/>
            </p:cNvSpPr>
            <p:nvPr/>
          </p:nvSpPr>
          <p:spPr bwMode="auto">
            <a:xfrm>
              <a:off x="1468" y="2881"/>
              <a:ext cx="1" cy="167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64571" name="Oval 58"/>
            <p:cNvSpPr>
              <a:spLocks noChangeArrowheads="1"/>
            </p:cNvSpPr>
            <p:nvPr/>
          </p:nvSpPr>
          <p:spPr bwMode="auto">
            <a:xfrm>
              <a:off x="1430" y="3086"/>
              <a:ext cx="107" cy="12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9pPr>
            </a:lstStyle>
            <a:p>
              <a:pPr algn="ctr"/>
              <a:endParaRPr lang="tr-TR" altLang="tr-TR" sz="9600">
                <a:latin typeface="Arial" panose="020B0604020202020204" pitchFamily="34" charset="0"/>
              </a:endParaRPr>
            </a:p>
          </p:txBody>
        </p:sp>
        <p:sp>
          <p:nvSpPr>
            <p:cNvPr id="64572" name="Oval 59"/>
            <p:cNvSpPr>
              <a:spLocks noChangeArrowheads="1"/>
            </p:cNvSpPr>
            <p:nvPr/>
          </p:nvSpPr>
          <p:spPr bwMode="auto">
            <a:xfrm>
              <a:off x="1423" y="3078"/>
              <a:ext cx="121" cy="137"/>
            </a:xfrm>
            <a:prstGeom prst="ellips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9pPr>
            </a:lstStyle>
            <a:p>
              <a:pPr algn="ctr"/>
              <a:endParaRPr lang="tr-TR" altLang="tr-TR" sz="9600">
                <a:latin typeface="Arial" panose="020B0604020202020204" pitchFamily="34" charset="0"/>
              </a:endParaRPr>
            </a:p>
          </p:txBody>
        </p:sp>
        <p:sp>
          <p:nvSpPr>
            <p:cNvPr id="64573" name="Freeform 60"/>
            <p:cNvSpPr>
              <a:spLocks/>
            </p:cNvSpPr>
            <p:nvPr/>
          </p:nvSpPr>
          <p:spPr bwMode="auto">
            <a:xfrm>
              <a:off x="753" y="1285"/>
              <a:ext cx="730" cy="1444"/>
            </a:xfrm>
            <a:custGeom>
              <a:avLst/>
              <a:gdLst>
                <a:gd name="T0" fmla="*/ 563 w 730"/>
                <a:gd name="T1" fmla="*/ 1444 h 1444"/>
                <a:gd name="T2" fmla="*/ 0 w 730"/>
                <a:gd name="T3" fmla="*/ 1444 h 1444"/>
                <a:gd name="T4" fmla="*/ 0 w 730"/>
                <a:gd name="T5" fmla="*/ 1444 h 1444"/>
                <a:gd name="T6" fmla="*/ 0 w 730"/>
                <a:gd name="T7" fmla="*/ 0 h 1444"/>
                <a:gd name="T8" fmla="*/ 0 w 730"/>
                <a:gd name="T9" fmla="*/ 0 h 1444"/>
                <a:gd name="T10" fmla="*/ 730 w 730"/>
                <a:gd name="T11" fmla="*/ 0 h 1444"/>
                <a:gd name="T12" fmla="*/ 730 w 730"/>
                <a:gd name="T13" fmla="*/ 0 h 144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30"/>
                <a:gd name="T22" fmla="*/ 0 h 1444"/>
                <a:gd name="T23" fmla="*/ 730 w 730"/>
                <a:gd name="T24" fmla="*/ 1444 h 144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30" h="1444">
                  <a:moveTo>
                    <a:pt x="563" y="1444"/>
                  </a:moveTo>
                  <a:lnTo>
                    <a:pt x="0" y="1444"/>
                  </a:lnTo>
                  <a:lnTo>
                    <a:pt x="0" y="0"/>
                  </a:lnTo>
                  <a:lnTo>
                    <a:pt x="730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64574" name="Freeform 61"/>
            <p:cNvSpPr>
              <a:spLocks/>
            </p:cNvSpPr>
            <p:nvPr/>
          </p:nvSpPr>
          <p:spPr bwMode="auto">
            <a:xfrm>
              <a:off x="746" y="1278"/>
              <a:ext cx="730" cy="1443"/>
            </a:xfrm>
            <a:custGeom>
              <a:avLst/>
              <a:gdLst>
                <a:gd name="T0" fmla="*/ 562 w 730"/>
                <a:gd name="T1" fmla="*/ 1443 h 1443"/>
                <a:gd name="T2" fmla="*/ 0 w 730"/>
                <a:gd name="T3" fmla="*/ 1443 h 1443"/>
                <a:gd name="T4" fmla="*/ 0 w 730"/>
                <a:gd name="T5" fmla="*/ 0 h 1443"/>
                <a:gd name="T6" fmla="*/ 730 w 730"/>
                <a:gd name="T7" fmla="*/ 0 h 14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30"/>
                <a:gd name="T13" fmla="*/ 0 h 1443"/>
                <a:gd name="T14" fmla="*/ 730 w 730"/>
                <a:gd name="T15" fmla="*/ 1443 h 14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30" h="1443">
                  <a:moveTo>
                    <a:pt x="562" y="1443"/>
                  </a:moveTo>
                  <a:lnTo>
                    <a:pt x="0" y="1443"/>
                  </a:lnTo>
                  <a:lnTo>
                    <a:pt x="0" y="0"/>
                  </a:lnTo>
                  <a:lnTo>
                    <a:pt x="730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grpSp>
          <p:nvGrpSpPr>
            <p:cNvPr id="64575" name="Group 62"/>
            <p:cNvGrpSpPr>
              <a:grpSpLocks/>
            </p:cNvGrpSpPr>
            <p:nvPr/>
          </p:nvGrpSpPr>
          <p:grpSpPr bwMode="auto">
            <a:xfrm>
              <a:off x="1324" y="1247"/>
              <a:ext cx="152" cy="53"/>
              <a:chOff x="1324" y="1247"/>
              <a:chExt cx="152" cy="53"/>
            </a:xfrm>
          </p:grpSpPr>
          <p:sp>
            <p:nvSpPr>
              <p:cNvPr id="64576" name="Freeform 63"/>
              <p:cNvSpPr>
                <a:spLocks/>
              </p:cNvSpPr>
              <p:nvPr/>
            </p:nvSpPr>
            <p:spPr bwMode="auto">
              <a:xfrm>
                <a:off x="1362" y="1247"/>
                <a:ext cx="114" cy="53"/>
              </a:xfrm>
              <a:custGeom>
                <a:avLst/>
                <a:gdLst>
                  <a:gd name="T0" fmla="*/ 114 w 114"/>
                  <a:gd name="T1" fmla="*/ 23 h 53"/>
                  <a:gd name="T2" fmla="*/ 0 w 114"/>
                  <a:gd name="T3" fmla="*/ 53 h 53"/>
                  <a:gd name="T4" fmla="*/ 0 w 114"/>
                  <a:gd name="T5" fmla="*/ 23 h 53"/>
                  <a:gd name="T6" fmla="*/ 0 w 114"/>
                  <a:gd name="T7" fmla="*/ 0 h 53"/>
                  <a:gd name="T8" fmla="*/ 114 w 114"/>
                  <a:gd name="T9" fmla="*/ 23 h 5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4"/>
                  <a:gd name="T16" fmla="*/ 0 h 53"/>
                  <a:gd name="T17" fmla="*/ 114 w 114"/>
                  <a:gd name="T18" fmla="*/ 53 h 5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4" h="53">
                    <a:moveTo>
                      <a:pt x="114" y="23"/>
                    </a:moveTo>
                    <a:lnTo>
                      <a:pt x="0" y="53"/>
                    </a:lnTo>
                    <a:lnTo>
                      <a:pt x="0" y="23"/>
                    </a:lnTo>
                    <a:lnTo>
                      <a:pt x="0" y="0"/>
                    </a:lnTo>
                    <a:lnTo>
                      <a:pt x="114" y="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64577" name="Line 64"/>
              <p:cNvSpPr>
                <a:spLocks noChangeShapeType="1"/>
              </p:cNvSpPr>
              <p:nvPr/>
            </p:nvSpPr>
            <p:spPr bwMode="auto">
              <a:xfrm>
                <a:off x="1324" y="1270"/>
                <a:ext cx="38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64578" name="Group 65"/>
            <p:cNvGrpSpPr>
              <a:grpSpLocks/>
            </p:cNvGrpSpPr>
            <p:nvPr/>
          </p:nvGrpSpPr>
          <p:grpSpPr bwMode="auto">
            <a:xfrm>
              <a:off x="1962" y="1490"/>
              <a:ext cx="54" cy="183"/>
              <a:chOff x="1962" y="1490"/>
              <a:chExt cx="54" cy="183"/>
            </a:xfrm>
          </p:grpSpPr>
          <p:sp>
            <p:nvSpPr>
              <p:cNvPr id="64579" name="Freeform 66"/>
              <p:cNvSpPr>
                <a:spLocks/>
              </p:cNvSpPr>
              <p:nvPr/>
            </p:nvSpPr>
            <p:spPr bwMode="auto">
              <a:xfrm>
                <a:off x="1962" y="1559"/>
                <a:ext cx="54" cy="114"/>
              </a:xfrm>
              <a:custGeom>
                <a:avLst/>
                <a:gdLst>
                  <a:gd name="T0" fmla="*/ 31 w 54"/>
                  <a:gd name="T1" fmla="*/ 114 h 114"/>
                  <a:gd name="T2" fmla="*/ 0 w 54"/>
                  <a:gd name="T3" fmla="*/ 0 h 114"/>
                  <a:gd name="T4" fmla="*/ 31 w 54"/>
                  <a:gd name="T5" fmla="*/ 0 h 114"/>
                  <a:gd name="T6" fmla="*/ 54 w 54"/>
                  <a:gd name="T7" fmla="*/ 0 h 114"/>
                  <a:gd name="T8" fmla="*/ 31 w 54"/>
                  <a:gd name="T9" fmla="*/ 114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114"/>
                  <a:gd name="T17" fmla="*/ 54 w 54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114">
                    <a:moveTo>
                      <a:pt x="31" y="114"/>
                    </a:moveTo>
                    <a:lnTo>
                      <a:pt x="0" y="0"/>
                    </a:lnTo>
                    <a:lnTo>
                      <a:pt x="31" y="0"/>
                    </a:lnTo>
                    <a:lnTo>
                      <a:pt x="54" y="0"/>
                    </a:lnTo>
                    <a:lnTo>
                      <a:pt x="31" y="1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64580" name="Line 67"/>
              <p:cNvSpPr>
                <a:spLocks noChangeShapeType="1"/>
              </p:cNvSpPr>
              <p:nvPr/>
            </p:nvSpPr>
            <p:spPr bwMode="auto">
              <a:xfrm>
                <a:off x="1993" y="1490"/>
                <a:ext cx="1" cy="69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64581" name="Group 68"/>
            <p:cNvGrpSpPr>
              <a:grpSpLocks/>
            </p:cNvGrpSpPr>
            <p:nvPr/>
          </p:nvGrpSpPr>
          <p:grpSpPr bwMode="auto">
            <a:xfrm>
              <a:off x="1019" y="1642"/>
              <a:ext cx="61" cy="167"/>
              <a:chOff x="1019" y="1642"/>
              <a:chExt cx="61" cy="167"/>
            </a:xfrm>
          </p:grpSpPr>
          <p:sp>
            <p:nvSpPr>
              <p:cNvPr id="64582" name="Freeform 69"/>
              <p:cNvSpPr>
                <a:spLocks/>
              </p:cNvSpPr>
              <p:nvPr/>
            </p:nvSpPr>
            <p:spPr bwMode="auto">
              <a:xfrm>
                <a:off x="1019" y="1695"/>
                <a:ext cx="61" cy="114"/>
              </a:xfrm>
              <a:custGeom>
                <a:avLst/>
                <a:gdLst>
                  <a:gd name="T0" fmla="*/ 31 w 61"/>
                  <a:gd name="T1" fmla="*/ 114 h 114"/>
                  <a:gd name="T2" fmla="*/ 0 w 61"/>
                  <a:gd name="T3" fmla="*/ 0 h 114"/>
                  <a:gd name="T4" fmla="*/ 31 w 61"/>
                  <a:gd name="T5" fmla="*/ 0 h 114"/>
                  <a:gd name="T6" fmla="*/ 61 w 61"/>
                  <a:gd name="T7" fmla="*/ 0 h 114"/>
                  <a:gd name="T8" fmla="*/ 31 w 61"/>
                  <a:gd name="T9" fmla="*/ 114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1"/>
                  <a:gd name="T16" fmla="*/ 0 h 114"/>
                  <a:gd name="T17" fmla="*/ 61 w 61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1" h="114">
                    <a:moveTo>
                      <a:pt x="31" y="114"/>
                    </a:moveTo>
                    <a:lnTo>
                      <a:pt x="0" y="0"/>
                    </a:lnTo>
                    <a:lnTo>
                      <a:pt x="31" y="0"/>
                    </a:lnTo>
                    <a:lnTo>
                      <a:pt x="61" y="0"/>
                    </a:lnTo>
                    <a:lnTo>
                      <a:pt x="31" y="1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64583" name="Line 70"/>
              <p:cNvSpPr>
                <a:spLocks noChangeShapeType="1"/>
              </p:cNvSpPr>
              <p:nvPr/>
            </p:nvSpPr>
            <p:spPr bwMode="auto">
              <a:xfrm>
                <a:off x="1050" y="1642"/>
                <a:ext cx="1" cy="5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64584" name="Group 71"/>
            <p:cNvGrpSpPr>
              <a:grpSpLocks/>
            </p:cNvGrpSpPr>
            <p:nvPr/>
          </p:nvGrpSpPr>
          <p:grpSpPr bwMode="auto">
            <a:xfrm>
              <a:off x="1445" y="2379"/>
              <a:ext cx="61" cy="198"/>
              <a:chOff x="1445" y="2379"/>
              <a:chExt cx="61" cy="198"/>
            </a:xfrm>
          </p:grpSpPr>
          <p:sp>
            <p:nvSpPr>
              <p:cNvPr id="64585" name="Freeform 72"/>
              <p:cNvSpPr>
                <a:spLocks/>
              </p:cNvSpPr>
              <p:nvPr/>
            </p:nvSpPr>
            <p:spPr bwMode="auto">
              <a:xfrm>
                <a:off x="1445" y="2463"/>
                <a:ext cx="61" cy="114"/>
              </a:xfrm>
              <a:custGeom>
                <a:avLst/>
                <a:gdLst>
                  <a:gd name="T0" fmla="*/ 31 w 61"/>
                  <a:gd name="T1" fmla="*/ 114 h 114"/>
                  <a:gd name="T2" fmla="*/ 0 w 61"/>
                  <a:gd name="T3" fmla="*/ 0 h 114"/>
                  <a:gd name="T4" fmla="*/ 31 w 61"/>
                  <a:gd name="T5" fmla="*/ 0 h 114"/>
                  <a:gd name="T6" fmla="*/ 61 w 61"/>
                  <a:gd name="T7" fmla="*/ 0 h 114"/>
                  <a:gd name="T8" fmla="*/ 31 w 61"/>
                  <a:gd name="T9" fmla="*/ 114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1"/>
                  <a:gd name="T16" fmla="*/ 0 h 114"/>
                  <a:gd name="T17" fmla="*/ 61 w 61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1" h="114">
                    <a:moveTo>
                      <a:pt x="31" y="114"/>
                    </a:moveTo>
                    <a:lnTo>
                      <a:pt x="0" y="0"/>
                    </a:lnTo>
                    <a:lnTo>
                      <a:pt x="31" y="0"/>
                    </a:lnTo>
                    <a:lnTo>
                      <a:pt x="61" y="0"/>
                    </a:lnTo>
                    <a:lnTo>
                      <a:pt x="31" y="1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64586" name="Line 73"/>
              <p:cNvSpPr>
                <a:spLocks noChangeShapeType="1"/>
              </p:cNvSpPr>
              <p:nvPr/>
            </p:nvSpPr>
            <p:spPr bwMode="auto">
              <a:xfrm>
                <a:off x="1476" y="2379"/>
                <a:ext cx="1" cy="84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64587" name="Group 74"/>
            <p:cNvGrpSpPr>
              <a:grpSpLocks/>
            </p:cNvGrpSpPr>
            <p:nvPr/>
          </p:nvGrpSpPr>
          <p:grpSpPr bwMode="auto">
            <a:xfrm>
              <a:off x="1445" y="1171"/>
              <a:ext cx="61" cy="152"/>
              <a:chOff x="1445" y="1171"/>
              <a:chExt cx="61" cy="152"/>
            </a:xfrm>
          </p:grpSpPr>
          <p:sp>
            <p:nvSpPr>
              <p:cNvPr id="64588" name="Freeform 75"/>
              <p:cNvSpPr>
                <a:spLocks/>
              </p:cNvSpPr>
              <p:nvPr/>
            </p:nvSpPr>
            <p:spPr bwMode="auto">
              <a:xfrm>
                <a:off x="1445" y="1209"/>
                <a:ext cx="61" cy="114"/>
              </a:xfrm>
              <a:custGeom>
                <a:avLst/>
                <a:gdLst>
                  <a:gd name="T0" fmla="*/ 31 w 61"/>
                  <a:gd name="T1" fmla="*/ 114 h 114"/>
                  <a:gd name="T2" fmla="*/ 0 w 61"/>
                  <a:gd name="T3" fmla="*/ 0 h 114"/>
                  <a:gd name="T4" fmla="*/ 31 w 61"/>
                  <a:gd name="T5" fmla="*/ 0 h 114"/>
                  <a:gd name="T6" fmla="*/ 61 w 61"/>
                  <a:gd name="T7" fmla="*/ 0 h 114"/>
                  <a:gd name="T8" fmla="*/ 31 w 61"/>
                  <a:gd name="T9" fmla="*/ 114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1"/>
                  <a:gd name="T16" fmla="*/ 0 h 114"/>
                  <a:gd name="T17" fmla="*/ 61 w 61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1" h="114">
                    <a:moveTo>
                      <a:pt x="31" y="114"/>
                    </a:moveTo>
                    <a:lnTo>
                      <a:pt x="0" y="0"/>
                    </a:lnTo>
                    <a:lnTo>
                      <a:pt x="31" y="0"/>
                    </a:lnTo>
                    <a:lnTo>
                      <a:pt x="61" y="0"/>
                    </a:lnTo>
                    <a:lnTo>
                      <a:pt x="31" y="1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64589" name="Line 76"/>
              <p:cNvSpPr>
                <a:spLocks noChangeShapeType="1"/>
              </p:cNvSpPr>
              <p:nvPr/>
            </p:nvSpPr>
            <p:spPr bwMode="auto">
              <a:xfrm>
                <a:off x="1476" y="1171"/>
                <a:ext cx="1" cy="38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64590" name="Group 77"/>
            <p:cNvGrpSpPr>
              <a:grpSpLocks/>
            </p:cNvGrpSpPr>
            <p:nvPr/>
          </p:nvGrpSpPr>
          <p:grpSpPr bwMode="auto">
            <a:xfrm>
              <a:off x="1445" y="2919"/>
              <a:ext cx="61" cy="136"/>
              <a:chOff x="1445" y="2919"/>
              <a:chExt cx="61" cy="136"/>
            </a:xfrm>
          </p:grpSpPr>
          <p:sp>
            <p:nvSpPr>
              <p:cNvPr id="64591" name="Freeform 78"/>
              <p:cNvSpPr>
                <a:spLocks/>
              </p:cNvSpPr>
              <p:nvPr/>
            </p:nvSpPr>
            <p:spPr bwMode="auto">
              <a:xfrm>
                <a:off x="1445" y="2941"/>
                <a:ext cx="61" cy="114"/>
              </a:xfrm>
              <a:custGeom>
                <a:avLst/>
                <a:gdLst>
                  <a:gd name="T0" fmla="*/ 31 w 61"/>
                  <a:gd name="T1" fmla="*/ 114 h 114"/>
                  <a:gd name="T2" fmla="*/ 0 w 61"/>
                  <a:gd name="T3" fmla="*/ 0 h 114"/>
                  <a:gd name="T4" fmla="*/ 31 w 61"/>
                  <a:gd name="T5" fmla="*/ 0 h 114"/>
                  <a:gd name="T6" fmla="*/ 61 w 61"/>
                  <a:gd name="T7" fmla="*/ 0 h 114"/>
                  <a:gd name="T8" fmla="*/ 31 w 61"/>
                  <a:gd name="T9" fmla="*/ 114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1"/>
                  <a:gd name="T16" fmla="*/ 0 h 114"/>
                  <a:gd name="T17" fmla="*/ 61 w 61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1" h="114">
                    <a:moveTo>
                      <a:pt x="31" y="114"/>
                    </a:moveTo>
                    <a:lnTo>
                      <a:pt x="0" y="0"/>
                    </a:lnTo>
                    <a:lnTo>
                      <a:pt x="31" y="0"/>
                    </a:lnTo>
                    <a:lnTo>
                      <a:pt x="61" y="0"/>
                    </a:lnTo>
                    <a:lnTo>
                      <a:pt x="31" y="1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64592" name="Line 79"/>
              <p:cNvSpPr>
                <a:spLocks noChangeShapeType="1"/>
              </p:cNvSpPr>
              <p:nvPr/>
            </p:nvSpPr>
            <p:spPr bwMode="auto">
              <a:xfrm>
                <a:off x="1476" y="2919"/>
                <a:ext cx="1" cy="22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64593" name="Freeform 80"/>
            <p:cNvSpPr>
              <a:spLocks/>
            </p:cNvSpPr>
            <p:nvPr/>
          </p:nvSpPr>
          <p:spPr bwMode="auto">
            <a:xfrm>
              <a:off x="1057" y="2045"/>
              <a:ext cx="959" cy="372"/>
            </a:xfrm>
            <a:custGeom>
              <a:avLst/>
              <a:gdLst>
                <a:gd name="T0" fmla="*/ 959 w 959"/>
                <a:gd name="T1" fmla="*/ 258 h 372"/>
                <a:gd name="T2" fmla="*/ 959 w 959"/>
                <a:gd name="T3" fmla="*/ 372 h 372"/>
                <a:gd name="T4" fmla="*/ 959 w 959"/>
                <a:gd name="T5" fmla="*/ 372 h 372"/>
                <a:gd name="T6" fmla="*/ 0 w 959"/>
                <a:gd name="T7" fmla="*/ 372 h 372"/>
                <a:gd name="T8" fmla="*/ 0 w 959"/>
                <a:gd name="T9" fmla="*/ 372 h 372"/>
                <a:gd name="T10" fmla="*/ 0 w 959"/>
                <a:gd name="T11" fmla="*/ 0 h 372"/>
                <a:gd name="T12" fmla="*/ 0 w 959"/>
                <a:gd name="T13" fmla="*/ 0 h 3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59"/>
                <a:gd name="T22" fmla="*/ 0 h 372"/>
                <a:gd name="T23" fmla="*/ 959 w 959"/>
                <a:gd name="T24" fmla="*/ 372 h 37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59" h="372">
                  <a:moveTo>
                    <a:pt x="959" y="258"/>
                  </a:moveTo>
                  <a:lnTo>
                    <a:pt x="959" y="372"/>
                  </a:lnTo>
                  <a:lnTo>
                    <a:pt x="0" y="372"/>
                  </a:lnTo>
                  <a:lnTo>
                    <a:pt x="0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64594" name="Freeform 81"/>
            <p:cNvSpPr>
              <a:spLocks/>
            </p:cNvSpPr>
            <p:nvPr/>
          </p:nvSpPr>
          <p:spPr bwMode="auto">
            <a:xfrm>
              <a:off x="1050" y="2037"/>
              <a:ext cx="958" cy="373"/>
            </a:xfrm>
            <a:custGeom>
              <a:avLst/>
              <a:gdLst>
                <a:gd name="T0" fmla="*/ 958 w 958"/>
                <a:gd name="T1" fmla="*/ 259 h 373"/>
                <a:gd name="T2" fmla="*/ 958 w 958"/>
                <a:gd name="T3" fmla="*/ 373 h 373"/>
                <a:gd name="T4" fmla="*/ 0 w 958"/>
                <a:gd name="T5" fmla="*/ 373 h 373"/>
                <a:gd name="T6" fmla="*/ 0 w 958"/>
                <a:gd name="T7" fmla="*/ 0 h 37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58"/>
                <a:gd name="T13" fmla="*/ 0 h 373"/>
                <a:gd name="T14" fmla="*/ 958 w 958"/>
                <a:gd name="T15" fmla="*/ 373 h 37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58" h="373">
                  <a:moveTo>
                    <a:pt x="958" y="259"/>
                  </a:moveTo>
                  <a:lnTo>
                    <a:pt x="958" y="373"/>
                  </a:lnTo>
                  <a:lnTo>
                    <a:pt x="0" y="373"/>
                  </a:lnTo>
                  <a:lnTo>
                    <a:pt x="0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64595" name="Rectangle 82"/>
            <p:cNvSpPr>
              <a:spLocks noChangeArrowheads="1"/>
            </p:cNvSpPr>
            <p:nvPr/>
          </p:nvSpPr>
          <p:spPr bwMode="auto">
            <a:xfrm>
              <a:off x="1483" y="982"/>
              <a:ext cx="53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9pPr>
            </a:lstStyle>
            <a:p>
              <a:pPr eaLnBrk="0" hangingPunct="0">
                <a:lnSpc>
                  <a:spcPct val="90000"/>
                </a:lnSpc>
              </a:pPr>
              <a:r>
                <a:rPr lang="en-US" altLang="tr-TR" sz="1200" b="1">
                  <a:latin typeface="Helvetica" panose="020B0604020202020204" pitchFamily="34" charset="0"/>
                </a:rPr>
                <a:t>1</a:t>
              </a:r>
              <a:endParaRPr lang="en-US" altLang="tr-TR" b="1">
                <a:latin typeface="Helvetica" panose="020B0604020202020204" pitchFamily="34" charset="0"/>
              </a:endParaRPr>
            </a:p>
          </p:txBody>
        </p:sp>
        <p:sp>
          <p:nvSpPr>
            <p:cNvPr id="64596" name="Rectangle 83"/>
            <p:cNvSpPr>
              <a:spLocks noChangeArrowheads="1"/>
            </p:cNvSpPr>
            <p:nvPr/>
          </p:nvSpPr>
          <p:spPr bwMode="auto">
            <a:xfrm>
              <a:off x="1468" y="1453"/>
              <a:ext cx="53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9pPr>
            </a:lstStyle>
            <a:p>
              <a:pPr eaLnBrk="0" hangingPunct="0">
                <a:lnSpc>
                  <a:spcPct val="90000"/>
                </a:lnSpc>
              </a:pPr>
              <a:r>
                <a:rPr lang="en-US" altLang="tr-TR" sz="1200" b="1">
                  <a:latin typeface="Helvetica" panose="020B0604020202020204" pitchFamily="34" charset="0"/>
                </a:rPr>
                <a:t>2</a:t>
              </a:r>
              <a:endParaRPr lang="en-US" altLang="tr-TR" b="1">
                <a:latin typeface="Helvetica" panose="020B0604020202020204" pitchFamily="34" charset="0"/>
              </a:endParaRPr>
            </a:p>
          </p:txBody>
        </p:sp>
        <p:sp>
          <p:nvSpPr>
            <p:cNvPr id="64597" name="Rectangle 84"/>
            <p:cNvSpPr>
              <a:spLocks noChangeArrowheads="1"/>
            </p:cNvSpPr>
            <p:nvPr/>
          </p:nvSpPr>
          <p:spPr bwMode="auto">
            <a:xfrm>
              <a:off x="2001" y="1795"/>
              <a:ext cx="53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9pPr>
            </a:lstStyle>
            <a:p>
              <a:pPr eaLnBrk="0" hangingPunct="0">
                <a:lnSpc>
                  <a:spcPct val="90000"/>
                </a:lnSpc>
              </a:pPr>
              <a:r>
                <a:rPr lang="en-US" altLang="tr-TR" sz="1200" b="1">
                  <a:latin typeface="Helvetica" panose="020B0604020202020204" pitchFamily="34" charset="0"/>
                </a:rPr>
                <a:t>3</a:t>
              </a:r>
              <a:endParaRPr lang="en-US" altLang="tr-TR" b="1">
                <a:latin typeface="Helvetica" panose="020B0604020202020204" pitchFamily="34" charset="0"/>
              </a:endParaRPr>
            </a:p>
          </p:txBody>
        </p:sp>
        <p:sp>
          <p:nvSpPr>
            <p:cNvPr id="64598" name="Rectangle 85"/>
            <p:cNvSpPr>
              <a:spLocks noChangeArrowheads="1"/>
            </p:cNvSpPr>
            <p:nvPr/>
          </p:nvSpPr>
          <p:spPr bwMode="auto">
            <a:xfrm>
              <a:off x="989" y="1893"/>
              <a:ext cx="53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9pPr>
            </a:lstStyle>
            <a:p>
              <a:pPr eaLnBrk="0" hangingPunct="0">
                <a:lnSpc>
                  <a:spcPct val="90000"/>
                </a:lnSpc>
              </a:pPr>
              <a:r>
                <a:rPr lang="en-US" altLang="tr-TR" sz="1200" b="1">
                  <a:latin typeface="Helvetica" panose="020B0604020202020204" pitchFamily="34" charset="0"/>
                </a:rPr>
                <a:t>4</a:t>
              </a:r>
              <a:endParaRPr lang="en-US" altLang="tr-TR" b="1">
                <a:latin typeface="Helvetica" panose="020B0604020202020204" pitchFamily="34" charset="0"/>
              </a:endParaRPr>
            </a:p>
          </p:txBody>
        </p:sp>
        <p:sp>
          <p:nvSpPr>
            <p:cNvPr id="64599" name="Rectangle 86"/>
            <p:cNvSpPr>
              <a:spLocks noChangeArrowheads="1"/>
            </p:cNvSpPr>
            <p:nvPr/>
          </p:nvSpPr>
          <p:spPr bwMode="auto">
            <a:xfrm>
              <a:off x="1635" y="2030"/>
              <a:ext cx="53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9pPr>
            </a:lstStyle>
            <a:p>
              <a:pPr eaLnBrk="0" hangingPunct="0">
                <a:lnSpc>
                  <a:spcPct val="90000"/>
                </a:lnSpc>
              </a:pPr>
              <a:r>
                <a:rPr lang="en-US" altLang="tr-TR" sz="1200" b="1">
                  <a:latin typeface="Helvetica" panose="020B0604020202020204" pitchFamily="34" charset="0"/>
                </a:rPr>
                <a:t>5</a:t>
              </a:r>
              <a:endParaRPr lang="en-US" altLang="tr-TR" b="1">
                <a:latin typeface="Helvetica" panose="020B0604020202020204" pitchFamily="34" charset="0"/>
              </a:endParaRPr>
            </a:p>
          </p:txBody>
        </p:sp>
        <p:sp>
          <p:nvSpPr>
            <p:cNvPr id="64600" name="Rectangle 87"/>
            <p:cNvSpPr>
              <a:spLocks noChangeArrowheads="1"/>
            </p:cNvSpPr>
            <p:nvPr/>
          </p:nvSpPr>
          <p:spPr bwMode="auto">
            <a:xfrm>
              <a:off x="2381" y="2030"/>
              <a:ext cx="53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9pPr>
            </a:lstStyle>
            <a:p>
              <a:pPr eaLnBrk="0" hangingPunct="0">
                <a:lnSpc>
                  <a:spcPct val="90000"/>
                </a:lnSpc>
              </a:pPr>
              <a:r>
                <a:rPr lang="en-US" altLang="tr-TR" sz="1200" b="1">
                  <a:latin typeface="Helvetica" panose="020B0604020202020204" pitchFamily="34" charset="0"/>
                </a:rPr>
                <a:t>6</a:t>
              </a:r>
              <a:endParaRPr lang="en-US" altLang="tr-TR" b="1">
                <a:latin typeface="Helvetica" panose="020B0604020202020204" pitchFamily="34" charset="0"/>
              </a:endParaRPr>
            </a:p>
          </p:txBody>
        </p:sp>
        <p:sp>
          <p:nvSpPr>
            <p:cNvPr id="64601" name="Rectangle 88"/>
            <p:cNvSpPr>
              <a:spLocks noChangeArrowheads="1"/>
            </p:cNvSpPr>
            <p:nvPr/>
          </p:nvSpPr>
          <p:spPr bwMode="auto">
            <a:xfrm>
              <a:off x="1468" y="2676"/>
              <a:ext cx="53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9pPr>
            </a:lstStyle>
            <a:p>
              <a:pPr eaLnBrk="0" hangingPunct="0">
                <a:lnSpc>
                  <a:spcPct val="90000"/>
                </a:lnSpc>
              </a:pPr>
              <a:r>
                <a:rPr lang="en-US" altLang="tr-TR" sz="1200" b="1">
                  <a:latin typeface="Helvetica" panose="020B0604020202020204" pitchFamily="34" charset="0"/>
                </a:rPr>
                <a:t>7</a:t>
              </a:r>
              <a:endParaRPr lang="en-US" altLang="tr-TR" b="1">
                <a:latin typeface="Helvetica" panose="020B0604020202020204" pitchFamily="34" charset="0"/>
              </a:endParaRPr>
            </a:p>
          </p:txBody>
        </p:sp>
        <p:sp>
          <p:nvSpPr>
            <p:cNvPr id="64602" name="Rectangle 89"/>
            <p:cNvSpPr>
              <a:spLocks noChangeArrowheads="1"/>
            </p:cNvSpPr>
            <p:nvPr/>
          </p:nvSpPr>
          <p:spPr bwMode="auto">
            <a:xfrm>
              <a:off x="1590" y="3063"/>
              <a:ext cx="53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9pPr>
            </a:lstStyle>
            <a:p>
              <a:pPr eaLnBrk="0" hangingPunct="0">
                <a:lnSpc>
                  <a:spcPct val="90000"/>
                </a:lnSpc>
              </a:pPr>
              <a:r>
                <a:rPr lang="en-US" altLang="tr-TR" sz="1200" b="1">
                  <a:latin typeface="Helvetica" panose="020B0604020202020204" pitchFamily="34" charset="0"/>
                </a:rPr>
                <a:t>8</a:t>
              </a:r>
              <a:endParaRPr lang="en-US" altLang="tr-TR" b="1">
                <a:latin typeface="Helvetica" panose="020B0604020202020204" pitchFamily="34" charset="0"/>
              </a:endParaRPr>
            </a:p>
          </p:txBody>
        </p:sp>
      </p:grpSp>
      <p:sp>
        <p:nvSpPr>
          <p:cNvPr id="448602" name="AutoShape 90"/>
          <p:cNvSpPr>
            <a:spLocks noChangeArrowheads="1"/>
          </p:cNvSpPr>
          <p:nvPr/>
        </p:nvSpPr>
        <p:spPr bwMode="auto">
          <a:xfrm>
            <a:off x="3924300" y="1557338"/>
            <a:ext cx="1008063" cy="287337"/>
          </a:xfrm>
          <a:prstGeom prst="rightArrow">
            <a:avLst>
              <a:gd name="adj1" fmla="val 50000"/>
              <a:gd name="adj2" fmla="val 87707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3856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4" grpId="0" animBg="1"/>
      <p:bldP spid="448515" grpId="0" animBg="1"/>
      <p:bldP spid="448516" grpId="0" animBg="1"/>
      <p:bldP spid="448517" grpId="0" animBg="1"/>
      <p:bldP spid="448527" grpId="0" animBg="1"/>
      <p:bldP spid="448530" grpId="0" animBg="1"/>
      <p:bldP spid="448531" grpId="0" animBg="1"/>
      <p:bldP spid="448534" grpId="0" animBg="1"/>
      <p:bldP spid="448537" grpId="0"/>
      <p:bldP spid="44860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7323"/>
            <a:ext cx="9144000" cy="567475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tr-TR" dirty="0" smtClean="0"/>
              <a:t>Agenda</a:t>
            </a:r>
            <a:endParaRPr lang="tr-TR" dirty="0"/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Bodoni MT Condensed" panose="02070606080606020203" pitchFamily="18" charset="0"/>
              <a:buAutoNum type="arabicPeriod"/>
            </a:pPr>
            <a:r>
              <a:rPr lang="en-US" altLang="tr-TR" dirty="0"/>
              <a:t>Implementation/Programming </a:t>
            </a:r>
            <a:r>
              <a:rPr lang="en-US" altLang="tr-TR" dirty="0" smtClean="0"/>
              <a:t>Guidelines</a:t>
            </a:r>
            <a:endParaRPr lang="tr-TR" altLang="tr-TR" dirty="0" smtClean="0"/>
          </a:p>
          <a:p>
            <a:pPr marL="457200" indent="-457200">
              <a:buFont typeface="Bodoni MT Condensed" panose="02070606080606020203" pitchFamily="18" charset="0"/>
              <a:buAutoNum type="arabicPeriod"/>
            </a:pPr>
            <a:r>
              <a:rPr lang="tr-TR" altLang="tr-TR" dirty="0"/>
              <a:t>Software </a:t>
            </a:r>
            <a:r>
              <a:rPr lang="tr-TR" altLang="tr-TR" dirty="0" err="1"/>
              <a:t>Testing</a:t>
            </a:r>
            <a:r>
              <a:rPr lang="tr-TR" altLang="tr-TR" dirty="0"/>
              <a:t> </a:t>
            </a:r>
            <a:r>
              <a:rPr lang="tr-TR" altLang="tr-TR" dirty="0" err="1"/>
              <a:t>Concepts</a:t>
            </a:r>
            <a:endParaRPr lang="tr-TR" altLang="tr-TR" dirty="0" smtClean="0"/>
          </a:p>
          <a:p>
            <a:pPr marL="457200" indent="-457200">
              <a:buFont typeface="Bodoni MT Condensed" panose="02070606080606020203" pitchFamily="18" charset="0"/>
              <a:buAutoNum type="arabicPeriod"/>
            </a:pPr>
            <a:r>
              <a:rPr lang="tr-TR" altLang="tr-TR" dirty="0" err="1" smtClean="0"/>
              <a:t>Unit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Testing</a:t>
            </a:r>
            <a:endParaRPr lang="tr-TR" altLang="tr-TR" dirty="0" smtClean="0"/>
          </a:p>
          <a:p>
            <a:pPr marL="457200" indent="-457200">
              <a:buFont typeface="Bodoni MT Condensed" panose="02070606080606020203" pitchFamily="18" charset="0"/>
              <a:buAutoNum type="arabicPeriod"/>
            </a:pPr>
            <a:r>
              <a:rPr lang="tr-TR" altLang="tr-TR" dirty="0" err="1" smtClean="0"/>
              <a:t>Module</a:t>
            </a:r>
            <a:r>
              <a:rPr lang="tr-TR" altLang="tr-TR" dirty="0" smtClean="0"/>
              <a:t> Integration </a:t>
            </a:r>
            <a:r>
              <a:rPr lang="tr-TR" altLang="tr-TR" dirty="0" err="1" smtClean="0"/>
              <a:t>and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Testing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Strategies</a:t>
            </a:r>
            <a:endParaRPr lang="tr-TR" altLang="tr-TR" dirty="0" smtClean="0"/>
          </a:p>
          <a:p>
            <a:pPr marL="457200" indent="-457200">
              <a:buFont typeface="Bodoni MT Condensed" panose="02070606080606020203" pitchFamily="18" charset="0"/>
              <a:buAutoNum type="arabicPeriod"/>
            </a:pPr>
            <a:r>
              <a:rPr lang="en-US" altLang="tr-TR" dirty="0" smtClean="0"/>
              <a:t>Testing </a:t>
            </a:r>
            <a:r>
              <a:rPr lang="tr-TR" altLang="tr-TR" dirty="0" err="1" smtClean="0"/>
              <a:t>Approaches</a:t>
            </a:r>
            <a:endParaRPr lang="tr-TR" altLang="tr-TR" dirty="0" smtClean="0"/>
          </a:p>
          <a:p>
            <a:pPr marL="838200" lvl="1" indent="-381000">
              <a:buFont typeface="Bodoni MT Condensed" panose="02070606080606020203" pitchFamily="18" charset="0"/>
              <a:buAutoNum type="arabicPeriod"/>
            </a:pPr>
            <a:r>
              <a:rPr lang="tr-TR" altLang="tr-TR" dirty="0" smtClean="0"/>
              <a:t>White-Box </a:t>
            </a:r>
            <a:r>
              <a:rPr lang="tr-TR" altLang="tr-TR" dirty="0" err="1" smtClean="0"/>
              <a:t>Testing</a:t>
            </a:r>
            <a:endParaRPr lang="tr-TR" altLang="tr-TR" dirty="0" smtClean="0"/>
          </a:p>
          <a:p>
            <a:pPr marL="838200" lvl="1" indent="-381000">
              <a:buFont typeface="Bodoni MT Condensed" panose="02070606080606020203" pitchFamily="18" charset="0"/>
              <a:buAutoNum type="arabicPeriod"/>
            </a:pPr>
            <a:r>
              <a:rPr lang="tr-TR" altLang="tr-TR" dirty="0" smtClean="0"/>
              <a:t>Black-Box </a:t>
            </a:r>
            <a:r>
              <a:rPr lang="tr-TR" altLang="tr-TR" dirty="0" err="1" smtClean="0"/>
              <a:t>Testing</a:t>
            </a:r>
            <a:endParaRPr lang="tr-TR" altLang="tr-TR" dirty="0" smtClean="0"/>
          </a:p>
          <a:p>
            <a:pPr marL="457200" indent="-457200">
              <a:buFont typeface="Bodoni MT Condensed" panose="02070606080606020203" pitchFamily="18" charset="0"/>
              <a:buAutoNum type="arabicPeriod"/>
            </a:pPr>
            <a:r>
              <a:rPr lang="tr-TR" altLang="tr-TR" dirty="0" err="1" smtClean="0"/>
              <a:t>Other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Types</a:t>
            </a:r>
            <a:r>
              <a:rPr lang="tr-TR" altLang="tr-TR" dirty="0" smtClean="0"/>
              <a:t> of </a:t>
            </a:r>
            <a:r>
              <a:rPr lang="tr-TR" altLang="tr-TR" dirty="0" err="1" smtClean="0"/>
              <a:t>Testing</a:t>
            </a:r>
            <a:endParaRPr lang="en-US" altLang="tr-TR" dirty="0" smtClean="0"/>
          </a:p>
        </p:txBody>
      </p:sp>
      <p:sp>
        <p:nvSpPr>
          <p:cNvPr id="15363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r-TR">
                <a:solidFill>
                  <a:schemeClr val="bg1"/>
                </a:solidFill>
              </a:rPr>
              <a:t>Software Testing</a:t>
            </a: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fld id="{6984409F-3538-4B32-B15E-8B33BB1E939C}" type="slidenum">
              <a:rPr lang="en-US" altLang="tr-TR">
                <a:solidFill>
                  <a:schemeClr val="bg1"/>
                </a:solidFill>
              </a:rPr>
              <a:pPr/>
              <a:t>2</a:t>
            </a:fld>
            <a:endParaRPr lang="en-US" altLang="tr-T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41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6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D5F88F17-9764-45C9-8395-2B0D6CD68AAD}" type="slidenum">
              <a:rPr lang="tr-TR" altLang="tr-TR" sz="1400" b="1">
                <a:latin typeface="Arial" panose="020B0604020202020204" pitchFamily="34" charset="0"/>
              </a:rPr>
              <a:pPr algn="r"/>
              <a:t>20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449538" name="Rectangle 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357313" y="1714500"/>
            <a:ext cx="6318250" cy="4714875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tr-TR" altLang="tr-TR" sz="2200" smtClean="0"/>
              <a:t>First, we calculate V(G):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tr-TR" altLang="tr-TR" sz="2200" smtClean="0"/>
              <a:t>V(G) = E – N  + 2</a:t>
            </a:r>
            <a:br>
              <a:rPr lang="tr-TR" altLang="tr-TR" sz="2200" smtClean="0"/>
            </a:br>
            <a:r>
              <a:rPr lang="tr-TR" altLang="tr-TR" sz="2200" smtClean="0"/>
              <a:t>         = 10 – 8 + 2 = 4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lang="tr-TR" altLang="tr-TR" sz="2200" smtClean="0"/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tr-TR" altLang="tr-TR" sz="2200" smtClean="0"/>
              <a:t>Now</a:t>
            </a:r>
            <a:r>
              <a:rPr lang="en-AU" altLang="tr-TR" sz="2200" smtClean="0"/>
              <a:t>, we derive the independent paths :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AU" altLang="tr-TR" sz="2200" smtClean="0"/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tr-TR" sz="2200" smtClean="0"/>
              <a:t>Since V(G) = 4, there are four paths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AU" altLang="tr-TR" sz="2200" smtClean="0"/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tr-TR" sz="2200" smtClean="0"/>
              <a:t>Path 1 : 1,2,3,6,7,8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tr-TR" sz="2200" smtClean="0"/>
              <a:t>Path 2 : 1,2,3,5,7,8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tr-TR" sz="2200" smtClean="0"/>
              <a:t>Path 3 : 1,2,4,7,8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tr-TR" sz="2200" smtClean="0"/>
              <a:t>Path 4 : 1,2,4,7,2,4,...7,8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AU" altLang="tr-TR" sz="2200" smtClean="0"/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44450"/>
            <a:ext cx="8964613" cy="86427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tr-TR" altLang="tr-TR" sz="4000" dirty="0" smtClean="0">
                <a:ln>
                  <a:noFill/>
                </a:ln>
                <a:effectLst/>
              </a:rPr>
              <a:t>Example-2 (</a:t>
            </a:r>
            <a:r>
              <a:rPr lang="tr-TR" altLang="tr-TR" sz="4000" dirty="0" err="1" smtClean="0">
                <a:ln>
                  <a:noFill/>
                </a:ln>
                <a:effectLst/>
              </a:rPr>
              <a:t>Cyclomatic</a:t>
            </a:r>
            <a:r>
              <a:rPr lang="tr-TR" altLang="tr-TR" sz="4000" dirty="0" smtClean="0">
                <a:ln>
                  <a:noFill/>
                </a:ln>
                <a:effectLst/>
              </a:rPr>
              <a:t> </a:t>
            </a:r>
            <a:r>
              <a:rPr lang="tr-TR" altLang="tr-TR" sz="4000" dirty="0" err="1">
                <a:ln>
                  <a:noFill/>
                </a:ln>
                <a:effectLst/>
              </a:rPr>
              <a:t>Complexity</a:t>
            </a:r>
            <a:r>
              <a:rPr lang="tr-TR" altLang="tr-TR" sz="4000" dirty="0">
                <a:ln>
                  <a:noFill/>
                </a:ln>
                <a:effectLst/>
              </a:rPr>
              <a:t>)</a:t>
            </a:r>
            <a:endParaRPr lang="en-US" altLang="tr-TR" sz="400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995478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7950" y="188913"/>
            <a:ext cx="5327650" cy="2322174"/>
          </a:xfrm>
          <a:prstGeom prst="rect">
            <a:avLst/>
          </a:prstGeom>
          <a:gradFill rotWithShape="1">
            <a:gsLst>
              <a:gs pos="0">
                <a:srgbClr val="ECC16E"/>
              </a:gs>
              <a:gs pos="47501">
                <a:srgbClr val="F6DDB9"/>
              </a:gs>
              <a:gs pos="58501">
                <a:srgbClr val="F6DDB9"/>
              </a:gs>
              <a:gs pos="100000">
                <a:srgbClr val="ECC16E"/>
              </a:gs>
            </a:gsLst>
            <a:lin ang="3600000" scaled="1"/>
          </a:gradFill>
          <a:ln w="10000">
            <a:solidFill>
              <a:srgbClr val="E3B651"/>
            </a:solidFill>
            <a:miter lim="800000"/>
            <a:headEnd/>
            <a:tailEnd/>
          </a:ln>
          <a:effectLst>
            <a:outerShdw blurRad="63500" dist="25400" dir="3599997" algn="r" rotWithShape="0">
              <a:srgbClr val="000000">
                <a:alpha val="29999"/>
              </a:srgbClr>
            </a:outerShdw>
          </a:effec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Bodoni MT Condensed" panose="02070606080606020203" pitchFamily="18" charset="0"/>
              <a:buAutoNum type="arabicPeriod"/>
            </a:pPr>
            <a:r>
              <a:rPr lang="en-US" altLang="tr-TR" dirty="0"/>
              <a:t>Implementation/Programming Guidelines</a:t>
            </a:r>
            <a:endParaRPr lang="tr-TR" altLang="tr-TR" dirty="0"/>
          </a:p>
          <a:p>
            <a:pPr>
              <a:buFont typeface="Bodoni MT Condensed" panose="02070606080606020203" pitchFamily="18" charset="0"/>
              <a:buAutoNum type="arabicPeriod"/>
            </a:pPr>
            <a:r>
              <a:rPr lang="tr-TR" altLang="tr-TR" dirty="0"/>
              <a:t>Software </a:t>
            </a:r>
            <a:r>
              <a:rPr lang="tr-TR" altLang="tr-TR" dirty="0" err="1"/>
              <a:t>Testing</a:t>
            </a:r>
            <a:r>
              <a:rPr lang="tr-TR" altLang="tr-TR" dirty="0"/>
              <a:t> </a:t>
            </a:r>
            <a:r>
              <a:rPr lang="tr-TR" altLang="tr-TR" dirty="0" err="1"/>
              <a:t>Concepts</a:t>
            </a:r>
            <a:endParaRPr lang="tr-TR" altLang="tr-TR" dirty="0"/>
          </a:p>
          <a:p>
            <a:pPr>
              <a:buFont typeface="Bodoni MT Condensed" panose="02070606080606020203" pitchFamily="18" charset="0"/>
              <a:buAutoNum type="arabicPeriod"/>
            </a:pPr>
            <a:r>
              <a:rPr lang="tr-TR" altLang="tr-TR" dirty="0" err="1"/>
              <a:t>Unit</a:t>
            </a:r>
            <a:r>
              <a:rPr lang="tr-TR" altLang="tr-TR" dirty="0"/>
              <a:t> </a:t>
            </a:r>
            <a:r>
              <a:rPr lang="tr-TR" altLang="tr-TR" dirty="0" err="1"/>
              <a:t>Testing</a:t>
            </a:r>
            <a:endParaRPr lang="tr-TR" altLang="tr-TR" dirty="0"/>
          </a:p>
          <a:p>
            <a:pPr>
              <a:buFont typeface="Bodoni MT Condensed" panose="02070606080606020203" pitchFamily="18" charset="0"/>
              <a:buAutoNum type="arabicPeriod"/>
            </a:pPr>
            <a:r>
              <a:rPr lang="tr-TR" altLang="tr-TR" dirty="0" err="1"/>
              <a:t>Module</a:t>
            </a:r>
            <a:r>
              <a:rPr lang="tr-TR" altLang="tr-TR" dirty="0"/>
              <a:t> Integration </a:t>
            </a:r>
            <a:r>
              <a:rPr lang="tr-TR" altLang="tr-TR" dirty="0" err="1"/>
              <a:t>and</a:t>
            </a:r>
            <a:r>
              <a:rPr lang="tr-TR" altLang="tr-TR" dirty="0"/>
              <a:t> </a:t>
            </a:r>
            <a:r>
              <a:rPr lang="tr-TR" altLang="tr-TR" dirty="0" err="1"/>
              <a:t>Testing</a:t>
            </a:r>
            <a:r>
              <a:rPr lang="tr-TR" altLang="tr-TR" dirty="0"/>
              <a:t> </a:t>
            </a:r>
            <a:r>
              <a:rPr lang="tr-TR" altLang="tr-TR" dirty="0" err="1"/>
              <a:t>Strategies</a:t>
            </a:r>
            <a:endParaRPr lang="tr-TR" altLang="tr-TR" dirty="0"/>
          </a:p>
          <a:p>
            <a:pPr>
              <a:buFont typeface="Bodoni MT Condensed" panose="02070606080606020203" pitchFamily="18" charset="0"/>
              <a:buAutoNum type="arabicPeriod"/>
            </a:pPr>
            <a:r>
              <a:rPr lang="en-US" altLang="tr-TR" dirty="0"/>
              <a:t>Testing </a:t>
            </a:r>
            <a:r>
              <a:rPr lang="tr-TR" altLang="tr-TR" dirty="0" err="1"/>
              <a:t>Approaches</a:t>
            </a:r>
            <a:endParaRPr lang="tr-TR" altLang="tr-TR" dirty="0"/>
          </a:p>
          <a:p>
            <a:pPr marL="838200" lvl="1" indent="-381000">
              <a:buFont typeface="Bodoni MT Condensed" panose="02070606080606020203" pitchFamily="18" charset="0"/>
              <a:buAutoNum type="arabicPeriod"/>
            </a:pPr>
            <a:r>
              <a:rPr lang="tr-TR" altLang="tr-TR" dirty="0"/>
              <a:t>White-Box </a:t>
            </a:r>
            <a:r>
              <a:rPr lang="tr-TR" altLang="tr-TR" dirty="0" err="1"/>
              <a:t>Testing</a:t>
            </a:r>
            <a:endParaRPr lang="tr-TR" altLang="tr-TR" dirty="0"/>
          </a:p>
          <a:p>
            <a:pPr marL="838200" lvl="1" indent="-381000">
              <a:buFont typeface="Bodoni MT Condensed" panose="02070606080606020203" pitchFamily="18" charset="0"/>
              <a:buAutoNum type="arabicPeriod"/>
            </a:pPr>
            <a:r>
              <a:rPr lang="tr-TR" altLang="tr-TR" dirty="0"/>
              <a:t>Black-Box </a:t>
            </a:r>
            <a:r>
              <a:rPr lang="tr-TR" altLang="tr-TR" dirty="0" err="1"/>
              <a:t>Testing</a:t>
            </a:r>
            <a:endParaRPr lang="tr-TR" altLang="tr-TR" dirty="0"/>
          </a:p>
          <a:p>
            <a:pPr>
              <a:buFont typeface="Bodoni MT Condensed" panose="02070606080606020203" pitchFamily="18" charset="0"/>
              <a:buAutoNum type="arabicPeriod"/>
            </a:pPr>
            <a:r>
              <a:rPr lang="tr-TR" altLang="tr-TR" dirty="0" err="1"/>
              <a:t>Other</a:t>
            </a:r>
            <a:r>
              <a:rPr lang="tr-TR" altLang="tr-TR" dirty="0"/>
              <a:t> </a:t>
            </a:r>
            <a:r>
              <a:rPr lang="tr-TR" altLang="tr-TR" dirty="0" err="1"/>
              <a:t>Types</a:t>
            </a:r>
            <a:r>
              <a:rPr lang="tr-TR" altLang="tr-TR" dirty="0"/>
              <a:t> of </a:t>
            </a:r>
            <a:r>
              <a:rPr lang="tr-TR" altLang="tr-TR" dirty="0" err="1"/>
              <a:t>Testing</a:t>
            </a:r>
            <a:endParaRPr lang="en-US" altLang="tr-TR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r-TR" sz="6000" dirty="0" smtClean="0"/>
              <a:t>Software </a:t>
            </a:r>
            <a:r>
              <a:rPr lang="tr-TR" sz="6000" dirty="0" err="1" smtClean="0"/>
              <a:t>Testing</a:t>
            </a:r>
            <a:r>
              <a:rPr lang="tr-TR" sz="6000" dirty="0" smtClean="0"/>
              <a:t> </a:t>
            </a:r>
            <a:r>
              <a:rPr lang="tr-TR" sz="6000" dirty="0" err="1" smtClean="0"/>
              <a:t>Concepts</a:t>
            </a:r>
            <a:endParaRPr lang="tr-TR" sz="6000" dirty="0"/>
          </a:p>
        </p:txBody>
      </p:sp>
      <p:sp>
        <p:nvSpPr>
          <p:cNvPr id="16386" name="Text Placeholder 5"/>
          <p:cNvSpPr>
            <a:spLocks noGrp="1"/>
          </p:cNvSpPr>
          <p:nvPr>
            <p:ph type="body" idx="1"/>
          </p:nvPr>
        </p:nvSpPr>
        <p:spPr>
          <a:xfrm>
            <a:off x="571500" y="4800600"/>
            <a:ext cx="8001000" cy="549275"/>
          </a:xfrm>
        </p:spPr>
        <p:txBody>
          <a:bodyPr/>
          <a:lstStyle/>
          <a:p>
            <a:pPr eaLnBrk="1" hangingPunct="1"/>
            <a:endParaRPr lang="tr-T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548680"/>
            <a:ext cx="3571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 smtClean="0">
                <a:latin typeface="+mn-lt"/>
              </a:rPr>
              <a:t>9.2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86645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23C80C24-FF5E-40A0-A467-18EC9D41C43D}" type="slidenum">
              <a:rPr lang="tr-TR" altLang="tr-TR" sz="1400" b="1">
                <a:latin typeface="Arial" panose="020B0604020202020204" pitchFamily="34" charset="0"/>
              </a:rPr>
              <a:pPr algn="r"/>
              <a:t>22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" y="177800"/>
            <a:ext cx="8402638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tr-TR" altLang="tr-TR" smtClean="0">
                <a:ln>
                  <a:noFill/>
                </a:ln>
                <a:effectLst/>
              </a:rPr>
              <a:t>Software Testing</a:t>
            </a:r>
            <a:endParaRPr lang="en-US" altLang="tr-TR" smtClean="0">
              <a:ln>
                <a:noFill/>
              </a:ln>
              <a:effectLst/>
            </a:endParaRPr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165100" y="1032296"/>
            <a:ext cx="8799388" cy="5041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eaLnBrk="0" hangingPunct="0">
              <a:spcBef>
                <a:spcPct val="20000"/>
              </a:spcBef>
              <a:buFontTx/>
              <a:buChar char="•"/>
            </a:pPr>
            <a:r>
              <a:rPr lang="tr-TR" altLang="tr-TR" sz="2400" dirty="0">
                <a:latin typeface="Arial" panose="020B0604020202020204" pitchFamily="34" charset="0"/>
              </a:rPr>
              <a:t> </a:t>
            </a:r>
            <a:r>
              <a:rPr lang="en-AU" altLang="tr-TR" sz="2400" dirty="0">
                <a:latin typeface="Arial" panose="020B0604020202020204" pitchFamily="34" charset="0"/>
              </a:rPr>
              <a:t>Testing is the process of </a:t>
            </a:r>
            <a:r>
              <a:rPr lang="en-AU" altLang="tr-TR" sz="2400" b="1" dirty="0">
                <a:latin typeface="Arial" panose="020B0604020202020204" pitchFamily="34" charset="0"/>
              </a:rPr>
              <a:t>executing</a:t>
            </a:r>
            <a:r>
              <a:rPr lang="en-AU" altLang="tr-TR" sz="2400" dirty="0">
                <a:latin typeface="Arial" panose="020B0604020202020204" pitchFamily="34" charset="0"/>
              </a:rPr>
              <a:t> a program </a:t>
            </a:r>
            <a:r>
              <a:rPr lang="tr-TR" altLang="tr-TR" sz="2400" dirty="0" err="1">
                <a:latin typeface="Arial" panose="020B0604020202020204" pitchFamily="34" charset="0"/>
              </a:rPr>
              <a:t>to</a:t>
            </a:r>
            <a:r>
              <a:rPr lang="en-AU" altLang="tr-TR" sz="2400" dirty="0">
                <a:latin typeface="Arial" panose="020B0604020202020204" pitchFamily="34" charset="0"/>
              </a:rPr>
              <a:t> find</a:t>
            </a:r>
            <a:r>
              <a:rPr lang="tr-TR" altLang="tr-TR" sz="2400" dirty="0">
                <a:latin typeface="Arial" panose="020B0604020202020204" pitchFamily="34" charset="0"/>
              </a:rPr>
              <a:t> </a:t>
            </a:r>
            <a:r>
              <a:rPr lang="en-AU" altLang="tr-TR" sz="2400" dirty="0">
                <a:latin typeface="Arial" panose="020B0604020202020204" pitchFamily="34" charset="0"/>
              </a:rPr>
              <a:t>errors</a:t>
            </a:r>
            <a:r>
              <a:rPr lang="tr-TR" altLang="tr-TR" sz="2400" dirty="0">
                <a:latin typeface="Arial" panose="020B0604020202020204" pitchFamily="34" charset="0"/>
              </a:rPr>
              <a:t>.</a:t>
            </a:r>
          </a:p>
          <a:p>
            <a:pPr eaLnBrk="0" hangingPunct="0">
              <a:spcBef>
                <a:spcPct val="20000"/>
              </a:spcBef>
              <a:buFontTx/>
              <a:buChar char="•"/>
            </a:pPr>
            <a:endParaRPr lang="tr-TR" altLang="tr-TR" sz="2400" dirty="0">
              <a:latin typeface="Arial" panose="020B0604020202020204" pitchFamily="34" charset="0"/>
            </a:endParaRPr>
          </a:p>
          <a:p>
            <a:pPr eaLnBrk="0" hangingPunct="0">
              <a:spcBef>
                <a:spcPct val="20000"/>
              </a:spcBef>
              <a:buFontTx/>
              <a:buChar char="•"/>
            </a:pPr>
            <a:r>
              <a:rPr lang="tr-TR" altLang="tr-TR" sz="2400" dirty="0">
                <a:latin typeface="Arial" panose="020B0604020202020204" pitchFamily="34" charset="0"/>
              </a:rPr>
              <a:t> </a:t>
            </a:r>
            <a:r>
              <a:rPr lang="tr-TR" altLang="tr-TR" sz="2400" dirty="0" err="1">
                <a:latin typeface="Arial" panose="020B0604020202020204" pitchFamily="34" charset="0"/>
              </a:rPr>
              <a:t>Testing</a:t>
            </a:r>
            <a:r>
              <a:rPr lang="tr-TR" altLang="tr-TR" sz="2400" dirty="0">
                <a:latin typeface="Arial" panose="020B0604020202020204" pitchFamily="34" charset="0"/>
              </a:rPr>
              <a:t> is </a:t>
            </a:r>
            <a:r>
              <a:rPr lang="tr-TR" altLang="tr-TR" sz="2400" dirty="0" err="1">
                <a:latin typeface="Arial" panose="020B0604020202020204" pitchFamily="34" charset="0"/>
              </a:rPr>
              <a:t>planned</a:t>
            </a:r>
            <a:r>
              <a:rPr lang="tr-TR" altLang="tr-TR" sz="2400" dirty="0">
                <a:latin typeface="Arial" panose="020B0604020202020204" pitchFamily="34" charset="0"/>
              </a:rPr>
              <a:t> </a:t>
            </a:r>
            <a:r>
              <a:rPr lang="tr-TR" altLang="tr-TR" sz="2400" dirty="0" err="1">
                <a:latin typeface="Arial" panose="020B0604020202020204" pitchFamily="34" charset="0"/>
              </a:rPr>
              <a:t>by</a:t>
            </a:r>
            <a:r>
              <a:rPr lang="tr-TR" altLang="tr-TR" sz="2400" dirty="0">
                <a:latin typeface="Arial" panose="020B0604020202020204" pitchFamily="34" charset="0"/>
              </a:rPr>
              <a:t> </a:t>
            </a:r>
            <a:r>
              <a:rPr lang="tr-TR" altLang="tr-TR" sz="2400" dirty="0" err="1">
                <a:latin typeface="Arial" panose="020B0604020202020204" pitchFamily="34" charset="0"/>
              </a:rPr>
              <a:t>defining</a:t>
            </a:r>
            <a:r>
              <a:rPr lang="tr-TR" altLang="tr-TR" sz="2400" dirty="0">
                <a:latin typeface="Arial" panose="020B0604020202020204" pitchFamily="34" charset="0"/>
              </a:rPr>
              <a:t> “Test </a:t>
            </a:r>
            <a:r>
              <a:rPr lang="tr-TR" altLang="tr-TR" sz="2400" dirty="0" err="1">
                <a:latin typeface="Arial" panose="020B0604020202020204" pitchFamily="34" charset="0"/>
              </a:rPr>
              <a:t>Cases</a:t>
            </a:r>
            <a:r>
              <a:rPr lang="tr-TR" altLang="tr-TR" sz="2400" dirty="0">
                <a:latin typeface="Arial" panose="020B0604020202020204" pitchFamily="34" charset="0"/>
              </a:rPr>
              <a:t>” in a </a:t>
            </a:r>
            <a:r>
              <a:rPr lang="tr-TR" altLang="tr-TR" sz="2400" dirty="0" err="1">
                <a:latin typeface="Arial" panose="020B0604020202020204" pitchFamily="34" charset="0"/>
              </a:rPr>
              <a:t>systematic</a:t>
            </a:r>
            <a:r>
              <a:rPr lang="tr-TR" altLang="tr-TR" sz="2400" dirty="0">
                <a:latin typeface="Arial" panose="020B0604020202020204" pitchFamily="34" charset="0"/>
              </a:rPr>
              <a:t> </a:t>
            </a:r>
            <a:r>
              <a:rPr lang="tr-TR" altLang="tr-TR" sz="2400" dirty="0" err="1">
                <a:latin typeface="Arial" panose="020B0604020202020204" pitchFamily="34" charset="0"/>
              </a:rPr>
              <a:t>way</a:t>
            </a:r>
            <a:r>
              <a:rPr lang="tr-TR" altLang="tr-TR" sz="2400" dirty="0">
                <a:latin typeface="Arial" panose="020B0604020202020204" pitchFamily="34" charset="0"/>
              </a:rPr>
              <a:t>.</a:t>
            </a:r>
          </a:p>
          <a:p>
            <a:pPr eaLnBrk="0" hangingPunct="0">
              <a:spcBef>
                <a:spcPct val="20000"/>
              </a:spcBef>
              <a:buFontTx/>
              <a:buChar char="•"/>
            </a:pPr>
            <a:endParaRPr lang="tr-TR" altLang="tr-TR" sz="2400" b="1" u="sng" dirty="0">
              <a:latin typeface="Arial" panose="020B0604020202020204" pitchFamily="34" charset="0"/>
            </a:endParaRPr>
          </a:p>
          <a:p>
            <a:pPr eaLnBrk="0" hangingPunct="0">
              <a:spcBef>
                <a:spcPct val="20000"/>
              </a:spcBef>
              <a:buFontTx/>
              <a:buChar char="•"/>
            </a:pPr>
            <a:r>
              <a:rPr lang="tr-TR" altLang="tr-TR" sz="2400" b="1" dirty="0">
                <a:latin typeface="Arial" panose="020B0604020202020204" pitchFamily="34" charset="0"/>
              </a:rPr>
              <a:t> A test </a:t>
            </a:r>
            <a:r>
              <a:rPr lang="tr-TR" altLang="tr-TR" sz="2400" b="1" dirty="0" err="1">
                <a:latin typeface="Arial" panose="020B0604020202020204" pitchFamily="34" charset="0"/>
              </a:rPr>
              <a:t>case</a:t>
            </a:r>
            <a:r>
              <a:rPr lang="tr-TR" altLang="tr-TR" sz="2400" b="1" dirty="0">
                <a:latin typeface="Arial" panose="020B0604020202020204" pitchFamily="34" charset="0"/>
              </a:rPr>
              <a:t> is a </a:t>
            </a:r>
            <a:r>
              <a:rPr lang="tr-TR" altLang="tr-TR" sz="2400" b="1" dirty="0" err="1">
                <a:latin typeface="Arial" panose="020B0604020202020204" pitchFamily="34" charset="0"/>
              </a:rPr>
              <a:t>collection</a:t>
            </a:r>
            <a:r>
              <a:rPr lang="tr-TR" altLang="tr-TR" sz="2400" b="1" dirty="0">
                <a:latin typeface="Arial" panose="020B0604020202020204" pitchFamily="34" charset="0"/>
              </a:rPr>
              <a:t> of </a:t>
            </a:r>
            <a:r>
              <a:rPr lang="tr-TR" altLang="tr-TR" sz="2400" b="1" dirty="0" err="1">
                <a:latin typeface="Arial" panose="020B0604020202020204" pitchFamily="34" charset="0"/>
              </a:rPr>
              <a:t>input</a:t>
            </a:r>
            <a:r>
              <a:rPr lang="tr-TR" altLang="tr-TR" sz="2400" b="1" dirty="0">
                <a:latin typeface="Arial" panose="020B0604020202020204" pitchFamily="34" charset="0"/>
              </a:rPr>
              <a:t> data </a:t>
            </a:r>
            <a:r>
              <a:rPr lang="tr-TR" altLang="tr-TR" sz="2400" b="1" dirty="0" err="1">
                <a:latin typeface="Arial" panose="020B0604020202020204" pitchFamily="34" charset="0"/>
              </a:rPr>
              <a:t>and</a:t>
            </a:r>
            <a:r>
              <a:rPr lang="tr-TR" altLang="tr-TR" sz="2400" b="1" dirty="0">
                <a:latin typeface="Arial" panose="020B0604020202020204" pitchFamily="34" charset="0"/>
              </a:rPr>
              <a:t> </a:t>
            </a:r>
            <a:r>
              <a:rPr lang="tr-TR" altLang="tr-TR" sz="2400" b="1" dirty="0" err="1">
                <a:latin typeface="Arial" panose="020B0604020202020204" pitchFamily="34" charset="0"/>
              </a:rPr>
              <a:t>expected</a:t>
            </a:r>
            <a:r>
              <a:rPr lang="tr-TR" altLang="tr-TR" sz="2400" b="1" dirty="0">
                <a:latin typeface="Arial" panose="020B0604020202020204" pitchFamily="34" charset="0"/>
              </a:rPr>
              <a:t> </a:t>
            </a:r>
            <a:r>
              <a:rPr lang="tr-TR" altLang="tr-TR" sz="2400" b="1" dirty="0" err="1" smtClean="0">
                <a:latin typeface="Arial" panose="020B0604020202020204" pitchFamily="34" charset="0"/>
              </a:rPr>
              <a:t>output</a:t>
            </a:r>
            <a:r>
              <a:rPr lang="tr-TR" altLang="tr-TR" sz="2400" b="1" dirty="0" smtClean="0">
                <a:latin typeface="Arial" panose="020B0604020202020204" pitchFamily="34" charset="0"/>
              </a:rPr>
              <a:t>.</a:t>
            </a:r>
          </a:p>
          <a:p>
            <a:pPr eaLnBrk="0" hangingPunct="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Arial" panose="020B0604020202020204" pitchFamily="34" charset="0"/>
              </a:rPr>
              <a:t>A good test case is one that has a high probability of finding an as</a:t>
            </a:r>
            <a:r>
              <a:rPr lang="tr-TR" sz="2400" dirty="0">
                <a:latin typeface="Arial" panose="020B0604020202020204" pitchFamily="34" charset="0"/>
              </a:rPr>
              <a:t>-y</a:t>
            </a:r>
            <a:r>
              <a:rPr lang="en-US" sz="2400" dirty="0">
                <a:latin typeface="Arial" panose="020B0604020202020204" pitchFamily="34" charset="0"/>
              </a:rPr>
              <a:t>et</a:t>
            </a:r>
            <a:r>
              <a:rPr lang="tr-TR" sz="2400" dirty="0">
                <a:latin typeface="Arial" panose="020B0604020202020204" pitchFamily="34" charset="0"/>
              </a:rPr>
              <a:t>-</a:t>
            </a:r>
            <a:r>
              <a:rPr lang="en-US" sz="2400" dirty="0">
                <a:latin typeface="Arial" panose="020B0604020202020204" pitchFamily="34" charset="0"/>
              </a:rPr>
              <a:t>undiscovered</a:t>
            </a:r>
            <a:r>
              <a:rPr lang="tr-TR" sz="2400" dirty="0">
                <a:latin typeface="Arial" panose="020B0604020202020204" pitchFamily="34" charset="0"/>
              </a:rPr>
              <a:t> </a:t>
            </a:r>
            <a:r>
              <a:rPr lang="en-GB" sz="2400" dirty="0">
                <a:latin typeface="Arial" panose="020B0604020202020204" pitchFamily="34" charset="0"/>
              </a:rPr>
              <a:t>error.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endParaRPr lang="tr-TR" sz="2400" dirty="0" smtClean="0">
              <a:latin typeface="Arial" panose="020B0604020202020204" pitchFamily="34" charset="0"/>
            </a:endParaRPr>
          </a:p>
          <a:p>
            <a:pPr eaLnBrk="0" hangingPunct="0">
              <a:spcBef>
                <a:spcPct val="20000"/>
              </a:spcBef>
            </a:pPr>
            <a:endParaRPr lang="tr-TR" sz="2400" dirty="0">
              <a:latin typeface="Arial" panose="020B0604020202020204" pitchFamily="34" charset="0"/>
            </a:endParaRPr>
          </a:p>
          <a:p>
            <a:pPr eaLnBrk="0" hangingPunct="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Arial" panose="020B0604020202020204" pitchFamily="34" charset="0"/>
              </a:rPr>
              <a:t>A successful test is one that uncovers an as-yet-undiscovered error.</a:t>
            </a:r>
            <a:endParaRPr lang="en-US" altLang="tr-TR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1509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Principles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Most</a:t>
            </a:r>
            <a:r>
              <a:rPr lang="tr-TR" dirty="0" smtClean="0"/>
              <a:t> of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tests</a:t>
            </a:r>
            <a:r>
              <a:rPr lang="tr-TR" dirty="0" smtClean="0"/>
              <a:t> </a:t>
            </a:r>
            <a:r>
              <a:rPr lang="tr-TR" dirty="0" err="1" smtClean="0"/>
              <a:t>should</a:t>
            </a:r>
            <a:r>
              <a:rPr lang="tr-TR" dirty="0" smtClean="0"/>
              <a:t> be </a:t>
            </a:r>
            <a:r>
              <a:rPr lang="tr-TR" dirty="0" err="1" smtClean="0"/>
              <a:t>traceable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requirements</a:t>
            </a:r>
            <a:r>
              <a:rPr lang="tr-TR" dirty="0" smtClean="0"/>
              <a:t>.</a:t>
            </a:r>
          </a:p>
          <a:p>
            <a:pPr lvl="1"/>
            <a:r>
              <a:rPr lang="tr-TR" dirty="0" err="1" smtClean="0"/>
              <a:t>Both</a:t>
            </a:r>
            <a:r>
              <a:rPr lang="tr-TR" dirty="0" smtClean="0"/>
              <a:t> </a:t>
            </a:r>
            <a:r>
              <a:rPr lang="tr-TR" dirty="0" err="1" smtClean="0"/>
              <a:t>customer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system</a:t>
            </a:r>
            <a:r>
              <a:rPr lang="tr-TR" dirty="0" smtClean="0"/>
              <a:t> </a:t>
            </a:r>
            <a:r>
              <a:rPr lang="tr-TR" dirty="0" err="1" smtClean="0"/>
              <a:t>requirements</a:t>
            </a:r>
            <a:endParaRPr lang="tr-TR" dirty="0" smtClean="0"/>
          </a:p>
          <a:p>
            <a:r>
              <a:rPr lang="tr-TR" dirty="0" err="1" smtClean="0"/>
              <a:t>Tests</a:t>
            </a:r>
            <a:r>
              <a:rPr lang="tr-TR" dirty="0" smtClean="0"/>
              <a:t> </a:t>
            </a:r>
            <a:r>
              <a:rPr lang="tr-TR" dirty="0" err="1" smtClean="0"/>
              <a:t>should</a:t>
            </a:r>
            <a:r>
              <a:rPr lang="tr-TR" dirty="0" smtClean="0"/>
              <a:t> be </a:t>
            </a:r>
            <a:r>
              <a:rPr lang="tr-TR" dirty="0" err="1" smtClean="0"/>
              <a:t>planned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implemented</a:t>
            </a:r>
            <a:r>
              <a:rPr lang="tr-TR" dirty="0" smtClean="0"/>
              <a:t> </a:t>
            </a:r>
            <a:r>
              <a:rPr lang="tr-TR" dirty="0" err="1" smtClean="0"/>
              <a:t>long</a:t>
            </a:r>
            <a:r>
              <a:rPr lang="tr-TR" dirty="0" smtClean="0"/>
              <a:t> </a:t>
            </a:r>
            <a:r>
              <a:rPr lang="tr-TR" dirty="0" err="1" smtClean="0"/>
              <a:t>before</a:t>
            </a:r>
            <a:r>
              <a:rPr lang="tr-TR" dirty="0" smtClean="0"/>
              <a:t> </a:t>
            </a:r>
            <a:r>
              <a:rPr lang="tr-TR" dirty="0" err="1" smtClean="0"/>
              <a:t>testing</a:t>
            </a:r>
            <a:r>
              <a:rPr lang="tr-TR" dirty="0" smtClean="0"/>
              <a:t> </a:t>
            </a:r>
            <a:r>
              <a:rPr lang="tr-TR" dirty="0" err="1" smtClean="0"/>
              <a:t>begins</a:t>
            </a:r>
            <a:r>
              <a:rPr lang="tr-TR" dirty="0" smtClean="0"/>
              <a:t>.</a:t>
            </a:r>
          </a:p>
          <a:p>
            <a:pPr lvl="1"/>
            <a:r>
              <a:rPr lang="tr-TR" dirty="0" err="1"/>
              <a:t>A</a:t>
            </a:r>
            <a:r>
              <a:rPr lang="tr-TR" dirty="0" err="1" smtClean="0"/>
              <a:t>fter</a:t>
            </a:r>
            <a:r>
              <a:rPr lang="tr-TR" dirty="0" smtClean="0"/>
              <a:t> </a:t>
            </a:r>
            <a:r>
              <a:rPr lang="tr-TR" dirty="0" err="1" smtClean="0"/>
              <a:t>requirements</a:t>
            </a:r>
            <a:r>
              <a:rPr lang="tr-TR" dirty="0" smtClean="0"/>
              <a:t> model is </a:t>
            </a:r>
            <a:r>
              <a:rPr lang="tr-TR" dirty="0" err="1" smtClean="0"/>
              <a:t>complete</a:t>
            </a:r>
            <a:r>
              <a:rPr lang="tr-TR" dirty="0" smtClean="0"/>
              <a:t>.</a:t>
            </a:r>
          </a:p>
          <a:p>
            <a:pPr lvl="1"/>
            <a:r>
              <a:rPr lang="tr-TR" dirty="0" err="1" smtClean="0"/>
              <a:t>Except</a:t>
            </a:r>
            <a:r>
              <a:rPr lang="tr-TR" dirty="0" smtClean="0"/>
              <a:t> </a:t>
            </a:r>
            <a:r>
              <a:rPr lang="tr-TR" dirty="0" err="1" smtClean="0"/>
              <a:t>unit</a:t>
            </a:r>
            <a:r>
              <a:rPr lang="tr-TR" dirty="0" smtClean="0"/>
              <a:t> </a:t>
            </a:r>
            <a:r>
              <a:rPr lang="tr-TR" dirty="0" err="1" smtClean="0"/>
              <a:t>testing</a:t>
            </a:r>
            <a:r>
              <a:rPr lang="tr-TR" dirty="0" smtClean="0"/>
              <a:t>, </a:t>
            </a:r>
            <a:r>
              <a:rPr lang="tr-TR" dirty="0" err="1" smtClean="0"/>
              <a:t>because</a:t>
            </a:r>
            <a:r>
              <a:rPr lang="tr-TR" dirty="0" smtClean="0"/>
              <a:t> </a:t>
            </a:r>
            <a:r>
              <a:rPr lang="tr-TR" dirty="0" err="1" smtClean="0"/>
              <a:t>units</a:t>
            </a:r>
            <a:r>
              <a:rPr lang="tr-TR" dirty="0" smtClean="0"/>
              <a:t> </a:t>
            </a:r>
            <a:r>
              <a:rPr lang="tr-TR" dirty="0" err="1" smtClean="0"/>
              <a:t>should</a:t>
            </a:r>
            <a:r>
              <a:rPr lang="tr-TR" dirty="0" smtClean="0"/>
              <a:t> be </a:t>
            </a:r>
            <a:r>
              <a:rPr lang="tr-TR" dirty="0" err="1" smtClean="0"/>
              <a:t>implemented</a:t>
            </a:r>
            <a:r>
              <a:rPr lang="tr-TR" dirty="0" smtClean="0"/>
              <a:t> </a:t>
            </a:r>
            <a:r>
              <a:rPr lang="tr-TR" dirty="0" err="1" smtClean="0"/>
              <a:t>before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tests</a:t>
            </a:r>
            <a:r>
              <a:rPr lang="tr-TR" dirty="0" smtClean="0"/>
              <a:t> in a test-</a:t>
            </a:r>
            <a:r>
              <a:rPr lang="tr-TR" dirty="0" err="1" smtClean="0"/>
              <a:t>last</a:t>
            </a:r>
            <a:r>
              <a:rPr lang="tr-TR" dirty="0" smtClean="0"/>
              <a:t> </a:t>
            </a:r>
            <a:r>
              <a:rPr lang="tr-TR" dirty="0" err="1" smtClean="0"/>
              <a:t>approach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Exhaustive</a:t>
            </a:r>
            <a:r>
              <a:rPr lang="tr-TR" dirty="0" smtClean="0"/>
              <a:t> </a:t>
            </a:r>
            <a:r>
              <a:rPr lang="tr-TR" dirty="0" err="1" smtClean="0"/>
              <a:t>testing</a:t>
            </a:r>
            <a:r>
              <a:rPr lang="tr-TR" dirty="0" smtClean="0"/>
              <a:t> is </a:t>
            </a:r>
            <a:r>
              <a:rPr lang="tr-TR" dirty="0" err="1" smtClean="0"/>
              <a:t>impossible</a:t>
            </a:r>
            <a:r>
              <a:rPr lang="tr-TR" dirty="0" smtClean="0"/>
              <a:t>.</a:t>
            </a:r>
          </a:p>
          <a:p>
            <a:r>
              <a:rPr lang="tr-TR" altLang="tr-TR" dirty="0" err="1" smtClean="0"/>
              <a:t>Testing</a:t>
            </a:r>
            <a:r>
              <a:rPr lang="tr-TR" altLang="tr-TR" dirty="0" smtClean="0"/>
              <a:t> </a:t>
            </a:r>
            <a:r>
              <a:rPr lang="tr-TR" altLang="tr-TR" dirty="0" err="1"/>
              <a:t>should</a:t>
            </a:r>
            <a:r>
              <a:rPr lang="tr-TR" altLang="tr-TR" dirty="0"/>
              <a:t> be </a:t>
            </a:r>
            <a:r>
              <a:rPr lang="tr-TR" altLang="tr-TR" dirty="0" err="1"/>
              <a:t>conducted</a:t>
            </a:r>
            <a:r>
              <a:rPr lang="tr-TR" altLang="tr-TR" dirty="0"/>
              <a:t> </a:t>
            </a:r>
            <a:r>
              <a:rPr lang="tr-TR" altLang="tr-TR" dirty="0" err="1"/>
              <a:t>by</a:t>
            </a:r>
            <a:r>
              <a:rPr lang="tr-TR" altLang="tr-TR" dirty="0"/>
              <a:t> </a:t>
            </a:r>
            <a:r>
              <a:rPr lang="tr-TR" altLang="tr-TR" dirty="0" err="1"/>
              <a:t>the</a:t>
            </a:r>
            <a:r>
              <a:rPr lang="tr-TR" altLang="tr-TR" dirty="0"/>
              <a:t> </a:t>
            </a:r>
            <a:r>
              <a:rPr lang="tr-TR" altLang="tr-TR" dirty="0" err="1"/>
              <a:t>developer</a:t>
            </a:r>
            <a:r>
              <a:rPr lang="tr-TR" altLang="tr-TR" dirty="0"/>
              <a:t> of </a:t>
            </a:r>
            <a:r>
              <a:rPr lang="tr-TR" altLang="tr-TR" dirty="0" err="1"/>
              <a:t>the</a:t>
            </a:r>
            <a:r>
              <a:rPr lang="tr-TR" altLang="tr-TR" dirty="0"/>
              <a:t> software </a:t>
            </a:r>
            <a:r>
              <a:rPr lang="tr-TR" altLang="tr-TR" dirty="0" err="1"/>
              <a:t>and</a:t>
            </a:r>
            <a:r>
              <a:rPr lang="tr-TR" altLang="tr-TR" dirty="0"/>
              <a:t> </a:t>
            </a:r>
            <a:r>
              <a:rPr lang="tr-TR" altLang="tr-TR" dirty="0" err="1"/>
              <a:t>also</a:t>
            </a:r>
            <a:r>
              <a:rPr lang="tr-TR" altLang="tr-TR" dirty="0"/>
              <a:t> </a:t>
            </a:r>
            <a:r>
              <a:rPr lang="tr-TR" altLang="tr-TR" dirty="0" err="1"/>
              <a:t>by</a:t>
            </a:r>
            <a:r>
              <a:rPr lang="tr-TR" altLang="tr-TR" dirty="0"/>
              <a:t> an </a:t>
            </a:r>
            <a:r>
              <a:rPr lang="tr-TR" altLang="tr-TR" dirty="0" err="1"/>
              <a:t>independent</a:t>
            </a:r>
            <a:r>
              <a:rPr lang="tr-TR" altLang="tr-TR" dirty="0"/>
              <a:t> test </a:t>
            </a:r>
            <a:r>
              <a:rPr lang="tr-TR" altLang="tr-TR" dirty="0" err="1"/>
              <a:t>group</a:t>
            </a:r>
            <a:r>
              <a:rPr lang="tr-TR" altLang="tr-TR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Testing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smtClean="0"/>
              <a:t>1.</a:t>
            </a:r>
            <a:fld id="{FA84A37A-AFC2-4A01-80A1-FC20F2C0D5B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862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E8AB9718-7981-4882-8093-A073983D5EBE}" type="slidenum">
              <a:rPr lang="tr-TR" altLang="tr-TR" sz="1400" b="1">
                <a:latin typeface="Arial" panose="020B0604020202020204" pitchFamily="34" charset="0"/>
              </a:rPr>
              <a:pPr algn="r"/>
              <a:t>24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tr-TR" altLang="tr-TR" smtClean="0">
                <a:ln>
                  <a:noFill/>
                </a:ln>
                <a:effectLst/>
              </a:rPr>
              <a:t>Verification and Validation</a:t>
            </a:r>
            <a:endParaRPr lang="en-US" altLang="tr-TR" smtClean="0">
              <a:ln>
                <a:noFill/>
              </a:ln>
              <a:effectLst/>
            </a:endParaRPr>
          </a:p>
        </p:txBody>
      </p:sp>
      <p:sp>
        <p:nvSpPr>
          <p:cNvPr id="7639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268413"/>
            <a:ext cx="8667750" cy="5113337"/>
          </a:xfrm>
        </p:spPr>
        <p:txBody>
          <a:bodyPr/>
          <a:lstStyle/>
          <a:p>
            <a:r>
              <a:rPr lang="tr-TR" altLang="tr-TR" b="1" u="sng" dirty="0" err="1" smtClean="0"/>
              <a:t>Verification</a:t>
            </a:r>
            <a:r>
              <a:rPr lang="tr-TR" altLang="tr-TR" b="1" u="sng" dirty="0" smtClean="0"/>
              <a:t>: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Are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we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building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the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product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right</a:t>
            </a:r>
            <a:r>
              <a:rPr lang="tr-TR" altLang="tr-TR" dirty="0" smtClean="0"/>
              <a:t>? </a:t>
            </a:r>
          </a:p>
          <a:p>
            <a:r>
              <a:rPr lang="tr-TR" altLang="tr-TR" b="1" u="sng" dirty="0" err="1" smtClean="0"/>
              <a:t>Validation</a:t>
            </a:r>
            <a:r>
              <a:rPr lang="tr-TR" altLang="tr-TR" b="1" u="sng" dirty="0" smtClean="0"/>
              <a:t>: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Are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we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building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the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right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product</a:t>
            </a:r>
            <a:r>
              <a:rPr lang="tr-TR" altLang="tr-TR" dirty="0" smtClean="0"/>
              <a:t>?</a:t>
            </a:r>
            <a:r>
              <a:rPr lang="en-US" altLang="tr-TR" dirty="0" smtClean="0"/>
              <a:t> </a:t>
            </a:r>
            <a:endParaRPr lang="tr-TR" altLang="tr-TR" dirty="0" smtClean="0"/>
          </a:p>
          <a:p>
            <a:endParaRPr lang="tr-TR" altLang="tr-TR" dirty="0" smtClean="0"/>
          </a:p>
          <a:p>
            <a:endParaRPr lang="tr-TR" altLang="tr-TR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710104"/>
            <a:ext cx="5472608" cy="30248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63788" y="5762407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Figure</a:t>
            </a:r>
            <a:r>
              <a:rPr lang="tr-TR" dirty="0" smtClean="0"/>
              <a:t> </a:t>
            </a:r>
            <a:r>
              <a:rPr lang="tr-TR" dirty="0" err="1" smtClean="0"/>
              <a:t>from</a:t>
            </a:r>
            <a:r>
              <a:rPr lang="tr-TR" dirty="0" smtClean="0"/>
              <a:t> S. </a:t>
            </a:r>
            <a:r>
              <a:rPr lang="tr-TR" dirty="0" err="1" smtClean="0"/>
              <a:t>Easterbrook</a:t>
            </a:r>
            <a:r>
              <a:rPr lang="tr-TR" dirty="0" smtClean="0"/>
              <a:t> 2010</a:t>
            </a:r>
            <a:endParaRPr lang="en-GB" dirty="0"/>
          </a:p>
          <a:p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4716016" y="3299768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err="1"/>
              <a:t>u</a:t>
            </a:r>
            <a:r>
              <a:rPr lang="tr-TR" sz="1200" dirty="0" err="1" smtClean="0"/>
              <a:t>nit</a:t>
            </a:r>
            <a:r>
              <a:rPr lang="tr-TR" sz="1200" dirty="0" smtClean="0"/>
              <a:t> </a:t>
            </a:r>
            <a:r>
              <a:rPr lang="tr-TR" sz="1200" dirty="0" err="1" smtClean="0"/>
              <a:t>testing</a:t>
            </a:r>
            <a:endParaRPr lang="en-GB" sz="12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013086" y="3438267"/>
            <a:ext cx="720080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1063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1 Başlık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tr-TR" altLang="tr-TR" smtClean="0">
                <a:ln>
                  <a:noFill/>
                </a:ln>
                <a:effectLst/>
              </a:rPr>
              <a:t>Phases of Testing</a:t>
            </a:r>
          </a:p>
        </p:txBody>
      </p:sp>
      <p:sp>
        <p:nvSpPr>
          <p:cNvPr id="32771" name="2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189F7EAC-574F-401B-9388-09BE9DA72329}" type="slidenum">
              <a:rPr lang="tr-TR" altLang="tr-TR" sz="1400" b="1">
                <a:latin typeface="Arial" panose="020B0604020202020204" pitchFamily="34" charset="0"/>
              </a:rPr>
              <a:pPr algn="r"/>
              <a:t>25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32772" name="Text Box 6"/>
          <p:cNvSpPr txBox="1">
            <a:spLocks noChangeArrowheads="1"/>
          </p:cNvSpPr>
          <p:nvPr/>
        </p:nvSpPr>
        <p:spPr bwMode="auto">
          <a:xfrm>
            <a:off x="1500188" y="1358900"/>
            <a:ext cx="6600825" cy="993775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zh-TW" sz="2400" b="1">
                <a:solidFill>
                  <a:srgbClr val="FF0000"/>
                </a:solidFill>
                <a:latin typeface="Arial" panose="020B0604020202020204" pitchFamily="34" charset="0"/>
              </a:rPr>
              <a:t>1. Unit Testing</a:t>
            </a:r>
          </a:p>
          <a:p>
            <a:pPr>
              <a:lnSpc>
                <a:spcPct val="80000"/>
              </a:lnSpc>
            </a:pPr>
            <a:endParaRPr lang="tr-TR" altLang="tr-TR" sz="2400" i="1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tr-TR" altLang="tr-TR" sz="2400" i="1">
                <a:latin typeface="Arial" panose="020B0604020202020204" pitchFamily="34" charset="0"/>
              </a:rPr>
              <a:t>Does</a:t>
            </a:r>
            <a:r>
              <a:rPr lang="en-US" altLang="tr-TR" sz="2400" i="1">
                <a:latin typeface="Arial" panose="020B0604020202020204" pitchFamily="34" charset="0"/>
              </a:rPr>
              <a:t> each module do what it suppose</a:t>
            </a:r>
            <a:r>
              <a:rPr lang="tr-TR" altLang="tr-TR" sz="2400" i="1">
                <a:latin typeface="Arial" panose="020B0604020202020204" pitchFamily="34" charset="0"/>
              </a:rPr>
              <a:t>d</a:t>
            </a:r>
            <a:r>
              <a:rPr lang="en-US" altLang="tr-TR" sz="2400" i="1">
                <a:latin typeface="Arial" panose="020B0604020202020204" pitchFamily="34" charset="0"/>
              </a:rPr>
              <a:t> to do?</a:t>
            </a:r>
            <a:endParaRPr lang="en-US" altLang="zh-TW" sz="2400" i="1">
              <a:latin typeface="Arial" panose="020B0604020202020204" pitchFamily="34" charset="0"/>
            </a:endParaRPr>
          </a:p>
        </p:txBody>
      </p:sp>
      <p:sp>
        <p:nvSpPr>
          <p:cNvPr id="418821" name="Text Box 7"/>
          <p:cNvSpPr txBox="1">
            <a:spLocks noChangeArrowheads="1"/>
          </p:cNvSpPr>
          <p:nvPr/>
        </p:nvSpPr>
        <p:spPr bwMode="auto">
          <a:xfrm>
            <a:off x="1500188" y="2930525"/>
            <a:ext cx="6600825" cy="1285875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zh-TW" sz="2400" b="1">
                <a:solidFill>
                  <a:srgbClr val="FF0000"/>
                </a:solidFill>
                <a:latin typeface="Arial" panose="020B0604020202020204" pitchFamily="34" charset="0"/>
              </a:rPr>
              <a:t>2. Integration Testing</a:t>
            </a:r>
          </a:p>
          <a:p>
            <a:pPr>
              <a:lnSpc>
                <a:spcPct val="80000"/>
              </a:lnSpc>
            </a:pPr>
            <a:endParaRPr lang="tr-TR" altLang="zh-TW" sz="2400" i="1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zh-TW" sz="2400" i="1">
                <a:latin typeface="Arial" panose="020B0604020202020204" pitchFamily="34" charset="0"/>
              </a:rPr>
              <a:t>Do you get the expected results when the parts are put together?</a:t>
            </a:r>
          </a:p>
        </p:txBody>
      </p:sp>
      <p:sp>
        <p:nvSpPr>
          <p:cNvPr id="418822" name="Text Box 10"/>
          <p:cNvSpPr txBox="1">
            <a:spLocks noChangeArrowheads="1"/>
          </p:cNvSpPr>
          <p:nvPr/>
        </p:nvSpPr>
        <p:spPr bwMode="auto">
          <a:xfrm>
            <a:off x="1428750" y="4787900"/>
            <a:ext cx="6743700" cy="1577975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tr-TR" altLang="zh-TW" sz="2400" b="1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  <a:r>
              <a:rPr lang="en-US" altLang="zh-TW" sz="2400" b="1">
                <a:solidFill>
                  <a:srgbClr val="FF0000"/>
                </a:solidFill>
                <a:latin typeface="Arial" panose="020B0604020202020204" pitchFamily="34" charset="0"/>
              </a:rPr>
              <a:t>. System Testing</a:t>
            </a:r>
          </a:p>
          <a:p>
            <a:pPr>
              <a:lnSpc>
                <a:spcPct val="80000"/>
              </a:lnSpc>
            </a:pPr>
            <a:endParaRPr lang="tr-TR" altLang="zh-TW" sz="2400" i="1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zh-TW" sz="2400" i="1">
                <a:latin typeface="Arial" panose="020B0604020202020204" pitchFamily="34" charset="0"/>
              </a:rPr>
              <a:t>Does it work within the overall system?</a:t>
            </a:r>
            <a:endParaRPr lang="tr-TR" altLang="zh-TW" sz="2400" i="1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endParaRPr lang="tr-TR" altLang="zh-TW" sz="2400" i="1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zh-TW" sz="2400" i="1">
                <a:latin typeface="Arial" panose="020B0604020202020204" pitchFamily="34" charset="0"/>
              </a:rPr>
              <a:t>Does the program satisfy the requirements ?</a:t>
            </a:r>
          </a:p>
        </p:txBody>
      </p:sp>
    </p:spTree>
    <p:extLst>
      <p:ext uri="{BB962C8B-B14F-4D97-AF65-F5344CB8AC3E}">
        <p14:creationId xmlns:p14="http://schemas.microsoft.com/office/powerpoint/2010/main" val="219133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8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8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8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8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21" grpId="0" animBg="1"/>
      <p:bldP spid="41882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3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CA0C17D3-EA3B-48FC-99AB-F4EE00EC019A}" type="slidenum">
              <a:rPr lang="tr-TR" altLang="tr-TR" sz="1400" b="1">
                <a:latin typeface="Arial" panose="020B0604020202020204" pitchFamily="34" charset="0"/>
              </a:rPr>
              <a:pPr algn="r"/>
              <a:t>26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33885" name="Rectangle 9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tr-TR" smtClean="0">
                <a:ln>
                  <a:noFill/>
                </a:ln>
                <a:effectLst/>
              </a:rPr>
              <a:t>Levels of Testing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052736"/>
            <a:ext cx="7026850" cy="54328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35896" y="5867980"/>
            <a:ext cx="338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Figure</a:t>
            </a:r>
            <a:r>
              <a:rPr lang="tr-TR" dirty="0" smtClean="0"/>
              <a:t> </a:t>
            </a:r>
            <a:r>
              <a:rPr lang="tr-TR" dirty="0" err="1" smtClean="0"/>
              <a:t>from</a:t>
            </a:r>
            <a:r>
              <a:rPr lang="tr-TR" dirty="0" smtClean="0"/>
              <a:t> sei.cmu.edu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26584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Levels</a:t>
            </a:r>
            <a:r>
              <a:rPr lang="tr-TR" dirty="0" smtClean="0"/>
              <a:t> of </a:t>
            </a:r>
            <a:r>
              <a:rPr lang="tr-TR" dirty="0" err="1" smtClean="0"/>
              <a:t>testing</a:t>
            </a:r>
            <a:r>
              <a:rPr lang="tr-TR" dirty="0" smtClean="0"/>
              <a:t> in </a:t>
            </a:r>
            <a:r>
              <a:rPr lang="tr-TR" dirty="0" err="1" smtClean="0"/>
              <a:t>Agile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114" y="1499486"/>
            <a:ext cx="5857772" cy="452895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Testing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smtClean="0"/>
              <a:t>1.</a:t>
            </a:r>
            <a:fld id="{FA84A37A-AFC2-4A01-80A1-FC20F2C0D5B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31840" y="5686889"/>
            <a:ext cx="338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Figure</a:t>
            </a:r>
            <a:r>
              <a:rPr lang="tr-TR" dirty="0" smtClean="0"/>
              <a:t> </a:t>
            </a:r>
            <a:r>
              <a:rPr lang="tr-TR" dirty="0" err="1" smtClean="0"/>
              <a:t>from</a:t>
            </a:r>
            <a:r>
              <a:rPr lang="tr-TR" dirty="0" smtClean="0"/>
              <a:t> sei.cmu.edu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34890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7950" y="188913"/>
            <a:ext cx="5327650" cy="2322174"/>
          </a:xfrm>
          <a:prstGeom prst="rect">
            <a:avLst/>
          </a:prstGeom>
          <a:gradFill rotWithShape="1">
            <a:gsLst>
              <a:gs pos="0">
                <a:srgbClr val="ECC16E"/>
              </a:gs>
              <a:gs pos="47501">
                <a:srgbClr val="F6DDB9"/>
              </a:gs>
              <a:gs pos="58501">
                <a:srgbClr val="F6DDB9"/>
              </a:gs>
              <a:gs pos="100000">
                <a:srgbClr val="ECC16E"/>
              </a:gs>
            </a:gsLst>
            <a:lin ang="3600000" scaled="1"/>
          </a:gradFill>
          <a:ln w="10000">
            <a:solidFill>
              <a:srgbClr val="E3B651"/>
            </a:solidFill>
            <a:miter lim="800000"/>
            <a:headEnd/>
            <a:tailEnd/>
          </a:ln>
          <a:effectLst>
            <a:outerShdw blurRad="63500" dist="25400" dir="3599997" algn="r" rotWithShape="0">
              <a:srgbClr val="000000">
                <a:alpha val="29999"/>
              </a:srgbClr>
            </a:outerShdw>
          </a:effec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Bodoni MT Condensed" panose="02070606080606020203" pitchFamily="18" charset="0"/>
              <a:buAutoNum type="arabicPeriod"/>
            </a:pPr>
            <a:r>
              <a:rPr lang="en-US" altLang="tr-TR" dirty="0"/>
              <a:t>Implementation/Programming Guidelines</a:t>
            </a:r>
            <a:endParaRPr lang="tr-TR" altLang="tr-TR" dirty="0"/>
          </a:p>
          <a:p>
            <a:pPr>
              <a:buFont typeface="Bodoni MT Condensed" panose="02070606080606020203" pitchFamily="18" charset="0"/>
              <a:buAutoNum type="arabicPeriod"/>
            </a:pPr>
            <a:r>
              <a:rPr lang="tr-TR" altLang="tr-TR" dirty="0"/>
              <a:t>Software </a:t>
            </a:r>
            <a:r>
              <a:rPr lang="tr-TR" altLang="tr-TR" dirty="0" err="1"/>
              <a:t>Testing</a:t>
            </a:r>
            <a:r>
              <a:rPr lang="tr-TR" altLang="tr-TR" dirty="0"/>
              <a:t> </a:t>
            </a:r>
            <a:r>
              <a:rPr lang="tr-TR" altLang="tr-TR" dirty="0" err="1"/>
              <a:t>Concepts</a:t>
            </a:r>
            <a:endParaRPr lang="tr-TR" altLang="tr-TR" dirty="0"/>
          </a:p>
          <a:p>
            <a:pPr>
              <a:buFont typeface="Bodoni MT Condensed" panose="02070606080606020203" pitchFamily="18" charset="0"/>
              <a:buAutoNum type="arabicPeriod"/>
            </a:pPr>
            <a:r>
              <a:rPr lang="tr-TR" altLang="tr-TR" dirty="0" err="1"/>
              <a:t>Unit</a:t>
            </a:r>
            <a:r>
              <a:rPr lang="tr-TR" altLang="tr-TR" dirty="0"/>
              <a:t> </a:t>
            </a:r>
            <a:r>
              <a:rPr lang="tr-TR" altLang="tr-TR" dirty="0" err="1"/>
              <a:t>Testing</a:t>
            </a:r>
            <a:endParaRPr lang="tr-TR" altLang="tr-TR" dirty="0"/>
          </a:p>
          <a:p>
            <a:pPr>
              <a:buFont typeface="Bodoni MT Condensed" panose="02070606080606020203" pitchFamily="18" charset="0"/>
              <a:buAutoNum type="arabicPeriod"/>
            </a:pPr>
            <a:r>
              <a:rPr lang="tr-TR" altLang="tr-TR" dirty="0" err="1"/>
              <a:t>Module</a:t>
            </a:r>
            <a:r>
              <a:rPr lang="tr-TR" altLang="tr-TR" dirty="0"/>
              <a:t> </a:t>
            </a:r>
            <a:r>
              <a:rPr lang="tr-TR" altLang="tr-TR" dirty="0" smtClean="0"/>
              <a:t>Integration </a:t>
            </a:r>
            <a:r>
              <a:rPr lang="tr-TR" altLang="tr-TR" dirty="0" err="1" smtClean="0"/>
              <a:t>Testing</a:t>
            </a:r>
            <a:endParaRPr lang="tr-TR" altLang="tr-TR" dirty="0"/>
          </a:p>
          <a:p>
            <a:pPr>
              <a:buFont typeface="Bodoni MT Condensed" panose="02070606080606020203" pitchFamily="18" charset="0"/>
              <a:buAutoNum type="arabicPeriod"/>
            </a:pPr>
            <a:r>
              <a:rPr lang="en-US" altLang="tr-TR" dirty="0"/>
              <a:t>Testing </a:t>
            </a:r>
            <a:r>
              <a:rPr lang="tr-TR" altLang="tr-TR" dirty="0" err="1"/>
              <a:t>Approaches</a:t>
            </a:r>
            <a:endParaRPr lang="tr-TR" altLang="tr-TR" dirty="0"/>
          </a:p>
          <a:p>
            <a:pPr marL="838200" lvl="1" indent="-381000">
              <a:buFont typeface="Bodoni MT Condensed" panose="02070606080606020203" pitchFamily="18" charset="0"/>
              <a:buAutoNum type="arabicPeriod"/>
            </a:pPr>
            <a:r>
              <a:rPr lang="tr-TR" altLang="tr-TR" dirty="0"/>
              <a:t>White-Box </a:t>
            </a:r>
            <a:r>
              <a:rPr lang="tr-TR" altLang="tr-TR" dirty="0" err="1"/>
              <a:t>Testing</a:t>
            </a:r>
            <a:endParaRPr lang="tr-TR" altLang="tr-TR" dirty="0"/>
          </a:p>
          <a:p>
            <a:pPr marL="838200" lvl="1" indent="-381000">
              <a:buFont typeface="Bodoni MT Condensed" panose="02070606080606020203" pitchFamily="18" charset="0"/>
              <a:buAutoNum type="arabicPeriod"/>
            </a:pPr>
            <a:r>
              <a:rPr lang="tr-TR" altLang="tr-TR" dirty="0"/>
              <a:t>Black-Box </a:t>
            </a:r>
            <a:r>
              <a:rPr lang="tr-TR" altLang="tr-TR" dirty="0" err="1"/>
              <a:t>Testing</a:t>
            </a:r>
            <a:endParaRPr lang="tr-TR" altLang="tr-TR" dirty="0"/>
          </a:p>
          <a:p>
            <a:pPr>
              <a:buFont typeface="Bodoni MT Condensed" panose="02070606080606020203" pitchFamily="18" charset="0"/>
              <a:buAutoNum type="arabicPeriod"/>
            </a:pPr>
            <a:r>
              <a:rPr lang="tr-TR" altLang="tr-TR" dirty="0" err="1"/>
              <a:t>Other</a:t>
            </a:r>
            <a:r>
              <a:rPr lang="tr-TR" altLang="tr-TR" dirty="0"/>
              <a:t> </a:t>
            </a:r>
            <a:r>
              <a:rPr lang="tr-TR" altLang="tr-TR" dirty="0" err="1"/>
              <a:t>Types</a:t>
            </a:r>
            <a:r>
              <a:rPr lang="tr-TR" altLang="tr-TR" dirty="0"/>
              <a:t> of </a:t>
            </a:r>
            <a:r>
              <a:rPr lang="tr-TR" altLang="tr-TR" dirty="0" err="1"/>
              <a:t>Testing</a:t>
            </a:r>
            <a:endParaRPr lang="en-US" altLang="tr-TR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r-TR" sz="6000" dirty="0" err="1" smtClean="0"/>
              <a:t>Unit</a:t>
            </a:r>
            <a:r>
              <a:rPr lang="tr-TR" sz="6000" dirty="0" smtClean="0"/>
              <a:t> </a:t>
            </a:r>
            <a:r>
              <a:rPr lang="tr-TR" sz="6000" dirty="0" err="1" smtClean="0"/>
              <a:t>Testing</a:t>
            </a:r>
            <a:endParaRPr lang="tr-TR" sz="6000" dirty="0"/>
          </a:p>
        </p:txBody>
      </p:sp>
      <p:sp>
        <p:nvSpPr>
          <p:cNvPr id="16386" name="Text Placeholder 5"/>
          <p:cNvSpPr>
            <a:spLocks noGrp="1"/>
          </p:cNvSpPr>
          <p:nvPr>
            <p:ph type="body" idx="1"/>
          </p:nvPr>
        </p:nvSpPr>
        <p:spPr>
          <a:xfrm>
            <a:off x="571500" y="4800600"/>
            <a:ext cx="8001000" cy="549275"/>
          </a:xfrm>
        </p:spPr>
        <p:txBody>
          <a:bodyPr/>
          <a:lstStyle/>
          <a:p>
            <a:pPr eaLnBrk="1" hangingPunct="1"/>
            <a:endParaRPr lang="tr-T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764704"/>
            <a:ext cx="3571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 smtClean="0">
                <a:latin typeface="+mn-lt"/>
              </a:rPr>
              <a:t>9.3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0726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tr-TR" altLang="tr-TR" dirty="0" err="1" smtClean="0">
                <a:ln>
                  <a:noFill/>
                </a:ln>
                <a:effectLst/>
              </a:rPr>
              <a:t>Unit</a:t>
            </a:r>
            <a:r>
              <a:rPr lang="tr-TR" altLang="tr-TR" dirty="0" smtClean="0">
                <a:ln>
                  <a:noFill/>
                </a:ln>
                <a:effectLst/>
              </a:rPr>
              <a:t> </a:t>
            </a:r>
            <a:r>
              <a:rPr lang="en-US" altLang="tr-TR" dirty="0" smtClean="0">
                <a:ln>
                  <a:noFill/>
                </a:ln>
                <a:effectLst/>
              </a:rPr>
              <a:t>Testing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28625" y="1285875"/>
            <a:ext cx="8255000" cy="4800600"/>
          </a:xfrm>
          <a:noFill/>
        </p:spPr>
        <p:txBody>
          <a:bodyPr/>
          <a:lstStyle/>
          <a:p>
            <a:r>
              <a:rPr lang="tr-TR" altLang="tr-TR" dirty="0" err="1" smtClean="0"/>
              <a:t>Testing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the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smallest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units</a:t>
            </a:r>
            <a:r>
              <a:rPr lang="tr-TR" altLang="tr-TR" dirty="0" smtClean="0"/>
              <a:t> of </a:t>
            </a:r>
            <a:r>
              <a:rPr lang="tr-TR" altLang="tr-TR" dirty="0" err="1" smtClean="0"/>
              <a:t>the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code</a:t>
            </a:r>
            <a:r>
              <a:rPr lang="tr-TR" altLang="tr-TR" dirty="0" smtClean="0"/>
              <a:t> (</a:t>
            </a:r>
            <a:r>
              <a:rPr lang="tr-TR" altLang="tr-TR" dirty="0" err="1" smtClean="0"/>
              <a:t>methods</a:t>
            </a:r>
            <a:r>
              <a:rPr lang="tr-TR" altLang="tr-TR" dirty="0" smtClean="0"/>
              <a:t>, </a:t>
            </a:r>
            <a:r>
              <a:rPr lang="tr-TR" altLang="tr-TR" dirty="0" err="1" smtClean="0"/>
              <a:t>classes</a:t>
            </a:r>
            <a:r>
              <a:rPr lang="tr-TR" altLang="tr-TR" dirty="0" smtClean="0"/>
              <a:t>)</a:t>
            </a:r>
          </a:p>
          <a:p>
            <a:r>
              <a:rPr lang="en-US" altLang="tr-TR" dirty="0" smtClean="0"/>
              <a:t>Dynamic </a:t>
            </a:r>
            <a:r>
              <a:rPr lang="tr-TR" altLang="tr-TR" dirty="0" err="1" smtClean="0"/>
              <a:t>execution</a:t>
            </a:r>
            <a:r>
              <a:rPr lang="en-US" altLang="tr-TR" dirty="0" smtClean="0"/>
              <a:t>:</a:t>
            </a:r>
          </a:p>
          <a:p>
            <a:pPr lvl="1"/>
            <a:r>
              <a:rPr lang="tr-TR" altLang="tr-TR" sz="2400" dirty="0" smtClean="0"/>
              <a:t>Test </a:t>
            </a:r>
            <a:r>
              <a:rPr lang="en-US" altLang="tr-TR" sz="2400" dirty="0" smtClean="0"/>
              <a:t>the  </a:t>
            </a:r>
            <a:r>
              <a:rPr lang="en-US" altLang="tr-TR" sz="2400" b="1" dirty="0" smtClean="0"/>
              <a:t>input/output</a:t>
            </a:r>
            <a:r>
              <a:rPr lang="en-US" altLang="tr-TR" sz="2400" dirty="0" smtClean="0"/>
              <a:t> behavior</a:t>
            </a:r>
          </a:p>
          <a:p>
            <a:pPr lvl="1"/>
            <a:r>
              <a:rPr lang="tr-TR" altLang="tr-TR" sz="2400" dirty="0" err="1" smtClean="0"/>
              <a:t>Also</a:t>
            </a:r>
            <a:r>
              <a:rPr lang="tr-TR" altLang="tr-TR" sz="2400" dirty="0" smtClean="0"/>
              <a:t> t</a:t>
            </a:r>
            <a:r>
              <a:rPr lang="en-US" altLang="tr-TR" sz="2400" dirty="0" err="1" smtClean="0"/>
              <a:t>est</a:t>
            </a:r>
            <a:r>
              <a:rPr lang="en-US" altLang="tr-TR" sz="2400" dirty="0" smtClean="0"/>
              <a:t> the internal </a:t>
            </a:r>
            <a:r>
              <a:rPr lang="en-US" altLang="tr-TR" sz="2400" b="1" dirty="0" smtClean="0"/>
              <a:t>logic</a:t>
            </a:r>
            <a:endParaRPr lang="tr-TR" altLang="tr-TR" sz="2400" b="1" dirty="0" smtClean="0"/>
          </a:p>
          <a:p>
            <a:pPr lvl="1"/>
            <a:endParaRPr lang="en-US" altLang="tr-TR" sz="2400" dirty="0" smtClean="0"/>
          </a:p>
          <a:p>
            <a:r>
              <a:rPr lang="tr-TR" altLang="tr-TR" dirty="0" err="1" smtClean="0"/>
              <a:t>There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are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other</a:t>
            </a:r>
            <a:r>
              <a:rPr lang="tr-TR" altLang="tr-TR" dirty="0" smtClean="0"/>
              <a:t> s</a:t>
            </a:r>
            <a:r>
              <a:rPr lang="en-US" altLang="tr-TR" dirty="0" err="1" smtClean="0"/>
              <a:t>tatic</a:t>
            </a:r>
            <a:r>
              <a:rPr lang="en-US" altLang="tr-TR" dirty="0" smtClean="0"/>
              <a:t> </a:t>
            </a:r>
            <a:r>
              <a:rPr lang="tr-TR" altLang="tr-TR" dirty="0" smtClean="0"/>
              <a:t>a</a:t>
            </a:r>
            <a:r>
              <a:rPr lang="en-US" altLang="tr-TR" dirty="0" err="1" smtClean="0"/>
              <a:t>nalysis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techniques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that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are</a:t>
            </a:r>
            <a:r>
              <a:rPr lang="tr-TR" altLang="tr-TR" dirty="0" smtClean="0"/>
              <a:t> not </a:t>
            </a:r>
            <a:r>
              <a:rPr lang="tr-TR" altLang="tr-TR" dirty="0" err="1" smtClean="0"/>
              <a:t>considered</a:t>
            </a:r>
            <a:r>
              <a:rPr lang="tr-TR" altLang="tr-TR" dirty="0" smtClean="0"/>
              <a:t> as </a:t>
            </a:r>
            <a:r>
              <a:rPr lang="tr-TR" altLang="tr-TR" dirty="0" err="1" smtClean="0"/>
              <a:t>testing</a:t>
            </a:r>
            <a:r>
              <a:rPr lang="tr-TR" altLang="tr-TR" dirty="0" smtClean="0"/>
              <a:t>.</a:t>
            </a:r>
            <a:endParaRPr lang="en-US" altLang="tr-TR" dirty="0"/>
          </a:p>
          <a:p>
            <a:pPr lvl="1"/>
            <a:r>
              <a:rPr lang="en-US" altLang="tr-TR" sz="2400" dirty="0"/>
              <a:t>Hand execution</a:t>
            </a:r>
            <a:r>
              <a:rPr lang="tr-TR" altLang="tr-TR" sz="2400" dirty="0"/>
              <a:t>/</a:t>
            </a:r>
            <a:r>
              <a:rPr lang="tr-TR" altLang="tr-TR" sz="2400" dirty="0" err="1"/>
              <a:t>Code</a:t>
            </a:r>
            <a:r>
              <a:rPr lang="tr-TR" altLang="tr-TR" sz="2400" dirty="0"/>
              <a:t> </a:t>
            </a:r>
            <a:r>
              <a:rPr lang="tr-TR" altLang="tr-TR" sz="2400" dirty="0" err="1"/>
              <a:t>review</a:t>
            </a:r>
            <a:r>
              <a:rPr lang="tr-TR" altLang="tr-TR" sz="2400" dirty="0"/>
              <a:t> (</a:t>
            </a:r>
            <a:r>
              <a:rPr lang="en-US" altLang="tr-TR" sz="2400" dirty="0"/>
              <a:t>Reading the  source code</a:t>
            </a:r>
            <a:r>
              <a:rPr lang="tr-TR" altLang="tr-TR" sz="2400" dirty="0"/>
              <a:t>)</a:t>
            </a:r>
            <a:endParaRPr lang="en-US" altLang="tr-TR" sz="2400" dirty="0"/>
          </a:p>
          <a:p>
            <a:pPr lvl="1"/>
            <a:r>
              <a:rPr lang="en-US" altLang="tr-TR" sz="2400" dirty="0"/>
              <a:t>Code </a:t>
            </a:r>
            <a:r>
              <a:rPr lang="tr-TR" altLang="tr-TR" sz="2400" dirty="0"/>
              <a:t>i</a:t>
            </a:r>
            <a:r>
              <a:rPr lang="en-US" altLang="tr-TR" sz="2400" dirty="0" err="1"/>
              <a:t>nspection</a:t>
            </a:r>
            <a:r>
              <a:rPr lang="en-US" altLang="tr-TR" sz="2400" dirty="0"/>
              <a:t> (</a:t>
            </a:r>
            <a:r>
              <a:rPr lang="tr-TR" altLang="tr-TR" sz="2400" dirty="0" err="1"/>
              <a:t>also</a:t>
            </a:r>
            <a:r>
              <a:rPr lang="tr-TR" altLang="tr-TR" sz="2400" dirty="0"/>
              <a:t> </a:t>
            </a:r>
            <a:r>
              <a:rPr lang="tr-TR" altLang="tr-TR" sz="2400" dirty="0" err="1"/>
              <a:t>known</a:t>
            </a:r>
            <a:r>
              <a:rPr lang="tr-TR" altLang="tr-TR" sz="2400" dirty="0"/>
              <a:t> as </a:t>
            </a:r>
            <a:r>
              <a:rPr lang="en-US" altLang="tr-TR" sz="2400" dirty="0"/>
              <a:t>Walk</a:t>
            </a:r>
            <a:r>
              <a:rPr lang="tr-TR" altLang="tr-TR" sz="2400" dirty="0"/>
              <a:t>t</a:t>
            </a:r>
            <a:r>
              <a:rPr lang="en-US" altLang="tr-TR" sz="2400" dirty="0" err="1"/>
              <a:t>hrough</a:t>
            </a:r>
            <a:r>
              <a:rPr lang="en-US" altLang="tr-TR" sz="2400" dirty="0"/>
              <a:t>)</a:t>
            </a:r>
          </a:p>
          <a:p>
            <a:pPr lvl="1"/>
            <a:r>
              <a:rPr lang="en-US" altLang="tr-TR" sz="2400" dirty="0"/>
              <a:t>Automated </a:t>
            </a:r>
            <a:r>
              <a:rPr lang="tr-TR" altLang="tr-TR" sz="2400" dirty="0"/>
              <a:t>t</a:t>
            </a:r>
            <a:r>
              <a:rPr lang="en-US" altLang="tr-TR" sz="2400" dirty="0" err="1"/>
              <a:t>ools</a:t>
            </a:r>
            <a:r>
              <a:rPr lang="en-US" altLang="tr-TR" sz="2400" dirty="0"/>
              <a:t> checking for</a:t>
            </a:r>
            <a:r>
              <a:rPr lang="tr-TR" altLang="tr-TR" sz="2400" dirty="0"/>
              <a:t> </a:t>
            </a:r>
            <a:r>
              <a:rPr lang="en-US" altLang="tr-TR" sz="2400" dirty="0"/>
              <a:t>syntactic and semantic errors</a:t>
            </a:r>
            <a:r>
              <a:rPr lang="tr-TR" altLang="tr-TR" sz="2400" dirty="0"/>
              <a:t> (</a:t>
            </a:r>
            <a:r>
              <a:rPr lang="tr-TR" altLang="tr-TR" sz="2400" dirty="0" err="1"/>
              <a:t>FindBugs</a:t>
            </a:r>
            <a:r>
              <a:rPr lang="tr-TR" altLang="tr-TR" sz="2400" dirty="0"/>
              <a:t>)</a:t>
            </a:r>
          </a:p>
          <a:p>
            <a:endParaRPr lang="en-US" altLang="tr-TR" sz="2800" dirty="0" smtClean="0"/>
          </a:p>
        </p:txBody>
      </p:sp>
      <p:sp>
        <p:nvSpPr>
          <p:cNvPr id="40964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06EF5142-4641-484E-8ECD-7AEB71FFD96A}" type="slidenum">
              <a:rPr lang="tr-TR" altLang="tr-TR" sz="1400" b="1">
                <a:latin typeface="Arial" panose="020B0604020202020204" pitchFamily="34" charset="0"/>
              </a:rPr>
              <a:pPr algn="r"/>
              <a:t>29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5209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7950" y="188913"/>
            <a:ext cx="5327650" cy="2322174"/>
          </a:xfrm>
          <a:prstGeom prst="rect">
            <a:avLst/>
          </a:prstGeom>
          <a:gradFill rotWithShape="1">
            <a:gsLst>
              <a:gs pos="0">
                <a:srgbClr val="ECC16E"/>
              </a:gs>
              <a:gs pos="47501">
                <a:srgbClr val="F6DDB9"/>
              </a:gs>
              <a:gs pos="58501">
                <a:srgbClr val="F6DDB9"/>
              </a:gs>
              <a:gs pos="100000">
                <a:srgbClr val="ECC16E"/>
              </a:gs>
            </a:gsLst>
            <a:lin ang="3600000" scaled="1"/>
          </a:gradFill>
          <a:ln w="10000">
            <a:solidFill>
              <a:srgbClr val="E3B651"/>
            </a:solidFill>
            <a:miter lim="800000"/>
            <a:headEnd/>
            <a:tailEnd/>
          </a:ln>
          <a:effectLst>
            <a:outerShdw blurRad="63500" dist="25400" dir="3599997" algn="r" rotWithShape="0">
              <a:srgbClr val="000000">
                <a:alpha val="29999"/>
              </a:srgbClr>
            </a:outerShdw>
          </a:effec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Bodoni MT Condensed" panose="02070606080606020203" pitchFamily="18" charset="0"/>
              <a:buAutoNum type="arabicPeriod"/>
            </a:pPr>
            <a:r>
              <a:rPr lang="en-US" altLang="tr-TR" dirty="0"/>
              <a:t>Implementation/Programming Guidelines</a:t>
            </a:r>
            <a:endParaRPr lang="tr-TR" altLang="tr-TR" dirty="0"/>
          </a:p>
          <a:p>
            <a:pPr>
              <a:buFont typeface="Bodoni MT Condensed" panose="02070606080606020203" pitchFamily="18" charset="0"/>
              <a:buAutoNum type="arabicPeriod"/>
            </a:pPr>
            <a:r>
              <a:rPr lang="tr-TR" altLang="tr-TR" dirty="0"/>
              <a:t>Software </a:t>
            </a:r>
            <a:r>
              <a:rPr lang="tr-TR" altLang="tr-TR" dirty="0" err="1"/>
              <a:t>Testing</a:t>
            </a:r>
            <a:r>
              <a:rPr lang="tr-TR" altLang="tr-TR" dirty="0"/>
              <a:t> </a:t>
            </a:r>
            <a:r>
              <a:rPr lang="tr-TR" altLang="tr-TR" dirty="0" err="1"/>
              <a:t>Concepts</a:t>
            </a:r>
            <a:endParaRPr lang="tr-TR" altLang="tr-TR" dirty="0"/>
          </a:p>
          <a:p>
            <a:pPr>
              <a:buFont typeface="Bodoni MT Condensed" panose="02070606080606020203" pitchFamily="18" charset="0"/>
              <a:buAutoNum type="arabicPeriod"/>
            </a:pPr>
            <a:r>
              <a:rPr lang="tr-TR" altLang="tr-TR" dirty="0" err="1"/>
              <a:t>Unit</a:t>
            </a:r>
            <a:r>
              <a:rPr lang="tr-TR" altLang="tr-TR" dirty="0"/>
              <a:t> </a:t>
            </a:r>
            <a:r>
              <a:rPr lang="tr-TR" altLang="tr-TR" dirty="0" err="1"/>
              <a:t>Testing</a:t>
            </a:r>
            <a:endParaRPr lang="tr-TR" altLang="tr-TR" dirty="0"/>
          </a:p>
          <a:p>
            <a:pPr>
              <a:buFont typeface="Bodoni MT Condensed" panose="02070606080606020203" pitchFamily="18" charset="0"/>
              <a:buAutoNum type="arabicPeriod"/>
            </a:pPr>
            <a:r>
              <a:rPr lang="tr-TR" altLang="tr-TR" dirty="0" err="1"/>
              <a:t>Module</a:t>
            </a:r>
            <a:r>
              <a:rPr lang="tr-TR" altLang="tr-TR" dirty="0"/>
              <a:t> Integration </a:t>
            </a:r>
            <a:r>
              <a:rPr lang="tr-TR" altLang="tr-TR" dirty="0" err="1"/>
              <a:t>and</a:t>
            </a:r>
            <a:r>
              <a:rPr lang="tr-TR" altLang="tr-TR" dirty="0"/>
              <a:t> </a:t>
            </a:r>
            <a:r>
              <a:rPr lang="tr-TR" altLang="tr-TR" dirty="0" err="1"/>
              <a:t>Testing</a:t>
            </a:r>
            <a:r>
              <a:rPr lang="tr-TR" altLang="tr-TR" dirty="0"/>
              <a:t> </a:t>
            </a:r>
            <a:r>
              <a:rPr lang="tr-TR" altLang="tr-TR" dirty="0" err="1"/>
              <a:t>Strategies</a:t>
            </a:r>
            <a:endParaRPr lang="tr-TR" altLang="tr-TR" dirty="0"/>
          </a:p>
          <a:p>
            <a:pPr>
              <a:buFont typeface="Bodoni MT Condensed" panose="02070606080606020203" pitchFamily="18" charset="0"/>
              <a:buAutoNum type="arabicPeriod"/>
            </a:pPr>
            <a:r>
              <a:rPr lang="en-US" altLang="tr-TR" dirty="0"/>
              <a:t>Testing </a:t>
            </a:r>
            <a:r>
              <a:rPr lang="tr-TR" altLang="tr-TR" dirty="0" err="1"/>
              <a:t>Approaches</a:t>
            </a:r>
            <a:endParaRPr lang="tr-TR" altLang="tr-TR" dirty="0"/>
          </a:p>
          <a:p>
            <a:pPr marL="838200" lvl="1" indent="-381000">
              <a:buFont typeface="Bodoni MT Condensed" panose="02070606080606020203" pitchFamily="18" charset="0"/>
              <a:buAutoNum type="arabicPeriod"/>
            </a:pPr>
            <a:r>
              <a:rPr lang="tr-TR" altLang="tr-TR" dirty="0"/>
              <a:t>White-Box </a:t>
            </a:r>
            <a:r>
              <a:rPr lang="tr-TR" altLang="tr-TR" dirty="0" err="1"/>
              <a:t>Testing</a:t>
            </a:r>
            <a:endParaRPr lang="tr-TR" altLang="tr-TR" dirty="0"/>
          </a:p>
          <a:p>
            <a:pPr marL="838200" lvl="1" indent="-381000">
              <a:buFont typeface="Bodoni MT Condensed" panose="02070606080606020203" pitchFamily="18" charset="0"/>
              <a:buAutoNum type="arabicPeriod"/>
            </a:pPr>
            <a:r>
              <a:rPr lang="tr-TR" altLang="tr-TR" dirty="0"/>
              <a:t>Black-Box </a:t>
            </a:r>
            <a:r>
              <a:rPr lang="tr-TR" altLang="tr-TR" dirty="0" err="1"/>
              <a:t>Testing</a:t>
            </a:r>
            <a:endParaRPr lang="tr-TR" altLang="tr-TR" dirty="0"/>
          </a:p>
          <a:p>
            <a:pPr>
              <a:buFont typeface="Bodoni MT Condensed" panose="02070606080606020203" pitchFamily="18" charset="0"/>
              <a:buAutoNum type="arabicPeriod"/>
            </a:pPr>
            <a:r>
              <a:rPr lang="tr-TR" altLang="tr-TR" dirty="0" err="1"/>
              <a:t>Other</a:t>
            </a:r>
            <a:r>
              <a:rPr lang="tr-TR" altLang="tr-TR" dirty="0"/>
              <a:t> </a:t>
            </a:r>
            <a:r>
              <a:rPr lang="tr-TR" altLang="tr-TR" dirty="0" err="1"/>
              <a:t>Types</a:t>
            </a:r>
            <a:r>
              <a:rPr lang="tr-TR" altLang="tr-TR" dirty="0"/>
              <a:t> of </a:t>
            </a:r>
            <a:r>
              <a:rPr lang="tr-TR" altLang="tr-TR" dirty="0" err="1"/>
              <a:t>Testing</a:t>
            </a:r>
            <a:endParaRPr lang="en-US" altLang="tr-TR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599" y="2924944"/>
            <a:ext cx="8686800" cy="1357496"/>
          </a:xfrm>
        </p:spPr>
        <p:txBody>
          <a:bodyPr/>
          <a:lstStyle/>
          <a:p>
            <a:pPr eaLnBrk="1" hangingPunct="1">
              <a:defRPr/>
            </a:pPr>
            <a:r>
              <a:rPr lang="tr-TR" sz="5400" dirty="0" err="1" smtClean="0"/>
              <a:t>Implementation</a:t>
            </a:r>
            <a:r>
              <a:rPr lang="tr-TR" sz="5400" dirty="0" smtClean="0"/>
              <a:t>/Programming </a:t>
            </a:r>
            <a:r>
              <a:rPr lang="tr-TR" sz="5400" dirty="0" err="1" smtClean="0"/>
              <a:t>Guidelines</a:t>
            </a:r>
            <a:endParaRPr lang="tr-TR" sz="5400" dirty="0"/>
          </a:p>
        </p:txBody>
      </p:sp>
      <p:sp>
        <p:nvSpPr>
          <p:cNvPr id="16386" name="Text Placeholder 5"/>
          <p:cNvSpPr>
            <a:spLocks noGrp="1"/>
          </p:cNvSpPr>
          <p:nvPr>
            <p:ph type="body" idx="1"/>
          </p:nvPr>
        </p:nvSpPr>
        <p:spPr>
          <a:xfrm>
            <a:off x="571500" y="4800600"/>
            <a:ext cx="8001000" cy="549275"/>
          </a:xfrm>
        </p:spPr>
        <p:txBody>
          <a:bodyPr/>
          <a:lstStyle/>
          <a:p>
            <a:pPr eaLnBrk="1" hangingPunct="1"/>
            <a:endParaRPr lang="tr-T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316" y="260648"/>
            <a:ext cx="3571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 smtClean="0">
                <a:latin typeface="+mn-lt"/>
              </a:rPr>
              <a:t>9.1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11346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Unit</a:t>
            </a:r>
            <a:r>
              <a:rPr lang="tr-TR" dirty="0" smtClean="0"/>
              <a:t> </a:t>
            </a:r>
            <a:r>
              <a:rPr lang="tr-TR" dirty="0" err="1" smtClean="0"/>
              <a:t>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testing is done by programmers,</a:t>
            </a:r>
            <a:r>
              <a:rPr lang="tr-TR" dirty="0"/>
              <a:t> </a:t>
            </a:r>
            <a:r>
              <a:rPr lang="en-US" dirty="0"/>
              <a:t>for programmers</a:t>
            </a:r>
            <a:r>
              <a:rPr lang="en-US" dirty="0" smtClean="0"/>
              <a:t>.</a:t>
            </a:r>
            <a:endParaRPr lang="tr-TR" dirty="0" smtClean="0"/>
          </a:p>
          <a:p>
            <a:endParaRPr lang="tr-TR" dirty="0" smtClean="0"/>
          </a:p>
          <a:p>
            <a:r>
              <a:rPr lang="en-US" dirty="0" smtClean="0"/>
              <a:t>Unit </a:t>
            </a:r>
            <a:r>
              <a:rPr lang="en-US" dirty="0"/>
              <a:t>tests are performed to prove that a piece of code does</a:t>
            </a:r>
            <a:r>
              <a:rPr lang="tr-TR" dirty="0"/>
              <a:t> </a:t>
            </a:r>
            <a:r>
              <a:rPr lang="en-US" dirty="0"/>
              <a:t>what the developer thinks it should do</a:t>
            </a:r>
            <a:r>
              <a:rPr lang="en-US" dirty="0" smtClean="0"/>
              <a:t>.</a:t>
            </a:r>
            <a:endParaRPr lang="tr-TR" dirty="0" smtClean="0"/>
          </a:p>
          <a:p>
            <a:endParaRPr lang="tr-TR" dirty="0"/>
          </a:p>
          <a:p>
            <a:r>
              <a:rPr lang="tr-TR" dirty="0" err="1" smtClean="0"/>
              <a:t>When</a:t>
            </a:r>
            <a:r>
              <a:rPr lang="tr-TR" dirty="0" smtClean="0"/>
              <a:t> </a:t>
            </a:r>
            <a:r>
              <a:rPr lang="tr-TR" dirty="0" err="1" smtClean="0"/>
              <a:t>there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dependencies</a:t>
            </a:r>
            <a:r>
              <a:rPr lang="tr-TR" dirty="0" smtClean="0"/>
              <a:t> </a:t>
            </a:r>
            <a:r>
              <a:rPr lang="tr-TR" dirty="0" err="1" smtClean="0"/>
              <a:t>between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units</a:t>
            </a:r>
            <a:r>
              <a:rPr lang="tr-TR" dirty="0" smtClean="0"/>
              <a:t>, it is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programmers</a:t>
            </a:r>
            <a:r>
              <a:rPr lang="tr-TR" dirty="0" smtClean="0"/>
              <a:t> </a:t>
            </a:r>
            <a:r>
              <a:rPr lang="tr-TR" dirty="0" err="1" smtClean="0"/>
              <a:t>responsibility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reduce</a:t>
            </a:r>
            <a:r>
              <a:rPr lang="tr-TR" dirty="0" smtClean="0"/>
              <a:t> </a:t>
            </a:r>
            <a:r>
              <a:rPr lang="tr-TR" dirty="0" err="1" smtClean="0"/>
              <a:t>such</a:t>
            </a:r>
            <a:r>
              <a:rPr lang="tr-TR" dirty="0" smtClean="0"/>
              <a:t> </a:t>
            </a:r>
            <a:r>
              <a:rPr lang="tr-TR" dirty="0" err="1" smtClean="0"/>
              <a:t>dependencies</a:t>
            </a:r>
            <a:r>
              <a:rPr lang="tr-TR" dirty="0" smtClean="0"/>
              <a:t> as </a:t>
            </a:r>
            <a:r>
              <a:rPr lang="tr-TR" dirty="0" err="1" smtClean="0"/>
              <a:t>much</a:t>
            </a:r>
            <a:r>
              <a:rPr lang="tr-TR" dirty="0" smtClean="0"/>
              <a:t> as </a:t>
            </a:r>
            <a:r>
              <a:rPr lang="tr-TR" dirty="0" err="1" smtClean="0"/>
              <a:t>possible</a:t>
            </a:r>
            <a:r>
              <a:rPr lang="tr-TR" dirty="0" smtClean="0"/>
              <a:t>, </a:t>
            </a:r>
            <a:r>
              <a:rPr lang="tr-TR" dirty="0" err="1" smtClean="0"/>
              <a:t>or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use</a:t>
            </a:r>
            <a:r>
              <a:rPr lang="tr-TR" dirty="0" smtClean="0"/>
              <a:t> </a:t>
            </a:r>
            <a:r>
              <a:rPr lang="tr-TR" dirty="0" err="1" smtClean="0"/>
              <a:t>additional</a:t>
            </a:r>
            <a:r>
              <a:rPr lang="tr-TR" dirty="0" smtClean="0"/>
              <a:t> </a:t>
            </a:r>
            <a:r>
              <a:rPr lang="tr-TR" dirty="0" err="1" smtClean="0"/>
              <a:t>strategies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testing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module</a:t>
            </a:r>
            <a:r>
              <a:rPr lang="tr-TR" dirty="0" smtClean="0"/>
              <a:t> as a </a:t>
            </a:r>
            <a:r>
              <a:rPr lang="tr-TR" dirty="0" err="1" smtClean="0"/>
              <a:t>whole</a:t>
            </a:r>
            <a:r>
              <a:rPr lang="tr-TR" dirty="0" smtClean="0"/>
              <a:t>.</a:t>
            </a:r>
            <a:endParaRPr lang="tr-TR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Testing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smtClean="0"/>
              <a:t>1.</a:t>
            </a:r>
            <a:fld id="{FA84A37A-AFC2-4A01-80A1-FC20F2C0D5BB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1846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D3C04D73-8996-455E-AA4F-618EAB1A054D}" type="slidenum">
              <a:rPr lang="tr-TR" altLang="tr-TR" sz="1400" b="1">
                <a:latin typeface="Arial" panose="020B0604020202020204" pitchFamily="34" charset="0"/>
              </a:rPr>
              <a:pPr algn="r"/>
              <a:t>31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66825" y="177800"/>
            <a:ext cx="6610350" cy="320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7" tIns="44450" rIns="90487" bIns="44450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tr-TR" dirty="0" smtClean="0">
                <a:ln>
                  <a:noFill/>
                </a:ln>
                <a:effectLst/>
              </a:rPr>
              <a:t>Test Environment</a:t>
            </a:r>
          </a:p>
        </p:txBody>
      </p:sp>
      <p:sp>
        <p:nvSpPr>
          <p:cNvPr id="432131" name="Rectangle 3"/>
          <p:cNvSpPr>
            <a:spLocks noChangeArrowheads="1"/>
          </p:cNvSpPr>
          <p:nvPr/>
        </p:nvSpPr>
        <p:spPr bwMode="auto">
          <a:xfrm>
            <a:off x="3898900" y="3906838"/>
            <a:ext cx="1143000" cy="942975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en-US" sz="2200" b="1">
              <a:latin typeface="Times New Roman" pitchFamily="18" charset="0"/>
            </a:endParaRPr>
          </a:p>
        </p:txBody>
      </p:sp>
      <p:sp>
        <p:nvSpPr>
          <p:cNvPr id="44037" name="Rectangle 4"/>
          <p:cNvSpPr>
            <a:spLocks noChangeArrowheads="1"/>
          </p:cNvSpPr>
          <p:nvPr/>
        </p:nvSpPr>
        <p:spPr bwMode="auto">
          <a:xfrm>
            <a:off x="3941763" y="4191000"/>
            <a:ext cx="1069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eaLnBrk="0" hangingPunct="0"/>
            <a:r>
              <a:rPr lang="en-US" altLang="tr-TR" sz="2000" b="1">
                <a:latin typeface="Helvetica" panose="020B0604020202020204" pitchFamily="34" charset="0"/>
              </a:rPr>
              <a:t>Module</a:t>
            </a:r>
          </a:p>
        </p:txBody>
      </p:sp>
      <p:sp>
        <p:nvSpPr>
          <p:cNvPr id="432133" name="Rectangle 5"/>
          <p:cNvSpPr>
            <a:spLocks noChangeArrowheads="1"/>
          </p:cNvSpPr>
          <p:nvPr/>
        </p:nvSpPr>
        <p:spPr bwMode="auto">
          <a:xfrm>
            <a:off x="3441700" y="5321300"/>
            <a:ext cx="863600" cy="771525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tr-TR" sz="9600"/>
          </a:p>
        </p:txBody>
      </p:sp>
      <p:sp>
        <p:nvSpPr>
          <p:cNvPr id="432134" name="Rectangle 6"/>
          <p:cNvSpPr>
            <a:spLocks noChangeArrowheads="1"/>
          </p:cNvSpPr>
          <p:nvPr/>
        </p:nvSpPr>
        <p:spPr bwMode="auto">
          <a:xfrm>
            <a:off x="4645025" y="5321300"/>
            <a:ext cx="863600" cy="771525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tr-TR" sz="9600"/>
          </a:p>
        </p:txBody>
      </p:sp>
      <p:sp>
        <p:nvSpPr>
          <p:cNvPr id="432135" name="Rectangle 7"/>
          <p:cNvSpPr>
            <a:spLocks noChangeArrowheads="1"/>
          </p:cNvSpPr>
          <p:nvPr/>
        </p:nvSpPr>
        <p:spPr bwMode="auto">
          <a:xfrm>
            <a:off x="3563938" y="2406650"/>
            <a:ext cx="1917700" cy="97155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tr-TR" sz="9600"/>
          </a:p>
        </p:txBody>
      </p:sp>
      <p:sp>
        <p:nvSpPr>
          <p:cNvPr id="44041" name="Line 8"/>
          <p:cNvSpPr>
            <a:spLocks noChangeShapeType="1"/>
          </p:cNvSpPr>
          <p:nvPr/>
        </p:nvSpPr>
        <p:spPr bwMode="auto">
          <a:xfrm flipH="1">
            <a:off x="4514850" y="3427413"/>
            <a:ext cx="127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4042" name="Line 9"/>
          <p:cNvSpPr>
            <a:spLocks noChangeShapeType="1"/>
          </p:cNvSpPr>
          <p:nvPr/>
        </p:nvSpPr>
        <p:spPr bwMode="auto">
          <a:xfrm flipH="1">
            <a:off x="3854450" y="4870450"/>
            <a:ext cx="571500" cy="4429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4043" name="Line 10"/>
          <p:cNvSpPr>
            <a:spLocks noChangeShapeType="1"/>
          </p:cNvSpPr>
          <p:nvPr/>
        </p:nvSpPr>
        <p:spPr bwMode="auto">
          <a:xfrm>
            <a:off x="4683125" y="4870450"/>
            <a:ext cx="393700" cy="4429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4044" name="Rectangle 11"/>
          <p:cNvSpPr>
            <a:spLocks noChangeArrowheads="1"/>
          </p:cNvSpPr>
          <p:nvPr/>
        </p:nvSpPr>
        <p:spPr bwMode="auto">
          <a:xfrm>
            <a:off x="3497263" y="5497513"/>
            <a:ext cx="7175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eaLnBrk="0" hangingPunct="0"/>
            <a:r>
              <a:rPr lang="en-US" altLang="tr-TR" sz="2000" b="1">
                <a:solidFill>
                  <a:schemeClr val="bg1"/>
                </a:solidFill>
                <a:latin typeface="Helvetica" panose="020B0604020202020204" pitchFamily="34" charset="0"/>
              </a:rPr>
              <a:t>stub</a:t>
            </a:r>
          </a:p>
        </p:txBody>
      </p:sp>
      <p:sp>
        <p:nvSpPr>
          <p:cNvPr id="44045" name="Rectangle 12"/>
          <p:cNvSpPr>
            <a:spLocks noChangeArrowheads="1"/>
          </p:cNvSpPr>
          <p:nvPr/>
        </p:nvSpPr>
        <p:spPr bwMode="auto">
          <a:xfrm>
            <a:off x="4718050" y="5483225"/>
            <a:ext cx="7175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eaLnBrk="0" hangingPunct="0"/>
            <a:r>
              <a:rPr lang="en-US" altLang="tr-TR" sz="2000" b="1">
                <a:solidFill>
                  <a:schemeClr val="bg1"/>
                </a:solidFill>
                <a:latin typeface="Helvetica" panose="020B0604020202020204" pitchFamily="34" charset="0"/>
              </a:rPr>
              <a:t>stub</a:t>
            </a:r>
          </a:p>
        </p:txBody>
      </p:sp>
      <p:sp>
        <p:nvSpPr>
          <p:cNvPr id="44046" name="Rectangle 13"/>
          <p:cNvSpPr>
            <a:spLocks noChangeArrowheads="1"/>
          </p:cNvSpPr>
          <p:nvPr/>
        </p:nvSpPr>
        <p:spPr bwMode="auto">
          <a:xfrm>
            <a:off x="3995738" y="2708275"/>
            <a:ext cx="8858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eaLnBrk="0" hangingPunct="0"/>
            <a:r>
              <a:rPr lang="en-US" altLang="tr-TR" sz="2000" b="1">
                <a:solidFill>
                  <a:schemeClr val="bg1"/>
                </a:solidFill>
                <a:latin typeface="Helvetica" panose="020B0604020202020204" pitchFamily="34" charset="0"/>
              </a:rPr>
              <a:t>driver</a:t>
            </a:r>
          </a:p>
        </p:txBody>
      </p:sp>
      <p:sp>
        <p:nvSpPr>
          <p:cNvPr id="44047" name="Rectangle 14"/>
          <p:cNvSpPr>
            <a:spLocks noChangeArrowheads="1"/>
          </p:cNvSpPr>
          <p:nvPr/>
        </p:nvSpPr>
        <p:spPr bwMode="auto">
          <a:xfrm>
            <a:off x="6961188" y="2565400"/>
            <a:ext cx="12827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eaLnBrk="0" hangingPunct="0"/>
            <a:r>
              <a:rPr lang="en-US" altLang="tr-TR" sz="2400" b="1" i="1">
                <a:solidFill>
                  <a:srgbClr val="FF0000"/>
                </a:solidFill>
                <a:latin typeface="Helvetica" panose="020B0604020202020204" pitchFamily="34" charset="0"/>
              </a:rPr>
              <a:t>R</a:t>
            </a:r>
            <a:r>
              <a:rPr lang="tr-TR" altLang="tr-TR" sz="2400" b="1" i="1">
                <a:solidFill>
                  <a:srgbClr val="FF0000"/>
                </a:solidFill>
                <a:latin typeface="Helvetica" panose="020B0604020202020204" pitchFamily="34" charset="0"/>
              </a:rPr>
              <a:t>esults</a:t>
            </a:r>
            <a:endParaRPr lang="en-US" altLang="tr-TR" sz="2400" b="1" i="1">
              <a:solidFill>
                <a:srgbClr val="FF0000"/>
              </a:solidFill>
              <a:latin typeface="Helvetica" panose="020B0604020202020204" pitchFamily="34" charset="0"/>
            </a:endParaRPr>
          </a:p>
        </p:txBody>
      </p:sp>
      <p:sp>
        <p:nvSpPr>
          <p:cNvPr id="44048" name="Rectangle 15"/>
          <p:cNvSpPr>
            <a:spLocks noChangeArrowheads="1"/>
          </p:cNvSpPr>
          <p:nvPr/>
        </p:nvSpPr>
        <p:spPr bwMode="auto">
          <a:xfrm>
            <a:off x="5575300" y="1735138"/>
            <a:ext cx="35687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44049" name="Rectangle 25"/>
          <p:cNvSpPr>
            <a:spLocks noChangeArrowheads="1"/>
          </p:cNvSpPr>
          <p:nvPr/>
        </p:nvSpPr>
        <p:spPr bwMode="auto">
          <a:xfrm>
            <a:off x="1187450" y="2492375"/>
            <a:ext cx="1030288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eaLnBrk="0" hangingPunct="0"/>
            <a:r>
              <a:rPr lang="tr-TR" altLang="tr-TR" sz="2400" b="1" i="1">
                <a:solidFill>
                  <a:srgbClr val="FF0000"/>
                </a:solidFill>
                <a:latin typeface="Helvetica" panose="020B0604020202020204" pitchFamily="34" charset="0"/>
              </a:rPr>
              <a:t>T</a:t>
            </a:r>
            <a:r>
              <a:rPr lang="en-US" altLang="tr-TR" sz="2400" b="1" i="1">
                <a:solidFill>
                  <a:srgbClr val="FF0000"/>
                </a:solidFill>
                <a:latin typeface="Helvetica" panose="020B0604020202020204" pitchFamily="34" charset="0"/>
              </a:rPr>
              <a:t>est</a:t>
            </a:r>
            <a:endParaRPr lang="tr-TR" altLang="tr-TR" sz="2400" b="1" i="1">
              <a:solidFill>
                <a:srgbClr val="FF0000"/>
              </a:solidFill>
              <a:latin typeface="Helvetica" panose="020B0604020202020204" pitchFamily="34" charset="0"/>
            </a:endParaRPr>
          </a:p>
          <a:p>
            <a:pPr eaLnBrk="0" hangingPunct="0"/>
            <a:r>
              <a:rPr lang="en-US" altLang="tr-TR" sz="2400" b="1" i="1">
                <a:solidFill>
                  <a:srgbClr val="FF0000"/>
                </a:solidFill>
                <a:latin typeface="Helvetica" panose="020B0604020202020204" pitchFamily="34" charset="0"/>
              </a:rPr>
              <a:t>cases</a:t>
            </a:r>
          </a:p>
        </p:txBody>
      </p:sp>
      <p:sp>
        <p:nvSpPr>
          <p:cNvPr id="44050" name="AutoShape 34"/>
          <p:cNvSpPr>
            <a:spLocks noChangeArrowheads="1"/>
          </p:cNvSpPr>
          <p:nvPr/>
        </p:nvSpPr>
        <p:spPr bwMode="auto">
          <a:xfrm>
            <a:off x="2339975" y="2636838"/>
            <a:ext cx="935038" cy="431800"/>
          </a:xfrm>
          <a:prstGeom prst="rightArrow">
            <a:avLst>
              <a:gd name="adj1" fmla="val 50000"/>
              <a:gd name="adj2" fmla="val 54136"/>
            </a:avLst>
          </a:prstGeom>
          <a:solidFill>
            <a:schemeClr val="bg1"/>
          </a:solidFill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44051" name="AutoShape 35"/>
          <p:cNvSpPr>
            <a:spLocks noChangeArrowheads="1"/>
          </p:cNvSpPr>
          <p:nvPr/>
        </p:nvSpPr>
        <p:spPr bwMode="auto">
          <a:xfrm>
            <a:off x="5953125" y="2636838"/>
            <a:ext cx="935038" cy="431800"/>
          </a:xfrm>
          <a:prstGeom prst="rightArrow">
            <a:avLst>
              <a:gd name="adj1" fmla="val 50000"/>
              <a:gd name="adj2" fmla="val 54136"/>
            </a:avLst>
          </a:prstGeom>
          <a:solidFill>
            <a:schemeClr val="bg1"/>
          </a:solidFill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44052" name="Rectangle 21"/>
          <p:cNvSpPr>
            <a:spLocks noChangeArrowheads="1"/>
          </p:cNvSpPr>
          <p:nvPr/>
        </p:nvSpPr>
        <p:spPr bwMode="auto">
          <a:xfrm>
            <a:off x="221317" y="1125538"/>
            <a:ext cx="86966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20000"/>
              </a:spcBef>
              <a:buFontTx/>
              <a:buChar char="•"/>
            </a:pPr>
            <a:r>
              <a:rPr lang="tr-TR" altLang="tr-TR" sz="2400" dirty="0">
                <a:latin typeface="Arial" panose="020B0604020202020204" pitchFamily="34" charset="0"/>
              </a:rPr>
              <a:t> </a:t>
            </a:r>
            <a:r>
              <a:rPr lang="tr-TR" altLang="tr-TR" sz="2400" dirty="0" err="1">
                <a:latin typeface="Arial" panose="020B0604020202020204" pitchFamily="34" charset="0"/>
              </a:rPr>
              <a:t>Stubs</a:t>
            </a:r>
            <a:r>
              <a:rPr lang="tr-TR" altLang="tr-TR" sz="2400" dirty="0">
                <a:latin typeface="Arial" panose="020B0604020202020204" pitchFamily="34" charset="0"/>
              </a:rPr>
              <a:t> </a:t>
            </a:r>
            <a:r>
              <a:rPr lang="tr-TR" altLang="tr-TR" sz="2400" dirty="0" err="1">
                <a:latin typeface="Arial" panose="020B0604020202020204" pitchFamily="34" charset="0"/>
              </a:rPr>
              <a:t>and</a:t>
            </a:r>
            <a:r>
              <a:rPr lang="tr-TR" altLang="tr-TR" sz="2400" dirty="0">
                <a:latin typeface="Arial" panose="020B0604020202020204" pitchFamily="34" charset="0"/>
              </a:rPr>
              <a:t> </a:t>
            </a:r>
            <a:r>
              <a:rPr lang="tr-TR" altLang="tr-TR" sz="2400" dirty="0" err="1">
                <a:latin typeface="Arial" panose="020B0604020202020204" pitchFamily="34" charset="0"/>
              </a:rPr>
              <a:t>drivers</a:t>
            </a:r>
            <a:r>
              <a:rPr lang="tr-TR" altLang="tr-TR" sz="2400" dirty="0">
                <a:latin typeface="Arial" panose="020B0604020202020204" pitchFamily="34" charset="0"/>
              </a:rPr>
              <a:t> </a:t>
            </a:r>
            <a:r>
              <a:rPr lang="tr-TR" altLang="tr-TR" sz="2400" dirty="0" err="1">
                <a:latin typeface="Arial" panose="020B0604020202020204" pitchFamily="34" charset="0"/>
              </a:rPr>
              <a:t>should</a:t>
            </a:r>
            <a:r>
              <a:rPr lang="tr-TR" altLang="tr-TR" sz="2400" dirty="0">
                <a:latin typeface="Arial" panose="020B0604020202020204" pitchFamily="34" charset="0"/>
              </a:rPr>
              <a:t> be </a:t>
            </a:r>
            <a:r>
              <a:rPr lang="tr-TR" altLang="tr-TR" sz="2400" dirty="0" err="1">
                <a:latin typeface="Arial" panose="020B0604020202020204" pitchFamily="34" charset="0"/>
              </a:rPr>
              <a:t>written</a:t>
            </a:r>
            <a:r>
              <a:rPr lang="tr-TR" altLang="tr-TR" sz="2400" dirty="0">
                <a:latin typeface="Arial" panose="020B0604020202020204" pitchFamily="34" charset="0"/>
              </a:rPr>
              <a:t> in </a:t>
            </a:r>
            <a:r>
              <a:rPr lang="tr-TR" altLang="tr-TR" sz="2400" dirty="0" err="1" smtClean="0">
                <a:latin typeface="Arial" panose="020B0604020202020204" pitchFamily="34" charset="0"/>
              </a:rPr>
              <a:t>integration</a:t>
            </a:r>
            <a:r>
              <a:rPr lang="tr-TR" altLang="tr-TR" sz="2400" dirty="0" smtClean="0">
                <a:latin typeface="Arial" panose="020B0604020202020204" pitchFamily="34" charset="0"/>
              </a:rPr>
              <a:t>/</a:t>
            </a:r>
            <a:r>
              <a:rPr lang="tr-TR" altLang="tr-TR" sz="2400" dirty="0" err="1" smtClean="0">
                <a:latin typeface="Arial" panose="020B0604020202020204" pitchFamily="34" charset="0"/>
              </a:rPr>
              <a:t>unit</a:t>
            </a:r>
            <a:r>
              <a:rPr lang="tr-TR" altLang="tr-TR" sz="2400" dirty="0" smtClean="0">
                <a:latin typeface="Arial" panose="020B0604020202020204" pitchFamily="34" charset="0"/>
              </a:rPr>
              <a:t> </a:t>
            </a:r>
            <a:r>
              <a:rPr lang="tr-TR" altLang="tr-TR" sz="2400" dirty="0" err="1">
                <a:latin typeface="Arial" panose="020B0604020202020204" pitchFamily="34" charset="0"/>
              </a:rPr>
              <a:t>testing</a:t>
            </a:r>
            <a:r>
              <a:rPr lang="tr-TR" altLang="tr-TR" sz="2400" dirty="0"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94550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2B9BAE7F-CC34-4212-A63B-A63E0A033B58}" type="slidenum">
              <a:rPr lang="tr-TR" altLang="tr-TR" sz="1400" b="1">
                <a:latin typeface="Arial" panose="020B0604020202020204" pitchFamily="34" charset="0"/>
              </a:rPr>
              <a:pPr algn="r"/>
              <a:t>32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2550" y="177800"/>
            <a:ext cx="90614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tr-TR" altLang="tr-TR" smtClean="0">
                <a:ln>
                  <a:noFill/>
                </a:ln>
                <a:effectLst/>
              </a:rPr>
              <a:t>Stub modules and driver modules</a:t>
            </a:r>
            <a:endParaRPr lang="en-US" altLang="tr-TR" smtClean="0">
              <a:ln>
                <a:noFill/>
              </a:ln>
              <a:effectLst/>
            </a:endParaRP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39725" y="1306513"/>
            <a:ext cx="8634413" cy="4892675"/>
          </a:xfrm>
        </p:spPr>
        <p:txBody>
          <a:bodyPr/>
          <a:lstStyle/>
          <a:p>
            <a:r>
              <a:rPr lang="tr-TR" altLang="tr-TR" dirty="0" smtClean="0"/>
              <a:t>A </a:t>
            </a:r>
            <a:r>
              <a:rPr lang="tr-TR" altLang="tr-TR" dirty="0" err="1" smtClean="0"/>
              <a:t>stub</a:t>
            </a:r>
            <a:r>
              <a:rPr lang="tr-TR" altLang="tr-TR" dirty="0" smtClean="0"/>
              <a:t> is a</a:t>
            </a:r>
            <a:r>
              <a:rPr lang="en-US" altLang="tr-TR" dirty="0" smtClean="0"/>
              <a:t>n empty </a:t>
            </a:r>
            <a:r>
              <a:rPr lang="tr-TR" altLang="tr-TR" dirty="0" smtClean="0"/>
              <a:t>(</a:t>
            </a:r>
            <a:r>
              <a:rPr lang="tr-TR" altLang="tr-TR" dirty="0" err="1" smtClean="0"/>
              <a:t>dummy</a:t>
            </a:r>
            <a:r>
              <a:rPr lang="tr-TR" altLang="tr-TR" dirty="0" smtClean="0"/>
              <a:t>)  </a:t>
            </a:r>
            <a:r>
              <a:rPr lang="en-US" altLang="tr-TR" dirty="0" smtClean="0"/>
              <a:t>module, 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which</a:t>
            </a:r>
            <a:r>
              <a:rPr lang="tr-TR" altLang="tr-TR" dirty="0" smtClean="0"/>
              <a:t>:</a:t>
            </a:r>
            <a:endParaRPr lang="en-US" altLang="tr-TR" dirty="0" smtClean="0"/>
          </a:p>
          <a:p>
            <a:pPr lvl="1"/>
            <a:r>
              <a:rPr lang="tr-TR" altLang="tr-TR" sz="2400" dirty="0" err="1" smtClean="0"/>
              <a:t>Just</a:t>
            </a:r>
            <a:r>
              <a:rPr lang="tr-TR" altLang="tr-TR" sz="2400" dirty="0" smtClean="0"/>
              <a:t> p</a:t>
            </a:r>
            <a:r>
              <a:rPr lang="en-US" altLang="tr-TR" sz="2400" dirty="0" err="1" smtClean="0"/>
              <a:t>rints</a:t>
            </a:r>
            <a:r>
              <a:rPr lang="en-US" altLang="tr-TR" sz="2400" dirty="0" smtClean="0"/>
              <a:t> a message (“</a:t>
            </a:r>
            <a:r>
              <a:rPr lang="tr-TR" altLang="tr-TR" sz="2400" dirty="0" err="1" smtClean="0"/>
              <a:t>Module</a:t>
            </a:r>
            <a:r>
              <a:rPr lang="en-US" altLang="tr-TR" sz="2400" dirty="0" smtClean="0"/>
              <a:t> </a:t>
            </a:r>
            <a:r>
              <a:rPr lang="tr-TR" altLang="tr-TR" sz="2400" dirty="0" smtClean="0"/>
              <a:t>X</a:t>
            </a:r>
            <a:r>
              <a:rPr lang="en-US" altLang="tr-TR" sz="2400" dirty="0" smtClean="0"/>
              <a:t> called"), or</a:t>
            </a:r>
          </a:p>
          <a:p>
            <a:pPr lvl="1"/>
            <a:r>
              <a:rPr lang="en-US" altLang="tr-TR" sz="2400" dirty="0" smtClean="0"/>
              <a:t>Returns pre</a:t>
            </a:r>
            <a:r>
              <a:rPr lang="tr-TR" altLang="tr-TR" sz="2400" dirty="0" smtClean="0"/>
              <a:t>-</a:t>
            </a:r>
            <a:r>
              <a:rPr lang="tr-TR" altLang="tr-TR" sz="2400" dirty="0" err="1" smtClean="0"/>
              <a:t>determined</a:t>
            </a:r>
            <a:r>
              <a:rPr lang="tr-TR" altLang="tr-TR" sz="2400" dirty="0" smtClean="0"/>
              <a:t> </a:t>
            </a:r>
            <a:r>
              <a:rPr lang="en-US" altLang="tr-TR" sz="2400" dirty="0" smtClean="0"/>
              <a:t>values from pre</a:t>
            </a:r>
            <a:r>
              <a:rPr lang="tr-TR" altLang="tr-TR" sz="2400" dirty="0" smtClean="0"/>
              <a:t>-</a:t>
            </a:r>
            <a:r>
              <a:rPr lang="en-US" altLang="tr-TR" sz="2400" dirty="0" smtClean="0"/>
              <a:t>planned test cases</a:t>
            </a:r>
            <a:r>
              <a:rPr lang="tr-TR" altLang="tr-TR" sz="2400" dirty="0" smtClean="0"/>
              <a:t>.</a:t>
            </a:r>
          </a:p>
          <a:p>
            <a:pPr lvl="1"/>
            <a:r>
              <a:rPr lang="tr-TR" altLang="tr-TR" sz="2400" dirty="0" err="1"/>
              <a:t>Used</a:t>
            </a:r>
            <a:r>
              <a:rPr lang="tr-TR" altLang="tr-TR" sz="2400" dirty="0"/>
              <a:t> in top-</a:t>
            </a:r>
            <a:r>
              <a:rPr lang="tr-TR" altLang="tr-TR" sz="2400" dirty="0" err="1"/>
              <a:t>down</a:t>
            </a:r>
            <a:r>
              <a:rPr lang="tr-TR" altLang="tr-TR" sz="2400" dirty="0"/>
              <a:t> </a:t>
            </a:r>
            <a:r>
              <a:rPr lang="tr-TR" altLang="tr-TR" sz="2400" dirty="0" err="1"/>
              <a:t>strategy</a:t>
            </a:r>
            <a:endParaRPr lang="tr-TR" altLang="tr-TR" sz="2400" dirty="0"/>
          </a:p>
          <a:p>
            <a:r>
              <a:rPr lang="tr-TR" altLang="tr-TR" dirty="0" smtClean="0"/>
              <a:t>A </a:t>
            </a:r>
            <a:r>
              <a:rPr lang="tr-TR" altLang="tr-TR" dirty="0" err="1" smtClean="0"/>
              <a:t>driver</a:t>
            </a:r>
            <a:r>
              <a:rPr lang="tr-TR" altLang="tr-TR" dirty="0" smtClean="0"/>
              <a:t> is a </a:t>
            </a:r>
            <a:r>
              <a:rPr lang="tr-TR" altLang="tr-TR" dirty="0" err="1" smtClean="0"/>
              <a:t>caller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module</a:t>
            </a:r>
            <a:r>
              <a:rPr lang="tr-TR" altLang="tr-TR" dirty="0" smtClean="0"/>
              <a:t>, </a:t>
            </a:r>
            <a:r>
              <a:rPr lang="en-US" altLang="tr-TR" dirty="0" smtClean="0"/>
              <a:t> which calls it</a:t>
            </a:r>
            <a:r>
              <a:rPr lang="tr-TR" altLang="tr-TR" dirty="0" smtClean="0"/>
              <a:t>s </a:t>
            </a:r>
            <a:r>
              <a:rPr lang="tr-TR" altLang="tr-TR" dirty="0" err="1" smtClean="0"/>
              <a:t>stubs</a:t>
            </a:r>
            <a:r>
              <a:rPr lang="tr-TR" altLang="tr-TR" dirty="0" smtClean="0"/>
              <a:t>:</a:t>
            </a:r>
            <a:endParaRPr lang="en-US" altLang="tr-TR" dirty="0" smtClean="0"/>
          </a:p>
          <a:p>
            <a:pPr lvl="1"/>
            <a:r>
              <a:rPr lang="en-US" altLang="tr-TR" sz="2400" dirty="0" smtClean="0"/>
              <a:t>Once or </a:t>
            </a:r>
            <a:r>
              <a:rPr lang="tr-TR" altLang="tr-TR" sz="2400" dirty="0" smtClean="0"/>
              <a:t>s</a:t>
            </a:r>
            <a:r>
              <a:rPr lang="en-US" altLang="tr-TR" sz="2400" dirty="0" err="1" smtClean="0"/>
              <a:t>everal</a:t>
            </a:r>
            <a:r>
              <a:rPr lang="en-US" altLang="tr-TR" sz="2400" dirty="0" smtClean="0"/>
              <a:t> times</a:t>
            </a:r>
            <a:r>
              <a:rPr lang="tr-TR" altLang="tr-TR" sz="2400" dirty="0" smtClean="0"/>
              <a:t>,</a:t>
            </a:r>
            <a:endParaRPr lang="en-US" altLang="tr-TR" sz="2400" dirty="0" smtClean="0"/>
          </a:p>
          <a:p>
            <a:pPr lvl="1"/>
            <a:r>
              <a:rPr lang="tr-TR" altLang="tr-TR" sz="2400" dirty="0" smtClean="0"/>
              <a:t>E</a:t>
            </a:r>
            <a:r>
              <a:rPr lang="en-US" altLang="tr-TR" sz="2400" dirty="0" smtClean="0"/>
              <a:t>ach time checking the value returned</a:t>
            </a:r>
            <a:r>
              <a:rPr lang="tr-TR" altLang="tr-TR" sz="2400" dirty="0" smtClean="0"/>
              <a:t>.</a:t>
            </a:r>
          </a:p>
          <a:p>
            <a:pPr lvl="1"/>
            <a:r>
              <a:rPr lang="tr-TR" altLang="tr-TR" sz="2400" dirty="0" err="1" smtClean="0"/>
              <a:t>Used</a:t>
            </a:r>
            <a:r>
              <a:rPr lang="tr-TR" altLang="tr-TR" sz="2400" dirty="0" smtClean="0"/>
              <a:t> in </a:t>
            </a:r>
            <a:r>
              <a:rPr lang="tr-TR" altLang="tr-TR" sz="2400" dirty="0" err="1" smtClean="0"/>
              <a:t>bottom-up</a:t>
            </a:r>
            <a:r>
              <a:rPr lang="tr-TR" altLang="tr-TR" sz="2400" dirty="0" smtClean="0"/>
              <a:t> </a:t>
            </a:r>
            <a:r>
              <a:rPr lang="tr-TR" altLang="tr-TR" sz="2400" dirty="0" err="1" smtClean="0"/>
              <a:t>strategy</a:t>
            </a:r>
            <a:endParaRPr lang="en-US" altLang="tr-TR" sz="2400" dirty="0" smtClean="0"/>
          </a:p>
        </p:txBody>
      </p:sp>
    </p:spTree>
    <p:extLst>
      <p:ext uri="{BB962C8B-B14F-4D97-AF65-F5344CB8AC3E}">
        <p14:creationId xmlns:p14="http://schemas.microsoft.com/office/powerpoint/2010/main" val="29058630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4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52202E9C-2C5F-4838-B6C9-F3C171192CBE}" type="slidenum">
              <a:rPr lang="tr-TR" altLang="tr-TR" sz="1400" b="1">
                <a:latin typeface="Arial" panose="020B0604020202020204" pitchFamily="34" charset="0"/>
              </a:rPr>
              <a:pPr algn="r"/>
              <a:t>33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9874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tr-TR" altLang="tr-TR" smtClean="0">
                <a:ln>
                  <a:noFill/>
                </a:ln>
                <a:effectLst/>
              </a:rPr>
              <a:t>Example: Stubs and driver (1)</a:t>
            </a:r>
            <a:endParaRPr lang="en-AU" altLang="tr-TR" smtClean="0">
              <a:ln>
                <a:noFill/>
              </a:ln>
              <a:effectLst/>
            </a:endParaRPr>
          </a:p>
        </p:txBody>
      </p:sp>
      <p:sp>
        <p:nvSpPr>
          <p:cNvPr id="46084" name="Text Box 3"/>
          <p:cNvSpPr txBox="1">
            <a:spLocks noChangeArrowheads="1"/>
          </p:cNvSpPr>
          <p:nvPr/>
        </p:nvSpPr>
        <p:spPr bwMode="auto">
          <a:xfrm>
            <a:off x="3173413" y="1628775"/>
            <a:ext cx="2046287" cy="9985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 anchorCtr="1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eaLnBrk="0" hangingPunct="0"/>
            <a:r>
              <a:rPr lang="tr-TR" altLang="tr-TR" sz="2400" b="1">
                <a:latin typeface="Arial" panose="020B0604020202020204" pitchFamily="34" charset="0"/>
              </a:rPr>
              <a:t>void main()</a:t>
            </a:r>
            <a:endParaRPr lang="en-AU" altLang="tr-TR" sz="2400" b="1">
              <a:latin typeface="Arial" panose="020B0604020202020204" pitchFamily="34" charset="0"/>
            </a:endParaRPr>
          </a:p>
        </p:txBody>
      </p:sp>
      <p:sp>
        <p:nvSpPr>
          <p:cNvPr id="46085" name="Text Box 4"/>
          <p:cNvSpPr txBox="1">
            <a:spLocks noChangeArrowheads="1"/>
          </p:cNvSpPr>
          <p:nvPr/>
        </p:nvSpPr>
        <p:spPr bwMode="auto">
          <a:xfrm>
            <a:off x="3525838" y="3362325"/>
            <a:ext cx="1387475" cy="10001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 anchorCtr="1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eaLnBrk="0" hangingPunct="0"/>
            <a:r>
              <a:rPr lang="tr-TR" altLang="tr-TR" sz="2400" b="1">
                <a:latin typeface="Arial" panose="020B0604020202020204" pitchFamily="34" charset="0"/>
              </a:rPr>
              <a:t>int f1()</a:t>
            </a:r>
            <a:endParaRPr lang="en-AU" altLang="tr-TR" sz="2400" b="1">
              <a:latin typeface="Arial" panose="020B0604020202020204" pitchFamily="34" charset="0"/>
            </a:endParaRPr>
          </a:p>
        </p:txBody>
      </p:sp>
      <p:sp>
        <p:nvSpPr>
          <p:cNvPr id="46086" name="Line 5"/>
          <p:cNvSpPr>
            <a:spLocks noChangeShapeType="1"/>
          </p:cNvSpPr>
          <p:nvPr/>
        </p:nvSpPr>
        <p:spPr bwMode="auto">
          <a:xfrm flipH="1">
            <a:off x="4135438" y="2636838"/>
            <a:ext cx="4762" cy="725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6087" name="Line 6"/>
          <p:cNvSpPr>
            <a:spLocks noChangeShapeType="1"/>
          </p:cNvSpPr>
          <p:nvPr/>
        </p:nvSpPr>
        <p:spPr bwMode="auto">
          <a:xfrm flipH="1">
            <a:off x="3151188" y="4352925"/>
            <a:ext cx="1060450" cy="7318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6088" name="Line 7"/>
          <p:cNvSpPr>
            <a:spLocks noChangeShapeType="1"/>
          </p:cNvSpPr>
          <p:nvPr/>
        </p:nvSpPr>
        <p:spPr bwMode="auto">
          <a:xfrm>
            <a:off x="4211638" y="4352925"/>
            <a:ext cx="1100137" cy="7318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6089" name="Text Box 8"/>
          <p:cNvSpPr txBox="1">
            <a:spLocks noChangeArrowheads="1"/>
          </p:cNvSpPr>
          <p:nvPr/>
        </p:nvSpPr>
        <p:spPr bwMode="auto">
          <a:xfrm>
            <a:off x="2555875" y="5092700"/>
            <a:ext cx="1387475" cy="10001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 anchorCtr="1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eaLnBrk="0" hangingPunct="0"/>
            <a:r>
              <a:rPr lang="tr-TR" altLang="tr-TR" sz="2400" b="1">
                <a:latin typeface="Arial" panose="020B0604020202020204" pitchFamily="34" charset="0"/>
              </a:rPr>
              <a:t>bool f2()</a:t>
            </a:r>
            <a:endParaRPr lang="en-AU" altLang="tr-TR" sz="2400" b="1">
              <a:latin typeface="Arial" panose="020B0604020202020204" pitchFamily="34" charset="0"/>
            </a:endParaRPr>
          </a:p>
        </p:txBody>
      </p:sp>
      <p:sp>
        <p:nvSpPr>
          <p:cNvPr id="46090" name="Text Box 9"/>
          <p:cNvSpPr txBox="1">
            <a:spLocks noChangeArrowheads="1"/>
          </p:cNvSpPr>
          <p:nvPr/>
        </p:nvSpPr>
        <p:spPr bwMode="auto">
          <a:xfrm>
            <a:off x="4519613" y="5092700"/>
            <a:ext cx="1387475" cy="10001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 anchorCtr="1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eaLnBrk="0" hangingPunct="0"/>
            <a:r>
              <a:rPr lang="tr-TR" altLang="tr-TR" sz="2400" b="1">
                <a:latin typeface="Arial" panose="020B0604020202020204" pitchFamily="34" charset="0"/>
              </a:rPr>
              <a:t>bool f3()</a:t>
            </a:r>
            <a:endParaRPr lang="en-AU" altLang="tr-TR" sz="2400" b="1">
              <a:latin typeface="Arial" panose="020B0604020202020204" pitchFamily="34" charset="0"/>
            </a:endParaRPr>
          </a:p>
        </p:txBody>
      </p:sp>
      <p:sp>
        <p:nvSpPr>
          <p:cNvPr id="46091" name="AutoShape 10"/>
          <p:cNvSpPr>
            <a:spLocks/>
          </p:cNvSpPr>
          <p:nvPr/>
        </p:nvSpPr>
        <p:spPr bwMode="auto">
          <a:xfrm>
            <a:off x="5546725" y="1484313"/>
            <a:ext cx="576263" cy="1296987"/>
          </a:xfrm>
          <a:prstGeom prst="rightBrace">
            <a:avLst>
              <a:gd name="adj1" fmla="val 18756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46092" name="Text Box 11"/>
          <p:cNvSpPr txBox="1">
            <a:spLocks noChangeArrowheads="1"/>
          </p:cNvSpPr>
          <p:nvPr/>
        </p:nvSpPr>
        <p:spPr bwMode="auto">
          <a:xfrm>
            <a:off x="6122988" y="1935163"/>
            <a:ext cx="998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r>
              <a:rPr lang="tr-TR" altLang="tr-TR" sz="2400">
                <a:solidFill>
                  <a:srgbClr val="FF0000"/>
                </a:solidFill>
                <a:latin typeface="Arial" panose="020B0604020202020204" pitchFamily="34" charset="0"/>
              </a:rPr>
              <a:t>Driver</a:t>
            </a:r>
          </a:p>
        </p:txBody>
      </p:sp>
      <p:sp>
        <p:nvSpPr>
          <p:cNvPr id="46093" name="AutoShape 12"/>
          <p:cNvSpPr>
            <a:spLocks/>
          </p:cNvSpPr>
          <p:nvPr/>
        </p:nvSpPr>
        <p:spPr bwMode="auto">
          <a:xfrm>
            <a:off x="6267450" y="4940300"/>
            <a:ext cx="576263" cy="1296988"/>
          </a:xfrm>
          <a:prstGeom prst="rightBrace">
            <a:avLst>
              <a:gd name="adj1" fmla="val 18756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46094" name="Text Box 13"/>
          <p:cNvSpPr txBox="1">
            <a:spLocks noChangeArrowheads="1"/>
          </p:cNvSpPr>
          <p:nvPr/>
        </p:nvSpPr>
        <p:spPr bwMode="auto">
          <a:xfrm>
            <a:off x="6843713" y="5391150"/>
            <a:ext cx="963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r>
              <a:rPr lang="tr-TR" altLang="tr-TR" sz="2400">
                <a:solidFill>
                  <a:srgbClr val="FF0000"/>
                </a:solidFill>
                <a:latin typeface="Arial" panose="020B0604020202020204" pitchFamily="34" charset="0"/>
              </a:rPr>
              <a:t>Stubs</a:t>
            </a:r>
          </a:p>
        </p:txBody>
      </p:sp>
    </p:spTree>
    <p:extLst>
      <p:ext uri="{BB962C8B-B14F-4D97-AF65-F5344CB8AC3E}">
        <p14:creationId xmlns:p14="http://schemas.microsoft.com/office/powerpoint/2010/main" val="32296317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6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70418FE9-82ED-4B73-8BC9-2F4B653A3251}" type="slidenum">
              <a:rPr lang="tr-TR" altLang="tr-TR" sz="1400" b="1">
                <a:latin typeface="Arial" panose="020B0604020202020204" pitchFamily="34" charset="0"/>
              </a:rPr>
              <a:pPr algn="r"/>
              <a:t>34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44450"/>
            <a:ext cx="9144000" cy="723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tr-TR" altLang="tr-TR" smtClean="0">
                <a:ln>
                  <a:noFill/>
                </a:ln>
                <a:effectLst/>
              </a:rPr>
              <a:t>Example: Stubs and driver (2)</a:t>
            </a:r>
          </a:p>
        </p:txBody>
      </p:sp>
      <p:graphicFrame>
        <p:nvGraphicFramePr>
          <p:cNvPr id="435216" name="Group 16"/>
          <p:cNvGraphicFramePr>
            <a:graphicFrameLocks noGrp="1"/>
          </p:cNvGraphicFramePr>
          <p:nvPr>
            <p:ph sz="half" idx="4294967295"/>
          </p:nvPr>
        </p:nvGraphicFramePr>
        <p:xfrm>
          <a:off x="250825" y="981075"/>
          <a:ext cx="3384550" cy="5303520"/>
        </p:xfrm>
        <a:graphic>
          <a:graphicData uri="http://schemas.openxmlformats.org/drawingml/2006/table">
            <a:tbl>
              <a:tblPr/>
              <a:tblGrid>
                <a:gridCol w="3384550">
                  <a:extLst>
                    <a:ext uri="{9D8B030D-6E8A-4147-A177-3AD203B41FA5}">
                      <a16:colId xmlns:a16="http://schemas.microsoft.com/office/drawing/2014/main" val="3254697419"/>
                    </a:ext>
                  </a:extLst>
                </a:gridCol>
              </a:tblGrid>
              <a:tr h="411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" pitchFamily="49" charset="0"/>
                        </a:rPr>
                        <a:t>#include &lt;stdio.h&gt;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" pitchFamily="49" charset="0"/>
                        </a:rPr>
                        <a:t>#include &lt;math.h&gt;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" pitchFamily="49" charset="0"/>
                        </a:rPr>
                        <a:t>#define TRUE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" pitchFamily="49" charset="0"/>
                        </a:rPr>
                        <a:t>#define FALSE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tr-TR" alt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" pitchFamily="49" charset="0"/>
                        </a:rPr>
                        <a:t>// f2 is a stub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" pitchFamily="49" charset="0"/>
                        </a:rPr>
                        <a:t>bool f2(int X)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" pitchFamily="49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" pitchFamily="49" charset="0"/>
                        </a:rPr>
                        <a:t> return TRUE;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tr-TR" alt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" pitchFamily="49" charset="0"/>
                        </a:rPr>
                        <a:t>// f3 is a stub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" pitchFamily="49" charset="0"/>
                        </a:rPr>
                        <a:t>bool f3(int X)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" pitchFamily="49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" pitchFamily="49" charset="0"/>
                        </a:rPr>
                        <a:t> return TRUE;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" pitchFamily="49" charset="0"/>
                        </a:rPr>
                        <a:t>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8514162"/>
                  </a:ext>
                </a:extLst>
              </a:tr>
            </a:tbl>
          </a:graphicData>
        </a:graphic>
      </p:graphicFrame>
      <p:graphicFrame>
        <p:nvGraphicFramePr>
          <p:cNvPr id="435217" name="Group 17"/>
          <p:cNvGraphicFramePr>
            <a:graphicFrameLocks noGrp="1"/>
          </p:cNvGraphicFramePr>
          <p:nvPr>
            <p:ph sz="half" idx="4294967295"/>
          </p:nvPr>
        </p:nvGraphicFramePr>
        <p:xfrm>
          <a:off x="3851275" y="981075"/>
          <a:ext cx="5041900" cy="5327650"/>
        </p:xfrm>
        <a:graphic>
          <a:graphicData uri="http://schemas.openxmlformats.org/drawingml/2006/table">
            <a:tbl>
              <a:tblPr/>
              <a:tblGrid>
                <a:gridCol w="5041900">
                  <a:extLst>
                    <a:ext uri="{9D8B030D-6E8A-4147-A177-3AD203B41FA5}">
                      <a16:colId xmlns:a16="http://schemas.microsoft.com/office/drawing/2014/main" val="3376780927"/>
                    </a:ext>
                  </a:extLst>
                </a:gridCol>
              </a:tblGrid>
              <a:tr h="5327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" pitchFamily="49" charset="0"/>
                        </a:rPr>
                        <a:t>/</a:t>
                      </a:r>
                      <a:r>
                        <a:rPr kumimoji="0" lang="tr-TR" alt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urier" pitchFamily="49" charset="0"/>
                        </a:rPr>
                        <a:t>/ We are testing f1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urier" pitchFamily="49" charset="0"/>
                        </a:rPr>
                        <a:t>int f1(int X)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urier" pitchFamily="49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urier" pitchFamily="49" charset="0"/>
                        </a:rPr>
                        <a:t>  if (f2(X) || f3(X))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urier" pitchFamily="49" charset="0"/>
                        </a:rPr>
                        <a:t>     printf("%f"</a:t>
                      </a:r>
                      <a:r>
                        <a:rPr kumimoji="0" lang="tr-TR" altLang="tr-T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Franklin Gothic Book" panose="020B0503020102020204" pitchFamily="34" charset="0"/>
                        </a:rPr>
                        <a:t>, </a:t>
                      </a:r>
                      <a:r>
                        <a:rPr kumimoji="0" lang="tr-TR" alt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urier" pitchFamily="49" charset="0"/>
                        </a:rPr>
                        <a:t>sqrt(X));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urier" pitchFamily="49" charset="0"/>
                        </a:rPr>
                        <a:t>  else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urier" pitchFamily="49" charset="0"/>
                        </a:rPr>
                        <a:t>     printf("Invalid value for X“</a:t>
                      </a:r>
                      <a:r>
                        <a:rPr kumimoji="0" lang="tr-TR" alt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Franklin Gothic Book" panose="020B0503020102020204" pitchFamily="34" charset="0"/>
                        </a:rPr>
                        <a:t>)</a:t>
                      </a:r>
                      <a:r>
                        <a:rPr kumimoji="0" lang="tr-TR" alt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urier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urier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tr-TR" alt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Courier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" pitchFamily="49" charset="0"/>
                        </a:rPr>
                        <a:t>// This is the driver.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" pitchFamily="49" charset="0"/>
                        </a:rPr>
                        <a:t>void main()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" pitchFamily="49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" pitchFamily="49" charset="0"/>
                        </a:rPr>
                        <a:t>  f1(49);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" pitchFamily="49" charset="0"/>
                        </a:rPr>
                        <a:t>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9543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5644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7950" y="188913"/>
            <a:ext cx="5327650" cy="2322174"/>
          </a:xfrm>
          <a:prstGeom prst="rect">
            <a:avLst/>
          </a:prstGeom>
          <a:gradFill rotWithShape="1">
            <a:gsLst>
              <a:gs pos="0">
                <a:srgbClr val="ECC16E"/>
              </a:gs>
              <a:gs pos="47501">
                <a:srgbClr val="F6DDB9"/>
              </a:gs>
              <a:gs pos="58501">
                <a:srgbClr val="F6DDB9"/>
              </a:gs>
              <a:gs pos="100000">
                <a:srgbClr val="ECC16E"/>
              </a:gs>
            </a:gsLst>
            <a:lin ang="3600000" scaled="1"/>
          </a:gradFill>
          <a:ln w="10000">
            <a:solidFill>
              <a:srgbClr val="E3B651"/>
            </a:solidFill>
            <a:miter lim="800000"/>
            <a:headEnd/>
            <a:tailEnd/>
          </a:ln>
          <a:effectLst>
            <a:outerShdw blurRad="63500" dist="25400" dir="3599997" algn="r" rotWithShape="0">
              <a:srgbClr val="000000">
                <a:alpha val="29999"/>
              </a:srgbClr>
            </a:outerShdw>
          </a:effec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Bodoni MT Condensed" panose="02070606080606020203" pitchFamily="18" charset="0"/>
              <a:buAutoNum type="arabicPeriod"/>
            </a:pPr>
            <a:r>
              <a:rPr lang="en-US" altLang="tr-TR" dirty="0"/>
              <a:t>Implementation/Programming Guidelines</a:t>
            </a:r>
            <a:endParaRPr lang="tr-TR" altLang="tr-TR" dirty="0"/>
          </a:p>
          <a:p>
            <a:pPr>
              <a:buFont typeface="Bodoni MT Condensed" panose="02070606080606020203" pitchFamily="18" charset="0"/>
              <a:buAutoNum type="arabicPeriod"/>
            </a:pPr>
            <a:r>
              <a:rPr lang="tr-TR" altLang="tr-TR" dirty="0"/>
              <a:t>Software </a:t>
            </a:r>
            <a:r>
              <a:rPr lang="tr-TR" altLang="tr-TR" dirty="0" err="1"/>
              <a:t>Testing</a:t>
            </a:r>
            <a:r>
              <a:rPr lang="tr-TR" altLang="tr-TR" dirty="0"/>
              <a:t> </a:t>
            </a:r>
            <a:r>
              <a:rPr lang="tr-TR" altLang="tr-TR" dirty="0" err="1"/>
              <a:t>Concepts</a:t>
            </a:r>
            <a:endParaRPr lang="tr-TR" altLang="tr-TR" dirty="0"/>
          </a:p>
          <a:p>
            <a:pPr>
              <a:buFont typeface="Bodoni MT Condensed" panose="02070606080606020203" pitchFamily="18" charset="0"/>
              <a:buAutoNum type="arabicPeriod"/>
            </a:pPr>
            <a:r>
              <a:rPr lang="tr-TR" altLang="tr-TR" dirty="0" err="1"/>
              <a:t>Unit</a:t>
            </a:r>
            <a:r>
              <a:rPr lang="tr-TR" altLang="tr-TR" dirty="0"/>
              <a:t> </a:t>
            </a:r>
            <a:r>
              <a:rPr lang="tr-TR" altLang="tr-TR" dirty="0" err="1"/>
              <a:t>Testing</a:t>
            </a:r>
            <a:endParaRPr lang="tr-TR" altLang="tr-TR" dirty="0"/>
          </a:p>
          <a:p>
            <a:pPr>
              <a:buFont typeface="Bodoni MT Condensed" panose="02070606080606020203" pitchFamily="18" charset="0"/>
              <a:buAutoNum type="arabicPeriod"/>
            </a:pPr>
            <a:r>
              <a:rPr lang="tr-TR" altLang="tr-TR" dirty="0" err="1"/>
              <a:t>Module</a:t>
            </a:r>
            <a:r>
              <a:rPr lang="tr-TR" altLang="tr-TR" dirty="0"/>
              <a:t> Integration </a:t>
            </a:r>
            <a:r>
              <a:rPr lang="tr-TR" altLang="tr-TR" dirty="0" err="1" smtClean="0"/>
              <a:t>Testing</a:t>
            </a:r>
            <a:endParaRPr lang="tr-TR" altLang="tr-TR" dirty="0"/>
          </a:p>
          <a:p>
            <a:pPr>
              <a:buFont typeface="Bodoni MT Condensed" panose="02070606080606020203" pitchFamily="18" charset="0"/>
              <a:buAutoNum type="arabicPeriod"/>
            </a:pPr>
            <a:r>
              <a:rPr lang="en-US" altLang="tr-TR" dirty="0"/>
              <a:t>Testing </a:t>
            </a:r>
            <a:r>
              <a:rPr lang="tr-TR" altLang="tr-TR" dirty="0" err="1"/>
              <a:t>Approaches</a:t>
            </a:r>
            <a:endParaRPr lang="tr-TR" altLang="tr-TR" dirty="0"/>
          </a:p>
          <a:p>
            <a:pPr marL="838200" lvl="1" indent="-381000">
              <a:buFont typeface="Bodoni MT Condensed" panose="02070606080606020203" pitchFamily="18" charset="0"/>
              <a:buAutoNum type="arabicPeriod"/>
            </a:pPr>
            <a:r>
              <a:rPr lang="tr-TR" altLang="tr-TR" dirty="0"/>
              <a:t>White-Box </a:t>
            </a:r>
            <a:r>
              <a:rPr lang="tr-TR" altLang="tr-TR" dirty="0" err="1"/>
              <a:t>Testing</a:t>
            </a:r>
            <a:endParaRPr lang="tr-TR" altLang="tr-TR" dirty="0"/>
          </a:p>
          <a:p>
            <a:pPr marL="838200" lvl="1" indent="-381000">
              <a:buFont typeface="Bodoni MT Condensed" panose="02070606080606020203" pitchFamily="18" charset="0"/>
              <a:buAutoNum type="arabicPeriod"/>
            </a:pPr>
            <a:r>
              <a:rPr lang="tr-TR" altLang="tr-TR" dirty="0"/>
              <a:t>Black-Box </a:t>
            </a:r>
            <a:r>
              <a:rPr lang="tr-TR" altLang="tr-TR" dirty="0" err="1"/>
              <a:t>Testing</a:t>
            </a:r>
            <a:endParaRPr lang="tr-TR" altLang="tr-TR" dirty="0"/>
          </a:p>
          <a:p>
            <a:pPr>
              <a:buFont typeface="Bodoni MT Condensed" panose="02070606080606020203" pitchFamily="18" charset="0"/>
              <a:buAutoNum type="arabicPeriod"/>
            </a:pPr>
            <a:r>
              <a:rPr lang="tr-TR" altLang="tr-TR" dirty="0" err="1"/>
              <a:t>Other</a:t>
            </a:r>
            <a:r>
              <a:rPr lang="tr-TR" altLang="tr-TR" dirty="0"/>
              <a:t> </a:t>
            </a:r>
            <a:r>
              <a:rPr lang="tr-TR" altLang="tr-TR" dirty="0" err="1"/>
              <a:t>Types</a:t>
            </a:r>
            <a:r>
              <a:rPr lang="tr-TR" altLang="tr-TR" dirty="0"/>
              <a:t> of </a:t>
            </a:r>
            <a:r>
              <a:rPr lang="tr-TR" altLang="tr-TR" dirty="0" err="1"/>
              <a:t>Testing</a:t>
            </a:r>
            <a:endParaRPr lang="en-US" altLang="tr-TR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r-TR" sz="5400" dirty="0" err="1" smtClean="0"/>
              <a:t>Module</a:t>
            </a:r>
            <a:r>
              <a:rPr lang="tr-TR" sz="5400" dirty="0" smtClean="0"/>
              <a:t> Integration</a:t>
            </a:r>
            <a:br>
              <a:rPr lang="tr-TR" sz="5400" dirty="0" smtClean="0"/>
            </a:br>
            <a:r>
              <a:rPr lang="tr-TR" sz="5400" dirty="0" err="1" smtClean="0"/>
              <a:t>Testing</a:t>
            </a:r>
            <a:r>
              <a:rPr lang="tr-TR" sz="5400" dirty="0" smtClean="0"/>
              <a:t> </a:t>
            </a:r>
            <a:r>
              <a:rPr lang="tr-TR" sz="5400" dirty="0" err="1" smtClean="0"/>
              <a:t>and</a:t>
            </a:r>
            <a:r>
              <a:rPr lang="tr-TR" sz="5400" dirty="0" smtClean="0"/>
              <a:t> </a:t>
            </a:r>
            <a:r>
              <a:rPr lang="tr-TR" sz="5400" dirty="0" err="1" smtClean="0"/>
              <a:t>Strategies</a:t>
            </a:r>
            <a:endParaRPr lang="tr-TR" sz="5400" dirty="0"/>
          </a:p>
        </p:txBody>
      </p:sp>
      <p:sp>
        <p:nvSpPr>
          <p:cNvPr id="16386" name="Text Placeholder 5"/>
          <p:cNvSpPr>
            <a:spLocks noGrp="1"/>
          </p:cNvSpPr>
          <p:nvPr>
            <p:ph type="body" idx="1"/>
          </p:nvPr>
        </p:nvSpPr>
        <p:spPr>
          <a:xfrm>
            <a:off x="571500" y="4800600"/>
            <a:ext cx="8001000" cy="549275"/>
          </a:xfrm>
        </p:spPr>
        <p:txBody>
          <a:bodyPr/>
          <a:lstStyle/>
          <a:p>
            <a:pPr eaLnBrk="1" hangingPunct="1"/>
            <a:endParaRPr lang="tr-T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075362"/>
            <a:ext cx="3571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 smtClean="0">
                <a:latin typeface="+mn-lt"/>
              </a:rPr>
              <a:t>9.4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43148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091A7938-DE80-442B-8F63-84C728008187}" type="slidenum">
              <a:rPr lang="tr-TR" altLang="tr-TR" sz="1400" b="1">
                <a:latin typeface="Arial" panose="020B0604020202020204" pitchFamily="34" charset="0"/>
              </a:rPr>
              <a:pPr algn="r"/>
              <a:t>36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107523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tr-TR" altLang="tr-TR" smtClean="0">
                <a:ln>
                  <a:noFill/>
                </a:ln>
                <a:effectLst/>
              </a:rPr>
              <a:t>A strategic approach to Testing</a:t>
            </a:r>
            <a:endParaRPr lang="en-US" altLang="tr-TR" smtClean="0">
              <a:ln>
                <a:noFill/>
              </a:ln>
              <a:effectLst/>
            </a:endParaRPr>
          </a:p>
        </p:txBody>
      </p:sp>
      <p:sp>
        <p:nvSpPr>
          <p:cNvPr id="1075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916113"/>
            <a:ext cx="8285162" cy="3743325"/>
          </a:xfrm>
        </p:spPr>
        <p:txBody>
          <a:bodyPr/>
          <a:lstStyle/>
          <a:p>
            <a:r>
              <a:rPr lang="tr-TR" altLang="tr-TR" dirty="0" err="1" smtClean="0"/>
              <a:t>Testing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begins</a:t>
            </a:r>
            <a:r>
              <a:rPr lang="tr-TR" altLang="tr-TR" dirty="0" smtClean="0"/>
              <a:t> at </a:t>
            </a:r>
            <a:r>
              <a:rPr lang="tr-TR" altLang="tr-TR" dirty="0" err="1" smtClean="0"/>
              <a:t>the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module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level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and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works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outward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toward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the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integration</a:t>
            </a:r>
            <a:r>
              <a:rPr lang="tr-TR" altLang="tr-TR" dirty="0" smtClean="0"/>
              <a:t> of </a:t>
            </a:r>
            <a:r>
              <a:rPr lang="tr-TR" altLang="tr-TR" dirty="0" err="1" smtClean="0"/>
              <a:t>the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entire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system</a:t>
            </a:r>
            <a:r>
              <a:rPr lang="tr-TR" altLang="tr-TR" dirty="0" smtClean="0"/>
              <a:t>.</a:t>
            </a:r>
          </a:p>
          <a:p>
            <a:endParaRPr lang="tr-TR" altLang="tr-TR" dirty="0" smtClean="0"/>
          </a:p>
          <a:p>
            <a:r>
              <a:rPr lang="tr-TR" altLang="tr-TR" dirty="0" err="1" smtClean="0"/>
              <a:t>Different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testing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techniques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are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appropriate</a:t>
            </a:r>
            <a:r>
              <a:rPr lang="tr-TR" altLang="tr-TR" dirty="0" smtClean="0"/>
              <a:t> at </a:t>
            </a:r>
            <a:r>
              <a:rPr lang="tr-TR" altLang="tr-TR" dirty="0" err="1" smtClean="0"/>
              <a:t>different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points</a:t>
            </a:r>
            <a:r>
              <a:rPr lang="tr-TR" altLang="tr-TR" dirty="0" smtClean="0"/>
              <a:t> in time.</a:t>
            </a:r>
          </a:p>
          <a:p>
            <a:endParaRPr lang="tr-TR" altLang="tr-TR" dirty="0" smtClean="0"/>
          </a:p>
        </p:txBody>
      </p:sp>
    </p:spTree>
    <p:extLst>
      <p:ext uri="{BB962C8B-B14F-4D97-AF65-F5344CB8AC3E}">
        <p14:creationId xmlns:p14="http://schemas.microsoft.com/office/powerpoint/2010/main" val="1731403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4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8A1AB0B6-8124-43FB-A945-E247DD5E993D}" type="slidenum">
              <a:rPr lang="tr-TR" altLang="tr-TR" sz="1400" b="1">
                <a:latin typeface="Arial" panose="020B0604020202020204" pitchFamily="34" charset="0"/>
              </a:rPr>
              <a:pPr algn="r"/>
              <a:t>37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06363"/>
            <a:ext cx="91440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tr-TR" altLang="tr-TR" dirty="0" err="1" smtClean="0">
                <a:ln>
                  <a:noFill/>
                </a:ln>
                <a:effectLst/>
              </a:rPr>
              <a:t>Strategies</a:t>
            </a:r>
            <a:r>
              <a:rPr lang="tr-TR" altLang="tr-TR" dirty="0" smtClean="0">
                <a:ln>
                  <a:noFill/>
                </a:ln>
                <a:effectLst/>
              </a:rPr>
              <a:t> </a:t>
            </a:r>
            <a:r>
              <a:rPr lang="tr-TR" altLang="tr-TR" dirty="0" err="1" smtClean="0">
                <a:ln>
                  <a:noFill/>
                </a:ln>
                <a:effectLst/>
              </a:rPr>
              <a:t>for</a:t>
            </a:r>
            <a:r>
              <a:rPr lang="tr-TR" altLang="tr-TR" dirty="0" smtClean="0">
                <a:ln>
                  <a:noFill/>
                </a:ln>
                <a:effectLst/>
              </a:rPr>
              <a:t> </a:t>
            </a:r>
            <a:r>
              <a:rPr lang="en-AU" altLang="tr-TR" dirty="0" smtClean="0">
                <a:ln>
                  <a:noFill/>
                </a:ln>
                <a:effectLst/>
              </a:rPr>
              <a:t>Integration Testing</a:t>
            </a:r>
          </a:p>
        </p:txBody>
      </p:sp>
      <p:sp>
        <p:nvSpPr>
          <p:cNvPr id="499715" name="Rectangle 3"/>
          <p:cNvSpPr>
            <a:spLocks noChangeArrowheads="1"/>
          </p:cNvSpPr>
          <p:nvPr/>
        </p:nvSpPr>
        <p:spPr bwMode="auto">
          <a:xfrm>
            <a:off x="304800" y="1295400"/>
            <a:ext cx="8610600" cy="502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altLang="tr-TR" sz="2400" b="1" u="sng">
                <a:latin typeface="Arial" panose="020B0604020202020204" pitchFamily="34" charset="0"/>
              </a:rPr>
              <a:t>1) Big bang approach: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tr-TR" altLang="tr-TR" sz="2400">
                <a:latin typeface="Arial" panose="020B0604020202020204" pitchFamily="34" charset="0"/>
              </a:rPr>
              <a:t> All modules are fully implemented and combined as a whole,</a:t>
            </a:r>
            <a:br>
              <a:rPr lang="tr-TR" altLang="tr-TR" sz="2400">
                <a:latin typeface="Arial" panose="020B0604020202020204" pitchFamily="34" charset="0"/>
              </a:rPr>
            </a:br>
            <a:r>
              <a:rPr lang="tr-TR" altLang="tr-TR" sz="2400">
                <a:latin typeface="Arial" panose="020B0604020202020204" pitchFamily="34" charset="0"/>
              </a:rPr>
              <a:t> then tested as a whole. It is not practical.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tr-TR" altLang="tr-TR" sz="240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tr-TR" altLang="tr-TR" sz="2400" b="1" u="sng">
                <a:latin typeface="Arial" panose="020B0604020202020204" pitchFamily="34" charset="0"/>
              </a:rPr>
              <a:t>2) Incremental approach: </a:t>
            </a:r>
            <a:r>
              <a:rPr lang="tr-TR" altLang="tr-TR" sz="2400" b="1">
                <a:latin typeface="Arial" panose="020B0604020202020204" pitchFamily="34" charset="0"/>
              </a:rPr>
              <a:t>(Top-down or Bottom-up)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tr-TR" altLang="tr-TR" sz="2400">
                <a:latin typeface="Arial" panose="020B0604020202020204" pitchFamily="34" charset="0"/>
              </a:rPr>
              <a:t> Program is constructed and tested in small clusters.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tr-TR" altLang="tr-TR" sz="2400">
                <a:latin typeface="Arial" panose="020B0604020202020204" pitchFamily="34" charset="0"/>
              </a:rPr>
              <a:t> Errors are easier to isolate</a:t>
            </a:r>
            <a:r>
              <a:rPr lang="en-US" altLang="tr-TR" sz="2400">
                <a:latin typeface="Arial" panose="020B0604020202020204" pitchFamily="34" charset="0"/>
              </a:rPr>
              <a:t> </a:t>
            </a:r>
            <a:r>
              <a:rPr lang="tr-TR" altLang="tr-TR" sz="2400">
                <a:latin typeface="Arial" panose="020B0604020202020204" pitchFamily="34" charset="0"/>
              </a:rPr>
              <a:t>and correct.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tr-TR" altLang="tr-TR" sz="2400">
                <a:latin typeface="Arial" panose="020B0604020202020204" pitchFamily="34" charset="0"/>
              </a:rPr>
              <a:t> Interfaces between modules are more likely to be tested completely.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tr-TR" altLang="tr-TR" sz="2400">
                <a:latin typeface="Arial" panose="020B0604020202020204" pitchFamily="34" charset="0"/>
              </a:rPr>
              <a:t> After each integration step, a regression test is conducted.</a:t>
            </a:r>
          </a:p>
        </p:txBody>
      </p:sp>
    </p:spTree>
    <p:extLst>
      <p:ext uri="{BB962C8B-B14F-4D97-AF65-F5344CB8AC3E}">
        <p14:creationId xmlns:p14="http://schemas.microsoft.com/office/powerpoint/2010/main" val="15546086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3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938C3A15-5C42-4912-8EC4-6EAD34BA4D83}" type="slidenum">
              <a:rPr lang="tr-TR" altLang="tr-TR" sz="1400" b="1">
                <a:latin typeface="Arial" panose="020B0604020202020204" pitchFamily="34" charset="0"/>
              </a:rPr>
              <a:pPr algn="r"/>
              <a:t>38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109584" name="Rectangle 15"/>
          <p:cNvSpPr>
            <a:spLocks noChangeArrowheads="1"/>
          </p:cNvSpPr>
          <p:nvPr/>
        </p:nvSpPr>
        <p:spPr bwMode="auto">
          <a:xfrm>
            <a:off x="395288" y="1412875"/>
            <a:ext cx="32004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altLang="tr-TR" sz="2400" dirty="0">
                <a:solidFill>
                  <a:srgbClr val="FF0000"/>
                </a:solidFill>
                <a:latin typeface="Arial" panose="020B0604020202020204" pitchFamily="34" charset="0"/>
              </a:rPr>
              <a:t>Integration </a:t>
            </a:r>
            <a:r>
              <a:rPr lang="tr-TR" altLang="tr-TR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and</a:t>
            </a:r>
            <a:r>
              <a:rPr lang="tr-TR" altLang="tr-TR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tr-TR" altLang="tr-TR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testing</a:t>
            </a:r>
            <a:r>
              <a:rPr lang="tr-TR" altLang="tr-TR" sz="2400" dirty="0">
                <a:solidFill>
                  <a:srgbClr val="FF0000"/>
                </a:solidFill>
                <a:latin typeface="Arial" panose="020B0604020202020204" pitchFamily="34" charset="0"/>
              </a:rPr>
              <a:t> at </a:t>
            </a:r>
            <a:r>
              <a:rPr lang="tr-TR" altLang="tr-TR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once</a:t>
            </a:r>
            <a:r>
              <a:rPr lang="tr-TR" altLang="tr-TR" sz="2400" dirty="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tr-TR" altLang="tr-TR" sz="2400" dirty="0">
                <a:solidFill>
                  <a:srgbClr val="FF0000"/>
                </a:solidFill>
                <a:latin typeface="Arial" panose="020B0604020202020204" pitchFamily="34" charset="0"/>
              </a:rPr>
              <a:t>1. </a:t>
            </a:r>
            <a:r>
              <a:rPr lang="tr-TR" altLang="tr-TR" sz="2400" dirty="0" smtClean="0">
                <a:solidFill>
                  <a:srgbClr val="FF0000"/>
                </a:solidFill>
                <a:latin typeface="Arial" panose="020B0604020202020204" pitchFamily="34" charset="0"/>
              </a:rPr>
              <a:t>a, b, c, …, l, m</a:t>
            </a:r>
            <a:endParaRPr lang="tr-TR" altLang="tr-TR" sz="24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09585" name="Rectangle 16"/>
          <p:cNvSpPr>
            <a:spLocks noChangeArrowheads="1"/>
          </p:cNvSpPr>
          <p:nvPr/>
        </p:nvSpPr>
        <p:spPr bwMode="auto">
          <a:xfrm>
            <a:off x="9525" y="130968"/>
            <a:ext cx="91440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7500" lnSpcReduction="10000"/>
          </a:bodyPr>
          <a:lstStyle/>
          <a:p>
            <a:pPr algn="ctr">
              <a:spcBef>
                <a:spcPct val="0"/>
              </a:spcBef>
            </a:pPr>
            <a:r>
              <a:rPr lang="tr-TR" altLang="tr-TR" sz="54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Big</a:t>
            </a:r>
            <a:r>
              <a:rPr lang="tr-TR" altLang="tr-TR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altLang="tr-TR" sz="54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bang</a:t>
            </a:r>
            <a:r>
              <a:rPr lang="tr-TR" altLang="tr-TR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altLang="tr-TR" sz="54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integration</a:t>
            </a:r>
            <a:r>
              <a:rPr lang="tr-TR" altLang="tr-TR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altLang="tr-TR" sz="54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testing</a:t>
            </a:r>
            <a:endParaRPr lang="en-AU" altLang="tr-TR" sz="5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097881"/>
            <a:ext cx="5089525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89913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tr-TR" dirty="0" smtClean="0">
                <a:ea typeface="ＭＳ Ｐゴシック" charset="-128"/>
              </a:rPr>
              <a:t>Top-down Integration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068388"/>
            <a:ext cx="3732212" cy="5561012"/>
          </a:xfrm>
        </p:spPr>
        <p:txBody>
          <a:bodyPr/>
          <a:lstStyle/>
          <a:p>
            <a:pPr eaLnBrk="1" hangingPunct="1"/>
            <a:r>
              <a:rPr lang="en-US" altLang="tr-TR" smtClean="0">
                <a:ea typeface="ＭＳ Ｐゴシック" charset="-128"/>
              </a:rPr>
              <a:t>If code artifact </a:t>
            </a:r>
            <a:r>
              <a:rPr lang="en-US" altLang="tr-TR" sz="1600" smtClean="0">
                <a:latin typeface="Courier New" panose="02070309020205020404" pitchFamily="49" charset="0"/>
                <a:ea typeface="ＭＳ Ｐゴシック" charset="-128"/>
              </a:rPr>
              <a:t>mAbove </a:t>
            </a:r>
            <a:r>
              <a:rPr lang="en-US" altLang="tr-TR" smtClean="0">
                <a:ea typeface="ＭＳ Ｐゴシック" charset="-128"/>
              </a:rPr>
              <a:t>sends a message to artifact </a:t>
            </a:r>
            <a:r>
              <a:rPr lang="en-US" altLang="tr-TR" sz="1800" smtClean="0">
                <a:latin typeface="Courier New" panose="02070309020205020404" pitchFamily="49" charset="0"/>
                <a:ea typeface="ＭＳ Ｐゴシック" charset="-128"/>
              </a:rPr>
              <a:t>mBelow, </a:t>
            </a:r>
            <a:r>
              <a:rPr lang="en-US" altLang="tr-TR" smtClean="0">
                <a:ea typeface="ＭＳ Ｐゴシック" charset="-128"/>
              </a:rPr>
              <a:t>then</a:t>
            </a:r>
            <a:r>
              <a:rPr lang="en-US" altLang="tr-TR" sz="1800" smtClean="0">
                <a:latin typeface="Courier New" panose="02070309020205020404" pitchFamily="49" charset="0"/>
                <a:ea typeface="ＭＳ Ｐゴシック" charset="-128"/>
              </a:rPr>
              <a:t> mAbove </a:t>
            </a:r>
            <a:r>
              <a:rPr lang="en-US" altLang="tr-TR" smtClean="0">
                <a:ea typeface="ＭＳ Ｐゴシック" charset="-128"/>
              </a:rPr>
              <a:t>is implemented and integrated before</a:t>
            </a:r>
            <a:r>
              <a:rPr lang="en-US" altLang="tr-TR" sz="1800" smtClean="0">
                <a:latin typeface="Courier New" panose="02070309020205020404" pitchFamily="49" charset="0"/>
                <a:ea typeface="ＭＳ Ｐゴシック" charset="-128"/>
              </a:rPr>
              <a:t> mBelow</a:t>
            </a:r>
          </a:p>
          <a:p>
            <a:pPr eaLnBrk="1" hangingPunct="1"/>
            <a:endParaRPr lang="en-US" altLang="tr-TR" sz="1800" smtClean="0">
              <a:latin typeface="Courier New" panose="02070309020205020404" pitchFamily="49" charset="0"/>
              <a:ea typeface="ＭＳ Ｐゴシック" charset="-128"/>
            </a:endParaRPr>
          </a:p>
          <a:p>
            <a:pPr eaLnBrk="1" hangingPunct="1"/>
            <a:r>
              <a:rPr lang="en-US" altLang="tr-TR" smtClean="0">
                <a:ea typeface="ＭＳ Ｐゴシック" charset="-128"/>
              </a:rPr>
              <a:t>One possible top-down ordering is </a:t>
            </a:r>
          </a:p>
          <a:p>
            <a:pPr lvl="1" eaLnBrk="1" hangingPunct="1"/>
            <a:r>
              <a:rPr lang="en-US" altLang="tr-TR" sz="1800" smtClean="0">
                <a:latin typeface="Courier New" panose="02070309020205020404" pitchFamily="49" charset="0"/>
                <a:ea typeface="ＭＳ Ｐゴシック" charset="-128"/>
              </a:rPr>
              <a:t>a, b, c, d, e, f, g,</a:t>
            </a:r>
          </a:p>
          <a:p>
            <a:pPr lvl="1" eaLnBrk="1" hangingPunct="1">
              <a:buFont typeface="Webdings" panose="05030102010509060703" pitchFamily="18" charset="2"/>
              <a:buNone/>
            </a:pPr>
            <a:r>
              <a:rPr lang="en-US" altLang="tr-TR" sz="1800" smtClean="0">
                <a:latin typeface="Courier New" panose="02070309020205020404" pitchFamily="49" charset="0"/>
                <a:ea typeface="ＭＳ Ｐゴシック" charset="-128"/>
              </a:rPr>
              <a:t>	h, i, j, k, l ,m</a:t>
            </a:r>
          </a:p>
        </p:txBody>
      </p:sp>
      <p:pic>
        <p:nvPicPr>
          <p:cNvPr id="111621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44824"/>
            <a:ext cx="4310062" cy="291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6723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tr-TR" dirty="0" smtClean="0">
                <a:ea typeface="ＭＳ Ｐゴシック" charset="-128"/>
              </a:rPr>
              <a:t>Good Programming Practice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tr-TR" smtClean="0">
                <a:ea typeface="ＭＳ Ｐゴシック" charset="-128"/>
              </a:rPr>
              <a:t>Use of </a:t>
            </a:r>
            <a:r>
              <a:rPr lang="en-US" altLang="tr-TR" i="1" smtClean="0">
                <a:ea typeface="ＭＳ Ｐゴシック" charset="-128"/>
              </a:rPr>
              <a:t>consistent</a:t>
            </a:r>
            <a:r>
              <a:rPr lang="en-US" altLang="tr-TR" smtClean="0">
                <a:ea typeface="ＭＳ Ｐゴシック" charset="-128"/>
              </a:rPr>
              <a:t> and </a:t>
            </a:r>
            <a:r>
              <a:rPr lang="en-US" altLang="tr-TR" i="1" smtClean="0">
                <a:ea typeface="ＭＳ Ｐゴシック" charset="-128"/>
              </a:rPr>
              <a:t>meaningful</a:t>
            </a:r>
            <a:r>
              <a:rPr lang="en-US" altLang="tr-TR" smtClean="0">
                <a:ea typeface="ＭＳ Ｐゴシック" charset="-128"/>
              </a:rPr>
              <a:t> variable names</a:t>
            </a:r>
          </a:p>
          <a:p>
            <a:pPr lvl="1" eaLnBrk="1" hangingPunct="1"/>
            <a:r>
              <a:rPr lang="en-US" altLang="tr-TR" smtClean="0">
                <a:ea typeface="ＭＳ Ｐゴシック" charset="-128"/>
              </a:rPr>
              <a:t>“Meaningful” to future maintenance programmers</a:t>
            </a:r>
          </a:p>
          <a:p>
            <a:pPr lvl="1" eaLnBrk="1" hangingPunct="1"/>
            <a:r>
              <a:rPr lang="en-US" altLang="tr-TR" smtClean="0">
                <a:ea typeface="ＭＳ Ｐゴシック" charset="-128"/>
              </a:rPr>
              <a:t>“Consistent” to aid future maintenance programmers</a:t>
            </a:r>
          </a:p>
        </p:txBody>
      </p:sp>
    </p:spTree>
    <p:extLst>
      <p:ext uri="{BB962C8B-B14F-4D97-AF65-F5344CB8AC3E}">
        <p14:creationId xmlns:p14="http://schemas.microsoft.com/office/powerpoint/2010/main" val="42354973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tr-TR" smtClean="0">
                <a:ea typeface="ＭＳ Ｐゴシック" charset="-128"/>
              </a:rPr>
              <a:t>Top-down Integration (contd)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068388"/>
            <a:ext cx="3528764" cy="3944788"/>
          </a:xfrm>
        </p:spPr>
        <p:txBody>
          <a:bodyPr/>
          <a:lstStyle/>
          <a:p>
            <a:pPr eaLnBrk="1" hangingPunct="1">
              <a:tabLst>
                <a:tab pos="1490663" algn="l"/>
              </a:tabLst>
            </a:pPr>
            <a:r>
              <a:rPr lang="en-US" altLang="tr-TR" dirty="0" smtClean="0">
                <a:ea typeface="ＭＳ Ｐゴシック" charset="-128"/>
              </a:rPr>
              <a:t>Another possible top-down ordering is</a:t>
            </a:r>
          </a:p>
          <a:p>
            <a:pPr eaLnBrk="1" hangingPunct="1">
              <a:tabLst>
                <a:tab pos="1490663" algn="l"/>
              </a:tabLst>
            </a:pPr>
            <a:endParaRPr lang="en-US" altLang="tr-TR" dirty="0" smtClean="0">
              <a:ea typeface="ＭＳ Ｐゴシック" charset="-128"/>
            </a:endParaRPr>
          </a:p>
          <a:p>
            <a:pPr lvl="1" eaLnBrk="1" hangingPunct="1">
              <a:buFont typeface="Webdings" panose="05030102010509060703" pitchFamily="18" charset="2"/>
              <a:buNone/>
              <a:tabLst>
                <a:tab pos="1490663" algn="l"/>
              </a:tabLst>
            </a:pPr>
            <a:r>
              <a:rPr lang="en-US" altLang="tr-TR" sz="1800" dirty="0" smtClean="0">
                <a:latin typeface="Courier New" panose="02070309020205020404" pitchFamily="49" charset="0"/>
                <a:ea typeface="ＭＳ Ｐゴシック" charset="-128"/>
                <a:cs typeface="Times New Roman" panose="02020603050405020304" pitchFamily="18" charset="0"/>
              </a:rPr>
              <a:t>		a</a:t>
            </a:r>
          </a:p>
          <a:p>
            <a:pPr lvl="1" eaLnBrk="1" hangingPunct="1">
              <a:buFont typeface="Webdings" panose="05030102010509060703" pitchFamily="18" charset="2"/>
              <a:buNone/>
              <a:tabLst>
                <a:tab pos="1490663" algn="l"/>
              </a:tabLst>
            </a:pPr>
            <a:r>
              <a:rPr lang="en-US" altLang="tr-TR" sz="1800" dirty="0" smtClean="0">
                <a:latin typeface="Courier New" panose="02070309020205020404" pitchFamily="49" charset="0"/>
                <a:ea typeface="ＭＳ Ｐゴシック" charset="-128"/>
                <a:cs typeface="Times New Roman" panose="02020603050405020304" pitchFamily="18" charset="0"/>
              </a:rPr>
              <a:t>[a]	b, e, h</a:t>
            </a:r>
          </a:p>
          <a:p>
            <a:pPr lvl="1" eaLnBrk="1" hangingPunct="1">
              <a:buFont typeface="Webdings" panose="05030102010509060703" pitchFamily="18" charset="2"/>
              <a:buNone/>
              <a:tabLst>
                <a:tab pos="1490663" algn="l"/>
              </a:tabLst>
            </a:pPr>
            <a:r>
              <a:rPr lang="en-US" altLang="tr-TR" sz="1800" dirty="0" smtClean="0">
                <a:latin typeface="Courier New" panose="02070309020205020404" pitchFamily="49" charset="0"/>
                <a:ea typeface="ＭＳ Ｐゴシック" charset="-128"/>
                <a:cs typeface="Times New Roman" panose="02020603050405020304" pitchFamily="18" charset="0"/>
              </a:rPr>
              <a:t>[a]  	c ,d, f, </a:t>
            </a:r>
            <a:r>
              <a:rPr lang="en-US" altLang="tr-TR" sz="1800" dirty="0" err="1" smtClean="0">
                <a:latin typeface="Courier New" panose="02070309020205020404" pitchFamily="49" charset="0"/>
                <a:ea typeface="ＭＳ Ｐゴシック" charset="-128"/>
                <a:cs typeface="Times New Roman" panose="02020603050405020304" pitchFamily="18" charset="0"/>
              </a:rPr>
              <a:t>i</a:t>
            </a:r>
            <a:endParaRPr lang="en-US" altLang="tr-TR" sz="1800" dirty="0" smtClean="0">
              <a:latin typeface="Courier New" panose="02070309020205020404" pitchFamily="49" charset="0"/>
              <a:ea typeface="ＭＳ Ｐゴシック" charset="-128"/>
              <a:cs typeface="Times New Roman" panose="02020603050405020304" pitchFamily="18" charset="0"/>
            </a:endParaRPr>
          </a:p>
          <a:p>
            <a:pPr lvl="1" eaLnBrk="1" hangingPunct="1">
              <a:buFont typeface="Webdings" panose="05030102010509060703" pitchFamily="18" charset="2"/>
              <a:buNone/>
              <a:tabLst>
                <a:tab pos="1490663" algn="l"/>
              </a:tabLst>
            </a:pPr>
            <a:r>
              <a:rPr lang="en-US" altLang="tr-TR" sz="1800" dirty="0" smtClean="0">
                <a:latin typeface="Courier New" panose="02070309020205020404" pitchFamily="49" charset="0"/>
                <a:ea typeface="ＭＳ Ｐゴシック" charset="-128"/>
                <a:cs typeface="Times New Roman" panose="02020603050405020304" pitchFamily="18" charset="0"/>
              </a:rPr>
              <a:t>[a, d]	g, j, k, l, m</a:t>
            </a:r>
            <a:r>
              <a:rPr lang="en-US" altLang="tr-TR" sz="1800" dirty="0" smtClean="0">
                <a:latin typeface="Courier New" panose="02070309020205020404" pitchFamily="49" charset="0"/>
                <a:ea typeface="ＭＳ Ｐゴシック" charset="-128"/>
              </a:rPr>
              <a:t> </a:t>
            </a:r>
            <a:br>
              <a:rPr lang="en-US" altLang="tr-TR" sz="1800" dirty="0" smtClean="0">
                <a:latin typeface="Courier New" panose="02070309020205020404" pitchFamily="49" charset="0"/>
                <a:ea typeface="ＭＳ Ｐゴシック" charset="-128"/>
              </a:rPr>
            </a:br>
            <a:endParaRPr lang="en-US" altLang="tr-TR" sz="1800" dirty="0" smtClean="0">
              <a:latin typeface="Courier New" panose="02070309020205020404" pitchFamily="49" charset="0"/>
              <a:ea typeface="ＭＳ Ｐゴシック" charset="-128"/>
            </a:endParaRPr>
          </a:p>
        </p:txBody>
      </p:sp>
      <p:pic>
        <p:nvPicPr>
          <p:cNvPr id="113669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181225"/>
            <a:ext cx="4090541" cy="291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33267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tr-TR" dirty="0" smtClean="0">
                <a:ea typeface="ＭＳ Ｐゴシック" charset="-128"/>
              </a:rPr>
              <a:t>Bottom-up Integration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068388"/>
            <a:ext cx="3529012" cy="5789612"/>
          </a:xfrm>
        </p:spPr>
        <p:txBody>
          <a:bodyPr/>
          <a:lstStyle/>
          <a:p>
            <a:pPr eaLnBrk="1" hangingPunct="1"/>
            <a:r>
              <a:rPr lang="en-US" altLang="tr-TR" dirty="0" smtClean="0">
                <a:ea typeface="ＭＳ Ｐゴシック" charset="-128"/>
              </a:rPr>
              <a:t>If code artifact</a:t>
            </a:r>
            <a:r>
              <a:rPr lang="en-US" altLang="tr-TR" sz="1800" dirty="0" smtClean="0">
                <a:ea typeface="ＭＳ Ｐゴシック" charset="-128"/>
              </a:rPr>
              <a:t> </a:t>
            </a:r>
            <a:r>
              <a:rPr lang="en-US" altLang="tr-TR" sz="1600" dirty="0" err="1" smtClean="0">
                <a:latin typeface="Courier New" panose="02070309020205020404" pitchFamily="49" charset="0"/>
                <a:ea typeface="ＭＳ Ｐゴシック" charset="-128"/>
                <a:cs typeface="Times New Roman" panose="02020603050405020304" pitchFamily="18" charset="0"/>
              </a:rPr>
              <a:t>mAbove</a:t>
            </a:r>
            <a:r>
              <a:rPr lang="en-US" altLang="tr-TR" sz="1600" dirty="0" smtClean="0">
                <a:latin typeface="Courier New" panose="02070309020205020404" pitchFamily="49" charset="0"/>
                <a:ea typeface="ＭＳ Ｐゴシック" charset="-128"/>
              </a:rPr>
              <a:t> </a:t>
            </a:r>
            <a:r>
              <a:rPr lang="en-US" altLang="tr-TR" dirty="0" smtClean="0">
                <a:ea typeface="ＭＳ Ｐゴシック" charset="-128"/>
              </a:rPr>
              <a:t>calls code artifact</a:t>
            </a:r>
            <a:r>
              <a:rPr lang="en-US" altLang="tr-TR" sz="1800" dirty="0" smtClean="0">
                <a:latin typeface="Courier New" panose="02070309020205020404" pitchFamily="49" charset="0"/>
                <a:ea typeface="ＭＳ Ｐゴシック" charset="-128"/>
              </a:rPr>
              <a:t> </a:t>
            </a:r>
            <a:r>
              <a:rPr lang="en-US" altLang="tr-TR" sz="1800" dirty="0" err="1" smtClean="0">
                <a:latin typeface="Courier New" panose="02070309020205020404" pitchFamily="49" charset="0"/>
                <a:ea typeface="ＭＳ Ｐゴシック" charset="-128"/>
                <a:cs typeface="Times New Roman" panose="02020603050405020304" pitchFamily="18" charset="0"/>
              </a:rPr>
              <a:t>mBelow</a:t>
            </a:r>
            <a:r>
              <a:rPr lang="en-US" altLang="tr-TR" sz="1800" dirty="0" smtClean="0">
                <a:latin typeface="Courier New" panose="02070309020205020404" pitchFamily="49" charset="0"/>
                <a:ea typeface="ＭＳ Ｐゴシック" charset="-128"/>
              </a:rPr>
              <a:t>, </a:t>
            </a:r>
            <a:r>
              <a:rPr lang="en-US" altLang="tr-TR" dirty="0" smtClean="0">
                <a:ea typeface="ＭＳ Ｐゴシック" charset="-128"/>
              </a:rPr>
              <a:t>then </a:t>
            </a:r>
            <a:r>
              <a:rPr lang="en-US" altLang="tr-TR" sz="1600" dirty="0" err="1" smtClean="0">
                <a:latin typeface="Courier New" panose="02070309020205020404" pitchFamily="49" charset="0"/>
                <a:ea typeface="ＭＳ Ｐゴシック" charset="-128"/>
                <a:cs typeface="Times New Roman" panose="02020603050405020304" pitchFamily="18" charset="0"/>
              </a:rPr>
              <a:t>mBelow</a:t>
            </a:r>
            <a:r>
              <a:rPr lang="en-US" altLang="tr-TR" sz="1600" dirty="0" smtClean="0">
                <a:latin typeface="Courier New" panose="02070309020205020404" pitchFamily="49" charset="0"/>
                <a:ea typeface="ＭＳ Ｐゴシック" charset="-128"/>
              </a:rPr>
              <a:t> </a:t>
            </a:r>
            <a:r>
              <a:rPr lang="en-US" altLang="tr-TR" dirty="0" smtClean="0">
                <a:ea typeface="ＭＳ Ｐゴシック" charset="-128"/>
              </a:rPr>
              <a:t>is implemented and integrated before</a:t>
            </a:r>
            <a:r>
              <a:rPr lang="en-US" altLang="tr-TR" sz="2000" dirty="0" smtClean="0">
                <a:latin typeface="Courier New" panose="02070309020205020404" pitchFamily="49" charset="0"/>
                <a:ea typeface="ＭＳ Ｐゴシック" charset="-128"/>
              </a:rPr>
              <a:t> </a:t>
            </a:r>
            <a:r>
              <a:rPr lang="en-US" altLang="tr-TR" sz="1800" dirty="0" err="1" smtClean="0">
                <a:latin typeface="Courier New" panose="02070309020205020404" pitchFamily="49" charset="0"/>
                <a:ea typeface="ＭＳ Ｐゴシック" charset="-128"/>
                <a:cs typeface="Times New Roman" panose="02020603050405020304" pitchFamily="18" charset="0"/>
              </a:rPr>
              <a:t>mAbove</a:t>
            </a:r>
            <a:endParaRPr lang="en-US" altLang="tr-TR" sz="1800" dirty="0" smtClean="0">
              <a:latin typeface="Courier New" panose="02070309020205020404" pitchFamily="49" charset="0"/>
              <a:ea typeface="ＭＳ Ｐゴシック" charset="-128"/>
              <a:cs typeface="Times New Roman" panose="02020603050405020304" pitchFamily="18" charset="0"/>
            </a:endParaRPr>
          </a:p>
          <a:p>
            <a:pPr lvl="1" eaLnBrk="1" hangingPunct="1"/>
            <a:endParaRPr lang="en-US" altLang="tr-TR" dirty="0" smtClean="0">
              <a:ea typeface="ＭＳ Ｐゴシック" charset="-128"/>
            </a:endParaRPr>
          </a:p>
          <a:p>
            <a:pPr eaLnBrk="1" hangingPunct="1"/>
            <a:r>
              <a:rPr lang="en-US" altLang="tr-TR" dirty="0" smtClean="0">
                <a:ea typeface="ＭＳ Ｐゴシック" charset="-128"/>
              </a:rPr>
              <a:t>One possible bottom-up ordering is</a:t>
            </a:r>
          </a:p>
          <a:p>
            <a:pPr lvl="1" eaLnBrk="1" hangingPunct="1">
              <a:buFont typeface="Webdings" panose="05030102010509060703" pitchFamily="18" charset="2"/>
              <a:buNone/>
            </a:pPr>
            <a:r>
              <a:rPr lang="en-US" altLang="tr-TR" sz="1800" dirty="0" smtClean="0">
                <a:latin typeface="Courier New" panose="02070309020205020404" pitchFamily="49" charset="0"/>
                <a:ea typeface="ＭＳ Ｐゴシック" charset="-128"/>
                <a:cs typeface="Times New Roman" panose="02020603050405020304" pitchFamily="18" charset="0"/>
              </a:rPr>
              <a:t>l, m, </a:t>
            </a:r>
            <a:endParaRPr lang="tr-TR" altLang="tr-TR" sz="1800" dirty="0" smtClean="0">
              <a:latin typeface="Courier New" panose="02070309020205020404" pitchFamily="49" charset="0"/>
              <a:ea typeface="ＭＳ Ｐゴシック" charset="-128"/>
              <a:cs typeface="Times New Roman" panose="02020603050405020304" pitchFamily="18" charset="0"/>
            </a:endParaRPr>
          </a:p>
          <a:p>
            <a:pPr lvl="1" eaLnBrk="1" hangingPunct="1">
              <a:buFont typeface="Webdings" panose="05030102010509060703" pitchFamily="18" charset="2"/>
              <a:buNone/>
            </a:pPr>
            <a:r>
              <a:rPr lang="en-US" altLang="tr-TR" sz="1800" dirty="0" smtClean="0">
                <a:latin typeface="Courier New" panose="02070309020205020404" pitchFamily="49" charset="0"/>
                <a:ea typeface="ＭＳ Ｐゴシック" charset="-128"/>
                <a:cs typeface="Times New Roman" panose="02020603050405020304" pitchFamily="18" charset="0"/>
              </a:rPr>
              <a:t>h, </a:t>
            </a:r>
            <a:r>
              <a:rPr lang="en-US" altLang="tr-TR" sz="1800" dirty="0" err="1" smtClean="0">
                <a:latin typeface="Courier New" panose="02070309020205020404" pitchFamily="49" charset="0"/>
                <a:ea typeface="ＭＳ Ｐゴシック" charset="-128"/>
                <a:cs typeface="Times New Roman" panose="02020603050405020304" pitchFamily="18" charset="0"/>
              </a:rPr>
              <a:t>i</a:t>
            </a:r>
            <a:r>
              <a:rPr lang="en-US" altLang="tr-TR" sz="1800" dirty="0" smtClean="0">
                <a:latin typeface="Courier New" panose="02070309020205020404" pitchFamily="49" charset="0"/>
                <a:ea typeface="ＭＳ Ｐゴシック" charset="-128"/>
                <a:cs typeface="Times New Roman" panose="02020603050405020304" pitchFamily="18" charset="0"/>
              </a:rPr>
              <a:t>, j, k, </a:t>
            </a:r>
            <a:endParaRPr lang="tr-TR" altLang="tr-TR" sz="1800" dirty="0" smtClean="0">
              <a:latin typeface="Courier New" panose="02070309020205020404" pitchFamily="49" charset="0"/>
              <a:ea typeface="ＭＳ Ｐゴシック" charset="-128"/>
              <a:cs typeface="Times New Roman" panose="02020603050405020304" pitchFamily="18" charset="0"/>
            </a:endParaRPr>
          </a:p>
          <a:p>
            <a:pPr lvl="1" eaLnBrk="1" hangingPunct="1">
              <a:buFont typeface="Webdings" panose="05030102010509060703" pitchFamily="18" charset="2"/>
              <a:buNone/>
            </a:pPr>
            <a:r>
              <a:rPr lang="en-US" altLang="tr-TR" sz="1800" dirty="0" smtClean="0">
                <a:latin typeface="Courier New" panose="02070309020205020404" pitchFamily="49" charset="0"/>
                <a:ea typeface="ＭＳ Ｐゴシック" charset="-128"/>
                <a:cs typeface="Times New Roman" panose="02020603050405020304" pitchFamily="18" charset="0"/>
              </a:rPr>
              <a:t>e,</a:t>
            </a:r>
            <a:r>
              <a:rPr lang="tr-TR" altLang="tr-TR" sz="1800" dirty="0" smtClean="0">
                <a:latin typeface="Courier New" panose="02070309020205020404" pitchFamily="49" charset="0"/>
                <a:ea typeface="ＭＳ Ｐゴシック" charset="-128"/>
                <a:cs typeface="Times New Roman" panose="02020603050405020304" pitchFamily="18" charset="0"/>
              </a:rPr>
              <a:t> </a:t>
            </a:r>
            <a:r>
              <a:rPr lang="en-US" altLang="tr-TR" sz="1800" dirty="0" smtClean="0">
                <a:latin typeface="Courier New" panose="02070309020205020404" pitchFamily="49" charset="0"/>
                <a:ea typeface="ＭＳ Ｐゴシック" charset="-128"/>
                <a:cs typeface="Times New Roman" panose="02020603050405020304" pitchFamily="18" charset="0"/>
              </a:rPr>
              <a:t>f, g, </a:t>
            </a:r>
            <a:endParaRPr lang="tr-TR" altLang="tr-TR" sz="1800" dirty="0" smtClean="0">
              <a:latin typeface="Courier New" panose="02070309020205020404" pitchFamily="49" charset="0"/>
              <a:ea typeface="ＭＳ Ｐゴシック" charset="-128"/>
              <a:cs typeface="Times New Roman" panose="02020603050405020304" pitchFamily="18" charset="0"/>
            </a:endParaRPr>
          </a:p>
          <a:p>
            <a:pPr lvl="1" eaLnBrk="1" hangingPunct="1">
              <a:buFont typeface="Webdings" panose="05030102010509060703" pitchFamily="18" charset="2"/>
              <a:buNone/>
            </a:pPr>
            <a:r>
              <a:rPr lang="en-US" altLang="tr-TR" sz="1800" dirty="0" smtClean="0">
                <a:latin typeface="Courier New" panose="02070309020205020404" pitchFamily="49" charset="0"/>
                <a:ea typeface="ＭＳ Ｐゴシック" charset="-128"/>
                <a:cs typeface="Times New Roman" panose="02020603050405020304" pitchFamily="18" charset="0"/>
              </a:rPr>
              <a:t>b, c, d, </a:t>
            </a:r>
            <a:endParaRPr lang="tr-TR" altLang="tr-TR" sz="1800" dirty="0" smtClean="0">
              <a:latin typeface="Courier New" panose="02070309020205020404" pitchFamily="49" charset="0"/>
              <a:ea typeface="ＭＳ Ｐゴシック" charset="-128"/>
              <a:cs typeface="Times New Roman" panose="02020603050405020304" pitchFamily="18" charset="0"/>
            </a:endParaRPr>
          </a:p>
          <a:p>
            <a:pPr lvl="1" eaLnBrk="1" hangingPunct="1">
              <a:buFont typeface="Webdings" panose="05030102010509060703" pitchFamily="18" charset="2"/>
              <a:buNone/>
            </a:pPr>
            <a:r>
              <a:rPr lang="en-US" altLang="tr-TR" sz="1800" dirty="0" smtClean="0">
                <a:latin typeface="Courier New" panose="02070309020205020404" pitchFamily="49" charset="0"/>
                <a:ea typeface="ＭＳ Ｐゴシック" charset="-128"/>
                <a:cs typeface="Times New Roman" panose="02020603050405020304" pitchFamily="18" charset="0"/>
              </a:rPr>
              <a:t>a</a:t>
            </a:r>
          </a:p>
        </p:txBody>
      </p:sp>
      <p:pic>
        <p:nvPicPr>
          <p:cNvPr id="121861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1700808"/>
            <a:ext cx="4310062" cy="291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48892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tr-TR" dirty="0" smtClean="0">
                <a:ea typeface="ＭＳ Ｐゴシック" charset="-128"/>
              </a:rPr>
              <a:t>Bottom-up Integration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068388"/>
            <a:ext cx="3503612" cy="57896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tr-TR" smtClean="0">
                <a:ea typeface="ＭＳ Ｐゴシック" charset="-128"/>
              </a:rPr>
              <a:t>Another possible bottom-up ordering is</a:t>
            </a:r>
          </a:p>
          <a:p>
            <a:pPr eaLnBrk="1" hangingPunct="1">
              <a:lnSpc>
                <a:spcPct val="90000"/>
              </a:lnSpc>
              <a:buFont typeface="Webdings" panose="05030102010509060703" pitchFamily="18" charset="2"/>
              <a:buNone/>
            </a:pPr>
            <a:endParaRPr lang="en-US" altLang="tr-TR" sz="1800" smtClean="0">
              <a:latin typeface="Courier New" panose="02070309020205020404" pitchFamily="49" charset="0"/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  <a:buFont typeface="Webdings" panose="05030102010509060703" pitchFamily="18" charset="2"/>
              <a:buNone/>
            </a:pPr>
            <a:r>
              <a:rPr lang="en-US" altLang="tr-TR" sz="1800" smtClean="0">
                <a:latin typeface="Courier New" panose="02070309020205020404" pitchFamily="49" charset="0"/>
                <a:ea typeface="ＭＳ Ｐゴシック" charset="-128"/>
                <a:cs typeface="Times New Roman" panose="02020603050405020304" pitchFamily="18" charset="0"/>
              </a:rPr>
              <a:t>	h, e, b</a:t>
            </a:r>
          </a:p>
          <a:p>
            <a:pPr eaLnBrk="1" hangingPunct="1">
              <a:lnSpc>
                <a:spcPct val="90000"/>
              </a:lnSpc>
              <a:buFont typeface="Webdings" panose="05030102010509060703" pitchFamily="18" charset="2"/>
              <a:buNone/>
            </a:pPr>
            <a:r>
              <a:rPr lang="en-US" altLang="tr-TR" sz="1800" smtClean="0">
                <a:latin typeface="Courier New" panose="02070309020205020404" pitchFamily="49" charset="0"/>
                <a:ea typeface="ＭＳ Ｐゴシック" charset="-128"/>
                <a:cs typeface="Times New Roman" panose="02020603050405020304" pitchFamily="18" charset="0"/>
              </a:rPr>
              <a:t>	i, f, c, d</a:t>
            </a:r>
          </a:p>
          <a:p>
            <a:pPr eaLnBrk="1" hangingPunct="1">
              <a:lnSpc>
                <a:spcPct val="90000"/>
              </a:lnSpc>
              <a:buFont typeface="Webdings" panose="05030102010509060703" pitchFamily="18" charset="2"/>
              <a:buNone/>
            </a:pPr>
            <a:r>
              <a:rPr lang="en-US" altLang="tr-TR" sz="1800" smtClean="0">
                <a:latin typeface="Courier New" panose="02070309020205020404" pitchFamily="49" charset="0"/>
                <a:ea typeface="ＭＳ Ｐゴシック" charset="-128"/>
                <a:cs typeface="Times New Roman" panose="02020603050405020304" pitchFamily="18" charset="0"/>
              </a:rPr>
              <a:t>	l, m, j, k, g	[d]</a:t>
            </a:r>
          </a:p>
          <a:p>
            <a:pPr eaLnBrk="1" hangingPunct="1">
              <a:lnSpc>
                <a:spcPct val="90000"/>
              </a:lnSpc>
              <a:buFont typeface="Webdings" panose="05030102010509060703" pitchFamily="18" charset="2"/>
              <a:buNone/>
            </a:pPr>
            <a:r>
              <a:rPr lang="en-US" altLang="tr-TR" sz="1800" smtClean="0">
                <a:latin typeface="Courier New" panose="02070309020205020404" pitchFamily="49" charset="0"/>
                <a:ea typeface="ＭＳ Ｐゴシック" charset="-128"/>
                <a:cs typeface="Times New Roman" panose="02020603050405020304" pitchFamily="18" charset="0"/>
              </a:rPr>
              <a:t>	a	 [b, c, d]</a:t>
            </a:r>
          </a:p>
        </p:txBody>
      </p:sp>
      <p:pic>
        <p:nvPicPr>
          <p:cNvPr id="123909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1835150"/>
            <a:ext cx="4310062" cy="291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00604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tr-TR" dirty="0" smtClean="0">
                <a:ea typeface="ＭＳ Ｐゴシック" charset="-128"/>
              </a:rPr>
              <a:t>Sandwich Integration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068388"/>
            <a:ext cx="3341687" cy="55610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tr-TR" smtClean="0">
                <a:ea typeface="ＭＳ Ｐゴシック" charset="-128"/>
              </a:rPr>
              <a:t>Logic artifacts are integrated top-down</a:t>
            </a:r>
          </a:p>
          <a:p>
            <a:pPr eaLnBrk="1" hangingPunct="1">
              <a:lnSpc>
                <a:spcPct val="90000"/>
              </a:lnSpc>
            </a:pPr>
            <a:endParaRPr lang="en-US" altLang="tr-TR" smtClean="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tr-TR" smtClean="0">
                <a:ea typeface="ＭＳ Ｐゴシック" charset="-128"/>
              </a:rPr>
              <a:t>Operational artifacts are integrated bottom-up</a:t>
            </a:r>
          </a:p>
          <a:p>
            <a:pPr eaLnBrk="1" hangingPunct="1">
              <a:lnSpc>
                <a:spcPct val="90000"/>
              </a:lnSpc>
            </a:pPr>
            <a:endParaRPr lang="en-US" altLang="tr-TR" smtClean="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tr-TR" smtClean="0">
                <a:ea typeface="ＭＳ Ｐゴシック" charset="-128"/>
              </a:rPr>
              <a:t>Finally, the interfaces between the two groups are tested</a:t>
            </a:r>
          </a:p>
        </p:txBody>
      </p:sp>
      <p:sp>
        <p:nvSpPr>
          <p:cNvPr id="130052" name="Rectangle 6"/>
          <p:cNvSpPr>
            <a:spLocks noChangeArrowheads="1"/>
          </p:cNvSpPr>
          <p:nvPr/>
        </p:nvSpPr>
        <p:spPr bwMode="auto">
          <a:xfrm>
            <a:off x="7642225" y="5978525"/>
            <a:ext cx="1092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tr-TR" sz="1400"/>
              <a:t>Figure 15.7</a:t>
            </a:r>
          </a:p>
        </p:txBody>
      </p:sp>
      <p:pic>
        <p:nvPicPr>
          <p:cNvPr id="130053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463" y="1579563"/>
            <a:ext cx="4548187" cy="440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74793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7950" y="188913"/>
            <a:ext cx="5327650" cy="2322174"/>
          </a:xfrm>
          <a:prstGeom prst="rect">
            <a:avLst/>
          </a:prstGeom>
          <a:gradFill rotWithShape="1">
            <a:gsLst>
              <a:gs pos="0">
                <a:srgbClr val="ECC16E"/>
              </a:gs>
              <a:gs pos="47501">
                <a:srgbClr val="F6DDB9"/>
              </a:gs>
              <a:gs pos="58501">
                <a:srgbClr val="F6DDB9"/>
              </a:gs>
              <a:gs pos="100000">
                <a:srgbClr val="ECC16E"/>
              </a:gs>
            </a:gsLst>
            <a:lin ang="3600000" scaled="1"/>
          </a:gradFill>
          <a:ln w="10000">
            <a:solidFill>
              <a:srgbClr val="E3B651"/>
            </a:solidFill>
            <a:miter lim="800000"/>
            <a:headEnd/>
            <a:tailEnd/>
          </a:ln>
          <a:effectLst>
            <a:outerShdw blurRad="63500" dist="25400" dir="3599997" algn="r" rotWithShape="0">
              <a:srgbClr val="000000">
                <a:alpha val="29999"/>
              </a:srgbClr>
            </a:outerShdw>
          </a:effec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Bodoni MT Condensed" panose="02070606080606020203" pitchFamily="18" charset="0"/>
              <a:buAutoNum type="arabicPeriod"/>
            </a:pPr>
            <a:r>
              <a:rPr lang="en-US" altLang="tr-TR" dirty="0"/>
              <a:t>Implementation/Programming Guidelines</a:t>
            </a:r>
            <a:endParaRPr lang="tr-TR" altLang="tr-TR" dirty="0"/>
          </a:p>
          <a:p>
            <a:pPr>
              <a:buFont typeface="Bodoni MT Condensed" panose="02070606080606020203" pitchFamily="18" charset="0"/>
              <a:buAutoNum type="arabicPeriod"/>
            </a:pPr>
            <a:r>
              <a:rPr lang="tr-TR" altLang="tr-TR" dirty="0"/>
              <a:t>Software </a:t>
            </a:r>
            <a:r>
              <a:rPr lang="tr-TR" altLang="tr-TR" dirty="0" err="1"/>
              <a:t>Testing</a:t>
            </a:r>
            <a:r>
              <a:rPr lang="tr-TR" altLang="tr-TR" dirty="0"/>
              <a:t> </a:t>
            </a:r>
            <a:r>
              <a:rPr lang="tr-TR" altLang="tr-TR" dirty="0" err="1"/>
              <a:t>Concepts</a:t>
            </a:r>
            <a:endParaRPr lang="tr-TR" altLang="tr-TR" dirty="0"/>
          </a:p>
          <a:p>
            <a:pPr>
              <a:buFont typeface="Bodoni MT Condensed" panose="02070606080606020203" pitchFamily="18" charset="0"/>
              <a:buAutoNum type="arabicPeriod"/>
            </a:pPr>
            <a:r>
              <a:rPr lang="tr-TR" altLang="tr-TR" dirty="0" err="1"/>
              <a:t>Unit</a:t>
            </a:r>
            <a:r>
              <a:rPr lang="tr-TR" altLang="tr-TR" dirty="0"/>
              <a:t> </a:t>
            </a:r>
            <a:r>
              <a:rPr lang="tr-TR" altLang="tr-TR" dirty="0" err="1"/>
              <a:t>Testing</a:t>
            </a:r>
            <a:endParaRPr lang="tr-TR" altLang="tr-TR" dirty="0"/>
          </a:p>
          <a:p>
            <a:pPr>
              <a:buFont typeface="Bodoni MT Condensed" panose="02070606080606020203" pitchFamily="18" charset="0"/>
              <a:buAutoNum type="arabicPeriod"/>
            </a:pPr>
            <a:r>
              <a:rPr lang="tr-TR" altLang="tr-TR" dirty="0" err="1"/>
              <a:t>Module</a:t>
            </a:r>
            <a:r>
              <a:rPr lang="tr-TR" altLang="tr-TR" dirty="0"/>
              <a:t> Integration </a:t>
            </a:r>
            <a:r>
              <a:rPr lang="tr-TR" altLang="tr-TR" dirty="0" err="1"/>
              <a:t>and</a:t>
            </a:r>
            <a:r>
              <a:rPr lang="tr-TR" altLang="tr-TR" dirty="0"/>
              <a:t> </a:t>
            </a:r>
            <a:r>
              <a:rPr lang="tr-TR" altLang="tr-TR" dirty="0" err="1"/>
              <a:t>Testing</a:t>
            </a:r>
            <a:r>
              <a:rPr lang="tr-TR" altLang="tr-TR" dirty="0"/>
              <a:t> </a:t>
            </a:r>
            <a:r>
              <a:rPr lang="tr-TR" altLang="tr-TR" dirty="0" err="1"/>
              <a:t>Strategies</a:t>
            </a:r>
            <a:endParaRPr lang="tr-TR" altLang="tr-TR" dirty="0"/>
          </a:p>
          <a:p>
            <a:pPr>
              <a:buFont typeface="Bodoni MT Condensed" panose="02070606080606020203" pitchFamily="18" charset="0"/>
              <a:buAutoNum type="arabicPeriod"/>
            </a:pPr>
            <a:r>
              <a:rPr lang="en-US" altLang="tr-TR" dirty="0"/>
              <a:t>Testing </a:t>
            </a:r>
            <a:r>
              <a:rPr lang="tr-TR" altLang="tr-TR" dirty="0" err="1"/>
              <a:t>Approaches</a:t>
            </a:r>
            <a:endParaRPr lang="tr-TR" altLang="tr-TR" dirty="0"/>
          </a:p>
          <a:p>
            <a:pPr marL="838200" lvl="1" indent="-381000">
              <a:buFont typeface="Bodoni MT Condensed" panose="02070606080606020203" pitchFamily="18" charset="0"/>
              <a:buAutoNum type="arabicPeriod"/>
            </a:pPr>
            <a:r>
              <a:rPr lang="tr-TR" altLang="tr-TR" dirty="0"/>
              <a:t>White-Box </a:t>
            </a:r>
            <a:r>
              <a:rPr lang="tr-TR" altLang="tr-TR" dirty="0" err="1"/>
              <a:t>Testing</a:t>
            </a:r>
            <a:endParaRPr lang="tr-TR" altLang="tr-TR" dirty="0"/>
          </a:p>
          <a:p>
            <a:pPr marL="838200" lvl="1" indent="-381000">
              <a:buFont typeface="Bodoni MT Condensed" panose="02070606080606020203" pitchFamily="18" charset="0"/>
              <a:buAutoNum type="arabicPeriod"/>
            </a:pPr>
            <a:r>
              <a:rPr lang="tr-TR" altLang="tr-TR" dirty="0"/>
              <a:t>Black-Box </a:t>
            </a:r>
            <a:r>
              <a:rPr lang="tr-TR" altLang="tr-TR" dirty="0" err="1"/>
              <a:t>Testing</a:t>
            </a:r>
            <a:endParaRPr lang="tr-TR" altLang="tr-TR" dirty="0"/>
          </a:p>
          <a:p>
            <a:pPr>
              <a:buFont typeface="Bodoni MT Condensed" panose="02070606080606020203" pitchFamily="18" charset="0"/>
              <a:buAutoNum type="arabicPeriod"/>
            </a:pPr>
            <a:r>
              <a:rPr lang="tr-TR" altLang="tr-TR" dirty="0" err="1"/>
              <a:t>Other</a:t>
            </a:r>
            <a:r>
              <a:rPr lang="tr-TR" altLang="tr-TR" dirty="0"/>
              <a:t> </a:t>
            </a:r>
            <a:r>
              <a:rPr lang="tr-TR" altLang="tr-TR" dirty="0" err="1"/>
              <a:t>Types</a:t>
            </a:r>
            <a:r>
              <a:rPr lang="tr-TR" altLang="tr-TR" dirty="0"/>
              <a:t> of </a:t>
            </a:r>
            <a:r>
              <a:rPr lang="tr-TR" altLang="tr-TR" dirty="0" err="1"/>
              <a:t>Testing</a:t>
            </a:r>
            <a:endParaRPr lang="en-US" altLang="tr-TR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r-TR" sz="6000" dirty="0" err="1" smtClean="0"/>
              <a:t>Testing</a:t>
            </a:r>
            <a:r>
              <a:rPr lang="tr-TR" sz="6000" dirty="0" smtClean="0"/>
              <a:t> </a:t>
            </a:r>
            <a:r>
              <a:rPr lang="tr-TR" sz="6000" dirty="0" err="1" smtClean="0"/>
              <a:t>Approaches</a:t>
            </a:r>
            <a:endParaRPr lang="tr-TR" sz="6000" dirty="0"/>
          </a:p>
        </p:txBody>
      </p:sp>
      <p:sp>
        <p:nvSpPr>
          <p:cNvPr id="16386" name="Text Placeholder 5"/>
          <p:cNvSpPr>
            <a:spLocks noGrp="1"/>
          </p:cNvSpPr>
          <p:nvPr>
            <p:ph type="body" idx="1"/>
          </p:nvPr>
        </p:nvSpPr>
        <p:spPr>
          <a:xfrm>
            <a:off x="571500" y="4800600"/>
            <a:ext cx="8001000" cy="549275"/>
          </a:xfrm>
        </p:spPr>
        <p:txBody>
          <a:bodyPr/>
          <a:lstStyle/>
          <a:p>
            <a:pPr eaLnBrk="1" hangingPunct="1"/>
            <a:endParaRPr lang="tr-T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825" y="1359010"/>
            <a:ext cx="3571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 smtClean="0">
                <a:latin typeface="+mn-lt"/>
              </a:rPr>
              <a:t>9.5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619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72156009-3A02-47C3-B495-EC30A3E8F84C}" type="slidenum">
              <a:rPr lang="tr-TR" altLang="tr-TR" sz="1400" b="1">
                <a:latin typeface="Arial" panose="020B0604020202020204" pitchFamily="34" charset="0"/>
              </a:rPr>
              <a:pPr algn="r"/>
              <a:t>45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2550" y="177800"/>
            <a:ext cx="90614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tr-TR" altLang="tr-TR" dirty="0" err="1" smtClean="0">
                <a:ln>
                  <a:noFill/>
                </a:ln>
                <a:effectLst/>
              </a:rPr>
              <a:t>Testing</a:t>
            </a:r>
            <a:r>
              <a:rPr lang="tr-TR" altLang="tr-TR" dirty="0" smtClean="0">
                <a:ln>
                  <a:noFill/>
                </a:ln>
                <a:effectLst/>
              </a:rPr>
              <a:t> </a:t>
            </a:r>
            <a:r>
              <a:rPr lang="tr-TR" altLang="tr-TR" dirty="0" err="1" smtClean="0">
                <a:ln>
                  <a:noFill/>
                </a:ln>
                <a:effectLst/>
              </a:rPr>
              <a:t>Approaches</a:t>
            </a:r>
            <a:endParaRPr lang="en-US" altLang="tr-TR" dirty="0" smtClean="0">
              <a:ln>
                <a:noFill/>
              </a:ln>
              <a:effectLst/>
            </a:endParaRPr>
          </a:p>
        </p:txBody>
      </p:sp>
      <p:sp>
        <p:nvSpPr>
          <p:cNvPr id="436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43000"/>
            <a:ext cx="8458200" cy="5181600"/>
          </a:xfrm>
        </p:spPr>
        <p:txBody>
          <a:bodyPr/>
          <a:lstStyle/>
          <a:p>
            <a:r>
              <a:rPr lang="tr-TR" altLang="tr-TR" b="1" u="sng" dirty="0" smtClean="0"/>
              <a:t>Black-</a:t>
            </a:r>
            <a:r>
              <a:rPr lang="tr-TR" altLang="tr-TR" b="1" u="sng" dirty="0" err="1" smtClean="0"/>
              <a:t>box</a:t>
            </a:r>
            <a:r>
              <a:rPr lang="tr-TR" altLang="tr-TR" b="1" u="sng" dirty="0" smtClean="0"/>
              <a:t> </a:t>
            </a:r>
            <a:r>
              <a:rPr lang="tr-TR" altLang="tr-TR" b="1" u="sng" dirty="0" err="1" smtClean="0"/>
              <a:t>testing</a:t>
            </a:r>
            <a:endParaRPr lang="tr-TR" altLang="tr-TR" b="1" u="sng" dirty="0" smtClean="0"/>
          </a:p>
          <a:p>
            <a:pPr lvl="1"/>
            <a:r>
              <a:rPr lang="tr-TR" altLang="tr-TR" sz="2400" dirty="0" err="1" smtClean="0"/>
              <a:t>Testing</a:t>
            </a:r>
            <a:r>
              <a:rPr lang="tr-TR" altLang="tr-TR" sz="2400" dirty="0" smtClean="0"/>
              <a:t> of </a:t>
            </a:r>
            <a:r>
              <a:rPr lang="tr-TR" altLang="tr-TR" sz="2400" dirty="0" err="1" smtClean="0"/>
              <a:t>the</a:t>
            </a:r>
            <a:r>
              <a:rPr lang="tr-TR" altLang="tr-TR" sz="2400" dirty="0" smtClean="0"/>
              <a:t> </a:t>
            </a:r>
            <a:r>
              <a:rPr lang="tr-TR" altLang="tr-TR" sz="2400" u="sng" dirty="0" smtClean="0"/>
              <a:t>software </a:t>
            </a:r>
            <a:r>
              <a:rPr lang="tr-TR" altLang="tr-TR" sz="2400" u="sng" dirty="0" err="1" smtClean="0"/>
              <a:t>interfaces</a:t>
            </a:r>
            <a:r>
              <a:rPr lang="tr-TR" altLang="tr-TR" sz="2400" u="sng" dirty="0" smtClean="0"/>
              <a:t> </a:t>
            </a:r>
          </a:p>
          <a:p>
            <a:pPr lvl="1"/>
            <a:r>
              <a:rPr lang="tr-TR" altLang="tr-TR" sz="2400" dirty="0" err="1" smtClean="0"/>
              <a:t>Used</a:t>
            </a:r>
            <a:r>
              <a:rPr lang="tr-TR" altLang="tr-TR" sz="2400" dirty="0" smtClean="0"/>
              <a:t> </a:t>
            </a:r>
            <a:r>
              <a:rPr lang="tr-TR" altLang="tr-TR" sz="2400" dirty="0" err="1" smtClean="0"/>
              <a:t>to</a:t>
            </a:r>
            <a:r>
              <a:rPr lang="tr-TR" altLang="tr-TR" sz="2400" dirty="0" smtClean="0"/>
              <a:t> </a:t>
            </a:r>
            <a:r>
              <a:rPr lang="tr-TR" altLang="tr-TR" sz="2400" dirty="0" err="1" smtClean="0"/>
              <a:t>demonstrate</a:t>
            </a:r>
            <a:r>
              <a:rPr lang="tr-TR" altLang="tr-TR" sz="2400" dirty="0" smtClean="0"/>
              <a:t> </a:t>
            </a:r>
            <a:r>
              <a:rPr lang="tr-TR" altLang="tr-TR" sz="2400" dirty="0" err="1" smtClean="0"/>
              <a:t>that</a:t>
            </a:r>
            <a:endParaRPr lang="tr-TR" altLang="tr-TR" sz="2400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tr-TR" altLang="tr-TR" b="1" dirty="0" err="1" smtClean="0"/>
              <a:t>functions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are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operational</a:t>
            </a:r>
            <a:endParaRPr lang="tr-TR" altLang="tr-TR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tr-TR" altLang="tr-TR" b="1" dirty="0" err="1" smtClean="0"/>
              <a:t>input</a:t>
            </a:r>
            <a:r>
              <a:rPr lang="tr-TR" altLang="tr-TR" dirty="0" smtClean="0"/>
              <a:t> is </a:t>
            </a:r>
            <a:r>
              <a:rPr lang="tr-TR" altLang="tr-TR" dirty="0" err="1" smtClean="0"/>
              <a:t>properly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accepted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and</a:t>
            </a:r>
            <a:r>
              <a:rPr lang="tr-TR" altLang="tr-TR" dirty="0" smtClean="0"/>
              <a:t> </a:t>
            </a:r>
            <a:r>
              <a:rPr lang="tr-TR" altLang="tr-TR" b="1" dirty="0" err="1" smtClean="0"/>
              <a:t>output</a:t>
            </a:r>
            <a:r>
              <a:rPr lang="tr-TR" altLang="tr-TR" dirty="0" smtClean="0"/>
              <a:t> is </a:t>
            </a:r>
            <a:r>
              <a:rPr lang="tr-TR" altLang="tr-TR" dirty="0" err="1" smtClean="0"/>
              <a:t>correctly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produced</a:t>
            </a:r>
            <a:endParaRPr lang="tr-TR" altLang="tr-TR" dirty="0" smtClean="0"/>
          </a:p>
          <a:p>
            <a:pPr lvl="2">
              <a:buFont typeface="Wingdings" panose="05000000000000000000" pitchFamily="2" charset="2"/>
              <a:buChar char="§"/>
            </a:pPr>
            <a:endParaRPr lang="tr-TR" altLang="tr-TR" dirty="0" smtClean="0"/>
          </a:p>
          <a:p>
            <a:r>
              <a:rPr lang="tr-TR" altLang="tr-TR" b="1" u="sng" dirty="0" smtClean="0"/>
              <a:t>White-</a:t>
            </a:r>
            <a:r>
              <a:rPr lang="tr-TR" altLang="tr-TR" b="1" u="sng" dirty="0" err="1" smtClean="0"/>
              <a:t>box</a:t>
            </a:r>
            <a:r>
              <a:rPr lang="tr-TR" altLang="tr-TR" b="1" u="sng" dirty="0" smtClean="0"/>
              <a:t> </a:t>
            </a:r>
            <a:r>
              <a:rPr lang="tr-TR" altLang="tr-TR" b="1" u="sng" dirty="0" err="1" smtClean="0"/>
              <a:t>testing</a:t>
            </a:r>
            <a:r>
              <a:rPr lang="tr-TR" altLang="tr-TR" dirty="0" smtClean="0"/>
              <a:t> </a:t>
            </a:r>
          </a:p>
          <a:p>
            <a:pPr lvl="1"/>
            <a:r>
              <a:rPr lang="tr-TR" altLang="tr-TR" sz="2400" dirty="0" smtClean="0"/>
              <a:t>Close </a:t>
            </a:r>
            <a:r>
              <a:rPr lang="tr-TR" altLang="tr-TR" sz="2400" dirty="0" err="1" smtClean="0"/>
              <a:t>examination</a:t>
            </a:r>
            <a:r>
              <a:rPr lang="tr-TR" altLang="tr-TR" sz="2400" dirty="0" smtClean="0"/>
              <a:t> of </a:t>
            </a:r>
            <a:r>
              <a:rPr lang="tr-TR" altLang="tr-TR" sz="2400" u="sng" dirty="0" err="1" smtClean="0"/>
              <a:t>procedural</a:t>
            </a:r>
            <a:r>
              <a:rPr lang="tr-TR" altLang="tr-TR" sz="2400" u="sng" dirty="0" smtClean="0"/>
              <a:t> </a:t>
            </a:r>
            <a:r>
              <a:rPr lang="tr-TR" altLang="tr-TR" sz="2400" u="sng" dirty="0" err="1" smtClean="0"/>
              <a:t>details</a:t>
            </a:r>
            <a:endParaRPr lang="tr-TR" altLang="tr-TR" sz="2400" u="sng" dirty="0" smtClean="0"/>
          </a:p>
          <a:p>
            <a:pPr lvl="1"/>
            <a:r>
              <a:rPr lang="tr-TR" altLang="tr-TR" sz="2400" dirty="0" err="1" smtClean="0"/>
              <a:t>Logical</a:t>
            </a:r>
            <a:r>
              <a:rPr lang="tr-TR" altLang="tr-TR" sz="2400" dirty="0" smtClean="0"/>
              <a:t> </a:t>
            </a:r>
            <a:r>
              <a:rPr lang="tr-TR" altLang="tr-TR" sz="2400" dirty="0" err="1" smtClean="0"/>
              <a:t>paths</a:t>
            </a:r>
            <a:r>
              <a:rPr lang="tr-TR" altLang="tr-TR" sz="2400" dirty="0" smtClean="0"/>
              <a:t> </a:t>
            </a:r>
            <a:r>
              <a:rPr lang="tr-TR" altLang="tr-TR" sz="2400" dirty="0" err="1" smtClean="0"/>
              <a:t>through</a:t>
            </a:r>
            <a:r>
              <a:rPr lang="tr-TR" altLang="tr-TR" sz="2400" dirty="0" smtClean="0"/>
              <a:t> </a:t>
            </a:r>
            <a:r>
              <a:rPr lang="tr-TR" altLang="tr-TR" sz="2400" dirty="0" err="1" smtClean="0"/>
              <a:t>the</a:t>
            </a:r>
            <a:r>
              <a:rPr lang="tr-TR" altLang="tr-TR" sz="2400" dirty="0" smtClean="0"/>
              <a:t> software is </a:t>
            </a:r>
            <a:r>
              <a:rPr lang="tr-TR" altLang="tr-TR" sz="2400" dirty="0" err="1" smtClean="0"/>
              <a:t>tested</a:t>
            </a:r>
            <a:r>
              <a:rPr lang="tr-TR" altLang="tr-TR" sz="2400" dirty="0" smtClean="0"/>
              <a:t> </a:t>
            </a:r>
            <a:r>
              <a:rPr lang="tr-TR" altLang="tr-TR" sz="2400" dirty="0" err="1" smtClean="0"/>
              <a:t>by</a:t>
            </a:r>
            <a:r>
              <a:rPr lang="tr-TR" altLang="tr-TR" sz="2400" dirty="0" smtClean="0"/>
              <a:t> test </a:t>
            </a:r>
            <a:r>
              <a:rPr lang="tr-TR" altLang="tr-TR" sz="2400" dirty="0" err="1" smtClean="0"/>
              <a:t>cases</a:t>
            </a:r>
            <a:r>
              <a:rPr lang="tr-TR" altLang="tr-TR" sz="2400" dirty="0" smtClean="0"/>
              <a:t> </a:t>
            </a:r>
            <a:r>
              <a:rPr lang="tr-TR" altLang="tr-TR" sz="2400" dirty="0" err="1" smtClean="0"/>
              <a:t>that</a:t>
            </a:r>
            <a:r>
              <a:rPr lang="tr-TR" altLang="tr-TR" sz="2400" dirty="0" smtClean="0"/>
              <a:t> </a:t>
            </a:r>
            <a:r>
              <a:rPr lang="tr-TR" altLang="tr-TR" sz="2400" dirty="0" err="1" smtClean="0"/>
              <a:t>exercise</a:t>
            </a:r>
            <a:r>
              <a:rPr lang="tr-TR" altLang="tr-TR" sz="2400" dirty="0" smtClean="0"/>
              <a:t> </a:t>
            </a:r>
            <a:r>
              <a:rPr lang="tr-TR" altLang="tr-TR" sz="2400" dirty="0" err="1" smtClean="0"/>
              <a:t>specific</a:t>
            </a:r>
            <a:r>
              <a:rPr lang="tr-TR" altLang="tr-TR" sz="2400" dirty="0" smtClean="0"/>
              <a:t> </a:t>
            </a:r>
            <a:r>
              <a:rPr lang="tr-TR" altLang="tr-TR" sz="2400" dirty="0" err="1" smtClean="0"/>
              <a:t>sets</a:t>
            </a:r>
            <a:r>
              <a:rPr lang="tr-TR" altLang="tr-TR" sz="2400" dirty="0" smtClean="0"/>
              <a:t> of </a:t>
            </a:r>
            <a:r>
              <a:rPr lang="tr-TR" altLang="tr-TR" sz="2400" dirty="0" err="1" smtClean="0"/>
              <a:t>conditions</a:t>
            </a:r>
            <a:r>
              <a:rPr lang="tr-TR" altLang="tr-TR" sz="2400" dirty="0" smtClean="0"/>
              <a:t> </a:t>
            </a:r>
            <a:r>
              <a:rPr lang="tr-TR" altLang="tr-TR" sz="2400" dirty="0" err="1" smtClean="0"/>
              <a:t>and</a:t>
            </a:r>
            <a:r>
              <a:rPr lang="tr-TR" altLang="tr-TR" sz="2400" dirty="0" smtClean="0"/>
              <a:t> </a:t>
            </a:r>
            <a:r>
              <a:rPr lang="tr-TR" altLang="tr-TR" sz="2400" dirty="0" err="1" smtClean="0"/>
              <a:t>loops</a:t>
            </a:r>
            <a:endParaRPr lang="en-US" altLang="tr-TR" sz="2400" dirty="0" smtClean="0"/>
          </a:p>
        </p:txBody>
      </p:sp>
    </p:spTree>
    <p:extLst>
      <p:ext uri="{BB962C8B-B14F-4D97-AF65-F5344CB8AC3E}">
        <p14:creationId xmlns:p14="http://schemas.microsoft.com/office/powerpoint/2010/main" val="30978954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6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04CF7499-7AE7-4A20-8508-3EAF4EEC63B2}" type="slidenum">
              <a:rPr lang="tr-TR" altLang="tr-TR" sz="1400" b="1">
                <a:latin typeface="Arial" panose="020B0604020202020204" pitchFamily="34" charset="0"/>
              </a:rPr>
              <a:pPr algn="r"/>
              <a:t>46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88913"/>
            <a:ext cx="91440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AU" altLang="tr-TR" smtClean="0">
                <a:ln>
                  <a:noFill/>
                </a:ln>
                <a:effectLst/>
              </a:rPr>
              <a:t>Exhaustive Testing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1143000"/>
            <a:ext cx="8583613" cy="1219200"/>
          </a:xfrm>
          <a:noFill/>
        </p:spPr>
        <p:txBody>
          <a:bodyPr lIns="0" tIns="0" rIns="0" bIns="0"/>
          <a:lstStyle/>
          <a:p>
            <a:pPr marL="0" indent="0">
              <a:lnSpc>
                <a:spcPct val="90000"/>
              </a:lnSpc>
            </a:pPr>
            <a:r>
              <a:rPr lang="tr-TR" altLang="tr-TR" dirty="0" smtClean="0"/>
              <a:t> </a:t>
            </a:r>
            <a:r>
              <a:rPr lang="en-AU" altLang="tr-TR" dirty="0" smtClean="0"/>
              <a:t>There are </a:t>
            </a:r>
            <a:r>
              <a:rPr lang="tr-TR" altLang="tr-TR" dirty="0" smtClean="0"/>
              <a:t>5 </a:t>
            </a:r>
            <a:r>
              <a:rPr lang="tr-TR" altLang="tr-TR" dirty="0" err="1" smtClean="0"/>
              <a:t>separate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paths</a:t>
            </a:r>
            <a:r>
              <a:rPr lang="tr-TR" altLang="tr-TR" dirty="0" smtClean="0"/>
              <a:t> inside </a:t>
            </a:r>
            <a:r>
              <a:rPr lang="tr-TR" altLang="tr-TR" dirty="0" err="1" smtClean="0"/>
              <a:t>the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following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loop</a:t>
            </a:r>
            <a:r>
              <a:rPr lang="tr-TR" altLang="tr-TR" dirty="0" smtClean="0"/>
              <a:t>.</a:t>
            </a:r>
          </a:p>
          <a:p>
            <a:pPr marL="0" indent="0">
              <a:lnSpc>
                <a:spcPct val="90000"/>
              </a:lnSpc>
            </a:pPr>
            <a:r>
              <a:rPr lang="tr-TR" altLang="tr-TR" dirty="0" smtClean="0"/>
              <a:t> </a:t>
            </a:r>
            <a:r>
              <a:rPr lang="tr-TR" altLang="tr-TR" dirty="0" err="1" smtClean="0"/>
              <a:t>Assuming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loop</a:t>
            </a:r>
            <a:r>
              <a:rPr lang="tr-TR" altLang="tr-TR" dirty="0" smtClean="0"/>
              <a:t> &lt;= 20, </a:t>
            </a:r>
            <a:r>
              <a:rPr lang="tr-TR" altLang="tr-TR" dirty="0" err="1" smtClean="0"/>
              <a:t>there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are</a:t>
            </a:r>
            <a:r>
              <a:rPr lang="tr-TR" altLang="tr-TR" dirty="0" smtClean="0"/>
              <a:t> 5</a:t>
            </a:r>
            <a:r>
              <a:rPr lang="tr-TR" altLang="tr-TR" baseline="30000" dirty="0" smtClean="0"/>
              <a:t>20</a:t>
            </a:r>
            <a:r>
              <a:rPr lang="tr-TR" altLang="tr-TR" dirty="0" smtClean="0"/>
              <a:t>  </a:t>
            </a:r>
            <a:r>
              <a:rPr lang="tr-TR" altLang="tr-TR" dirty="0" smtClean="0">
                <a:cs typeface="Arial" panose="020B0604020202020204" pitchFamily="34" charset="0"/>
              </a:rPr>
              <a:t>≈</a:t>
            </a:r>
            <a:r>
              <a:rPr lang="tr-TR" altLang="tr-TR" dirty="0" smtClean="0"/>
              <a:t>  </a:t>
            </a:r>
            <a:r>
              <a:rPr lang="en-AU" altLang="tr-TR" dirty="0" smtClean="0"/>
              <a:t>10</a:t>
            </a:r>
            <a:r>
              <a:rPr lang="en-AU" altLang="tr-TR" baseline="30000" dirty="0" smtClean="0"/>
              <a:t>14</a:t>
            </a:r>
            <a:r>
              <a:rPr lang="en-AU" altLang="tr-TR" dirty="0" smtClean="0"/>
              <a:t> possible paths</a:t>
            </a:r>
            <a:r>
              <a:rPr lang="tr-TR" altLang="tr-TR" dirty="0" smtClean="0"/>
              <a:t>.</a:t>
            </a:r>
          </a:p>
          <a:p>
            <a:pPr marL="0" indent="0">
              <a:lnSpc>
                <a:spcPct val="90000"/>
              </a:lnSpc>
            </a:pPr>
            <a:r>
              <a:rPr lang="tr-TR" altLang="tr-TR" dirty="0" smtClean="0"/>
              <a:t> </a:t>
            </a:r>
            <a:r>
              <a:rPr lang="tr-TR" altLang="tr-TR" dirty="0" err="1" smtClean="0"/>
              <a:t>Exhaustive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testing</a:t>
            </a:r>
            <a:r>
              <a:rPr lang="tr-TR" altLang="tr-TR" dirty="0" smtClean="0"/>
              <a:t> is not </a:t>
            </a:r>
            <a:r>
              <a:rPr lang="tr-TR" altLang="tr-TR" dirty="0" err="1" smtClean="0"/>
              <a:t>feasible</a:t>
            </a:r>
            <a:r>
              <a:rPr lang="tr-TR" altLang="tr-TR" dirty="0" smtClean="0"/>
              <a:t>.</a:t>
            </a:r>
          </a:p>
        </p:txBody>
      </p:sp>
      <p:sp>
        <p:nvSpPr>
          <p:cNvPr id="30725" name="Line 4"/>
          <p:cNvSpPr>
            <a:spLocks noChangeShapeType="1"/>
          </p:cNvSpPr>
          <p:nvPr/>
        </p:nvSpPr>
        <p:spPr bwMode="auto">
          <a:xfrm>
            <a:off x="2787650" y="4948238"/>
            <a:ext cx="0" cy="17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grpSp>
        <p:nvGrpSpPr>
          <p:cNvPr id="30726" name="Group 5"/>
          <p:cNvGrpSpPr>
            <a:grpSpLocks/>
          </p:cNvGrpSpPr>
          <p:nvPr/>
        </p:nvGrpSpPr>
        <p:grpSpPr bwMode="auto">
          <a:xfrm>
            <a:off x="4457700" y="2662238"/>
            <a:ext cx="65088" cy="179387"/>
            <a:chOff x="2808" y="640"/>
            <a:chExt cx="41" cy="113"/>
          </a:xfrm>
        </p:grpSpPr>
        <p:sp>
          <p:nvSpPr>
            <p:cNvPr id="30727" name="Freeform 6"/>
            <p:cNvSpPr>
              <a:spLocks/>
            </p:cNvSpPr>
            <p:nvPr/>
          </p:nvSpPr>
          <p:spPr bwMode="auto">
            <a:xfrm>
              <a:off x="2808" y="664"/>
              <a:ext cx="41" cy="89"/>
            </a:xfrm>
            <a:custGeom>
              <a:avLst/>
              <a:gdLst>
                <a:gd name="T0" fmla="*/ 20 w 41"/>
                <a:gd name="T1" fmla="*/ 88 h 89"/>
                <a:gd name="T2" fmla="*/ 0 w 41"/>
                <a:gd name="T3" fmla="*/ 0 h 89"/>
                <a:gd name="T4" fmla="*/ 20 w 41"/>
                <a:gd name="T5" fmla="*/ 0 h 89"/>
                <a:gd name="T6" fmla="*/ 40 w 41"/>
                <a:gd name="T7" fmla="*/ 0 h 89"/>
                <a:gd name="T8" fmla="*/ 20 w 41"/>
                <a:gd name="T9" fmla="*/ 88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"/>
                <a:gd name="T16" fmla="*/ 0 h 89"/>
                <a:gd name="T17" fmla="*/ 41 w 41"/>
                <a:gd name="T18" fmla="*/ 89 h 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" h="89">
                  <a:moveTo>
                    <a:pt x="20" y="88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40" y="0"/>
                  </a:lnTo>
                  <a:lnTo>
                    <a:pt x="20" y="88"/>
                  </a:lnTo>
                </a:path>
              </a:pathLst>
            </a:custGeom>
            <a:solidFill>
              <a:srgbClr val="000000"/>
            </a:solidFill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0728" name="Line 7"/>
            <p:cNvSpPr>
              <a:spLocks noChangeShapeType="1"/>
            </p:cNvSpPr>
            <p:nvPr/>
          </p:nvSpPr>
          <p:spPr bwMode="auto">
            <a:xfrm>
              <a:off x="2836" y="640"/>
              <a:ext cx="0" cy="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30729" name="Line 8"/>
          <p:cNvSpPr>
            <a:spLocks noChangeShapeType="1"/>
          </p:cNvSpPr>
          <p:nvPr/>
        </p:nvSpPr>
        <p:spPr bwMode="auto">
          <a:xfrm>
            <a:off x="4502150" y="2636838"/>
            <a:ext cx="0" cy="88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0730" name="Rectangle 9"/>
          <p:cNvSpPr>
            <a:spLocks noChangeArrowheads="1"/>
          </p:cNvSpPr>
          <p:nvPr/>
        </p:nvSpPr>
        <p:spPr bwMode="auto">
          <a:xfrm>
            <a:off x="4229100" y="2865438"/>
            <a:ext cx="5461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grpSp>
        <p:nvGrpSpPr>
          <p:cNvPr id="30731" name="Group 10"/>
          <p:cNvGrpSpPr>
            <a:grpSpLocks/>
          </p:cNvGrpSpPr>
          <p:nvPr/>
        </p:nvGrpSpPr>
        <p:grpSpPr bwMode="auto">
          <a:xfrm>
            <a:off x="4787900" y="2928938"/>
            <a:ext cx="1524000" cy="65087"/>
            <a:chOff x="3016" y="808"/>
            <a:chExt cx="960" cy="41"/>
          </a:xfrm>
        </p:grpSpPr>
        <p:sp>
          <p:nvSpPr>
            <p:cNvPr id="30732" name="Freeform 11"/>
            <p:cNvSpPr>
              <a:spLocks/>
            </p:cNvSpPr>
            <p:nvPr/>
          </p:nvSpPr>
          <p:spPr bwMode="auto">
            <a:xfrm>
              <a:off x="3016" y="808"/>
              <a:ext cx="89" cy="41"/>
            </a:xfrm>
            <a:custGeom>
              <a:avLst/>
              <a:gdLst>
                <a:gd name="T0" fmla="*/ 0 w 89"/>
                <a:gd name="T1" fmla="*/ 20 h 41"/>
                <a:gd name="T2" fmla="*/ 88 w 89"/>
                <a:gd name="T3" fmla="*/ 0 h 41"/>
                <a:gd name="T4" fmla="*/ 88 w 89"/>
                <a:gd name="T5" fmla="*/ 20 h 41"/>
                <a:gd name="T6" fmla="*/ 88 w 89"/>
                <a:gd name="T7" fmla="*/ 40 h 41"/>
                <a:gd name="T8" fmla="*/ 0 w 89"/>
                <a:gd name="T9" fmla="*/ 2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"/>
                <a:gd name="T16" fmla="*/ 0 h 41"/>
                <a:gd name="T17" fmla="*/ 89 w 89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" h="41">
                  <a:moveTo>
                    <a:pt x="0" y="20"/>
                  </a:moveTo>
                  <a:lnTo>
                    <a:pt x="88" y="0"/>
                  </a:lnTo>
                  <a:lnTo>
                    <a:pt x="88" y="20"/>
                  </a:lnTo>
                  <a:lnTo>
                    <a:pt x="88" y="40"/>
                  </a:lnTo>
                  <a:lnTo>
                    <a:pt x="0" y="20"/>
                  </a:lnTo>
                </a:path>
              </a:pathLst>
            </a:custGeom>
            <a:solidFill>
              <a:srgbClr val="000000"/>
            </a:solidFill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0733" name="Line 12"/>
            <p:cNvSpPr>
              <a:spLocks noChangeShapeType="1"/>
            </p:cNvSpPr>
            <p:nvPr/>
          </p:nvSpPr>
          <p:spPr bwMode="auto">
            <a:xfrm>
              <a:off x="3120" y="836"/>
              <a:ext cx="8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30734" name="Line 13"/>
          <p:cNvSpPr>
            <a:spLocks noChangeShapeType="1"/>
          </p:cNvSpPr>
          <p:nvPr/>
        </p:nvSpPr>
        <p:spPr bwMode="auto">
          <a:xfrm>
            <a:off x="4502150" y="3119438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0735" name="Freeform 14"/>
          <p:cNvSpPr>
            <a:spLocks/>
          </p:cNvSpPr>
          <p:nvPr/>
        </p:nvSpPr>
        <p:spPr bwMode="auto">
          <a:xfrm>
            <a:off x="4330700" y="3284538"/>
            <a:ext cx="344488" cy="166687"/>
          </a:xfrm>
          <a:custGeom>
            <a:avLst/>
            <a:gdLst>
              <a:gd name="T0" fmla="*/ 0 w 217"/>
              <a:gd name="T1" fmla="*/ 2147483647 h 105"/>
              <a:gd name="T2" fmla="*/ 2147483647 w 217"/>
              <a:gd name="T3" fmla="*/ 0 h 105"/>
              <a:gd name="T4" fmla="*/ 2147483647 w 217"/>
              <a:gd name="T5" fmla="*/ 2147483647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104"/>
                </a:moveTo>
                <a:lnTo>
                  <a:pt x="104" y="0"/>
                </a:lnTo>
                <a:lnTo>
                  <a:pt x="216" y="104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0736" name="Freeform 15"/>
          <p:cNvSpPr>
            <a:spLocks/>
          </p:cNvSpPr>
          <p:nvPr/>
        </p:nvSpPr>
        <p:spPr bwMode="auto">
          <a:xfrm>
            <a:off x="4330700" y="3284538"/>
            <a:ext cx="344488" cy="166687"/>
          </a:xfrm>
          <a:custGeom>
            <a:avLst/>
            <a:gdLst>
              <a:gd name="T0" fmla="*/ 0 w 217"/>
              <a:gd name="T1" fmla="*/ 2147483647 h 105"/>
              <a:gd name="T2" fmla="*/ 2147483647 w 217"/>
              <a:gd name="T3" fmla="*/ 0 h 105"/>
              <a:gd name="T4" fmla="*/ 2147483647 w 217"/>
              <a:gd name="T5" fmla="*/ 2147483647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104"/>
                </a:moveTo>
                <a:lnTo>
                  <a:pt x="104" y="0"/>
                </a:lnTo>
                <a:lnTo>
                  <a:pt x="216" y="104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0737" name="Line 16"/>
          <p:cNvSpPr>
            <a:spLocks noChangeShapeType="1"/>
          </p:cNvSpPr>
          <p:nvPr/>
        </p:nvSpPr>
        <p:spPr bwMode="auto">
          <a:xfrm flipH="1">
            <a:off x="3619500" y="3455988"/>
            <a:ext cx="673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0738" name="Freeform 17"/>
          <p:cNvSpPr>
            <a:spLocks/>
          </p:cNvSpPr>
          <p:nvPr/>
        </p:nvSpPr>
        <p:spPr bwMode="auto">
          <a:xfrm>
            <a:off x="3441700" y="3627438"/>
            <a:ext cx="344488" cy="166687"/>
          </a:xfrm>
          <a:custGeom>
            <a:avLst/>
            <a:gdLst>
              <a:gd name="T0" fmla="*/ 0 w 217"/>
              <a:gd name="T1" fmla="*/ 2147483647 h 105"/>
              <a:gd name="T2" fmla="*/ 2147483647 w 217"/>
              <a:gd name="T3" fmla="*/ 0 h 105"/>
              <a:gd name="T4" fmla="*/ 2147483647 w 217"/>
              <a:gd name="T5" fmla="*/ 2147483647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104"/>
                </a:moveTo>
                <a:lnTo>
                  <a:pt x="104" y="0"/>
                </a:lnTo>
                <a:lnTo>
                  <a:pt x="216" y="104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0739" name="Freeform 18"/>
          <p:cNvSpPr>
            <a:spLocks/>
          </p:cNvSpPr>
          <p:nvPr/>
        </p:nvSpPr>
        <p:spPr bwMode="auto">
          <a:xfrm>
            <a:off x="3441700" y="3627438"/>
            <a:ext cx="344488" cy="166687"/>
          </a:xfrm>
          <a:custGeom>
            <a:avLst/>
            <a:gdLst>
              <a:gd name="T0" fmla="*/ 0 w 217"/>
              <a:gd name="T1" fmla="*/ 2147483647 h 105"/>
              <a:gd name="T2" fmla="*/ 2147483647 w 217"/>
              <a:gd name="T3" fmla="*/ 0 h 105"/>
              <a:gd name="T4" fmla="*/ 2147483647 w 217"/>
              <a:gd name="T5" fmla="*/ 2147483647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104"/>
                </a:moveTo>
                <a:lnTo>
                  <a:pt x="104" y="0"/>
                </a:lnTo>
                <a:lnTo>
                  <a:pt x="216" y="104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0740" name="Line 19"/>
          <p:cNvSpPr>
            <a:spLocks noChangeShapeType="1"/>
          </p:cNvSpPr>
          <p:nvPr/>
        </p:nvSpPr>
        <p:spPr bwMode="auto">
          <a:xfrm flipH="1">
            <a:off x="2844800" y="3798888"/>
            <a:ext cx="596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0741" name="Line 20"/>
          <p:cNvSpPr>
            <a:spLocks noChangeShapeType="1"/>
          </p:cNvSpPr>
          <p:nvPr/>
        </p:nvSpPr>
        <p:spPr bwMode="auto">
          <a:xfrm>
            <a:off x="4686300" y="3455988"/>
            <a:ext cx="1003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0742" name="Line 21"/>
          <p:cNvSpPr>
            <a:spLocks noChangeShapeType="1"/>
          </p:cNvSpPr>
          <p:nvPr/>
        </p:nvSpPr>
        <p:spPr bwMode="auto">
          <a:xfrm flipV="1">
            <a:off x="3613150" y="3449638"/>
            <a:ext cx="0" cy="17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0743" name="Rectangle 22"/>
          <p:cNvSpPr>
            <a:spLocks noChangeArrowheads="1"/>
          </p:cNvSpPr>
          <p:nvPr/>
        </p:nvSpPr>
        <p:spPr bwMode="auto">
          <a:xfrm>
            <a:off x="5422900" y="3729038"/>
            <a:ext cx="5461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30744" name="Line 23"/>
          <p:cNvSpPr>
            <a:spLocks noChangeShapeType="1"/>
          </p:cNvSpPr>
          <p:nvPr/>
        </p:nvSpPr>
        <p:spPr bwMode="auto">
          <a:xfrm flipV="1">
            <a:off x="5708650" y="3449638"/>
            <a:ext cx="0" cy="266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0745" name="Line 24"/>
          <p:cNvSpPr>
            <a:spLocks noChangeShapeType="1"/>
          </p:cNvSpPr>
          <p:nvPr/>
        </p:nvSpPr>
        <p:spPr bwMode="auto">
          <a:xfrm>
            <a:off x="2851150" y="3805238"/>
            <a:ext cx="0" cy="17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0746" name="Freeform 25"/>
          <p:cNvSpPr>
            <a:spLocks/>
          </p:cNvSpPr>
          <p:nvPr/>
        </p:nvSpPr>
        <p:spPr bwMode="auto">
          <a:xfrm>
            <a:off x="2667000" y="3995738"/>
            <a:ext cx="344488" cy="179387"/>
          </a:xfrm>
          <a:custGeom>
            <a:avLst/>
            <a:gdLst>
              <a:gd name="T0" fmla="*/ 0 w 217"/>
              <a:gd name="T1" fmla="*/ 2147483647 h 113"/>
              <a:gd name="T2" fmla="*/ 2147483647 w 217"/>
              <a:gd name="T3" fmla="*/ 0 h 113"/>
              <a:gd name="T4" fmla="*/ 2147483647 w 217"/>
              <a:gd name="T5" fmla="*/ 2147483647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112"/>
                </a:moveTo>
                <a:lnTo>
                  <a:pt x="112" y="0"/>
                </a:lnTo>
                <a:lnTo>
                  <a:pt x="216" y="112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0747" name="Freeform 26"/>
          <p:cNvSpPr>
            <a:spLocks/>
          </p:cNvSpPr>
          <p:nvPr/>
        </p:nvSpPr>
        <p:spPr bwMode="auto">
          <a:xfrm>
            <a:off x="2667000" y="3995738"/>
            <a:ext cx="522288" cy="179387"/>
          </a:xfrm>
          <a:custGeom>
            <a:avLst/>
            <a:gdLst>
              <a:gd name="T0" fmla="*/ 0 w 329"/>
              <a:gd name="T1" fmla="*/ 2147483647 h 113"/>
              <a:gd name="T2" fmla="*/ 2147483647 w 329"/>
              <a:gd name="T3" fmla="*/ 0 h 113"/>
              <a:gd name="T4" fmla="*/ 2147483647 w 329"/>
              <a:gd name="T5" fmla="*/ 2147483647 h 113"/>
              <a:gd name="T6" fmla="*/ 2147483647 w 329"/>
              <a:gd name="T7" fmla="*/ 2147483647 h 113"/>
              <a:gd name="T8" fmla="*/ 0 60000 65536"/>
              <a:gd name="T9" fmla="*/ 0 60000 65536"/>
              <a:gd name="T10" fmla="*/ 0 60000 65536"/>
              <a:gd name="T11" fmla="*/ 0 60000 65536"/>
              <a:gd name="T12" fmla="*/ 0 w 329"/>
              <a:gd name="T13" fmla="*/ 0 h 113"/>
              <a:gd name="T14" fmla="*/ 329 w 329"/>
              <a:gd name="T15" fmla="*/ 113 h 11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9" h="113">
                <a:moveTo>
                  <a:pt x="0" y="112"/>
                </a:moveTo>
                <a:lnTo>
                  <a:pt x="112" y="0"/>
                </a:lnTo>
                <a:lnTo>
                  <a:pt x="216" y="112"/>
                </a:lnTo>
                <a:lnTo>
                  <a:pt x="328" y="112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0748" name="Freeform 27"/>
          <p:cNvSpPr>
            <a:spLocks/>
          </p:cNvSpPr>
          <p:nvPr/>
        </p:nvSpPr>
        <p:spPr bwMode="auto">
          <a:xfrm>
            <a:off x="2413000" y="4173538"/>
            <a:ext cx="230188" cy="280987"/>
          </a:xfrm>
          <a:custGeom>
            <a:avLst/>
            <a:gdLst>
              <a:gd name="T0" fmla="*/ 2147483647 w 145"/>
              <a:gd name="T1" fmla="*/ 0 h 177"/>
              <a:gd name="T2" fmla="*/ 0 w 145"/>
              <a:gd name="T3" fmla="*/ 0 h 177"/>
              <a:gd name="T4" fmla="*/ 0 w 145"/>
              <a:gd name="T5" fmla="*/ 2147483647 h 177"/>
              <a:gd name="T6" fmla="*/ 0 60000 65536"/>
              <a:gd name="T7" fmla="*/ 0 60000 65536"/>
              <a:gd name="T8" fmla="*/ 0 60000 65536"/>
              <a:gd name="T9" fmla="*/ 0 w 145"/>
              <a:gd name="T10" fmla="*/ 0 h 177"/>
              <a:gd name="T11" fmla="*/ 145 w 145"/>
              <a:gd name="T12" fmla="*/ 177 h 17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5" h="177">
                <a:moveTo>
                  <a:pt x="144" y="0"/>
                </a:moveTo>
                <a:lnTo>
                  <a:pt x="0" y="0"/>
                </a:lnTo>
                <a:lnTo>
                  <a:pt x="0" y="176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0749" name="Line 28"/>
          <p:cNvSpPr>
            <a:spLocks noChangeShapeType="1"/>
          </p:cNvSpPr>
          <p:nvPr/>
        </p:nvSpPr>
        <p:spPr bwMode="auto">
          <a:xfrm>
            <a:off x="3194050" y="4186238"/>
            <a:ext cx="0" cy="25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0750" name="Rectangle 29"/>
          <p:cNvSpPr>
            <a:spLocks noChangeArrowheads="1"/>
          </p:cNvSpPr>
          <p:nvPr/>
        </p:nvSpPr>
        <p:spPr bwMode="auto">
          <a:xfrm>
            <a:off x="2908300" y="4491038"/>
            <a:ext cx="546100" cy="2413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30751" name="Rectangle 30"/>
          <p:cNvSpPr>
            <a:spLocks noChangeArrowheads="1"/>
          </p:cNvSpPr>
          <p:nvPr/>
        </p:nvSpPr>
        <p:spPr bwMode="auto">
          <a:xfrm>
            <a:off x="2146300" y="4491038"/>
            <a:ext cx="533400" cy="2413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30752" name="Line 31"/>
          <p:cNvSpPr>
            <a:spLocks noChangeShapeType="1"/>
          </p:cNvSpPr>
          <p:nvPr/>
        </p:nvSpPr>
        <p:spPr bwMode="auto">
          <a:xfrm>
            <a:off x="2419350" y="4757738"/>
            <a:ext cx="0" cy="165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0753" name="Line 32"/>
          <p:cNvSpPr>
            <a:spLocks noChangeShapeType="1"/>
          </p:cNvSpPr>
          <p:nvPr/>
        </p:nvSpPr>
        <p:spPr bwMode="auto">
          <a:xfrm>
            <a:off x="3194050" y="4757738"/>
            <a:ext cx="0" cy="165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0754" name="Line 33"/>
          <p:cNvSpPr>
            <a:spLocks noChangeShapeType="1"/>
          </p:cNvSpPr>
          <p:nvPr/>
        </p:nvSpPr>
        <p:spPr bwMode="auto">
          <a:xfrm>
            <a:off x="2425700" y="4941888"/>
            <a:ext cx="749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0755" name="Line 34"/>
          <p:cNvSpPr>
            <a:spLocks noChangeShapeType="1"/>
          </p:cNvSpPr>
          <p:nvPr/>
        </p:nvSpPr>
        <p:spPr bwMode="auto">
          <a:xfrm>
            <a:off x="3797300" y="3798888"/>
            <a:ext cx="571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0756" name="Freeform 35"/>
          <p:cNvSpPr>
            <a:spLocks/>
          </p:cNvSpPr>
          <p:nvPr/>
        </p:nvSpPr>
        <p:spPr bwMode="auto">
          <a:xfrm>
            <a:off x="4216400" y="3995738"/>
            <a:ext cx="344488" cy="179387"/>
          </a:xfrm>
          <a:custGeom>
            <a:avLst/>
            <a:gdLst>
              <a:gd name="T0" fmla="*/ 0 w 217"/>
              <a:gd name="T1" fmla="*/ 2147483647 h 113"/>
              <a:gd name="T2" fmla="*/ 2147483647 w 217"/>
              <a:gd name="T3" fmla="*/ 0 h 113"/>
              <a:gd name="T4" fmla="*/ 2147483647 w 217"/>
              <a:gd name="T5" fmla="*/ 2147483647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112"/>
                </a:moveTo>
                <a:lnTo>
                  <a:pt x="104" y="0"/>
                </a:lnTo>
                <a:lnTo>
                  <a:pt x="216" y="112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0757" name="Freeform 36"/>
          <p:cNvSpPr>
            <a:spLocks/>
          </p:cNvSpPr>
          <p:nvPr/>
        </p:nvSpPr>
        <p:spPr bwMode="auto">
          <a:xfrm>
            <a:off x="4216400" y="3995738"/>
            <a:ext cx="344488" cy="179387"/>
          </a:xfrm>
          <a:custGeom>
            <a:avLst/>
            <a:gdLst>
              <a:gd name="T0" fmla="*/ 0 w 217"/>
              <a:gd name="T1" fmla="*/ 2147483647 h 113"/>
              <a:gd name="T2" fmla="*/ 2147483647 w 217"/>
              <a:gd name="T3" fmla="*/ 0 h 113"/>
              <a:gd name="T4" fmla="*/ 2147483647 w 217"/>
              <a:gd name="T5" fmla="*/ 2147483647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112"/>
                </a:moveTo>
                <a:lnTo>
                  <a:pt x="104" y="0"/>
                </a:lnTo>
                <a:lnTo>
                  <a:pt x="216" y="112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0758" name="Freeform 37"/>
          <p:cNvSpPr>
            <a:spLocks/>
          </p:cNvSpPr>
          <p:nvPr/>
        </p:nvSpPr>
        <p:spPr bwMode="auto">
          <a:xfrm>
            <a:off x="3949700" y="4173538"/>
            <a:ext cx="230188" cy="280987"/>
          </a:xfrm>
          <a:custGeom>
            <a:avLst/>
            <a:gdLst>
              <a:gd name="T0" fmla="*/ 2147483647 w 145"/>
              <a:gd name="T1" fmla="*/ 0 h 177"/>
              <a:gd name="T2" fmla="*/ 0 w 145"/>
              <a:gd name="T3" fmla="*/ 0 h 177"/>
              <a:gd name="T4" fmla="*/ 0 w 145"/>
              <a:gd name="T5" fmla="*/ 2147483647 h 177"/>
              <a:gd name="T6" fmla="*/ 0 60000 65536"/>
              <a:gd name="T7" fmla="*/ 0 60000 65536"/>
              <a:gd name="T8" fmla="*/ 0 60000 65536"/>
              <a:gd name="T9" fmla="*/ 0 w 145"/>
              <a:gd name="T10" fmla="*/ 0 h 177"/>
              <a:gd name="T11" fmla="*/ 145 w 145"/>
              <a:gd name="T12" fmla="*/ 177 h 17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5" h="177">
                <a:moveTo>
                  <a:pt x="144" y="0"/>
                </a:moveTo>
                <a:lnTo>
                  <a:pt x="0" y="0"/>
                </a:lnTo>
                <a:lnTo>
                  <a:pt x="0" y="176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0759" name="Line 38"/>
          <p:cNvSpPr>
            <a:spLocks noChangeShapeType="1"/>
          </p:cNvSpPr>
          <p:nvPr/>
        </p:nvSpPr>
        <p:spPr bwMode="auto">
          <a:xfrm>
            <a:off x="4730750" y="4186238"/>
            <a:ext cx="0" cy="25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0760" name="Rectangle 39"/>
          <p:cNvSpPr>
            <a:spLocks noChangeArrowheads="1"/>
          </p:cNvSpPr>
          <p:nvPr/>
        </p:nvSpPr>
        <p:spPr bwMode="auto">
          <a:xfrm>
            <a:off x="4457700" y="4491038"/>
            <a:ext cx="546100" cy="2413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30761" name="Rectangle 40"/>
          <p:cNvSpPr>
            <a:spLocks noChangeArrowheads="1"/>
          </p:cNvSpPr>
          <p:nvPr/>
        </p:nvSpPr>
        <p:spPr bwMode="auto">
          <a:xfrm>
            <a:off x="3683000" y="4491038"/>
            <a:ext cx="546100" cy="2413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30762" name="Line 41"/>
          <p:cNvSpPr>
            <a:spLocks noChangeShapeType="1"/>
          </p:cNvSpPr>
          <p:nvPr/>
        </p:nvSpPr>
        <p:spPr bwMode="auto">
          <a:xfrm>
            <a:off x="3956050" y="4757738"/>
            <a:ext cx="0" cy="165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0763" name="Line 42"/>
          <p:cNvSpPr>
            <a:spLocks noChangeShapeType="1"/>
          </p:cNvSpPr>
          <p:nvPr/>
        </p:nvSpPr>
        <p:spPr bwMode="auto">
          <a:xfrm>
            <a:off x="4730750" y="4757738"/>
            <a:ext cx="0" cy="165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0764" name="Line 43"/>
          <p:cNvSpPr>
            <a:spLocks noChangeShapeType="1"/>
          </p:cNvSpPr>
          <p:nvPr/>
        </p:nvSpPr>
        <p:spPr bwMode="auto">
          <a:xfrm>
            <a:off x="4368800" y="4941888"/>
            <a:ext cx="342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0765" name="Line 44"/>
          <p:cNvSpPr>
            <a:spLocks noChangeShapeType="1"/>
          </p:cNvSpPr>
          <p:nvPr/>
        </p:nvSpPr>
        <p:spPr bwMode="auto">
          <a:xfrm>
            <a:off x="4387850" y="3805238"/>
            <a:ext cx="0" cy="17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0766" name="Line 45"/>
          <p:cNvSpPr>
            <a:spLocks noChangeShapeType="1"/>
          </p:cNvSpPr>
          <p:nvPr/>
        </p:nvSpPr>
        <p:spPr bwMode="auto">
          <a:xfrm>
            <a:off x="3962400" y="4941888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0767" name="Oval 46"/>
          <p:cNvSpPr>
            <a:spLocks noChangeArrowheads="1"/>
          </p:cNvSpPr>
          <p:nvPr/>
        </p:nvSpPr>
        <p:spPr bwMode="auto">
          <a:xfrm>
            <a:off x="4305300" y="4922838"/>
            <a:ext cx="38100" cy="38100"/>
          </a:xfrm>
          <a:prstGeom prst="ellipse">
            <a:avLst/>
          </a:prstGeom>
          <a:solidFill>
            <a:srgbClr val="00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30768" name="Oval 47"/>
          <p:cNvSpPr>
            <a:spLocks noChangeArrowheads="1"/>
          </p:cNvSpPr>
          <p:nvPr/>
        </p:nvSpPr>
        <p:spPr bwMode="auto">
          <a:xfrm>
            <a:off x="2768600" y="4922838"/>
            <a:ext cx="25400" cy="38100"/>
          </a:xfrm>
          <a:prstGeom prst="ellipse">
            <a:avLst/>
          </a:prstGeom>
          <a:solidFill>
            <a:srgbClr val="00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30769" name="Line 48"/>
          <p:cNvSpPr>
            <a:spLocks noChangeShapeType="1"/>
          </p:cNvSpPr>
          <p:nvPr/>
        </p:nvSpPr>
        <p:spPr bwMode="auto">
          <a:xfrm>
            <a:off x="4337050" y="4948238"/>
            <a:ext cx="0" cy="17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0770" name="Line 49"/>
          <p:cNvSpPr>
            <a:spLocks noChangeShapeType="1"/>
          </p:cNvSpPr>
          <p:nvPr/>
        </p:nvSpPr>
        <p:spPr bwMode="auto">
          <a:xfrm flipH="1">
            <a:off x="3670300" y="5145088"/>
            <a:ext cx="622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0771" name="Line 50"/>
          <p:cNvSpPr>
            <a:spLocks noChangeShapeType="1"/>
          </p:cNvSpPr>
          <p:nvPr/>
        </p:nvSpPr>
        <p:spPr bwMode="auto">
          <a:xfrm>
            <a:off x="2794000" y="5145088"/>
            <a:ext cx="838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0772" name="Oval 51"/>
          <p:cNvSpPr>
            <a:spLocks noChangeArrowheads="1"/>
          </p:cNvSpPr>
          <p:nvPr/>
        </p:nvSpPr>
        <p:spPr bwMode="auto">
          <a:xfrm>
            <a:off x="3619500" y="5126038"/>
            <a:ext cx="38100" cy="25400"/>
          </a:xfrm>
          <a:prstGeom prst="ellipse">
            <a:avLst/>
          </a:prstGeom>
          <a:solidFill>
            <a:srgbClr val="00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30773" name="Freeform 52"/>
          <p:cNvSpPr>
            <a:spLocks/>
          </p:cNvSpPr>
          <p:nvPr/>
        </p:nvSpPr>
        <p:spPr bwMode="auto">
          <a:xfrm>
            <a:off x="3644900" y="5164138"/>
            <a:ext cx="534988" cy="204787"/>
          </a:xfrm>
          <a:custGeom>
            <a:avLst/>
            <a:gdLst>
              <a:gd name="T0" fmla="*/ 0 w 337"/>
              <a:gd name="T1" fmla="*/ 0 h 129"/>
              <a:gd name="T2" fmla="*/ 0 w 337"/>
              <a:gd name="T3" fmla="*/ 2147483647 h 129"/>
              <a:gd name="T4" fmla="*/ 2147483647 w 337"/>
              <a:gd name="T5" fmla="*/ 2147483647 h 129"/>
              <a:gd name="T6" fmla="*/ 0 60000 65536"/>
              <a:gd name="T7" fmla="*/ 0 60000 65536"/>
              <a:gd name="T8" fmla="*/ 0 60000 65536"/>
              <a:gd name="T9" fmla="*/ 0 w 337"/>
              <a:gd name="T10" fmla="*/ 0 h 129"/>
              <a:gd name="T11" fmla="*/ 337 w 337"/>
              <a:gd name="T12" fmla="*/ 129 h 1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7" h="129">
                <a:moveTo>
                  <a:pt x="0" y="0"/>
                </a:moveTo>
                <a:lnTo>
                  <a:pt x="0" y="128"/>
                </a:lnTo>
                <a:lnTo>
                  <a:pt x="336" y="128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0774" name="Oval 53"/>
          <p:cNvSpPr>
            <a:spLocks noChangeArrowheads="1"/>
          </p:cNvSpPr>
          <p:nvPr/>
        </p:nvSpPr>
        <p:spPr bwMode="auto">
          <a:xfrm>
            <a:off x="4165600" y="5354638"/>
            <a:ext cx="38100" cy="25400"/>
          </a:xfrm>
          <a:prstGeom prst="ellipse">
            <a:avLst/>
          </a:prstGeom>
          <a:solidFill>
            <a:srgbClr val="00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30775" name="Line 54"/>
          <p:cNvSpPr>
            <a:spLocks noChangeShapeType="1"/>
          </p:cNvSpPr>
          <p:nvPr/>
        </p:nvSpPr>
        <p:spPr bwMode="auto">
          <a:xfrm>
            <a:off x="5708650" y="3983038"/>
            <a:ext cx="0" cy="1371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0776" name="Line 55"/>
          <p:cNvSpPr>
            <a:spLocks noChangeShapeType="1"/>
          </p:cNvSpPr>
          <p:nvPr/>
        </p:nvSpPr>
        <p:spPr bwMode="auto">
          <a:xfrm>
            <a:off x="4229100" y="5373688"/>
            <a:ext cx="1460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0777" name="Freeform 56"/>
          <p:cNvSpPr>
            <a:spLocks/>
          </p:cNvSpPr>
          <p:nvPr/>
        </p:nvSpPr>
        <p:spPr bwMode="auto">
          <a:xfrm>
            <a:off x="4013200" y="5595938"/>
            <a:ext cx="344488" cy="179387"/>
          </a:xfrm>
          <a:custGeom>
            <a:avLst/>
            <a:gdLst>
              <a:gd name="T0" fmla="*/ 0 w 217"/>
              <a:gd name="T1" fmla="*/ 2147483647 h 113"/>
              <a:gd name="T2" fmla="*/ 2147483647 w 217"/>
              <a:gd name="T3" fmla="*/ 0 h 113"/>
              <a:gd name="T4" fmla="*/ 2147483647 w 217"/>
              <a:gd name="T5" fmla="*/ 2147483647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112"/>
                </a:moveTo>
                <a:lnTo>
                  <a:pt x="104" y="0"/>
                </a:lnTo>
                <a:lnTo>
                  <a:pt x="216" y="112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0778" name="Freeform 57"/>
          <p:cNvSpPr>
            <a:spLocks/>
          </p:cNvSpPr>
          <p:nvPr/>
        </p:nvSpPr>
        <p:spPr bwMode="auto">
          <a:xfrm>
            <a:off x="4013200" y="5595938"/>
            <a:ext cx="344488" cy="179387"/>
          </a:xfrm>
          <a:custGeom>
            <a:avLst/>
            <a:gdLst>
              <a:gd name="T0" fmla="*/ 0 w 217"/>
              <a:gd name="T1" fmla="*/ 2147483647 h 113"/>
              <a:gd name="T2" fmla="*/ 2147483647 w 217"/>
              <a:gd name="T3" fmla="*/ 0 h 113"/>
              <a:gd name="T4" fmla="*/ 2147483647 w 217"/>
              <a:gd name="T5" fmla="*/ 2147483647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112"/>
                </a:moveTo>
                <a:lnTo>
                  <a:pt x="104" y="0"/>
                </a:lnTo>
                <a:lnTo>
                  <a:pt x="216" y="112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0779" name="Line 58"/>
          <p:cNvSpPr>
            <a:spLocks noChangeShapeType="1"/>
          </p:cNvSpPr>
          <p:nvPr/>
        </p:nvSpPr>
        <p:spPr bwMode="auto">
          <a:xfrm flipV="1">
            <a:off x="4184650" y="536733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0780" name="Freeform 59"/>
          <p:cNvSpPr>
            <a:spLocks/>
          </p:cNvSpPr>
          <p:nvPr/>
        </p:nvSpPr>
        <p:spPr bwMode="auto">
          <a:xfrm>
            <a:off x="4356100" y="2967038"/>
            <a:ext cx="1970088" cy="2808287"/>
          </a:xfrm>
          <a:custGeom>
            <a:avLst/>
            <a:gdLst>
              <a:gd name="T0" fmla="*/ 0 w 1241"/>
              <a:gd name="T1" fmla="*/ 2147483647 h 1769"/>
              <a:gd name="T2" fmla="*/ 2147483647 w 1241"/>
              <a:gd name="T3" fmla="*/ 2147483647 h 1769"/>
              <a:gd name="T4" fmla="*/ 2147483647 w 1241"/>
              <a:gd name="T5" fmla="*/ 0 h 1769"/>
              <a:gd name="T6" fmla="*/ 0 60000 65536"/>
              <a:gd name="T7" fmla="*/ 0 60000 65536"/>
              <a:gd name="T8" fmla="*/ 0 60000 65536"/>
              <a:gd name="T9" fmla="*/ 0 w 1241"/>
              <a:gd name="T10" fmla="*/ 0 h 1769"/>
              <a:gd name="T11" fmla="*/ 1241 w 1241"/>
              <a:gd name="T12" fmla="*/ 1769 h 176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41" h="1769">
                <a:moveTo>
                  <a:pt x="0" y="1768"/>
                </a:moveTo>
                <a:lnTo>
                  <a:pt x="1240" y="1768"/>
                </a:lnTo>
                <a:lnTo>
                  <a:pt x="1240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tr-TR"/>
          </a:p>
        </p:txBody>
      </p:sp>
      <p:grpSp>
        <p:nvGrpSpPr>
          <p:cNvPr id="30781" name="Group 60"/>
          <p:cNvGrpSpPr>
            <a:grpSpLocks/>
          </p:cNvGrpSpPr>
          <p:nvPr/>
        </p:nvGrpSpPr>
        <p:grpSpPr bwMode="auto">
          <a:xfrm>
            <a:off x="4140200" y="5951538"/>
            <a:ext cx="65088" cy="204787"/>
            <a:chOff x="2608" y="2712"/>
            <a:chExt cx="41" cy="129"/>
          </a:xfrm>
        </p:grpSpPr>
        <p:sp>
          <p:nvSpPr>
            <p:cNvPr id="30782" name="Freeform 61"/>
            <p:cNvSpPr>
              <a:spLocks/>
            </p:cNvSpPr>
            <p:nvPr/>
          </p:nvSpPr>
          <p:spPr bwMode="auto">
            <a:xfrm>
              <a:off x="2608" y="2752"/>
              <a:ext cx="41" cy="89"/>
            </a:xfrm>
            <a:custGeom>
              <a:avLst/>
              <a:gdLst>
                <a:gd name="T0" fmla="*/ 20 w 41"/>
                <a:gd name="T1" fmla="*/ 88 h 89"/>
                <a:gd name="T2" fmla="*/ 0 w 41"/>
                <a:gd name="T3" fmla="*/ 0 h 89"/>
                <a:gd name="T4" fmla="*/ 20 w 41"/>
                <a:gd name="T5" fmla="*/ 0 h 89"/>
                <a:gd name="T6" fmla="*/ 40 w 41"/>
                <a:gd name="T7" fmla="*/ 0 h 89"/>
                <a:gd name="T8" fmla="*/ 20 w 41"/>
                <a:gd name="T9" fmla="*/ 88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"/>
                <a:gd name="T16" fmla="*/ 0 h 89"/>
                <a:gd name="T17" fmla="*/ 41 w 41"/>
                <a:gd name="T18" fmla="*/ 89 h 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" h="89">
                  <a:moveTo>
                    <a:pt x="20" y="88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40" y="0"/>
                  </a:lnTo>
                  <a:lnTo>
                    <a:pt x="20" y="88"/>
                  </a:lnTo>
                </a:path>
              </a:pathLst>
            </a:custGeom>
            <a:solidFill>
              <a:srgbClr val="000000"/>
            </a:solidFill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0783" name="Line 62"/>
            <p:cNvSpPr>
              <a:spLocks noChangeShapeType="1"/>
            </p:cNvSpPr>
            <p:nvPr/>
          </p:nvSpPr>
          <p:spPr bwMode="auto">
            <a:xfrm>
              <a:off x="2636" y="2712"/>
              <a:ext cx="0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30784" name="Line 63"/>
          <p:cNvSpPr>
            <a:spLocks noChangeShapeType="1"/>
          </p:cNvSpPr>
          <p:nvPr/>
        </p:nvSpPr>
        <p:spPr bwMode="auto">
          <a:xfrm flipV="1">
            <a:off x="4184650" y="5938838"/>
            <a:ext cx="0" cy="114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0785" name="Freeform 64"/>
          <p:cNvSpPr>
            <a:spLocks/>
          </p:cNvSpPr>
          <p:nvPr/>
        </p:nvSpPr>
        <p:spPr bwMode="auto">
          <a:xfrm>
            <a:off x="4330700" y="3449638"/>
            <a:ext cx="344488" cy="179387"/>
          </a:xfrm>
          <a:custGeom>
            <a:avLst/>
            <a:gdLst>
              <a:gd name="T0" fmla="*/ 0 w 217"/>
              <a:gd name="T1" fmla="*/ 0 h 113"/>
              <a:gd name="T2" fmla="*/ 2147483647 w 217"/>
              <a:gd name="T3" fmla="*/ 2147483647 h 113"/>
              <a:gd name="T4" fmla="*/ 2147483647 w 217"/>
              <a:gd name="T5" fmla="*/ 0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0"/>
                </a:moveTo>
                <a:lnTo>
                  <a:pt x="104" y="112"/>
                </a:lnTo>
                <a:lnTo>
                  <a:pt x="2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0786" name="Freeform 65"/>
          <p:cNvSpPr>
            <a:spLocks/>
          </p:cNvSpPr>
          <p:nvPr/>
        </p:nvSpPr>
        <p:spPr bwMode="auto">
          <a:xfrm>
            <a:off x="4330700" y="3449638"/>
            <a:ext cx="344488" cy="179387"/>
          </a:xfrm>
          <a:custGeom>
            <a:avLst/>
            <a:gdLst>
              <a:gd name="T0" fmla="*/ 0 w 217"/>
              <a:gd name="T1" fmla="*/ 0 h 113"/>
              <a:gd name="T2" fmla="*/ 2147483647 w 217"/>
              <a:gd name="T3" fmla="*/ 2147483647 h 113"/>
              <a:gd name="T4" fmla="*/ 2147483647 w 217"/>
              <a:gd name="T5" fmla="*/ 0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0"/>
                </a:moveTo>
                <a:lnTo>
                  <a:pt x="104" y="112"/>
                </a:lnTo>
                <a:lnTo>
                  <a:pt x="2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0787" name="Freeform 66"/>
          <p:cNvSpPr>
            <a:spLocks/>
          </p:cNvSpPr>
          <p:nvPr/>
        </p:nvSpPr>
        <p:spPr bwMode="auto">
          <a:xfrm>
            <a:off x="3441700" y="3792538"/>
            <a:ext cx="344488" cy="179387"/>
          </a:xfrm>
          <a:custGeom>
            <a:avLst/>
            <a:gdLst>
              <a:gd name="T0" fmla="*/ 0 w 217"/>
              <a:gd name="T1" fmla="*/ 0 h 113"/>
              <a:gd name="T2" fmla="*/ 2147483647 w 217"/>
              <a:gd name="T3" fmla="*/ 2147483647 h 113"/>
              <a:gd name="T4" fmla="*/ 2147483647 w 217"/>
              <a:gd name="T5" fmla="*/ 0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0"/>
                </a:moveTo>
                <a:lnTo>
                  <a:pt x="104" y="112"/>
                </a:lnTo>
                <a:lnTo>
                  <a:pt x="2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0788" name="Freeform 67"/>
          <p:cNvSpPr>
            <a:spLocks/>
          </p:cNvSpPr>
          <p:nvPr/>
        </p:nvSpPr>
        <p:spPr bwMode="auto">
          <a:xfrm>
            <a:off x="3441700" y="3792538"/>
            <a:ext cx="344488" cy="179387"/>
          </a:xfrm>
          <a:custGeom>
            <a:avLst/>
            <a:gdLst>
              <a:gd name="T0" fmla="*/ 0 w 217"/>
              <a:gd name="T1" fmla="*/ 0 h 113"/>
              <a:gd name="T2" fmla="*/ 2147483647 w 217"/>
              <a:gd name="T3" fmla="*/ 2147483647 h 113"/>
              <a:gd name="T4" fmla="*/ 2147483647 w 217"/>
              <a:gd name="T5" fmla="*/ 0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0"/>
                </a:moveTo>
                <a:lnTo>
                  <a:pt x="104" y="112"/>
                </a:lnTo>
                <a:lnTo>
                  <a:pt x="2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0789" name="Freeform 68"/>
          <p:cNvSpPr>
            <a:spLocks/>
          </p:cNvSpPr>
          <p:nvPr/>
        </p:nvSpPr>
        <p:spPr bwMode="auto">
          <a:xfrm>
            <a:off x="2667000" y="4173538"/>
            <a:ext cx="344488" cy="166687"/>
          </a:xfrm>
          <a:custGeom>
            <a:avLst/>
            <a:gdLst>
              <a:gd name="T0" fmla="*/ 0 w 217"/>
              <a:gd name="T1" fmla="*/ 0 h 105"/>
              <a:gd name="T2" fmla="*/ 2147483647 w 217"/>
              <a:gd name="T3" fmla="*/ 2147483647 h 105"/>
              <a:gd name="T4" fmla="*/ 2147483647 w 217"/>
              <a:gd name="T5" fmla="*/ 0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0"/>
                </a:moveTo>
                <a:lnTo>
                  <a:pt x="112" y="104"/>
                </a:lnTo>
                <a:lnTo>
                  <a:pt x="2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0790" name="Freeform 69"/>
          <p:cNvSpPr>
            <a:spLocks/>
          </p:cNvSpPr>
          <p:nvPr/>
        </p:nvSpPr>
        <p:spPr bwMode="auto">
          <a:xfrm>
            <a:off x="2667000" y="4173538"/>
            <a:ext cx="344488" cy="166687"/>
          </a:xfrm>
          <a:custGeom>
            <a:avLst/>
            <a:gdLst>
              <a:gd name="T0" fmla="*/ 0 w 217"/>
              <a:gd name="T1" fmla="*/ 0 h 105"/>
              <a:gd name="T2" fmla="*/ 2147483647 w 217"/>
              <a:gd name="T3" fmla="*/ 2147483647 h 105"/>
              <a:gd name="T4" fmla="*/ 2147483647 w 217"/>
              <a:gd name="T5" fmla="*/ 0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0"/>
                </a:moveTo>
                <a:lnTo>
                  <a:pt x="112" y="104"/>
                </a:lnTo>
                <a:lnTo>
                  <a:pt x="2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0791" name="Freeform 70"/>
          <p:cNvSpPr>
            <a:spLocks/>
          </p:cNvSpPr>
          <p:nvPr/>
        </p:nvSpPr>
        <p:spPr bwMode="auto">
          <a:xfrm>
            <a:off x="4216400" y="4173538"/>
            <a:ext cx="344488" cy="166687"/>
          </a:xfrm>
          <a:custGeom>
            <a:avLst/>
            <a:gdLst>
              <a:gd name="T0" fmla="*/ 0 w 217"/>
              <a:gd name="T1" fmla="*/ 0 h 105"/>
              <a:gd name="T2" fmla="*/ 2147483647 w 217"/>
              <a:gd name="T3" fmla="*/ 2147483647 h 105"/>
              <a:gd name="T4" fmla="*/ 2147483647 w 217"/>
              <a:gd name="T5" fmla="*/ 0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0"/>
                </a:moveTo>
                <a:lnTo>
                  <a:pt x="104" y="104"/>
                </a:lnTo>
                <a:lnTo>
                  <a:pt x="2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0792" name="Freeform 71"/>
          <p:cNvSpPr>
            <a:spLocks/>
          </p:cNvSpPr>
          <p:nvPr/>
        </p:nvSpPr>
        <p:spPr bwMode="auto">
          <a:xfrm>
            <a:off x="4216400" y="4173538"/>
            <a:ext cx="344488" cy="166687"/>
          </a:xfrm>
          <a:custGeom>
            <a:avLst/>
            <a:gdLst>
              <a:gd name="T0" fmla="*/ 0 w 217"/>
              <a:gd name="T1" fmla="*/ 0 h 105"/>
              <a:gd name="T2" fmla="*/ 2147483647 w 217"/>
              <a:gd name="T3" fmla="*/ 2147483647 h 105"/>
              <a:gd name="T4" fmla="*/ 2147483647 w 217"/>
              <a:gd name="T5" fmla="*/ 0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0"/>
                </a:moveTo>
                <a:lnTo>
                  <a:pt x="104" y="104"/>
                </a:lnTo>
                <a:lnTo>
                  <a:pt x="2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0793" name="Freeform 72"/>
          <p:cNvSpPr>
            <a:spLocks/>
          </p:cNvSpPr>
          <p:nvPr/>
        </p:nvSpPr>
        <p:spPr bwMode="auto">
          <a:xfrm>
            <a:off x="4013200" y="5773738"/>
            <a:ext cx="344488" cy="166687"/>
          </a:xfrm>
          <a:custGeom>
            <a:avLst/>
            <a:gdLst>
              <a:gd name="T0" fmla="*/ 0 w 217"/>
              <a:gd name="T1" fmla="*/ 0 h 105"/>
              <a:gd name="T2" fmla="*/ 2147483647 w 217"/>
              <a:gd name="T3" fmla="*/ 2147483647 h 105"/>
              <a:gd name="T4" fmla="*/ 2147483647 w 217"/>
              <a:gd name="T5" fmla="*/ 0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0"/>
                </a:moveTo>
                <a:lnTo>
                  <a:pt x="104" y="104"/>
                </a:lnTo>
                <a:lnTo>
                  <a:pt x="2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0794" name="Freeform 73"/>
          <p:cNvSpPr>
            <a:spLocks/>
          </p:cNvSpPr>
          <p:nvPr/>
        </p:nvSpPr>
        <p:spPr bwMode="auto">
          <a:xfrm>
            <a:off x="4013200" y="5773738"/>
            <a:ext cx="344488" cy="166687"/>
          </a:xfrm>
          <a:custGeom>
            <a:avLst/>
            <a:gdLst>
              <a:gd name="T0" fmla="*/ 0 w 217"/>
              <a:gd name="T1" fmla="*/ 0 h 105"/>
              <a:gd name="T2" fmla="*/ 2147483647 w 217"/>
              <a:gd name="T3" fmla="*/ 2147483647 h 105"/>
              <a:gd name="T4" fmla="*/ 2147483647 w 217"/>
              <a:gd name="T5" fmla="*/ 0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0"/>
                </a:moveTo>
                <a:lnTo>
                  <a:pt x="104" y="104"/>
                </a:lnTo>
                <a:lnTo>
                  <a:pt x="2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0795" name="Line 74"/>
          <p:cNvSpPr>
            <a:spLocks noChangeShapeType="1"/>
          </p:cNvSpPr>
          <p:nvPr/>
        </p:nvSpPr>
        <p:spPr bwMode="auto">
          <a:xfrm>
            <a:off x="4572000" y="4179888"/>
            <a:ext cx="114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0796" name="AutoShape 75"/>
          <p:cNvSpPr>
            <a:spLocks noChangeArrowheads="1"/>
          </p:cNvSpPr>
          <p:nvPr/>
        </p:nvSpPr>
        <p:spPr bwMode="auto">
          <a:xfrm>
            <a:off x="4279900" y="3246438"/>
            <a:ext cx="419100" cy="381000"/>
          </a:xfrm>
          <a:prstGeom prst="diamond">
            <a:avLst/>
          </a:prstGeom>
          <a:solidFill>
            <a:srgbClr val="66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30797" name="AutoShape 76"/>
          <p:cNvSpPr>
            <a:spLocks noChangeArrowheads="1"/>
          </p:cNvSpPr>
          <p:nvPr/>
        </p:nvSpPr>
        <p:spPr bwMode="auto">
          <a:xfrm>
            <a:off x="3390900" y="3602038"/>
            <a:ext cx="419100" cy="381000"/>
          </a:xfrm>
          <a:prstGeom prst="diamond">
            <a:avLst/>
          </a:prstGeom>
          <a:solidFill>
            <a:srgbClr val="66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30798" name="AutoShape 77"/>
          <p:cNvSpPr>
            <a:spLocks noChangeArrowheads="1"/>
          </p:cNvSpPr>
          <p:nvPr/>
        </p:nvSpPr>
        <p:spPr bwMode="auto">
          <a:xfrm>
            <a:off x="2616200" y="3970338"/>
            <a:ext cx="419100" cy="381000"/>
          </a:xfrm>
          <a:prstGeom prst="diamond">
            <a:avLst/>
          </a:prstGeom>
          <a:solidFill>
            <a:srgbClr val="66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30799" name="AutoShape 78"/>
          <p:cNvSpPr>
            <a:spLocks noChangeArrowheads="1"/>
          </p:cNvSpPr>
          <p:nvPr/>
        </p:nvSpPr>
        <p:spPr bwMode="auto">
          <a:xfrm>
            <a:off x="4165600" y="3970338"/>
            <a:ext cx="419100" cy="381000"/>
          </a:xfrm>
          <a:prstGeom prst="diamond">
            <a:avLst/>
          </a:prstGeom>
          <a:solidFill>
            <a:srgbClr val="66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30800" name="AutoShape 79"/>
          <p:cNvSpPr>
            <a:spLocks noChangeArrowheads="1"/>
          </p:cNvSpPr>
          <p:nvPr/>
        </p:nvSpPr>
        <p:spPr bwMode="auto">
          <a:xfrm>
            <a:off x="3949700" y="5570538"/>
            <a:ext cx="419100" cy="381000"/>
          </a:xfrm>
          <a:prstGeom prst="diamond">
            <a:avLst/>
          </a:prstGeom>
          <a:solidFill>
            <a:srgbClr val="66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425040" name="Rectangle 80"/>
          <p:cNvSpPr>
            <a:spLocks noChangeArrowheads="1"/>
          </p:cNvSpPr>
          <p:nvPr/>
        </p:nvSpPr>
        <p:spPr bwMode="auto">
          <a:xfrm>
            <a:off x="6516688" y="4292600"/>
            <a:ext cx="609600" cy="3333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>
              <a:defRPr/>
            </a:pPr>
            <a:r>
              <a:rPr 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rPr>
              <a:t>loop</a:t>
            </a:r>
          </a:p>
        </p:txBody>
      </p:sp>
    </p:spTree>
    <p:extLst>
      <p:ext uri="{BB962C8B-B14F-4D97-AF65-F5344CB8AC3E}">
        <p14:creationId xmlns:p14="http://schemas.microsoft.com/office/powerpoint/2010/main" val="34932105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6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747F34EE-4B00-41E0-887F-751CEEB03625}" type="slidenum">
              <a:rPr lang="tr-TR" altLang="tr-TR" sz="1400" b="1">
                <a:latin typeface="Arial" panose="020B0604020202020204" pitchFamily="34" charset="0"/>
              </a:rPr>
              <a:pPr algn="r"/>
              <a:t>47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254000"/>
            <a:ext cx="9144000" cy="377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AU" altLang="tr-TR" smtClean="0">
                <a:ln>
                  <a:noFill/>
                </a:ln>
                <a:effectLst/>
              </a:rPr>
              <a:t>Selective Testing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1143000"/>
            <a:ext cx="8458200" cy="773113"/>
          </a:xfrm>
          <a:noFill/>
        </p:spPr>
        <p:txBody>
          <a:bodyPr lIns="0" tIns="0" rIns="0" bIns="0"/>
          <a:lstStyle/>
          <a:p>
            <a:pPr marL="0" indent="0"/>
            <a:r>
              <a:rPr lang="tr-TR" altLang="tr-TR" smtClean="0"/>
              <a:t> Instead of exhausting testing, a selective testing is more feasible.</a:t>
            </a:r>
          </a:p>
        </p:txBody>
      </p:sp>
      <p:sp>
        <p:nvSpPr>
          <p:cNvPr id="31749" name="Line 4"/>
          <p:cNvSpPr>
            <a:spLocks noChangeShapeType="1"/>
          </p:cNvSpPr>
          <p:nvPr/>
        </p:nvSpPr>
        <p:spPr bwMode="auto">
          <a:xfrm>
            <a:off x="3554413" y="5041900"/>
            <a:ext cx="0" cy="1524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750" name="Line 5"/>
          <p:cNvSpPr>
            <a:spLocks noChangeShapeType="1"/>
          </p:cNvSpPr>
          <p:nvPr/>
        </p:nvSpPr>
        <p:spPr bwMode="auto">
          <a:xfrm>
            <a:off x="5278438" y="2651125"/>
            <a:ext cx="0" cy="233363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751" name="Rectangle 6"/>
          <p:cNvSpPr>
            <a:spLocks noChangeArrowheads="1"/>
          </p:cNvSpPr>
          <p:nvPr/>
        </p:nvSpPr>
        <p:spPr bwMode="auto">
          <a:xfrm>
            <a:off x="4995863" y="2946400"/>
            <a:ext cx="5461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grpSp>
        <p:nvGrpSpPr>
          <p:cNvPr id="31752" name="Group 7"/>
          <p:cNvGrpSpPr>
            <a:grpSpLocks/>
          </p:cNvGrpSpPr>
          <p:nvPr/>
        </p:nvGrpSpPr>
        <p:grpSpPr bwMode="auto">
          <a:xfrm>
            <a:off x="5554663" y="3009900"/>
            <a:ext cx="1524000" cy="65088"/>
            <a:chOff x="2976" y="1152"/>
            <a:chExt cx="960" cy="41"/>
          </a:xfrm>
        </p:grpSpPr>
        <p:sp>
          <p:nvSpPr>
            <p:cNvPr id="31753" name="Freeform 8"/>
            <p:cNvSpPr>
              <a:spLocks/>
            </p:cNvSpPr>
            <p:nvPr/>
          </p:nvSpPr>
          <p:spPr bwMode="auto">
            <a:xfrm>
              <a:off x="2976" y="1152"/>
              <a:ext cx="89" cy="41"/>
            </a:xfrm>
            <a:custGeom>
              <a:avLst/>
              <a:gdLst>
                <a:gd name="T0" fmla="*/ 0 w 89"/>
                <a:gd name="T1" fmla="*/ 20 h 41"/>
                <a:gd name="T2" fmla="*/ 88 w 89"/>
                <a:gd name="T3" fmla="*/ 0 h 41"/>
                <a:gd name="T4" fmla="*/ 88 w 89"/>
                <a:gd name="T5" fmla="*/ 20 h 41"/>
                <a:gd name="T6" fmla="*/ 88 w 89"/>
                <a:gd name="T7" fmla="*/ 40 h 41"/>
                <a:gd name="T8" fmla="*/ 0 w 89"/>
                <a:gd name="T9" fmla="*/ 2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"/>
                <a:gd name="T16" fmla="*/ 0 h 41"/>
                <a:gd name="T17" fmla="*/ 89 w 89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" h="41">
                  <a:moveTo>
                    <a:pt x="0" y="20"/>
                  </a:moveTo>
                  <a:lnTo>
                    <a:pt x="88" y="0"/>
                  </a:lnTo>
                  <a:lnTo>
                    <a:pt x="88" y="20"/>
                  </a:lnTo>
                  <a:lnTo>
                    <a:pt x="88" y="40"/>
                  </a:lnTo>
                  <a:lnTo>
                    <a:pt x="0" y="20"/>
                  </a:lnTo>
                </a:path>
              </a:pathLst>
            </a:custGeom>
            <a:solidFill>
              <a:srgbClr val="000000"/>
            </a:solidFill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1754" name="Line 9"/>
            <p:cNvSpPr>
              <a:spLocks noChangeShapeType="1"/>
            </p:cNvSpPr>
            <p:nvPr/>
          </p:nvSpPr>
          <p:spPr bwMode="auto">
            <a:xfrm>
              <a:off x="3080" y="1180"/>
              <a:ext cx="8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31755" name="Line 10"/>
          <p:cNvSpPr>
            <a:spLocks noChangeShapeType="1"/>
          </p:cNvSpPr>
          <p:nvPr/>
        </p:nvSpPr>
        <p:spPr bwMode="auto">
          <a:xfrm>
            <a:off x="5268913" y="3213100"/>
            <a:ext cx="0" cy="127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756" name="Freeform 11"/>
          <p:cNvSpPr>
            <a:spLocks/>
          </p:cNvSpPr>
          <p:nvPr/>
        </p:nvSpPr>
        <p:spPr bwMode="auto">
          <a:xfrm>
            <a:off x="5097463" y="3365500"/>
            <a:ext cx="344487" cy="166688"/>
          </a:xfrm>
          <a:custGeom>
            <a:avLst/>
            <a:gdLst>
              <a:gd name="T0" fmla="*/ 0 w 217"/>
              <a:gd name="T1" fmla="*/ 2147483647 h 105"/>
              <a:gd name="T2" fmla="*/ 2147483647 w 217"/>
              <a:gd name="T3" fmla="*/ 0 h 105"/>
              <a:gd name="T4" fmla="*/ 2147483647 w 217"/>
              <a:gd name="T5" fmla="*/ 2147483647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104"/>
                </a:moveTo>
                <a:lnTo>
                  <a:pt x="104" y="0"/>
                </a:lnTo>
                <a:lnTo>
                  <a:pt x="216" y="104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1757" name="Freeform 12"/>
          <p:cNvSpPr>
            <a:spLocks/>
          </p:cNvSpPr>
          <p:nvPr/>
        </p:nvSpPr>
        <p:spPr bwMode="auto">
          <a:xfrm>
            <a:off x="5097463" y="3365500"/>
            <a:ext cx="344487" cy="166688"/>
          </a:xfrm>
          <a:custGeom>
            <a:avLst/>
            <a:gdLst>
              <a:gd name="T0" fmla="*/ 0 w 217"/>
              <a:gd name="T1" fmla="*/ 2147483647 h 105"/>
              <a:gd name="T2" fmla="*/ 2147483647 w 217"/>
              <a:gd name="T3" fmla="*/ 0 h 105"/>
              <a:gd name="T4" fmla="*/ 2147483647 w 217"/>
              <a:gd name="T5" fmla="*/ 2147483647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104"/>
                </a:moveTo>
                <a:lnTo>
                  <a:pt x="104" y="0"/>
                </a:lnTo>
                <a:lnTo>
                  <a:pt x="216" y="104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1758" name="Line 13"/>
          <p:cNvSpPr>
            <a:spLocks noChangeShapeType="1"/>
          </p:cNvSpPr>
          <p:nvPr/>
        </p:nvSpPr>
        <p:spPr bwMode="auto">
          <a:xfrm flipH="1">
            <a:off x="4386263" y="3536950"/>
            <a:ext cx="6731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759" name="Freeform 14"/>
          <p:cNvSpPr>
            <a:spLocks/>
          </p:cNvSpPr>
          <p:nvPr/>
        </p:nvSpPr>
        <p:spPr bwMode="auto">
          <a:xfrm>
            <a:off x="4208463" y="3708400"/>
            <a:ext cx="344487" cy="166688"/>
          </a:xfrm>
          <a:custGeom>
            <a:avLst/>
            <a:gdLst>
              <a:gd name="T0" fmla="*/ 0 w 217"/>
              <a:gd name="T1" fmla="*/ 2147483647 h 105"/>
              <a:gd name="T2" fmla="*/ 2147483647 w 217"/>
              <a:gd name="T3" fmla="*/ 0 h 105"/>
              <a:gd name="T4" fmla="*/ 2147483647 w 217"/>
              <a:gd name="T5" fmla="*/ 2147483647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104"/>
                </a:moveTo>
                <a:lnTo>
                  <a:pt x="104" y="0"/>
                </a:lnTo>
                <a:lnTo>
                  <a:pt x="216" y="104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1760" name="Freeform 15"/>
          <p:cNvSpPr>
            <a:spLocks/>
          </p:cNvSpPr>
          <p:nvPr/>
        </p:nvSpPr>
        <p:spPr bwMode="auto">
          <a:xfrm>
            <a:off x="4208463" y="3708400"/>
            <a:ext cx="344487" cy="166688"/>
          </a:xfrm>
          <a:custGeom>
            <a:avLst/>
            <a:gdLst>
              <a:gd name="T0" fmla="*/ 0 w 217"/>
              <a:gd name="T1" fmla="*/ 2147483647 h 105"/>
              <a:gd name="T2" fmla="*/ 2147483647 w 217"/>
              <a:gd name="T3" fmla="*/ 0 h 105"/>
              <a:gd name="T4" fmla="*/ 2147483647 w 217"/>
              <a:gd name="T5" fmla="*/ 2147483647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104"/>
                </a:moveTo>
                <a:lnTo>
                  <a:pt x="104" y="0"/>
                </a:lnTo>
                <a:lnTo>
                  <a:pt x="216" y="104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1761" name="Line 16"/>
          <p:cNvSpPr>
            <a:spLocks noChangeShapeType="1"/>
          </p:cNvSpPr>
          <p:nvPr/>
        </p:nvSpPr>
        <p:spPr bwMode="auto">
          <a:xfrm flipH="1">
            <a:off x="3611563" y="3879850"/>
            <a:ext cx="5969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762" name="Line 17"/>
          <p:cNvSpPr>
            <a:spLocks noChangeShapeType="1"/>
          </p:cNvSpPr>
          <p:nvPr/>
        </p:nvSpPr>
        <p:spPr bwMode="auto">
          <a:xfrm>
            <a:off x="5453063" y="3536950"/>
            <a:ext cx="1003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763" name="Line 18"/>
          <p:cNvSpPr>
            <a:spLocks noChangeShapeType="1"/>
          </p:cNvSpPr>
          <p:nvPr/>
        </p:nvSpPr>
        <p:spPr bwMode="auto">
          <a:xfrm flipV="1">
            <a:off x="4379913" y="3530600"/>
            <a:ext cx="0" cy="1778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764" name="Rectangle 19"/>
          <p:cNvSpPr>
            <a:spLocks noChangeArrowheads="1"/>
          </p:cNvSpPr>
          <p:nvPr/>
        </p:nvSpPr>
        <p:spPr bwMode="auto">
          <a:xfrm>
            <a:off x="6189663" y="3810000"/>
            <a:ext cx="5461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31765" name="Line 20"/>
          <p:cNvSpPr>
            <a:spLocks noChangeShapeType="1"/>
          </p:cNvSpPr>
          <p:nvPr/>
        </p:nvSpPr>
        <p:spPr bwMode="auto">
          <a:xfrm flipV="1">
            <a:off x="6475413" y="3530600"/>
            <a:ext cx="0" cy="266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766" name="Line 21"/>
          <p:cNvSpPr>
            <a:spLocks noChangeShapeType="1"/>
          </p:cNvSpPr>
          <p:nvPr/>
        </p:nvSpPr>
        <p:spPr bwMode="auto">
          <a:xfrm>
            <a:off x="3617913" y="3898900"/>
            <a:ext cx="0" cy="1524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767" name="Freeform 22"/>
          <p:cNvSpPr>
            <a:spLocks/>
          </p:cNvSpPr>
          <p:nvPr/>
        </p:nvSpPr>
        <p:spPr bwMode="auto">
          <a:xfrm>
            <a:off x="3433763" y="4076700"/>
            <a:ext cx="344487" cy="179388"/>
          </a:xfrm>
          <a:custGeom>
            <a:avLst/>
            <a:gdLst>
              <a:gd name="T0" fmla="*/ 0 w 217"/>
              <a:gd name="T1" fmla="*/ 2147483647 h 113"/>
              <a:gd name="T2" fmla="*/ 2147483647 w 217"/>
              <a:gd name="T3" fmla="*/ 0 h 113"/>
              <a:gd name="T4" fmla="*/ 2147483647 w 217"/>
              <a:gd name="T5" fmla="*/ 2147483647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112"/>
                </a:moveTo>
                <a:lnTo>
                  <a:pt x="112" y="0"/>
                </a:lnTo>
                <a:lnTo>
                  <a:pt x="216" y="112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1768" name="Freeform 23"/>
          <p:cNvSpPr>
            <a:spLocks/>
          </p:cNvSpPr>
          <p:nvPr/>
        </p:nvSpPr>
        <p:spPr bwMode="auto">
          <a:xfrm>
            <a:off x="3433763" y="4076700"/>
            <a:ext cx="522287" cy="179388"/>
          </a:xfrm>
          <a:custGeom>
            <a:avLst/>
            <a:gdLst>
              <a:gd name="T0" fmla="*/ 0 w 329"/>
              <a:gd name="T1" fmla="*/ 2147483647 h 113"/>
              <a:gd name="T2" fmla="*/ 2147483647 w 329"/>
              <a:gd name="T3" fmla="*/ 0 h 113"/>
              <a:gd name="T4" fmla="*/ 2147483647 w 329"/>
              <a:gd name="T5" fmla="*/ 2147483647 h 113"/>
              <a:gd name="T6" fmla="*/ 2147483647 w 329"/>
              <a:gd name="T7" fmla="*/ 2147483647 h 113"/>
              <a:gd name="T8" fmla="*/ 0 60000 65536"/>
              <a:gd name="T9" fmla="*/ 0 60000 65536"/>
              <a:gd name="T10" fmla="*/ 0 60000 65536"/>
              <a:gd name="T11" fmla="*/ 0 60000 65536"/>
              <a:gd name="T12" fmla="*/ 0 w 329"/>
              <a:gd name="T13" fmla="*/ 0 h 113"/>
              <a:gd name="T14" fmla="*/ 329 w 329"/>
              <a:gd name="T15" fmla="*/ 113 h 11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9" h="113">
                <a:moveTo>
                  <a:pt x="0" y="112"/>
                </a:moveTo>
                <a:lnTo>
                  <a:pt x="112" y="0"/>
                </a:lnTo>
                <a:lnTo>
                  <a:pt x="216" y="112"/>
                </a:lnTo>
                <a:lnTo>
                  <a:pt x="328" y="112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1769" name="Freeform 24"/>
          <p:cNvSpPr>
            <a:spLocks/>
          </p:cNvSpPr>
          <p:nvPr/>
        </p:nvSpPr>
        <p:spPr bwMode="auto">
          <a:xfrm>
            <a:off x="3179763" y="4254500"/>
            <a:ext cx="230187" cy="280988"/>
          </a:xfrm>
          <a:custGeom>
            <a:avLst/>
            <a:gdLst>
              <a:gd name="T0" fmla="*/ 2147483647 w 145"/>
              <a:gd name="T1" fmla="*/ 0 h 177"/>
              <a:gd name="T2" fmla="*/ 0 w 145"/>
              <a:gd name="T3" fmla="*/ 0 h 177"/>
              <a:gd name="T4" fmla="*/ 0 w 145"/>
              <a:gd name="T5" fmla="*/ 2147483647 h 177"/>
              <a:gd name="T6" fmla="*/ 0 60000 65536"/>
              <a:gd name="T7" fmla="*/ 0 60000 65536"/>
              <a:gd name="T8" fmla="*/ 0 60000 65536"/>
              <a:gd name="T9" fmla="*/ 0 w 145"/>
              <a:gd name="T10" fmla="*/ 0 h 177"/>
              <a:gd name="T11" fmla="*/ 145 w 145"/>
              <a:gd name="T12" fmla="*/ 177 h 17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5" h="177">
                <a:moveTo>
                  <a:pt x="144" y="0"/>
                </a:moveTo>
                <a:lnTo>
                  <a:pt x="0" y="0"/>
                </a:lnTo>
                <a:lnTo>
                  <a:pt x="0" y="176"/>
                </a:lnTo>
              </a:path>
            </a:pathLst>
          </a:custGeom>
          <a:noFill/>
          <a:ln w="50800" cap="rnd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1770" name="Line 25"/>
          <p:cNvSpPr>
            <a:spLocks noChangeShapeType="1"/>
          </p:cNvSpPr>
          <p:nvPr/>
        </p:nvSpPr>
        <p:spPr bwMode="auto">
          <a:xfrm>
            <a:off x="3960813" y="4267200"/>
            <a:ext cx="0" cy="25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771" name="Rectangle 26"/>
          <p:cNvSpPr>
            <a:spLocks noChangeArrowheads="1"/>
          </p:cNvSpPr>
          <p:nvPr/>
        </p:nvSpPr>
        <p:spPr bwMode="auto">
          <a:xfrm>
            <a:off x="3675063" y="4572000"/>
            <a:ext cx="546100" cy="2413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31772" name="Rectangle 27"/>
          <p:cNvSpPr>
            <a:spLocks noChangeArrowheads="1"/>
          </p:cNvSpPr>
          <p:nvPr/>
        </p:nvSpPr>
        <p:spPr bwMode="auto">
          <a:xfrm>
            <a:off x="2913063" y="4572000"/>
            <a:ext cx="533400" cy="2413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31773" name="Line 28"/>
          <p:cNvSpPr>
            <a:spLocks noChangeShapeType="1"/>
          </p:cNvSpPr>
          <p:nvPr/>
        </p:nvSpPr>
        <p:spPr bwMode="auto">
          <a:xfrm>
            <a:off x="3186113" y="4838700"/>
            <a:ext cx="0" cy="1651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774" name="Line 29"/>
          <p:cNvSpPr>
            <a:spLocks noChangeShapeType="1"/>
          </p:cNvSpPr>
          <p:nvPr/>
        </p:nvSpPr>
        <p:spPr bwMode="auto">
          <a:xfrm>
            <a:off x="3960813" y="4838700"/>
            <a:ext cx="0" cy="165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775" name="Line 30"/>
          <p:cNvSpPr>
            <a:spLocks noChangeShapeType="1"/>
          </p:cNvSpPr>
          <p:nvPr/>
        </p:nvSpPr>
        <p:spPr bwMode="auto">
          <a:xfrm>
            <a:off x="4564063" y="3879850"/>
            <a:ext cx="571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776" name="Freeform 31"/>
          <p:cNvSpPr>
            <a:spLocks/>
          </p:cNvSpPr>
          <p:nvPr/>
        </p:nvSpPr>
        <p:spPr bwMode="auto">
          <a:xfrm>
            <a:off x="4983163" y="4076700"/>
            <a:ext cx="344487" cy="179388"/>
          </a:xfrm>
          <a:custGeom>
            <a:avLst/>
            <a:gdLst>
              <a:gd name="T0" fmla="*/ 0 w 217"/>
              <a:gd name="T1" fmla="*/ 2147483647 h 113"/>
              <a:gd name="T2" fmla="*/ 2147483647 w 217"/>
              <a:gd name="T3" fmla="*/ 0 h 113"/>
              <a:gd name="T4" fmla="*/ 2147483647 w 217"/>
              <a:gd name="T5" fmla="*/ 2147483647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112"/>
                </a:moveTo>
                <a:lnTo>
                  <a:pt x="104" y="0"/>
                </a:lnTo>
                <a:lnTo>
                  <a:pt x="216" y="112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1777" name="Freeform 32"/>
          <p:cNvSpPr>
            <a:spLocks/>
          </p:cNvSpPr>
          <p:nvPr/>
        </p:nvSpPr>
        <p:spPr bwMode="auto">
          <a:xfrm>
            <a:off x="4983163" y="4076700"/>
            <a:ext cx="344487" cy="179388"/>
          </a:xfrm>
          <a:custGeom>
            <a:avLst/>
            <a:gdLst>
              <a:gd name="T0" fmla="*/ 0 w 217"/>
              <a:gd name="T1" fmla="*/ 2147483647 h 113"/>
              <a:gd name="T2" fmla="*/ 2147483647 w 217"/>
              <a:gd name="T3" fmla="*/ 0 h 113"/>
              <a:gd name="T4" fmla="*/ 2147483647 w 217"/>
              <a:gd name="T5" fmla="*/ 2147483647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112"/>
                </a:moveTo>
                <a:lnTo>
                  <a:pt x="104" y="0"/>
                </a:lnTo>
                <a:lnTo>
                  <a:pt x="216" y="112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1778" name="Freeform 33"/>
          <p:cNvSpPr>
            <a:spLocks/>
          </p:cNvSpPr>
          <p:nvPr/>
        </p:nvSpPr>
        <p:spPr bwMode="auto">
          <a:xfrm>
            <a:off x="4716463" y="4254500"/>
            <a:ext cx="230187" cy="280988"/>
          </a:xfrm>
          <a:custGeom>
            <a:avLst/>
            <a:gdLst>
              <a:gd name="T0" fmla="*/ 2147483647 w 145"/>
              <a:gd name="T1" fmla="*/ 0 h 177"/>
              <a:gd name="T2" fmla="*/ 0 w 145"/>
              <a:gd name="T3" fmla="*/ 0 h 177"/>
              <a:gd name="T4" fmla="*/ 0 w 145"/>
              <a:gd name="T5" fmla="*/ 2147483647 h 177"/>
              <a:gd name="T6" fmla="*/ 0 60000 65536"/>
              <a:gd name="T7" fmla="*/ 0 60000 65536"/>
              <a:gd name="T8" fmla="*/ 0 60000 65536"/>
              <a:gd name="T9" fmla="*/ 0 w 145"/>
              <a:gd name="T10" fmla="*/ 0 h 177"/>
              <a:gd name="T11" fmla="*/ 145 w 145"/>
              <a:gd name="T12" fmla="*/ 177 h 17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5" h="177">
                <a:moveTo>
                  <a:pt x="144" y="0"/>
                </a:moveTo>
                <a:lnTo>
                  <a:pt x="0" y="0"/>
                </a:lnTo>
                <a:lnTo>
                  <a:pt x="0" y="176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1779" name="Line 34"/>
          <p:cNvSpPr>
            <a:spLocks noChangeShapeType="1"/>
          </p:cNvSpPr>
          <p:nvPr/>
        </p:nvSpPr>
        <p:spPr bwMode="auto">
          <a:xfrm>
            <a:off x="5497513" y="4267200"/>
            <a:ext cx="0" cy="25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780" name="Rectangle 35"/>
          <p:cNvSpPr>
            <a:spLocks noChangeArrowheads="1"/>
          </p:cNvSpPr>
          <p:nvPr/>
        </p:nvSpPr>
        <p:spPr bwMode="auto">
          <a:xfrm>
            <a:off x="5224463" y="4572000"/>
            <a:ext cx="546100" cy="2413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31781" name="Rectangle 36"/>
          <p:cNvSpPr>
            <a:spLocks noChangeArrowheads="1"/>
          </p:cNvSpPr>
          <p:nvPr/>
        </p:nvSpPr>
        <p:spPr bwMode="auto">
          <a:xfrm>
            <a:off x="4449763" y="4572000"/>
            <a:ext cx="546100" cy="2413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31782" name="Line 37"/>
          <p:cNvSpPr>
            <a:spLocks noChangeShapeType="1"/>
          </p:cNvSpPr>
          <p:nvPr/>
        </p:nvSpPr>
        <p:spPr bwMode="auto">
          <a:xfrm>
            <a:off x="4722813" y="4838700"/>
            <a:ext cx="0" cy="165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783" name="Line 38"/>
          <p:cNvSpPr>
            <a:spLocks noChangeShapeType="1"/>
          </p:cNvSpPr>
          <p:nvPr/>
        </p:nvSpPr>
        <p:spPr bwMode="auto">
          <a:xfrm>
            <a:off x="5497513" y="4838700"/>
            <a:ext cx="0" cy="165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784" name="Line 39"/>
          <p:cNvSpPr>
            <a:spLocks noChangeShapeType="1"/>
          </p:cNvSpPr>
          <p:nvPr/>
        </p:nvSpPr>
        <p:spPr bwMode="auto">
          <a:xfrm>
            <a:off x="5135563" y="5022850"/>
            <a:ext cx="342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785" name="Line 40"/>
          <p:cNvSpPr>
            <a:spLocks noChangeShapeType="1"/>
          </p:cNvSpPr>
          <p:nvPr/>
        </p:nvSpPr>
        <p:spPr bwMode="auto">
          <a:xfrm>
            <a:off x="5154613" y="3886200"/>
            <a:ext cx="0" cy="17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786" name="Line 41"/>
          <p:cNvSpPr>
            <a:spLocks noChangeShapeType="1"/>
          </p:cNvSpPr>
          <p:nvPr/>
        </p:nvSpPr>
        <p:spPr bwMode="auto">
          <a:xfrm>
            <a:off x="4729163" y="502285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787" name="Oval 42"/>
          <p:cNvSpPr>
            <a:spLocks noChangeArrowheads="1"/>
          </p:cNvSpPr>
          <p:nvPr/>
        </p:nvSpPr>
        <p:spPr bwMode="auto">
          <a:xfrm>
            <a:off x="5072063" y="5003800"/>
            <a:ext cx="38100" cy="38100"/>
          </a:xfrm>
          <a:prstGeom prst="ellipse">
            <a:avLst/>
          </a:prstGeom>
          <a:solidFill>
            <a:srgbClr val="00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31788" name="Oval 43"/>
          <p:cNvSpPr>
            <a:spLocks noChangeArrowheads="1"/>
          </p:cNvSpPr>
          <p:nvPr/>
        </p:nvSpPr>
        <p:spPr bwMode="auto">
          <a:xfrm>
            <a:off x="3535363" y="5003800"/>
            <a:ext cx="25400" cy="38100"/>
          </a:xfrm>
          <a:prstGeom prst="ellipse">
            <a:avLst/>
          </a:prstGeom>
          <a:solidFill>
            <a:srgbClr val="000000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31789" name="Line 44"/>
          <p:cNvSpPr>
            <a:spLocks noChangeShapeType="1"/>
          </p:cNvSpPr>
          <p:nvPr/>
        </p:nvSpPr>
        <p:spPr bwMode="auto">
          <a:xfrm>
            <a:off x="5103813" y="5029200"/>
            <a:ext cx="0" cy="17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790" name="Line 45"/>
          <p:cNvSpPr>
            <a:spLocks noChangeShapeType="1"/>
          </p:cNvSpPr>
          <p:nvPr/>
        </p:nvSpPr>
        <p:spPr bwMode="auto">
          <a:xfrm flipH="1">
            <a:off x="4437063" y="5226050"/>
            <a:ext cx="622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791" name="Line 46"/>
          <p:cNvSpPr>
            <a:spLocks noChangeShapeType="1"/>
          </p:cNvSpPr>
          <p:nvPr/>
        </p:nvSpPr>
        <p:spPr bwMode="auto">
          <a:xfrm>
            <a:off x="3573463" y="5226050"/>
            <a:ext cx="8128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792" name="Oval 47"/>
          <p:cNvSpPr>
            <a:spLocks noChangeArrowheads="1"/>
          </p:cNvSpPr>
          <p:nvPr/>
        </p:nvSpPr>
        <p:spPr bwMode="auto">
          <a:xfrm>
            <a:off x="4386263" y="5207000"/>
            <a:ext cx="38100" cy="25400"/>
          </a:xfrm>
          <a:prstGeom prst="ellipse">
            <a:avLst/>
          </a:prstGeom>
          <a:solidFill>
            <a:srgbClr val="00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31793" name="Freeform 48"/>
          <p:cNvSpPr>
            <a:spLocks/>
          </p:cNvSpPr>
          <p:nvPr/>
        </p:nvSpPr>
        <p:spPr bwMode="auto">
          <a:xfrm>
            <a:off x="4411663" y="5245100"/>
            <a:ext cx="534987" cy="204788"/>
          </a:xfrm>
          <a:custGeom>
            <a:avLst/>
            <a:gdLst>
              <a:gd name="T0" fmla="*/ 0 w 337"/>
              <a:gd name="T1" fmla="*/ 0 h 129"/>
              <a:gd name="T2" fmla="*/ 0 w 337"/>
              <a:gd name="T3" fmla="*/ 2147483647 h 129"/>
              <a:gd name="T4" fmla="*/ 2147483647 w 337"/>
              <a:gd name="T5" fmla="*/ 2147483647 h 129"/>
              <a:gd name="T6" fmla="*/ 0 60000 65536"/>
              <a:gd name="T7" fmla="*/ 0 60000 65536"/>
              <a:gd name="T8" fmla="*/ 0 60000 65536"/>
              <a:gd name="T9" fmla="*/ 0 w 337"/>
              <a:gd name="T10" fmla="*/ 0 h 129"/>
              <a:gd name="T11" fmla="*/ 337 w 337"/>
              <a:gd name="T12" fmla="*/ 129 h 1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7" h="129">
                <a:moveTo>
                  <a:pt x="0" y="0"/>
                </a:moveTo>
                <a:lnTo>
                  <a:pt x="0" y="128"/>
                </a:lnTo>
                <a:lnTo>
                  <a:pt x="336" y="128"/>
                </a:lnTo>
              </a:path>
            </a:pathLst>
          </a:custGeom>
          <a:noFill/>
          <a:ln w="50800" cap="rnd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1794" name="Oval 49"/>
          <p:cNvSpPr>
            <a:spLocks noChangeArrowheads="1"/>
          </p:cNvSpPr>
          <p:nvPr/>
        </p:nvSpPr>
        <p:spPr bwMode="auto">
          <a:xfrm>
            <a:off x="4932363" y="5435600"/>
            <a:ext cx="38100" cy="25400"/>
          </a:xfrm>
          <a:prstGeom prst="ellipse">
            <a:avLst/>
          </a:prstGeom>
          <a:solidFill>
            <a:srgbClr val="00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31795" name="Line 50"/>
          <p:cNvSpPr>
            <a:spLocks noChangeShapeType="1"/>
          </p:cNvSpPr>
          <p:nvPr/>
        </p:nvSpPr>
        <p:spPr bwMode="auto">
          <a:xfrm>
            <a:off x="6475413" y="4064000"/>
            <a:ext cx="0" cy="1371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796" name="Line 51"/>
          <p:cNvSpPr>
            <a:spLocks noChangeShapeType="1"/>
          </p:cNvSpPr>
          <p:nvPr/>
        </p:nvSpPr>
        <p:spPr bwMode="auto">
          <a:xfrm>
            <a:off x="4995863" y="5454650"/>
            <a:ext cx="1460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797" name="Freeform 52"/>
          <p:cNvSpPr>
            <a:spLocks/>
          </p:cNvSpPr>
          <p:nvPr/>
        </p:nvSpPr>
        <p:spPr bwMode="auto">
          <a:xfrm>
            <a:off x="4779963" y="5676900"/>
            <a:ext cx="344487" cy="179388"/>
          </a:xfrm>
          <a:custGeom>
            <a:avLst/>
            <a:gdLst>
              <a:gd name="T0" fmla="*/ 0 w 217"/>
              <a:gd name="T1" fmla="*/ 2147483647 h 113"/>
              <a:gd name="T2" fmla="*/ 2147483647 w 217"/>
              <a:gd name="T3" fmla="*/ 0 h 113"/>
              <a:gd name="T4" fmla="*/ 2147483647 w 217"/>
              <a:gd name="T5" fmla="*/ 2147483647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112"/>
                </a:moveTo>
                <a:lnTo>
                  <a:pt x="104" y="0"/>
                </a:lnTo>
                <a:lnTo>
                  <a:pt x="216" y="112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1798" name="Freeform 53"/>
          <p:cNvSpPr>
            <a:spLocks/>
          </p:cNvSpPr>
          <p:nvPr/>
        </p:nvSpPr>
        <p:spPr bwMode="auto">
          <a:xfrm>
            <a:off x="4779963" y="5676900"/>
            <a:ext cx="344487" cy="179388"/>
          </a:xfrm>
          <a:custGeom>
            <a:avLst/>
            <a:gdLst>
              <a:gd name="T0" fmla="*/ 0 w 217"/>
              <a:gd name="T1" fmla="*/ 2147483647 h 113"/>
              <a:gd name="T2" fmla="*/ 2147483647 w 217"/>
              <a:gd name="T3" fmla="*/ 0 h 113"/>
              <a:gd name="T4" fmla="*/ 2147483647 w 217"/>
              <a:gd name="T5" fmla="*/ 2147483647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112"/>
                </a:moveTo>
                <a:lnTo>
                  <a:pt x="104" y="0"/>
                </a:lnTo>
                <a:lnTo>
                  <a:pt x="216" y="112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1799" name="Line 54"/>
          <p:cNvSpPr>
            <a:spLocks noChangeShapeType="1"/>
          </p:cNvSpPr>
          <p:nvPr/>
        </p:nvSpPr>
        <p:spPr bwMode="auto">
          <a:xfrm flipV="1">
            <a:off x="4951413" y="5448300"/>
            <a:ext cx="0" cy="22860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800" name="Freeform 55"/>
          <p:cNvSpPr>
            <a:spLocks/>
          </p:cNvSpPr>
          <p:nvPr/>
        </p:nvSpPr>
        <p:spPr bwMode="auto">
          <a:xfrm>
            <a:off x="5122863" y="3048000"/>
            <a:ext cx="1970087" cy="2808288"/>
          </a:xfrm>
          <a:custGeom>
            <a:avLst/>
            <a:gdLst>
              <a:gd name="T0" fmla="*/ 0 w 1241"/>
              <a:gd name="T1" fmla="*/ 2147483647 h 1769"/>
              <a:gd name="T2" fmla="*/ 2147483647 w 1241"/>
              <a:gd name="T3" fmla="*/ 2147483647 h 1769"/>
              <a:gd name="T4" fmla="*/ 2147483647 w 1241"/>
              <a:gd name="T5" fmla="*/ 0 h 1769"/>
              <a:gd name="T6" fmla="*/ 0 60000 65536"/>
              <a:gd name="T7" fmla="*/ 0 60000 65536"/>
              <a:gd name="T8" fmla="*/ 0 60000 65536"/>
              <a:gd name="T9" fmla="*/ 0 w 1241"/>
              <a:gd name="T10" fmla="*/ 0 h 1769"/>
              <a:gd name="T11" fmla="*/ 1241 w 1241"/>
              <a:gd name="T12" fmla="*/ 1769 h 176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41" h="1769">
                <a:moveTo>
                  <a:pt x="0" y="1768"/>
                </a:moveTo>
                <a:lnTo>
                  <a:pt x="1240" y="1768"/>
                </a:lnTo>
                <a:lnTo>
                  <a:pt x="1240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tr-TR"/>
          </a:p>
        </p:txBody>
      </p:sp>
      <p:grpSp>
        <p:nvGrpSpPr>
          <p:cNvPr id="31801" name="Group 56"/>
          <p:cNvGrpSpPr>
            <a:grpSpLocks/>
          </p:cNvGrpSpPr>
          <p:nvPr/>
        </p:nvGrpSpPr>
        <p:grpSpPr bwMode="auto">
          <a:xfrm>
            <a:off x="4906963" y="6032500"/>
            <a:ext cx="65087" cy="204788"/>
            <a:chOff x="2568" y="3056"/>
            <a:chExt cx="41" cy="129"/>
          </a:xfrm>
        </p:grpSpPr>
        <p:sp>
          <p:nvSpPr>
            <p:cNvPr id="31802" name="Freeform 57"/>
            <p:cNvSpPr>
              <a:spLocks/>
            </p:cNvSpPr>
            <p:nvPr/>
          </p:nvSpPr>
          <p:spPr bwMode="auto">
            <a:xfrm>
              <a:off x="2568" y="3096"/>
              <a:ext cx="41" cy="89"/>
            </a:xfrm>
            <a:custGeom>
              <a:avLst/>
              <a:gdLst>
                <a:gd name="T0" fmla="*/ 20 w 41"/>
                <a:gd name="T1" fmla="*/ 88 h 89"/>
                <a:gd name="T2" fmla="*/ 0 w 41"/>
                <a:gd name="T3" fmla="*/ 0 h 89"/>
                <a:gd name="T4" fmla="*/ 20 w 41"/>
                <a:gd name="T5" fmla="*/ 0 h 89"/>
                <a:gd name="T6" fmla="*/ 40 w 41"/>
                <a:gd name="T7" fmla="*/ 0 h 89"/>
                <a:gd name="T8" fmla="*/ 20 w 41"/>
                <a:gd name="T9" fmla="*/ 88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"/>
                <a:gd name="T16" fmla="*/ 0 h 89"/>
                <a:gd name="T17" fmla="*/ 41 w 41"/>
                <a:gd name="T18" fmla="*/ 89 h 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" h="89">
                  <a:moveTo>
                    <a:pt x="20" y="88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40" y="0"/>
                  </a:lnTo>
                  <a:lnTo>
                    <a:pt x="20" y="88"/>
                  </a:lnTo>
                </a:path>
              </a:pathLst>
            </a:custGeom>
            <a:solidFill>
              <a:srgbClr val="000000"/>
            </a:solidFill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1803" name="Line 58"/>
            <p:cNvSpPr>
              <a:spLocks noChangeShapeType="1"/>
            </p:cNvSpPr>
            <p:nvPr/>
          </p:nvSpPr>
          <p:spPr bwMode="auto">
            <a:xfrm>
              <a:off x="2596" y="3056"/>
              <a:ext cx="0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31804" name="Line 59"/>
          <p:cNvSpPr>
            <a:spLocks noChangeShapeType="1"/>
          </p:cNvSpPr>
          <p:nvPr/>
        </p:nvSpPr>
        <p:spPr bwMode="auto">
          <a:xfrm flipV="1">
            <a:off x="4951413" y="6019800"/>
            <a:ext cx="0" cy="11430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805" name="Freeform 60"/>
          <p:cNvSpPr>
            <a:spLocks/>
          </p:cNvSpPr>
          <p:nvPr/>
        </p:nvSpPr>
        <p:spPr bwMode="auto">
          <a:xfrm>
            <a:off x="5097463" y="3530600"/>
            <a:ext cx="344487" cy="179388"/>
          </a:xfrm>
          <a:custGeom>
            <a:avLst/>
            <a:gdLst>
              <a:gd name="T0" fmla="*/ 0 w 217"/>
              <a:gd name="T1" fmla="*/ 0 h 113"/>
              <a:gd name="T2" fmla="*/ 2147483647 w 217"/>
              <a:gd name="T3" fmla="*/ 2147483647 h 113"/>
              <a:gd name="T4" fmla="*/ 2147483647 w 217"/>
              <a:gd name="T5" fmla="*/ 0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0"/>
                </a:moveTo>
                <a:lnTo>
                  <a:pt x="104" y="112"/>
                </a:lnTo>
                <a:lnTo>
                  <a:pt x="2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1806" name="Freeform 61"/>
          <p:cNvSpPr>
            <a:spLocks/>
          </p:cNvSpPr>
          <p:nvPr/>
        </p:nvSpPr>
        <p:spPr bwMode="auto">
          <a:xfrm>
            <a:off x="5097463" y="3530600"/>
            <a:ext cx="344487" cy="179388"/>
          </a:xfrm>
          <a:custGeom>
            <a:avLst/>
            <a:gdLst>
              <a:gd name="T0" fmla="*/ 0 w 217"/>
              <a:gd name="T1" fmla="*/ 0 h 113"/>
              <a:gd name="T2" fmla="*/ 2147483647 w 217"/>
              <a:gd name="T3" fmla="*/ 2147483647 h 113"/>
              <a:gd name="T4" fmla="*/ 2147483647 w 217"/>
              <a:gd name="T5" fmla="*/ 0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0"/>
                </a:moveTo>
                <a:lnTo>
                  <a:pt x="104" y="112"/>
                </a:lnTo>
                <a:lnTo>
                  <a:pt x="2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1807" name="Freeform 62"/>
          <p:cNvSpPr>
            <a:spLocks/>
          </p:cNvSpPr>
          <p:nvPr/>
        </p:nvSpPr>
        <p:spPr bwMode="auto">
          <a:xfrm>
            <a:off x="4208463" y="3873500"/>
            <a:ext cx="344487" cy="179388"/>
          </a:xfrm>
          <a:custGeom>
            <a:avLst/>
            <a:gdLst>
              <a:gd name="T0" fmla="*/ 0 w 217"/>
              <a:gd name="T1" fmla="*/ 0 h 113"/>
              <a:gd name="T2" fmla="*/ 2147483647 w 217"/>
              <a:gd name="T3" fmla="*/ 2147483647 h 113"/>
              <a:gd name="T4" fmla="*/ 2147483647 w 217"/>
              <a:gd name="T5" fmla="*/ 0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0"/>
                </a:moveTo>
                <a:lnTo>
                  <a:pt x="104" y="112"/>
                </a:lnTo>
                <a:lnTo>
                  <a:pt x="2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1808" name="Freeform 63"/>
          <p:cNvSpPr>
            <a:spLocks/>
          </p:cNvSpPr>
          <p:nvPr/>
        </p:nvSpPr>
        <p:spPr bwMode="auto">
          <a:xfrm>
            <a:off x="4208463" y="3873500"/>
            <a:ext cx="344487" cy="179388"/>
          </a:xfrm>
          <a:custGeom>
            <a:avLst/>
            <a:gdLst>
              <a:gd name="T0" fmla="*/ 0 w 217"/>
              <a:gd name="T1" fmla="*/ 0 h 113"/>
              <a:gd name="T2" fmla="*/ 2147483647 w 217"/>
              <a:gd name="T3" fmla="*/ 2147483647 h 113"/>
              <a:gd name="T4" fmla="*/ 2147483647 w 217"/>
              <a:gd name="T5" fmla="*/ 0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0"/>
                </a:moveTo>
                <a:lnTo>
                  <a:pt x="104" y="112"/>
                </a:lnTo>
                <a:lnTo>
                  <a:pt x="2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1809" name="Freeform 64"/>
          <p:cNvSpPr>
            <a:spLocks/>
          </p:cNvSpPr>
          <p:nvPr/>
        </p:nvSpPr>
        <p:spPr bwMode="auto">
          <a:xfrm>
            <a:off x="3433763" y="4254500"/>
            <a:ext cx="344487" cy="166688"/>
          </a:xfrm>
          <a:custGeom>
            <a:avLst/>
            <a:gdLst>
              <a:gd name="T0" fmla="*/ 0 w 217"/>
              <a:gd name="T1" fmla="*/ 0 h 105"/>
              <a:gd name="T2" fmla="*/ 2147483647 w 217"/>
              <a:gd name="T3" fmla="*/ 2147483647 h 105"/>
              <a:gd name="T4" fmla="*/ 2147483647 w 217"/>
              <a:gd name="T5" fmla="*/ 0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0"/>
                </a:moveTo>
                <a:lnTo>
                  <a:pt x="112" y="104"/>
                </a:lnTo>
                <a:lnTo>
                  <a:pt x="2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1810" name="Freeform 65"/>
          <p:cNvSpPr>
            <a:spLocks/>
          </p:cNvSpPr>
          <p:nvPr/>
        </p:nvSpPr>
        <p:spPr bwMode="auto">
          <a:xfrm>
            <a:off x="3433763" y="4254500"/>
            <a:ext cx="344487" cy="166688"/>
          </a:xfrm>
          <a:custGeom>
            <a:avLst/>
            <a:gdLst>
              <a:gd name="T0" fmla="*/ 0 w 217"/>
              <a:gd name="T1" fmla="*/ 0 h 105"/>
              <a:gd name="T2" fmla="*/ 2147483647 w 217"/>
              <a:gd name="T3" fmla="*/ 2147483647 h 105"/>
              <a:gd name="T4" fmla="*/ 2147483647 w 217"/>
              <a:gd name="T5" fmla="*/ 0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0"/>
                </a:moveTo>
                <a:lnTo>
                  <a:pt x="112" y="104"/>
                </a:lnTo>
                <a:lnTo>
                  <a:pt x="2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1811" name="Freeform 66"/>
          <p:cNvSpPr>
            <a:spLocks/>
          </p:cNvSpPr>
          <p:nvPr/>
        </p:nvSpPr>
        <p:spPr bwMode="auto">
          <a:xfrm>
            <a:off x="4983163" y="4254500"/>
            <a:ext cx="344487" cy="166688"/>
          </a:xfrm>
          <a:custGeom>
            <a:avLst/>
            <a:gdLst>
              <a:gd name="T0" fmla="*/ 0 w 217"/>
              <a:gd name="T1" fmla="*/ 0 h 105"/>
              <a:gd name="T2" fmla="*/ 2147483647 w 217"/>
              <a:gd name="T3" fmla="*/ 2147483647 h 105"/>
              <a:gd name="T4" fmla="*/ 2147483647 w 217"/>
              <a:gd name="T5" fmla="*/ 0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0"/>
                </a:moveTo>
                <a:lnTo>
                  <a:pt x="104" y="104"/>
                </a:lnTo>
                <a:lnTo>
                  <a:pt x="2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1812" name="Freeform 67"/>
          <p:cNvSpPr>
            <a:spLocks/>
          </p:cNvSpPr>
          <p:nvPr/>
        </p:nvSpPr>
        <p:spPr bwMode="auto">
          <a:xfrm>
            <a:off x="4983163" y="4254500"/>
            <a:ext cx="344487" cy="166688"/>
          </a:xfrm>
          <a:custGeom>
            <a:avLst/>
            <a:gdLst>
              <a:gd name="T0" fmla="*/ 0 w 217"/>
              <a:gd name="T1" fmla="*/ 0 h 105"/>
              <a:gd name="T2" fmla="*/ 2147483647 w 217"/>
              <a:gd name="T3" fmla="*/ 2147483647 h 105"/>
              <a:gd name="T4" fmla="*/ 2147483647 w 217"/>
              <a:gd name="T5" fmla="*/ 0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0"/>
                </a:moveTo>
                <a:lnTo>
                  <a:pt x="104" y="104"/>
                </a:lnTo>
                <a:lnTo>
                  <a:pt x="2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1813" name="Freeform 68"/>
          <p:cNvSpPr>
            <a:spLocks/>
          </p:cNvSpPr>
          <p:nvPr/>
        </p:nvSpPr>
        <p:spPr bwMode="auto">
          <a:xfrm>
            <a:off x="4779963" y="5854700"/>
            <a:ext cx="344487" cy="166688"/>
          </a:xfrm>
          <a:custGeom>
            <a:avLst/>
            <a:gdLst>
              <a:gd name="T0" fmla="*/ 0 w 217"/>
              <a:gd name="T1" fmla="*/ 0 h 105"/>
              <a:gd name="T2" fmla="*/ 2147483647 w 217"/>
              <a:gd name="T3" fmla="*/ 2147483647 h 105"/>
              <a:gd name="T4" fmla="*/ 2147483647 w 217"/>
              <a:gd name="T5" fmla="*/ 0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0"/>
                </a:moveTo>
                <a:lnTo>
                  <a:pt x="104" y="104"/>
                </a:lnTo>
                <a:lnTo>
                  <a:pt x="2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1814" name="Freeform 69"/>
          <p:cNvSpPr>
            <a:spLocks/>
          </p:cNvSpPr>
          <p:nvPr/>
        </p:nvSpPr>
        <p:spPr bwMode="auto">
          <a:xfrm>
            <a:off x="4779963" y="5854700"/>
            <a:ext cx="344487" cy="166688"/>
          </a:xfrm>
          <a:custGeom>
            <a:avLst/>
            <a:gdLst>
              <a:gd name="T0" fmla="*/ 0 w 217"/>
              <a:gd name="T1" fmla="*/ 0 h 105"/>
              <a:gd name="T2" fmla="*/ 2147483647 w 217"/>
              <a:gd name="T3" fmla="*/ 2147483647 h 105"/>
              <a:gd name="T4" fmla="*/ 2147483647 w 217"/>
              <a:gd name="T5" fmla="*/ 0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0"/>
                </a:moveTo>
                <a:lnTo>
                  <a:pt x="104" y="104"/>
                </a:lnTo>
                <a:lnTo>
                  <a:pt x="2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1815" name="Line 70"/>
          <p:cNvSpPr>
            <a:spLocks noChangeShapeType="1"/>
          </p:cNvSpPr>
          <p:nvPr/>
        </p:nvSpPr>
        <p:spPr bwMode="auto">
          <a:xfrm>
            <a:off x="5338763" y="4260850"/>
            <a:ext cx="114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816" name="AutoShape 71"/>
          <p:cNvSpPr>
            <a:spLocks noChangeArrowheads="1"/>
          </p:cNvSpPr>
          <p:nvPr/>
        </p:nvSpPr>
        <p:spPr bwMode="auto">
          <a:xfrm>
            <a:off x="5046663" y="3327400"/>
            <a:ext cx="419100" cy="381000"/>
          </a:xfrm>
          <a:prstGeom prst="diamond">
            <a:avLst/>
          </a:prstGeom>
          <a:solidFill>
            <a:srgbClr val="66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31817" name="AutoShape 72"/>
          <p:cNvSpPr>
            <a:spLocks noChangeArrowheads="1"/>
          </p:cNvSpPr>
          <p:nvPr/>
        </p:nvSpPr>
        <p:spPr bwMode="auto">
          <a:xfrm>
            <a:off x="4157663" y="3683000"/>
            <a:ext cx="419100" cy="381000"/>
          </a:xfrm>
          <a:prstGeom prst="diamond">
            <a:avLst/>
          </a:prstGeom>
          <a:solidFill>
            <a:srgbClr val="66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31818" name="AutoShape 73"/>
          <p:cNvSpPr>
            <a:spLocks noChangeArrowheads="1"/>
          </p:cNvSpPr>
          <p:nvPr/>
        </p:nvSpPr>
        <p:spPr bwMode="auto">
          <a:xfrm>
            <a:off x="3382963" y="4051300"/>
            <a:ext cx="419100" cy="381000"/>
          </a:xfrm>
          <a:prstGeom prst="diamond">
            <a:avLst/>
          </a:prstGeom>
          <a:solidFill>
            <a:srgbClr val="66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31819" name="AutoShape 74"/>
          <p:cNvSpPr>
            <a:spLocks noChangeArrowheads="1"/>
          </p:cNvSpPr>
          <p:nvPr/>
        </p:nvSpPr>
        <p:spPr bwMode="auto">
          <a:xfrm>
            <a:off x="4932363" y="4051300"/>
            <a:ext cx="419100" cy="381000"/>
          </a:xfrm>
          <a:prstGeom prst="diamond">
            <a:avLst/>
          </a:prstGeom>
          <a:solidFill>
            <a:srgbClr val="66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31820" name="AutoShape 75"/>
          <p:cNvSpPr>
            <a:spLocks noChangeArrowheads="1"/>
          </p:cNvSpPr>
          <p:nvPr/>
        </p:nvSpPr>
        <p:spPr bwMode="auto">
          <a:xfrm>
            <a:off x="4716463" y="5651500"/>
            <a:ext cx="419100" cy="381000"/>
          </a:xfrm>
          <a:prstGeom prst="diamond">
            <a:avLst/>
          </a:prstGeom>
          <a:solidFill>
            <a:srgbClr val="66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31821" name="Line 76"/>
          <p:cNvSpPr>
            <a:spLocks noChangeShapeType="1"/>
          </p:cNvSpPr>
          <p:nvPr/>
        </p:nvSpPr>
        <p:spPr bwMode="auto">
          <a:xfrm>
            <a:off x="3205163" y="5029200"/>
            <a:ext cx="3048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822" name="Line 77"/>
          <p:cNvSpPr>
            <a:spLocks noChangeShapeType="1"/>
          </p:cNvSpPr>
          <p:nvPr/>
        </p:nvSpPr>
        <p:spPr bwMode="auto">
          <a:xfrm>
            <a:off x="3598863" y="5029200"/>
            <a:ext cx="330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823" name="Rectangle 78"/>
          <p:cNvSpPr>
            <a:spLocks noChangeArrowheads="1"/>
          </p:cNvSpPr>
          <p:nvPr/>
        </p:nvSpPr>
        <p:spPr bwMode="auto">
          <a:xfrm>
            <a:off x="2403475" y="2817813"/>
            <a:ext cx="1831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eaLnBrk="0" hangingPunct="0"/>
            <a:r>
              <a:rPr lang="en-US" altLang="tr-TR" sz="2000" b="1">
                <a:latin typeface="Helvetica" panose="020B0604020202020204" pitchFamily="34" charset="0"/>
              </a:rPr>
              <a:t>Selected path</a:t>
            </a:r>
            <a:endParaRPr lang="en-US" altLang="tr-TR" sz="2000" b="1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sp>
        <p:nvSpPr>
          <p:cNvPr id="31824" name="Line 79"/>
          <p:cNvSpPr>
            <a:spLocks noChangeShapeType="1"/>
          </p:cNvSpPr>
          <p:nvPr/>
        </p:nvSpPr>
        <p:spPr bwMode="auto">
          <a:xfrm>
            <a:off x="3282950" y="3268663"/>
            <a:ext cx="568325" cy="5191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6064" name="Rectangle 80"/>
          <p:cNvSpPr>
            <a:spLocks noChangeArrowheads="1"/>
          </p:cNvSpPr>
          <p:nvPr/>
        </p:nvSpPr>
        <p:spPr bwMode="auto">
          <a:xfrm>
            <a:off x="7380288" y="4076700"/>
            <a:ext cx="609600" cy="3333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>
              <a:defRPr/>
            </a:pPr>
            <a:r>
              <a:rPr 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rPr>
              <a:t>loop</a:t>
            </a:r>
          </a:p>
        </p:txBody>
      </p:sp>
    </p:spTree>
    <p:extLst>
      <p:ext uri="{BB962C8B-B14F-4D97-AF65-F5344CB8AC3E}">
        <p14:creationId xmlns:p14="http://schemas.microsoft.com/office/powerpoint/2010/main" val="3580682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4"/>
          <p:cNvSpPr>
            <a:spLocks noGrp="1" noChangeArrowheads="1"/>
          </p:cNvSpPr>
          <p:nvPr>
            <p:ph type="title"/>
          </p:nvPr>
        </p:nvSpPr>
        <p:spPr>
          <a:xfrm>
            <a:off x="-14137" y="260648"/>
            <a:ext cx="9067800" cy="4572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tr-TR" sz="3600" dirty="0" smtClean="0">
                <a:ea typeface="ＭＳ Ｐゴシック" charset="-128"/>
              </a:rPr>
              <a:t>Testing to Specifications versus Testing to Code</a:t>
            </a:r>
            <a:endParaRPr lang="en-US" altLang="tr-TR" sz="7200" dirty="0" smtClean="0">
              <a:ea typeface="ＭＳ Ｐゴシック" charset="-128"/>
            </a:endParaRPr>
          </a:p>
        </p:txBody>
      </p:sp>
      <p:sp>
        <p:nvSpPr>
          <p:cNvPr id="15053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tr-TR" dirty="0" smtClean="0">
                <a:ea typeface="ＭＳ Ｐゴシック" charset="-128"/>
              </a:rPr>
              <a:t>There are two extremes to testing</a:t>
            </a:r>
            <a:endParaRPr lang="tr-TR" altLang="tr-TR" dirty="0" smtClean="0">
              <a:ea typeface="ＭＳ Ｐゴシック" charset="-128"/>
            </a:endParaRPr>
          </a:p>
          <a:p>
            <a:pPr eaLnBrk="1" hangingPunct="1"/>
            <a:endParaRPr lang="en-US" altLang="tr-TR" dirty="0" smtClean="0">
              <a:ea typeface="ＭＳ Ｐゴシック" charset="-128"/>
            </a:endParaRPr>
          </a:p>
          <a:p>
            <a:r>
              <a:rPr lang="en-US" altLang="tr-TR" i="1" dirty="0">
                <a:ea typeface="ＭＳ Ｐゴシック" charset="-128"/>
              </a:rPr>
              <a:t>Test to code</a:t>
            </a:r>
            <a:r>
              <a:rPr lang="en-US" altLang="tr-TR" dirty="0">
                <a:ea typeface="ＭＳ Ｐゴシック" charset="-128"/>
              </a:rPr>
              <a:t> (also called glass-box, logic-driven, structured, or path-oriented testing)</a:t>
            </a:r>
          </a:p>
          <a:p>
            <a:pPr lvl="1"/>
            <a:r>
              <a:rPr lang="en-US" altLang="tr-TR" dirty="0">
                <a:ea typeface="ＭＳ Ｐゴシック" charset="-128"/>
              </a:rPr>
              <a:t>Ignore the specifications —  use the code to select test cases</a:t>
            </a:r>
          </a:p>
          <a:p>
            <a:pPr eaLnBrk="1" hangingPunct="1"/>
            <a:endParaRPr lang="en-US" altLang="tr-TR" dirty="0" smtClean="0">
              <a:ea typeface="ＭＳ Ｐゴシック" charset="-128"/>
            </a:endParaRPr>
          </a:p>
          <a:p>
            <a:pPr eaLnBrk="1" hangingPunct="1"/>
            <a:r>
              <a:rPr lang="en-US" altLang="tr-TR" i="1" dirty="0" smtClean="0">
                <a:ea typeface="ＭＳ Ｐゴシック" charset="-128"/>
              </a:rPr>
              <a:t>Test to specifications</a:t>
            </a:r>
            <a:r>
              <a:rPr lang="en-US" altLang="tr-TR" dirty="0" smtClean="0">
                <a:ea typeface="ＭＳ Ｐゴシック" charset="-128"/>
              </a:rPr>
              <a:t> (also called black-box, data-driven, functional, or input/output driven testing)</a:t>
            </a:r>
          </a:p>
          <a:p>
            <a:pPr lvl="1" eaLnBrk="1" hangingPunct="1"/>
            <a:r>
              <a:rPr lang="en-US" altLang="tr-TR" dirty="0" smtClean="0">
                <a:ea typeface="ＭＳ Ｐゴシック" charset="-128"/>
              </a:rPr>
              <a:t>Ignore the code —  use the specifications to select test cases</a:t>
            </a:r>
          </a:p>
          <a:p>
            <a:pPr eaLnBrk="1" hangingPunct="1"/>
            <a:endParaRPr lang="en-US" altLang="tr-TR" dirty="0" smtClean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486585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AC3CE549-F29C-4254-9F80-BF0291ADFD51}" type="slidenum">
              <a:rPr lang="tr-TR" altLang="tr-TR" sz="1400" b="1">
                <a:latin typeface="Arial" panose="020B0604020202020204" pitchFamily="34" charset="0"/>
              </a:rPr>
              <a:pPr algn="r"/>
              <a:t>49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44450"/>
            <a:ext cx="9144000" cy="91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tr-TR" altLang="tr-TR" sz="4800" smtClean="0">
                <a:ln>
                  <a:noFill/>
                </a:ln>
                <a:effectLst/>
              </a:rPr>
              <a:t>Example: Script for Unit</a:t>
            </a:r>
            <a:r>
              <a:rPr lang="en-US" altLang="tr-TR" sz="4800" smtClean="0">
                <a:ln>
                  <a:noFill/>
                </a:ln>
                <a:effectLst/>
              </a:rPr>
              <a:t> Test</a:t>
            </a:r>
            <a:r>
              <a:rPr lang="tr-TR" altLang="tr-TR" sz="4800" smtClean="0">
                <a:ln>
                  <a:noFill/>
                </a:ln>
                <a:effectLst/>
              </a:rPr>
              <a:t>ing</a:t>
            </a:r>
            <a:endParaRPr lang="en-US" altLang="tr-TR" sz="4800" smtClean="0">
              <a:ln>
                <a:noFill/>
              </a:ln>
              <a:effectLst/>
            </a:endParaRPr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990600"/>
            <a:ext cx="9144000" cy="914400"/>
          </a:xfrm>
        </p:spPr>
        <p:txBody>
          <a:bodyPr/>
          <a:lstStyle/>
          <a:p>
            <a:r>
              <a:rPr lang="en-US" altLang="tr-TR" sz="2000" smtClean="0"/>
              <a:t>This is the format for a test plan to show what you’re planning to do.</a:t>
            </a:r>
            <a:endParaRPr lang="tr-TR" altLang="tr-TR" sz="2000" smtClean="0"/>
          </a:p>
          <a:p>
            <a:r>
              <a:rPr lang="tr-TR" altLang="tr-TR" sz="2000" smtClean="0"/>
              <a:t>It</a:t>
            </a:r>
            <a:r>
              <a:rPr lang="en-US" altLang="tr-TR" sz="2000" smtClean="0"/>
              <a:t> </a:t>
            </a:r>
            <a:r>
              <a:rPr lang="tr-TR" altLang="tr-TR" sz="2000" smtClean="0"/>
              <a:t>should </a:t>
            </a:r>
            <a:r>
              <a:rPr lang="en-US" altLang="tr-TR" sz="2000" smtClean="0"/>
              <a:t>to be filled to show what happened when you r</a:t>
            </a:r>
            <a:r>
              <a:rPr lang="tr-TR" altLang="tr-TR" sz="2000" smtClean="0"/>
              <a:t>u</a:t>
            </a:r>
            <a:r>
              <a:rPr lang="en-US" altLang="tr-TR" sz="2000" smtClean="0"/>
              <a:t>n tests.</a:t>
            </a:r>
          </a:p>
        </p:txBody>
      </p:sp>
      <p:graphicFrame>
        <p:nvGraphicFramePr>
          <p:cNvPr id="450612" name="Group 52"/>
          <p:cNvGraphicFramePr>
            <a:graphicFrameLocks noGrp="1"/>
          </p:cNvGraphicFramePr>
          <p:nvPr/>
        </p:nvGraphicFramePr>
        <p:xfrm>
          <a:off x="563563" y="1989138"/>
          <a:ext cx="8112125" cy="4320858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563948594"/>
                    </a:ext>
                  </a:extLst>
                </a:gridCol>
                <a:gridCol w="2420937">
                  <a:extLst>
                    <a:ext uri="{9D8B030D-6E8A-4147-A177-3AD203B41FA5}">
                      <a16:colId xmlns:a16="http://schemas.microsoft.com/office/drawing/2014/main" val="1588423285"/>
                    </a:ext>
                  </a:extLst>
                </a:gridCol>
                <a:gridCol w="1617663">
                  <a:extLst>
                    <a:ext uri="{9D8B030D-6E8A-4147-A177-3AD203B41FA5}">
                      <a16:colId xmlns:a16="http://schemas.microsoft.com/office/drawing/2014/main" val="122593884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807869312"/>
                    </a:ext>
                  </a:extLst>
                </a:gridCol>
                <a:gridCol w="1406525">
                  <a:extLst>
                    <a:ext uri="{9D8B030D-6E8A-4147-A177-3AD203B41FA5}">
                      <a16:colId xmlns:a16="http://schemas.microsoft.com/office/drawing/2014/main" val="2277842293"/>
                    </a:ext>
                  </a:extLst>
                </a:gridCol>
              </a:tblGrid>
              <a:tr h="479425">
                <a:tc gridSpan="5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Scenario # : 1         Tester: AAA  BBB                  Date of Test:  01/01/2010</a:t>
                      </a:r>
                      <a:endParaRPr kumimoji="0" lang="en-US" alt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6918"/>
                  </a:ext>
                </a:extLst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Test Number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Test Description</a:t>
                      </a:r>
                      <a:r>
                        <a:rPr kumimoji="0" lang="tr-TR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 / Input</a:t>
                      </a:r>
                      <a:endParaRPr kumimoji="0" lang="en-US" alt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Expected Result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Actual Result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Fix Action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578960"/>
                  </a:ext>
                </a:extLst>
              </a:tr>
              <a:tr h="914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Invalid file name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“Error: </a:t>
                      </a:r>
                      <a:r>
                        <a:rPr kumimoji="0" lang="tr-TR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F</a:t>
                      </a: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ile does not exist”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tr-TR" alt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tr-TR" alt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0615412"/>
                  </a:ext>
                </a:extLst>
              </a:tr>
              <a:tr h="914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Valid filename, </a:t>
                      </a:r>
                      <a:r>
                        <a:rPr kumimoji="0" lang="tr-TR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but </a:t>
                      </a: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file is binary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“Error: </a:t>
                      </a:r>
                      <a:r>
                        <a:rPr kumimoji="0" lang="tr-TR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F</a:t>
                      </a: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ile is not </a:t>
                      </a:r>
                      <a:r>
                        <a:rPr kumimoji="0" lang="tr-TR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a </a:t>
                      </a: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text file”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tr-TR" alt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tr-TR" alt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4991224"/>
                  </a:ext>
                </a:extLst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Valid filename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“Average</a:t>
                      </a: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 </a:t>
                      </a:r>
                      <a:r>
                        <a:rPr kumimoji="0" lang="tr-TR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=</a:t>
                      </a: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 </a:t>
                      </a:r>
                      <a:r>
                        <a:rPr kumimoji="0" lang="tr-TR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/>
                      </a:r>
                      <a:br>
                        <a:rPr kumimoji="0" lang="tr-TR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</a:br>
                      <a:r>
                        <a:rPr kumimoji="0" lang="tr-TR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  99.00</a:t>
                      </a: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”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tr-TR" alt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tr-TR" alt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5089045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tr-TR" alt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tr-TR" alt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tr-TR" alt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tr-TR" alt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14318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5</a:t>
                      </a:r>
                      <a:endParaRPr kumimoji="0" lang="en-US" alt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tr-TR" alt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tr-TR" alt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tr-TR" alt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tr-TR" alt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2391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0977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0648"/>
            <a:ext cx="9067800" cy="4572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tr-TR" sz="2800" dirty="0" smtClean="0">
                <a:ea typeface="ＭＳ Ｐゴシック" charset="-128"/>
              </a:rPr>
              <a:t>Use of Consistent and Meaningful Variable Names</a:t>
            </a:r>
            <a:endParaRPr lang="en-US" altLang="tr-TR" sz="6000" dirty="0" smtClean="0">
              <a:ea typeface="ＭＳ Ｐゴシック" charset="-128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066800"/>
            <a:ext cx="8532812" cy="5180013"/>
          </a:xfrm>
        </p:spPr>
        <p:txBody>
          <a:bodyPr/>
          <a:lstStyle/>
          <a:p>
            <a:pPr eaLnBrk="1" hangingPunct="1"/>
            <a:r>
              <a:rPr lang="en-US" altLang="tr-TR" smtClean="0">
                <a:ea typeface="ＭＳ Ｐゴシック" charset="-128"/>
              </a:rPr>
              <a:t>A code artifact includes the variable names </a:t>
            </a:r>
            <a:r>
              <a:rPr lang="en-US" altLang="tr-TR" sz="1800" smtClean="0">
                <a:latin typeface="Courier New" panose="02070309020205020404" pitchFamily="49" charset="0"/>
                <a:ea typeface="ＭＳ Ｐゴシック" charset="-128"/>
              </a:rPr>
              <a:t>freqAverage, frequencyMaximum, minFr, frqncyTotl</a:t>
            </a:r>
          </a:p>
          <a:p>
            <a:pPr eaLnBrk="1" hangingPunct="1"/>
            <a:endParaRPr lang="en-US" altLang="tr-TR" smtClean="0">
              <a:latin typeface="Courier New" panose="02070309020205020404" pitchFamily="49" charset="0"/>
              <a:ea typeface="ＭＳ Ｐゴシック" charset="-128"/>
            </a:endParaRPr>
          </a:p>
          <a:p>
            <a:pPr eaLnBrk="1" hangingPunct="1"/>
            <a:r>
              <a:rPr lang="en-US" altLang="tr-TR" smtClean="0">
                <a:ea typeface="ＭＳ Ｐゴシック" charset="-128"/>
              </a:rPr>
              <a:t>A maintenance programmer has to know if</a:t>
            </a:r>
            <a:r>
              <a:rPr lang="en-US" altLang="tr-TR" sz="1800" smtClean="0">
                <a:latin typeface="Courier New" panose="02070309020205020404" pitchFamily="49" charset="0"/>
                <a:ea typeface="ＭＳ Ｐゴシック" charset="-128"/>
              </a:rPr>
              <a:t> freq, frequency, fr, frqncy </a:t>
            </a:r>
            <a:r>
              <a:rPr lang="en-US" altLang="tr-TR" smtClean="0">
                <a:ea typeface="ＭＳ Ｐゴシック" charset="-128"/>
              </a:rPr>
              <a:t>all refer to the same thing</a:t>
            </a:r>
          </a:p>
          <a:p>
            <a:pPr lvl="1" eaLnBrk="1" hangingPunct="1"/>
            <a:r>
              <a:rPr lang="en-US" altLang="tr-TR" smtClean="0">
                <a:ea typeface="ＭＳ Ｐゴシック" charset="-128"/>
              </a:rPr>
              <a:t>If so, use the identical word, preferably </a:t>
            </a:r>
            <a:r>
              <a:rPr lang="en-US" altLang="tr-TR" sz="1800" smtClean="0">
                <a:latin typeface="Courier New" panose="02070309020205020404" pitchFamily="49" charset="0"/>
                <a:ea typeface="ＭＳ Ｐゴシック" charset="-128"/>
              </a:rPr>
              <a:t>frequency</a:t>
            </a:r>
            <a:r>
              <a:rPr lang="en-US" altLang="tr-TR" sz="1800" smtClean="0">
                <a:ea typeface="ＭＳ Ｐゴシック" charset="-128"/>
              </a:rPr>
              <a:t>,</a:t>
            </a:r>
            <a:r>
              <a:rPr lang="en-US" altLang="tr-TR" smtClean="0">
                <a:ea typeface="ＭＳ Ｐゴシック" charset="-128"/>
              </a:rPr>
              <a:t> perhaps</a:t>
            </a:r>
            <a:r>
              <a:rPr lang="en-US" altLang="tr-TR" sz="1800" smtClean="0">
                <a:latin typeface="Courier New" panose="02070309020205020404" pitchFamily="49" charset="0"/>
                <a:ea typeface="ＭＳ Ｐゴシック" charset="-128"/>
              </a:rPr>
              <a:t> freq </a:t>
            </a:r>
            <a:r>
              <a:rPr lang="en-US" altLang="tr-TR" smtClean="0">
                <a:ea typeface="ＭＳ Ｐゴシック" charset="-128"/>
              </a:rPr>
              <a:t>or</a:t>
            </a:r>
            <a:r>
              <a:rPr lang="en-US" altLang="tr-TR" sz="1800" smtClean="0">
                <a:latin typeface="Courier New" panose="02070309020205020404" pitchFamily="49" charset="0"/>
                <a:ea typeface="ＭＳ Ｐゴシック" charset="-128"/>
              </a:rPr>
              <a:t> frqncy, </a:t>
            </a:r>
            <a:r>
              <a:rPr lang="en-US" altLang="tr-TR" smtClean="0">
                <a:ea typeface="ＭＳ Ｐゴシック" charset="-128"/>
              </a:rPr>
              <a:t>but </a:t>
            </a:r>
            <a:r>
              <a:rPr lang="en-US" altLang="tr-TR" i="1" smtClean="0">
                <a:ea typeface="ＭＳ Ｐゴシック" charset="-128"/>
              </a:rPr>
              <a:t>not</a:t>
            </a:r>
            <a:r>
              <a:rPr lang="en-US" altLang="tr-TR" sz="1800" smtClean="0">
                <a:latin typeface="Courier New" panose="02070309020205020404" pitchFamily="49" charset="0"/>
                <a:ea typeface="ＭＳ Ｐゴシック" charset="-128"/>
              </a:rPr>
              <a:t> fr</a:t>
            </a:r>
          </a:p>
          <a:p>
            <a:pPr lvl="1" eaLnBrk="1" hangingPunct="1"/>
            <a:r>
              <a:rPr lang="en-US" altLang="tr-TR" smtClean="0">
                <a:ea typeface="ＭＳ Ｐゴシック" charset="-128"/>
              </a:rPr>
              <a:t>If not, use a different word (e.g.,</a:t>
            </a:r>
            <a:r>
              <a:rPr lang="en-US" altLang="tr-TR" sz="1800" smtClean="0">
                <a:latin typeface="Courier New" panose="02070309020205020404" pitchFamily="49" charset="0"/>
                <a:ea typeface="ＭＳ Ｐゴシック" charset="-128"/>
              </a:rPr>
              <a:t> rate</a:t>
            </a:r>
            <a:r>
              <a:rPr lang="en-US" altLang="tr-TR" smtClean="0">
                <a:ea typeface="ＭＳ Ｐゴシック" charset="-128"/>
              </a:rPr>
              <a:t>) for a different quantity</a:t>
            </a:r>
          </a:p>
        </p:txBody>
      </p:sp>
    </p:spTree>
    <p:extLst>
      <p:ext uri="{BB962C8B-B14F-4D97-AF65-F5344CB8AC3E}">
        <p14:creationId xmlns:p14="http://schemas.microsoft.com/office/powerpoint/2010/main" val="12500745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7950" y="188913"/>
            <a:ext cx="5327650" cy="2322174"/>
          </a:xfrm>
          <a:prstGeom prst="rect">
            <a:avLst/>
          </a:prstGeom>
          <a:gradFill rotWithShape="1">
            <a:gsLst>
              <a:gs pos="0">
                <a:srgbClr val="ECC16E"/>
              </a:gs>
              <a:gs pos="47501">
                <a:srgbClr val="F6DDB9"/>
              </a:gs>
              <a:gs pos="58501">
                <a:srgbClr val="F6DDB9"/>
              </a:gs>
              <a:gs pos="100000">
                <a:srgbClr val="ECC16E"/>
              </a:gs>
            </a:gsLst>
            <a:lin ang="3600000" scaled="1"/>
          </a:gradFill>
          <a:ln w="10000">
            <a:solidFill>
              <a:srgbClr val="E3B651"/>
            </a:solidFill>
            <a:miter lim="800000"/>
            <a:headEnd/>
            <a:tailEnd/>
          </a:ln>
          <a:effectLst>
            <a:outerShdw blurRad="63500" dist="25400" dir="3599997" algn="r" rotWithShape="0">
              <a:srgbClr val="000000">
                <a:alpha val="29999"/>
              </a:srgbClr>
            </a:outerShdw>
          </a:effec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Bodoni MT Condensed" panose="02070606080606020203" pitchFamily="18" charset="0"/>
              <a:buAutoNum type="arabicPeriod"/>
            </a:pPr>
            <a:r>
              <a:rPr lang="en-US" altLang="tr-TR" dirty="0"/>
              <a:t>Implementation/Programming Guidelines</a:t>
            </a:r>
            <a:endParaRPr lang="tr-TR" altLang="tr-TR" dirty="0"/>
          </a:p>
          <a:p>
            <a:pPr>
              <a:buFont typeface="Bodoni MT Condensed" panose="02070606080606020203" pitchFamily="18" charset="0"/>
              <a:buAutoNum type="arabicPeriod"/>
            </a:pPr>
            <a:r>
              <a:rPr lang="tr-TR" altLang="tr-TR" dirty="0"/>
              <a:t>Software </a:t>
            </a:r>
            <a:r>
              <a:rPr lang="tr-TR" altLang="tr-TR" dirty="0" err="1"/>
              <a:t>Testing</a:t>
            </a:r>
            <a:r>
              <a:rPr lang="tr-TR" altLang="tr-TR" dirty="0"/>
              <a:t> </a:t>
            </a:r>
            <a:r>
              <a:rPr lang="tr-TR" altLang="tr-TR" dirty="0" err="1"/>
              <a:t>Concepts</a:t>
            </a:r>
            <a:endParaRPr lang="tr-TR" altLang="tr-TR" dirty="0"/>
          </a:p>
          <a:p>
            <a:pPr>
              <a:buFont typeface="Bodoni MT Condensed" panose="02070606080606020203" pitchFamily="18" charset="0"/>
              <a:buAutoNum type="arabicPeriod"/>
            </a:pPr>
            <a:r>
              <a:rPr lang="tr-TR" altLang="tr-TR" dirty="0" err="1"/>
              <a:t>Unit</a:t>
            </a:r>
            <a:r>
              <a:rPr lang="tr-TR" altLang="tr-TR" dirty="0"/>
              <a:t> </a:t>
            </a:r>
            <a:r>
              <a:rPr lang="tr-TR" altLang="tr-TR" dirty="0" err="1"/>
              <a:t>Testing</a:t>
            </a:r>
            <a:endParaRPr lang="tr-TR" altLang="tr-TR" dirty="0"/>
          </a:p>
          <a:p>
            <a:pPr>
              <a:buFont typeface="Bodoni MT Condensed" panose="02070606080606020203" pitchFamily="18" charset="0"/>
              <a:buAutoNum type="arabicPeriod"/>
            </a:pPr>
            <a:r>
              <a:rPr lang="tr-TR" altLang="tr-TR" dirty="0" err="1"/>
              <a:t>Module</a:t>
            </a:r>
            <a:r>
              <a:rPr lang="tr-TR" altLang="tr-TR" dirty="0"/>
              <a:t> Integration </a:t>
            </a:r>
            <a:r>
              <a:rPr lang="tr-TR" altLang="tr-TR" dirty="0" err="1"/>
              <a:t>and</a:t>
            </a:r>
            <a:r>
              <a:rPr lang="tr-TR" altLang="tr-TR" dirty="0"/>
              <a:t> </a:t>
            </a:r>
            <a:r>
              <a:rPr lang="tr-TR" altLang="tr-TR" dirty="0" err="1"/>
              <a:t>Testing</a:t>
            </a:r>
            <a:r>
              <a:rPr lang="tr-TR" altLang="tr-TR" dirty="0"/>
              <a:t> </a:t>
            </a:r>
            <a:r>
              <a:rPr lang="tr-TR" altLang="tr-TR" dirty="0" err="1"/>
              <a:t>Strategies</a:t>
            </a:r>
            <a:endParaRPr lang="tr-TR" altLang="tr-TR" dirty="0"/>
          </a:p>
          <a:p>
            <a:pPr>
              <a:buFont typeface="Bodoni MT Condensed" panose="02070606080606020203" pitchFamily="18" charset="0"/>
              <a:buAutoNum type="arabicPeriod"/>
            </a:pPr>
            <a:r>
              <a:rPr lang="en-US" altLang="tr-TR" dirty="0"/>
              <a:t>Testing </a:t>
            </a:r>
            <a:r>
              <a:rPr lang="tr-TR" altLang="tr-TR" dirty="0" err="1"/>
              <a:t>Approaches</a:t>
            </a:r>
            <a:endParaRPr lang="tr-TR" altLang="tr-TR" dirty="0"/>
          </a:p>
          <a:p>
            <a:pPr marL="838200" lvl="1" indent="-381000">
              <a:buFont typeface="Bodoni MT Condensed" panose="02070606080606020203" pitchFamily="18" charset="0"/>
              <a:buAutoNum type="arabicPeriod"/>
            </a:pPr>
            <a:r>
              <a:rPr lang="tr-TR" altLang="tr-TR" dirty="0"/>
              <a:t>White-Box </a:t>
            </a:r>
            <a:r>
              <a:rPr lang="tr-TR" altLang="tr-TR" dirty="0" err="1"/>
              <a:t>Testing</a:t>
            </a:r>
            <a:endParaRPr lang="tr-TR" altLang="tr-TR" dirty="0"/>
          </a:p>
          <a:p>
            <a:pPr marL="838200" lvl="1" indent="-381000">
              <a:buFont typeface="Bodoni MT Condensed" panose="02070606080606020203" pitchFamily="18" charset="0"/>
              <a:buAutoNum type="arabicPeriod"/>
            </a:pPr>
            <a:r>
              <a:rPr lang="tr-TR" altLang="tr-TR" dirty="0"/>
              <a:t>Black-Box </a:t>
            </a:r>
            <a:r>
              <a:rPr lang="tr-TR" altLang="tr-TR" dirty="0" err="1"/>
              <a:t>Testing</a:t>
            </a:r>
            <a:endParaRPr lang="tr-TR" altLang="tr-TR" dirty="0"/>
          </a:p>
          <a:p>
            <a:pPr>
              <a:buFont typeface="Bodoni MT Condensed" panose="02070606080606020203" pitchFamily="18" charset="0"/>
              <a:buAutoNum type="arabicPeriod"/>
            </a:pPr>
            <a:r>
              <a:rPr lang="tr-TR" altLang="tr-TR" dirty="0" err="1"/>
              <a:t>Other</a:t>
            </a:r>
            <a:r>
              <a:rPr lang="tr-TR" altLang="tr-TR" dirty="0"/>
              <a:t> </a:t>
            </a:r>
            <a:r>
              <a:rPr lang="tr-TR" altLang="tr-TR" dirty="0" err="1"/>
              <a:t>Types</a:t>
            </a:r>
            <a:r>
              <a:rPr lang="tr-TR" altLang="tr-TR" dirty="0"/>
              <a:t> of </a:t>
            </a:r>
            <a:r>
              <a:rPr lang="tr-TR" altLang="tr-TR" dirty="0" err="1"/>
              <a:t>Testing</a:t>
            </a:r>
            <a:endParaRPr lang="en-US" altLang="tr-TR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r-TR" sz="6000" dirty="0" smtClean="0"/>
              <a:t>White-Box </a:t>
            </a:r>
            <a:r>
              <a:rPr lang="tr-TR" sz="6000" dirty="0" err="1" smtClean="0"/>
              <a:t>Testing</a:t>
            </a:r>
            <a:endParaRPr lang="tr-TR" sz="6000" dirty="0"/>
          </a:p>
        </p:txBody>
      </p:sp>
      <p:sp>
        <p:nvSpPr>
          <p:cNvPr id="16386" name="Text Placeholder 5"/>
          <p:cNvSpPr>
            <a:spLocks noGrp="1"/>
          </p:cNvSpPr>
          <p:nvPr>
            <p:ph type="body" idx="1"/>
          </p:nvPr>
        </p:nvSpPr>
        <p:spPr>
          <a:xfrm>
            <a:off x="571500" y="4800600"/>
            <a:ext cx="8001000" cy="549275"/>
          </a:xfrm>
        </p:spPr>
        <p:txBody>
          <a:bodyPr/>
          <a:lstStyle/>
          <a:p>
            <a:pPr eaLnBrk="1" hangingPunct="1"/>
            <a:endParaRPr lang="tr-T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628800"/>
            <a:ext cx="3571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 smtClean="0">
                <a:latin typeface="+mn-lt"/>
              </a:rPr>
              <a:t>9.5.1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3074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6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D05FF16E-5707-496B-95B9-003D6A5CBB82}" type="slidenum">
              <a:rPr lang="tr-TR" altLang="tr-TR" sz="1400" b="1">
                <a:latin typeface="Arial" panose="020B0604020202020204" pitchFamily="34" charset="0"/>
              </a:rPr>
              <a:pPr algn="r"/>
              <a:t>51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290513"/>
            <a:ext cx="9144000" cy="454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AU" altLang="tr-TR" dirty="0" smtClean="0">
                <a:ln>
                  <a:noFill/>
                </a:ln>
                <a:effectLst/>
              </a:rPr>
              <a:t>White-Box Testing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09600" y="1524000"/>
            <a:ext cx="8229600" cy="1328936"/>
          </a:xfrm>
        </p:spPr>
        <p:txBody>
          <a:bodyPr>
            <a:normAutofit fontScale="92500" lnSpcReduction="20000"/>
          </a:bodyPr>
          <a:lstStyle/>
          <a:p>
            <a:r>
              <a:rPr lang="en-AU" altLang="tr-TR" dirty="0" smtClean="0"/>
              <a:t>Our goal is to ensure that all statements and conditions have been executed </a:t>
            </a:r>
            <a:r>
              <a:rPr lang="en-AU" altLang="tr-TR" u="sng" dirty="0" smtClean="0"/>
              <a:t>at least once</a:t>
            </a:r>
            <a:r>
              <a:rPr lang="en-AU" altLang="tr-TR" dirty="0" smtClean="0"/>
              <a:t>. </a:t>
            </a:r>
          </a:p>
          <a:p>
            <a:r>
              <a:rPr lang="en-US" altLang="tr-TR" b="1" dirty="0"/>
              <a:t>Code coverage</a:t>
            </a:r>
            <a:r>
              <a:rPr lang="tr-TR" altLang="tr-TR" b="1" dirty="0"/>
              <a:t>:</a:t>
            </a:r>
            <a:r>
              <a:rPr lang="tr-TR" altLang="tr-TR" dirty="0"/>
              <a:t> </a:t>
            </a:r>
            <a:r>
              <a:rPr lang="en-US" altLang="tr-TR" dirty="0"/>
              <a:t>At a minimum, every line of code should be executed by at least one test case</a:t>
            </a:r>
            <a:r>
              <a:rPr lang="tr-TR" altLang="tr-TR" dirty="0"/>
              <a:t>.</a:t>
            </a:r>
          </a:p>
          <a:p>
            <a:endParaRPr lang="en-AU" altLang="tr-TR" dirty="0" smtClean="0"/>
          </a:p>
        </p:txBody>
      </p:sp>
      <p:pic>
        <p:nvPicPr>
          <p:cNvPr id="52229" name="Picture 4"/>
          <p:cNvPicPr>
            <a:picLocks noGrp="1" noChangeAspect="1" noChangeArrowheads="1"/>
          </p:cNvPicPr>
          <p:nvPr>
            <p:ph type="clipArt"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47800" y="3124200"/>
            <a:ext cx="5638800" cy="3352800"/>
          </a:xfrm>
          <a:noFill/>
        </p:spPr>
      </p:pic>
    </p:spTree>
    <p:extLst>
      <p:ext uri="{BB962C8B-B14F-4D97-AF65-F5344CB8AC3E}">
        <p14:creationId xmlns:p14="http://schemas.microsoft.com/office/powerpoint/2010/main" val="17927828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039A51EB-A7C7-4B29-B8B5-12B32A422730}" type="slidenum">
              <a:rPr lang="en-US" altLang="tr-TR" sz="1400" b="1">
                <a:latin typeface="Arial" panose="020B0604020202020204" pitchFamily="34" charset="0"/>
              </a:rPr>
              <a:pPr algn="r"/>
              <a:t>52</a:t>
            </a:fld>
            <a:endParaRPr lang="en-US" altLang="tr-TR" sz="1400" b="1">
              <a:latin typeface="Arial" panose="020B0604020202020204" pitchFamily="34" charset="0"/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tr-TR">
                <a:ln>
                  <a:noFill/>
                </a:ln>
                <a:effectLst/>
              </a:rPr>
              <a:t>Flow graph for </a:t>
            </a:r>
            <a:r>
              <a:rPr lang="tr-TR" altLang="tr-TR">
                <a:ln>
                  <a:noFill/>
                </a:ln>
                <a:effectLst/>
              </a:rPr>
              <a:t>White </a:t>
            </a:r>
            <a:r>
              <a:rPr lang="en-US" altLang="tr-TR">
                <a:ln>
                  <a:noFill/>
                </a:ln>
                <a:effectLst/>
              </a:rPr>
              <a:t>box testing</a:t>
            </a:r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r>
              <a:rPr lang="en-GB" altLang="tr-TR" dirty="0" smtClean="0"/>
              <a:t>To help the programmer systematically test the code</a:t>
            </a:r>
          </a:p>
          <a:p>
            <a:pPr lvl="1"/>
            <a:r>
              <a:rPr lang="en-GB" altLang="tr-TR" sz="2400" dirty="0" smtClean="0">
                <a:cs typeface="Times" panose="02020603050405020304" pitchFamily="18" charset="0"/>
              </a:rPr>
              <a:t>Each branch in the code (such as if and while statements) creates a node in the graph</a:t>
            </a:r>
            <a:endParaRPr lang="tr-TR" altLang="tr-TR" sz="2400" dirty="0" smtClean="0">
              <a:cs typeface="Times" panose="02020603050405020304" pitchFamily="18" charset="0"/>
            </a:endParaRPr>
          </a:p>
          <a:p>
            <a:pPr lvl="1"/>
            <a:endParaRPr lang="en-GB" altLang="tr-TR" sz="2400" dirty="0" smtClean="0">
              <a:cs typeface="Times" panose="02020603050405020304" pitchFamily="18" charset="0"/>
            </a:endParaRPr>
          </a:p>
          <a:p>
            <a:pPr lvl="1"/>
            <a:r>
              <a:rPr lang="en-GB" altLang="tr-TR" sz="2400" dirty="0" smtClean="0">
                <a:cs typeface="Times" panose="02020603050405020304" pitchFamily="18" charset="0"/>
              </a:rPr>
              <a:t>The testing strategy has to reach a targeted coverage of </a:t>
            </a:r>
            <a:r>
              <a:rPr lang="tr-TR" altLang="tr-TR" sz="2400" dirty="0" err="1" smtClean="0">
                <a:cs typeface="Times" panose="02020603050405020304" pitchFamily="18" charset="0"/>
              </a:rPr>
              <a:t>source</a:t>
            </a:r>
            <a:r>
              <a:rPr lang="tr-TR" altLang="tr-TR" sz="2400" dirty="0" smtClean="0">
                <a:cs typeface="Times" panose="02020603050405020304" pitchFamily="18" charset="0"/>
              </a:rPr>
              <a:t> </a:t>
            </a:r>
            <a:r>
              <a:rPr lang="tr-TR" altLang="tr-TR" sz="2400" dirty="0" err="1" smtClean="0">
                <a:cs typeface="Times" panose="02020603050405020304" pitchFamily="18" charset="0"/>
              </a:rPr>
              <a:t>code</a:t>
            </a:r>
            <a:r>
              <a:rPr lang="en-GB" altLang="tr-TR" sz="2400" dirty="0" smtClean="0">
                <a:cs typeface="Times" panose="02020603050405020304" pitchFamily="18" charset="0"/>
              </a:rPr>
              <a:t>; the objective can be to: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altLang="tr-TR" dirty="0" smtClean="0">
                <a:cs typeface="Times" panose="02020603050405020304" pitchFamily="18" charset="0"/>
              </a:rPr>
              <a:t>cover all possible paths (often infeasible)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altLang="tr-TR" dirty="0" smtClean="0">
                <a:cs typeface="Times" panose="02020603050405020304" pitchFamily="18" charset="0"/>
              </a:rPr>
              <a:t>cover all possible nodes</a:t>
            </a:r>
            <a:r>
              <a:rPr lang="tr-TR" altLang="tr-TR" dirty="0" smtClean="0">
                <a:cs typeface="Times" panose="02020603050405020304" pitchFamily="18" charset="0"/>
              </a:rPr>
              <a:t>/</a:t>
            </a:r>
            <a:r>
              <a:rPr lang="tr-TR" altLang="tr-TR" dirty="0" err="1" smtClean="0">
                <a:cs typeface="Times" panose="02020603050405020304" pitchFamily="18" charset="0"/>
              </a:rPr>
              <a:t>statements</a:t>
            </a:r>
            <a:r>
              <a:rPr lang="en-GB" altLang="tr-TR" dirty="0" smtClean="0">
                <a:cs typeface="Times" panose="02020603050405020304" pitchFamily="18" charset="0"/>
              </a:rPr>
              <a:t> (simpler) </a:t>
            </a:r>
            <a:endParaRPr lang="tr-TR" altLang="tr-TR" dirty="0" smtClean="0">
              <a:cs typeface="Times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GB" altLang="tr-TR" dirty="0" smtClean="0">
                <a:cs typeface="Times" panose="02020603050405020304" pitchFamily="18" charset="0"/>
              </a:rPr>
              <a:t>cover all possible edges</a:t>
            </a:r>
            <a:r>
              <a:rPr lang="tr-TR" altLang="tr-TR" dirty="0" smtClean="0">
                <a:cs typeface="Times" panose="02020603050405020304" pitchFamily="18" charset="0"/>
              </a:rPr>
              <a:t>/</a:t>
            </a:r>
            <a:r>
              <a:rPr lang="tr-TR" altLang="tr-TR" dirty="0" err="1" smtClean="0">
                <a:cs typeface="Times" panose="02020603050405020304" pitchFamily="18" charset="0"/>
              </a:rPr>
              <a:t>branches</a:t>
            </a:r>
            <a:r>
              <a:rPr lang="en-GB" altLang="tr-TR" dirty="0" smtClean="0">
                <a:cs typeface="Times" panose="02020603050405020304" pitchFamily="18" charset="0"/>
              </a:rPr>
              <a:t> (most efficient)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GB" altLang="tr-TR" dirty="0" smtClean="0">
              <a:cs typeface="Times" panose="02020603050405020304" pitchFamily="18" charset="0"/>
            </a:endParaRPr>
          </a:p>
          <a:p>
            <a:pPr lvl="2"/>
            <a:endParaRPr lang="en-GB" altLang="tr-TR" dirty="0" smtClean="0"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20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4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493CA194-295F-4C8A-9E7A-E85C0577E0A7}" type="slidenum">
              <a:rPr lang="tr-TR" altLang="tr-TR" sz="1400" b="1">
                <a:latin typeface="Arial" panose="020B0604020202020204" pitchFamily="34" charset="0"/>
              </a:rPr>
              <a:pPr algn="r"/>
              <a:t>53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71550" y="981075"/>
            <a:ext cx="2073275" cy="7318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tr-TR" altLang="tr-TR" sz="3600" b="1" smtClean="0">
                <a:ln>
                  <a:noFill/>
                </a:ln>
                <a:solidFill>
                  <a:srgbClr val="FF3300"/>
                </a:solidFill>
                <a:effectLst/>
              </a:rPr>
              <a:t>Flow chart</a:t>
            </a:r>
            <a:endParaRPr lang="en-US" altLang="tr-TR" sz="3600" b="1" smtClean="0">
              <a:ln>
                <a:noFill/>
              </a:ln>
              <a:solidFill>
                <a:srgbClr val="FF3300"/>
              </a:solidFill>
              <a:effectLst/>
            </a:endParaRPr>
          </a:p>
        </p:txBody>
      </p:sp>
      <p:sp>
        <p:nvSpPr>
          <p:cNvPr id="62468" name="AutoShape 3"/>
          <p:cNvSpPr>
            <a:spLocks noChangeArrowheads="1"/>
          </p:cNvSpPr>
          <p:nvPr/>
        </p:nvSpPr>
        <p:spPr bwMode="auto">
          <a:xfrm>
            <a:off x="1905000" y="1905000"/>
            <a:ext cx="228600" cy="2286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62469" name="AutoShape 4"/>
          <p:cNvSpPr>
            <a:spLocks noChangeArrowheads="1"/>
          </p:cNvSpPr>
          <p:nvPr/>
        </p:nvSpPr>
        <p:spPr bwMode="auto">
          <a:xfrm>
            <a:off x="1600200" y="2362200"/>
            <a:ext cx="838200" cy="4572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62470" name="AutoShape 5"/>
          <p:cNvSpPr>
            <a:spLocks noChangeArrowheads="1"/>
          </p:cNvSpPr>
          <p:nvPr/>
        </p:nvSpPr>
        <p:spPr bwMode="auto">
          <a:xfrm>
            <a:off x="1752600" y="3048000"/>
            <a:ext cx="533400" cy="3048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62471" name="AutoShape 6"/>
          <p:cNvSpPr>
            <a:spLocks noChangeArrowheads="1"/>
          </p:cNvSpPr>
          <p:nvPr/>
        </p:nvSpPr>
        <p:spPr bwMode="auto">
          <a:xfrm>
            <a:off x="1676400" y="3657600"/>
            <a:ext cx="762000" cy="4572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62472" name="AutoShape 7"/>
          <p:cNvSpPr>
            <a:spLocks noChangeArrowheads="1"/>
          </p:cNvSpPr>
          <p:nvPr/>
        </p:nvSpPr>
        <p:spPr bwMode="auto">
          <a:xfrm>
            <a:off x="762000" y="4267200"/>
            <a:ext cx="762000" cy="4572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62473" name="AutoShape 8"/>
          <p:cNvSpPr>
            <a:spLocks noChangeArrowheads="1"/>
          </p:cNvSpPr>
          <p:nvPr/>
        </p:nvSpPr>
        <p:spPr bwMode="auto">
          <a:xfrm>
            <a:off x="2971800" y="4114800"/>
            <a:ext cx="533400" cy="3048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62474" name="AutoShape 9"/>
          <p:cNvSpPr>
            <a:spLocks noChangeArrowheads="1"/>
          </p:cNvSpPr>
          <p:nvPr/>
        </p:nvSpPr>
        <p:spPr bwMode="auto">
          <a:xfrm>
            <a:off x="457200" y="4876800"/>
            <a:ext cx="533400" cy="3048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62475" name="AutoShape 10"/>
          <p:cNvSpPr>
            <a:spLocks noChangeArrowheads="1"/>
          </p:cNvSpPr>
          <p:nvPr/>
        </p:nvSpPr>
        <p:spPr bwMode="auto">
          <a:xfrm>
            <a:off x="1295400" y="4876800"/>
            <a:ext cx="533400" cy="3048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62476" name="AutoShape 11"/>
          <p:cNvSpPr>
            <a:spLocks noChangeArrowheads="1"/>
          </p:cNvSpPr>
          <p:nvPr/>
        </p:nvSpPr>
        <p:spPr bwMode="auto">
          <a:xfrm>
            <a:off x="2971800" y="4800600"/>
            <a:ext cx="533400" cy="3048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cxnSp>
        <p:nvCxnSpPr>
          <p:cNvPr id="62477" name="AutoShape 12"/>
          <p:cNvCxnSpPr>
            <a:cxnSpLocks noChangeShapeType="1"/>
            <a:stCxn id="62468" idx="4"/>
            <a:endCxn id="62469" idx="0"/>
          </p:cNvCxnSpPr>
          <p:nvPr/>
        </p:nvCxnSpPr>
        <p:spPr bwMode="auto">
          <a:xfrm>
            <a:off x="2019300" y="21336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78" name="AutoShape 13"/>
          <p:cNvCxnSpPr>
            <a:cxnSpLocks noChangeShapeType="1"/>
            <a:stCxn id="62469" idx="2"/>
            <a:endCxn id="62470" idx="0"/>
          </p:cNvCxnSpPr>
          <p:nvPr/>
        </p:nvCxnSpPr>
        <p:spPr bwMode="auto">
          <a:xfrm>
            <a:off x="2019300" y="28194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479" name="Line 14"/>
          <p:cNvSpPr>
            <a:spLocks noChangeShapeType="1"/>
          </p:cNvSpPr>
          <p:nvPr/>
        </p:nvSpPr>
        <p:spPr bwMode="auto">
          <a:xfrm>
            <a:off x="2057400" y="3352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cxnSp>
        <p:nvCxnSpPr>
          <p:cNvPr id="62480" name="AutoShape 15"/>
          <p:cNvCxnSpPr>
            <a:cxnSpLocks noChangeShapeType="1"/>
            <a:stCxn id="62471" idx="1"/>
            <a:endCxn id="62472" idx="0"/>
          </p:cNvCxnSpPr>
          <p:nvPr/>
        </p:nvCxnSpPr>
        <p:spPr bwMode="auto">
          <a:xfrm rot="10800000" flipV="1">
            <a:off x="1143000" y="3886200"/>
            <a:ext cx="533400" cy="381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81" name="AutoShape 16"/>
          <p:cNvCxnSpPr>
            <a:cxnSpLocks noChangeShapeType="1"/>
            <a:stCxn id="62471" idx="3"/>
            <a:endCxn id="62473" idx="0"/>
          </p:cNvCxnSpPr>
          <p:nvPr/>
        </p:nvCxnSpPr>
        <p:spPr bwMode="auto">
          <a:xfrm>
            <a:off x="2438400" y="3886200"/>
            <a:ext cx="800100" cy="2286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82" name="AutoShape 17"/>
          <p:cNvCxnSpPr>
            <a:cxnSpLocks noChangeShapeType="1"/>
            <a:stCxn id="62472" idx="1"/>
            <a:endCxn id="62474" idx="0"/>
          </p:cNvCxnSpPr>
          <p:nvPr/>
        </p:nvCxnSpPr>
        <p:spPr bwMode="auto">
          <a:xfrm rot="10800000" flipV="1">
            <a:off x="723900" y="4495800"/>
            <a:ext cx="38100" cy="381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83" name="AutoShape 18"/>
          <p:cNvCxnSpPr>
            <a:cxnSpLocks noChangeShapeType="1"/>
            <a:stCxn id="62472" idx="3"/>
            <a:endCxn id="62475" idx="0"/>
          </p:cNvCxnSpPr>
          <p:nvPr/>
        </p:nvCxnSpPr>
        <p:spPr bwMode="auto">
          <a:xfrm>
            <a:off x="1524000" y="4495800"/>
            <a:ext cx="38100" cy="381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84" name="AutoShape 19"/>
          <p:cNvCxnSpPr>
            <a:cxnSpLocks noChangeShapeType="1"/>
            <a:stCxn id="62474" idx="2"/>
          </p:cNvCxnSpPr>
          <p:nvPr/>
        </p:nvCxnSpPr>
        <p:spPr bwMode="auto">
          <a:xfrm rot="16200000" flipH="1">
            <a:off x="819150" y="5086350"/>
            <a:ext cx="228600" cy="4191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85" name="AutoShape 20"/>
          <p:cNvCxnSpPr>
            <a:cxnSpLocks noChangeShapeType="1"/>
            <a:stCxn id="62475" idx="2"/>
          </p:cNvCxnSpPr>
          <p:nvPr/>
        </p:nvCxnSpPr>
        <p:spPr bwMode="auto">
          <a:xfrm rot="5400000">
            <a:off x="1238250" y="5086350"/>
            <a:ext cx="228600" cy="4191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86" name="AutoShape 21"/>
          <p:cNvCxnSpPr>
            <a:cxnSpLocks noChangeShapeType="1"/>
            <a:stCxn id="62476" idx="2"/>
          </p:cNvCxnSpPr>
          <p:nvPr/>
        </p:nvCxnSpPr>
        <p:spPr bwMode="auto">
          <a:xfrm rot="5400000">
            <a:off x="2609850" y="4857750"/>
            <a:ext cx="381000" cy="8763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487" name="Line 22"/>
          <p:cNvSpPr>
            <a:spLocks noChangeShapeType="1"/>
          </p:cNvSpPr>
          <p:nvPr/>
        </p:nvSpPr>
        <p:spPr bwMode="auto">
          <a:xfrm>
            <a:off x="2438400" y="5486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cxnSp>
        <p:nvCxnSpPr>
          <p:cNvPr id="62488" name="AutoShape 23"/>
          <p:cNvCxnSpPr>
            <a:cxnSpLocks noChangeShapeType="1"/>
          </p:cNvCxnSpPr>
          <p:nvPr/>
        </p:nvCxnSpPr>
        <p:spPr bwMode="auto">
          <a:xfrm rot="5400000">
            <a:off x="2171700" y="3924300"/>
            <a:ext cx="2133600" cy="1600200"/>
          </a:xfrm>
          <a:prstGeom prst="bentConnector3">
            <a:avLst>
              <a:gd name="adj1" fmla="val 9999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489" name="Line 24"/>
          <p:cNvSpPr>
            <a:spLocks noChangeShapeType="1"/>
          </p:cNvSpPr>
          <p:nvPr/>
        </p:nvSpPr>
        <p:spPr bwMode="auto">
          <a:xfrm>
            <a:off x="1143000" y="5410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2490" name="Line 25"/>
          <p:cNvSpPr>
            <a:spLocks noChangeShapeType="1"/>
          </p:cNvSpPr>
          <p:nvPr/>
        </p:nvSpPr>
        <p:spPr bwMode="auto">
          <a:xfrm>
            <a:off x="1143000" y="5486400"/>
            <a:ext cx="12954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2491" name="Line 26"/>
          <p:cNvSpPr>
            <a:spLocks noChangeShapeType="1"/>
          </p:cNvSpPr>
          <p:nvPr/>
        </p:nvSpPr>
        <p:spPr bwMode="auto">
          <a:xfrm>
            <a:off x="3276600" y="4419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2492" name="Line 27"/>
          <p:cNvSpPr>
            <a:spLocks noChangeShapeType="1"/>
          </p:cNvSpPr>
          <p:nvPr/>
        </p:nvSpPr>
        <p:spPr bwMode="auto">
          <a:xfrm flipH="1">
            <a:off x="381000" y="25908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2493" name="Line 28"/>
          <p:cNvSpPr>
            <a:spLocks noChangeShapeType="1"/>
          </p:cNvSpPr>
          <p:nvPr/>
        </p:nvSpPr>
        <p:spPr bwMode="auto">
          <a:xfrm>
            <a:off x="381000" y="259080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2494" name="Line 29"/>
          <p:cNvSpPr>
            <a:spLocks noChangeShapeType="1"/>
          </p:cNvSpPr>
          <p:nvPr/>
        </p:nvSpPr>
        <p:spPr bwMode="auto">
          <a:xfrm flipV="1">
            <a:off x="4038600" y="22098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2495" name="Line 30"/>
          <p:cNvSpPr>
            <a:spLocks noChangeShapeType="1"/>
          </p:cNvSpPr>
          <p:nvPr/>
        </p:nvSpPr>
        <p:spPr bwMode="auto">
          <a:xfrm flipH="1">
            <a:off x="1981200" y="22098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6495" name="Text Box 31"/>
          <p:cNvSpPr txBox="1">
            <a:spLocks noChangeArrowheads="1"/>
          </p:cNvSpPr>
          <p:nvPr/>
        </p:nvSpPr>
        <p:spPr bwMode="auto">
          <a:xfrm>
            <a:off x="5181600" y="34290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tr-TR" altLang="tr-TR" sz="1200">
              <a:latin typeface="Times New Roman" panose="02020603050405020304" pitchFamily="18" charset="0"/>
            </a:endParaRPr>
          </a:p>
        </p:txBody>
      </p:sp>
      <p:sp>
        <p:nvSpPr>
          <p:cNvPr id="62497" name="Text Box 32"/>
          <p:cNvSpPr txBox="1">
            <a:spLocks noChangeArrowheads="1"/>
          </p:cNvSpPr>
          <p:nvPr/>
        </p:nvSpPr>
        <p:spPr bwMode="auto">
          <a:xfrm>
            <a:off x="1828800" y="304800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tr-TR" sz="1200">
                <a:latin typeface="Times New Roman" panose="02020603050405020304" pitchFamily="18" charset="0"/>
              </a:rPr>
              <a:t>2</a:t>
            </a:r>
            <a:endParaRPr lang="en-US" altLang="tr-TR" sz="1200">
              <a:latin typeface="Times New Roman" panose="02020603050405020304" pitchFamily="18" charset="0"/>
            </a:endParaRPr>
          </a:p>
        </p:txBody>
      </p:sp>
      <p:sp>
        <p:nvSpPr>
          <p:cNvPr id="62498" name="Text Box 33"/>
          <p:cNvSpPr txBox="1">
            <a:spLocks noChangeArrowheads="1"/>
          </p:cNvSpPr>
          <p:nvPr/>
        </p:nvSpPr>
        <p:spPr bwMode="auto">
          <a:xfrm>
            <a:off x="1828800" y="243840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tr-TR" sz="1200">
                <a:latin typeface="Times New Roman" panose="02020603050405020304" pitchFamily="18" charset="0"/>
              </a:rPr>
              <a:t>1</a:t>
            </a:r>
            <a:endParaRPr lang="en-US" altLang="tr-TR" sz="1200">
              <a:latin typeface="Times New Roman" panose="02020603050405020304" pitchFamily="18" charset="0"/>
            </a:endParaRPr>
          </a:p>
        </p:txBody>
      </p:sp>
      <p:sp>
        <p:nvSpPr>
          <p:cNvPr id="62499" name="Text Box 34"/>
          <p:cNvSpPr txBox="1">
            <a:spLocks noChangeArrowheads="1"/>
          </p:cNvSpPr>
          <p:nvPr/>
        </p:nvSpPr>
        <p:spPr bwMode="auto">
          <a:xfrm>
            <a:off x="3048000" y="411480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tr-TR" sz="1200">
                <a:latin typeface="Times New Roman" panose="02020603050405020304" pitchFamily="18" charset="0"/>
              </a:rPr>
              <a:t>4</a:t>
            </a:r>
            <a:endParaRPr lang="en-US" altLang="tr-TR" sz="1200">
              <a:latin typeface="Times New Roman" panose="02020603050405020304" pitchFamily="18" charset="0"/>
            </a:endParaRPr>
          </a:p>
        </p:txBody>
      </p:sp>
      <p:sp>
        <p:nvSpPr>
          <p:cNvPr id="62500" name="Text Box 35"/>
          <p:cNvSpPr txBox="1">
            <a:spLocks noChangeArrowheads="1"/>
          </p:cNvSpPr>
          <p:nvPr/>
        </p:nvSpPr>
        <p:spPr bwMode="auto">
          <a:xfrm>
            <a:off x="1905000" y="373380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tr-TR" sz="1200">
                <a:latin typeface="Times New Roman" panose="02020603050405020304" pitchFamily="18" charset="0"/>
              </a:rPr>
              <a:t>3</a:t>
            </a:r>
            <a:endParaRPr lang="en-US" altLang="tr-TR" sz="1200">
              <a:latin typeface="Times New Roman" panose="02020603050405020304" pitchFamily="18" charset="0"/>
            </a:endParaRPr>
          </a:p>
        </p:txBody>
      </p:sp>
      <p:sp>
        <p:nvSpPr>
          <p:cNvPr id="62501" name="Text Box 36"/>
          <p:cNvSpPr txBox="1">
            <a:spLocks noChangeArrowheads="1"/>
          </p:cNvSpPr>
          <p:nvPr/>
        </p:nvSpPr>
        <p:spPr bwMode="auto">
          <a:xfrm>
            <a:off x="3048000" y="480060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tr-TR" sz="1200">
                <a:latin typeface="Times New Roman" panose="02020603050405020304" pitchFamily="18" charset="0"/>
              </a:rPr>
              <a:t>5</a:t>
            </a:r>
            <a:endParaRPr lang="en-US" altLang="tr-TR" sz="1200">
              <a:latin typeface="Times New Roman" panose="02020603050405020304" pitchFamily="18" charset="0"/>
            </a:endParaRPr>
          </a:p>
        </p:txBody>
      </p:sp>
      <p:sp>
        <p:nvSpPr>
          <p:cNvPr id="62502" name="Text Box 37"/>
          <p:cNvSpPr txBox="1">
            <a:spLocks noChangeArrowheads="1"/>
          </p:cNvSpPr>
          <p:nvPr/>
        </p:nvSpPr>
        <p:spPr bwMode="auto">
          <a:xfrm>
            <a:off x="914400" y="434340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tr-TR" sz="1200">
                <a:latin typeface="Times New Roman" panose="02020603050405020304" pitchFamily="18" charset="0"/>
              </a:rPr>
              <a:t>6</a:t>
            </a:r>
            <a:endParaRPr lang="en-US" altLang="tr-TR" sz="1200">
              <a:latin typeface="Times New Roman" panose="02020603050405020304" pitchFamily="18" charset="0"/>
            </a:endParaRPr>
          </a:p>
        </p:txBody>
      </p:sp>
      <p:sp>
        <p:nvSpPr>
          <p:cNvPr id="446502" name="Text Box 38"/>
          <p:cNvSpPr txBox="1">
            <a:spLocks noChangeArrowheads="1"/>
          </p:cNvSpPr>
          <p:nvPr/>
        </p:nvSpPr>
        <p:spPr bwMode="auto">
          <a:xfrm>
            <a:off x="6172200" y="251460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tr-TR" sz="1200">
                <a:latin typeface="Times New Roman" panose="02020603050405020304" pitchFamily="18" charset="0"/>
              </a:rPr>
              <a:t>2,3</a:t>
            </a:r>
            <a:endParaRPr lang="en-US" altLang="tr-TR" sz="1200">
              <a:latin typeface="Times New Roman" panose="02020603050405020304" pitchFamily="18" charset="0"/>
            </a:endParaRPr>
          </a:p>
        </p:txBody>
      </p:sp>
      <p:sp>
        <p:nvSpPr>
          <p:cNvPr id="62504" name="Text Box 39"/>
          <p:cNvSpPr txBox="1">
            <a:spLocks noChangeArrowheads="1"/>
          </p:cNvSpPr>
          <p:nvPr/>
        </p:nvSpPr>
        <p:spPr bwMode="auto">
          <a:xfrm>
            <a:off x="381000" y="563880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tr-TR" sz="1200">
                <a:latin typeface="Times New Roman" panose="02020603050405020304" pitchFamily="18" charset="0"/>
              </a:rPr>
              <a:t>11</a:t>
            </a:r>
            <a:endParaRPr lang="en-US" altLang="tr-TR" sz="1200">
              <a:latin typeface="Times New Roman" panose="02020603050405020304" pitchFamily="18" charset="0"/>
            </a:endParaRPr>
          </a:p>
        </p:txBody>
      </p:sp>
      <p:sp>
        <p:nvSpPr>
          <p:cNvPr id="62505" name="Text Box 40"/>
          <p:cNvSpPr txBox="1">
            <a:spLocks noChangeArrowheads="1"/>
          </p:cNvSpPr>
          <p:nvPr/>
        </p:nvSpPr>
        <p:spPr bwMode="auto">
          <a:xfrm>
            <a:off x="990600" y="510540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tr-TR" sz="1200">
                <a:latin typeface="Times New Roman" panose="02020603050405020304" pitchFamily="18" charset="0"/>
              </a:rPr>
              <a:t>9</a:t>
            </a:r>
            <a:endParaRPr lang="en-US" altLang="tr-TR" sz="1200">
              <a:latin typeface="Times New Roman" panose="02020603050405020304" pitchFamily="18" charset="0"/>
            </a:endParaRPr>
          </a:p>
        </p:txBody>
      </p:sp>
      <p:sp>
        <p:nvSpPr>
          <p:cNvPr id="62506" name="Text Box 41"/>
          <p:cNvSpPr txBox="1">
            <a:spLocks noChangeArrowheads="1"/>
          </p:cNvSpPr>
          <p:nvPr/>
        </p:nvSpPr>
        <p:spPr bwMode="auto">
          <a:xfrm>
            <a:off x="2286000" y="518160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tr-TR" sz="1200">
                <a:latin typeface="Times New Roman" panose="02020603050405020304" pitchFamily="18" charset="0"/>
              </a:rPr>
              <a:t>10</a:t>
            </a:r>
            <a:endParaRPr lang="en-US" altLang="tr-TR" sz="1200">
              <a:latin typeface="Times New Roman" panose="02020603050405020304" pitchFamily="18" charset="0"/>
            </a:endParaRPr>
          </a:p>
        </p:txBody>
      </p:sp>
      <p:sp>
        <p:nvSpPr>
          <p:cNvPr id="62507" name="Text Box 42"/>
          <p:cNvSpPr txBox="1">
            <a:spLocks noChangeArrowheads="1"/>
          </p:cNvSpPr>
          <p:nvPr/>
        </p:nvSpPr>
        <p:spPr bwMode="auto">
          <a:xfrm>
            <a:off x="1371600" y="487680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tr-TR" sz="1200">
                <a:latin typeface="Times New Roman" panose="02020603050405020304" pitchFamily="18" charset="0"/>
              </a:rPr>
              <a:t>8</a:t>
            </a:r>
            <a:endParaRPr lang="en-US" altLang="tr-TR" sz="1200">
              <a:latin typeface="Times New Roman" panose="02020603050405020304" pitchFamily="18" charset="0"/>
            </a:endParaRPr>
          </a:p>
        </p:txBody>
      </p:sp>
      <p:sp>
        <p:nvSpPr>
          <p:cNvPr id="62508" name="Text Box 43"/>
          <p:cNvSpPr txBox="1">
            <a:spLocks noChangeArrowheads="1"/>
          </p:cNvSpPr>
          <p:nvPr/>
        </p:nvSpPr>
        <p:spPr bwMode="auto">
          <a:xfrm>
            <a:off x="533400" y="487680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tr-TR" sz="1200">
                <a:latin typeface="Times New Roman" panose="02020603050405020304" pitchFamily="18" charset="0"/>
              </a:rPr>
              <a:t>7</a:t>
            </a:r>
            <a:endParaRPr lang="en-US" altLang="tr-TR" sz="1200">
              <a:latin typeface="Times New Roman" panose="02020603050405020304" pitchFamily="18" charset="0"/>
            </a:endParaRPr>
          </a:p>
        </p:txBody>
      </p:sp>
      <p:sp>
        <p:nvSpPr>
          <p:cNvPr id="62509" name="Oval 44"/>
          <p:cNvSpPr>
            <a:spLocks noChangeArrowheads="1"/>
          </p:cNvSpPr>
          <p:nvPr/>
        </p:nvSpPr>
        <p:spPr bwMode="auto">
          <a:xfrm>
            <a:off x="228600" y="57912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62510" name="Line 45"/>
          <p:cNvSpPr>
            <a:spLocks noChangeShapeType="1"/>
          </p:cNvSpPr>
          <p:nvPr/>
        </p:nvSpPr>
        <p:spPr bwMode="auto">
          <a:xfrm>
            <a:off x="1143000" y="54102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6510" name="AutoShape 46"/>
          <p:cNvSpPr>
            <a:spLocks noChangeArrowheads="1"/>
          </p:cNvSpPr>
          <p:nvPr/>
        </p:nvSpPr>
        <p:spPr bwMode="auto">
          <a:xfrm>
            <a:off x="6172200" y="1905000"/>
            <a:ext cx="381000" cy="3810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446511" name="AutoShape 47"/>
          <p:cNvSpPr>
            <a:spLocks noChangeArrowheads="1"/>
          </p:cNvSpPr>
          <p:nvPr/>
        </p:nvSpPr>
        <p:spPr bwMode="auto">
          <a:xfrm>
            <a:off x="6172200" y="2438400"/>
            <a:ext cx="381000" cy="3810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446512" name="AutoShape 48"/>
          <p:cNvSpPr>
            <a:spLocks noChangeArrowheads="1"/>
          </p:cNvSpPr>
          <p:nvPr/>
        </p:nvSpPr>
        <p:spPr bwMode="auto">
          <a:xfrm>
            <a:off x="6324600" y="6096000"/>
            <a:ext cx="381000" cy="3810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446513" name="AutoShape 49"/>
          <p:cNvSpPr>
            <a:spLocks noChangeArrowheads="1"/>
          </p:cNvSpPr>
          <p:nvPr/>
        </p:nvSpPr>
        <p:spPr bwMode="auto">
          <a:xfrm>
            <a:off x="6324600" y="5257800"/>
            <a:ext cx="381000" cy="3810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446514" name="AutoShape 50"/>
          <p:cNvSpPr>
            <a:spLocks noChangeArrowheads="1"/>
          </p:cNvSpPr>
          <p:nvPr/>
        </p:nvSpPr>
        <p:spPr bwMode="auto">
          <a:xfrm>
            <a:off x="5334000" y="4495800"/>
            <a:ext cx="381000" cy="3810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446515" name="AutoShape 51"/>
          <p:cNvSpPr>
            <a:spLocks noChangeArrowheads="1"/>
          </p:cNvSpPr>
          <p:nvPr/>
        </p:nvSpPr>
        <p:spPr bwMode="auto">
          <a:xfrm>
            <a:off x="5867400" y="3733800"/>
            <a:ext cx="381000" cy="3810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446516" name="AutoShape 52"/>
          <p:cNvSpPr>
            <a:spLocks noChangeArrowheads="1"/>
          </p:cNvSpPr>
          <p:nvPr/>
        </p:nvSpPr>
        <p:spPr bwMode="auto">
          <a:xfrm>
            <a:off x="4800600" y="3733800"/>
            <a:ext cx="381000" cy="3810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446517" name="AutoShape 53"/>
          <p:cNvSpPr>
            <a:spLocks noChangeArrowheads="1"/>
          </p:cNvSpPr>
          <p:nvPr/>
        </p:nvSpPr>
        <p:spPr bwMode="auto">
          <a:xfrm>
            <a:off x="5410200" y="3124200"/>
            <a:ext cx="381000" cy="3810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446518" name="AutoShape 54"/>
          <p:cNvSpPr>
            <a:spLocks noChangeArrowheads="1"/>
          </p:cNvSpPr>
          <p:nvPr/>
        </p:nvSpPr>
        <p:spPr bwMode="auto">
          <a:xfrm>
            <a:off x="7391400" y="3657600"/>
            <a:ext cx="381000" cy="3810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446519" name="Line 55"/>
          <p:cNvSpPr>
            <a:spLocks noChangeShapeType="1"/>
          </p:cNvSpPr>
          <p:nvPr/>
        </p:nvSpPr>
        <p:spPr bwMode="auto">
          <a:xfrm>
            <a:off x="6324600" y="2286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6520" name="Line 56"/>
          <p:cNvSpPr>
            <a:spLocks noChangeShapeType="1"/>
          </p:cNvSpPr>
          <p:nvPr/>
        </p:nvSpPr>
        <p:spPr bwMode="auto">
          <a:xfrm flipH="1">
            <a:off x="5715000" y="2819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6521" name="Line 57"/>
          <p:cNvSpPr>
            <a:spLocks noChangeShapeType="1"/>
          </p:cNvSpPr>
          <p:nvPr/>
        </p:nvSpPr>
        <p:spPr bwMode="auto">
          <a:xfrm flipH="1">
            <a:off x="5105400" y="3505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6522" name="Line 58"/>
          <p:cNvSpPr>
            <a:spLocks noChangeShapeType="1"/>
          </p:cNvSpPr>
          <p:nvPr/>
        </p:nvSpPr>
        <p:spPr bwMode="auto">
          <a:xfrm>
            <a:off x="5105400" y="4038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6523" name="Line 59"/>
          <p:cNvSpPr>
            <a:spLocks noChangeShapeType="1"/>
          </p:cNvSpPr>
          <p:nvPr/>
        </p:nvSpPr>
        <p:spPr bwMode="auto">
          <a:xfrm>
            <a:off x="5715000" y="34290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6524" name="Line 60"/>
          <p:cNvSpPr>
            <a:spLocks noChangeShapeType="1"/>
          </p:cNvSpPr>
          <p:nvPr/>
        </p:nvSpPr>
        <p:spPr bwMode="auto">
          <a:xfrm flipH="1">
            <a:off x="5638800" y="4114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6525" name="Line 61"/>
          <p:cNvSpPr>
            <a:spLocks noChangeShapeType="1"/>
          </p:cNvSpPr>
          <p:nvPr/>
        </p:nvSpPr>
        <p:spPr bwMode="auto">
          <a:xfrm>
            <a:off x="5638800" y="48006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6526" name="Line 62"/>
          <p:cNvSpPr>
            <a:spLocks noChangeShapeType="1"/>
          </p:cNvSpPr>
          <p:nvPr/>
        </p:nvSpPr>
        <p:spPr bwMode="auto">
          <a:xfrm flipH="1">
            <a:off x="6629400" y="4038600"/>
            <a:ext cx="9144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6527" name="Line 63"/>
          <p:cNvSpPr>
            <a:spLocks noChangeShapeType="1"/>
          </p:cNvSpPr>
          <p:nvPr/>
        </p:nvSpPr>
        <p:spPr bwMode="auto">
          <a:xfrm>
            <a:off x="6477000" y="2743200"/>
            <a:ext cx="990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6528" name="Line 64"/>
          <p:cNvSpPr>
            <a:spLocks noChangeShapeType="1"/>
          </p:cNvSpPr>
          <p:nvPr/>
        </p:nvSpPr>
        <p:spPr bwMode="auto">
          <a:xfrm flipH="1">
            <a:off x="4267200" y="2133600"/>
            <a:ext cx="19050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6529" name="Line 65"/>
          <p:cNvSpPr>
            <a:spLocks noChangeShapeType="1"/>
          </p:cNvSpPr>
          <p:nvPr/>
        </p:nvSpPr>
        <p:spPr bwMode="auto">
          <a:xfrm>
            <a:off x="4267200" y="4038600"/>
            <a:ext cx="21336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6530" name="Line 66"/>
          <p:cNvSpPr>
            <a:spLocks noChangeShapeType="1"/>
          </p:cNvSpPr>
          <p:nvPr/>
        </p:nvSpPr>
        <p:spPr bwMode="auto">
          <a:xfrm flipV="1">
            <a:off x="6705600" y="3810000"/>
            <a:ext cx="18288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6531" name="Line 67"/>
          <p:cNvSpPr>
            <a:spLocks noChangeShapeType="1"/>
          </p:cNvSpPr>
          <p:nvPr/>
        </p:nvSpPr>
        <p:spPr bwMode="auto">
          <a:xfrm flipH="1" flipV="1">
            <a:off x="6553200" y="2133600"/>
            <a:ext cx="19812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6532" name="Text Box 68"/>
          <p:cNvSpPr txBox="1">
            <a:spLocks noChangeArrowheads="1"/>
          </p:cNvSpPr>
          <p:nvPr/>
        </p:nvSpPr>
        <p:spPr bwMode="auto">
          <a:xfrm>
            <a:off x="6172200" y="190500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tr-TR" sz="1200">
                <a:latin typeface="Times New Roman" panose="02020603050405020304" pitchFamily="18" charset="0"/>
              </a:rPr>
              <a:t>1</a:t>
            </a:r>
            <a:endParaRPr lang="en-US" altLang="tr-TR" sz="1200">
              <a:latin typeface="Times New Roman" panose="02020603050405020304" pitchFamily="18" charset="0"/>
            </a:endParaRPr>
          </a:p>
        </p:txBody>
      </p:sp>
      <p:sp>
        <p:nvSpPr>
          <p:cNvPr id="446533" name="Text Box 69"/>
          <p:cNvSpPr txBox="1">
            <a:spLocks noChangeArrowheads="1"/>
          </p:cNvSpPr>
          <p:nvPr/>
        </p:nvSpPr>
        <p:spPr bwMode="auto">
          <a:xfrm>
            <a:off x="6172200" y="251460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tr-TR" sz="1200">
                <a:latin typeface="Times New Roman" panose="02020603050405020304" pitchFamily="18" charset="0"/>
              </a:rPr>
              <a:t>2,3</a:t>
            </a:r>
            <a:endParaRPr lang="en-US" altLang="tr-TR" sz="1200">
              <a:latin typeface="Times New Roman" panose="02020603050405020304" pitchFamily="18" charset="0"/>
            </a:endParaRPr>
          </a:p>
        </p:txBody>
      </p:sp>
      <p:sp>
        <p:nvSpPr>
          <p:cNvPr id="446534" name="Text Box 70"/>
          <p:cNvSpPr txBox="1">
            <a:spLocks noChangeArrowheads="1"/>
          </p:cNvSpPr>
          <p:nvPr/>
        </p:nvSpPr>
        <p:spPr bwMode="auto">
          <a:xfrm>
            <a:off x="4800600" y="381000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tr-TR" sz="1200">
                <a:latin typeface="Times New Roman" panose="02020603050405020304" pitchFamily="18" charset="0"/>
              </a:rPr>
              <a:t>7</a:t>
            </a:r>
            <a:endParaRPr lang="en-US" altLang="tr-TR" sz="1200">
              <a:latin typeface="Times New Roman" panose="02020603050405020304" pitchFamily="18" charset="0"/>
            </a:endParaRPr>
          </a:p>
        </p:txBody>
      </p:sp>
      <p:sp>
        <p:nvSpPr>
          <p:cNvPr id="446535" name="Text Box 71"/>
          <p:cNvSpPr txBox="1">
            <a:spLocks noChangeArrowheads="1"/>
          </p:cNvSpPr>
          <p:nvPr/>
        </p:nvSpPr>
        <p:spPr bwMode="auto">
          <a:xfrm>
            <a:off x="7391400" y="373380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tr-TR" sz="1200">
                <a:latin typeface="Times New Roman" panose="02020603050405020304" pitchFamily="18" charset="0"/>
              </a:rPr>
              <a:t>4,5</a:t>
            </a:r>
            <a:endParaRPr lang="en-US" altLang="tr-TR" sz="1200">
              <a:latin typeface="Times New Roman" panose="02020603050405020304" pitchFamily="18" charset="0"/>
            </a:endParaRPr>
          </a:p>
        </p:txBody>
      </p:sp>
      <p:sp>
        <p:nvSpPr>
          <p:cNvPr id="446536" name="Text Box 72"/>
          <p:cNvSpPr txBox="1">
            <a:spLocks noChangeArrowheads="1"/>
          </p:cNvSpPr>
          <p:nvPr/>
        </p:nvSpPr>
        <p:spPr bwMode="auto">
          <a:xfrm>
            <a:off x="6324600" y="533400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tr-TR" sz="1200">
                <a:latin typeface="Times New Roman" panose="02020603050405020304" pitchFamily="18" charset="0"/>
              </a:rPr>
              <a:t>10</a:t>
            </a:r>
            <a:endParaRPr lang="en-US" altLang="tr-TR" sz="1200">
              <a:latin typeface="Times New Roman" panose="02020603050405020304" pitchFamily="18" charset="0"/>
            </a:endParaRPr>
          </a:p>
        </p:txBody>
      </p:sp>
      <p:sp>
        <p:nvSpPr>
          <p:cNvPr id="446537" name="Text Box 73"/>
          <p:cNvSpPr txBox="1">
            <a:spLocks noChangeArrowheads="1"/>
          </p:cNvSpPr>
          <p:nvPr/>
        </p:nvSpPr>
        <p:spPr bwMode="auto">
          <a:xfrm>
            <a:off x="5334000" y="457200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tr-TR" sz="1200">
                <a:latin typeface="Times New Roman" panose="02020603050405020304" pitchFamily="18" charset="0"/>
              </a:rPr>
              <a:t>9</a:t>
            </a:r>
            <a:endParaRPr lang="en-US" altLang="tr-TR" sz="1200">
              <a:latin typeface="Times New Roman" panose="02020603050405020304" pitchFamily="18" charset="0"/>
            </a:endParaRPr>
          </a:p>
        </p:txBody>
      </p:sp>
      <p:sp>
        <p:nvSpPr>
          <p:cNvPr id="446538" name="Text Box 74"/>
          <p:cNvSpPr txBox="1">
            <a:spLocks noChangeArrowheads="1"/>
          </p:cNvSpPr>
          <p:nvPr/>
        </p:nvSpPr>
        <p:spPr bwMode="auto">
          <a:xfrm>
            <a:off x="5410200" y="320040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tr-TR" sz="1200">
                <a:latin typeface="Times New Roman" panose="02020603050405020304" pitchFamily="18" charset="0"/>
              </a:rPr>
              <a:t>6</a:t>
            </a:r>
            <a:endParaRPr lang="en-US" altLang="tr-TR" sz="1200">
              <a:latin typeface="Times New Roman" panose="02020603050405020304" pitchFamily="18" charset="0"/>
            </a:endParaRPr>
          </a:p>
        </p:txBody>
      </p:sp>
      <p:sp>
        <p:nvSpPr>
          <p:cNvPr id="446539" name="Text Box 75"/>
          <p:cNvSpPr txBox="1">
            <a:spLocks noChangeArrowheads="1"/>
          </p:cNvSpPr>
          <p:nvPr/>
        </p:nvSpPr>
        <p:spPr bwMode="auto">
          <a:xfrm>
            <a:off x="8027988" y="1773238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tr-TR" sz="2000">
                <a:latin typeface="Arial" panose="020B0604020202020204" pitchFamily="34" charset="0"/>
              </a:rPr>
              <a:t>Edge</a:t>
            </a:r>
            <a:endParaRPr lang="en-US" altLang="tr-TR" sz="2000">
              <a:latin typeface="Arial" panose="020B0604020202020204" pitchFamily="34" charset="0"/>
            </a:endParaRPr>
          </a:p>
        </p:txBody>
      </p:sp>
      <p:sp>
        <p:nvSpPr>
          <p:cNvPr id="446540" name="Text Box 76"/>
          <p:cNvSpPr txBox="1">
            <a:spLocks noChangeArrowheads="1"/>
          </p:cNvSpPr>
          <p:nvPr/>
        </p:nvSpPr>
        <p:spPr bwMode="auto">
          <a:xfrm>
            <a:off x="7696200" y="403860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tr-TR" sz="1200">
                <a:solidFill>
                  <a:schemeClr val="accent2"/>
                </a:solidFill>
                <a:latin typeface="Times New Roman" panose="02020603050405020304" pitchFamily="18" charset="0"/>
              </a:rPr>
              <a:t>R1</a:t>
            </a:r>
            <a:endParaRPr lang="en-US" altLang="tr-TR" sz="12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6541" name="Text Box 77"/>
          <p:cNvSpPr txBox="1">
            <a:spLocks noChangeArrowheads="1"/>
          </p:cNvSpPr>
          <p:nvPr/>
        </p:nvSpPr>
        <p:spPr bwMode="auto">
          <a:xfrm>
            <a:off x="6324600" y="617220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tr-TR" sz="1200">
                <a:latin typeface="Times New Roman" panose="02020603050405020304" pitchFamily="18" charset="0"/>
              </a:rPr>
              <a:t>11</a:t>
            </a:r>
            <a:endParaRPr lang="en-US" altLang="tr-TR" sz="1200">
              <a:latin typeface="Times New Roman" panose="02020603050405020304" pitchFamily="18" charset="0"/>
            </a:endParaRPr>
          </a:p>
        </p:txBody>
      </p:sp>
      <p:sp>
        <p:nvSpPr>
          <p:cNvPr id="446542" name="Text Box 78"/>
          <p:cNvSpPr txBox="1">
            <a:spLocks noChangeArrowheads="1"/>
          </p:cNvSpPr>
          <p:nvPr/>
        </p:nvSpPr>
        <p:spPr bwMode="auto">
          <a:xfrm>
            <a:off x="5867400" y="381000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tr-TR" sz="1200">
                <a:latin typeface="Times New Roman" panose="02020603050405020304" pitchFamily="18" charset="0"/>
              </a:rPr>
              <a:t>8</a:t>
            </a:r>
            <a:endParaRPr lang="en-US" altLang="tr-TR" sz="1200">
              <a:latin typeface="Times New Roman" panose="02020603050405020304" pitchFamily="18" charset="0"/>
            </a:endParaRPr>
          </a:p>
        </p:txBody>
      </p:sp>
      <p:sp>
        <p:nvSpPr>
          <p:cNvPr id="446543" name="Text Box 79"/>
          <p:cNvSpPr txBox="1">
            <a:spLocks noChangeArrowheads="1"/>
          </p:cNvSpPr>
          <p:nvPr/>
        </p:nvSpPr>
        <p:spPr bwMode="auto">
          <a:xfrm>
            <a:off x="7696200" y="495300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tr-TR" sz="1200">
                <a:solidFill>
                  <a:schemeClr val="accent2"/>
                </a:solidFill>
                <a:latin typeface="Times New Roman" panose="02020603050405020304" pitchFamily="18" charset="0"/>
              </a:rPr>
              <a:t>R4</a:t>
            </a:r>
            <a:endParaRPr lang="en-US" altLang="tr-TR" sz="12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6544" name="Text Box 80"/>
          <p:cNvSpPr txBox="1">
            <a:spLocks noChangeArrowheads="1"/>
          </p:cNvSpPr>
          <p:nvPr/>
        </p:nvSpPr>
        <p:spPr bwMode="auto">
          <a:xfrm>
            <a:off x="5334000" y="388620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tr-TR" sz="1200">
                <a:solidFill>
                  <a:schemeClr val="accent2"/>
                </a:solidFill>
                <a:latin typeface="Times New Roman" panose="02020603050405020304" pitchFamily="18" charset="0"/>
              </a:rPr>
              <a:t>R3</a:t>
            </a:r>
            <a:endParaRPr lang="en-US" altLang="tr-TR" sz="12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6545" name="Text Box 81"/>
          <p:cNvSpPr txBox="1">
            <a:spLocks noChangeArrowheads="1"/>
          </p:cNvSpPr>
          <p:nvPr/>
        </p:nvSpPr>
        <p:spPr bwMode="auto">
          <a:xfrm>
            <a:off x="6477000" y="373380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tr-TR" sz="1200">
                <a:solidFill>
                  <a:schemeClr val="accent2"/>
                </a:solidFill>
                <a:latin typeface="Times New Roman" panose="02020603050405020304" pitchFamily="18" charset="0"/>
              </a:rPr>
              <a:t>R2</a:t>
            </a:r>
            <a:endParaRPr lang="en-US" altLang="tr-TR" sz="12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6546" name="Line 82"/>
          <p:cNvSpPr>
            <a:spLocks noChangeShapeType="1"/>
          </p:cNvSpPr>
          <p:nvPr/>
        </p:nvSpPr>
        <p:spPr bwMode="auto">
          <a:xfrm flipV="1">
            <a:off x="7543800" y="2209800"/>
            <a:ext cx="762000" cy="609600"/>
          </a:xfrm>
          <a:prstGeom prst="line">
            <a:avLst/>
          </a:prstGeom>
          <a:noFill/>
          <a:ln w="9525" cap="rnd">
            <a:solidFill>
              <a:srgbClr val="FF3300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6547" name="Text Box 83"/>
          <p:cNvSpPr txBox="1">
            <a:spLocks noChangeArrowheads="1"/>
          </p:cNvSpPr>
          <p:nvPr/>
        </p:nvSpPr>
        <p:spPr bwMode="auto">
          <a:xfrm>
            <a:off x="8027988" y="4343400"/>
            <a:ext cx="10398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tr-TR" sz="2000">
                <a:latin typeface="Arial" panose="020B0604020202020204" pitchFamily="34" charset="0"/>
              </a:rPr>
              <a:t>Region</a:t>
            </a:r>
            <a:endParaRPr lang="en-US" altLang="tr-TR" sz="2000">
              <a:latin typeface="Arial" panose="020B0604020202020204" pitchFamily="34" charset="0"/>
            </a:endParaRPr>
          </a:p>
        </p:txBody>
      </p:sp>
      <p:sp>
        <p:nvSpPr>
          <p:cNvPr id="446548" name="Line 84"/>
          <p:cNvSpPr>
            <a:spLocks noChangeShapeType="1"/>
          </p:cNvSpPr>
          <p:nvPr/>
        </p:nvSpPr>
        <p:spPr bwMode="auto">
          <a:xfrm flipH="1" flipV="1">
            <a:off x="8070850" y="3933825"/>
            <a:ext cx="533400" cy="304800"/>
          </a:xfrm>
          <a:prstGeom prst="line">
            <a:avLst/>
          </a:prstGeom>
          <a:noFill/>
          <a:ln w="9525" cap="rnd">
            <a:solidFill>
              <a:srgbClr val="FF33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2550" name="Text Box 85"/>
          <p:cNvSpPr txBox="1">
            <a:spLocks noChangeArrowheads="1"/>
          </p:cNvSpPr>
          <p:nvPr/>
        </p:nvSpPr>
        <p:spPr bwMode="auto">
          <a:xfrm>
            <a:off x="0" y="41275"/>
            <a:ext cx="9144000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>
              <a:spcBef>
                <a:spcPct val="0"/>
              </a:spcBef>
              <a:buNone/>
              <a:defRPr sz="5400" b="0" cap="none" spc="0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tr-TR" altLang="tr-TR" dirty="0"/>
              <a:t>Example-1</a:t>
            </a:r>
            <a:endParaRPr lang="en-US" altLang="tr-TR" dirty="0"/>
          </a:p>
        </p:txBody>
      </p:sp>
      <p:sp>
        <p:nvSpPr>
          <p:cNvPr id="446550" name="Rectangle 86"/>
          <p:cNvSpPr>
            <a:spLocks noChangeArrowheads="1"/>
          </p:cNvSpPr>
          <p:nvPr/>
        </p:nvSpPr>
        <p:spPr bwMode="auto">
          <a:xfrm>
            <a:off x="5651500" y="981075"/>
            <a:ext cx="2160588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r>
              <a:rPr lang="tr-TR" altLang="tr-TR" sz="2400" b="1">
                <a:solidFill>
                  <a:srgbClr val="FF3300"/>
                </a:solidFill>
                <a:latin typeface="Arial" panose="020B0604020202020204" pitchFamily="34" charset="0"/>
              </a:rPr>
              <a:t>Flow graph</a:t>
            </a:r>
            <a:endParaRPr lang="en-US" altLang="tr-TR" sz="2400" b="1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446551" name="AutoShape 87"/>
          <p:cNvSpPr>
            <a:spLocks noChangeArrowheads="1"/>
          </p:cNvSpPr>
          <p:nvPr/>
        </p:nvSpPr>
        <p:spPr bwMode="auto">
          <a:xfrm>
            <a:off x="3924300" y="1557338"/>
            <a:ext cx="1008063" cy="287337"/>
          </a:xfrm>
          <a:prstGeom prst="rightArrow">
            <a:avLst>
              <a:gd name="adj1" fmla="val 50000"/>
              <a:gd name="adj2" fmla="val 87707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691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95" grpId="0"/>
      <p:bldP spid="446502" grpId="0"/>
      <p:bldP spid="446510" grpId="0" animBg="1"/>
      <p:bldP spid="446511" grpId="0" animBg="1"/>
      <p:bldP spid="446512" grpId="0" animBg="1"/>
      <p:bldP spid="446513" grpId="0" animBg="1"/>
      <p:bldP spid="446514" grpId="0" animBg="1"/>
      <p:bldP spid="446515" grpId="0" animBg="1"/>
      <p:bldP spid="446516" grpId="0" animBg="1"/>
      <p:bldP spid="446517" grpId="0" animBg="1"/>
      <p:bldP spid="446518" grpId="0" animBg="1"/>
      <p:bldP spid="446532" grpId="0"/>
      <p:bldP spid="446533" grpId="0"/>
      <p:bldP spid="446534" grpId="0"/>
      <p:bldP spid="446535" grpId="0"/>
      <p:bldP spid="446536" grpId="0"/>
      <p:bldP spid="446537" grpId="0"/>
      <p:bldP spid="446538" grpId="0"/>
      <p:bldP spid="446539" grpId="0"/>
      <p:bldP spid="446540" grpId="0"/>
      <p:bldP spid="446541" grpId="0"/>
      <p:bldP spid="446542" grpId="0"/>
      <p:bldP spid="446543" grpId="0"/>
      <p:bldP spid="446544" grpId="0"/>
      <p:bldP spid="446545" grpId="0"/>
      <p:bldP spid="446547" grpId="0"/>
      <p:bldP spid="446550" grpId="0"/>
      <p:bldP spid="44655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Coverage</a:t>
            </a:r>
            <a:r>
              <a:rPr lang="tr-TR" dirty="0" smtClean="0"/>
              <a:t> in White-</a:t>
            </a:r>
            <a:r>
              <a:rPr lang="tr-TR" dirty="0" err="1" smtClean="0"/>
              <a:t>box</a:t>
            </a:r>
            <a:r>
              <a:rPr lang="tr-TR" dirty="0" smtClean="0"/>
              <a:t> </a:t>
            </a:r>
            <a:r>
              <a:rPr lang="tr-TR" dirty="0" err="1" smtClean="0"/>
              <a:t>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Although 100% coverage is an admirable goal</a:t>
            </a:r>
            <a:r>
              <a:rPr lang="en-US" dirty="0" smtClean="0"/>
              <a:t>,</a:t>
            </a:r>
            <a:r>
              <a:rPr lang="tr-TR" dirty="0" smtClean="0"/>
              <a:t> </a:t>
            </a:r>
            <a:r>
              <a:rPr lang="en-US" dirty="0" smtClean="0"/>
              <a:t>100</a:t>
            </a:r>
            <a:r>
              <a:rPr lang="en-US" dirty="0"/>
              <a:t>% of the wrong type of coverage can lead to problems.</a:t>
            </a:r>
          </a:p>
          <a:p>
            <a:endParaRPr lang="en-US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Testing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smtClean="0"/>
              <a:t>1.</a:t>
            </a:r>
            <a:fld id="{FA84A37A-AFC2-4A01-80A1-FC20F2C0D5BB}" type="slidenum">
              <a:rPr lang="en-US" smtClean="0"/>
              <a:pPr/>
              <a:t>54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1919517"/>
            <a:ext cx="4720619" cy="45440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9846" y="3284984"/>
            <a:ext cx="21602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T,T,T </a:t>
            </a:r>
            <a:r>
              <a:rPr lang="tr-TR" dirty="0" err="1" smtClean="0"/>
              <a:t>would</a:t>
            </a:r>
            <a:r>
              <a:rPr lang="tr-TR" dirty="0" smtClean="0"/>
              <a:t> </a:t>
            </a:r>
            <a:r>
              <a:rPr lang="tr-TR" dirty="0" err="1" smtClean="0"/>
              <a:t>satisfy</a:t>
            </a:r>
            <a:r>
              <a:rPr lang="tr-TR" dirty="0" smtClean="0"/>
              <a:t> %100 </a:t>
            </a:r>
            <a:r>
              <a:rPr lang="tr-TR" dirty="0" err="1" smtClean="0"/>
              <a:t>statement</a:t>
            </a:r>
            <a:r>
              <a:rPr lang="tr-TR" dirty="0" smtClean="0"/>
              <a:t> </a:t>
            </a:r>
            <a:r>
              <a:rPr lang="tr-TR" dirty="0" err="1" smtClean="0"/>
              <a:t>coverage</a:t>
            </a:r>
            <a:r>
              <a:rPr lang="tr-TR" dirty="0" smtClean="0"/>
              <a:t> but </a:t>
            </a:r>
            <a:r>
              <a:rPr lang="tr-TR" dirty="0" err="1" smtClean="0"/>
              <a:t>does</a:t>
            </a:r>
            <a:r>
              <a:rPr lang="tr-TR" dirty="0" smtClean="0"/>
              <a:t> not </a:t>
            </a:r>
            <a:r>
              <a:rPr lang="tr-TR" dirty="0" err="1" smtClean="0"/>
              <a:t>cover</a:t>
            </a:r>
            <a:r>
              <a:rPr lang="tr-TR" dirty="0" smtClean="0"/>
              <a:t> </a:t>
            </a:r>
            <a:r>
              <a:rPr lang="tr-TR" dirty="0" err="1" smtClean="0"/>
              <a:t>all</a:t>
            </a:r>
            <a:r>
              <a:rPr lang="tr-TR" dirty="0" smtClean="0"/>
              <a:t> </a:t>
            </a:r>
            <a:r>
              <a:rPr lang="tr-TR" dirty="0" err="1" smtClean="0"/>
              <a:t>branches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29487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/>
              <a:t>Coverage</a:t>
            </a:r>
            <a:r>
              <a:rPr lang="tr-TR" dirty="0"/>
              <a:t> in White-</a:t>
            </a:r>
            <a:r>
              <a:rPr lang="tr-TR" dirty="0" err="1"/>
              <a:t>box</a:t>
            </a:r>
            <a:r>
              <a:rPr lang="tr-TR" dirty="0"/>
              <a:t> </a:t>
            </a:r>
            <a:r>
              <a:rPr lang="tr-TR" dirty="0" err="1"/>
              <a:t>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063011"/>
            <a:ext cx="3816424" cy="5400600"/>
          </a:xfrm>
        </p:spPr>
        <p:txBody>
          <a:bodyPr/>
          <a:lstStyle/>
          <a:p>
            <a:endParaRPr lang="tr-TR" dirty="0" smtClean="0"/>
          </a:p>
          <a:p>
            <a:endParaRPr lang="tr-TR" dirty="0"/>
          </a:p>
          <a:p>
            <a:r>
              <a:rPr lang="tr-TR" dirty="0" smtClean="0"/>
              <a:t>Write test </a:t>
            </a:r>
            <a:r>
              <a:rPr lang="tr-TR" dirty="0" err="1" smtClean="0"/>
              <a:t>inputs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%100 </a:t>
            </a:r>
            <a:r>
              <a:rPr lang="tr-TR" dirty="0" err="1" smtClean="0"/>
              <a:t>statement</a:t>
            </a:r>
            <a:r>
              <a:rPr lang="tr-TR" dirty="0" smtClean="0"/>
              <a:t> </a:t>
            </a:r>
            <a:r>
              <a:rPr lang="tr-TR" dirty="0" err="1" smtClean="0"/>
              <a:t>coverage</a:t>
            </a:r>
            <a:endParaRPr lang="tr-TR" dirty="0" smtClean="0"/>
          </a:p>
          <a:p>
            <a:r>
              <a:rPr lang="tr-TR" dirty="0" err="1" smtClean="0"/>
              <a:t>Now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%100 </a:t>
            </a:r>
            <a:r>
              <a:rPr lang="tr-TR" dirty="0" err="1" smtClean="0"/>
              <a:t>branch</a:t>
            </a:r>
            <a:r>
              <a:rPr lang="tr-TR" dirty="0" smtClean="0"/>
              <a:t> </a:t>
            </a:r>
            <a:r>
              <a:rPr lang="tr-TR" dirty="0" err="1" smtClean="0"/>
              <a:t>coverage</a:t>
            </a:r>
            <a:endParaRPr lang="tr-TR" dirty="0" smtClean="0"/>
          </a:p>
          <a:p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these</a:t>
            </a:r>
            <a:r>
              <a:rPr lang="tr-TR" dirty="0" smtClean="0"/>
              <a:t> </a:t>
            </a:r>
            <a:r>
              <a:rPr lang="tr-TR" dirty="0" err="1" smtClean="0"/>
              <a:t>inputs</a:t>
            </a:r>
            <a:r>
              <a:rPr lang="tr-TR" dirty="0" smtClean="0"/>
              <a:t> </a:t>
            </a:r>
            <a:r>
              <a:rPr lang="tr-TR" dirty="0" err="1" smtClean="0"/>
              <a:t>able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catch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defects</a:t>
            </a:r>
            <a:r>
              <a:rPr lang="tr-TR" dirty="0" smtClean="0"/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Testing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smtClean="0"/>
              <a:t>1.</a:t>
            </a:r>
            <a:fld id="{FA84A37A-AFC2-4A01-80A1-FC20F2C0D5BB}" type="slidenum">
              <a:rPr lang="en-US" smtClean="0"/>
              <a:pPr/>
              <a:t>55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1634099"/>
            <a:ext cx="454342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867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0648"/>
            <a:ext cx="9067800" cy="4572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tr-TR" sz="3200" dirty="0" smtClean="0">
                <a:ea typeface="ＭＳ Ｐゴシック" charset="-128"/>
              </a:rPr>
              <a:t>Consistent and Meaningful Variable Names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220788"/>
            <a:ext cx="8532812" cy="5180012"/>
          </a:xfrm>
        </p:spPr>
        <p:txBody>
          <a:bodyPr/>
          <a:lstStyle/>
          <a:p>
            <a:pPr eaLnBrk="1" hangingPunct="1"/>
            <a:r>
              <a:rPr lang="en-US" altLang="tr-TR" smtClean="0">
                <a:ea typeface="ＭＳ Ｐゴシック" charset="-128"/>
              </a:rPr>
              <a:t>We can use </a:t>
            </a:r>
            <a:r>
              <a:rPr lang="en-US" altLang="tr-TR" sz="1800" smtClean="0">
                <a:latin typeface="Courier New" panose="02070309020205020404" pitchFamily="49" charset="0"/>
                <a:ea typeface="ＭＳ Ｐゴシック" charset="-128"/>
              </a:rPr>
              <a:t>frequencyAverage, frequencyMaximum, frequencyMinimum, frequencyTotal</a:t>
            </a:r>
          </a:p>
          <a:p>
            <a:pPr eaLnBrk="1" hangingPunct="1"/>
            <a:endParaRPr lang="en-US" altLang="tr-TR" sz="1800" smtClean="0">
              <a:latin typeface="Courier New" panose="02070309020205020404" pitchFamily="49" charset="0"/>
              <a:ea typeface="ＭＳ Ｐゴシック" charset="-128"/>
            </a:endParaRPr>
          </a:p>
          <a:p>
            <a:pPr eaLnBrk="1" hangingPunct="1"/>
            <a:r>
              <a:rPr lang="en-US" altLang="tr-TR" smtClean="0">
                <a:ea typeface="ＭＳ Ｐゴシック" charset="-128"/>
              </a:rPr>
              <a:t>We can also use </a:t>
            </a:r>
            <a:r>
              <a:rPr lang="en-US" altLang="tr-TR" sz="1800" smtClean="0">
                <a:latin typeface="Courier New" panose="02070309020205020404" pitchFamily="49" charset="0"/>
                <a:ea typeface="ＭＳ Ｐゴシック" charset="-128"/>
              </a:rPr>
              <a:t>averageFrequency, maximumFrequency, minimumFrequency, totalFrequency</a:t>
            </a:r>
          </a:p>
          <a:p>
            <a:pPr eaLnBrk="1" hangingPunct="1"/>
            <a:endParaRPr lang="en-US" altLang="tr-TR" smtClean="0">
              <a:ea typeface="ＭＳ Ｐゴシック" charset="-128"/>
            </a:endParaRPr>
          </a:p>
          <a:p>
            <a:pPr eaLnBrk="1" hangingPunct="1"/>
            <a:r>
              <a:rPr lang="en-US" altLang="tr-TR" smtClean="0">
                <a:ea typeface="ＭＳ Ｐゴシック" charset="-128"/>
              </a:rPr>
              <a:t>But all four names must come from the same set</a:t>
            </a:r>
          </a:p>
        </p:txBody>
      </p:sp>
    </p:spTree>
    <p:extLst>
      <p:ext uri="{BB962C8B-B14F-4D97-AF65-F5344CB8AC3E}">
        <p14:creationId xmlns:p14="http://schemas.microsoft.com/office/powerpoint/2010/main" val="1463486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4B785-BE74-4D7B-8DF3-1F29269BF58A}" type="slidenum">
              <a:rPr lang="en-US" altLang="tr-TR"/>
              <a:pPr/>
              <a:t>7</a:t>
            </a:fld>
            <a:endParaRPr lang="en-US" altLang="tr-TR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52695" y="260648"/>
            <a:ext cx="7793038" cy="444500"/>
          </a:xfrm>
        </p:spPr>
        <p:txBody>
          <a:bodyPr>
            <a:normAutofit fontScale="90000"/>
          </a:bodyPr>
          <a:lstStyle/>
          <a:p>
            <a:r>
              <a:rPr lang="en-US" altLang="tr-TR" dirty="0"/>
              <a:t>Tags in doc comments I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709" y="1196752"/>
            <a:ext cx="7772400" cy="4953000"/>
          </a:xfrm>
        </p:spPr>
        <p:txBody>
          <a:bodyPr/>
          <a:lstStyle/>
          <a:p>
            <a:pPr marL="0" indent="0">
              <a:buNone/>
            </a:pPr>
            <a:r>
              <a:rPr lang="en-US" altLang="tr-TR" dirty="0" smtClean="0"/>
              <a:t>Establish </a:t>
            </a:r>
            <a:r>
              <a:rPr lang="en-US" altLang="tr-TR" dirty="0"/>
              <a:t>and use a fixed ordering for </a:t>
            </a:r>
            <a:r>
              <a:rPr lang="en-US" altLang="tr-TR" dirty="0" err="1"/>
              <a:t>javadoc</a:t>
            </a:r>
            <a:r>
              <a:rPr lang="en-US" altLang="tr-TR" dirty="0"/>
              <a:t> tags.</a:t>
            </a:r>
          </a:p>
          <a:p>
            <a:r>
              <a:rPr lang="en-US" altLang="tr-TR" dirty="0"/>
              <a:t>In class and interface descriptions, use:</a:t>
            </a:r>
          </a:p>
          <a:p>
            <a:pPr lvl="2">
              <a:buClr>
                <a:srgbClr val="FFFF99"/>
              </a:buClr>
              <a:buFontTx/>
              <a:buChar char=" "/>
            </a:pPr>
            <a:r>
              <a:rPr lang="en-US" altLang="tr-TR" dirty="0">
                <a:solidFill>
                  <a:schemeClr val="accent4">
                    <a:lumMod val="50000"/>
                  </a:schemeClr>
                </a:solidFill>
                <a:latin typeface="Trebuchet MS" panose="020B0603020202020204" pitchFamily="34" charset="0"/>
              </a:rPr>
              <a:t>@author   </a:t>
            </a:r>
            <a:r>
              <a:rPr lang="en-US" altLang="tr-TR" i="1" dirty="0">
                <a:solidFill>
                  <a:schemeClr val="accent4">
                    <a:lumMod val="50000"/>
                  </a:schemeClr>
                </a:solidFill>
                <a:latin typeface="Trebuchet MS" panose="020B0603020202020204" pitchFamily="34" charset="0"/>
              </a:rPr>
              <a:t>your name</a:t>
            </a:r>
            <a:r>
              <a:rPr lang="en-US" altLang="tr-TR" dirty="0">
                <a:solidFill>
                  <a:schemeClr val="accent4">
                    <a:lumMod val="50000"/>
                  </a:schemeClr>
                </a:solidFill>
                <a:latin typeface="Trebuchet MS" panose="020B0603020202020204" pitchFamily="34" charset="0"/>
              </a:rPr>
              <a:t/>
            </a:r>
            <a:br>
              <a:rPr lang="en-US" altLang="tr-TR" dirty="0">
                <a:solidFill>
                  <a:schemeClr val="accent4">
                    <a:lumMod val="50000"/>
                  </a:schemeClr>
                </a:solidFill>
                <a:latin typeface="Trebuchet MS" panose="020B0603020202020204" pitchFamily="34" charset="0"/>
              </a:rPr>
            </a:br>
            <a:r>
              <a:rPr lang="en-US" altLang="tr-TR" dirty="0">
                <a:solidFill>
                  <a:schemeClr val="accent4">
                    <a:lumMod val="50000"/>
                  </a:schemeClr>
                </a:solidFill>
                <a:latin typeface="Trebuchet MS" panose="020B0603020202020204" pitchFamily="34" charset="0"/>
              </a:rPr>
              <a:t>@version   </a:t>
            </a:r>
            <a:r>
              <a:rPr lang="en-US" altLang="tr-TR" i="1" dirty="0">
                <a:solidFill>
                  <a:schemeClr val="accent4">
                    <a:lumMod val="50000"/>
                  </a:schemeClr>
                </a:solidFill>
                <a:latin typeface="Trebuchet MS" panose="020B0603020202020204" pitchFamily="34" charset="0"/>
              </a:rPr>
              <a:t>a version number or </a:t>
            </a:r>
            <a:r>
              <a:rPr lang="en-US" altLang="tr-TR" i="1" dirty="0" smtClean="0">
                <a:solidFill>
                  <a:schemeClr val="accent4">
                    <a:lumMod val="50000"/>
                  </a:schemeClr>
                </a:solidFill>
                <a:latin typeface="Trebuchet MS" panose="020B0603020202020204" pitchFamily="34" charset="0"/>
              </a:rPr>
              <a:t>date</a:t>
            </a:r>
            <a:endParaRPr lang="en-US" altLang="tr-TR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lvl="1"/>
            <a:endParaRPr lang="en-US" altLang="tr-TR" b="1" i="1" dirty="0" smtClean="0"/>
          </a:p>
          <a:p>
            <a:r>
              <a:rPr lang="en-US" altLang="tr-TR" dirty="0" smtClean="0"/>
              <a:t>In method descriptions, use:</a:t>
            </a:r>
          </a:p>
          <a:p>
            <a:pPr lvl="2">
              <a:buClr>
                <a:srgbClr val="FFFF99"/>
              </a:buClr>
              <a:buFontTx/>
              <a:buChar char=" "/>
            </a:pPr>
            <a:r>
              <a:rPr lang="en-US" altLang="tr-TR" dirty="0" smtClean="0">
                <a:solidFill>
                  <a:schemeClr val="accent4">
                    <a:lumMod val="50000"/>
                  </a:schemeClr>
                </a:solidFill>
                <a:latin typeface="Trebuchet MS" panose="020B0603020202020204" pitchFamily="34" charset="0"/>
              </a:rPr>
              <a:t>@</a:t>
            </a:r>
            <a:r>
              <a:rPr lang="en-US" altLang="tr-TR" dirty="0" err="1">
                <a:solidFill>
                  <a:schemeClr val="accent4">
                    <a:lumMod val="50000"/>
                  </a:schemeClr>
                </a:solidFill>
                <a:latin typeface="Trebuchet MS" panose="020B0603020202020204" pitchFamily="34" charset="0"/>
              </a:rPr>
              <a:t>param</a:t>
            </a:r>
            <a:r>
              <a:rPr lang="en-US" altLang="tr-TR" dirty="0">
                <a:solidFill>
                  <a:schemeClr val="accent4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altLang="tr-TR" i="1" dirty="0">
                <a:solidFill>
                  <a:schemeClr val="accent4">
                    <a:lumMod val="50000"/>
                  </a:schemeClr>
                </a:solidFill>
                <a:latin typeface="Trebuchet MS" panose="020B0603020202020204" pitchFamily="34" charset="0"/>
              </a:rPr>
              <a:t>p   A description of parameter p.</a:t>
            </a:r>
            <a:r>
              <a:rPr lang="en-US" altLang="tr-TR" dirty="0">
                <a:solidFill>
                  <a:schemeClr val="accent4">
                    <a:lumMod val="50000"/>
                  </a:schemeClr>
                </a:solidFill>
                <a:latin typeface="Trebuchet MS" panose="020B0603020202020204" pitchFamily="34" charset="0"/>
              </a:rPr>
              <a:t/>
            </a:r>
            <a:br>
              <a:rPr lang="en-US" altLang="tr-TR" dirty="0">
                <a:solidFill>
                  <a:schemeClr val="accent4">
                    <a:lumMod val="50000"/>
                  </a:schemeClr>
                </a:solidFill>
                <a:latin typeface="Trebuchet MS" panose="020B0603020202020204" pitchFamily="34" charset="0"/>
              </a:rPr>
            </a:br>
            <a:r>
              <a:rPr lang="en-US" altLang="tr-TR" dirty="0">
                <a:solidFill>
                  <a:schemeClr val="accent4">
                    <a:lumMod val="50000"/>
                  </a:schemeClr>
                </a:solidFill>
                <a:latin typeface="Trebuchet MS" panose="020B0603020202020204" pitchFamily="34" charset="0"/>
              </a:rPr>
              <a:t>@return </a:t>
            </a:r>
            <a:r>
              <a:rPr lang="en-US" altLang="tr-TR" i="1" dirty="0">
                <a:solidFill>
                  <a:schemeClr val="accent4">
                    <a:lumMod val="50000"/>
                  </a:schemeClr>
                </a:solidFill>
                <a:latin typeface="Trebuchet MS" panose="020B0603020202020204" pitchFamily="34" charset="0"/>
              </a:rPr>
              <a:t>  </a:t>
            </a:r>
            <a:r>
              <a:rPr lang="tr-TR" altLang="tr-TR" i="1" dirty="0" smtClean="0">
                <a:solidFill>
                  <a:schemeClr val="accent4">
                    <a:lumMod val="50000"/>
                  </a:schemeClr>
                </a:solidFill>
                <a:latin typeface="Trebuchet MS" panose="020B0603020202020204" pitchFamily="34" charset="0"/>
              </a:rPr>
              <a:t>   </a:t>
            </a:r>
            <a:r>
              <a:rPr lang="en-US" altLang="tr-TR" i="1" dirty="0" smtClean="0">
                <a:solidFill>
                  <a:schemeClr val="accent4">
                    <a:lumMod val="50000"/>
                  </a:schemeClr>
                </a:solidFill>
                <a:latin typeface="Trebuchet MS" panose="020B0603020202020204" pitchFamily="34" charset="0"/>
              </a:rPr>
              <a:t>A </a:t>
            </a:r>
            <a:r>
              <a:rPr lang="en-US" altLang="tr-TR" i="1" dirty="0">
                <a:solidFill>
                  <a:schemeClr val="accent4">
                    <a:lumMod val="50000"/>
                  </a:schemeClr>
                </a:solidFill>
                <a:latin typeface="Trebuchet MS" panose="020B0603020202020204" pitchFamily="34" charset="0"/>
              </a:rPr>
              <a:t>description of the value returned</a:t>
            </a:r>
            <a:br>
              <a:rPr lang="en-US" altLang="tr-TR" i="1" dirty="0">
                <a:solidFill>
                  <a:schemeClr val="accent4">
                    <a:lumMod val="50000"/>
                  </a:schemeClr>
                </a:solidFill>
                <a:latin typeface="Trebuchet MS" panose="020B0603020202020204" pitchFamily="34" charset="0"/>
              </a:rPr>
            </a:br>
            <a:r>
              <a:rPr lang="en-US" altLang="tr-TR" i="1" dirty="0">
                <a:solidFill>
                  <a:schemeClr val="accent4">
                    <a:lumMod val="50000"/>
                  </a:schemeClr>
                </a:solidFill>
                <a:latin typeface="Trebuchet MS" panose="020B0603020202020204" pitchFamily="34" charset="0"/>
              </a:rPr>
              <a:t>         (unless it’s void).</a:t>
            </a:r>
            <a:r>
              <a:rPr lang="en-US" altLang="tr-TR" dirty="0">
                <a:solidFill>
                  <a:schemeClr val="accent4">
                    <a:lumMod val="50000"/>
                  </a:schemeClr>
                </a:solidFill>
                <a:latin typeface="Trebuchet MS" panose="020B0603020202020204" pitchFamily="34" charset="0"/>
              </a:rPr>
              <a:t/>
            </a:r>
            <a:br>
              <a:rPr lang="en-US" altLang="tr-TR" dirty="0">
                <a:solidFill>
                  <a:schemeClr val="accent4">
                    <a:lumMod val="50000"/>
                  </a:schemeClr>
                </a:solidFill>
                <a:latin typeface="Trebuchet MS" panose="020B0603020202020204" pitchFamily="34" charset="0"/>
              </a:rPr>
            </a:br>
            <a:r>
              <a:rPr lang="en-US" altLang="tr-TR" dirty="0">
                <a:solidFill>
                  <a:schemeClr val="accent4">
                    <a:lumMod val="50000"/>
                  </a:schemeClr>
                </a:solidFill>
                <a:latin typeface="Trebuchet MS" panose="020B0603020202020204" pitchFamily="34" charset="0"/>
              </a:rPr>
              <a:t>@exception </a:t>
            </a:r>
            <a:r>
              <a:rPr lang="en-US" altLang="tr-TR" i="1" dirty="0">
                <a:solidFill>
                  <a:schemeClr val="accent4">
                    <a:lumMod val="50000"/>
                  </a:schemeClr>
                </a:solidFill>
                <a:latin typeface="Trebuchet MS" panose="020B0603020202020204" pitchFamily="34" charset="0"/>
              </a:rPr>
              <a:t>e  Describe any thrown exception.</a:t>
            </a:r>
            <a:endParaRPr lang="en-US" altLang="tr-TR" sz="18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724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A9311-82C4-4794-B2DE-7CAAE343E7A6}" type="slidenum">
              <a:rPr lang="en-US" altLang="tr-TR"/>
              <a:pPr/>
              <a:t>8</a:t>
            </a:fld>
            <a:endParaRPr lang="en-US" altLang="tr-TR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tr-TR"/>
              <a:t>Tags in doc comments II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196752"/>
            <a:ext cx="8153400" cy="44958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tr-TR" dirty="0" smtClean="0"/>
              <a:t>Fully </a:t>
            </a:r>
            <a:r>
              <a:rPr lang="en-US" altLang="tr-TR" dirty="0"/>
              <a:t>describe the signature of each method.</a:t>
            </a:r>
          </a:p>
          <a:p>
            <a:pPr>
              <a:lnSpc>
                <a:spcPct val="90000"/>
              </a:lnSpc>
            </a:pPr>
            <a:r>
              <a:rPr lang="en-US" altLang="tr-TR" dirty="0"/>
              <a:t>The </a:t>
            </a:r>
            <a:r>
              <a:rPr lang="en-US" altLang="tr-TR" dirty="0">
                <a:solidFill>
                  <a:schemeClr val="tx2"/>
                </a:solidFill>
              </a:rPr>
              <a:t>signature</a:t>
            </a:r>
            <a:r>
              <a:rPr lang="en-US" altLang="tr-TR" dirty="0"/>
              <a:t> is what distinguishes one method from another</a:t>
            </a:r>
          </a:p>
          <a:p>
            <a:pPr lvl="1">
              <a:lnSpc>
                <a:spcPct val="90000"/>
              </a:lnSpc>
            </a:pPr>
            <a:r>
              <a:rPr lang="en-US" altLang="tr-TR" dirty="0"/>
              <a:t>the signature includes the number, order, and types of the parameters</a:t>
            </a:r>
          </a:p>
          <a:p>
            <a:pPr>
              <a:lnSpc>
                <a:spcPct val="90000"/>
              </a:lnSpc>
            </a:pPr>
            <a:r>
              <a:rPr lang="en-US" altLang="tr-TR" dirty="0"/>
              <a:t>Use a </a:t>
            </a:r>
            <a:r>
              <a:rPr lang="en-US" altLang="tr-TR" dirty="0">
                <a:solidFill>
                  <a:schemeClr val="accent1"/>
                </a:solidFill>
                <a:latin typeface="Trebuchet MS" panose="020B0603020202020204" pitchFamily="34" charset="0"/>
              </a:rPr>
              <a:t>@</a:t>
            </a:r>
            <a:r>
              <a:rPr lang="en-US" altLang="tr-TR" dirty="0" err="1">
                <a:solidFill>
                  <a:schemeClr val="accent1"/>
                </a:solidFill>
                <a:latin typeface="Trebuchet MS" panose="020B0603020202020204" pitchFamily="34" charset="0"/>
              </a:rPr>
              <a:t>param</a:t>
            </a:r>
            <a:r>
              <a:rPr lang="en-US" altLang="tr-TR" dirty="0">
                <a:solidFill>
                  <a:schemeClr val="accent1"/>
                </a:solidFill>
              </a:rPr>
              <a:t> </a:t>
            </a:r>
            <a:r>
              <a:rPr lang="en-US" altLang="tr-TR" dirty="0"/>
              <a:t>tag to describe each parameter</a:t>
            </a:r>
          </a:p>
          <a:p>
            <a:pPr lvl="1">
              <a:lnSpc>
                <a:spcPct val="90000"/>
              </a:lnSpc>
            </a:pPr>
            <a:r>
              <a:rPr lang="en-US" altLang="tr-TR" dirty="0">
                <a:solidFill>
                  <a:schemeClr val="accent1"/>
                </a:solidFill>
                <a:latin typeface="Trebuchet MS" panose="020B0603020202020204" pitchFamily="34" charset="0"/>
              </a:rPr>
              <a:t>@</a:t>
            </a:r>
            <a:r>
              <a:rPr lang="en-US" altLang="tr-TR" dirty="0" err="1">
                <a:solidFill>
                  <a:schemeClr val="accent1"/>
                </a:solidFill>
                <a:latin typeface="Trebuchet MS" panose="020B0603020202020204" pitchFamily="34" charset="0"/>
              </a:rPr>
              <a:t>param</a:t>
            </a:r>
            <a:r>
              <a:rPr lang="en-US" altLang="tr-TR" dirty="0">
                <a:solidFill>
                  <a:schemeClr val="accent1"/>
                </a:solidFill>
              </a:rPr>
              <a:t> </a:t>
            </a:r>
            <a:r>
              <a:rPr lang="en-US" altLang="tr-TR" dirty="0"/>
              <a:t>tags should be in the correct order</a:t>
            </a:r>
          </a:p>
          <a:p>
            <a:pPr lvl="1">
              <a:lnSpc>
                <a:spcPct val="90000"/>
              </a:lnSpc>
            </a:pPr>
            <a:r>
              <a:rPr lang="en-US" altLang="tr-TR" dirty="0"/>
              <a:t>Don’t mention the parameter </a:t>
            </a:r>
            <a:r>
              <a:rPr lang="en-US" altLang="tr-TR" i="1" dirty="0"/>
              <a:t>type;</a:t>
            </a:r>
            <a:r>
              <a:rPr lang="en-US" altLang="tr-TR" dirty="0"/>
              <a:t> </a:t>
            </a:r>
            <a:r>
              <a:rPr lang="en-US" altLang="tr-TR" dirty="0" err="1"/>
              <a:t>javadoc</a:t>
            </a:r>
            <a:r>
              <a:rPr lang="en-US" altLang="tr-TR" dirty="0"/>
              <a:t> does that</a:t>
            </a:r>
          </a:p>
          <a:p>
            <a:pPr lvl="1">
              <a:lnSpc>
                <a:spcPct val="90000"/>
              </a:lnSpc>
            </a:pPr>
            <a:r>
              <a:rPr lang="en-US" altLang="tr-TR" dirty="0"/>
              <a:t>Use a </a:t>
            </a:r>
            <a:r>
              <a:rPr lang="en-US" altLang="tr-TR" dirty="0">
                <a:solidFill>
                  <a:schemeClr val="accent1"/>
                </a:solidFill>
                <a:latin typeface="Trebuchet MS" panose="020B0603020202020204" pitchFamily="34" charset="0"/>
              </a:rPr>
              <a:t>@return</a:t>
            </a:r>
            <a:r>
              <a:rPr lang="en-US" altLang="tr-TR" dirty="0">
                <a:solidFill>
                  <a:schemeClr val="accent1"/>
                </a:solidFill>
              </a:rPr>
              <a:t> </a:t>
            </a:r>
            <a:r>
              <a:rPr lang="en-US" altLang="tr-TR" dirty="0"/>
              <a:t>tag to describe the result (unless it’s </a:t>
            </a:r>
            <a:r>
              <a:rPr lang="en-US" altLang="tr-TR" dirty="0">
                <a:solidFill>
                  <a:schemeClr val="accent1"/>
                </a:solidFill>
                <a:latin typeface="Trebuchet MS" panose="020B0603020202020204" pitchFamily="34" charset="0"/>
              </a:rPr>
              <a:t>void</a:t>
            </a:r>
            <a:r>
              <a:rPr lang="en-US" altLang="tr-T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9149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tr-TR" dirty="0" smtClean="0">
                <a:ea typeface="ＭＳ Ｐゴシック" charset="-128"/>
              </a:rPr>
              <a:t>Use of Parameters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052736"/>
            <a:ext cx="8532812" cy="3351212"/>
          </a:xfrm>
        </p:spPr>
        <p:txBody>
          <a:bodyPr/>
          <a:lstStyle/>
          <a:p>
            <a:pPr eaLnBrk="1" hangingPunct="1"/>
            <a:r>
              <a:rPr lang="en-US" altLang="tr-TR" dirty="0" smtClean="0">
                <a:ea typeface="ＭＳ Ｐゴシック" charset="-128"/>
              </a:rPr>
              <a:t>There are almost no genuine constants</a:t>
            </a:r>
          </a:p>
          <a:p>
            <a:pPr eaLnBrk="1" hangingPunct="1"/>
            <a:endParaRPr lang="en-US" altLang="tr-TR" dirty="0" smtClean="0">
              <a:ea typeface="ＭＳ Ｐゴシック" charset="-128"/>
            </a:endParaRPr>
          </a:p>
          <a:p>
            <a:pPr eaLnBrk="1" hangingPunct="1"/>
            <a:r>
              <a:rPr lang="en-US" altLang="tr-TR" dirty="0" smtClean="0">
                <a:ea typeface="ＭＳ Ｐゴシック" charset="-128"/>
              </a:rPr>
              <a:t>One solution: </a:t>
            </a:r>
          </a:p>
          <a:p>
            <a:pPr lvl="1" eaLnBrk="1" hangingPunct="1"/>
            <a:r>
              <a:rPr lang="en-US" altLang="tr-TR" dirty="0" smtClean="0">
                <a:ea typeface="ＭＳ Ｐゴシック" charset="-128"/>
              </a:rPr>
              <a:t>Use</a:t>
            </a:r>
            <a:r>
              <a:rPr lang="en-US" altLang="tr-TR" sz="1800" dirty="0" smtClean="0">
                <a:latin typeface="Courier New" panose="02070309020205020404" pitchFamily="49" charset="0"/>
                <a:ea typeface="ＭＳ Ｐゴシック" charset="-128"/>
              </a:rPr>
              <a:t> </a:t>
            </a:r>
            <a:r>
              <a:rPr lang="en-US" altLang="tr-TR" sz="1800" b="1" dirty="0" err="1" smtClean="0">
                <a:latin typeface="Courier New" panose="02070309020205020404" pitchFamily="49" charset="0"/>
                <a:ea typeface="ＭＳ Ｐゴシック" charset="-128"/>
              </a:rPr>
              <a:t>const</a:t>
            </a:r>
            <a:r>
              <a:rPr lang="en-US" altLang="tr-TR" sz="1800" dirty="0" smtClean="0">
                <a:latin typeface="Courier New" panose="02070309020205020404" pitchFamily="49" charset="0"/>
                <a:ea typeface="ＭＳ Ｐゴシック" charset="-128"/>
              </a:rPr>
              <a:t> </a:t>
            </a:r>
            <a:r>
              <a:rPr lang="en-US" altLang="tr-TR" dirty="0" smtClean="0">
                <a:ea typeface="ＭＳ Ｐゴシック" charset="-128"/>
              </a:rPr>
              <a:t>statements (C++), or</a:t>
            </a:r>
          </a:p>
          <a:p>
            <a:pPr lvl="1" eaLnBrk="1" hangingPunct="1"/>
            <a:r>
              <a:rPr lang="en-US" altLang="tr-TR" dirty="0" smtClean="0">
                <a:ea typeface="ＭＳ Ｐゴシック" charset="-128"/>
              </a:rPr>
              <a:t>Use</a:t>
            </a:r>
            <a:r>
              <a:rPr lang="en-US" altLang="tr-TR" sz="1800" dirty="0" smtClean="0">
                <a:latin typeface="Courier New" panose="02070309020205020404" pitchFamily="49" charset="0"/>
                <a:ea typeface="ＭＳ Ｐゴシック" charset="-128"/>
              </a:rPr>
              <a:t> </a:t>
            </a:r>
            <a:r>
              <a:rPr lang="en-US" altLang="tr-TR" sz="1800" b="1" dirty="0" smtClean="0">
                <a:latin typeface="Courier New" panose="02070309020205020404" pitchFamily="49" charset="0"/>
                <a:ea typeface="ＭＳ Ｐゴシック" charset="-128"/>
              </a:rPr>
              <a:t>public static final</a:t>
            </a:r>
            <a:r>
              <a:rPr lang="en-US" altLang="tr-TR" sz="1800" dirty="0" smtClean="0">
                <a:latin typeface="Courier New" panose="02070309020205020404" pitchFamily="49" charset="0"/>
                <a:ea typeface="ＭＳ Ｐゴシック" charset="-128"/>
              </a:rPr>
              <a:t> </a:t>
            </a:r>
            <a:r>
              <a:rPr lang="en-US" altLang="tr-TR" dirty="0" smtClean="0">
                <a:ea typeface="ＭＳ Ｐゴシック" charset="-128"/>
              </a:rPr>
              <a:t>statements (Java)</a:t>
            </a:r>
          </a:p>
          <a:p>
            <a:pPr eaLnBrk="1" hangingPunct="1"/>
            <a:endParaRPr lang="en-US" altLang="tr-TR" dirty="0" smtClean="0">
              <a:ea typeface="ＭＳ Ｐゴシック" charset="-128"/>
            </a:endParaRPr>
          </a:p>
          <a:p>
            <a:pPr eaLnBrk="1" hangingPunct="1"/>
            <a:r>
              <a:rPr lang="en-US" altLang="tr-TR" dirty="0" smtClean="0">
                <a:ea typeface="ＭＳ Ｐゴシック" charset="-128"/>
              </a:rPr>
              <a:t>A better solution:</a:t>
            </a:r>
          </a:p>
          <a:p>
            <a:pPr lvl="1" eaLnBrk="1" hangingPunct="1"/>
            <a:r>
              <a:rPr lang="en-US" altLang="tr-TR" dirty="0" smtClean="0">
                <a:ea typeface="ＭＳ Ｐゴシック" charset="-128"/>
              </a:rPr>
              <a:t>Read the values of “constants” from a parameter file</a:t>
            </a:r>
          </a:p>
        </p:txBody>
      </p:sp>
    </p:spTree>
    <p:extLst>
      <p:ext uri="{BB962C8B-B14F-4D97-AF65-F5344CB8AC3E}">
        <p14:creationId xmlns:p14="http://schemas.microsoft.com/office/powerpoint/2010/main" val="8488887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catur">
  <a:themeElements>
    <a:clrScheme name="Decatur">
      <a:dk1>
        <a:sysClr val="windowText" lastClr="000000"/>
      </a:dk1>
      <a:lt1>
        <a:sysClr val="window" lastClr="FFFFFF"/>
      </a:lt1>
      <a:dk2>
        <a:srgbClr val="55554A"/>
      </a:dk2>
      <a:lt2>
        <a:srgbClr val="D7DAE1"/>
      </a:lt2>
      <a:accent1>
        <a:srgbClr val="F4680B"/>
      </a:accent1>
      <a:accent2>
        <a:srgbClr val="ABB19F"/>
      </a:accent2>
      <a:accent3>
        <a:srgbClr val="948774"/>
      </a:accent3>
      <a:accent4>
        <a:srgbClr val="7EB8E7"/>
      </a:accent4>
      <a:accent5>
        <a:srgbClr val="E3B651"/>
      </a:accent5>
      <a:accent6>
        <a:srgbClr val="96756C"/>
      </a:accent6>
      <a:hlink>
        <a:srgbClr val="66AACD"/>
      </a:hlink>
      <a:folHlink>
        <a:srgbClr val="809DB3"/>
      </a:folHlink>
    </a:clrScheme>
    <a:fontScheme name="Decatur">
      <a:majorFont>
        <a:latin typeface="Bodoni MT Condensed"/>
        <a:ea typeface=""/>
        <a:cs typeface=""/>
        <a:font script="Grek" typeface="Times New Roman"/>
        <a:font script="Cyrl" typeface="Times New Roman"/>
        <a:font script="Jpan" typeface="HG明朝E"/>
        <a:font script="Hang" typeface="HY목각파임B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catur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10000"/>
              </a:schemeClr>
            </a:gs>
            <a:gs pos="47500">
              <a:schemeClr val="phClr">
                <a:tint val="53000"/>
                <a:satMod val="120000"/>
              </a:schemeClr>
            </a:gs>
            <a:gs pos="58500">
              <a:schemeClr val="phClr">
                <a:tint val="53000"/>
                <a:satMod val="120000"/>
              </a:schemeClr>
            </a:gs>
            <a:gs pos="100000">
              <a:schemeClr val="phClr">
                <a:tint val="90000"/>
                <a:satMod val="110000"/>
              </a:schemeClr>
            </a:gs>
          </a:gsLst>
          <a:lin ang="3600000" scaled="1"/>
        </a:gradFill>
        <a:gradFill rotWithShape="1">
          <a:gsLst>
            <a:gs pos="0">
              <a:schemeClr val="phClr">
                <a:shade val="54000"/>
                <a:satMod val="105000"/>
              </a:schemeClr>
            </a:gs>
            <a:gs pos="47500">
              <a:schemeClr val="phClr">
                <a:shade val="88000"/>
                <a:satMod val="105000"/>
              </a:schemeClr>
            </a:gs>
            <a:gs pos="58500">
              <a:schemeClr val="phClr">
                <a:shade val="88000"/>
                <a:satMod val="105000"/>
              </a:schemeClr>
            </a:gs>
            <a:gs pos="100000">
              <a:schemeClr val="phClr">
                <a:shade val="54000"/>
                <a:satMod val="105000"/>
              </a:schemeClr>
            </a:gs>
          </a:gsLst>
          <a:lin ang="36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82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3600000" algn="r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63500" dist="25400" dir="3600000" algn="r" rotWithShape="0">
              <a:srgbClr val="000000">
                <a:alpha val="36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prstMaterial="flat">
            <a:bevelT w="38100" h="50800" prst="softRound"/>
          </a:sp3d>
        </a:effectStyle>
        <a:effectStyle>
          <a:effectLst>
            <a:outerShdw blurRad="76200" dist="38100" dir="3600000" algn="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contourW="44450" prstMaterial="flat">
            <a:bevelT w="38100" h="508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2000"/>
                <a:satMod val="105000"/>
              </a:schemeClr>
            </a:gs>
            <a:gs pos="47500">
              <a:schemeClr val="phClr">
                <a:tint val="90000"/>
                <a:shade val="89000"/>
                <a:satMod val="105000"/>
              </a:schemeClr>
            </a:gs>
            <a:gs pos="58500">
              <a:schemeClr val="phClr">
                <a:tint val="85000"/>
                <a:shade val="89000"/>
                <a:satMod val="105000"/>
              </a:schemeClr>
            </a:gs>
            <a:gs pos="100000">
              <a:schemeClr val="phClr">
                <a:tint val="100000"/>
                <a:shade val="52000"/>
                <a:satMod val="105000"/>
              </a:schemeClr>
            </a:gs>
          </a:gsLst>
          <a:lin ang="36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5000"/>
                <a:satMod val="120000"/>
              </a:schemeClr>
            </a:duotone>
          </a:blip>
          <a:tile tx="0" ty="0" sx="52000" sy="5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3521</TotalTime>
  <Words>2227</Words>
  <Application>Microsoft Office PowerPoint</Application>
  <PresentationFormat>On-screen Show (4:3)</PresentationFormat>
  <Paragraphs>556</Paragraphs>
  <Slides>55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70" baseType="lpstr">
      <vt:lpstr>ＭＳ Ｐゴシック</vt:lpstr>
      <vt:lpstr>Arial</vt:lpstr>
      <vt:lpstr>Bodoni MT Condensed</vt:lpstr>
      <vt:lpstr>Calibri</vt:lpstr>
      <vt:lpstr>Courier</vt:lpstr>
      <vt:lpstr>Courier New</vt:lpstr>
      <vt:lpstr>Franklin Gothic Book</vt:lpstr>
      <vt:lpstr>Helvetica</vt:lpstr>
      <vt:lpstr>新細明體</vt:lpstr>
      <vt:lpstr>Times</vt:lpstr>
      <vt:lpstr>Times New Roman</vt:lpstr>
      <vt:lpstr>Trebuchet MS</vt:lpstr>
      <vt:lpstr>Webdings</vt:lpstr>
      <vt:lpstr>Wingdings</vt:lpstr>
      <vt:lpstr>Decatur</vt:lpstr>
      <vt:lpstr>SOFTWARE ENGINEERING</vt:lpstr>
      <vt:lpstr>Agenda</vt:lpstr>
      <vt:lpstr>Implementation/Programming Guidelines</vt:lpstr>
      <vt:lpstr>Good Programming Practice</vt:lpstr>
      <vt:lpstr>Use of Consistent and Meaningful Variable Names</vt:lpstr>
      <vt:lpstr>Consistent and Meaningful Variable Names</vt:lpstr>
      <vt:lpstr>Tags in doc comments I</vt:lpstr>
      <vt:lpstr>Tags in doc comments II</vt:lpstr>
      <vt:lpstr>Use of Parameters</vt:lpstr>
      <vt:lpstr>Input and output conditions</vt:lpstr>
      <vt:lpstr>Nested if Statements (contd)</vt:lpstr>
      <vt:lpstr>Programming Standards</vt:lpstr>
      <vt:lpstr>Examples of Good Programming Standards</vt:lpstr>
      <vt:lpstr>Cyclomatic Complexity</vt:lpstr>
      <vt:lpstr>Flow chart</vt:lpstr>
      <vt:lpstr>Flow Graph Notation</vt:lpstr>
      <vt:lpstr>Compound Logic</vt:lpstr>
      <vt:lpstr>Example-1 (Cyclomatic Complexity)</vt:lpstr>
      <vt:lpstr>Flow chart</vt:lpstr>
      <vt:lpstr>Example-2 (Cyclomatic Complexity)</vt:lpstr>
      <vt:lpstr>Software Testing Concepts</vt:lpstr>
      <vt:lpstr>Software Testing</vt:lpstr>
      <vt:lpstr>Principles</vt:lpstr>
      <vt:lpstr>Verification and Validation</vt:lpstr>
      <vt:lpstr>Phases of Testing</vt:lpstr>
      <vt:lpstr>Levels of Testing</vt:lpstr>
      <vt:lpstr>Levels of testing in Agile</vt:lpstr>
      <vt:lpstr>Unit Testing</vt:lpstr>
      <vt:lpstr>Unit Testing</vt:lpstr>
      <vt:lpstr>Unit testing</vt:lpstr>
      <vt:lpstr>Test Environment</vt:lpstr>
      <vt:lpstr>Stub modules and driver modules</vt:lpstr>
      <vt:lpstr>Example: Stubs and driver (1)</vt:lpstr>
      <vt:lpstr>Example: Stubs and driver (2)</vt:lpstr>
      <vt:lpstr>Module Integration Testing and Strategies</vt:lpstr>
      <vt:lpstr>A strategic approach to Testing</vt:lpstr>
      <vt:lpstr>Strategies for Integration Testing</vt:lpstr>
      <vt:lpstr>PowerPoint Presentation</vt:lpstr>
      <vt:lpstr>Top-down Integration</vt:lpstr>
      <vt:lpstr>Top-down Integration (contd)</vt:lpstr>
      <vt:lpstr>Bottom-up Integration</vt:lpstr>
      <vt:lpstr>Bottom-up Integration</vt:lpstr>
      <vt:lpstr>Sandwich Integration</vt:lpstr>
      <vt:lpstr>Testing Approaches</vt:lpstr>
      <vt:lpstr>Testing Approaches</vt:lpstr>
      <vt:lpstr>Exhaustive Testing</vt:lpstr>
      <vt:lpstr>Selective Testing</vt:lpstr>
      <vt:lpstr>Testing to Specifications versus Testing to Code</vt:lpstr>
      <vt:lpstr>Example: Script for Unit Testing</vt:lpstr>
      <vt:lpstr>White-Box Testing</vt:lpstr>
      <vt:lpstr>White-Box Testing</vt:lpstr>
      <vt:lpstr>Flow graph for White box testing</vt:lpstr>
      <vt:lpstr>Flow chart</vt:lpstr>
      <vt:lpstr>Coverage in White-box testing</vt:lpstr>
      <vt:lpstr>Coverage in White-box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tantug</dc:creator>
  <cp:lastModifiedBy>itu</cp:lastModifiedBy>
  <cp:revision>146</cp:revision>
  <dcterms:created xsi:type="dcterms:W3CDTF">2010-08-26T12:42:06Z</dcterms:created>
  <dcterms:modified xsi:type="dcterms:W3CDTF">2017-11-28T10:28:51Z</dcterms:modified>
</cp:coreProperties>
</file>