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3" r:id="rId2"/>
    <p:sldId id="348" r:id="rId3"/>
    <p:sldId id="349" r:id="rId4"/>
    <p:sldId id="347" r:id="rId5"/>
    <p:sldId id="343" r:id="rId6"/>
    <p:sldId id="344" r:id="rId7"/>
    <p:sldId id="346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858" autoAdjust="0"/>
  </p:normalViewPr>
  <p:slideViewPr>
    <p:cSldViewPr>
      <p:cViewPr varScale="1">
        <p:scale>
          <a:sx n="46" d="100"/>
          <a:sy n="46" d="100"/>
        </p:scale>
        <p:origin x="13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49BD-7752-4F49-826F-01E61BAB6BBA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D48EA-D58C-402F-AC45-28F48151B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48EA-D58C-402F-AC45-28F48151BA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FD39EA-84FA-4ABE-8B24-28F5A66BABBC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0CD094-EFF0-4D04-A499-2AB1D9FD5389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F729F-078A-466C-A781-3A0613A56563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23EA3F-CA27-4DAB-BCAB-4F594DD39D60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D5E58D-6629-4A83-AA71-A9C9CEDCD67F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1FA3D-875E-4C96-AC98-2817217B657B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9B73E2-B3E8-4628-8379-8A1A573C99F3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AD1724-9946-47E9-93FB-0F448561F42E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A250-0FD3-4BF4-BB79-E60A8B248144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862E2C-F6F2-4476-9F8E-AD9633A47BCE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1A6A2B-2C17-4BAE-BBB4-EEB825213EF8}" type="datetime1">
              <a:rPr lang="fi-FI" smtClean="0"/>
              <a:pPr/>
              <a:t>11.9.2017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Ayşe TOSUN MISIRLI - BLG 475E Fall'14</a:t>
            </a: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52492" y="6309320"/>
            <a:ext cx="3240360" cy="441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dirty="0" smtClean="0"/>
              <a:t>BLG475E– Last updated Sep,15, 2015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BLG 475E: </a:t>
            </a:r>
            <a:r>
              <a:rPr lang="en-US" dirty="0" smtClean="0"/>
              <a:t>Software </a:t>
            </a:r>
            <a:r>
              <a:rPr lang="tr-TR" dirty="0" smtClean="0"/>
              <a:t>Q</a:t>
            </a:r>
            <a:r>
              <a:rPr lang="en-US" dirty="0" err="1" smtClean="0"/>
              <a:t>uality</a:t>
            </a:r>
            <a:r>
              <a:rPr lang="en-US" dirty="0" smtClean="0"/>
              <a:t> and </a:t>
            </a:r>
            <a:r>
              <a:rPr lang="tr-TR" dirty="0" smtClean="0"/>
              <a:t>T</a:t>
            </a:r>
            <a:r>
              <a:rPr lang="en-US" dirty="0" err="1" smtClean="0"/>
              <a:t>esting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Fall </a:t>
            </a:r>
            <a:r>
              <a:rPr lang="tr-TR" dirty="0" smtClean="0"/>
              <a:t>2017-18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1008112"/>
          </a:xfrm>
        </p:spPr>
        <p:txBody>
          <a:bodyPr>
            <a:normAutofit fontScale="92500" lnSpcReduction="20000"/>
          </a:bodyPr>
          <a:lstStyle/>
          <a:p>
            <a:r>
              <a:rPr lang="tr-TR" sz="33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Dr. Ayşe Tosun</a:t>
            </a:r>
          </a:p>
          <a:p>
            <a:r>
              <a:rPr lang="tr-TR" sz="3300" dirty="0" smtClean="0">
                <a:solidFill>
                  <a:schemeClr val="bg1">
                    <a:lumMod val="65000"/>
                  </a:schemeClr>
                </a:solidFill>
              </a:rPr>
              <a:t>tosunay@itu.edu.tr</a:t>
            </a:r>
            <a:endParaRPr lang="en-US" sz="3300" dirty="0" smtClean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information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Instructors</a:t>
            </a:r>
          </a:p>
          <a:p>
            <a:pPr lvl="1"/>
            <a:r>
              <a:rPr lang="tr-TR" dirty="0" smtClean="0"/>
              <a:t>Dr. Ayse Tosun &amp; Turkcell Academy</a:t>
            </a:r>
          </a:p>
          <a:p>
            <a:r>
              <a:rPr lang="tr-TR" dirty="0" smtClean="0"/>
              <a:t>Assistants</a:t>
            </a:r>
          </a:p>
          <a:p>
            <a:pPr lvl="1"/>
            <a:r>
              <a:rPr lang="tr-TR" dirty="0" smtClean="0"/>
              <a:t>Meryem Uzun Per (uzunper@itu.edu.tr)</a:t>
            </a:r>
            <a:endParaRPr lang="tr-TR" dirty="0" smtClean="0"/>
          </a:p>
          <a:p>
            <a:r>
              <a:rPr lang="tr-TR" dirty="0" err="1" smtClean="0"/>
              <a:t>Website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Ninova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Declared</a:t>
            </a:r>
            <a:r>
              <a:rPr lang="tr-TR" dirty="0" smtClean="0"/>
              <a:t> </a:t>
            </a:r>
            <a:r>
              <a:rPr lang="tr-TR" dirty="0" err="1" smtClean="0"/>
              <a:t>soon</a:t>
            </a: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83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 books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931224" cy="2404864"/>
          </a:xfrm>
        </p:spPr>
        <p:txBody>
          <a:bodyPr>
            <a:normAutofit/>
          </a:bodyPr>
          <a:lstStyle/>
          <a:p>
            <a:r>
              <a:rPr lang="tr-TR" sz="2400" kern="150" dirty="0"/>
              <a:t>Software Quality Engineering: Testing, Quality Assurance, and Quantifiable Improvement, Jeff Tian, 2005, Wiley</a:t>
            </a:r>
            <a:r>
              <a:rPr lang="tr-TR" sz="2400" kern="150" dirty="0" smtClean="0"/>
              <a:t>.</a:t>
            </a:r>
          </a:p>
          <a:p>
            <a:r>
              <a:rPr lang="tr-TR" sz="2400" kern="150" dirty="0"/>
              <a:t>Lessons Learned in Software </a:t>
            </a:r>
            <a:r>
              <a:rPr lang="tr-TR" sz="2400" kern="150" dirty="0" smtClean="0"/>
              <a:t>Testing, </a:t>
            </a:r>
            <a:r>
              <a:rPr lang="tr-TR" sz="2400" kern="150" dirty="0"/>
              <a:t>Cem </a:t>
            </a:r>
            <a:r>
              <a:rPr lang="tr-TR" sz="2400" kern="150" dirty="0" smtClean="0"/>
              <a:t>Kaner, </a:t>
            </a:r>
            <a:r>
              <a:rPr lang="tr-TR" sz="2400" kern="150" dirty="0"/>
              <a:t>James Bach, Bret Pettichord</a:t>
            </a:r>
            <a:r>
              <a:rPr lang="tr-TR" sz="2400" kern="150" dirty="0" smtClean="0"/>
              <a:t>, 2001</a:t>
            </a:r>
            <a:r>
              <a:rPr lang="tr-TR" sz="2400" kern="150" dirty="0"/>
              <a:t>, Wiley</a:t>
            </a:r>
            <a:r>
              <a:rPr lang="tr-TR" sz="2400" kern="150" dirty="0" smtClean="0"/>
              <a:t>.</a:t>
            </a:r>
          </a:p>
          <a:p>
            <a:endParaRPr lang="tr-TR" sz="3600" kern="150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3</a:t>
            </a:fld>
            <a:endParaRPr lang="fi-F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2086310" cy="310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07" y="3559225"/>
            <a:ext cx="2205943" cy="28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89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tr-TR" dirty="0" smtClean="0"/>
              <a:t>Learning </a:t>
            </a:r>
            <a:r>
              <a:rPr lang="en-US" dirty="0" smtClean="0"/>
              <a:t>testing </a:t>
            </a:r>
            <a:r>
              <a:rPr lang="en-US" dirty="0"/>
              <a:t>methods and principles.</a:t>
            </a:r>
            <a:endParaRPr lang="tr-TR" dirty="0"/>
          </a:p>
          <a:p>
            <a:pPr lvl="0" hangingPunct="0"/>
            <a:r>
              <a:rPr lang="tr-TR" dirty="0" smtClean="0"/>
              <a:t>Learning </a:t>
            </a:r>
            <a:r>
              <a:rPr lang="en-US" dirty="0" smtClean="0"/>
              <a:t>the </a:t>
            </a:r>
            <a:r>
              <a:rPr lang="en-US" dirty="0"/>
              <a:t>design of testing process and testing components.</a:t>
            </a:r>
            <a:endParaRPr lang="tr-TR" dirty="0"/>
          </a:p>
          <a:p>
            <a:r>
              <a:rPr lang="tr-TR" dirty="0" smtClean="0"/>
              <a:t>Learning </a:t>
            </a:r>
            <a:r>
              <a:rPr lang="en-US" dirty="0" smtClean="0"/>
              <a:t>the </a:t>
            </a:r>
            <a:r>
              <a:rPr lang="en-US" dirty="0"/>
              <a:t>importance of testing in deployment and </a:t>
            </a:r>
            <a:r>
              <a:rPr lang="en-US" dirty="0" smtClean="0"/>
              <a:t>commissioning </a:t>
            </a:r>
            <a:r>
              <a:rPr lang="en-US" dirty="0"/>
              <a:t>process</a:t>
            </a:r>
            <a:r>
              <a:rPr lang="en-US" dirty="0" smtClean="0"/>
              <a:t>.</a:t>
            </a:r>
            <a:endParaRPr lang="tr-TR" dirty="0" smtClean="0"/>
          </a:p>
          <a:p>
            <a:pPr lvl="0"/>
            <a:r>
              <a:rPr lang="tr-TR" dirty="0"/>
              <a:t>Learning </a:t>
            </a:r>
            <a:r>
              <a:rPr lang="en-US" dirty="0"/>
              <a:t>the importance of software quality assurance </a:t>
            </a:r>
            <a:r>
              <a:rPr lang="tr-TR" dirty="0"/>
              <a:t>in </a:t>
            </a:r>
            <a:r>
              <a:rPr lang="en-US" dirty="0"/>
              <a:t>conformance with user needs and expectations.</a:t>
            </a:r>
            <a:endParaRPr lang="tr-TR" dirty="0"/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29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plan 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5</a:t>
            </a:fld>
            <a:endParaRPr lang="fi-FI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08799"/>
              </p:ext>
            </p:extLst>
          </p:nvPr>
        </p:nvGraphicFramePr>
        <p:xfrm>
          <a:off x="1187624" y="2594273"/>
          <a:ext cx="5803974" cy="3192990"/>
        </p:xfrm>
        <a:graphic>
          <a:graphicData uri="http://schemas.openxmlformats.org/drawingml/2006/table">
            <a:tbl>
              <a:tblPr/>
              <a:tblGrid>
                <a:gridCol w="1056954">
                  <a:extLst>
                    <a:ext uri="{9D8B030D-6E8A-4147-A177-3AD203B41FA5}">
                      <a16:colId xmlns:a16="http://schemas.microsoft.com/office/drawing/2014/main" val="1550799265"/>
                    </a:ext>
                  </a:extLst>
                </a:gridCol>
                <a:gridCol w="4747020">
                  <a:extLst>
                    <a:ext uri="{9D8B030D-6E8A-4147-A177-3AD203B41FA5}">
                      <a16:colId xmlns:a16="http://schemas.microsoft.com/office/drawing/2014/main" val="2293715867"/>
                    </a:ext>
                  </a:extLst>
                </a:gridCol>
              </a:tblGrid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in SDLC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54902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18.09.2017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design techniques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383079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25.09.2017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strategies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02169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testing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686004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 functional testing @Turkcell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80742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testing and Test Driven Development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15918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23.10.2017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 to quality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49918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FALL BREAK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11554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quality models, Software Quality Assurance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65099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quality assurance activities, defects 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81460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Issue management @Turkcell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00080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flow models, finite models, control flow graphs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74865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flow graphs, data flow dependencies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02587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Automation and Performance Tools @Turkcell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48003"/>
                  </a:ext>
                </a:extLst>
              </a:tr>
              <a:tr h="2128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18.12.2017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challenge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607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9" y="141763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course</a:t>
            </a:r>
            <a:r>
              <a:rPr lang="tr-TR" dirty="0" smtClean="0"/>
              <a:t> </a:t>
            </a:r>
            <a:r>
              <a:rPr lang="tr-TR" dirty="0" err="1" smtClean="0"/>
              <a:t>evaluations</a:t>
            </a:r>
            <a:r>
              <a:rPr lang="tr-TR" dirty="0" smtClean="0"/>
              <a:t>, </a:t>
            </a:r>
            <a:r>
              <a:rPr lang="tr-TR" dirty="0" err="1" smtClean="0"/>
              <a:t>continuation</a:t>
            </a:r>
            <a:r>
              <a:rPr lang="tr-TR" dirty="0" smtClean="0"/>
              <a:t> of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topic</a:t>
            </a:r>
            <a:r>
              <a:rPr lang="tr-TR" dirty="0" smtClean="0"/>
              <a:t> is </a:t>
            </a:r>
            <a:r>
              <a:rPr lang="tr-TR" dirty="0" err="1" smtClean="0"/>
              <a:t>added</a:t>
            </a:r>
            <a:r>
              <a:rPr lang="tr-TR" dirty="0" smtClean="0"/>
              <a:t>. Test </a:t>
            </a:r>
            <a:r>
              <a:rPr lang="tr-TR" dirty="0" err="1" smtClean="0"/>
              <a:t>automation</a:t>
            </a:r>
            <a:r>
              <a:rPr lang="tr-TR" dirty="0" smtClean="0"/>
              <a:t>, </a:t>
            </a:r>
            <a:r>
              <a:rPr lang="tr-TR" dirty="0" err="1" smtClean="0"/>
              <a:t>release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deployment</a:t>
            </a:r>
            <a:r>
              <a:rPr lang="tr-TR" dirty="0" smtClean="0"/>
              <a:t> </a:t>
            </a:r>
            <a:r>
              <a:rPr lang="tr-TR" dirty="0" err="1" smtClean="0"/>
              <a:t>topics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merged</a:t>
            </a:r>
            <a:r>
              <a:rPr lang="tr-TR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content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Lectures from Turkcell and Dr. Ayse Tosun</a:t>
            </a:r>
          </a:p>
          <a:p>
            <a:r>
              <a:rPr lang="tr-TR" dirty="0" smtClean="0"/>
              <a:t>3 </a:t>
            </a:r>
            <a:r>
              <a:rPr lang="tr-TR" dirty="0" err="1" smtClean="0"/>
              <a:t>Assignments</a:t>
            </a:r>
            <a:r>
              <a:rPr lang="tr-TR" dirty="0" smtClean="0"/>
              <a:t> </a:t>
            </a:r>
            <a:r>
              <a:rPr lang="tr-TR" dirty="0" smtClean="0"/>
              <a:t>(1 </a:t>
            </a:r>
            <a:r>
              <a:rPr lang="tr-TR" dirty="0" err="1" smtClean="0"/>
              <a:t>reading</a:t>
            </a:r>
            <a:r>
              <a:rPr lang="tr-TR" dirty="0" smtClean="0"/>
              <a:t>, 1 </a:t>
            </a:r>
            <a:r>
              <a:rPr lang="tr-TR" dirty="0" err="1" smtClean="0"/>
              <a:t>inspection</a:t>
            </a:r>
            <a:r>
              <a:rPr lang="tr-TR" dirty="0" smtClean="0"/>
              <a:t> </a:t>
            </a:r>
            <a:r>
              <a:rPr lang="tr-TR" dirty="0" err="1" smtClean="0"/>
              <a:t>exercise</a:t>
            </a:r>
            <a:r>
              <a:rPr lang="tr-TR" dirty="0" smtClean="0"/>
              <a:t>, 1 </a:t>
            </a:r>
            <a:r>
              <a:rPr lang="tr-TR" dirty="0" err="1" smtClean="0"/>
              <a:t>unit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In-class exercises </a:t>
            </a:r>
          </a:p>
          <a:p>
            <a:r>
              <a:rPr lang="tr-TR" dirty="0" smtClean="0"/>
              <a:t>Test challenge (Last week on testing an application and findings bugs)</a:t>
            </a:r>
          </a:p>
          <a:p>
            <a:r>
              <a:rPr lang="tr-TR" dirty="0" err="1" smtClean="0"/>
              <a:t>Exams</a:t>
            </a:r>
            <a:r>
              <a:rPr lang="tr-TR" dirty="0" smtClean="0"/>
              <a:t> </a:t>
            </a:r>
            <a:endParaRPr lang="tr-TR" dirty="0"/>
          </a:p>
          <a:p>
            <a:pPr lvl="1"/>
            <a:r>
              <a:rPr lang="tr-TR" dirty="0" err="1" smtClean="0"/>
              <a:t>Midterm</a:t>
            </a:r>
            <a:r>
              <a:rPr lang="tr-TR" dirty="0" smtClean="0"/>
              <a:t> %30</a:t>
            </a:r>
          </a:p>
          <a:p>
            <a:pPr lvl="1"/>
            <a:r>
              <a:rPr lang="tr-TR" dirty="0" smtClean="0"/>
              <a:t>Final</a:t>
            </a:r>
            <a:r>
              <a:rPr lang="tr-TR" dirty="0"/>
              <a:t> </a:t>
            </a:r>
            <a:r>
              <a:rPr lang="tr-TR" dirty="0" smtClean="0"/>
              <a:t>%40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6</a:t>
            </a:fld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rules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VF rules</a:t>
            </a:r>
          </a:p>
          <a:p>
            <a:pPr lvl="1"/>
            <a:r>
              <a:rPr lang="tr-TR" dirty="0" err="1" smtClean="0"/>
              <a:t>Attendance</a:t>
            </a:r>
            <a:r>
              <a:rPr lang="tr-TR" dirty="0" smtClean="0"/>
              <a:t> - </a:t>
            </a:r>
            <a:r>
              <a:rPr lang="tr-TR" b="1" dirty="0" smtClean="0"/>
              <a:t>%70</a:t>
            </a:r>
          </a:p>
          <a:p>
            <a:pPr lvl="1"/>
            <a:r>
              <a:rPr lang="tr-TR" dirty="0" err="1" smtClean="0"/>
              <a:t>Submitting</a:t>
            </a:r>
            <a:r>
              <a:rPr lang="tr-TR" dirty="0" smtClean="0"/>
              <a:t> at least </a:t>
            </a:r>
            <a:r>
              <a:rPr lang="tr-TR" b="1" dirty="0" smtClean="0"/>
              <a:t>2</a:t>
            </a:r>
            <a:r>
              <a:rPr lang="tr-TR" dirty="0" smtClean="0"/>
              <a:t> </a:t>
            </a:r>
            <a:r>
              <a:rPr lang="tr-TR" b="1" dirty="0" smtClean="0"/>
              <a:t>out of 3 assignments</a:t>
            </a:r>
            <a:r>
              <a:rPr lang="tr-TR" dirty="0" smtClean="0"/>
              <a:t> and </a:t>
            </a:r>
            <a:r>
              <a:rPr lang="tr-TR" b="1" dirty="0" smtClean="0"/>
              <a:t>test challenge report</a:t>
            </a:r>
          </a:p>
          <a:p>
            <a:pPr lvl="1"/>
            <a:r>
              <a:rPr lang="tr-TR" dirty="0" err="1" smtClean="0"/>
              <a:t>Assignments</a:t>
            </a:r>
            <a:r>
              <a:rPr lang="tr-TR" dirty="0" smtClean="0"/>
              <a:t>: An average grade of 9/30 </a:t>
            </a:r>
          </a:p>
          <a:p>
            <a:pPr lvl="2"/>
            <a:r>
              <a:rPr lang="tr-TR" dirty="0" smtClean="0"/>
              <a:t>over 2 assignments and 1 test challenge</a:t>
            </a:r>
          </a:p>
          <a:p>
            <a:pPr lvl="1"/>
            <a:r>
              <a:rPr lang="tr-TR" dirty="0" err="1" smtClean="0"/>
              <a:t>Midterm</a:t>
            </a:r>
            <a:r>
              <a:rPr lang="tr-TR" dirty="0" smtClean="0"/>
              <a:t>: At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smtClean="0"/>
              <a:t>8/30</a:t>
            </a:r>
          </a:p>
          <a:p>
            <a:endParaRPr lang="tr-TR" dirty="0"/>
          </a:p>
          <a:p>
            <a:pPr lvl="1"/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75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328</Words>
  <Application>Microsoft Office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Wingdings</vt:lpstr>
      <vt:lpstr>Office-teema</vt:lpstr>
      <vt:lpstr>BLG 475E: Software Quality and Testing Fall 2017-18</vt:lpstr>
      <vt:lpstr>Course information</vt:lpstr>
      <vt:lpstr>Reference books</vt:lpstr>
      <vt:lpstr>Course objectives</vt:lpstr>
      <vt:lpstr>Course plan (tentative)</vt:lpstr>
      <vt:lpstr>Course content</vt:lpstr>
      <vt:lpstr>Course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Research Fall 2012  Measurement and Estimation</dc:title>
  <dc:creator>Ayse Tosun Misirli</dc:creator>
  <cp:lastModifiedBy>itu</cp:lastModifiedBy>
  <cp:revision>138</cp:revision>
  <dcterms:created xsi:type="dcterms:W3CDTF">2012-09-16T11:30:58Z</dcterms:created>
  <dcterms:modified xsi:type="dcterms:W3CDTF">2017-09-11T06:32:49Z</dcterms:modified>
</cp:coreProperties>
</file>