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notesMasterIdLst>
    <p:notesMasterId r:id="rId15"/>
  </p:notesMasterIdLst>
  <p:sldIdLst>
    <p:sldId id="299" r:id="rId2"/>
    <p:sldId id="285" r:id="rId3"/>
    <p:sldId id="324" r:id="rId4"/>
    <p:sldId id="325" r:id="rId5"/>
    <p:sldId id="309" r:id="rId6"/>
    <p:sldId id="310" r:id="rId7"/>
    <p:sldId id="315" r:id="rId8"/>
    <p:sldId id="311" r:id="rId9"/>
    <p:sldId id="313" r:id="rId10"/>
    <p:sldId id="314" r:id="rId11"/>
    <p:sldId id="308" r:id="rId12"/>
    <p:sldId id="322" r:id="rId13"/>
    <p:sldId id="326" r:id="rId14"/>
  </p:sldIdLst>
  <p:sldSz cx="16257588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4"/>
    <p:restoredTop sz="94651"/>
  </p:normalViewPr>
  <p:slideViewPr>
    <p:cSldViewPr snapToGrid="0" snapToObjects="1">
      <p:cViewPr>
        <p:scale>
          <a:sx n="66" d="100"/>
          <a:sy n="66" d="100"/>
        </p:scale>
        <p:origin x="1768" y="832"/>
      </p:cViewPr>
      <p:guideLst>
        <p:guide orient="horz" pos="3872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43000"/>
            <a:ext cx="407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032199" y="2011940"/>
            <a:ext cx="12193191" cy="4279994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2032199" y="6456986"/>
            <a:ext cx="12193191" cy="29681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1634337" y="654520"/>
            <a:ext cx="3505542" cy="10418258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709" y="654520"/>
            <a:ext cx="10313407" cy="10418258"/>
          </a:xfrm>
        </p:spPr>
        <p:txBody>
          <a:bodyPr vert="eaVer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09242" y="3064865"/>
            <a:ext cx="14022170" cy="5113795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09242" y="8227038"/>
            <a:ext cx="14022170" cy="26892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709" y="3272602"/>
            <a:ext cx="6909475" cy="780017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230404" y="3272602"/>
            <a:ext cx="6909475" cy="7800176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654521"/>
            <a:ext cx="14022170" cy="2376194"/>
          </a:xfrm>
        </p:spPr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9827" y="3013640"/>
            <a:ext cx="6877721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9827" y="4490579"/>
            <a:ext cx="6877721" cy="6604965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8230404" y="3013640"/>
            <a:ext cx="6911592" cy="14769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8230404" y="4490579"/>
            <a:ext cx="6911592" cy="6604965"/>
          </a:xfrm>
        </p:spPr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9827" y="819573"/>
            <a:ext cx="5243495" cy="286850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911592" y="1770052"/>
            <a:ext cx="8230404" cy="8736424"/>
          </a:xfrm>
        </p:spPr>
        <p:txBody>
          <a:bodyPr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9827" y="3688080"/>
            <a:ext cx="5243495" cy="6832624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709" y="654521"/>
            <a:ext cx="14022170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709" y="3272602"/>
            <a:ext cx="14022170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1117709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15.05.2018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385326" y="11394347"/>
            <a:ext cx="5486936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1481922" y="11394347"/>
            <a:ext cx="3657957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6" y="0"/>
            <a:ext cx="4506779" cy="582535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651822" y="5591615"/>
            <a:ext cx="1021338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>
                <a:solidFill>
                  <a:schemeClr val="bg1"/>
                </a:solidFill>
              </a:rPr>
              <a:t>BLG 477E</a:t>
            </a:r>
          </a:p>
          <a:p>
            <a:pPr algn="ctr"/>
            <a:r>
              <a:rPr lang="tr-TR" sz="5400" dirty="0" smtClean="0">
                <a:solidFill>
                  <a:schemeClr val="bg1"/>
                </a:solidFill>
              </a:rPr>
              <a:t>MULTIMEDIA COMPUTING</a:t>
            </a:r>
          </a:p>
          <a:p>
            <a:pPr algn="ctr"/>
            <a:r>
              <a:rPr lang="tr-TR" sz="2800" dirty="0" smtClean="0">
                <a:solidFill>
                  <a:schemeClr val="bg1"/>
                </a:solidFill>
              </a:rPr>
              <a:t>TERM PROJECT PRESENTATION</a:t>
            </a:r>
          </a:p>
          <a:p>
            <a:pPr algn="ctr"/>
            <a:endParaRPr lang="tr-TR" sz="3600" dirty="0" smtClean="0">
              <a:solidFill>
                <a:schemeClr val="bg1"/>
              </a:solidFill>
            </a:endParaRPr>
          </a:p>
          <a:p>
            <a:pPr algn="ctr"/>
            <a:r>
              <a:rPr lang="tr-TR" sz="5400" u="sng" dirty="0" smtClean="0">
                <a:solidFill>
                  <a:schemeClr val="bg1"/>
                </a:solidFill>
              </a:rPr>
              <a:t>HEAD POSE ESTIMATION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377243" y="9550702"/>
            <a:ext cx="5051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HARUN ÇATAL</a:t>
            </a:r>
          </a:p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150130034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115392" y="9550703"/>
            <a:ext cx="5051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UMUT YAZGAN</a:t>
            </a:r>
          </a:p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150130031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325767" y="11437647"/>
            <a:ext cx="505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solidFill>
                  <a:schemeClr val="bg1"/>
                </a:solidFill>
              </a:rPr>
              <a:t>15.05.2018</a:t>
            </a:r>
          </a:p>
        </p:txBody>
      </p:sp>
    </p:spTree>
    <p:extLst>
      <p:ext uri="{BB962C8B-B14F-4D97-AF65-F5344CB8AC3E}">
        <p14:creationId xmlns:p14="http://schemas.microsoft.com/office/powerpoint/2010/main" val="16520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/>
              <a:t>How do </a:t>
            </a:r>
            <a:r>
              <a:rPr lang="tr-TR" sz="4000" dirty="0" err="1"/>
              <a:t>head</a:t>
            </a:r>
            <a:r>
              <a:rPr lang="tr-TR" sz="4000" dirty="0"/>
              <a:t> </a:t>
            </a:r>
            <a:r>
              <a:rPr lang="tr-TR" sz="4000" dirty="0" err="1"/>
              <a:t>pose</a:t>
            </a:r>
            <a:r>
              <a:rPr lang="tr-TR" sz="4000" dirty="0"/>
              <a:t> </a:t>
            </a:r>
            <a:r>
              <a:rPr lang="tr-TR" sz="4000" dirty="0" err="1"/>
              <a:t>estimation</a:t>
            </a:r>
            <a:r>
              <a:rPr lang="tr-TR" sz="4000" dirty="0"/>
              <a:t> </a:t>
            </a:r>
            <a:r>
              <a:rPr lang="tr-TR" sz="4000" dirty="0" err="1"/>
              <a:t>algorithms</a:t>
            </a:r>
            <a:r>
              <a:rPr lang="tr-TR" sz="4000" dirty="0"/>
              <a:t> </a:t>
            </a:r>
            <a:r>
              <a:rPr lang="tr-TR" sz="4000" dirty="0" err="1"/>
              <a:t>work</a:t>
            </a:r>
            <a:r>
              <a:rPr lang="tr-TR" sz="4000" dirty="0"/>
              <a:t> ?</a:t>
            </a:r>
          </a:p>
        </p:txBody>
      </p:sp>
      <p:pic>
        <p:nvPicPr>
          <p:cNvPr id="5" name="Resim 4" descr="/Users/haruncatal/Downloads/quicklatex.com-3c3bb89c8d4b991f1d9905ee884bde52_l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10" y="4820879"/>
            <a:ext cx="3014199" cy="229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/Users/haruncatal/Downloads/quicklatex.com-b09d0da726a3335d88b4e2ca10aa2f23_l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79" y="4711497"/>
            <a:ext cx="3696511" cy="240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54" y="8312006"/>
            <a:ext cx="5298664" cy="198444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891079" y="8440673"/>
            <a:ext cx="5739321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dirty="0" smtClean="0"/>
              <a:t>Direct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Transform</a:t>
            </a:r>
            <a:r>
              <a:rPr lang="tr-TR" dirty="0"/>
              <a:t/>
            </a:r>
            <a:br>
              <a:rPr lang="tr-TR" dirty="0"/>
            </a:br>
            <a:endParaRPr lang="tr-TR" dirty="0" smtClean="0"/>
          </a:p>
          <a:p>
            <a:pPr marL="457200" indent="-457200">
              <a:buFont typeface="Wingdings" charset="2"/>
              <a:buChar char="Ø"/>
            </a:pPr>
            <a:r>
              <a:rPr lang="tr-TR" dirty="0" err="1" smtClean="0"/>
              <a:t>Levenberg</a:t>
            </a:r>
            <a:r>
              <a:rPr lang="tr-TR" dirty="0" smtClean="0"/>
              <a:t> </a:t>
            </a:r>
            <a:r>
              <a:rPr lang="mr-IN" dirty="0" smtClean="0"/>
              <a:t>–</a:t>
            </a:r>
            <a:r>
              <a:rPr lang="tr-TR" dirty="0" smtClean="0"/>
              <a:t> </a:t>
            </a:r>
            <a:r>
              <a:rPr lang="tr-TR" dirty="0" err="1" smtClean="0"/>
              <a:t>Marquard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69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INTRODUCTION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err="1" smtClean="0"/>
              <a:t>Which</a:t>
            </a:r>
            <a:r>
              <a:rPr lang="tr-TR" sz="4000" dirty="0" smtClean="0"/>
              <a:t> </a:t>
            </a:r>
            <a:r>
              <a:rPr lang="tr-TR" sz="4000" dirty="0" err="1" smtClean="0"/>
              <a:t>technologies</a:t>
            </a:r>
            <a:r>
              <a:rPr lang="tr-TR" sz="4000" dirty="0" smtClean="0"/>
              <a:t> </a:t>
            </a:r>
            <a:r>
              <a:rPr lang="tr-TR" sz="4000" dirty="0" err="1" smtClean="0"/>
              <a:t>we</a:t>
            </a:r>
            <a:r>
              <a:rPr lang="tr-TR" sz="4000" dirty="0" smtClean="0"/>
              <a:t> </a:t>
            </a:r>
            <a:r>
              <a:rPr lang="tr-TR" sz="4000" dirty="0" err="1" smtClean="0"/>
              <a:t>used</a:t>
            </a:r>
            <a:r>
              <a:rPr lang="tr-TR" sz="4000" dirty="0" smtClean="0"/>
              <a:t> ?</a:t>
            </a:r>
            <a:endParaRPr lang="tr-TR" sz="4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83" y="4604715"/>
            <a:ext cx="3175000" cy="3175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81" y="4604715"/>
            <a:ext cx="8970745" cy="270791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628294" y="8443113"/>
            <a:ext cx="4508874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tr-TR" dirty="0" err="1" smtClean="0"/>
              <a:t>Facial</a:t>
            </a:r>
            <a:r>
              <a:rPr lang="tr-TR" dirty="0" smtClean="0"/>
              <a:t> </a:t>
            </a:r>
            <a:r>
              <a:rPr lang="tr-TR" dirty="0" err="1" smtClean="0"/>
              <a:t>Landmark</a:t>
            </a:r>
            <a:r>
              <a:rPr lang="tr-TR" dirty="0" smtClean="0"/>
              <a:t> </a:t>
            </a:r>
            <a:r>
              <a:rPr lang="tr-TR" dirty="0" err="1" smtClean="0"/>
              <a:t>Predictor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tr-TR" dirty="0" err="1" smtClean="0"/>
              <a:t>Frontal</a:t>
            </a:r>
            <a:r>
              <a:rPr lang="tr-TR" dirty="0" smtClean="0"/>
              <a:t> </a:t>
            </a:r>
            <a:r>
              <a:rPr lang="tr-TR" dirty="0" err="1" smtClean="0"/>
              <a:t>Face</a:t>
            </a:r>
            <a:r>
              <a:rPr lang="tr-TR" dirty="0" smtClean="0"/>
              <a:t> </a:t>
            </a:r>
            <a:r>
              <a:rPr lang="tr-TR" dirty="0" err="1" smtClean="0"/>
              <a:t>Detector</a:t>
            </a:r>
            <a:endParaRPr lang="tr-TR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2678864" y="8443113"/>
            <a:ext cx="3774332" cy="133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tr-TR" dirty="0" err="1" smtClean="0"/>
              <a:t>İmutils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tr-TR" dirty="0" err="1" smtClean="0"/>
              <a:t>numpy</a:t>
            </a:r>
            <a:endParaRPr lang="tr-TR" dirty="0" smtClean="0"/>
          </a:p>
        </p:txBody>
      </p:sp>
      <p:sp>
        <p:nvSpPr>
          <p:cNvPr id="9" name="Metin kutusu 8"/>
          <p:cNvSpPr txBox="1"/>
          <p:nvPr/>
        </p:nvSpPr>
        <p:spPr>
          <a:xfrm>
            <a:off x="11895926" y="8443113"/>
            <a:ext cx="4508874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tr-TR" smtClean="0"/>
              <a:t>SolvePnP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13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075553" y="5379037"/>
            <a:ext cx="10213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600" b="1" dirty="0" err="1" smtClean="0">
                <a:solidFill>
                  <a:schemeClr val="bg1"/>
                </a:solidFill>
              </a:rPr>
              <a:t>Demonstration</a:t>
            </a:r>
            <a:endParaRPr lang="tr-TR" sz="9600" b="1" dirty="0" smtClean="0">
              <a:solidFill>
                <a:schemeClr val="bg1"/>
              </a:solidFill>
            </a:endParaRPr>
          </a:p>
          <a:p>
            <a:pPr algn="ctr"/>
            <a:endParaRPr lang="tr-T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1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6" y="40062"/>
            <a:ext cx="4506779" cy="582535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881000" y="6546355"/>
            <a:ext cx="1021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 err="1" smtClean="0">
                <a:solidFill>
                  <a:schemeClr val="bg1"/>
                </a:solidFill>
              </a:rPr>
              <a:t>Thanks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for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your</a:t>
            </a:r>
            <a:r>
              <a:rPr lang="tr-TR" sz="6000" dirty="0" smtClean="0">
                <a:solidFill>
                  <a:schemeClr val="bg1"/>
                </a:solidFill>
              </a:rPr>
              <a:t> </a:t>
            </a:r>
            <a:r>
              <a:rPr lang="tr-TR" sz="6000" dirty="0" err="1" smtClean="0">
                <a:solidFill>
                  <a:schemeClr val="bg1"/>
                </a:solidFill>
              </a:rPr>
              <a:t>listening</a:t>
            </a:r>
            <a:endParaRPr lang="tr-TR" sz="6000" dirty="0" smtClean="0">
              <a:solidFill>
                <a:schemeClr val="bg1"/>
              </a:solidFill>
            </a:endParaRPr>
          </a:p>
          <a:p>
            <a:pPr algn="ctr"/>
            <a:endParaRPr lang="tr-TR" sz="6000" dirty="0" smtClean="0">
              <a:solidFill>
                <a:schemeClr val="bg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0377243" y="9550702"/>
            <a:ext cx="505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HARUN ÇATAL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115392" y="9550703"/>
            <a:ext cx="505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bg1"/>
                </a:solidFill>
              </a:rPr>
              <a:t>UMUT YAZGAN</a:t>
            </a:r>
          </a:p>
        </p:txBody>
      </p:sp>
    </p:spTree>
    <p:extLst>
      <p:ext uri="{BB962C8B-B14F-4D97-AF65-F5344CB8AC3E}">
        <p14:creationId xmlns:p14="http://schemas.microsoft.com/office/powerpoint/2010/main" val="19912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INTRODUCTION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err="1" smtClean="0"/>
              <a:t>What</a:t>
            </a:r>
            <a:r>
              <a:rPr lang="tr-TR" sz="4000" dirty="0" smtClean="0"/>
              <a:t> is </a:t>
            </a:r>
            <a:r>
              <a:rPr lang="tr-TR" sz="4000" dirty="0" err="1" smtClean="0"/>
              <a:t>head</a:t>
            </a:r>
            <a:r>
              <a:rPr lang="tr-TR" sz="4000" dirty="0" smtClean="0"/>
              <a:t> </a:t>
            </a:r>
            <a:r>
              <a:rPr lang="tr-TR" sz="4000" dirty="0" err="1" smtClean="0"/>
              <a:t>pose</a:t>
            </a:r>
            <a:r>
              <a:rPr lang="tr-TR" sz="4000" dirty="0" smtClean="0"/>
              <a:t> </a:t>
            </a:r>
            <a:r>
              <a:rPr lang="tr-TR" sz="4000" dirty="0" err="1" smtClean="0"/>
              <a:t>estimation</a:t>
            </a:r>
            <a:r>
              <a:rPr lang="tr-TR" sz="4000" dirty="0" smtClean="0"/>
              <a:t> ?</a:t>
            </a:r>
            <a:endParaRPr lang="tr-TR" sz="4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76" y="4376329"/>
            <a:ext cx="5737525" cy="57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INTRODUCTION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5765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smtClean="0"/>
              <a:t>Using </a:t>
            </a:r>
            <a:r>
              <a:rPr lang="tr-TR" sz="4000" dirty="0" err="1" smtClean="0"/>
              <a:t>areas</a:t>
            </a:r>
            <a:r>
              <a:rPr lang="tr-TR" sz="4000" dirty="0" smtClean="0"/>
              <a:t> of </a:t>
            </a:r>
            <a:r>
              <a:rPr lang="tr-TR" sz="4000" dirty="0" err="1" smtClean="0"/>
              <a:t>head</a:t>
            </a:r>
            <a:r>
              <a:rPr lang="tr-TR" sz="4000" dirty="0" smtClean="0"/>
              <a:t> </a:t>
            </a:r>
            <a:r>
              <a:rPr lang="tr-TR" sz="4000" dirty="0" err="1" smtClean="0"/>
              <a:t>pose</a:t>
            </a:r>
            <a:r>
              <a:rPr lang="tr-TR" sz="4000" dirty="0" smtClean="0"/>
              <a:t> </a:t>
            </a:r>
            <a:r>
              <a:rPr lang="tr-TR" sz="4000" dirty="0" err="1" smtClean="0"/>
              <a:t>estimation</a:t>
            </a:r>
            <a:endParaRPr lang="tr-TR" sz="4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25" y="3863160"/>
            <a:ext cx="6587610" cy="56933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39" y="4183266"/>
            <a:ext cx="7273317" cy="53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INTRODUCTION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5765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smtClean="0"/>
              <a:t>Using </a:t>
            </a:r>
            <a:r>
              <a:rPr lang="tr-TR" sz="4000" dirty="0" err="1" smtClean="0"/>
              <a:t>areas</a:t>
            </a:r>
            <a:r>
              <a:rPr lang="tr-TR" sz="4000" dirty="0" smtClean="0"/>
              <a:t> of </a:t>
            </a:r>
            <a:r>
              <a:rPr lang="tr-TR" sz="4000" dirty="0" err="1" smtClean="0"/>
              <a:t>head</a:t>
            </a:r>
            <a:r>
              <a:rPr lang="tr-TR" sz="4000" dirty="0" smtClean="0"/>
              <a:t> </a:t>
            </a:r>
            <a:r>
              <a:rPr lang="tr-TR" sz="4000" dirty="0" err="1" smtClean="0"/>
              <a:t>pose</a:t>
            </a:r>
            <a:r>
              <a:rPr lang="tr-TR" sz="4000" dirty="0" smtClean="0"/>
              <a:t> </a:t>
            </a:r>
            <a:r>
              <a:rPr lang="tr-TR" sz="4000" dirty="0" err="1" smtClean="0"/>
              <a:t>estimation</a:t>
            </a:r>
            <a:endParaRPr lang="tr-TR" sz="4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07" y="3804616"/>
            <a:ext cx="12352660" cy="69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smtClean="0"/>
              <a:t>How </a:t>
            </a:r>
            <a:r>
              <a:rPr lang="tr-TR" sz="4000" dirty="0" err="1" smtClean="0"/>
              <a:t>to</a:t>
            </a:r>
            <a:r>
              <a:rPr lang="tr-TR" sz="4000" dirty="0" smtClean="0"/>
              <a:t> </a:t>
            </a:r>
            <a:r>
              <a:rPr lang="tr-TR" sz="4000" dirty="0" err="1" smtClean="0"/>
              <a:t>matematically</a:t>
            </a:r>
            <a:r>
              <a:rPr lang="tr-TR" sz="4000" dirty="0" smtClean="0"/>
              <a:t> </a:t>
            </a:r>
            <a:r>
              <a:rPr lang="tr-TR" sz="4000" dirty="0" err="1" smtClean="0"/>
              <a:t>represent</a:t>
            </a:r>
            <a:r>
              <a:rPr lang="tr-TR" sz="4000" dirty="0" smtClean="0"/>
              <a:t> </a:t>
            </a:r>
            <a:r>
              <a:rPr lang="tr-TR" sz="4000" dirty="0" err="1" smtClean="0"/>
              <a:t>camera</a:t>
            </a:r>
            <a:r>
              <a:rPr lang="tr-TR" sz="4000" dirty="0" smtClean="0"/>
              <a:t> </a:t>
            </a:r>
            <a:r>
              <a:rPr lang="tr-TR" sz="4000" dirty="0" err="1" smtClean="0"/>
              <a:t>motion</a:t>
            </a:r>
            <a:r>
              <a:rPr lang="tr-TR" sz="4000" dirty="0" smtClean="0"/>
              <a:t> ?</a:t>
            </a:r>
            <a:endParaRPr lang="tr-TR" sz="40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1828800" y="4190701"/>
            <a:ext cx="11835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sz="3200" dirty="0" err="1" smtClean="0"/>
              <a:t>Translation</a:t>
            </a:r>
            <a:r>
              <a:rPr lang="tr-TR" sz="3200" dirty="0" smtClean="0"/>
              <a:t> : </a:t>
            </a:r>
            <a:r>
              <a:rPr lang="tr-TR" sz="3200" dirty="0" err="1" smtClean="0"/>
              <a:t>Moving</a:t>
            </a:r>
            <a:r>
              <a:rPr lang="tr-TR" sz="3200" dirty="0" smtClean="0"/>
              <a:t> </a:t>
            </a:r>
            <a:r>
              <a:rPr lang="tr-TR" sz="3200" dirty="0" err="1" smtClean="0"/>
              <a:t>camera</a:t>
            </a:r>
            <a:r>
              <a:rPr lang="tr-TR" sz="3200" dirty="0" smtClean="0"/>
              <a:t> </a:t>
            </a:r>
            <a:r>
              <a:rPr lang="tr-TR" sz="3200" dirty="0" err="1" smtClean="0"/>
              <a:t>from</a:t>
            </a:r>
            <a:r>
              <a:rPr lang="tr-TR" sz="3200" dirty="0" smtClean="0"/>
              <a:t> </a:t>
            </a:r>
            <a:r>
              <a:rPr lang="tr-TR" sz="3200" dirty="0" err="1" smtClean="0"/>
              <a:t>current</a:t>
            </a:r>
            <a:r>
              <a:rPr lang="tr-TR" sz="3200" dirty="0" smtClean="0"/>
              <a:t> </a:t>
            </a:r>
            <a:r>
              <a:rPr lang="tr-TR" sz="3200" dirty="0" err="1" smtClean="0"/>
              <a:t>location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another</a:t>
            </a:r>
            <a:r>
              <a:rPr lang="tr-TR" sz="3200" dirty="0" smtClean="0"/>
              <a:t> </a:t>
            </a:r>
            <a:r>
              <a:rPr lang="tr-TR" sz="3200" dirty="0" err="1" smtClean="0"/>
              <a:t>location</a:t>
            </a:r>
            <a:r>
              <a:rPr lang="tr-TR" sz="3200" dirty="0" smtClean="0"/>
              <a:t>.</a:t>
            </a:r>
            <a:br>
              <a:rPr lang="tr-TR" sz="3200" dirty="0" smtClean="0"/>
            </a:b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err="1" smtClean="0"/>
              <a:t>Represented</a:t>
            </a:r>
            <a:r>
              <a:rPr lang="tr-TR" sz="3200" dirty="0" smtClean="0"/>
              <a:t> </a:t>
            </a:r>
            <a:r>
              <a:rPr lang="tr-TR" sz="3200" dirty="0" err="1" smtClean="0"/>
              <a:t>by</a:t>
            </a:r>
            <a:r>
              <a:rPr lang="tr-TR" sz="3200" dirty="0" smtClean="0"/>
              <a:t> a </a:t>
            </a:r>
            <a:r>
              <a:rPr lang="tr-TR" sz="3200" dirty="0" err="1" smtClean="0"/>
              <a:t>vector</a:t>
            </a:r>
            <a:r>
              <a:rPr lang="tr-TR" sz="3200" dirty="0" smtClean="0"/>
              <a:t> </a:t>
            </a:r>
            <a:r>
              <a:rPr lang="mr-IN" sz="3200" dirty="0"/>
              <a:t>( X' - X, </a:t>
            </a:r>
            <a:r>
              <a:rPr lang="mr-IN" sz="3200" dirty="0" err="1"/>
              <a:t>Y</a:t>
            </a:r>
            <a:r>
              <a:rPr lang="mr-IN" sz="3200" dirty="0"/>
              <a:t>' - </a:t>
            </a:r>
            <a:r>
              <a:rPr lang="mr-IN" sz="3200" dirty="0" err="1" smtClean="0"/>
              <a:t>Y</a:t>
            </a:r>
            <a:r>
              <a:rPr lang="tr-TR" sz="3200" dirty="0"/>
              <a:t> </a:t>
            </a:r>
            <a:r>
              <a:rPr lang="mr-IN" sz="3200" dirty="0" smtClean="0"/>
              <a:t>, </a:t>
            </a:r>
            <a:r>
              <a:rPr lang="mr-IN" sz="3200" dirty="0" err="1" smtClean="0"/>
              <a:t>Z</a:t>
            </a:r>
            <a:r>
              <a:rPr lang="mr-IN" sz="3200" dirty="0" smtClean="0"/>
              <a:t>' </a:t>
            </a:r>
            <a:r>
              <a:rPr lang="mr-IN" sz="3200" dirty="0"/>
              <a:t>- </a:t>
            </a:r>
            <a:r>
              <a:rPr lang="mr-IN" sz="3200" dirty="0" err="1"/>
              <a:t>Z</a:t>
            </a:r>
            <a:r>
              <a:rPr lang="mr-IN" sz="3200" dirty="0"/>
              <a:t> </a:t>
            </a:r>
            <a:r>
              <a:rPr lang="tr-TR" sz="3200" dirty="0" smtClean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828800" y="6781869"/>
            <a:ext cx="11835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sz="3200" dirty="0" err="1" smtClean="0"/>
              <a:t>Rotation</a:t>
            </a:r>
            <a:r>
              <a:rPr lang="tr-TR" sz="3200" dirty="0" smtClean="0"/>
              <a:t> : </a:t>
            </a:r>
            <a:r>
              <a:rPr lang="tr-TR" sz="3200" dirty="0" err="1" smtClean="0"/>
              <a:t>Camera</a:t>
            </a:r>
            <a:r>
              <a:rPr lang="tr-TR" sz="3200" dirty="0" smtClean="0"/>
              <a:t> </a:t>
            </a:r>
            <a:r>
              <a:rPr lang="tr-TR" sz="3200" dirty="0" err="1" smtClean="0"/>
              <a:t>angle</a:t>
            </a:r>
            <a:r>
              <a:rPr lang="tr-TR" sz="3200" dirty="0" smtClean="0"/>
              <a:t> ( X, Y, Z )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 err="1" smtClean="0"/>
              <a:t>Represented</a:t>
            </a:r>
            <a:r>
              <a:rPr lang="tr-TR" sz="3200" dirty="0" smtClean="0"/>
              <a:t> </a:t>
            </a:r>
            <a:r>
              <a:rPr lang="tr-TR" sz="3200" dirty="0" err="1" smtClean="0"/>
              <a:t>with</a:t>
            </a:r>
            <a:r>
              <a:rPr lang="tr-TR" sz="3200" dirty="0" smtClean="0"/>
              <a:t> </a:t>
            </a:r>
            <a:r>
              <a:rPr lang="tr-TR" sz="3200" dirty="0" err="1" smtClean="0"/>
              <a:t>Euler</a:t>
            </a:r>
            <a:r>
              <a:rPr lang="tr-TR" sz="3200" dirty="0" smtClean="0"/>
              <a:t> </a:t>
            </a:r>
            <a:r>
              <a:rPr lang="tr-TR" sz="3200" dirty="0" err="1"/>
              <a:t>angles</a:t>
            </a:r>
            <a:r>
              <a:rPr lang="tr-TR" sz="3200" dirty="0"/>
              <a:t>, a 3x3 </a:t>
            </a:r>
            <a:r>
              <a:rPr lang="tr-TR" sz="3200" dirty="0" err="1"/>
              <a:t>rotation</a:t>
            </a:r>
            <a:r>
              <a:rPr lang="tr-TR" sz="3200" dirty="0"/>
              <a:t> </a:t>
            </a:r>
            <a:r>
              <a:rPr lang="tr-TR" sz="3200" dirty="0" err="1"/>
              <a:t>matrix</a:t>
            </a:r>
            <a:r>
              <a:rPr lang="tr-TR" sz="3200" dirty="0"/>
              <a:t> </a:t>
            </a:r>
            <a:r>
              <a:rPr lang="tr-TR" sz="3200" dirty="0" err="1"/>
              <a:t>or</a:t>
            </a:r>
            <a:r>
              <a:rPr lang="tr-TR" sz="3200" dirty="0"/>
              <a:t> a </a:t>
            </a:r>
            <a:r>
              <a:rPr lang="tr-TR" sz="3200" dirty="0" err="1"/>
              <a:t>direction</a:t>
            </a:r>
            <a:r>
              <a:rPr lang="tr-TR" sz="3200" dirty="0"/>
              <a:t> of </a:t>
            </a:r>
            <a:r>
              <a:rPr lang="tr-TR" sz="3200" dirty="0" err="1"/>
              <a:t>rotation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angle</a:t>
            </a:r>
            <a:r>
              <a:rPr lang="tr-TR" sz="3200" dirty="0"/>
              <a:t> </a:t>
            </a:r>
            <a:endParaRPr lang="tr-TR" sz="32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1828800" y="9373037"/>
            <a:ext cx="13046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/>
              <a:t>Finally</a:t>
            </a:r>
            <a:r>
              <a:rPr lang="tr-TR" sz="3200" dirty="0" smtClean="0"/>
              <a:t> 6 </a:t>
            </a:r>
            <a:r>
              <a:rPr lang="tr-TR" sz="3200" dirty="0" err="1" smtClean="0"/>
              <a:t>coordinates</a:t>
            </a:r>
            <a:r>
              <a:rPr lang="tr-TR" sz="3200" dirty="0" smtClean="0"/>
              <a:t> (3 </a:t>
            </a:r>
            <a:r>
              <a:rPr lang="tr-TR" sz="3200" dirty="0" err="1" smtClean="0"/>
              <a:t>coordinates</a:t>
            </a:r>
            <a:r>
              <a:rPr lang="tr-TR" sz="3200" dirty="0" smtClean="0"/>
              <a:t> </a:t>
            </a:r>
            <a:r>
              <a:rPr lang="tr-TR" sz="3200" dirty="0" err="1" smtClean="0"/>
              <a:t>from</a:t>
            </a:r>
            <a:r>
              <a:rPr lang="tr-TR" sz="3200" dirty="0" smtClean="0"/>
              <a:t> </a:t>
            </a:r>
            <a:r>
              <a:rPr lang="tr-TR" sz="3200" dirty="0" err="1" smtClean="0"/>
              <a:t>translation</a:t>
            </a:r>
            <a:r>
              <a:rPr lang="tr-TR" sz="3200" dirty="0" smtClean="0"/>
              <a:t>, 3 </a:t>
            </a:r>
            <a:r>
              <a:rPr lang="tr-TR" sz="3200" dirty="0" err="1" smtClean="0"/>
              <a:t>coordinates</a:t>
            </a:r>
            <a:r>
              <a:rPr lang="tr-TR" sz="3200" dirty="0" smtClean="0"/>
              <a:t> </a:t>
            </a:r>
            <a:r>
              <a:rPr lang="tr-TR" sz="3200" dirty="0" err="1" smtClean="0"/>
              <a:t>from</a:t>
            </a:r>
            <a:r>
              <a:rPr lang="tr-TR" sz="3200" dirty="0" smtClean="0"/>
              <a:t> </a:t>
            </a:r>
            <a:r>
              <a:rPr lang="tr-TR" sz="3200" dirty="0" err="1" smtClean="0"/>
              <a:t>rotation</a:t>
            </a:r>
            <a:r>
              <a:rPr lang="tr-TR" sz="3200" dirty="0" smtClean="0"/>
              <a:t>) </a:t>
            </a:r>
            <a:r>
              <a:rPr lang="tr-TR" sz="3200" dirty="0" err="1" smtClean="0"/>
              <a:t>are</a:t>
            </a:r>
            <a:r>
              <a:rPr lang="tr-TR" sz="3200" dirty="0" smtClean="0"/>
              <a:t> </a:t>
            </a:r>
            <a:r>
              <a:rPr lang="tr-TR" sz="3200" dirty="0" err="1" smtClean="0"/>
              <a:t>required</a:t>
            </a:r>
            <a:r>
              <a:rPr lang="tr-TR" sz="3200" dirty="0" smtClean="0"/>
              <a:t> </a:t>
            </a:r>
            <a:r>
              <a:rPr lang="tr-TR" sz="3200" dirty="0" err="1" smtClean="0"/>
              <a:t>for</a:t>
            </a:r>
            <a:r>
              <a:rPr lang="tr-TR" sz="3200" dirty="0" smtClean="0"/>
              <a:t> </a:t>
            </a:r>
            <a:r>
              <a:rPr lang="tr-TR" sz="3200" dirty="0" err="1" smtClean="0"/>
              <a:t>estimating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pose</a:t>
            </a:r>
            <a:r>
              <a:rPr lang="tr-TR" sz="3200" dirty="0" smtClean="0"/>
              <a:t> of 3D </a:t>
            </a:r>
            <a:r>
              <a:rPr lang="tr-TR" sz="3200" dirty="0" err="1" smtClean="0"/>
              <a:t>object</a:t>
            </a:r>
            <a:r>
              <a:rPr lang="tr-TR" sz="3200" dirty="0" smtClean="0"/>
              <a:t> </a:t>
            </a:r>
            <a:r>
              <a:rPr lang="tr-TR" sz="3200" dirty="0" err="1" smtClean="0"/>
              <a:t>means</a:t>
            </a:r>
            <a:r>
              <a:rPr lang="tr-TR" sz="3200" dirty="0" smtClean="0"/>
              <a:t>.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60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err="1" smtClean="0"/>
              <a:t>What</a:t>
            </a:r>
            <a:r>
              <a:rPr lang="tr-TR" sz="4000" dirty="0" smtClean="0"/>
              <a:t> do </a:t>
            </a:r>
            <a:r>
              <a:rPr lang="tr-TR" sz="4000" dirty="0" err="1" smtClean="0"/>
              <a:t>we</a:t>
            </a:r>
            <a:r>
              <a:rPr lang="tr-TR" sz="4000" dirty="0" smtClean="0"/>
              <a:t> </a:t>
            </a:r>
            <a:r>
              <a:rPr lang="tr-TR" sz="4000" dirty="0" err="1" smtClean="0"/>
              <a:t>need</a:t>
            </a:r>
            <a:r>
              <a:rPr lang="tr-TR" sz="4000" dirty="0" smtClean="0"/>
              <a:t> </a:t>
            </a:r>
            <a:r>
              <a:rPr lang="tr-TR" sz="4000" dirty="0" err="1" smtClean="0"/>
              <a:t>for</a:t>
            </a:r>
            <a:r>
              <a:rPr lang="tr-TR" sz="4000" dirty="0" smtClean="0"/>
              <a:t> </a:t>
            </a:r>
            <a:r>
              <a:rPr lang="tr-TR" sz="4000" dirty="0" err="1" smtClean="0"/>
              <a:t>head</a:t>
            </a:r>
            <a:r>
              <a:rPr lang="tr-TR" sz="4000" dirty="0" smtClean="0"/>
              <a:t> </a:t>
            </a:r>
            <a:r>
              <a:rPr lang="tr-TR" sz="4000" dirty="0" err="1" smtClean="0"/>
              <a:t>pose</a:t>
            </a:r>
            <a:r>
              <a:rPr lang="tr-TR" sz="4000" dirty="0" smtClean="0"/>
              <a:t> </a:t>
            </a:r>
            <a:r>
              <a:rPr lang="tr-TR" sz="4000" dirty="0" err="1" smtClean="0"/>
              <a:t>estimation</a:t>
            </a:r>
            <a:r>
              <a:rPr lang="tr-TR" sz="4000" dirty="0" smtClean="0"/>
              <a:t> ?</a:t>
            </a:r>
            <a:endParaRPr lang="tr-TR" sz="40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839885" y="4376329"/>
            <a:ext cx="126265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sz="4000" dirty="0" smtClean="0"/>
              <a:t>2D </a:t>
            </a:r>
            <a:r>
              <a:rPr lang="tr-TR" sz="4000" dirty="0" err="1" smtClean="0"/>
              <a:t>coordinates</a:t>
            </a:r>
            <a:r>
              <a:rPr lang="tr-TR" sz="4000" dirty="0" smtClean="0"/>
              <a:t> of a </a:t>
            </a:r>
            <a:r>
              <a:rPr lang="tr-TR" sz="4000" dirty="0" err="1" smtClean="0"/>
              <a:t>few</a:t>
            </a:r>
            <a:r>
              <a:rPr lang="tr-TR" sz="4000" dirty="0" smtClean="0"/>
              <a:t> </a:t>
            </a:r>
            <a:r>
              <a:rPr lang="tr-TR" sz="4000" dirty="0" err="1" smtClean="0"/>
              <a:t>points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>- </a:t>
            </a:r>
            <a:r>
              <a:rPr lang="tr-TR" sz="4000" dirty="0" err="1" smtClean="0"/>
              <a:t>Some</a:t>
            </a:r>
            <a:r>
              <a:rPr lang="tr-TR" sz="4000" dirty="0" smtClean="0"/>
              <a:t> </a:t>
            </a:r>
            <a:r>
              <a:rPr lang="tr-TR" sz="4000" dirty="0" err="1" smtClean="0"/>
              <a:t>important</a:t>
            </a:r>
            <a:r>
              <a:rPr lang="tr-TR" sz="4000" dirty="0" smtClean="0"/>
              <a:t> </a:t>
            </a:r>
            <a:r>
              <a:rPr lang="tr-TR" sz="4000" dirty="0" err="1" smtClean="0"/>
              <a:t>point</a:t>
            </a:r>
            <a:r>
              <a:rPr lang="tr-TR" sz="4000" dirty="0" smtClean="0"/>
              <a:t> in </a:t>
            </a:r>
            <a:r>
              <a:rPr lang="tr-TR" sz="4000" dirty="0" err="1" smtClean="0"/>
              <a:t>human</a:t>
            </a:r>
            <a:r>
              <a:rPr lang="tr-TR" sz="4000" dirty="0" smtClean="0"/>
              <a:t> </a:t>
            </a:r>
            <a:r>
              <a:rPr lang="tr-TR" sz="4000" dirty="0" err="1" smtClean="0"/>
              <a:t>face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>- 2D (</a:t>
            </a:r>
            <a:r>
              <a:rPr lang="tr-TR" sz="4000" dirty="0" err="1" smtClean="0"/>
              <a:t>x,y</a:t>
            </a:r>
            <a:r>
              <a:rPr lang="tr-TR" sz="4000" dirty="0" smtClean="0"/>
              <a:t>) </a:t>
            </a:r>
            <a:r>
              <a:rPr lang="tr-TR" sz="4000" dirty="0" err="1" smtClean="0"/>
              <a:t>coordinates</a:t>
            </a:r>
            <a:r>
              <a:rPr lang="tr-TR" sz="4000" dirty="0" smtClean="0"/>
              <a:t> of </a:t>
            </a:r>
            <a:r>
              <a:rPr lang="tr-TR" sz="4000" dirty="0" err="1" smtClean="0"/>
              <a:t>required</a:t>
            </a:r>
            <a:r>
              <a:rPr lang="tr-TR" sz="4000" dirty="0" smtClean="0"/>
              <a:t> </a:t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>- </a:t>
            </a:r>
            <a:r>
              <a:rPr lang="tr-TR" sz="4000" dirty="0" err="1" smtClean="0"/>
              <a:t>Corners</a:t>
            </a:r>
            <a:r>
              <a:rPr lang="tr-TR" sz="4000" dirty="0" smtClean="0"/>
              <a:t> </a:t>
            </a:r>
            <a:r>
              <a:rPr lang="tr-TR" sz="4000" dirty="0"/>
              <a:t>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eyes</a:t>
            </a:r>
            <a:r>
              <a:rPr lang="tr-TR" sz="4000" dirty="0"/>
              <a:t>, </a:t>
            </a:r>
            <a:r>
              <a:rPr lang="tr-TR" sz="4000" dirty="0" err="1"/>
              <a:t>the</a:t>
            </a:r>
            <a:r>
              <a:rPr lang="tr-TR" sz="4000" dirty="0"/>
              <a:t> tip of </a:t>
            </a:r>
            <a:r>
              <a:rPr lang="tr-TR" sz="4000" dirty="0" err="1"/>
              <a:t>nose</a:t>
            </a:r>
            <a:r>
              <a:rPr lang="tr-TR" sz="4000" dirty="0"/>
              <a:t>, </a:t>
            </a:r>
            <a:r>
              <a:rPr lang="tr-TR" sz="4000" dirty="0" err="1"/>
              <a:t>corners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 smtClean="0"/>
              <a:t>mouth</a:t>
            </a:r>
            <a:r>
              <a:rPr lang="tr-TR" sz="4000" dirty="0" smtClean="0"/>
              <a:t>, </a:t>
            </a:r>
            <a:r>
              <a:rPr lang="tr-TR" sz="4000" dirty="0" err="1" smtClean="0"/>
              <a:t>chin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6493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err="1" smtClean="0"/>
              <a:t>What</a:t>
            </a:r>
            <a:r>
              <a:rPr lang="tr-TR" sz="4000" dirty="0" smtClean="0"/>
              <a:t> do </a:t>
            </a:r>
            <a:r>
              <a:rPr lang="tr-TR" sz="4000" dirty="0" err="1" smtClean="0"/>
              <a:t>we</a:t>
            </a:r>
            <a:r>
              <a:rPr lang="tr-TR" sz="4000" dirty="0" smtClean="0"/>
              <a:t> </a:t>
            </a:r>
            <a:r>
              <a:rPr lang="tr-TR" sz="4000" dirty="0" err="1" smtClean="0"/>
              <a:t>need</a:t>
            </a:r>
            <a:r>
              <a:rPr lang="tr-TR" sz="4000" dirty="0" smtClean="0"/>
              <a:t> </a:t>
            </a:r>
            <a:r>
              <a:rPr lang="tr-TR" sz="4000" dirty="0" err="1" smtClean="0"/>
              <a:t>for</a:t>
            </a:r>
            <a:r>
              <a:rPr lang="tr-TR" sz="4000" dirty="0" smtClean="0"/>
              <a:t> </a:t>
            </a:r>
            <a:r>
              <a:rPr lang="tr-TR" sz="4000" dirty="0" err="1" smtClean="0"/>
              <a:t>head</a:t>
            </a:r>
            <a:r>
              <a:rPr lang="tr-TR" sz="4000" dirty="0" smtClean="0"/>
              <a:t> </a:t>
            </a:r>
            <a:r>
              <a:rPr lang="tr-TR" sz="4000" dirty="0" err="1" smtClean="0"/>
              <a:t>pose</a:t>
            </a:r>
            <a:r>
              <a:rPr lang="tr-TR" sz="4000" dirty="0" smtClean="0"/>
              <a:t> </a:t>
            </a:r>
            <a:r>
              <a:rPr lang="tr-TR" sz="4000" dirty="0" err="1" smtClean="0"/>
              <a:t>estimation</a:t>
            </a:r>
            <a:r>
              <a:rPr lang="tr-TR" sz="4000" dirty="0" smtClean="0"/>
              <a:t> ?</a:t>
            </a:r>
            <a:endParaRPr lang="tr-TR" sz="40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898251" y="4376329"/>
            <a:ext cx="12626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sz="4000" dirty="0" smtClean="0"/>
              <a:t>World </a:t>
            </a:r>
            <a:r>
              <a:rPr lang="tr-TR" sz="4000" dirty="0" err="1" smtClean="0"/>
              <a:t>Coordinates</a:t>
            </a:r>
            <a:r>
              <a:rPr lang="tr-TR" sz="4000" dirty="0" smtClean="0"/>
              <a:t> - 3D </a:t>
            </a:r>
            <a:r>
              <a:rPr lang="tr-TR" sz="4000" dirty="0" err="1" smtClean="0"/>
              <a:t>locations</a:t>
            </a:r>
            <a:r>
              <a:rPr lang="tr-TR" sz="4000" dirty="0" smtClean="0"/>
              <a:t> of </a:t>
            </a:r>
            <a:r>
              <a:rPr lang="tr-TR" sz="4000" dirty="0" err="1" smtClean="0"/>
              <a:t>the</a:t>
            </a:r>
            <a:r>
              <a:rPr lang="tr-TR" sz="4000" dirty="0" smtClean="0"/>
              <a:t> </a:t>
            </a:r>
            <a:r>
              <a:rPr lang="tr-TR" sz="4000" dirty="0" err="1" smtClean="0"/>
              <a:t>some</a:t>
            </a:r>
            <a:r>
              <a:rPr lang="tr-TR" sz="4000" dirty="0" smtClean="0"/>
              <a:t> </a:t>
            </a:r>
            <a:r>
              <a:rPr lang="tr-TR" sz="4000" dirty="0" err="1" smtClean="0"/>
              <a:t>points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endParaRPr lang="tr-TR" sz="40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2404089" y="5479331"/>
            <a:ext cx="119261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tr-TR" sz="4000" dirty="0" smtClean="0"/>
              <a:t>Tip </a:t>
            </a:r>
            <a:r>
              <a:rPr lang="tr-TR" sz="4000" dirty="0"/>
              <a:t>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nose</a:t>
            </a:r>
            <a:r>
              <a:rPr lang="tr-TR" sz="4000" dirty="0"/>
              <a:t> : ( </a:t>
            </a:r>
            <a:r>
              <a:rPr lang="tr-TR" sz="4000" dirty="0" smtClean="0"/>
              <a:t>0, 0, 0)</a:t>
            </a:r>
            <a:endParaRPr lang="tr-TR" sz="4000" dirty="0" smtClean="0"/>
          </a:p>
          <a:p>
            <a:pPr marL="457200" indent="-457200">
              <a:buFont typeface="Courier New" charset="0"/>
              <a:buChar char="o"/>
            </a:pPr>
            <a:r>
              <a:rPr lang="tr-TR" sz="4000" dirty="0" err="1" smtClean="0"/>
              <a:t>Chin</a:t>
            </a:r>
            <a:r>
              <a:rPr lang="tr-TR" sz="4000" dirty="0" smtClean="0"/>
              <a:t> : ( </a:t>
            </a:r>
            <a:r>
              <a:rPr lang="tr-TR" sz="4000" dirty="0" smtClean="0"/>
              <a:t>0, </a:t>
            </a:r>
            <a:r>
              <a:rPr lang="tr-TR" sz="4000" dirty="0" smtClean="0"/>
              <a:t>-</a:t>
            </a:r>
            <a:r>
              <a:rPr lang="tr-TR" sz="4000" dirty="0" smtClean="0"/>
              <a:t>330, </a:t>
            </a:r>
            <a:r>
              <a:rPr lang="tr-TR" sz="4000" dirty="0" smtClean="0"/>
              <a:t>-</a:t>
            </a:r>
            <a:r>
              <a:rPr lang="tr-TR" sz="4000" dirty="0" smtClean="0"/>
              <a:t>65)</a:t>
            </a:r>
            <a:endParaRPr lang="tr-TR" sz="4000" dirty="0" smtClean="0"/>
          </a:p>
          <a:p>
            <a:pPr marL="457200" indent="-457200">
              <a:buFont typeface="Courier New" charset="0"/>
              <a:buChar char="o"/>
            </a:pPr>
            <a:r>
              <a:rPr lang="tr-TR" sz="4000" dirty="0" err="1" smtClean="0"/>
              <a:t>Left</a:t>
            </a:r>
            <a:r>
              <a:rPr lang="tr-TR" sz="4000" dirty="0" smtClean="0"/>
              <a:t> </a:t>
            </a:r>
            <a:r>
              <a:rPr lang="tr-TR" sz="4000" dirty="0" err="1"/>
              <a:t>corner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left</a:t>
            </a:r>
            <a:r>
              <a:rPr lang="tr-TR" sz="4000" dirty="0"/>
              <a:t> </a:t>
            </a:r>
            <a:r>
              <a:rPr lang="tr-TR" sz="4000" dirty="0" err="1"/>
              <a:t>eye</a:t>
            </a:r>
            <a:r>
              <a:rPr lang="tr-TR" sz="4000" dirty="0"/>
              <a:t> : (-</a:t>
            </a:r>
            <a:r>
              <a:rPr lang="tr-TR" sz="4000" dirty="0" smtClean="0"/>
              <a:t>225, 170, </a:t>
            </a:r>
            <a:r>
              <a:rPr lang="tr-TR" sz="4000" dirty="0"/>
              <a:t>-</a:t>
            </a:r>
            <a:r>
              <a:rPr lang="tr-TR" sz="4000" dirty="0" smtClean="0"/>
              <a:t>135)</a:t>
            </a:r>
            <a:endParaRPr lang="tr-TR" sz="4000" dirty="0"/>
          </a:p>
          <a:p>
            <a:pPr marL="457200" indent="-457200">
              <a:buFont typeface="Courier New" charset="0"/>
              <a:buChar char="o"/>
            </a:pPr>
            <a:r>
              <a:rPr lang="tr-TR" sz="4000" dirty="0" smtClean="0"/>
              <a:t>Right </a:t>
            </a:r>
            <a:r>
              <a:rPr lang="tr-TR" sz="4000" dirty="0" err="1"/>
              <a:t>corner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right</a:t>
            </a:r>
            <a:r>
              <a:rPr lang="tr-TR" sz="4000" dirty="0"/>
              <a:t> </a:t>
            </a:r>
            <a:r>
              <a:rPr lang="tr-TR" sz="4000" dirty="0" err="1"/>
              <a:t>eye</a:t>
            </a:r>
            <a:r>
              <a:rPr lang="tr-TR" sz="4000" dirty="0"/>
              <a:t> : ( </a:t>
            </a:r>
            <a:r>
              <a:rPr lang="tr-TR" sz="4000" dirty="0" smtClean="0"/>
              <a:t>225, 170, </a:t>
            </a:r>
            <a:r>
              <a:rPr lang="tr-TR" sz="4000" dirty="0"/>
              <a:t>-</a:t>
            </a:r>
            <a:r>
              <a:rPr lang="tr-TR" sz="4000" dirty="0" smtClean="0"/>
              <a:t>135)</a:t>
            </a:r>
            <a:endParaRPr lang="tr-TR" sz="4000" dirty="0"/>
          </a:p>
          <a:p>
            <a:pPr marL="457200" indent="-457200">
              <a:buFont typeface="Courier New" charset="0"/>
              <a:buChar char="o"/>
            </a:pPr>
            <a:r>
              <a:rPr lang="tr-TR" sz="4000" dirty="0" err="1" smtClean="0"/>
              <a:t>Left</a:t>
            </a:r>
            <a:r>
              <a:rPr lang="tr-TR" sz="4000" dirty="0" smtClean="0"/>
              <a:t> </a:t>
            </a:r>
            <a:r>
              <a:rPr lang="tr-TR" sz="4000" dirty="0" err="1"/>
              <a:t>corner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mouth</a:t>
            </a:r>
            <a:r>
              <a:rPr lang="tr-TR" sz="4000" dirty="0"/>
              <a:t> : (-</a:t>
            </a:r>
            <a:r>
              <a:rPr lang="tr-TR" sz="4000" dirty="0" smtClean="0"/>
              <a:t>150, </a:t>
            </a:r>
            <a:r>
              <a:rPr lang="tr-TR" sz="4000" dirty="0"/>
              <a:t>-</a:t>
            </a:r>
            <a:r>
              <a:rPr lang="tr-TR" sz="4000" dirty="0" smtClean="0"/>
              <a:t>150, </a:t>
            </a:r>
            <a:r>
              <a:rPr lang="tr-TR" sz="4000" dirty="0"/>
              <a:t>-</a:t>
            </a:r>
            <a:r>
              <a:rPr lang="tr-TR" sz="4000" dirty="0" smtClean="0"/>
              <a:t>125)</a:t>
            </a:r>
            <a:endParaRPr lang="tr-TR" sz="4000" dirty="0"/>
          </a:p>
          <a:p>
            <a:pPr marL="457200" indent="-457200">
              <a:buFont typeface="Courier New" charset="0"/>
              <a:buChar char="o"/>
            </a:pPr>
            <a:r>
              <a:rPr lang="tr-TR" sz="4000" dirty="0" smtClean="0"/>
              <a:t>Right </a:t>
            </a:r>
            <a:r>
              <a:rPr lang="tr-TR" sz="4000" dirty="0" err="1"/>
              <a:t>corner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mouth</a:t>
            </a:r>
            <a:r>
              <a:rPr lang="tr-TR" sz="4000" dirty="0"/>
              <a:t> : (</a:t>
            </a:r>
            <a:r>
              <a:rPr lang="tr-TR" sz="4000" dirty="0" smtClean="0"/>
              <a:t>150, </a:t>
            </a:r>
            <a:r>
              <a:rPr lang="tr-TR" sz="4000" dirty="0"/>
              <a:t>-</a:t>
            </a:r>
            <a:r>
              <a:rPr lang="tr-TR" sz="4000" dirty="0" smtClean="0"/>
              <a:t>150, </a:t>
            </a:r>
            <a:r>
              <a:rPr lang="tr-TR" sz="4000" dirty="0"/>
              <a:t>-</a:t>
            </a:r>
            <a:r>
              <a:rPr lang="tr-TR" sz="4000" dirty="0" smtClean="0"/>
              <a:t>125)</a:t>
            </a:r>
            <a:endParaRPr lang="tr-TR" sz="4000" dirty="0"/>
          </a:p>
          <a:p>
            <a:pPr marL="457200" indent="-457200">
              <a:buFont typeface="Wingdings" charset="2"/>
              <a:buChar char="§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117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 err="1"/>
              <a:t>What</a:t>
            </a:r>
            <a:r>
              <a:rPr lang="tr-TR" sz="4000" dirty="0"/>
              <a:t> do </a:t>
            </a:r>
            <a:r>
              <a:rPr lang="tr-TR" sz="4000" dirty="0" err="1"/>
              <a:t>we</a:t>
            </a:r>
            <a:r>
              <a:rPr lang="tr-TR" sz="4000" dirty="0"/>
              <a:t> </a:t>
            </a:r>
            <a:r>
              <a:rPr lang="tr-TR" sz="4000" dirty="0" err="1"/>
              <a:t>need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head</a:t>
            </a:r>
            <a:r>
              <a:rPr lang="tr-TR" sz="4000" dirty="0"/>
              <a:t> </a:t>
            </a:r>
            <a:r>
              <a:rPr lang="tr-TR" sz="4000" dirty="0" err="1"/>
              <a:t>pose</a:t>
            </a:r>
            <a:r>
              <a:rPr lang="tr-TR" sz="4000" dirty="0"/>
              <a:t> </a:t>
            </a:r>
            <a:r>
              <a:rPr lang="tr-TR" sz="4000" dirty="0" err="1"/>
              <a:t>estimation</a:t>
            </a:r>
            <a:r>
              <a:rPr lang="tr-TR" sz="4000" dirty="0"/>
              <a:t> ?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2371173" y="4376329"/>
            <a:ext cx="110895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tr-TR" sz="4000" dirty="0" err="1" smtClean="0"/>
              <a:t>Intrinsic</a:t>
            </a:r>
            <a:r>
              <a:rPr lang="tr-TR" sz="4000" dirty="0" smtClean="0"/>
              <a:t> </a:t>
            </a:r>
            <a:r>
              <a:rPr lang="tr-TR" sz="4000" dirty="0" err="1" smtClean="0"/>
              <a:t>parameters</a:t>
            </a:r>
            <a:r>
              <a:rPr lang="tr-TR" sz="4000" dirty="0" smtClean="0"/>
              <a:t> of </a:t>
            </a:r>
            <a:r>
              <a:rPr lang="tr-TR" sz="4000" dirty="0" err="1" smtClean="0"/>
              <a:t>the</a:t>
            </a:r>
            <a:r>
              <a:rPr lang="tr-TR" sz="4000" dirty="0" smtClean="0"/>
              <a:t> </a:t>
            </a:r>
            <a:r>
              <a:rPr lang="tr-TR" sz="4000" dirty="0" err="1" smtClean="0"/>
              <a:t>camera</a:t>
            </a:r>
            <a:r>
              <a:rPr lang="tr-TR" sz="4000" dirty="0" smtClean="0"/>
              <a:t> </a:t>
            </a:r>
            <a:br>
              <a:rPr lang="tr-TR" sz="4000" dirty="0" smtClean="0"/>
            </a:b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 err="1" smtClean="0"/>
              <a:t>Camera</a:t>
            </a:r>
            <a:r>
              <a:rPr lang="tr-TR" sz="4000" dirty="0" smtClean="0"/>
              <a:t> </a:t>
            </a:r>
            <a:r>
              <a:rPr lang="tr-TR" sz="4000" dirty="0" err="1" smtClean="0"/>
              <a:t>should</a:t>
            </a:r>
            <a:r>
              <a:rPr lang="tr-TR" sz="4000" dirty="0" smtClean="0"/>
              <a:t> be </a:t>
            </a:r>
            <a:r>
              <a:rPr lang="tr-TR" sz="4000" dirty="0" err="1" smtClean="0"/>
              <a:t>calibrated</a:t>
            </a:r>
            <a:r>
              <a:rPr lang="tr-TR" sz="4000" dirty="0" smtClean="0"/>
              <a:t>. </a:t>
            </a:r>
            <a:r>
              <a:rPr lang="tr-TR" sz="4000" dirty="0" err="1" smtClean="0"/>
              <a:t>However</a:t>
            </a:r>
            <a:r>
              <a:rPr lang="tr-TR" sz="4000" dirty="0" smtClean="0"/>
              <a:t>, an </a:t>
            </a:r>
            <a:r>
              <a:rPr lang="tr-TR" sz="4000" dirty="0" err="1" smtClean="0"/>
              <a:t>approximation</a:t>
            </a:r>
            <a:r>
              <a:rPr lang="tr-TR" sz="4000" dirty="0" smtClean="0"/>
              <a:t> </a:t>
            </a:r>
            <a:r>
              <a:rPr lang="tr-TR" sz="4000" dirty="0" err="1" smtClean="0"/>
              <a:t>would</a:t>
            </a:r>
            <a:r>
              <a:rPr lang="tr-TR" sz="4000" dirty="0" smtClean="0"/>
              <a:t> be </a:t>
            </a:r>
            <a:r>
              <a:rPr lang="tr-TR" sz="4000" dirty="0" err="1" smtClean="0"/>
              <a:t>enough</a:t>
            </a:r>
            <a:r>
              <a:rPr lang="tr-TR" sz="4000" dirty="0" smtClean="0"/>
              <a:t>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6224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956930" y="255181"/>
            <a:ext cx="13918019" cy="1913862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 HEAD POSE ESTIMATION</a:t>
            </a:r>
            <a:endParaRPr lang="en-US" sz="48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207697" y="2918743"/>
            <a:ext cx="1274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tr-TR" sz="4000" dirty="0"/>
              <a:t>How do </a:t>
            </a:r>
            <a:r>
              <a:rPr lang="tr-TR" sz="4000" dirty="0" err="1"/>
              <a:t>head</a:t>
            </a:r>
            <a:r>
              <a:rPr lang="tr-TR" sz="4000" dirty="0"/>
              <a:t> </a:t>
            </a:r>
            <a:r>
              <a:rPr lang="tr-TR" sz="4000" dirty="0" err="1"/>
              <a:t>pose</a:t>
            </a:r>
            <a:r>
              <a:rPr lang="tr-TR" sz="4000" dirty="0"/>
              <a:t> </a:t>
            </a:r>
            <a:r>
              <a:rPr lang="tr-TR" sz="4000" dirty="0" err="1"/>
              <a:t>estimation</a:t>
            </a:r>
            <a:r>
              <a:rPr lang="tr-TR" sz="4000" dirty="0"/>
              <a:t> </a:t>
            </a:r>
            <a:r>
              <a:rPr lang="tr-TR" sz="4000" dirty="0" err="1"/>
              <a:t>algorithms</a:t>
            </a:r>
            <a:r>
              <a:rPr lang="tr-TR" sz="4000" dirty="0"/>
              <a:t> </a:t>
            </a:r>
            <a:r>
              <a:rPr lang="tr-TR" sz="4000" dirty="0" err="1"/>
              <a:t>work</a:t>
            </a:r>
            <a:r>
              <a:rPr lang="tr-TR" sz="4000" dirty="0"/>
              <a:t> ?</a:t>
            </a:r>
          </a:p>
        </p:txBody>
      </p:sp>
      <p:pic>
        <p:nvPicPr>
          <p:cNvPr id="5" name="Resim 4" descr="/Users/haruncatal/Downloads/ImageFormationEquatio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18" y="4123410"/>
            <a:ext cx="11455564" cy="624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289</Words>
  <Application>Microsoft Macintosh PowerPoint</Application>
  <PresentationFormat>Özel</PresentationFormat>
  <Paragraphs>53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Courier New</vt:lpstr>
      <vt:lpstr>Mangal</vt:lpstr>
      <vt:lpstr>Wingdings</vt:lpstr>
      <vt:lpstr>Arial</vt:lpstr>
      <vt:lpstr>Office Teması</vt:lpstr>
      <vt:lpstr>PowerPoint Sunusu</vt:lpstr>
      <vt:lpstr>- INTRODUCTION</vt:lpstr>
      <vt:lpstr>- INTRODUCTION</vt:lpstr>
      <vt:lpstr>- INTRODUCTION</vt:lpstr>
      <vt:lpstr>- HEAD POSE ESTIMATION</vt:lpstr>
      <vt:lpstr>- HEAD POSE ESTIMATION</vt:lpstr>
      <vt:lpstr>- HEAD POSE ESTIMATION</vt:lpstr>
      <vt:lpstr>- HEAD POSE ESTIMATION</vt:lpstr>
      <vt:lpstr>- HEAD POSE ESTIMATION</vt:lpstr>
      <vt:lpstr>- HEAD POSE ESTIMATION</vt:lpstr>
      <vt:lpstr>- INTRODUCTION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Microsoft Office Kullanıcısı</cp:lastModifiedBy>
  <cp:revision>87</cp:revision>
  <dcterms:created xsi:type="dcterms:W3CDTF">2016-12-06T09:19:29Z</dcterms:created>
  <dcterms:modified xsi:type="dcterms:W3CDTF">2018-05-15T10:36:03Z</dcterms:modified>
</cp:coreProperties>
</file>