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48"/>
  </p:notesMasterIdLst>
  <p:sldIdLst>
    <p:sldId id="256" r:id="rId6"/>
    <p:sldId id="268" r:id="rId7"/>
    <p:sldId id="316" r:id="rId8"/>
    <p:sldId id="375" r:id="rId9"/>
    <p:sldId id="317" r:id="rId10"/>
    <p:sldId id="308" r:id="rId11"/>
    <p:sldId id="309" r:id="rId12"/>
    <p:sldId id="310" r:id="rId13"/>
    <p:sldId id="338" r:id="rId14"/>
    <p:sldId id="336" r:id="rId15"/>
    <p:sldId id="337" r:id="rId16"/>
    <p:sldId id="339" r:id="rId17"/>
    <p:sldId id="340" r:id="rId18"/>
    <p:sldId id="366" r:id="rId19"/>
    <p:sldId id="344" r:id="rId20"/>
    <p:sldId id="318" r:id="rId21"/>
    <p:sldId id="315" r:id="rId22"/>
    <p:sldId id="343" r:id="rId23"/>
    <p:sldId id="352" r:id="rId24"/>
    <p:sldId id="369" r:id="rId25"/>
    <p:sldId id="348" r:id="rId26"/>
    <p:sldId id="347" r:id="rId27"/>
    <p:sldId id="349" r:id="rId28"/>
    <p:sldId id="350" r:id="rId29"/>
    <p:sldId id="351" r:id="rId30"/>
    <p:sldId id="354" r:id="rId31"/>
    <p:sldId id="373" r:id="rId32"/>
    <p:sldId id="319" r:id="rId33"/>
    <p:sldId id="367" r:id="rId34"/>
    <p:sldId id="357" r:id="rId35"/>
    <p:sldId id="358" r:id="rId36"/>
    <p:sldId id="359" r:id="rId37"/>
    <p:sldId id="360" r:id="rId38"/>
    <p:sldId id="363" r:id="rId39"/>
    <p:sldId id="376" r:id="rId40"/>
    <p:sldId id="365" r:id="rId41"/>
    <p:sldId id="374" r:id="rId42"/>
    <p:sldId id="372" r:id="rId43"/>
    <p:sldId id="371" r:id="rId44"/>
    <p:sldId id="322" r:id="rId45"/>
    <p:sldId id="314" r:id="rId46"/>
    <p:sldId id="266" r:id="rId47"/>
  </p:sldIdLst>
  <p:sldSz cx="9144000" cy="6859588"/>
  <p:notesSz cx="6797675" cy="9926638"/>
  <p:defaultTextStyle>
    <a:defPPr>
      <a:defRPr lang="zh-TW"/>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9" autoAdjust="0"/>
    <p:restoredTop sz="88547" autoAdjust="0"/>
  </p:normalViewPr>
  <p:slideViewPr>
    <p:cSldViewPr>
      <p:cViewPr varScale="1">
        <p:scale>
          <a:sx n="77" d="100"/>
          <a:sy n="77" d="100"/>
        </p:scale>
        <p:origin x="1920" y="72"/>
      </p:cViewPr>
      <p:guideLst>
        <p:guide orient="horz" pos="3974"/>
        <p:guide pos="38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fld id="{71F2C9AD-0A5A-4BB3-A2AC-1E9F0D7EF412}" type="datetimeFigureOut">
              <a:rPr lang="zh-TW" altLang="en-US"/>
              <a:pPr>
                <a:defRPr/>
              </a:pPr>
              <a:t>2020/7/21</a:t>
            </a:fld>
            <a:endParaRPr lang="zh-TW" altLang="en-US"/>
          </a:p>
        </p:txBody>
      </p:sp>
      <p:sp>
        <p:nvSpPr>
          <p:cNvPr id="4" name="投影片圖像版面配置區 3"/>
          <p:cNvSpPr>
            <a:spLocks noGrp="1" noRot="1" noChangeAspect="1"/>
          </p:cNvSpPr>
          <p:nvPr>
            <p:ph type="sldImg" idx="2"/>
          </p:nvPr>
        </p:nvSpPr>
        <p:spPr>
          <a:xfrm>
            <a:off x="919163" y="744538"/>
            <a:ext cx="4959350" cy="3722687"/>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8D3A2C-B1CA-4207-90CE-52371B393C7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pshop.xyz/967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讓今年來我們投資資訊部的實習生完成的專題，主要是現今</a:t>
            </a:r>
            <a:r>
              <a:rPr lang="en-US" altLang="zh-TW" dirty="0" smtClean="0"/>
              <a:t>AI</a:t>
            </a:r>
            <a:r>
              <a:rPr lang="zh-TW" altLang="en-US" dirty="0" smtClean="0"/>
              <a:t>的技術應用越來越廣泛，公司也保留可觀的資料，希望透過此次機會看是否可以建置一個可以實際應用的模型且幫助放款部門在判斷上多一個依據。</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a:t>
            </a:fld>
            <a:endParaRPr lang="zh-TW" altLang="en-US"/>
          </a:p>
        </p:txBody>
      </p:sp>
    </p:spTree>
    <p:extLst>
      <p:ext uri="{BB962C8B-B14F-4D97-AF65-F5344CB8AC3E}">
        <p14:creationId xmlns:p14="http://schemas.microsoft.com/office/powerpoint/2010/main" val="333565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最終可以得到一條讓殘值平方和為最小的直線</a:t>
            </a:r>
          </a:p>
          <a:p>
            <a:r>
              <a:rPr lang="zh-TW" altLang="en-US" dirty="0" smtClean="0">
                <a:ea typeface="新細明體" panose="02020500000000000000" pitchFamily="18" charset="-120"/>
              </a:rPr>
              <a:t>在些</a:t>
            </a:r>
            <a:r>
              <a:rPr lang="en-US" altLang="zh-TW" dirty="0" smtClean="0">
                <a:ea typeface="新細明體" panose="02020500000000000000" pitchFamily="18" charset="-120"/>
              </a:rPr>
              <a:t>w</a:t>
            </a:r>
            <a:r>
              <a:rPr lang="zh-TW" altLang="en-US" dirty="0" smtClean="0">
                <a:ea typeface="新細明體" panose="02020500000000000000" pitchFamily="18" charset="-120"/>
              </a:rPr>
              <a:t>最終的結果我們稱為</a:t>
            </a:r>
            <a:r>
              <a:rPr lang="en-US" altLang="zh-TW" dirty="0" smtClean="0">
                <a:ea typeface="新細明體" panose="02020500000000000000" pitchFamily="18" charset="-120"/>
              </a:rPr>
              <a:t>w-hat</a:t>
            </a:r>
            <a:r>
              <a:rPr lang="zh-TW" altLang="en-US" dirty="0" smtClean="0">
                <a:ea typeface="新細明體" panose="02020500000000000000" pitchFamily="18" charset="-120"/>
              </a:rPr>
              <a:t>，它將記住所有</a:t>
            </a:r>
            <a:r>
              <a:rPr lang="en-US" altLang="zh-TW" dirty="0" smtClean="0">
                <a:ea typeface="新細明體" panose="02020500000000000000" pitchFamily="18" charset="-120"/>
              </a:rPr>
              <a:t>w0(</a:t>
            </a:r>
            <a:r>
              <a:rPr lang="zh-TW" altLang="en-US" dirty="0" smtClean="0">
                <a:ea typeface="新細明體" panose="02020500000000000000" pitchFamily="18" charset="-120"/>
              </a:rPr>
              <a:t>斜率</a:t>
            </a:r>
            <a:r>
              <a:rPr lang="en-US" altLang="zh-TW" dirty="0" smtClean="0">
                <a:ea typeface="新細明體" panose="02020500000000000000" pitchFamily="18" charset="-120"/>
              </a:rPr>
              <a:t>)</a:t>
            </a:r>
            <a:r>
              <a:rPr lang="zh-TW" altLang="en-US" dirty="0" smtClean="0">
                <a:ea typeface="新細明體" panose="02020500000000000000" pitchFamily="18" charset="-120"/>
              </a:rPr>
              <a:t>與</a:t>
            </a:r>
            <a:r>
              <a:rPr lang="en-US" altLang="zh-TW" dirty="0" smtClean="0">
                <a:ea typeface="新細明體" panose="02020500000000000000" pitchFamily="18" charset="-120"/>
              </a:rPr>
              <a:t>w1(</a:t>
            </a:r>
            <a:r>
              <a:rPr lang="zh-TW" altLang="en-US" dirty="0" smtClean="0">
                <a:ea typeface="新細明體" panose="02020500000000000000" pitchFamily="18" charset="-120"/>
              </a:rPr>
              <a:t>截距</a:t>
            </a:r>
            <a:r>
              <a:rPr lang="en-US" altLang="zh-TW" dirty="0" smtClean="0">
                <a:ea typeface="新細明體" panose="02020500000000000000" pitchFamily="18" charset="-120"/>
              </a:rPr>
              <a:t>)</a:t>
            </a:r>
            <a:r>
              <a:rPr lang="zh-TW" altLang="en-US" dirty="0" smtClean="0">
                <a:ea typeface="新細明體" panose="02020500000000000000" pitchFamily="18" charset="-120"/>
              </a:rPr>
              <a:t>的集合，最終我們將可以透過這條來算我們的合理價格</a:t>
            </a:r>
          </a:p>
          <a:p>
            <a:endParaRPr lang="zh-TW" altLang="en-US" dirty="0" smtClean="0">
              <a:ea typeface="新細明體" panose="02020500000000000000" pitchFamily="18" charset="-120"/>
            </a:endParaRP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B0D37CD-B0F5-42EA-A121-D78CB2A15361}" type="slidenum">
              <a:rPr lang="zh-TW" altLang="en-US" sz="1200" smtClean="0"/>
              <a:pPr/>
              <a:t>13</a:t>
            </a:fld>
            <a:endParaRPr lang="zh-TW"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http://www.ipshop.xyz/9671.html</a:t>
            </a:r>
            <a:endParaRPr lang="en-US" altLang="zh-TW" dirty="0" smtClean="0"/>
          </a:p>
          <a:p>
            <a:r>
              <a:rPr kumimoji="1" lang="zh-TW" altLang="en-US" sz="1200" b="0" i="0" kern="1200" dirty="0" smtClean="0">
                <a:solidFill>
                  <a:schemeClr val="tx1"/>
                </a:solidFill>
                <a:effectLst/>
                <a:latin typeface="+mn-lt"/>
                <a:ea typeface="新細明體" charset="-120"/>
                <a:cs typeface="+mn-cs"/>
              </a:rPr>
              <a:t>首先使用訓練集和標準答案訓練一棵樹，然後使用這棵樹預測訓練集，得到每個樣本的預測值，由於預測值與真值存在偏差，所以二者相減可以得到“殘差”。接下來訓練第二棵樹，此時不再使用真值，而是使用殘差作為標準答案。兩棵樹訓練完成後，可以再次得到每個樣本的殘差，然後進一步訓練第三棵樹，以此類推。樹的總棵數可以人為指定，也可以監控某些指標（例如驗證集上的誤差）來停止訓練。</a:t>
            </a:r>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GBDT</a:t>
            </a:r>
            <a:r>
              <a:rPr kumimoji="1" lang="zh-TW" altLang="en-US" sz="1200" b="0" i="0" kern="1200" dirty="0" smtClean="0">
                <a:solidFill>
                  <a:schemeClr val="tx1"/>
                </a:solidFill>
                <a:effectLst/>
                <a:latin typeface="+mn-lt"/>
                <a:ea typeface="新細明體" charset="-120"/>
                <a:cs typeface="+mn-cs"/>
              </a:rPr>
              <a:t>的核心在於後面的樹擬合的是前面預測值的殘差，這樣可以一步步逼近真值。</a:t>
            </a:r>
            <a:endParaRPr lang="zh-TW" altLang="en-US" dirty="0" smtClean="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14</a:t>
            </a:fld>
            <a:endParaRPr lang="zh-TW" altLang="en-US"/>
          </a:p>
        </p:txBody>
      </p:sp>
    </p:spTree>
    <p:extLst>
      <p:ext uri="{BB962C8B-B14F-4D97-AF65-F5344CB8AC3E}">
        <p14:creationId xmlns:p14="http://schemas.microsoft.com/office/powerpoint/2010/main" val="843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15</a:t>
            </a:fld>
            <a:endParaRPr lang="zh-TW" altLang="en-US"/>
          </a:p>
        </p:txBody>
      </p:sp>
    </p:spTree>
    <p:extLst>
      <p:ext uri="{BB962C8B-B14F-4D97-AF65-F5344CB8AC3E}">
        <p14:creationId xmlns:p14="http://schemas.microsoft.com/office/powerpoint/2010/main" val="327262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設定預測目標</a:t>
            </a:r>
            <a:r>
              <a:rPr lang="en-US" altLang="zh-TW" dirty="0" smtClean="0">
                <a:ea typeface="新細明體" panose="02020500000000000000" pitchFamily="18" charset="-120"/>
              </a:rPr>
              <a:t>:</a:t>
            </a:r>
            <a:r>
              <a:rPr lang="zh-TW" altLang="en-US" dirty="0" smtClean="0">
                <a:ea typeface="新細明體" panose="02020500000000000000" pitchFamily="18" charset="-120"/>
              </a:rPr>
              <a:t>做出來的 </a:t>
            </a:r>
            <a:r>
              <a:rPr lang="en-US" altLang="zh-TW" dirty="0" smtClean="0">
                <a:ea typeface="新細明體" panose="02020500000000000000" pitchFamily="18" charset="-120"/>
              </a:rPr>
              <a:t>A.I. </a:t>
            </a:r>
            <a:r>
              <a:rPr lang="zh-TW" altLang="en-US" dirty="0" smtClean="0">
                <a:ea typeface="新細明體" panose="02020500000000000000" pitchFamily="18" charset="-120"/>
              </a:rPr>
              <a:t>要幫我們解決什麼問題</a:t>
            </a:r>
          </a:p>
          <a:p>
            <a:r>
              <a:rPr lang="zh-TW" altLang="en-US" dirty="0" smtClean="0">
                <a:ea typeface="新細明體" panose="02020500000000000000" pitchFamily="18" charset="-120"/>
              </a:rPr>
              <a:t>蒐集資料並進行分析</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選擇模型，模型各有優缺選出最適合的模型</a:t>
            </a:r>
          </a:p>
          <a:p>
            <a:r>
              <a:rPr lang="zh-TW" altLang="en-US" dirty="0" smtClean="0">
                <a:ea typeface="新細明體" panose="02020500000000000000" pitchFamily="18" charset="-120"/>
              </a:rPr>
              <a:t>分析結果及修正模型，要先標記預測目標（先準備一份標準答案，讓 </a:t>
            </a:r>
            <a:r>
              <a:rPr lang="en-US" altLang="zh-TW" dirty="0" smtClean="0">
                <a:ea typeface="新細明體" panose="02020500000000000000" pitchFamily="18" charset="-120"/>
              </a:rPr>
              <a:t>A.I. </a:t>
            </a:r>
            <a:r>
              <a:rPr lang="zh-TW" altLang="en-US" dirty="0" smtClean="0">
                <a:ea typeface="新細明體" panose="02020500000000000000" pitchFamily="18" charset="-120"/>
              </a:rPr>
              <a:t>能夠分辨對錯），來辨別模型的好壞</a:t>
            </a:r>
          </a:p>
          <a:p>
            <a:r>
              <a:rPr lang="zh-TW" altLang="en-US" dirty="0" smtClean="0">
                <a:ea typeface="新細明體" panose="02020500000000000000" pitchFamily="18" charset="-120"/>
              </a:rPr>
              <a:t>若模型分析的結果不盡人意，則再看是否為資料清理不夠完整還是模型選擇錯誤</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若預測結果可接受，則將預測值顯示</a:t>
            </a:r>
          </a:p>
          <a:p>
            <a:endParaRPr lang="zh-TW" altLang="en-US" dirty="0" smtClean="0">
              <a:ea typeface="新細明體" panose="02020500000000000000" pitchFamily="18"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6DAEA96F-731B-4078-96CE-07B600F9A31A}" type="slidenum">
              <a:rPr lang="zh-TW" altLang="en-US" sz="1200" smtClean="0"/>
              <a:pPr/>
              <a:t>17</a:t>
            </a:fld>
            <a:endParaRPr lang="zh-TW" alt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panose="02020500000000000000" pitchFamily="18" charset="-120"/>
              </a:rPr>
              <a:t>Intelligence</a:t>
            </a:r>
            <a:r>
              <a:rPr lang="zh-TW" altLang="zh-TW" smtClean="0">
                <a:ea typeface="新細明體" panose="02020500000000000000" pitchFamily="18" charset="-120"/>
              </a:rPr>
              <a:t>情報</a:t>
            </a:r>
            <a:endParaRPr lang="zh-TW" altLang="en-US"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9CDE609-52E0-493E-AE5C-3B5EB838884F}" type="slidenum">
              <a:rPr lang="zh-TW" altLang="en-US" sz="1200" smtClean="0"/>
              <a:pPr/>
              <a:t>18</a:t>
            </a:fld>
            <a:endParaRPr lang="zh-TW" altLang="en-US" sz="1200" smtClean="0"/>
          </a:p>
        </p:txBody>
      </p:sp>
    </p:spTree>
    <p:extLst>
      <p:ext uri="{BB962C8B-B14F-4D97-AF65-F5344CB8AC3E}">
        <p14:creationId xmlns:p14="http://schemas.microsoft.com/office/powerpoint/2010/main" val="381889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mn-lt"/>
                <a:ea typeface="新細明體" charset="-120"/>
                <a:cs typeface="+mn-cs"/>
              </a:rPr>
              <a:t>要做房價預測每平方是萬元，我們預測結果也是萬元。那麼差值的平方單位應該是千萬級別的，這樣模型算出來的誤差會變成千萬與預測值單位萬元不好比較，因此開根號使得誤差與實際資料單位同一級別</a:t>
            </a:r>
            <a:endParaRPr kumimoji="1" lang="en-US" altLang="zh-TW" sz="1200" b="0" i="0" kern="1200" dirty="0" smtClean="0">
              <a:solidFill>
                <a:schemeClr val="tx1"/>
              </a:solidFill>
              <a:effectLst/>
              <a:latin typeface="+mn-lt"/>
              <a:ea typeface="新細明體" charset="-120"/>
              <a:cs typeface="+mn-cs"/>
            </a:endParaRPr>
          </a:p>
          <a:p>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的定義代表迴歸模式之變異值與所有</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變異量之比例，</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愈大，代表此迴歸模式能夠解釋全體</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變異量的比例愈大。因此</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愈接近</a:t>
            </a:r>
            <a:r>
              <a:rPr kumimoji="1" lang="en-US" altLang="zh-TW" sz="1200" b="0" i="0" kern="1200" dirty="0" smtClean="0">
                <a:solidFill>
                  <a:schemeClr val="tx1"/>
                </a:solidFill>
                <a:effectLst/>
                <a:latin typeface="+mn-lt"/>
                <a:ea typeface="新細明體" charset="-120"/>
                <a:cs typeface="+mn-cs"/>
              </a:rPr>
              <a:t>1.0</a:t>
            </a:r>
            <a:r>
              <a:rPr kumimoji="1" lang="zh-TW" altLang="en-US" sz="1200" b="0" i="0" kern="1200" dirty="0" smtClean="0">
                <a:solidFill>
                  <a:schemeClr val="tx1"/>
                </a:solidFill>
                <a:effectLst/>
                <a:latin typeface="+mn-lt"/>
                <a:ea typeface="新細明體" charset="-120"/>
                <a:cs typeface="+mn-cs"/>
              </a:rPr>
              <a:t>，代表此模式愈有解釋能力。</a:t>
            </a:r>
            <a:endParaRPr kumimoji="1" lang="en-US" altLang="zh-TW" sz="1200" b="0" i="0" kern="1200" dirty="0" smtClean="0">
              <a:solidFill>
                <a:schemeClr val="tx1"/>
              </a:solidFill>
              <a:effectLst/>
              <a:latin typeface="+mn-lt"/>
              <a:ea typeface="新細明體" charset="-120"/>
              <a:cs typeface="+mn-cs"/>
            </a:endParaRPr>
          </a:p>
          <a:p>
            <a:r>
              <a:rPr kumimoji="1" lang="zh-TW" altLang="en-US" sz="1200" b="0" i="0" kern="1200" dirty="0" smtClean="0">
                <a:solidFill>
                  <a:schemeClr val="tx1"/>
                </a:solidFill>
                <a:effectLst/>
                <a:latin typeface="+mn-lt"/>
                <a:ea typeface="新細明體" charset="-120"/>
                <a:cs typeface="+mn-cs"/>
              </a:rPr>
              <a:t>比如回歸模型的</a:t>
            </a:r>
            <a:r>
              <a:rPr kumimoji="1" lang="en-US" altLang="zh-TW" sz="1200" b="0" i="0" kern="1200" dirty="0" smtClean="0">
                <a:solidFill>
                  <a:schemeClr val="tx1"/>
                </a:solidFill>
                <a:effectLst/>
                <a:latin typeface="+mn-lt"/>
                <a:ea typeface="新細明體" charset="-120"/>
                <a:cs typeface="+mn-cs"/>
              </a:rPr>
              <a:t>R</a:t>
            </a:r>
            <a:r>
              <a:rPr kumimoji="1" lang="zh-TW" altLang="en-US" sz="1200" b="0" i="0" kern="1200" dirty="0" smtClean="0">
                <a:solidFill>
                  <a:schemeClr val="tx1"/>
                </a:solidFill>
                <a:effectLst/>
                <a:latin typeface="+mn-lt"/>
                <a:ea typeface="新細明體" charset="-120"/>
                <a:cs typeface="+mn-cs"/>
              </a:rPr>
              <a:t>平方等於</a:t>
            </a:r>
            <a:r>
              <a:rPr kumimoji="1" lang="en-US" altLang="zh-TW" sz="1200" b="0" i="0" kern="1200" dirty="0" smtClean="0">
                <a:solidFill>
                  <a:schemeClr val="tx1"/>
                </a:solidFill>
                <a:effectLst/>
                <a:latin typeface="+mn-lt"/>
                <a:ea typeface="新細明體" charset="-120"/>
                <a:cs typeface="+mn-cs"/>
              </a:rPr>
              <a:t>0.7</a:t>
            </a:r>
            <a:r>
              <a:rPr kumimoji="1" lang="zh-TW" altLang="en-US" sz="1200" b="0" i="0" kern="1200" dirty="0" smtClean="0">
                <a:solidFill>
                  <a:schemeClr val="tx1"/>
                </a:solidFill>
                <a:effectLst/>
                <a:latin typeface="+mn-lt"/>
                <a:ea typeface="新細明體" charset="-120"/>
                <a:cs typeface="+mn-cs"/>
              </a:rPr>
              <a:t>，此回歸模型對預測結果的可解釋程度為</a:t>
            </a:r>
            <a:r>
              <a:rPr kumimoji="1" lang="en-US" altLang="zh-TW" sz="1200" b="0" i="0" kern="1200" dirty="0" smtClean="0">
                <a:solidFill>
                  <a:schemeClr val="tx1"/>
                </a:solidFill>
                <a:effectLst/>
                <a:latin typeface="+mn-lt"/>
                <a:ea typeface="新細明體" charset="-120"/>
                <a:cs typeface="+mn-cs"/>
              </a:rPr>
              <a:t>70%</a:t>
            </a:r>
            <a:r>
              <a:rPr kumimoji="1" lang="zh-TW" altLang="en-US" sz="1200" b="0" i="0" kern="1200" dirty="0" smtClean="0">
                <a:solidFill>
                  <a:schemeClr val="tx1"/>
                </a:solidFill>
                <a:effectLst/>
                <a:latin typeface="+mn-lt"/>
                <a:ea typeface="新細明體" charset="-120"/>
                <a:cs typeface="+mn-cs"/>
              </a:rPr>
              <a:t>。</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19</a:t>
            </a:fld>
            <a:endParaRPr lang="zh-TW" altLang="en-US"/>
          </a:p>
        </p:txBody>
      </p:sp>
    </p:spTree>
    <p:extLst>
      <p:ext uri="{BB962C8B-B14F-4D97-AF65-F5344CB8AC3E}">
        <p14:creationId xmlns:p14="http://schemas.microsoft.com/office/powerpoint/2010/main" val="234133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TW" sz="1200" b="0" i="0" kern="1200" dirty="0" err="1" smtClean="0">
                <a:solidFill>
                  <a:schemeClr val="tx1"/>
                </a:solidFill>
                <a:effectLst/>
                <a:latin typeface="+mn-lt"/>
                <a:ea typeface="新細明體" charset="-120"/>
                <a:cs typeface="+mn-cs"/>
              </a:rPr>
              <a:t>GrLivArea</a:t>
            </a:r>
            <a:endParaRPr kumimoji="1" lang="en-US" altLang="zh-TW" sz="1200" b="0" i="0" kern="1200" dirty="0" smtClean="0">
              <a:solidFill>
                <a:schemeClr val="tx1"/>
              </a:solidFill>
              <a:effectLst/>
              <a:latin typeface="+mn-lt"/>
              <a:ea typeface="新細明體" charset="-12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TW" altLang="zh-TW" sz="1200" b="0" i="0" kern="1200" dirty="0" smtClean="0">
                <a:solidFill>
                  <a:schemeClr val="tx1"/>
                </a:solidFill>
                <a:effectLst/>
                <a:latin typeface="+mn-lt"/>
                <a:ea typeface="新細明體" charset="-120"/>
                <a:cs typeface="+mn-cs"/>
              </a:rPr>
              <a:t>地面上可居住面積</a:t>
            </a: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23</a:t>
            </a:fld>
            <a:endParaRPr lang="zh-TW" altLang="en-US"/>
          </a:p>
        </p:txBody>
      </p:sp>
    </p:spTree>
    <p:extLst>
      <p:ext uri="{BB962C8B-B14F-4D97-AF65-F5344CB8AC3E}">
        <p14:creationId xmlns:p14="http://schemas.microsoft.com/office/powerpoint/2010/main" val="2848399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放款資料誤差較大，線性回歸</a:t>
            </a:r>
            <a:r>
              <a:rPr lang="en-US" altLang="zh-TW" dirty="0" smtClean="0"/>
              <a:t>:1</a:t>
            </a:r>
            <a:r>
              <a:rPr lang="zh-TW" altLang="en-US" dirty="0" smtClean="0"/>
              <a:t>千多萬、</a:t>
            </a:r>
            <a:r>
              <a:rPr lang="en-US" altLang="zh-TW" dirty="0" smtClean="0"/>
              <a:t> XGBoost:6</a:t>
            </a:r>
            <a:r>
              <a:rPr lang="zh-TW" altLang="en-US" dirty="0" smtClean="0"/>
              <a:t>百多萬。</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38</a:t>
            </a:fld>
            <a:endParaRPr lang="zh-TW" altLang="en-US"/>
          </a:p>
        </p:txBody>
      </p:sp>
    </p:spTree>
    <p:extLst>
      <p:ext uri="{BB962C8B-B14F-4D97-AF65-F5344CB8AC3E}">
        <p14:creationId xmlns:p14="http://schemas.microsoft.com/office/powerpoint/2010/main" val="2451999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未考慮外部環境因素</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交通便利性、房屋座落朝向</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地區價格差很多</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台北跟高雄價差很多</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39</a:t>
            </a:fld>
            <a:endParaRPr lang="zh-TW" altLang="en-US"/>
          </a:p>
        </p:txBody>
      </p:sp>
    </p:spTree>
    <p:extLst>
      <p:ext uri="{BB962C8B-B14F-4D97-AF65-F5344CB8AC3E}">
        <p14:creationId xmlns:p14="http://schemas.microsoft.com/office/powerpoint/2010/main" val="655647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70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DFB02F71-B921-4445-9FF7-71B182DB3C5B}" type="slidenum">
              <a:rPr lang="zh-TW" altLang="en-US" sz="1200" smtClean="0"/>
              <a:pPr/>
              <a:t>41</a:t>
            </a:fld>
            <a:endParaRPr lang="zh-TW"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此次主要是研究不動產價格預測，要預測就要先有大量的資料，但是一開始拿到的資料可能不是很完整，有缺漏、有空值等等狀況，就要學習如何進行資料處理與分析，需要先進行處理，完成後才可以進行模型的建置以及判斷預測的是否符合期待，利用理論與實務的結合，能夠更了解放款的業務與相關作業流程。</a:t>
            </a: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a:t>
            </a:fld>
            <a:endParaRPr lang="zh-TW" altLang="en-US"/>
          </a:p>
        </p:txBody>
      </p:sp>
    </p:spTree>
    <p:extLst>
      <p:ext uri="{BB962C8B-B14F-4D97-AF65-F5344CB8AC3E}">
        <p14:creationId xmlns:p14="http://schemas.microsoft.com/office/powerpoint/2010/main" val="322069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所有資料都被「標註」</a:t>
            </a:r>
            <a:r>
              <a:rPr lang="en-US" altLang="zh-TW" dirty="0" smtClean="0">
                <a:ea typeface="新細明體" panose="02020500000000000000" pitchFamily="18" charset="-120"/>
              </a:rPr>
              <a:t>(label)</a:t>
            </a:r>
            <a:r>
              <a:rPr lang="zh-TW" altLang="en-US" dirty="0" smtClean="0">
                <a:ea typeface="新細明體" panose="02020500000000000000" pitchFamily="18" charset="-120"/>
              </a:rPr>
              <a:t>，告訴機器相對應的值，以提供機器學習在輸出時判斷誤差使用。這種方法為人工分類，對電腦來說最簡單，對人類來說最辛苦。這種方法像是告訴機器（電腦）標準答案，正式考試的時候機器依照標準答案作答，正確性會比較高。例如，若要訓練機器區分橘子和蘋果，則提供機器 </a:t>
            </a:r>
            <a:r>
              <a:rPr lang="en-US" altLang="zh-TW" dirty="0" smtClean="0">
                <a:ea typeface="新細明體" panose="02020500000000000000" pitchFamily="18" charset="-120"/>
              </a:rPr>
              <a:t>1000 </a:t>
            </a:r>
            <a:r>
              <a:rPr lang="zh-TW" altLang="en-US" dirty="0" smtClean="0">
                <a:ea typeface="新細明體" panose="02020500000000000000" pitchFamily="18" charset="-120"/>
              </a:rPr>
              <a:t>張蘋果和橘子的照片。機器依照標註的照片去偵測橘子和蘋果的特徵，依照特徵就能辨識出橘子和蘋果並進行預測。</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非監督式學習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所有資料都沒有標註，機器透過尋找資料的特徵，自己進行分類。此種方法不用人工進行分類，對人類來說最簡單，但對電腦來說最辛苦，誤差較大。</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A653A73A-353E-4CBC-AD36-795820EE8CF9}" type="slidenum">
              <a:rPr lang="zh-TW" altLang="en-US" sz="1200" smtClean="0"/>
              <a:pPr/>
              <a:t>6</a:t>
            </a:fld>
            <a:endParaRPr lang="zh-TW"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spcBef>
                <a:spcPts val="0"/>
              </a:spcBef>
              <a:spcAft>
                <a:spcPts val="0"/>
              </a:spcAft>
              <a:defRPr/>
            </a:pPr>
            <a:r>
              <a:rPr lang="zh-TW" altLang="en-US" dirty="0" smtClean="0">
                <a:latin typeface="+mj-ea"/>
              </a:rPr>
              <a:t>在</a:t>
            </a:r>
            <a:r>
              <a:rPr lang="zh-TW" altLang="en-US" dirty="0" smtClean="0">
                <a:ea typeface="新細明體" panose="02020500000000000000" pitchFamily="18" charset="-120"/>
              </a:rPr>
              <a:t>監督式學習</a:t>
            </a:r>
            <a:r>
              <a:rPr lang="zh-TW" altLang="en-US" dirty="0" smtClean="0">
                <a:latin typeface="+mj-ea"/>
              </a:rPr>
              <a:t>中，少量資料有標籤，而大部分資料沒有標籤，先用少量標籤資料訓練，再對未標籤資料進行訓練，挑選最有信心的未標籤資料作為預測標籤加入訓練集裡，</a:t>
            </a:r>
            <a:r>
              <a:rPr lang="zh-TW" altLang="en-US" dirty="0" smtClean="0"/>
              <a:t>這種方法可以讓預測時比較精準。若有 </a:t>
            </a:r>
            <a:r>
              <a:rPr lang="en-US" altLang="zh-TW" dirty="0" smtClean="0"/>
              <a:t>100 </a:t>
            </a:r>
            <a:r>
              <a:rPr lang="zh-TW" altLang="en-US" dirty="0" smtClean="0"/>
              <a:t>張照片，則標註其中 </a:t>
            </a:r>
            <a:r>
              <a:rPr lang="en-US" altLang="zh-TW" dirty="0" smtClean="0"/>
              <a:t>10 </a:t>
            </a:r>
            <a:r>
              <a:rPr lang="zh-TW" altLang="en-US" dirty="0" smtClean="0"/>
              <a:t>張哪些是大象哪些是長頸鹿。機器透過這 </a:t>
            </a:r>
            <a:r>
              <a:rPr lang="en-US" altLang="zh-TW" dirty="0" smtClean="0"/>
              <a:t>10 </a:t>
            </a:r>
            <a:r>
              <a:rPr lang="zh-TW" altLang="en-US" dirty="0" smtClean="0"/>
              <a:t>張照片的特徵去辨識及分類剩餘的照片。因為已經有辨識的依據，所以預測出來的結果通常比非監督式學習準確。</a:t>
            </a:r>
            <a:endParaRPr lang="en-US" altLang="zh-TW" dirty="0" smtClean="0"/>
          </a:p>
          <a:p>
            <a:pPr eaLnBrk="1" fontAlgn="auto" hangingPunct="1">
              <a:spcBef>
                <a:spcPts val="0"/>
              </a:spcBef>
              <a:spcAft>
                <a:spcPts val="0"/>
              </a:spcAft>
              <a:defRPr/>
            </a:pPr>
            <a:endParaRPr lang="en-US" altLang="zh-TW" dirty="0" smtClean="0">
              <a:latin typeface="+mj-ea"/>
            </a:endParaRPr>
          </a:p>
          <a:p>
            <a:pPr>
              <a:defRPr/>
            </a:pPr>
            <a:r>
              <a:rPr lang="zh-TW" altLang="en-US" dirty="0" smtClean="0"/>
              <a:t>多拉桿吃角子老虎機 </a:t>
            </a:r>
            <a:r>
              <a:rPr lang="en-US" altLang="zh-TW" dirty="0" smtClean="0"/>
              <a:t>(multi-armed bandit) </a:t>
            </a:r>
            <a:r>
              <a:rPr lang="zh-TW" altLang="en-US" dirty="0" smtClean="0"/>
              <a:t>，指的則是很多台吃角子老虎機給玩家選擇，每一台機器可以得到的期望報酬皆不一樣。站在玩家的立場，目標應該是透過機器的選擇，在遊戲中獲得最大「期望報酬」</a:t>
            </a:r>
          </a:p>
          <a:p>
            <a:pPr>
              <a:defRPr/>
            </a:pPr>
            <a:endParaRPr lang="zh-TW" altLang="en-US" dirty="0"/>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4A3D2F4-905A-43CF-AE16-E644DAB63490}" type="slidenum">
              <a:rPr lang="zh-TW" altLang="en-US" sz="1200" smtClean="0"/>
              <a:pPr/>
              <a:t>7</a:t>
            </a:fld>
            <a:endParaRPr lang="zh-TW"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利用實際登錄查詢附近標的近幾年的成交價</a:t>
            </a:r>
          </a:p>
        </p:txBody>
      </p:sp>
      <p:sp>
        <p:nvSpPr>
          <p:cNvPr id="20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25F86976-E4EA-4FCC-BF90-7BF380868260}" type="slidenum">
              <a:rPr lang="zh-TW" altLang="en-US" sz="1200" smtClean="0"/>
              <a:pPr/>
              <a:t>8</a:t>
            </a:fld>
            <a:endParaRPr lang="zh-TW"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依照其坪數與成交價可以繪出下面的圖，每一個點代表一間房子的售價，假設現在一棟房子想要出售，基本上要剛好有一棟房子要一模一樣的機率是很小的，於是乎只能將其鎖定在相去不遠並且坪數大小差不多的房子，在這張示意圖中，可以發現有間房子坪數與要賣的房子坪數差不多。</a:t>
            </a:r>
          </a:p>
          <a:p>
            <a:endParaRPr lang="zh-TW" altLang="en-US" dirty="0" smtClean="0">
              <a:ea typeface="新細明體" panose="02020500000000000000" pitchFamily="18" charset="-120"/>
            </a:endParaRP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42FCB02-2449-4D20-93DD-77BE3501CB43}" type="slidenum">
              <a:rPr lang="zh-TW" altLang="en-US" sz="1200" smtClean="0"/>
              <a:pPr/>
              <a:t>9</a:t>
            </a:fld>
            <a:endParaRPr lang="zh-TW"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順著前例來討論房價與坪數的關係，將迴歸分析應用在這個例子上時，最簡單的模型就是在資料上畫出一條直線，直線包含了斜率及截距，</a:t>
            </a:r>
            <a:r>
              <a:rPr kumimoji="1" lang="zh-TW" altLang="en-US" sz="1200" b="0" i="0" kern="1200" dirty="0" smtClean="0">
                <a:solidFill>
                  <a:schemeClr val="tx1"/>
                </a:solidFill>
                <a:effectLst/>
                <a:latin typeface="+mn-lt"/>
                <a:ea typeface="新細明體" charset="-120"/>
                <a:cs typeface="+mn-cs"/>
              </a:rPr>
              <a:t>從中可以得到一個線性函數，</a:t>
            </a:r>
            <a:r>
              <a:rPr lang="zh-TW" altLang="en-US" dirty="0" smtClean="0">
                <a:ea typeface="新細明體" panose="02020500000000000000" pitchFamily="18" charset="-120"/>
              </a:rPr>
              <a:t>利用得到的公式房屋價格等於截距加上斜率乘上坪數，就是預計售價</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D971E43-E62C-485C-94F3-8CE1028CB6F7}" type="slidenum">
              <a:rPr lang="zh-TW" altLang="en-US" sz="1200" smtClean="0"/>
              <a:pPr/>
              <a:t>10</a:t>
            </a:fld>
            <a:endParaRPr lang="zh-TW"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但是此時問題來了，在這個函數裡面不會只有一個</a:t>
            </a:r>
            <a:r>
              <a:rPr lang="en-US" altLang="zh-TW" dirty="0" smtClean="0">
                <a:ea typeface="新細明體" panose="02020500000000000000" pitchFamily="18" charset="-120"/>
              </a:rPr>
              <a:t>w</a:t>
            </a:r>
            <a:r>
              <a:rPr lang="zh-TW" altLang="en-US" dirty="0" smtClean="0">
                <a:ea typeface="新細明體" panose="02020500000000000000" pitchFamily="18" charset="-120"/>
              </a:rPr>
              <a:t>會有好幾組，所以要思考且回答的是，要選擇那一條</a:t>
            </a:r>
            <a:r>
              <a:rPr lang="en-US" altLang="zh-TW" dirty="0" smtClean="0">
                <a:ea typeface="新細明體" panose="02020500000000000000" pitchFamily="18" charset="-120"/>
              </a:rPr>
              <a:t>w</a:t>
            </a:r>
            <a:r>
              <a:rPr lang="zh-TW" altLang="en-US" dirty="0" smtClean="0">
                <a:ea typeface="新細明體" panose="02020500000000000000" pitchFamily="18" charset="-120"/>
              </a:rPr>
              <a:t>做為模型呢</a:t>
            </a:r>
            <a:r>
              <a:rPr lang="en-US" altLang="zh-TW" dirty="0" smtClean="0">
                <a:ea typeface="新細明體" panose="02020500000000000000" pitchFamily="18" charset="-120"/>
              </a:rPr>
              <a:t>?</a:t>
            </a:r>
            <a:endParaRPr lang="zh-TW" altLang="en-US" dirty="0" smtClean="0">
              <a:ea typeface="新細明體" panose="02020500000000000000" pitchFamily="18" charset="-120"/>
            </a:endParaRPr>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EA047B8-A9B9-4F6F-8687-D3465868A22F}" type="slidenum">
              <a:rPr lang="zh-TW" altLang="en-US" sz="1200" smtClean="0"/>
              <a:pPr/>
              <a:t>11</a:t>
            </a:fld>
            <a:endParaRPr lang="zh-TW"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常見的做法是，透過每一個點到劃出的直線中求出距離，這個距離代表著預測與實際的結果差了多少，透過殘差平方和的最小值來求得最適合的直線，</a:t>
            </a:r>
          </a:p>
          <a:p>
            <a:r>
              <a:rPr lang="zh-TW" altLang="en-US" dirty="0" smtClean="0">
                <a:ea typeface="新細明體" panose="02020500000000000000" pitchFamily="18" charset="-120"/>
              </a:rPr>
              <a:t>需要做的就是將每一條的值給透過殘值平方和給求出來</a:t>
            </a:r>
          </a:p>
          <a:p>
            <a:endParaRPr lang="zh-TW" altLang="en-US" dirty="0" smtClean="0">
              <a:ea typeface="新細明體" panose="02020500000000000000" pitchFamily="18" charset="-120"/>
            </a:endParaRP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882F187-E2DA-4BE4-8738-C313AF3B3904}" type="slidenum">
              <a:rPr lang="zh-TW" altLang="en-US" sz="1200" smtClean="0"/>
              <a:pPr/>
              <a:t>12</a:t>
            </a:fld>
            <a:endParaRPr lang="zh-TW"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1"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14916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361038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23873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14423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2A2660B8-608F-4783-9163-20D66A7B3A09}"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lIns="76782" tIns="38391" rIns="76782" bIns="38391"/>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A2549FC-3607-4DC3-B7F9-50C4F2E0430D}" type="slidenum">
              <a:rPr lang="en-US" altLang="zh-TW" sz="800">
                <a:solidFill>
                  <a:prstClr val="black"/>
                </a:solidFill>
              </a:rPr>
              <a:pPr>
                <a:defRPr/>
              </a:pPr>
              <a:t>‹#›</a:t>
            </a:fld>
            <a:endParaRPr lang="en-US" altLang="zh-TW" sz="8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25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5pPr>
      <a:lvl6pPr marL="383911" algn="ctr" rtl="0" fontAlgn="base">
        <a:spcBef>
          <a:spcPct val="0"/>
        </a:spcBef>
        <a:spcAft>
          <a:spcPct val="0"/>
        </a:spcAft>
        <a:defRPr kumimoji="1" sz="3700">
          <a:solidFill>
            <a:schemeClr val="tx2"/>
          </a:solidFill>
          <a:latin typeface="Times New Roman" pitchFamily="18" charset="0"/>
          <a:ea typeface="新細明體" pitchFamily="18" charset="-120"/>
        </a:defRPr>
      </a:lvl6pPr>
      <a:lvl7pPr marL="767822" algn="ctr" rtl="0" fontAlgn="base">
        <a:spcBef>
          <a:spcPct val="0"/>
        </a:spcBef>
        <a:spcAft>
          <a:spcPct val="0"/>
        </a:spcAft>
        <a:defRPr kumimoji="1" sz="3700">
          <a:solidFill>
            <a:schemeClr val="tx2"/>
          </a:solidFill>
          <a:latin typeface="Times New Roman" pitchFamily="18" charset="0"/>
          <a:ea typeface="新細明體" pitchFamily="18" charset="-120"/>
        </a:defRPr>
      </a:lvl7pPr>
      <a:lvl8pPr marL="1151733" algn="ctr" rtl="0" fontAlgn="base">
        <a:spcBef>
          <a:spcPct val="0"/>
        </a:spcBef>
        <a:spcAft>
          <a:spcPct val="0"/>
        </a:spcAft>
        <a:defRPr kumimoji="1" sz="3700">
          <a:solidFill>
            <a:schemeClr val="tx2"/>
          </a:solidFill>
          <a:latin typeface="Times New Roman" pitchFamily="18" charset="0"/>
          <a:ea typeface="新細明體" pitchFamily="18" charset="-120"/>
        </a:defRPr>
      </a:lvl8pPr>
      <a:lvl9pPr marL="1535643" algn="ctr" rtl="0" fontAlgn="base">
        <a:spcBef>
          <a:spcPct val="0"/>
        </a:spcBef>
        <a:spcAft>
          <a:spcPct val="0"/>
        </a:spcAft>
        <a:defRPr kumimoji="1" sz="3700">
          <a:solidFill>
            <a:schemeClr val="tx2"/>
          </a:solidFill>
          <a:latin typeface="Times New Roman" pitchFamily="18" charset="0"/>
          <a:ea typeface="新細明體" pitchFamily="18" charset="-120"/>
        </a:defRPr>
      </a:lvl9pPr>
    </p:titleStyle>
    <p:bodyStyle>
      <a:lvl1pPr marL="287338" indent="-287338"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622300" indent="-239713"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2pPr>
      <a:lvl3pPr marL="958850" indent="-1905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3pPr>
      <a:lvl4pPr marL="1343025"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4pPr>
      <a:lvl5pPr marL="1727200"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5pPr>
      <a:lvl6pPr marL="2111510" indent="-191955" algn="l" rtl="0" fontAlgn="base">
        <a:spcBef>
          <a:spcPct val="20000"/>
        </a:spcBef>
        <a:spcAft>
          <a:spcPct val="0"/>
        </a:spcAft>
        <a:buChar char="»"/>
        <a:defRPr kumimoji="1" sz="1700">
          <a:solidFill>
            <a:schemeClr val="tx1"/>
          </a:solidFill>
          <a:latin typeface="+mn-lt"/>
          <a:ea typeface="+mn-ea"/>
        </a:defRPr>
      </a:lvl6pPr>
      <a:lvl7pPr marL="2495420" indent="-191955" algn="l" rtl="0" fontAlgn="base">
        <a:spcBef>
          <a:spcPct val="20000"/>
        </a:spcBef>
        <a:spcAft>
          <a:spcPct val="0"/>
        </a:spcAft>
        <a:buChar char="»"/>
        <a:defRPr kumimoji="1" sz="1700">
          <a:solidFill>
            <a:schemeClr val="tx1"/>
          </a:solidFill>
          <a:latin typeface="+mn-lt"/>
          <a:ea typeface="+mn-ea"/>
        </a:defRPr>
      </a:lvl7pPr>
      <a:lvl8pPr marL="2879331" indent="-191955" algn="l" rtl="0" fontAlgn="base">
        <a:spcBef>
          <a:spcPct val="20000"/>
        </a:spcBef>
        <a:spcAft>
          <a:spcPct val="0"/>
        </a:spcAft>
        <a:buChar char="»"/>
        <a:defRPr kumimoji="1" sz="1700">
          <a:solidFill>
            <a:schemeClr val="tx1"/>
          </a:solidFill>
          <a:latin typeface="+mn-lt"/>
          <a:ea typeface="+mn-ea"/>
        </a:defRPr>
      </a:lvl8pPr>
      <a:lvl9pPr marL="3263242" indent="-191955" algn="l" rtl="0" fontAlgn="base">
        <a:spcBef>
          <a:spcPct val="20000"/>
        </a:spcBef>
        <a:spcAft>
          <a:spcPct val="0"/>
        </a:spcAft>
        <a:buChar char="»"/>
        <a:defRPr kumimoji="1" sz="1700">
          <a:solidFill>
            <a:schemeClr val="tx1"/>
          </a:solidFill>
          <a:latin typeface="+mn-lt"/>
          <a:ea typeface="+mn-ea"/>
        </a:defRPr>
      </a:lvl9pPr>
    </p:bodyStyle>
    <p:otherStyle>
      <a:defPPr>
        <a:defRPr lang="zh-TW"/>
      </a:defPPr>
      <a:lvl1pPr marL="0" algn="l" defTabSz="767822" rtl="0" eaLnBrk="1" latinLnBrk="0" hangingPunct="1">
        <a:defRPr sz="1500" kern="1200">
          <a:solidFill>
            <a:schemeClr val="tx1"/>
          </a:solidFill>
          <a:latin typeface="+mn-lt"/>
          <a:ea typeface="+mn-ea"/>
          <a:cs typeface="+mn-cs"/>
        </a:defRPr>
      </a:lvl1pPr>
      <a:lvl2pPr marL="383911" algn="l" defTabSz="767822" rtl="0" eaLnBrk="1" latinLnBrk="0" hangingPunct="1">
        <a:defRPr sz="1500" kern="1200">
          <a:solidFill>
            <a:schemeClr val="tx1"/>
          </a:solidFill>
          <a:latin typeface="+mn-lt"/>
          <a:ea typeface="+mn-ea"/>
          <a:cs typeface="+mn-cs"/>
        </a:defRPr>
      </a:lvl2pPr>
      <a:lvl3pPr marL="767822" algn="l" defTabSz="767822" rtl="0" eaLnBrk="1" latinLnBrk="0" hangingPunct="1">
        <a:defRPr sz="1500" kern="1200">
          <a:solidFill>
            <a:schemeClr val="tx1"/>
          </a:solidFill>
          <a:latin typeface="+mn-lt"/>
          <a:ea typeface="+mn-ea"/>
          <a:cs typeface="+mn-cs"/>
        </a:defRPr>
      </a:lvl3pPr>
      <a:lvl4pPr marL="1151733" algn="l" defTabSz="767822" rtl="0" eaLnBrk="1" latinLnBrk="0" hangingPunct="1">
        <a:defRPr sz="1500" kern="1200">
          <a:solidFill>
            <a:schemeClr val="tx1"/>
          </a:solidFill>
          <a:latin typeface="+mn-lt"/>
          <a:ea typeface="+mn-ea"/>
          <a:cs typeface="+mn-cs"/>
        </a:defRPr>
      </a:lvl4pPr>
      <a:lvl5pPr marL="1535643" algn="l" defTabSz="767822" rtl="0" eaLnBrk="1" latinLnBrk="0" hangingPunct="1">
        <a:defRPr sz="1500" kern="1200">
          <a:solidFill>
            <a:schemeClr val="tx1"/>
          </a:solidFill>
          <a:latin typeface="+mn-lt"/>
          <a:ea typeface="+mn-ea"/>
          <a:cs typeface="+mn-cs"/>
        </a:defRPr>
      </a:lvl5pPr>
      <a:lvl6pPr marL="1919554" algn="l" defTabSz="767822" rtl="0" eaLnBrk="1" latinLnBrk="0" hangingPunct="1">
        <a:defRPr sz="1500" kern="1200">
          <a:solidFill>
            <a:schemeClr val="tx1"/>
          </a:solidFill>
          <a:latin typeface="+mn-lt"/>
          <a:ea typeface="+mn-ea"/>
          <a:cs typeface="+mn-cs"/>
        </a:defRPr>
      </a:lvl6pPr>
      <a:lvl7pPr marL="2303465" algn="l" defTabSz="767822" rtl="0" eaLnBrk="1" latinLnBrk="0" hangingPunct="1">
        <a:defRPr sz="1500" kern="1200">
          <a:solidFill>
            <a:schemeClr val="tx1"/>
          </a:solidFill>
          <a:latin typeface="+mn-lt"/>
          <a:ea typeface="+mn-ea"/>
          <a:cs typeface="+mn-cs"/>
        </a:defRPr>
      </a:lvl7pPr>
      <a:lvl8pPr marL="2687376" algn="l" defTabSz="767822" rtl="0" eaLnBrk="1" latinLnBrk="0" hangingPunct="1">
        <a:defRPr sz="1500" kern="1200">
          <a:solidFill>
            <a:schemeClr val="tx1"/>
          </a:solidFill>
          <a:latin typeface="+mn-lt"/>
          <a:ea typeface="+mn-ea"/>
          <a:cs typeface="+mn-cs"/>
        </a:defRPr>
      </a:lvl8pPr>
      <a:lvl9pPr marL="3071287" algn="l" defTabSz="7678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8" name="Text Box 20"/>
          <p:cNvSpPr txBox="1">
            <a:spLocks noChangeArrowheads="1"/>
          </p:cNvSpPr>
          <p:nvPr/>
        </p:nvSpPr>
        <p:spPr bwMode="auto">
          <a:xfrm>
            <a:off x="609600" y="2854325"/>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AI</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應用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不動產價格預測</a:t>
            </a:r>
            <a:endParaRPr lang="zh-TW" altLang="en-US"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367088" y="4679950"/>
            <a:ext cx="2262187" cy="369888"/>
          </a:xfrm>
          <a:prstGeom prst="rect">
            <a:avLst/>
          </a:prstGeom>
          <a:noFill/>
        </p:spPr>
        <p:txBody>
          <a:bodyPr wrap="none">
            <a:spAutoFit/>
          </a:bodyPr>
          <a:lstStyle/>
          <a:p>
            <a:pPr algn="ctr" eaLnBrk="1" hangingPunct="1">
              <a:defRPr/>
            </a:pPr>
            <a:r>
              <a:rPr lang="zh-TW" altLang="en-US" sz="1800" u="none" dirty="0">
                <a:solidFill>
                  <a:schemeClr val="tx1">
                    <a:lumMod val="50000"/>
                    <a:lumOff val="50000"/>
                  </a:schemeClr>
                </a:solidFill>
                <a:latin typeface="微軟正黑體"/>
                <a:ea typeface="微軟正黑體"/>
                <a:cs typeface="微軟正黑體"/>
              </a:rPr>
              <a:t>投資資訊部＆林清河</a:t>
            </a:r>
          </a:p>
        </p:txBody>
      </p:sp>
      <p:sp>
        <p:nvSpPr>
          <p:cNvPr id="7" name="文字方塊 6"/>
          <p:cNvSpPr txBox="1"/>
          <p:nvPr/>
        </p:nvSpPr>
        <p:spPr>
          <a:xfrm>
            <a:off x="3843338" y="5162550"/>
            <a:ext cx="1309687" cy="369888"/>
          </a:xfrm>
          <a:prstGeom prst="rect">
            <a:avLst/>
          </a:prstGeom>
          <a:noFill/>
        </p:spPr>
        <p:txBody>
          <a:bodyPr wrap="none">
            <a:spAutoFit/>
          </a:bodyPr>
          <a:lstStyle/>
          <a:p>
            <a:pPr algn="ctr" eaLnBrk="1" hangingPunct="1">
              <a:defRPr/>
            </a:pPr>
            <a:r>
              <a:rPr lang="en-US" altLang="zh-TW" sz="1800" u="none" dirty="0">
                <a:solidFill>
                  <a:schemeClr val="tx1">
                    <a:lumMod val="50000"/>
                    <a:lumOff val="50000"/>
                  </a:schemeClr>
                </a:solidFill>
                <a:latin typeface="微軟正黑體"/>
                <a:ea typeface="微軟正黑體"/>
                <a:cs typeface="微軟正黑體"/>
              </a:rPr>
              <a:t>109/07/22</a:t>
            </a:r>
            <a:endParaRPr lang="zh-TW" altLang="en-US" sz="1800" u="none" dirty="0">
              <a:solidFill>
                <a:schemeClr val="tx1">
                  <a:lumMod val="50000"/>
                  <a:lumOff val="50000"/>
                </a:schemeClr>
              </a:solidFill>
              <a:latin typeface="微軟正黑體"/>
              <a:ea typeface="微軟正黑體"/>
              <a:cs typeface="微軟正黑體"/>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-3</a:t>
            </a:r>
            <a:endParaRPr lang="zh-TW" altLang="en-US" b="1" dirty="0" smtClean="0"/>
          </a:p>
        </p:txBody>
      </p:sp>
      <p:sp>
        <p:nvSpPr>
          <p:cNvPr id="23555"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畫出一條房價與坪數的關係線。</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W1</a:t>
            </a:r>
            <a:r>
              <a:rPr lang="zh-TW" altLang="en-US" dirty="0" smtClean="0"/>
              <a:t>：斜率，稱為特徵</a:t>
            </a:r>
            <a:r>
              <a:rPr lang="en-US" altLang="zh-TW" dirty="0" smtClean="0"/>
              <a:t>X</a:t>
            </a:r>
            <a:r>
              <a:rPr lang="zh-TW" altLang="en-US" dirty="0" smtClean="0"/>
              <a:t>的權重，不同</a:t>
            </a:r>
            <a:r>
              <a:rPr lang="en-US" altLang="zh-TW" dirty="0" smtClean="0"/>
              <a:t>x</a:t>
            </a:r>
            <a:r>
              <a:rPr lang="zh-TW" altLang="en-US" dirty="0" smtClean="0"/>
              <a:t>代表不同的房屋坪數</a:t>
            </a:r>
          </a:p>
          <a:p>
            <a:r>
              <a:rPr lang="en-US" altLang="zh-TW" dirty="0" smtClean="0"/>
              <a:t>W0</a:t>
            </a:r>
            <a:r>
              <a:rPr lang="zh-TW" altLang="en-US" dirty="0" smtClean="0"/>
              <a:t>：截距</a:t>
            </a:r>
            <a:endParaRPr lang="en-US" altLang="zh-TW" dirty="0" smtClean="0"/>
          </a:p>
          <a:p>
            <a:r>
              <a:rPr lang="en-US" altLang="zh-TW" dirty="0" smtClean="0"/>
              <a:t>X</a:t>
            </a:r>
            <a:r>
              <a:rPr lang="zh-TW" altLang="en-US" dirty="0"/>
              <a:t> ：坪數</a:t>
            </a:r>
            <a:endParaRPr lang="zh-TW" altLang="en-US" dirty="0" smtClean="0"/>
          </a:p>
          <a:p>
            <a:endParaRPr lang="zh-TW" altLang="en-US" dirty="0" smtClean="0"/>
          </a:p>
        </p:txBody>
      </p:sp>
      <p:sp>
        <p:nvSpPr>
          <p:cNvPr id="2355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3557" name="Picture 2" descr="https://ithelp.ithome.com.tw/upload/images/20171220/20107448XcalIG75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824038"/>
            <a:ext cx="641826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-4</a:t>
            </a:r>
            <a:endParaRPr lang="zh-TW" altLang="en-US" b="1" dirty="0" smtClean="0"/>
          </a:p>
        </p:txBody>
      </p:sp>
      <p:sp>
        <p:nvSpPr>
          <p:cNvPr id="25603"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該選哪一條</a:t>
            </a:r>
            <a:r>
              <a:rPr lang="en-US" altLang="zh-TW" dirty="0" smtClean="0"/>
              <a:t>w</a:t>
            </a:r>
            <a:r>
              <a:rPr lang="zh-TW" altLang="en-US" dirty="0" smtClean="0"/>
              <a:t>作為模型</a:t>
            </a:r>
            <a:r>
              <a:rPr lang="en-US" altLang="zh-TW" dirty="0" smtClean="0"/>
              <a:t>?</a:t>
            </a:r>
            <a:endParaRPr lang="zh-TW" altLang="en-US" dirty="0" smtClean="0"/>
          </a:p>
        </p:txBody>
      </p:sp>
      <p:sp>
        <p:nvSpPr>
          <p:cNvPr id="25604"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5605" name="Picture 2" descr="https://ithelp.ithome.com.tw/upload/images/20171220/201074487rH6goSeJ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67659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-5</a:t>
            </a:r>
            <a:endParaRPr lang="zh-TW" altLang="en-US" b="1" dirty="0" smtClean="0"/>
          </a:p>
        </p:txBody>
      </p:sp>
      <p:sp>
        <p:nvSpPr>
          <p:cNvPr id="2765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sp>
        <p:nvSpPr>
          <p:cNvPr id="27652" name="內容版面配置區 4"/>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將每個點到每個條線的距離算出來，</a:t>
            </a:r>
            <a:r>
              <a:rPr lang="zh-TW" altLang="en-US" dirty="0"/>
              <a:t>距離代表著預測與實際的結果差了</a:t>
            </a:r>
            <a:r>
              <a:rPr lang="zh-TW" altLang="en-US" dirty="0" smtClean="0"/>
              <a:t>多少。</a:t>
            </a:r>
            <a:endParaRPr lang="en-US" altLang="zh-TW" dirty="0" smtClean="0"/>
          </a:p>
          <a:p>
            <a:r>
              <a:rPr lang="zh-TW" altLang="en-US" dirty="0" smtClean="0"/>
              <a:t>加</a:t>
            </a:r>
            <a:r>
              <a:rPr lang="zh-TW" altLang="en-US" dirty="0"/>
              <a:t>總</a:t>
            </a:r>
            <a:r>
              <a:rPr lang="zh-TW" altLang="en-US" dirty="0" smtClean="0"/>
              <a:t>每條線的差距並找出最小值。</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$house 1 </a:t>
            </a:r>
            <a:r>
              <a:rPr lang="zh-TW" altLang="en-US" dirty="0" smtClean="0"/>
              <a:t>：第一間房子的真實價格</a:t>
            </a:r>
          </a:p>
          <a:p>
            <a:r>
              <a:rPr lang="en-US" altLang="zh-TW" dirty="0" smtClean="0"/>
              <a:t>w0+w1sq.ft.house 1</a:t>
            </a:r>
            <a:r>
              <a:rPr lang="zh-TW" altLang="en-US" dirty="0" smtClean="0"/>
              <a:t>：第一間房子透過回歸求出的價格</a:t>
            </a:r>
          </a:p>
          <a:p>
            <a:endParaRPr lang="zh-TW" altLang="en-US" dirty="0" smtClean="0"/>
          </a:p>
        </p:txBody>
      </p:sp>
      <p:pic>
        <p:nvPicPr>
          <p:cNvPr id="27653" name="Picture 2" descr="https://ithelp.ithome.com.tw/upload/images/20171220/20107448ImMDdSN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77666"/>
            <a:ext cx="6105095" cy="273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-6</a:t>
            </a:r>
            <a:endParaRPr lang="zh-TW" altLang="en-US" b="1" dirty="0" smtClean="0"/>
          </a:p>
        </p:txBody>
      </p:sp>
      <p:sp>
        <p:nvSpPr>
          <p:cNvPr id="29699"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得到一條差距為最小的直線，即可計算合理價格。</a:t>
            </a:r>
            <a:endParaRPr lang="en-US" altLang="zh-TW" dirty="0" smtClean="0"/>
          </a:p>
          <a:p>
            <a:endParaRPr lang="zh-TW" altLang="en-US" dirty="0" smtClean="0"/>
          </a:p>
        </p:txBody>
      </p:sp>
      <p:sp>
        <p:nvSpPr>
          <p:cNvPr id="29700"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9701" name="Picture 2" descr="https://ithelp.ithome.com.tw/upload/images/20171220/20107448JwJCWTjED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73238"/>
            <a:ext cx="7754291" cy="352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t>XGBoost</a:t>
            </a:r>
            <a:r>
              <a:rPr lang="zh-TW" altLang="en-US" b="1" dirty="0" smtClean="0"/>
              <a:t>介紹</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en-US" altLang="zh-TW" dirty="0" err="1" smtClean="0"/>
              <a:t>XGBoost</a:t>
            </a:r>
            <a:r>
              <a:rPr lang="en-US" altLang="zh-TW" dirty="0"/>
              <a:t>(</a:t>
            </a:r>
            <a:r>
              <a:rPr lang="en-US" altLang="zh-TW" dirty="0" err="1" smtClean="0"/>
              <a:t>eXtremeGradient</a:t>
            </a:r>
            <a:r>
              <a:rPr lang="en-US" altLang="zh-TW" dirty="0" smtClean="0"/>
              <a:t> </a:t>
            </a:r>
            <a:r>
              <a:rPr lang="en-US" altLang="zh-TW" dirty="0"/>
              <a:t>Boosting</a:t>
            </a:r>
            <a:r>
              <a:rPr lang="en-US" altLang="zh-TW" dirty="0" smtClean="0"/>
              <a:t>)</a:t>
            </a:r>
            <a:r>
              <a:rPr lang="zh-TW" altLang="en-US" dirty="0" smtClean="0"/>
              <a:t>是</a:t>
            </a:r>
            <a:r>
              <a:rPr lang="en-US" altLang="zh-TW" dirty="0" smtClean="0"/>
              <a:t>2014</a:t>
            </a:r>
            <a:r>
              <a:rPr lang="zh-TW" altLang="en-US" dirty="0" smtClean="0"/>
              <a:t>年</a:t>
            </a:r>
            <a:r>
              <a:rPr lang="en-US" altLang="zh-TW" dirty="0" smtClean="0"/>
              <a:t>2</a:t>
            </a:r>
            <a:r>
              <a:rPr lang="zh-TW" altLang="en-US" dirty="0" smtClean="0"/>
              <a:t>月誕生的專注於梯度提升演算法的機器學習函式庫，此函式庫因其優良的學習效果以及高效的訓練速度而獲得廣泛的關注。</a:t>
            </a:r>
            <a:endParaRPr lang="en-US" altLang="zh-TW" dirty="0" smtClean="0"/>
          </a:p>
          <a:p>
            <a:r>
              <a:rPr lang="zh-TW" altLang="en-US" dirty="0" smtClean="0"/>
              <a:t>基於</a:t>
            </a:r>
            <a:r>
              <a:rPr lang="zh-TW" altLang="en-US" dirty="0"/>
              <a:t>決策樹的集成機器學習算</a:t>
            </a:r>
            <a:r>
              <a:rPr lang="zh-TW" altLang="en-US" dirty="0" smtClean="0"/>
              <a:t>法。</a:t>
            </a:r>
            <a:endParaRPr lang="en-US" altLang="zh-TW" dirty="0" smtClean="0"/>
          </a:p>
          <a:p>
            <a:r>
              <a:rPr lang="zh-TW" altLang="en-US" dirty="0" smtClean="0"/>
              <a:t>算法思想</a:t>
            </a:r>
            <a:r>
              <a:rPr lang="en-US" altLang="zh-TW" dirty="0" smtClean="0"/>
              <a:t>:</a:t>
            </a:r>
            <a:r>
              <a:rPr lang="zh-TW" altLang="en-US" dirty="0" smtClean="0"/>
              <a:t>在預測新樣本時，每棵樹都會有一個輸出值，將這些輸出值相加，即得到樣本最終的預測值。</a:t>
            </a:r>
            <a:endParaRPr lang="en-US" altLang="zh-TW"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1393825" y="3069754"/>
            <a:ext cx="6000750" cy="2400300"/>
          </a:xfrm>
          <a:prstGeom prst="rect">
            <a:avLst/>
          </a:prstGeom>
        </p:spPr>
      </p:pic>
      <p:sp>
        <p:nvSpPr>
          <p:cNvPr id="6" name="文字方塊 5"/>
          <p:cNvSpPr txBox="1"/>
          <p:nvPr/>
        </p:nvSpPr>
        <p:spPr>
          <a:xfrm>
            <a:off x="574561" y="5721372"/>
            <a:ext cx="2304256" cy="461665"/>
          </a:xfrm>
          <a:prstGeom prst="rect">
            <a:avLst/>
          </a:prstGeom>
          <a:noFill/>
        </p:spPr>
        <p:txBody>
          <a:bodyPr wrap="square" rtlCol="0">
            <a:spAutoFit/>
          </a:bodyPr>
          <a:lstStyle/>
          <a:p>
            <a:r>
              <a:rPr lang="zh-TW" altLang="en-US" u="none" dirty="0" smtClean="0">
                <a:solidFill>
                  <a:srgbClr val="FF0000"/>
                </a:solidFill>
              </a:rPr>
              <a:t>第</a:t>
            </a:r>
            <a:r>
              <a:rPr lang="en-US" altLang="zh-TW" u="none" dirty="0" smtClean="0">
                <a:solidFill>
                  <a:srgbClr val="FF0000"/>
                </a:solidFill>
              </a:rPr>
              <a:t>t</a:t>
            </a:r>
            <a:r>
              <a:rPr lang="zh-TW" altLang="en-US" u="none" dirty="0" smtClean="0">
                <a:solidFill>
                  <a:srgbClr val="FF0000"/>
                </a:solidFill>
              </a:rPr>
              <a:t>輪模型</a:t>
            </a:r>
            <a:r>
              <a:rPr lang="zh-TW" altLang="en-US" u="none" dirty="0">
                <a:solidFill>
                  <a:srgbClr val="FF0000"/>
                </a:solidFill>
              </a:rPr>
              <a:t>預測</a:t>
            </a:r>
          </a:p>
        </p:txBody>
      </p:sp>
      <p:sp>
        <p:nvSpPr>
          <p:cNvPr id="7" name="文字方塊 6"/>
          <p:cNvSpPr txBox="1"/>
          <p:nvPr/>
        </p:nvSpPr>
        <p:spPr>
          <a:xfrm>
            <a:off x="3446165" y="5743276"/>
            <a:ext cx="2304256" cy="830997"/>
          </a:xfrm>
          <a:prstGeom prst="rect">
            <a:avLst/>
          </a:prstGeom>
          <a:noFill/>
        </p:spPr>
        <p:txBody>
          <a:bodyPr wrap="square" rtlCol="0">
            <a:spAutoFit/>
          </a:bodyPr>
          <a:lstStyle/>
          <a:p>
            <a:r>
              <a:rPr lang="zh-TW" altLang="en-US" u="none" dirty="0" smtClean="0">
                <a:solidFill>
                  <a:srgbClr val="FF0000"/>
                </a:solidFill>
              </a:rPr>
              <a:t>保留前面</a:t>
            </a:r>
            <a:r>
              <a:rPr lang="en-US" altLang="zh-TW" u="none" dirty="0" smtClean="0">
                <a:solidFill>
                  <a:srgbClr val="FF0000"/>
                </a:solidFill>
              </a:rPr>
              <a:t>t-1</a:t>
            </a:r>
            <a:r>
              <a:rPr lang="zh-TW" altLang="en-US" u="none" dirty="0" smtClean="0">
                <a:solidFill>
                  <a:srgbClr val="FF0000"/>
                </a:solidFill>
              </a:rPr>
              <a:t>輪的模型預測</a:t>
            </a:r>
            <a:endParaRPr lang="zh-TW" altLang="en-US" u="none" dirty="0">
              <a:solidFill>
                <a:srgbClr val="FF0000"/>
              </a:solidFill>
            </a:endParaRPr>
          </a:p>
        </p:txBody>
      </p:sp>
      <p:sp>
        <p:nvSpPr>
          <p:cNvPr id="8" name="文字方塊 7"/>
          <p:cNvSpPr txBox="1"/>
          <p:nvPr/>
        </p:nvSpPr>
        <p:spPr>
          <a:xfrm>
            <a:off x="6026423" y="5721372"/>
            <a:ext cx="2736304" cy="461665"/>
          </a:xfrm>
          <a:prstGeom prst="rect">
            <a:avLst/>
          </a:prstGeom>
          <a:noFill/>
        </p:spPr>
        <p:txBody>
          <a:bodyPr wrap="square" rtlCol="0">
            <a:spAutoFit/>
          </a:bodyPr>
          <a:lstStyle/>
          <a:p>
            <a:r>
              <a:rPr lang="zh-TW" altLang="en-US" u="none" dirty="0" smtClean="0">
                <a:solidFill>
                  <a:srgbClr val="FF0000"/>
                </a:solidFill>
              </a:rPr>
              <a:t>加入一個新的函數</a:t>
            </a:r>
            <a:endParaRPr lang="zh-TW" altLang="en-US" u="none" dirty="0">
              <a:solidFill>
                <a:srgbClr val="FF0000"/>
              </a:solidFill>
            </a:endParaRPr>
          </a:p>
        </p:txBody>
      </p:sp>
      <p:cxnSp>
        <p:nvCxnSpPr>
          <p:cNvPr id="10" name="直線單箭頭接點 9"/>
          <p:cNvCxnSpPr/>
          <p:nvPr/>
        </p:nvCxnSpPr>
        <p:spPr bwMode="auto">
          <a:xfrm flipV="1">
            <a:off x="1187624" y="5470054"/>
            <a:ext cx="432048" cy="251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860032" y="5470054"/>
            <a:ext cx="373657"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flipV="1">
            <a:off x="6948264" y="5470054"/>
            <a:ext cx="446311"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13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smtClean="0"/>
              <a:t>XGBoost</a:t>
            </a:r>
            <a:r>
              <a:rPr lang="zh-TW" altLang="en-US" b="1" dirty="0" smtClean="0"/>
              <a:t>介紹</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使用兩棵樹來預測一個人是否喜歡電腦遊戲的示意圖如下。</a:t>
            </a:r>
            <a:endParaRPr lang="en-US" altLang="zh-TW" dirty="0" smtClean="0"/>
          </a:p>
          <a:p>
            <a:r>
              <a:rPr lang="zh-TW" altLang="en-US" dirty="0" smtClean="0"/>
              <a:t>小男孩和老人的預測值為兩棵樹預測值的加總。</a:t>
            </a:r>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899592" y="2349674"/>
            <a:ext cx="7558105" cy="3472050"/>
          </a:xfrm>
          <a:prstGeom prst="rect">
            <a:avLst/>
          </a:prstGeom>
        </p:spPr>
      </p:pic>
    </p:spTree>
    <p:extLst>
      <p:ext uri="{BB962C8B-B14F-4D97-AF65-F5344CB8AC3E}">
        <p14:creationId xmlns:p14="http://schemas.microsoft.com/office/powerpoint/2010/main" val="561688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1197546"/>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模型建置</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流程圖</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目標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模型評估指標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a:t>
            </a:r>
            <a:r>
              <a:rPr lang="zh-TW" altLang="en-US" dirty="0" smtClean="0"/>
              <a:t>房價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放款資料</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流程圖</a:t>
            </a:r>
          </a:p>
        </p:txBody>
      </p:sp>
      <p:sp>
        <p:nvSpPr>
          <p:cNvPr id="3277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sp>
        <p:nvSpPr>
          <p:cNvPr id="18" name="矩形 17"/>
          <p:cNvSpPr/>
          <p:nvPr/>
        </p:nvSpPr>
        <p:spPr bwMode="auto">
          <a:xfrm>
            <a:off x="978530" y="1963631"/>
            <a:ext cx="1945588" cy="1299176"/>
          </a:xfrm>
          <a:prstGeom prst="rect">
            <a:avLst/>
          </a:prstGeom>
          <a:solidFill>
            <a:schemeClr val="accent6">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a:solidFill>
                  <a:schemeClr val="tx1"/>
                </a:solidFill>
                <a:latin typeface="微軟正黑體" panose="020B0604030504040204" pitchFamily="34" charset="-120"/>
                <a:ea typeface="微軟正黑體" panose="020B0604030504040204" pitchFamily="34" charset="-120"/>
              </a:rPr>
              <a:t>S</a:t>
            </a:r>
            <a:r>
              <a:rPr lang="en-US" altLang="zh-TW" u="none" dirty="0" smtClean="0">
                <a:solidFill>
                  <a:schemeClr val="tx1"/>
                </a:solidFill>
                <a:latin typeface="微軟正黑體" panose="020B0604030504040204" pitchFamily="34" charset="-120"/>
                <a:ea typeface="微軟正黑體" panose="020B0604030504040204" pitchFamily="34" charset="-120"/>
              </a:rPr>
              <a:t>tep1</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設定</a:t>
            </a:r>
            <a:r>
              <a:rPr lang="zh-TW" altLang="en-US" u="none" dirty="0">
                <a:solidFill>
                  <a:schemeClr val="tx1"/>
                </a:solidFill>
                <a:latin typeface="微軟正黑體" panose="020B0604030504040204" pitchFamily="34" charset="-120"/>
                <a:ea typeface="微軟正黑體" panose="020B0604030504040204" pitchFamily="34" charset="-120"/>
              </a:rPr>
              <a:t>目標</a:t>
            </a:r>
          </a:p>
        </p:txBody>
      </p:sp>
      <p:sp>
        <p:nvSpPr>
          <p:cNvPr id="64" name="矩形 63"/>
          <p:cNvSpPr/>
          <p:nvPr/>
        </p:nvSpPr>
        <p:spPr bwMode="auto">
          <a:xfrm>
            <a:off x="3779912" y="1950406"/>
            <a:ext cx="2099593" cy="1335372"/>
          </a:xfrm>
          <a:prstGeom prst="rect">
            <a:avLst/>
          </a:prstGeom>
          <a:solidFill>
            <a:schemeClr val="accent6">
              <a:lumMod val="40000"/>
              <a:lumOff val="6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Step2</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資料收集</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與</a:t>
            </a:r>
            <a:r>
              <a:rPr lang="zh-TW" altLang="en-US" u="none" dirty="0">
                <a:solidFill>
                  <a:schemeClr val="tx1"/>
                </a:solidFill>
                <a:latin typeface="微軟正黑體" panose="020B0604030504040204" pitchFamily="34" charset="-120"/>
                <a:ea typeface="微軟正黑體" panose="020B0604030504040204" pitchFamily="34" charset="-120"/>
              </a:rPr>
              <a:t>分析</a:t>
            </a:r>
          </a:p>
        </p:txBody>
      </p:sp>
      <p:sp>
        <p:nvSpPr>
          <p:cNvPr id="65" name="矩形 64"/>
          <p:cNvSpPr/>
          <p:nvPr/>
        </p:nvSpPr>
        <p:spPr bwMode="auto">
          <a:xfrm>
            <a:off x="6701830" y="1955168"/>
            <a:ext cx="2092965" cy="1330610"/>
          </a:xfrm>
          <a:prstGeom prst="rect">
            <a:avLst/>
          </a:prstGeom>
          <a:solidFill>
            <a:schemeClr val="accent6">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Step3</a:t>
            </a:r>
            <a:endParaRPr lang="en-US" altLang="zh-TW" u="none" dirty="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選擇</a:t>
            </a:r>
            <a:r>
              <a:rPr lang="zh-TW" altLang="en-US" u="none" dirty="0">
                <a:solidFill>
                  <a:schemeClr val="tx1"/>
                </a:solidFill>
                <a:latin typeface="微軟正黑體" panose="020B0604030504040204" pitchFamily="34" charset="-120"/>
                <a:ea typeface="微軟正黑體" panose="020B0604030504040204" pitchFamily="34" charset="-120"/>
              </a:rPr>
              <a:t>及</a:t>
            </a:r>
            <a:r>
              <a:rPr lang="zh-TW" altLang="en-US" u="none" dirty="0" smtClean="0">
                <a:solidFill>
                  <a:schemeClr val="tx1"/>
                </a:solidFill>
                <a:latin typeface="微軟正黑體" panose="020B0604030504040204" pitchFamily="34" charset="-120"/>
                <a:ea typeface="微軟正黑體" panose="020B0604030504040204" pitchFamily="34" charset="-120"/>
              </a:rPr>
              <a:t>建立</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模型</a:t>
            </a:r>
            <a:endParaRPr lang="zh-TW" altLang="en-US" u="none" dirty="0">
              <a:solidFill>
                <a:schemeClr val="tx1"/>
              </a:solidFill>
              <a:latin typeface="微軟正黑體" panose="020B0604030504040204" pitchFamily="34" charset="-120"/>
              <a:ea typeface="微軟正黑體" panose="020B0604030504040204" pitchFamily="34" charset="-120"/>
            </a:endParaRPr>
          </a:p>
        </p:txBody>
      </p:sp>
      <p:sp>
        <p:nvSpPr>
          <p:cNvPr id="66" name="矩形 65"/>
          <p:cNvSpPr/>
          <p:nvPr/>
        </p:nvSpPr>
        <p:spPr bwMode="auto">
          <a:xfrm>
            <a:off x="2310912" y="4179256"/>
            <a:ext cx="2082205" cy="1345120"/>
          </a:xfrm>
          <a:prstGeom prst="rect">
            <a:avLst/>
          </a:prstGeom>
          <a:solidFill>
            <a:schemeClr val="accent1">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Step4</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分析</a:t>
            </a:r>
            <a:r>
              <a:rPr lang="zh-TW" altLang="en-US" u="none" dirty="0">
                <a:solidFill>
                  <a:schemeClr val="tx1"/>
                </a:solidFill>
                <a:latin typeface="微軟正黑體" panose="020B0604030504040204" pitchFamily="34" charset="-120"/>
                <a:ea typeface="微軟正黑體" panose="020B0604030504040204" pitchFamily="34" charset="-120"/>
              </a:rPr>
              <a:t>結果</a:t>
            </a:r>
            <a:r>
              <a:rPr lang="zh-TW" altLang="en-US" u="none" dirty="0" smtClean="0">
                <a:solidFill>
                  <a:schemeClr val="tx1"/>
                </a:solidFill>
                <a:latin typeface="微軟正黑體" panose="020B0604030504040204" pitchFamily="34" charset="-120"/>
                <a:ea typeface="微軟正黑體" panose="020B0604030504040204" pitchFamily="34" charset="-120"/>
              </a:rPr>
              <a:t>及</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修正</a:t>
            </a:r>
            <a:r>
              <a:rPr lang="zh-TW" altLang="en-US" u="none" dirty="0">
                <a:solidFill>
                  <a:schemeClr val="tx1"/>
                </a:solidFill>
                <a:latin typeface="微軟正黑體" panose="020B0604030504040204" pitchFamily="34" charset="-120"/>
                <a:ea typeface="微軟正黑體" panose="020B0604030504040204" pitchFamily="34" charset="-120"/>
              </a:rPr>
              <a:t>模型</a:t>
            </a:r>
          </a:p>
        </p:txBody>
      </p:sp>
      <p:sp>
        <p:nvSpPr>
          <p:cNvPr id="67" name="矩形 66"/>
          <p:cNvSpPr/>
          <p:nvPr/>
        </p:nvSpPr>
        <p:spPr bwMode="auto">
          <a:xfrm>
            <a:off x="5879505" y="4179256"/>
            <a:ext cx="1944688" cy="1345120"/>
          </a:xfrm>
          <a:prstGeom prst="rect">
            <a:avLst/>
          </a:prstGeom>
          <a:solidFill>
            <a:schemeClr val="accent1">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Step5</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顯示</a:t>
            </a:r>
            <a:r>
              <a:rPr lang="zh-TW" altLang="en-US" u="none" dirty="0">
                <a:solidFill>
                  <a:schemeClr val="tx1"/>
                </a:solidFill>
                <a:latin typeface="微軟正黑體" panose="020B0604030504040204" pitchFamily="34" charset="-120"/>
                <a:ea typeface="微軟正黑體" panose="020B0604030504040204" pitchFamily="34" charset="-120"/>
              </a:rPr>
              <a:t>預測值</a:t>
            </a:r>
          </a:p>
        </p:txBody>
      </p:sp>
      <p:cxnSp>
        <p:nvCxnSpPr>
          <p:cNvPr id="32777" name="直線單箭頭接點 19"/>
          <p:cNvCxnSpPr>
            <a:cxnSpLocks noChangeShapeType="1"/>
            <a:stCxn id="18" idx="3"/>
            <a:endCxn id="64" idx="1"/>
          </p:cNvCxnSpPr>
          <p:nvPr/>
        </p:nvCxnSpPr>
        <p:spPr bwMode="auto">
          <a:xfrm>
            <a:off x="2924118" y="2613219"/>
            <a:ext cx="855794" cy="4873"/>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3" name="直線單箭頭接點 2"/>
          <p:cNvCxnSpPr>
            <a:stCxn id="64" idx="3"/>
            <a:endCxn id="65" idx="1"/>
          </p:cNvCxnSpPr>
          <p:nvPr/>
        </p:nvCxnSpPr>
        <p:spPr bwMode="auto">
          <a:xfrm>
            <a:off x="5879505" y="2618092"/>
            <a:ext cx="822325" cy="2381"/>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5" name="肘形接點 4"/>
          <p:cNvCxnSpPr>
            <a:stCxn id="65" idx="2"/>
            <a:endCxn id="66" idx="1"/>
          </p:cNvCxnSpPr>
          <p:nvPr/>
        </p:nvCxnSpPr>
        <p:spPr bwMode="auto">
          <a:xfrm rot="5400000">
            <a:off x="4246594" y="1350097"/>
            <a:ext cx="1566038" cy="5437401"/>
          </a:xfrm>
          <a:prstGeom prst="bentConnector4">
            <a:avLst>
              <a:gd name="adj1" fmla="val 28527"/>
              <a:gd name="adj2" fmla="val 104204"/>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7" name="直線單箭頭接點 6"/>
          <p:cNvCxnSpPr>
            <a:stCxn id="66" idx="3"/>
            <a:endCxn id="67" idx="1"/>
          </p:cNvCxnSpPr>
          <p:nvPr/>
        </p:nvCxnSpPr>
        <p:spPr bwMode="auto">
          <a:xfrm>
            <a:off x="4393117" y="4851816"/>
            <a:ext cx="1486388" cy="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9" name="肘形接點 28"/>
          <p:cNvCxnSpPr/>
          <p:nvPr/>
        </p:nvCxnSpPr>
        <p:spPr bwMode="auto">
          <a:xfrm rot="5400000" flipH="1" flipV="1">
            <a:off x="3765559" y="1555793"/>
            <a:ext cx="3569208" cy="4396298"/>
          </a:xfrm>
          <a:prstGeom prst="bentConnector5">
            <a:avLst>
              <a:gd name="adj1" fmla="val -15872"/>
              <a:gd name="adj2" fmla="val -68526"/>
              <a:gd name="adj3" fmla="val 118378"/>
            </a:avLst>
          </a:prstGeom>
          <a:ln w="28575" cap="flat" cmpd="sng" algn="ctr">
            <a:solidFill>
              <a:srgbClr val="FF0000"/>
            </a:solidFill>
            <a:prstDash val="dash"/>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cxnSp>
        <p:nvCxnSpPr>
          <p:cNvPr id="32796" name="肘形接點 32795"/>
          <p:cNvCxnSpPr>
            <a:stCxn id="64" idx="0"/>
            <a:endCxn id="66" idx="2"/>
          </p:cNvCxnSpPr>
          <p:nvPr/>
        </p:nvCxnSpPr>
        <p:spPr bwMode="auto">
          <a:xfrm rot="16200000" flipH="1" flipV="1">
            <a:off x="2303877" y="2998544"/>
            <a:ext cx="3573970" cy="1477694"/>
          </a:xfrm>
          <a:prstGeom prst="bentConnector5">
            <a:avLst>
              <a:gd name="adj1" fmla="val -11402"/>
              <a:gd name="adj2" fmla="val 274037"/>
              <a:gd name="adj3" fmla="val 106396"/>
            </a:avLst>
          </a:prstGeom>
          <a:ln w="28575" cap="flat" cmpd="sng" algn="ctr">
            <a:solidFill>
              <a:srgbClr val="FF0000"/>
            </a:solidFill>
            <a:prstDash val="dash"/>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目標</a:t>
            </a:r>
          </a:p>
        </p:txBody>
      </p:sp>
      <p:sp>
        <p:nvSpPr>
          <p:cNvPr id="12291"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solidFill>
                  <a:schemeClr val="tx2"/>
                </a:solidFill>
              </a:rPr>
              <a:t>目標</a:t>
            </a:r>
            <a:r>
              <a:rPr lang="en-US" altLang="zh-TW" dirty="0" smtClean="0">
                <a:solidFill>
                  <a:schemeClr val="tx2"/>
                </a:solidFill>
              </a:rPr>
              <a:t>:</a:t>
            </a:r>
            <a:r>
              <a:rPr lang="zh-TW" altLang="en-US" dirty="0" smtClean="0">
                <a:solidFill>
                  <a:schemeClr val="tx2"/>
                </a:solidFill>
              </a:rPr>
              <a:t>預測房價</a:t>
            </a:r>
            <a:endParaRPr lang="en-US" altLang="zh-TW" dirty="0" smtClean="0">
              <a:solidFill>
                <a:schemeClr val="tx2"/>
              </a:solidFill>
            </a:endParaRPr>
          </a:p>
          <a:p>
            <a:r>
              <a:rPr lang="zh-TW" altLang="en-US" dirty="0" smtClean="0">
                <a:solidFill>
                  <a:schemeClr val="tx2"/>
                </a:solidFill>
              </a:rPr>
              <a:t>練習</a:t>
            </a:r>
            <a:r>
              <a:rPr lang="en-US" altLang="zh-TW" dirty="0" smtClean="0">
                <a:solidFill>
                  <a:schemeClr val="tx2"/>
                </a:solidFill>
              </a:rPr>
              <a:t>1:</a:t>
            </a:r>
            <a:r>
              <a:rPr lang="zh-TW" altLang="en-US" dirty="0" smtClean="0">
                <a:solidFill>
                  <a:schemeClr val="tx2"/>
                </a:solidFill>
              </a:rPr>
              <a:t>利用</a:t>
            </a:r>
            <a:r>
              <a:rPr lang="en-US" altLang="zh-TW" dirty="0" err="1" smtClean="0">
                <a:solidFill>
                  <a:schemeClr val="tx2"/>
                </a:solidFill>
              </a:rPr>
              <a:t>Kaggle</a:t>
            </a:r>
            <a:r>
              <a:rPr lang="zh-TW" altLang="en-US" dirty="0" smtClean="0">
                <a:solidFill>
                  <a:schemeClr val="tx2"/>
                </a:solidFill>
              </a:rPr>
              <a:t>網站上的美國房價資料，進行房價模型建置。</a:t>
            </a:r>
            <a:endParaRPr lang="en-US" altLang="zh-TW" dirty="0" smtClean="0">
              <a:solidFill>
                <a:schemeClr val="tx2"/>
              </a:solidFill>
            </a:endParaRPr>
          </a:p>
          <a:p>
            <a:r>
              <a:rPr lang="zh-TW" altLang="en-US" dirty="0" smtClean="0">
                <a:solidFill>
                  <a:schemeClr val="tx2"/>
                </a:solidFill>
              </a:rPr>
              <a:t>練習</a:t>
            </a:r>
            <a:r>
              <a:rPr lang="en-US" altLang="zh-TW" dirty="0">
                <a:solidFill>
                  <a:schemeClr val="tx2"/>
                </a:solidFill>
              </a:rPr>
              <a:t>2</a:t>
            </a:r>
            <a:r>
              <a:rPr lang="en-US" altLang="zh-TW" dirty="0" smtClean="0">
                <a:solidFill>
                  <a:schemeClr val="tx2"/>
                </a:solidFill>
              </a:rPr>
              <a:t>:</a:t>
            </a:r>
            <a:r>
              <a:rPr lang="zh-TW" altLang="en-US" dirty="0" smtClean="0">
                <a:solidFill>
                  <a:schemeClr val="tx2"/>
                </a:solidFill>
              </a:rPr>
              <a:t>利用放款現有資料進行模型建置與預測。</a:t>
            </a:r>
            <a:endParaRPr lang="en-US" altLang="zh-TW" dirty="0" smtClean="0">
              <a:solidFill>
                <a:schemeClr val="tx2"/>
              </a:solidFill>
            </a:endParaRPr>
          </a:p>
          <a:p>
            <a:endParaRPr lang="zh-TW" altLang="en-US" dirty="0" smtClean="0">
              <a:solidFill>
                <a:schemeClr val="tx2"/>
              </a:solidFill>
            </a:endParaRPr>
          </a:p>
          <a:p>
            <a:endParaRPr lang="zh-TW" altLang="en-US" dirty="0" smtClean="0"/>
          </a:p>
        </p:txBody>
      </p:sp>
      <p:sp>
        <p:nvSpPr>
          <p:cNvPr id="12292"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2293"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9674"/>
            <a:ext cx="715168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14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模型評估</a:t>
            </a:r>
            <a:r>
              <a:rPr lang="zh-TW" altLang="en-US" b="1" dirty="0"/>
              <a:t>指標</a:t>
            </a:r>
          </a:p>
        </p:txBody>
      </p:sp>
      <p:sp>
        <p:nvSpPr>
          <p:cNvPr id="3" name="內容版面配置區 2"/>
          <p:cNvSpPr>
            <a:spLocks noGrp="1"/>
          </p:cNvSpPr>
          <p:nvPr>
            <p:ph sz="quarter" idx="10"/>
          </p:nvPr>
        </p:nvSpPr>
        <p:spPr/>
        <p:txBody>
          <a:bodyPr/>
          <a:lstStyle/>
          <a:p>
            <a:r>
              <a:rPr lang="zh-TW" altLang="en-US" dirty="0" smtClean="0"/>
              <a:t>評價標準</a:t>
            </a:r>
            <a:r>
              <a:rPr lang="en-US" altLang="zh-TW" dirty="0" smtClean="0"/>
              <a:t>:</a:t>
            </a:r>
          </a:p>
          <a:p>
            <a:pPr lvl="1"/>
            <a:r>
              <a:rPr lang="zh-TW" altLang="en-US" sz="1600" dirty="0" smtClean="0"/>
              <a:t>均</a:t>
            </a:r>
            <a:r>
              <a:rPr lang="zh-TW" altLang="en-US" sz="1600" dirty="0"/>
              <a:t>方</a:t>
            </a:r>
            <a:r>
              <a:rPr lang="zh-TW" altLang="en-US" sz="1600" dirty="0" smtClean="0"/>
              <a:t>誤差</a:t>
            </a:r>
            <a:r>
              <a:rPr lang="en-US" altLang="zh-TW" sz="1600" dirty="0" smtClean="0"/>
              <a:t>(MSE):</a:t>
            </a:r>
            <a:r>
              <a:rPr lang="zh-TW" altLang="en-US" sz="1600" dirty="0" smtClean="0"/>
              <a:t>用真實</a:t>
            </a:r>
            <a:r>
              <a:rPr lang="zh-TW" altLang="en-US" sz="1600" dirty="0"/>
              <a:t>值</a:t>
            </a:r>
            <a:r>
              <a:rPr lang="en-US" altLang="zh-TW" sz="1600" dirty="0"/>
              <a:t>-</a:t>
            </a:r>
            <a:r>
              <a:rPr lang="zh-TW" altLang="en-US" sz="1600" dirty="0"/>
              <a:t>預測</a:t>
            </a:r>
            <a:r>
              <a:rPr lang="zh-TW" altLang="en-US" sz="1600" dirty="0" smtClean="0"/>
              <a:t>值，然後</a:t>
            </a:r>
            <a:r>
              <a:rPr lang="zh-TW" altLang="en-US" sz="1600" dirty="0"/>
              <a:t>平方之後求和</a:t>
            </a:r>
            <a:r>
              <a:rPr lang="zh-TW" altLang="en-US" sz="1600" dirty="0" smtClean="0"/>
              <a:t>平均，計算</a:t>
            </a:r>
            <a:r>
              <a:rPr lang="zh-TW" altLang="en-US" sz="1600" dirty="0"/>
              <a:t>損失值</a:t>
            </a:r>
            <a:r>
              <a:rPr lang="zh-TW" altLang="en-US" sz="1600" dirty="0" smtClean="0"/>
              <a:t>。</a:t>
            </a:r>
            <a:endParaRPr lang="en-US" altLang="zh-TW" sz="1600" dirty="0" smtClean="0"/>
          </a:p>
          <a:p>
            <a:pPr lvl="1"/>
            <a:endParaRPr lang="en-US" altLang="zh-TW" dirty="0"/>
          </a:p>
          <a:p>
            <a:pPr lvl="1"/>
            <a:endParaRPr lang="en-US" altLang="zh-TW" dirty="0" smtClean="0"/>
          </a:p>
          <a:p>
            <a:pPr lvl="1"/>
            <a:endParaRPr lang="en-US" altLang="zh-TW" dirty="0"/>
          </a:p>
          <a:p>
            <a:pPr lvl="1"/>
            <a:r>
              <a:rPr lang="zh-TW" altLang="en-US" sz="1600" dirty="0" smtClean="0">
                <a:solidFill>
                  <a:srgbClr val="FF0000"/>
                </a:solidFill>
              </a:rPr>
              <a:t>均方根誤差</a:t>
            </a:r>
            <a:r>
              <a:rPr lang="en-US" altLang="zh-TW" sz="1600" dirty="0">
                <a:solidFill>
                  <a:srgbClr val="FF0000"/>
                </a:solidFill>
              </a:rPr>
              <a:t>(</a:t>
            </a:r>
            <a:r>
              <a:rPr lang="en-US" altLang="zh-TW" sz="1600" dirty="0" smtClean="0">
                <a:solidFill>
                  <a:srgbClr val="FF0000"/>
                </a:solidFill>
              </a:rPr>
              <a:t>RMSE):</a:t>
            </a:r>
            <a:r>
              <a:rPr lang="en-US" altLang="zh-TW" sz="1600" dirty="0" smtClean="0"/>
              <a:t>MSE</a:t>
            </a:r>
            <a:r>
              <a:rPr lang="zh-TW" altLang="en-US" sz="1600" dirty="0" smtClean="0"/>
              <a:t>開根號，使得與預測結果同一級別。</a:t>
            </a:r>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zh-TW" altLang="en-US" sz="1600" dirty="0" smtClean="0"/>
              <a:t>主要作用是評估模型對因變量</a:t>
            </a:r>
            <a:r>
              <a:rPr lang="en-US" altLang="zh-TW" sz="1600" dirty="0" smtClean="0"/>
              <a:t>y</a:t>
            </a:r>
            <a:r>
              <a:rPr lang="zh-TW" altLang="en-US" sz="1600" dirty="0" smtClean="0"/>
              <a:t>產生變化的解釋程度，取值範圍為</a:t>
            </a:r>
            <a:r>
              <a:rPr lang="en-US" altLang="zh-TW" sz="1600" dirty="0" smtClean="0"/>
              <a:t>0~1</a:t>
            </a:r>
            <a:r>
              <a:rPr lang="zh-TW" altLang="en-US" sz="1600" dirty="0" smtClean="0"/>
              <a:t>，愈接近</a:t>
            </a:r>
            <a:r>
              <a:rPr lang="en-US" altLang="zh-TW" sz="1600" dirty="0" smtClean="0"/>
              <a:t>1</a:t>
            </a:r>
            <a:r>
              <a:rPr lang="zh-TW" altLang="en-US" sz="1600" dirty="0" smtClean="0"/>
              <a:t>，代表此模型愈有解釋能力。</a:t>
            </a:r>
          </a:p>
          <a:p>
            <a:pPr lvl="1"/>
            <a:endParaRPr lang="zh-TW" altLang="en-US"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2110011" y="1917626"/>
            <a:ext cx="2279328" cy="1122654"/>
          </a:xfrm>
          <a:prstGeom prst="rect">
            <a:avLst/>
          </a:prstGeom>
        </p:spPr>
      </p:pic>
      <p:pic>
        <p:nvPicPr>
          <p:cNvPr id="6" name="圖片 5"/>
          <p:cNvPicPr>
            <a:picLocks noChangeAspect="1"/>
          </p:cNvPicPr>
          <p:nvPr/>
        </p:nvPicPr>
        <p:blipFill>
          <a:blip r:embed="rId4"/>
          <a:stretch>
            <a:fillRect/>
          </a:stretch>
        </p:blipFill>
        <p:spPr>
          <a:xfrm>
            <a:off x="2013075" y="3756571"/>
            <a:ext cx="2376264" cy="1105654"/>
          </a:xfrm>
          <a:prstGeom prst="rect">
            <a:avLst/>
          </a:prstGeom>
        </p:spPr>
      </p:pic>
    </p:spTree>
    <p:extLst>
      <p:ext uri="{BB962C8B-B14F-4D97-AF65-F5344CB8AC3E}">
        <p14:creationId xmlns:p14="http://schemas.microsoft.com/office/powerpoint/2010/main" val="201633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標題 4"/>
          <p:cNvSpPr>
            <a:spLocks noGrp="1"/>
          </p:cNvSpPr>
          <p:nvPr>
            <p:ph type="title"/>
          </p:nvPr>
        </p:nvSpPr>
        <p:spPr>
          <a:xfrm>
            <a:off x="603250" y="1177925"/>
            <a:ext cx="7972425" cy="59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zh-TW" b="1" dirty="0" smtClean="0"/>
              <a:t>目錄</a:t>
            </a:r>
            <a:endParaRPr lang="zh-TW" altLang="en-US" b="1" dirty="0" smtClean="0"/>
          </a:p>
        </p:txBody>
      </p:sp>
      <p:sp>
        <p:nvSpPr>
          <p:cNvPr id="9219" name="內容版面配置區 5"/>
          <p:cNvSpPr>
            <a:spLocks noGrp="1"/>
          </p:cNvSpPr>
          <p:nvPr>
            <p:ph idx="4294967295"/>
          </p:nvPr>
        </p:nvSpPr>
        <p:spPr bwMode="auto">
          <a:xfrm>
            <a:off x="604838" y="1773238"/>
            <a:ext cx="3967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研究目的 </a:t>
            </a:r>
            <a:endParaRPr lang="en-US" altLang="zh-TW" sz="2200" dirty="0" smtClean="0"/>
          </a:p>
          <a:p>
            <a:pPr>
              <a:buFont typeface="Wingdings" panose="05000000000000000000" pitchFamily="2" charset="2"/>
              <a:buChar char="l"/>
            </a:pPr>
            <a:r>
              <a:rPr lang="zh-TW" altLang="en-US" sz="2200" dirty="0" smtClean="0"/>
              <a:t>研究方法</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機器學習</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線性回歸介紹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1600" dirty="0" err="1" smtClean="0">
                <a:latin typeface="微軟正黑體" panose="020B0604030504040204" pitchFamily="34" charset="-120"/>
                <a:ea typeface="微軟正黑體" panose="020B0604030504040204" pitchFamily="34" charset="-120"/>
              </a:rPr>
              <a:t>XGBoost</a:t>
            </a:r>
            <a:r>
              <a:rPr lang="zh-TW" altLang="en-US" sz="1600" dirty="0" smtClean="0">
                <a:latin typeface="微軟正黑體" panose="020B0604030504040204" pitchFamily="34" charset="-120"/>
                <a:ea typeface="微軟正黑體" panose="020B0604030504040204" pitchFamily="34" charset="-120"/>
              </a:rPr>
              <a:t>介紹</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dirty="0" smtClean="0"/>
              <a:t>模型建置</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流程圖</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目標</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模型評估指標</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波士頓房價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放款資料</a:t>
            </a:r>
          </a:p>
        </p:txBody>
      </p:sp>
      <p:sp>
        <p:nvSpPr>
          <p:cNvPr id="9220"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
        <p:nvSpPr>
          <p:cNvPr id="9221" name="內容版面配置區 5"/>
          <p:cNvSpPr>
            <a:spLocks noGrp="1"/>
          </p:cNvSpPr>
          <p:nvPr>
            <p:ph idx="4294967295"/>
          </p:nvPr>
        </p:nvSpPr>
        <p:spPr bwMode="auto">
          <a:xfrm>
            <a:off x="4716463" y="1773238"/>
            <a:ext cx="3078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結論分析</a:t>
            </a:r>
            <a:endParaRPr lang="en-US" altLang="zh-TW" sz="2200" dirty="0" smtClean="0"/>
          </a:p>
          <a:p>
            <a:pPr lvl="1">
              <a:buFont typeface="Wingdings" panose="05000000000000000000" pitchFamily="2" charset="2"/>
              <a:buChar char="Ø"/>
            </a:pPr>
            <a:r>
              <a:rPr lang="zh-TW" altLang="en-US" sz="1600" dirty="0" smtClean="0"/>
              <a:t>波士頓房價</a:t>
            </a:r>
            <a:r>
              <a:rPr lang="en-US" altLang="zh-TW" sz="1600" dirty="0" smtClean="0"/>
              <a:t>vs</a:t>
            </a:r>
            <a:r>
              <a:rPr lang="zh-TW" altLang="en-US" sz="1600" dirty="0" smtClean="0"/>
              <a:t>放款資料</a:t>
            </a:r>
            <a:endParaRPr lang="en-US" altLang="zh-TW" sz="1600" dirty="0" smtClean="0"/>
          </a:p>
          <a:p>
            <a:pPr lvl="1">
              <a:buFont typeface="Wingdings" panose="05000000000000000000" pitchFamily="2" charset="2"/>
              <a:buChar char="Ø"/>
            </a:pPr>
            <a:r>
              <a:rPr lang="zh-TW" altLang="en-US" sz="1600" dirty="0" smtClean="0"/>
              <a:t>總</a:t>
            </a:r>
            <a:r>
              <a:rPr lang="zh-TW" altLang="en-US" sz="1600" dirty="0"/>
              <a:t>結</a:t>
            </a:r>
            <a:endParaRPr lang="en-US" altLang="zh-TW" sz="1600" dirty="0" smtClean="0"/>
          </a:p>
          <a:p>
            <a:pPr>
              <a:buFont typeface="Wingdings" panose="05000000000000000000" pitchFamily="2" charset="2"/>
              <a:buChar char="l"/>
            </a:pPr>
            <a:r>
              <a:rPr lang="zh-TW" altLang="en-US" sz="2200" dirty="0" smtClean="0"/>
              <a:t>未來展望</a:t>
            </a:r>
            <a:endParaRPr lang="en-US" altLang="zh-TW"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smtClean="0"/>
              <a:t>波士頓房價</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309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波士頓房價</a:t>
            </a:r>
            <a:r>
              <a:rPr lang="en-US" altLang="zh-TW" b="1" dirty="0" smtClean="0"/>
              <a:t>-</a:t>
            </a:r>
            <a:r>
              <a:rPr lang="zh-TW" altLang="en-US" b="1" dirty="0" smtClean="0"/>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err="1" smtClean="0"/>
              <a:t>Kaggle</a:t>
            </a:r>
            <a:r>
              <a:rPr lang="zh-TW" altLang="en-US" dirty="0" smtClean="0"/>
              <a:t>是一個數據建模和數據分析競賽平台。</a:t>
            </a:r>
          </a:p>
          <a:p>
            <a:r>
              <a:rPr lang="zh-TW" altLang="en-US" dirty="0" smtClean="0"/>
              <a:t>可依據上面的資料進行學習。</a:t>
            </a:r>
            <a:endParaRPr lang="en-US" altLang="zh-TW" dirty="0" smtClean="0"/>
          </a:p>
          <a:p>
            <a:r>
              <a:rPr lang="zh-TW" altLang="en-US" dirty="0" smtClean="0"/>
              <a:t>利用</a:t>
            </a:r>
            <a:r>
              <a:rPr lang="en-US" altLang="zh-TW" dirty="0" err="1" smtClean="0"/>
              <a:t>Kaggle</a:t>
            </a:r>
            <a:r>
              <a:rPr lang="zh-TW" altLang="en-US" dirty="0" smtClean="0"/>
              <a:t>上面的美國波士頓房價資料進行預測。</a:t>
            </a:r>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1269"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133650"/>
            <a:ext cx="7272337" cy="41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746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81</a:t>
            </a:r>
            <a:r>
              <a:rPr lang="zh-TW" altLang="en-US" dirty="0" smtClean="0"/>
              <a:t>個特徵值，列出幾個常見的。</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波士頓房價</a:t>
            </a:r>
            <a:r>
              <a:rPr lang="en-US" altLang="zh-TW" b="1" dirty="0"/>
              <a:t>-</a:t>
            </a:r>
            <a:r>
              <a:rPr lang="zh-TW" altLang="en-US" b="1" dirty="0" smtClean="0"/>
              <a:t>特徵值</a:t>
            </a:r>
            <a:r>
              <a:rPr kumimoji="0" lang="zh-TW" altLang="en-US" b="1" dirty="0" smtClean="0">
                <a:solidFill>
                  <a:srgbClr val="000000"/>
                </a:solidFill>
              </a:rPr>
              <a:t>說明</a:t>
            </a:r>
            <a:endParaRPr lang="zh-TW" altLang="en-US" b="1" dirty="0" smtClean="0"/>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437420581"/>
              </p:ext>
            </p:extLst>
          </p:nvPr>
        </p:nvGraphicFramePr>
        <p:xfrm>
          <a:off x="611188" y="1604961"/>
          <a:ext cx="3673475" cy="4600317"/>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房屋編號</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SalePrice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成交價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682360108"/>
                  </a:ext>
                </a:extLst>
              </a:tr>
              <a:tr h="3213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latin typeface="微軟正黑體" panose="020B0604030504040204" pitchFamily="34" charset="-120"/>
                          <a:ea typeface="微軟正黑體" panose="020B0604030504040204" pitchFamily="34" charset="-120"/>
                        </a:rPr>
                        <a:t>totalArea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總面積</a:t>
                      </a:r>
                    </a:p>
                  </a:txBody>
                  <a:tcPr marL="91470" marR="91470" marT="45719" marB="45719"/>
                </a:tc>
                <a:extLst>
                  <a:ext uri="{0D108BD9-81ED-4DB2-BD59-A6C34878D82A}">
                    <a16:rowId xmlns:a16="http://schemas.microsoft.com/office/drawing/2014/main" val="4251809650"/>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TotalBsmtSF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包含淋浴設施</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4106259014"/>
              </p:ext>
            </p:extLst>
          </p:nvPr>
        </p:nvGraphicFramePr>
        <p:xfrm>
          <a:off x="4607719" y="1593558"/>
          <a:ext cx="3842945" cy="4622895"/>
        </p:xfrm>
        <a:graphic>
          <a:graphicData uri="http://schemas.openxmlformats.org/drawingml/2006/table">
            <a:tbl>
              <a:tblPr firstRow="1" bandRow="1">
                <a:tableStyleId>{5C22544A-7EE6-4342-B048-85BDC9FD1C3A}</a:tableStyleId>
              </a:tblPr>
              <a:tblGrid>
                <a:gridCol w="1434450">
                  <a:extLst>
                    <a:ext uri="{9D8B030D-6E8A-4147-A177-3AD203B41FA5}">
                      <a16:colId xmlns:a16="http://schemas.microsoft.com/office/drawing/2014/main" val="696999527"/>
                    </a:ext>
                  </a:extLst>
                </a:gridCol>
                <a:gridCol w="2408495">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2134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659878272"/>
                  </a:ext>
                </a:extLst>
              </a:tr>
              <a:tr h="318667">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60040">
                <a:tc>
                  <a:txBody>
                    <a:bodyPr/>
                    <a:lstStyle/>
                    <a:p>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60025">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BsmtFinSF1</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60025">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LotFrontage</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臨街長度</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60025">
                <a:tc>
                  <a:txBody>
                    <a:bodyPr/>
                    <a:lstStyle/>
                    <a:p>
                      <a:pPr marL="0" lvl="0" indent="0" algn="l" rtl="0">
                        <a:lnSpc>
                          <a:spcPct val="115000"/>
                        </a:lnSpc>
                        <a:spcBef>
                          <a:spcPts val="600"/>
                        </a:spcBef>
                        <a:spcAft>
                          <a:spcPts val="0"/>
                        </a:spcAft>
                        <a:buSzPts val="3000"/>
                        <a:buNone/>
                      </a:pPr>
                      <a:r>
                        <a:rPr lang="da-DK" altLang="zh-TW" sz="1200" dirty="0" smtClean="0">
                          <a:latin typeface="微軟正黑體" panose="020B0604030504040204" pitchFamily="34" charset="-120"/>
                          <a:ea typeface="微軟正黑體" panose="020B0604030504040204" pitchFamily="34" charset="-120"/>
                        </a:rPr>
                        <a:t>WoodDeckSF</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木製露天平台面積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70831">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2ndFlfSF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二樓總面積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70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開放式門廊面積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3841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HalfBath</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半套衛浴</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91169352"/>
                  </a:ext>
                </a:extLst>
              </a:tr>
              <a:tr h="385262">
                <a:tc>
                  <a:txBody>
                    <a:bodyPr/>
                    <a:lstStyle/>
                    <a:p>
                      <a:pPr marL="0" lvl="0" indent="0" algn="l" rtl="0">
                        <a:lnSpc>
                          <a:spcPct val="115000"/>
                        </a:lnSpc>
                        <a:spcBef>
                          <a:spcPts val="600"/>
                        </a:spcBef>
                        <a:spcAft>
                          <a:spcPts val="0"/>
                        </a:spcAft>
                        <a:buSzPts val="3000"/>
                        <a:buNone/>
                      </a:pPr>
                      <a:r>
                        <a:rPr lang="en-US" altLang="zh-TW" sz="1200" b="0" i="0" kern="1200" dirty="0" smtClean="0">
                          <a:solidFill>
                            <a:schemeClr val="dk1"/>
                          </a:solidFill>
                          <a:effectLst/>
                          <a:latin typeface="+mn-lt"/>
                          <a:ea typeface="+mn-ea"/>
                          <a:cs typeface="+mn-cs"/>
                        </a:rPr>
                        <a:t>Utilities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公共設施狀況</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r h="385262">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Functional</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實用等級</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14475693"/>
                  </a:ext>
                </a:extLst>
              </a:tr>
            </a:tbl>
          </a:graphicData>
        </a:graphic>
      </p:graphicFrame>
    </p:spTree>
    <p:extLst>
      <p:ext uri="{BB962C8B-B14F-4D97-AF65-F5344CB8AC3E}">
        <p14:creationId xmlns:p14="http://schemas.microsoft.com/office/powerpoint/2010/main" val="53529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資料前處理</a:t>
            </a:r>
            <a:endParaRPr lang="zh-TW" altLang="en-US" b="1" dirty="0"/>
          </a:p>
        </p:txBody>
      </p:sp>
      <p:sp>
        <p:nvSpPr>
          <p:cNvPr id="3" name="內容版面配置區 2"/>
          <p:cNvSpPr>
            <a:spLocks noGrp="1"/>
          </p:cNvSpPr>
          <p:nvPr>
            <p:ph sz="quarter" idx="10"/>
          </p:nvPr>
        </p:nvSpPr>
        <p:spPr/>
        <p:txBody>
          <a:bodyPr/>
          <a:lstStyle/>
          <a:p>
            <a:r>
              <a:rPr lang="zh-TW" altLang="en-US" sz="2800" dirty="0" smtClean="0"/>
              <a:t>處理特徵值</a:t>
            </a:r>
            <a:endParaRPr lang="en-US" altLang="zh-TW" sz="2800" dirty="0" smtClean="0"/>
          </a:p>
          <a:p>
            <a:pPr lvl="1"/>
            <a:r>
              <a:rPr lang="zh-CN" altLang="en-US" sz="2600" dirty="0" smtClean="0">
                <a:latin typeface="微軟正黑體" panose="020B0604030504040204" pitchFamily="34" charset="-120"/>
                <a:ea typeface="微軟正黑體" panose="020B0604030504040204" pitchFamily="34" charset="-120"/>
              </a:rPr>
              <a:t>查看</a:t>
            </a:r>
            <a:r>
              <a:rPr lang="zh-TW" altLang="en-US" sz="2600" dirty="0" smtClean="0">
                <a:latin typeface="微軟正黑體" panose="020B0604030504040204" pitchFamily="34" charset="-120"/>
                <a:ea typeface="微軟正黑體" panose="020B0604030504040204" pitchFamily="34" charset="-120"/>
              </a:rPr>
              <a:t>每個特徵值的構成</a:t>
            </a:r>
            <a:r>
              <a:rPr lang="en-US" altLang="zh-TW" sz="2600" dirty="0" smtClean="0">
                <a:latin typeface="微軟正黑體" panose="020B0604030504040204" pitchFamily="34" charset="-120"/>
                <a:ea typeface="微軟正黑體" panose="020B0604030504040204" pitchFamily="34" charset="-120"/>
              </a:rPr>
              <a:t>(</a:t>
            </a:r>
            <a:r>
              <a:rPr lang="zh-TW" altLang="en-US" sz="2600" dirty="0" smtClean="0">
                <a:latin typeface="微軟正黑體" panose="020B0604030504040204" pitchFamily="34" charset="-120"/>
                <a:ea typeface="微軟正黑體" panose="020B0604030504040204" pitchFamily="34" charset="-120"/>
              </a:rPr>
              <a:t>數字、字串</a:t>
            </a:r>
            <a:r>
              <a:rPr lang="en-US" altLang="zh-TW" sz="2600" dirty="0" smtClean="0">
                <a:latin typeface="微軟正黑體" panose="020B0604030504040204" pitchFamily="34" charset="-120"/>
                <a:ea typeface="微軟正黑體" panose="020B0604030504040204" pitchFamily="34" charset="-120"/>
              </a:rPr>
              <a:t>)</a:t>
            </a:r>
            <a:endParaRPr lang="zh-CN" altLang="en-US" sz="2600" dirty="0">
              <a:latin typeface="微軟正黑體" panose="020B0604030504040204" pitchFamily="34" charset="-120"/>
              <a:ea typeface="微軟正黑體" panose="020B0604030504040204" pitchFamily="34" charset="-120"/>
            </a:endParaRPr>
          </a:p>
          <a:p>
            <a:pPr lvl="1"/>
            <a:r>
              <a:rPr lang="zh-CN" altLang="en-US" sz="2600" dirty="0">
                <a:latin typeface="微軟正黑體" panose="020B0604030504040204" pitchFamily="34" charset="-120"/>
                <a:ea typeface="微軟正黑體" panose="020B0604030504040204" pitchFamily="34" charset="-120"/>
              </a:rPr>
              <a:t>查看</a:t>
            </a:r>
            <a:r>
              <a:rPr lang="zh-CN" altLang="en-US" sz="2600" dirty="0" smtClean="0">
                <a:latin typeface="微軟正黑體" panose="020B0604030504040204" pitchFamily="34" charset="-120"/>
                <a:ea typeface="微軟正黑體" panose="020B0604030504040204" pitchFamily="34" charset="-120"/>
              </a:rPr>
              <a:t>每</a:t>
            </a:r>
            <a:r>
              <a:rPr lang="zh-TW" altLang="en-US" sz="2600" dirty="0" smtClean="0">
                <a:latin typeface="微軟正黑體" panose="020B0604030504040204" pitchFamily="34" charset="-120"/>
                <a:ea typeface="微軟正黑體" panose="020B0604030504040204" pitchFamily="34" charset="-120"/>
              </a:rPr>
              <a:t>個特徵</a:t>
            </a:r>
            <a:r>
              <a:rPr lang="zh-TW" altLang="en-US" sz="2600" dirty="0">
                <a:latin typeface="微軟正黑體" panose="020B0604030504040204" pitchFamily="34" charset="-120"/>
                <a:ea typeface="微軟正黑體" panose="020B0604030504040204" pitchFamily="34" charset="-120"/>
              </a:rPr>
              <a:t>值</a:t>
            </a:r>
            <a:r>
              <a:rPr lang="zh-CN" altLang="en-US" sz="2600" dirty="0" smtClean="0">
                <a:latin typeface="微軟正黑體" panose="020B0604030504040204" pitchFamily="34" charset="-120"/>
                <a:ea typeface="微軟正黑體" panose="020B0604030504040204" pitchFamily="34" charset="-120"/>
              </a:rPr>
              <a:t>的</a:t>
            </a:r>
            <a:r>
              <a:rPr lang="zh-CN" altLang="en-US" sz="2600" dirty="0">
                <a:latin typeface="微軟正黑體" panose="020B0604030504040204" pitchFamily="34" charset="-120"/>
                <a:ea typeface="微軟正黑體" panose="020B0604030504040204" pitchFamily="34" charset="-120"/>
              </a:rPr>
              <a:t>分布</a:t>
            </a:r>
          </a:p>
          <a:p>
            <a:pPr lvl="1"/>
            <a:r>
              <a:rPr lang="zh-TW" altLang="en-US" sz="2600" dirty="0" smtClean="0">
                <a:latin typeface="微軟正黑體" panose="020B0604030504040204" pitchFamily="34" charset="-120"/>
                <a:ea typeface="微軟正黑體" panose="020B0604030504040204" pitchFamily="34" charset="-120"/>
              </a:rPr>
              <a:t>填補缺失值</a:t>
            </a:r>
            <a:endParaRPr lang="en-US" altLang="zh-TW" sz="2600" dirty="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共有</a:t>
            </a:r>
            <a:r>
              <a:rPr lang="en-US" altLang="zh-TW" sz="2000" dirty="0" smtClean="0">
                <a:latin typeface="微軟正黑體" panose="020B0604030504040204" pitchFamily="34" charset="-120"/>
                <a:ea typeface="微軟正黑體" panose="020B0604030504040204" pitchFamily="34" charset="-120"/>
              </a:rPr>
              <a:t>35</a:t>
            </a:r>
            <a:r>
              <a:rPr lang="zh-TW" altLang="en-US" sz="2000" dirty="0" smtClean="0">
                <a:latin typeface="微軟正黑體" panose="020B0604030504040204" pitchFamily="34" charset="-120"/>
                <a:ea typeface="微軟正黑體" panose="020B0604030504040204" pitchFamily="34" charset="-120"/>
              </a:rPr>
              <a:t>個特徵值有空值</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數字平均值寫入</a:t>
            </a:r>
            <a:endParaRPr lang="en-US" altLang="zh-TW" sz="2000" dirty="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字串以最常出現的字回</a:t>
            </a:r>
            <a:r>
              <a:rPr lang="zh-TW" altLang="en-US" sz="2000" dirty="0" smtClean="0">
                <a:latin typeface="微軟正黑體" panose="020B0604030504040204" pitchFamily="34" charset="-120"/>
                <a:ea typeface="微軟正黑體" panose="020B0604030504040204" pitchFamily="34" charset="-120"/>
              </a:rPr>
              <a:t>寫</a:t>
            </a:r>
            <a:endParaRPr lang="en-US" altLang="zh-TW" sz="2000" dirty="0" smtClean="0">
              <a:latin typeface="微軟正黑體" panose="020B0604030504040204" pitchFamily="34" charset="-120"/>
              <a:ea typeface="微軟正黑體" panose="020B0604030504040204" pitchFamily="34" charset="-120"/>
            </a:endParaRPr>
          </a:p>
          <a:p>
            <a:pPr lvl="1"/>
            <a:r>
              <a:rPr lang="zh-TW" altLang="en-US" sz="2600" dirty="0" smtClean="0">
                <a:latin typeface="微軟正黑體" panose="020B0604030504040204" pitchFamily="34" charset="-120"/>
                <a:ea typeface="微軟正黑體" panose="020B0604030504040204" pitchFamily="34" charset="-120"/>
              </a:rPr>
              <a:t>刪除異常值</a:t>
            </a:r>
            <a:endParaRPr lang="en-US" altLang="zh-TW" sz="26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刪除</a:t>
            </a:r>
            <a:r>
              <a:rPr lang="en-US" altLang="zh-TW" sz="2000" kern="1200" dirty="0" err="1" smtClean="0">
                <a:latin typeface="微軟正黑體" panose="020B0604030504040204" pitchFamily="34" charset="-120"/>
                <a:ea typeface="微軟正黑體" panose="020B0604030504040204" pitchFamily="34" charset="-120"/>
              </a:rPr>
              <a:t>GrLivArea</a:t>
            </a:r>
            <a:r>
              <a:rPr lang="zh-TW" altLang="en-US" sz="2000" kern="1200" dirty="0" smtClean="0">
                <a:latin typeface="微軟正黑體" panose="020B0604030504040204" pitchFamily="34" charset="-120"/>
                <a:ea typeface="微軟正黑體" panose="020B0604030504040204" pitchFamily="34" charset="-120"/>
              </a:rPr>
              <a:t>上的離群值</a:t>
            </a:r>
            <a:endParaRPr lang="en-US" altLang="zh-TW" sz="2000" dirty="0" smtClean="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4860032" y="3597993"/>
            <a:ext cx="3630390" cy="2831954"/>
          </a:xfrm>
          <a:prstGeom prst="rect">
            <a:avLst/>
          </a:prstGeom>
        </p:spPr>
      </p:pic>
      <p:sp>
        <p:nvSpPr>
          <p:cNvPr id="6" name="橢圓 5"/>
          <p:cNvSpPr/>
          <p:nvPr/>
        </p:nvSpPr>
        <p:spPr bwMode="auto">
          <a:xfrm>
            <a:off x="7596336" y="4725938"/>
            <a:ext cx="761032" cy="432048"/>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59149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相關性分析</a:t>
            </a:r>
            <a:endParaRPr lang="zh-TW" altLang="en-US" b="1" dirty="0"/>
          </a:p>
        </p:txBody>
      </p:sp>
      <p:sp>
        <p:nvSpPr>
          <p:cNvPr id="3" name="內容版面配置區 2"/>
          <p:cNvSpPr>
            <a:spLocks noGrp="1"/>
          </p:cNvSpPr>
          <p:nvPr>
            <p:ph sz="quarter" idx="10"/>
          </p:nvPr>
        </p:nvSpPr>
        <p:spPr/>
        <p:txBody>
          <a:bodyPr/>
          <a:lstStyle/>
          <a:p>
            <a:r>
              <a:rPr lang="zh-TW" altLang="en-US" dirty="0" smtClean="0"/>
              <a:t>列出特徵值與房價的相關性</a:t>
            </a:r>
            <a:r>
              <a:rPr lang="zh-TW" altLang="en-US" dirty="0"/>
              <a:t>。</a:t>
            </a:r>
            <a:endParaRPr lang="en-US" altLang="zh-TW" dirty="0" smtClean="0"/>
          </a:p>
          <a:p>
            <a:r>
              <a:rPr lang="zh-TW" altLang="en-US" dirty="0" smtClean="0"/>
              <a:t>數值越接近</a:t>
            </a:r>
            <a:r>
              <a:rPr lang="en-US" altLang="zh-TW" dirty="0" smtClean="0"/>
              <a:t>1</a:t>
            </a:r>
            <a:r>
              <a:rPr lang="zh-TW" altLang="en-US" dirty="0"/>
              <a:t>相關性</a:t>
            </a:r>
            <a:r>
              <a:rPr lang="zh-TW" altLang="en-US" dirty="0" smtClean="0"/>
              <a:t>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148528292"/>
              </p:ext>
            </p:extLst>
          </p:nvPr>
        </p:nvGraphicFramePr>
        <p:xfrm>
          <a:off x="6066540" y="1154435"/>
          <a:ext cx="3077460" cy="5595615"/>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總面積</a:t>
                      </a:r>
                      <a:r>
                        <a:rPr lang="en-US" altLang="zh-TW" sz="1200" dirty="0" err="1" smtClean="0">
                          <a:latin typeface="微軟正黑體" panose="020B0604030504040204" pitchFamily="34" charset="-120"/>
                          <a:ea typeface="微軟正黑體" panose="020B0604030504040204" pitchFamily="34" charset="-120"/>
                        </a:rPr>
                        <a:t>totalArea</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0.84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647262020"/>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0.82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69066611"/>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0.73</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90845214"/>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車庫數量</a:t>
                      </a:r>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0.68</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08327279"/>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建造年分</a:t>
                      </a:r>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097007977"/>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0.59</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797501867"/>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0.57</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624427046"/>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 </a:t>
                      </a:r>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857185032"/>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0.51</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859432940"/>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0.48</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51797562"/>
                  </a:ext>
                </a:extLst>
              </a:tr>
              <a:tr h="360091">
                <a:tc>
                  <a:txBody>
                    <a:bodyPr/>
                    <a:lstStyle/>
                    <a:p>
                      <a:pPr marL="0" marR="0" lvl="0" indent="0" algn="l" defTabSz="914400" rtl="0" eaLnBrk="1" fontAlgn="auto" latinLnBrk="0" hangingPunct="1">
                        <a:lnSpc>
                          <a:spcPct val="115000"/>
                        </a:lnSpc>
                        <a:spcBef>
                          <a:spcPts val="600"/>
                        </a:spcBef>
                        <a:spcAft>
                          <a:spcPts val="0"/>
                        </a:spcAft>
                        <a:buClrTx/>
                        <a:buSzPts val="3000"/>
                        <a:buFontTx/>
                        <a:buNone/>
                        <a:tabLst/>
                        <a:defRPr/>
                      </a:pPr>
                      <a:r>
                        <a:rPr lang="zh-TW" altLang="en-US" sz="1200" dirty="0" smtClean="0">
                          <a:latin typeface="微軟正黑體" panose="020B0604030504040204" pitchFamily="34" charset="-120"/>
                          <a:ea typeface="微軟正黑體" panose="020B0604030504040204" pitchFamily="34" charset="-120"/>
                        </a:rPr>
                        <a:t>開放式門廊面積</a:t>
                      </a: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0.46</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092770663"/>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0.46</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0.42</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604321030"/>
                  </a:ext>
                </a:extLst>
              </a:tr>
            </a:tbl>
          </a:graphicData>
        </a:graphic>
      </p:graphicFrame>
      <p:sp>
        <p:nvSpPr>
          <p:cNvPr id="8" name="頁尾版面配置區 3"/>
          <p:cNvSpPr txBox="1">
            <a:spLocks/>
          </p:cNvSpPr>
          <p:nvPr/>
        </p:nvSpPr>
        <p:spPr>
          <a:xfrm>
            <a:off x="763588" y="6462713"/>
            <a:ext cx="6783387" cy="287337"/>
          </a:xfrm>
          <a:prstGeom prst="rect">
            <a:avLst/>
          </a:prstGeom>
        </p:spPr>
        <p:txBody>
          <a:bodyPr vert="horz" wrap="square" lIns="0" tIns="45720" rIns="91440" bIns="45720" numCol="1" anchor="t" anchorCtr="0" compatLnSpc="1">
            <a:prstTxWarp prst="textNoShape">
              <a:avLst/>
            </a:prstTxWarp>
          </a:bodyPr>
          <a:lstStyle>
            <a:defPPr>
              <a:defRPr lang="zh-TW"/>
            </a:defPPr>
            <a:lvl1pPr algn="l" rtl="0" eaLnBrk="1" fontAlgn="base" hangingPunct="1">
              <a:lnSpc>
                <a:spcPct val="150000"/>
              </a:lnSpc>
              <a:spcBef>
                <a:spcPct val="30000"/>
              </a:spcBef>
              <a:spcAft>
                <a:spcPct val="0"/>
              </a:spcAft>
              <a:defRPr kumimoji="1" sz="900" u="none"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a:lstStyle>
          <a:p>
            <a:pPr eaLnBrk="0" hangingPunct="0"/>
            <a:r>
              <a:rPr lang="zh-TW" altLang="en-US" smtClean="0"/>
              <a:t>機密等級：密            日期：</a:t>
            </a:r>
            <a:r>
              <a:rPr lang="en-US" altLang="zh-TW" smtClean="0"/>
              <a:t>2020/07/22</a:t>
            </a:r>
            <a:endParaRPr lang="zh-TW" altLang="en-US" dirty="0"/>
          </a:p>
        </p:txBody>
      </p:sp>
      <p:pic>
        <p:nvPicPr>
          <p:cNvPr id="5" name="圖片 4"/>
          <p:cNvPicPr>
            <a:picLocks noChangeAspect="1"/>
          </p:cNvPicPr>
          <p:nvPr/>
        </p:nvPicPr>
        <p:blipFill>
          <a:blip r:embed="rId2"/>
          <a:stretch>
            <a:fillRect/>
          </a:stretch>
        </p:blipFill>
        <p:spPr>
          <a:xfrm>
            <a:off x="214511" y="1845618"/>
            <a:ext cx="5774395" cy="4967161"/>
          </a:xfrm>
          <a:prstGeom prst="rect">
            <a:avLst/>
          </a:prstGeom>
        </p:spPr>
      </p:pic>
    </p:spTree>
    <p:extLst>
      <p:ext uri="{BB962C8B-B14F-4D97-AF65-F5344CB8AC3E}">
        <p14:creationId xmlns:p14="http://schemas.microsoft.com/office/powerpoint/2010/main" val="317278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建立與分析模型</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35638</a:t>
            </a:r>
          </a:p>
          <a:p>
            <a:pPr lvl="1"/>
            <a:r>
              <a:rPr lang="zh-TW" altLang="en-US" sz="1600" dirty="0" smtClean="0"/>
              <a:t>決定係數</a:t>
            </a:r>
            <a:r>
              <a:rPr lang="en-US" altLang="zh-TW" sz="1600" dirty="0" smtClean="0"/>
              <a:t>(R Squared):</a:t>
            </a:r>
            <a:r>
              <a:rPr lang="en-US" altLang="zh-TW" sz="1600" dirty="0" smtClean="0">
                <a:solidFill>
                  <a:srgbClr val="FF0000"/>
                </a:solidFill>
              </a:rPr>
              <a:t>0.82</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275856" y="1485578"/>
            <a:ext cx="5535091" cy="3633399"/>
          </a:xfrm>
          <a:prstGeom prst="rect">
            <a:avLst/>
          </a:prstGeom>
        </p:spPr>
      </p:pic>
    </p:spTree>
    <p:extLst>
      <p:ext uri="{BB962C8B-B14F-4D97-AF65-F5344CB8AC3E}">
        <p14:creationId xmlns:p14="http://schemas.microsoft.com/office/powerpoint/2010/main" val="2804297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30263</a:t>
            </a:r>
          </a:p>
          <a:p>
            <a:pPr lvl="1"/>
            <a:r>
              <a:rPr lang="zh-TW" altLang="en-US" sz="1600" dirty="0" smtClean="0"/>
              <a:t>決定係數</a:t>
            </a:r>
            <a:r>
              <a:rPr lang="en-US" altLang="zh-TW" sz="1600" dirty="0" smtClean="0"/>
              <a:t>(R Squared):</a:t>
            </a:r>
            <a:r>
              <a:rPr lang="en-US" altLang="zh-TW" sz="1600" dirty="0" smtClean="0">
                <a:solidFill>
                  <a:srgbClr val="FF0000"/>
                </a:solidFill>
              </a:rPr>
              <a:t>0.87</a:t>
            </a:r>
            <a:endParaRPr lang="en-US" altLang="zh-TW" dirty="0" smtClean="0"/>
          </a:p>
        </p:txBody>
      </p:sp>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a:t>建立與分析</a:t>
            </a:r>
            <a:r>
              <a:rPr lang="zh-TW" altLang="en-US" b="1" dirty="0" smtClean="0"/>
              <a:t>模型</a:t>
            </a:r>
            <a:r>
              <a:rPr lang="en-US" altLang="zh-TW" b="1" dirty="0" smtClean="0"/>
              <a:t>-2</a:t>
            </a:r>
            <a:endParaRPr lang="zh-TW" altLang="en-US" b="1"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131840" y="1413570"/>
            <a:ext cx="5980507" cy="3768686"/>
          </a:xfrm>
          <a:prstGeom prst="rect">
            <a:avLst/>
          </a:prstGeom>
        </p:spPr>
      </p:pic>
    </p:spTree>
    <p:extLst>
      <p:ext uri="{BB962C8B-B14F-4D97-AF65-F5344CB8AC3E}">
        <p14:creationId xmlns:p14="http://schemas.microsoft.com/office/powerpoint/2010/main" val="3633142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smtClean="0"/>
              <a:t>顯示預測值</a:t>
            </a:r>
            <a:r>
              <a:rPr lang="en-US" altLang="zh-TW" b="1" dirty="0" smtClean="0"/>
              <a:t>&amp;</a:t>
            </a:r>
            <a:r>
              <a:rPr lang="zh-TW" altLang="en-US" b="1" dirty="0" smtClean="0"/>
              <a:t>上傳結果</a:t>
            </a:r>
            <a:endParaRPr lang="zh-TW" altLang="en-US" dirty="0"/>
          </a:p>
        </p:txBody>
      </p:sp>
      <p:sp>
        <p:nvSpPr>
          <p:cNvPr id="3" name="內容版面配置區 2"/>
          <p:cNvSpPr>
            <a:spLocks noGrp="1"/>
          </p:cNvSpPr>
          <p:nvPr>
            <p:ph sz="quarter" idx="10"/>
          </p:nvPr>
        </p:nvSpPr>
        <p:spPr/>
        <p:txBody>
          <a:bodyPr/>
          <a:lstStyle/>
          <a:p>
            <a:r>
              <a:rPr lang="zh-TW" altLang="en-US" dirty="0" smtClean="0"/>
              <a:t>顯示預測值。</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zh-TW" altLang="en-US" dirty="0" smtClean="0"/>
              <a:t>上傳結果，排名</a:t>
            </a:r>
            <a:r>
              <a:rPr lang="en-US" altLang="zh-TW" dirty="0" smtClean="0"/>
              <a:t>:</a:t>
            </a:r>
            <a:r>
              <a:rPr lang="en-US" altLang="zh-TW" dirty="0" smtClean="0">
                <a:solidFill>
                  <a:srgbClr val="FF0000"/>
                </a:solidFill>
              </a:rPr>
              <a:t>1034</a:t>
            </a:r>
            <a:r>
              <a:rPr lang="en-US" altLang="zh-TW" dirty="0" smtClean="0"/>
              <a:t>/5075</a:t>
            </a:r>
            <a:r>
              <a:rPr lang="zh-TW" altLang="en-US" dirty="0" smtClean="0"/>
              <a:t>，分數</a:t>
            </a:r>
            <a:r>
              <a:rPr lang="en-US" altLang="zh-TW" dirty="0" smtClean="0"/>
              <a:t>:</a:t>
            </a:r>
            <a:r>
              <a:rPr lang="en-US" altLang="zh-TW" dirty="0" smtClean="0">
                <a:solidFill>
                  <a:srgbClr val="FF0000"/>
                </a:solidFill>
              </a:rPr>
              <a:t>0.12518</a:t>
            </a:r>
            <a:r>
              <a:rPr lang="en-US" altLang="zh-TW" dirty="0" smtClean="0"/>
              <a:t>(</a:t>
            </a:r>
            <a:r>
              <a:rPr lang="zh-TW" altLang="en-US" dirty="0" smtClean="0"/>
              <a:t>越小越好</a:t>
            </a:r>
            <a:r>
              <a:rPr lang="en-US" altLang="zh-TW" dirty="0" smtClean="0"/>
              <a:t>)</a:t>
            </a:r>
            <a:r>
              <a:rPr lang="zh-TW" altLang="en-US" dirty="0" smtClean="0"/>
              <a:t>。</a:t>
            </a:r>
            <a:endParaRPr lang="en-US" altLang="zh-TW" dirty="0" smtClean="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1115616" y="1557586"/>
            <a:ext cx="2700770" cy="1822651"/>
          </a:xfrm>
          <a:prstGeom prst="rect">
            <a:avLst/>
          </a:prstGeom>
        </p:spPr>
      </p:pic>
      <p:pic>
        <p:nvPicPr>
          <p:cNvPr id="6" name="圖片 5"/>
          <p:cNvPicPr>
            <a:picLocks noChangeAspect="1"/>
          </p:cNvPicPr>
          <p:nvPr/>
        </p:nvPicPr>
        <p:blipFill>
          <a:blip r:embed="rId3"/>
          <a:stretch>
            <a:fillRect/>
          </a:stretch>
        </p:blipFill>
        <p:spPr>
          <a:xfrm>
            <a:off x="971600" y="4275216"/>
            <a:ext cx="7976393" cy="1138528"/>
          </a:xfrm>
          <a:prstGeom prst="rect">
            <a:avLst/>
          </a:prstGeom>
        </p:spPr>
      </p:pic>
      <p:sp>
        <p:nvSpPr>
          <p:cNvPr id="8" name="矩形 7"/>
          <p:cNvSpPr/>
          <p:nvPr/>
        </p:nvSpPr>
        <p:spPr bwMode="auto">
          <a:xfrm>
            <a:off x="1134088" y="4329046"/>
            <a:ext cx="432048" cy="236287"/>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矩形 8"/>
          <p:cNvSpPr/>
          <p:nvPr/>
        </p:nvSpPr>
        <p:spPr bwMode="auto">
          <a:xfrm>
            <a:off x="6551216" y="4342902"/>
            <a:ext cx="613072" cy="222432"/>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091784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a:t>放款</a:t>
            </a:r>
            <a:r>
              <a:rPr lang="zh-TW" altLang="en-US" sz="3600" b="1" dirty="0" smtClean="0"/>
              <a:t>資料</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利用放款現行的資料進行分析與模型建置。</a:t>
            </a:r>
            <a:endParaRPr lang="en-US" altLang="zh-TW" dirty="0" smtClean="0"/>
          </a:p>
          <a:p>
            <a:r>
              <a:rPr lang="zh-TW" altLang="en-US" dirty="0" smtClean="0"/>
              <a:t>目標</a:t>
            </a:r>
            <a:r>
              <a:rPr lang="en-US" altLang="zh-TW" dirty="0" smtClean="0"/>
              <a:t>:</a:t>
            </a:r>
            <a:r>
              <a:rPr lang="zh-TW" altLang="en-US" dirty="0" smtClean="0"/>
              <a:t>預測鑑定價格。</a:t>
            </a:r>
            <a:endParaRPr lang="en-US" altLang="zh-TW" dirty="0" smtClean="0"/>
          </a:p>
          <a:p>
            <a:r>
              <a:rPr lang="zh-TW" altLang="en-US" dirty="0" smtClean="0"/>
              <a:t>資料來源</a:t>
            </a:r>
            <a:r>
              <a:rPr lang="en-US" altLang="zh-TW" dirty="0" smtClean="0"/>
              <a:t>:</a:t>
            </a:r>
          </a:p>
          <a:p>
            <a:pPr lvl="1"/>
            <a:r>
              <a:rPr lang="zh-TW" altLang="en-US" sz="1600" dirty="0" smtClean="0"/>
              <a:t>徵授信系統資料</a:t>
            </a:r>
            <a:r>
              <a:rPr lang="en-US" altLang="zh-TW" sz="1600" dirty="0" smtClean="0"/>
              <a:t>-</a:t>
            </a:r>
            <a:r>
              <a:rPr lang="zh-TW" altLang="en-US" sz="1600" dirty="0" smtClean="0"/>
              <a:t>不動產估價報告。</a:t>
            </a:r>
            <a:endParaRPr lang="en-US" altLang="zh-TW" sz="1600" dirty="0" smtClean="0"/>
          </a:p>
          <a:p>
            <a:pPr lvl="1"/>
            <a:r>
              <a:rPr lang="zh-TW" altLang="en-US" sz="1600" dirty="0" smtClean="0"/>
              <a:t>訓練資料</a:t>
            </a:r>
            <a:r>
              <a:rPr lang="en-US" altLang="zh-TW" sz="1600" dirty="0" smtClean="0"/>
              <a:t>:2017/07/01</a:t>
            </a:r>
            <a:r>
              <a:rPr lang="zh-TW" altLang="en-US" sz="1600" dirty="0" smtClean="0"/>
              <a:t>～</a:t>
            </a:r>
            <a:r>
              <a:rPr lang="en-US" altLang="zh-TW" sz="1600" dirty="0" smtClean="0"/>
              <a:t>2019/12/31</a:t>
            </a:r>
          </a:p>
          <a:p>
            <a:pPr lvl="1"/>
            <a:r>
              <a:rPr lang="zh-TW" altLang="en-US" sz="1600" dirty="0" smtClean="0"/>
              <a:t>測試資料</a:t>
            </a:r>
            <a:r>
              <a:rPr lang="en-US" altLang="zh-TW" sz="1600" dirty="0" smtClean="0"/>
              <a:t>:2020/01/01</a:t>
            </a:r>
            <a:r>
              <a:rPr lang="zh-TW" altLang="en-US" sz="1600" dirty="0" smtClean="0"/>
              <a:t> ～至今</a:t>
            </a:r>
            <a:endParaRPr lang="en-US" altLang="zh-TW" sz="1600" dirty="0" smtClean="0"/>
          </a:p>
          <a:p>
            <a:endParaRPr lang="zh-TW" altLang="en-US" dirty="0" smtClean="0"/>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39552" y="3181414"/>
            <a:ext cx="7419975" cy="3400425"/>
          </a:xfrm>
          <a:prstGeom prst="rect">
            <a:avLst/>
          </a:prstGeom>
        </p:spPr>
      </p:pic>
    </p:spTree>
    <p:extLst>
      <p:ext uri="{BB962C8B-B14F-4D97-AF65-F5344CB8AC3E}">
        <p14:creationId xmlns:p14="http://schemas.microsoft.com/office/powerpoint/2010/main" val="155006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FontTx/>
              <a:buNone/>
              <a:defRPr/>
            </a:pPr>
            <a:r>
              <a:rPr lang="zh-TW" altLang="en-US" sz="3600" b="1" dirty="0" smtClean="0"/>
              <a:t>研究目的</a:t>
            </a:r>
            <a:endParaRPr lang="en-US" altLang="zh-TW" sz="3600" b="1" dirty="0" smtClean="0"/>
          </a:p>
        </p:txBody>
      </p:sp>
      <p:sp>
        <p:nvSpPr>
          <p:cNvPr id="1024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21</a:t>
            </a:r>
            <a:r>
              <a:rPr lang="zh-TW" altLang="en-US" dirty="0" smtClean="0"/>
              <a:t>個特徵值。</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smtClean="0">
                <a:solidFill>
                  <a:schemeClr val="tx1"/>
                </a:solidFill>
              </a:rPr>
              <a:t>放款資料</a:t>
            </a:r>
            <a:r>
              <a:rPr lang="en-US" altLang="zh-TW" sz="2800" b="1" dirty="0" smtClean="0">
                <a:solidFill>
                  <a:schemeClr val="tx1"/>
                </a:solidFill>
              </a:rPr>
              <a:t>-</a:t>
            </a:r>
            <a:r>
              <a:rPr lang="zh-TW" altLang="en-US" sz="2800" b="1" dirty="0" smtClean="0">
                <a:solidFill>
                  <a:schemeClr val="tx1"/>
                </a:solidFill>
              </a:rPr>
              <a:t>特徵值</a:t>
            </a:r>
            <a:r>
              <a:rPr kumimoji="0" lang="zh-TW" altLang="en-US" sz="2800" b="1" dirty="0" smtClean="0">
                <a:solidFill>
                  <a:schemeClr val="tx1"/>
                </a:solidFill>
              </a:rPr>
              <a:t>說明</a:t>
            </a:r>
            <a:endParaRPr lang="zh-TW" altLang="en-US" sz="2800" b="1" dirty="0" smtClean="0">
              <a:solidFill>
                <a:schemeClr val="tx1"/>
              </a:solidFill>
            </a:endParaRPr>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200212109"/>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767822"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房屋編號</a:t>
                      </a: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t>IdenPrice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鑑定總價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t>UseYear</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屋齡</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t>RoadWide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臨路寬度</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t>RegisterReason</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登記原因</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買賣、繼承、贈與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t>MaterialCode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結構材料</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木造、鋼造</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smtClean="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t>BuildTotalLevel</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總樓層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err="1" smtClean="0"/>
                        <a:t>BuildLevel</a:t>
                      </a:r>
                      <a:endParaRPr lang="zh-TW" altLang="en-US" sz="1200" dirty="0"/>
                    </a:p>
                  </a:txBody>
                  <a:tcPr marL="91470" marR="91470" marT="45719" marB="45719"/>
                </a:tc>
                <a:tc>
                  <a:txBody>
                    <a:bodyPr/>
                    <a:lstStyle/>
                    <a:p>
                      <a:r>
                        <a:rPr lang="zh-TW" altLang="en-US" sz="1200" dirty="0" smtClean="0"/>
                        <a:t>所在樓層</a:t>
                      </a:r>
                      <a:endParaRPr lang="zh-TW" altLang="en-US" sz="1200" dirty="0"/>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t>buildRate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公設比</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t>UsedState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使用狀況</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自住、投資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t>StallPrice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車位總價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538078479"/>
              </p:ext>
            </p:extLst>
          </p:nvPr>
        </p:nvGraphicFramePr>
        <p:xfrm>
          <a:off x="4623991" y="1604961"/>
          <a:ext cx="3673475" cy="4012711"/>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68243">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19099">
                <a:tc>
                  <a:txBody>
                    <a:bodyPr/>
                    <a:lstStyle/>
                    <a:p>
                      <a:r>
                        <a:rPr lang="en-US" altLang="zh-TW" sz="1200" dirty="0" err="1" smtClean="0"/>
                        <a:t>StallNum</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車位數</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03124289"/>
                  </a:ext>
                </a:extLst>
              </a:tr>
              <a:tr h="319099">
                <a:tc>
                  <a:txBody>
                    <a:bodyPr/>
                    <a:lstStyle/>
                    <a:p>
                      <a:r>
                        <a:rPr lang="en-US" altLang="zh-TW" sz="1200" dirty="0" err="1" smtClean="0"/>
                        <a:t>StallAreaSize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車位坪數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CityCode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台北市、新北市、高雄市</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57513">
                <a:tc>
                  <a:txBody>
                    <a:bodyPr/>
                    <a:lstStyle/>
                    <a:p>
                      <a:r>
                        <a:rPr lang="en-US" altLang="zh-TW" sz="1200" dirty="0" err="1" smtClean="0"/>
                        <a:t>ColAreaCode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地區別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松山區、大安區</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TotalAreaSize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RegisterPurpose1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主建物坪數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RegisterPurpose2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附屬建物坪數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68243">
                <a:tc>
                  <a:txBody>
                    <a:bodyPr/>
                    <a:lstStyle/>
                    <a:p>
                      <a:pPr marL="0" lvl="0" indent="0" algn="l" rtl="0">
                        <a:lnSpc>
                          <a:spcPct val="115000"/>
                        </a:lnSpc>
                        <a:spcBef>
                          <a:spcPts val="600"/>
                        </a:spcBef>
                        <a:spcAft>
                          <a:spcPts val="0"/>
                        </a:spcAft>
                        <a:buSzPts val="3000"/>
                        <a:buNone/>
                      </a:pPr>
                      <a:r>
                        <a:rPr lang="en-US" altLang="zh-TW" sz="1200" dirty="0" smtClean="0"/>
                        <a:t>RegisterPurpose3 </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公共設施坪數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682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t>RegisterPurpose4 </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其它</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82574">
                <a:tc>
                  <a:txBody>
                    <a:bodyPr/>
                    <a:lstStyle/>
                    <a:p>
                      <a:pPr marL="0" lvl="0" indent="0" algn="l" rtl="0">
                        <a:lnSpc>
                          <a:spcPct val="115000"/>
                        </a:lnSpc>
                        <a:spcBef>
                          <a:spcPts val="600"/>
                        </a:spcBef>
                        <a:spcAft>
                          <a:spcPts val="0"/>
                        </a:spcAft>
                        <a:buSzPts val="3000"/>
                        <a:buNone/>
                      </a:pPr>
                      <a:r>
                        <a:rPr lang="en-US" altLang="zh-TW" sz="1200" dirty="0" err="1" smtClean="0"/>
                        <a:t>landSize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土地面積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268784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860032" y="2432666"/>
            <a:ext cx="3991843" cy="3874436"/>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資料前處理</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3600" dirty="0" smtClean="0"/>
              <a:t>處理特徵值</a:t>
            </a:r>
            <a:endParaRPr lang="en-US" altLang="zh-TW" sz="3600" dirty="0" smtClean="0"/>
          </a:p>
          <a:p>
            <a:pPr lvl="1"/>
            <a:r>
              <a:rPr lang="zh-CN" altLang="en-US" dirty="0" smtClean="0">
                <a:latin typeface="微軟正黑體" panose="020B0604030504040204" pitchFamily="34" charset="-120"/>
                <a:ea typeface="微軟正黑體" panose="020B0604030504040204" pitchFamily="34" charset="-120"/>
              </a:rPr>
              <a:t>查看</a:t>
            </a:r>
            <a:r>
              <a:rPr lang="zh-TW" altLang="en-US" dirty="0" smtClean="0">
                <a:latin typeface="微軟正黑體" panose="020B0604030504040204" pitchFamily="34" charset="-120"/>
                <a:ea typeface="微軟正黑體" panose="020B0604030504040204" pitchFamily="34" charset="-120"/>
              </a:rPr>
              <a:t>每個特徵值的構成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數字、字串</a:t>
            </a:r>
            <a:r>
              <a:rPr lang="en-US" altLang="zh-TW" dirty="0" smtClean="0">
                <a:latin typeface="微軟正黑體" panose="020B0604030504040204" pitchFamily="34" charset="-120"/>
                <a:ea typeface="微軟正黑體" panose="020B0604030504040204" pitchFamily="34" charset="-120"/>
              </a:rPr>
              <a:t>)</a:t>
            </a:r>
            <a:endParaRPr lang="zh-CN" altLang="en-US" dirty="0">
              <a:latin typeface="微軟正黑體" panose="020B0604030504040204" pitchFamily="34" charset="-120"/>
              <a:ea typeface="微軟正黑體" panose="020B0604030504040204" pitchFamily="34" charset="-120"/>
            </a:endParaRPr>
          </a:p>
          <a:p>
            <a:pPr lvl="1"/>
            <a:r>
              <a:rPr lang="zh-CN" altLang="en-US" dirty="0">
                <a:latin typeface="微軟正黑體" panose="020B0604030504040204" pitchFamily="34" charset="-120"/>
                <a:ea typeface="微軟正黑體" panose="020B0604030504040204" pitchFamily="34" charset="-120"/>
              </a:rPr>
              <a:t>查看</a:t>
            </a:r>
            <a:r>
              <a:rPr lang="zh-CN" altLang="en-US" dirty="0" smtClean="0">
                <a:latin typeface="微軟正黑體" panose="020B0604030504040204" pitchFamily="34" charset="-120"/>
                <a:ea typeface="微軟正黑體" panose="020B0604030504040204" pitchFamily="34" charset="-120"/>
              </a:rPr>
              <a:t>每</a:t>
            </a:r>
            <a:r>
              <a:rPr lang="zh-TW" altLang="en-US" dirty="0" smtClean="0">
                <a:latin typeface="微軟正黑體" panose="020B0604030504040204" pitchFamily="34" charset="-120"/>
                <a:ea typeface="微軟正黑體" panose="020B0604030504040204" pitchFamily="34" charset="-120"/>
              </a:rPr>
              <a:t>個特徵</a:t>
            </a:r>
            <a:r>
              <a:rPr lang="zh-TW" altLang="en-US" dirty="0">
                <a:latin typeface="微軟正黑體" panose="020B0604030504040204" pitchFamily="34" charset="-120"/>
                <a:ea typeface="微軟正黑體" panose="020B0604030504040204" pitchFamily="34" charset="-120"/>
              </a:rPr>
              <a:t>值</a:t>
            </a:r>
            <a:r>
              <a:rPr lang="zh-CN" altLang="en-US" dirty="0" smtClean="0">
                <a:latin typeface="微軟正黑體" panose="020B0604030504040204" pitchFamily="34" charset="-120"/>
                <a:ea typeface="微軟正黑體" panose="020B0604030504040204" pitchFamily="34" charset="-120"/>
              </a:rPr>
              <a:t>的</a:t>
            </a:r>
            <a:r>
              <a:rPr lang="zh-CN" altLang="en-US" dirty="0">
                <a:latin typeface="微軟正黑體" panose="020B0604030504040204" pitchFamily="34" charset="-120"/>
                <a:ea typeface="微軟正黑體" panose="020B0604030504040204" pitchFamily="34" charset="-120"/>
              </a:rPr>
              <a:t>分布</a:t>
            </a:r>
          </a:p>
          <a:p>
            <a:pPr lvl="1"/>
            <a:r>
              <a:rPr lang="zh-TW" altLang="en-US" dirty="0" smtClean="0">
                <a:latin typeface="微軟正黑體" panose="020B0604030504040204" pitchFamily="34" charset="-120"/>
                <a:ea typeface="微軟正黑體" panose="020B0604030504040204" pitchFamily="34" charset="-120"/>
              </a:rPr>
              <a:t>填補缺失值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數字平均值寫入</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字串以最常出現的字回寫</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刪除異常值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刪除</a:t>
            </a:r>
            <a:r>
              <a:rPr lang="en-US" altLang="zh-TW" dirty="0" err="1" smtClean="0">
                <a:latin typeface="微軟正黑體" panose="020B0604030504040204" pitchFamily="34" charset="-120"/>
                <a:ea typeface="微軟正黑體" panose="020B0604030504040204" pitchFamily="34" charset="-120"/>
              </a:rPr>
              <a:t>CityCode</a:t>
            </a:r>
            <a:r>
              <a:rPr lang="zh-TW" altLang="en-US" dirty="0" smtClean="0">
                <a:latin typeface="微軟正黑體" panose="020B0604030504040204" pitchFamily="34" charset="-120"/>
                <a:ea typeface="微軟正黑體" panose="020B0604030504040204" pitchFamily="34" charset="-120"/>
              </a:rPr>
              <a:t>的離群</a:t>
            </a:r>
            <a:r>
              <a:rPr lang="zh-TW" altLang="en-US" dirty="0">
                <a:latin typeface="微軟正黑體" panose="020B0604030504040204" pitchFamily="34" charset="-120"/>
                <a:ea typeface="微軟正黑體" panose="020B0604030504040204" pitchFamily="34" charset="-120"/>
              </a:rPr>
              <a:t>值</a:t>
            </a:r>
            <a:endParaRPr lang="en-US" altLang="zh-TW" dirty="0" smtClean="0">
              <a:latin typeface="微軟正黑體" panose="020B0604030504040204" pitchFamily="34" charset="-120"/>
              <a:ea typeface="微軟正黑體" panose="020B0604030504040204" pitchFamily="34" charset="-120"/>
            </a:endParaRPr>
          </a:p>
          <a:p>
            <a:pPr marL="382587" lvl="1" indent="0">
              <a:buNone/>
            </a:pPr>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
        <p:nvSpPr>
          <p:cNvPr id="7" name="橢圓 6"/>
          <p:cNvSpPr/>
          <p:nvPr/>
        </p:nvSpPr>
        <p:spPr bwMode="auto">
          <a:xfrm>
            <a:off x="5724128" y="2637706"/>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8507375" y="2609744"/>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385603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相關性分析</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列出特徵值與房價的相關性。</a:t>
            </a:r>
            <a:endParaRPr lang="en-US" altLang="zh-TW" dirty="0" smtClean="0"/>
          </a:p>
          <a:p>
            <a:r>
              <a:rPr lang="zh-TW" altLang="en-US" dirty="0" smtClean="0"/>
              <a:t>數值越接近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3428971435"/>
              </p:ext>
            </p:extLst>
          </p:nvPr>
        </p:nvGraphicFramePr>
        <p:xfrm>
          <a:off x="5969929" y="868792"/>
          <a:ext cx="3077460" cy="5801932"/>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err="1" smtClean="0">
                          <a:latin typeface="微軟正黑體" panose="020B0604030504040204" pitchFamily="34" charset="-120"/>
                          <a:ea typeface="微軟正黑體" panose="020B0604030504040204" pitchFamily="34" charset="-120"/>
                        </a:rPr>
                        <a:t>CityCode</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0.55</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69066611"/>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主建物坪數</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RegisterPurpose1</a:t>
                      </a:r>
                      <a:endPar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90845214"/>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臨路寬度</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RoadWide</a:t>
                      </a:r>
                      <a:endPar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0.26</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397060359"/>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車位總價</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StallPrice</a:t>
                      </a:r>
                      <a:endPar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0.23</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附屬建物坪數</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RegisterPurpose2</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0.20</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總面積</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TotalAreaSize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0.15</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結構材料</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MaterialCode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土地面積</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landSize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車位數</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StallNum</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使用狀況</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UsedState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lvl="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總樓層</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BuildTotalLevel</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0.07</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房屋編號</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Id</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0.04</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車位坪數</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StallAreaSize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RegisterPurpose4</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其它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pic>
        <p:nvPicPr>
          <p:cNvPr id="9" name="圖片 8"/>
          <p:cNvPicPr>
            <a:picLocks noChangeAspect="1"/>
          </p:cNvPicPr>
          <p:nvPr/>
        </p:nvPicPr>
        <p:blipFill>
          <a:blip r:embed="rId2"/>
          <a:stretch>
            <a:fillRect/>
          </a:stretch>
        </p:blipFill>
        <p:spPr>
          <a:xfrm>
            <a:off x="65319" y="1845618"/>
            <a:ext cx="5730817" cy="5031248"/>
          </a:xfrm>
          <a:prstGeom prst="rect">
            <a:avLst/>
          </a:prstGeom>
        </p:spPr>
      </p:pic>
    </p:spTree>
    <p:extLst>
      <p:ext uri="{BB962C8B-B14F-4D97-AF65-F5344CB8AC3E}">
        <p14:creationId xmlns:p14="http://schemas.microsoft.com/office/powerpoint/2010/main" val="2212557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2905100" y="1413570"/>
            <a:ext cx="6112974" cy="3888432"/>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建立</a:t>
            </a:r>
            <a:r>
              <a:rPr lang="zh-TW" altLang="en-US" sz="2800" b="1" dirty="0">
                <a:solidFill>
                  <a:schemeClr val="tx1"/>
                </a:solidFill>
              </a:rPr>
              <a:t>與</a:t>
            </a:r>
            <a:r>
              <a:rPr lang="zh-TW" altLang="en-US" sz="2800" b="1" dirty="0" smtClean="0">
                <a:solidFill>
                  <a:schemeClr val="tx1"/>
                </a:solidFill>
              </a:rPr>
              <a:t>分</a:t>
            </a:r>
            <a:r>
              <a:rPr lang="zh-TW" altLang="en-US" sz="2800" b="1" dirty="0">
                <a:solidFill>
                  <a:schemeClr val="tx1"/>
                </a:solidFill>
              </a:rPr>
              <a:t>析</a:t>
            </a:r>
            <a:r>
              <a:rPr lang="zh-TW" altLang="en-US" sz="2800" b="1" dirty="0" smtClean="0">
                <a:solidFill>
                  <a:schemeClr val="tx1"/>
                </a:solidFill>
              </a:rPr>
              <a:t>模型</a:t>
            </a:r>
            <a:r>
              <a:rPr lang="en-US" altLang="zh-TW" sz="2800" b="1" dirty="0" smtClean="0">
                <a:solidFill>
                  <a:schemeClr val="tx1"/>
                </a:solidFill>
              </a:rPr>
              <a:t>-1</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zh-TW" altLang="en-US" dirty="0" smtClean="0"/>
              <a:t>結果</a:t>
            </a:r>
            <a:r>
              <a:rPr lang="zh-TW" altLang="en-US" dirty="0" smtClean="0"/>
              <a:t>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10353629</a:t>
            </a:r>
            <a:r>
              <a:rPr lang="en-US" altLang="zh-TW" sz="1600" dirty="0" smtClean="0"/>
              <a:t>(</a:t>
            </a:r>
            <a:r>
              <a:rPr lang="zh-TW" altLang="en-US" sz="1600" dirty="0" smtClean="0"/>
              <a:t>一千多萬</a:t>
            </a:r>
            <a:r>
              <a:rPr lang="en-US" altLang="zh-TW" sz="1600" dirty="0" smtClean="0"/>
              <a:t>)</a:t>
            </a:r>
          </a:p>
          <a:p>
            <a:pPr lvl="1"/>
            <a:r>
              <a:rPr lang="zh-TW" altLang="en-US" sz="1600" dirty="0" smtClean="0"/>
              <a:t>決定係數</a:t>
            </a:r>
            <a:r>
              <a:rPr lang="en-US" altLang="zh-TW" sz="1600" dirty="0" smtClean="0"/>
              <a:t>(R Squared):</a:t>
            </a:r>
            <a:r>
              <a:rPr lang="en-US" altLang="zh-TW" sz="1600" dirty="0" smtClean="0">
                <a:solidFill>
                  <a:srgbClr val="FF0000"/>
                </a:solidFill>
              </a:rPr>
              <a:t>0.35</a:t>
            </a:r>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3030548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smtClean="0">
                <a:solidFill>
                  <a:schemeClr val="tx1"/>
                </a:solidFill>
              </a:rPr>
              <a:t>-</a:t>
            </a:r>
            <a:r>
              <a:rPr lang="zh-TW" altLang="en-US" sz="2800" b="1" dirty="0" smtClean="0">
                <a:solidFill>
                  <a:schemeClr val="tx1"/>
                </a:solidFill>
              </a:rPr>
              <a:t>建立</a:t>
            </a:r>
            <a:r>
              <a:rPr lang="zh-TW" altLang="en-US" sz="2800" b="1" dirty="0">
                <a:solidFill>
                  <a:schemeClr val="tx1"/>
                </a:solidFill>
              </a:rPr>
              <a:t>與分析</a:t>
            </a:r>
            <a:r>
              <a:rPr lang="zh-TW" altLang="en-US" sz="2800" b="1" dirty="0" smtClean="0">
                <a:solidFill>
                  <a:schemeClr val="tx1"/>
                </a:solidFill>
              </a:rPr>
              <a:t>模型</a:t>
            </a:r>
            <a:r>
              <a:rPr lang="en-US" altLang="zh-TW" sz="2800" b="1" dirty="0" smtClean="0">
                <a:solidFill>
                  <a:schemeClr val="tx1"/>
                </a:solidFill>
              </a:rPr>
              <a:t>-2</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6765913</a:t>
            </a:r>
            <a:r>
              <a:rPr lang="en-US" altLang="zh-TW" sz="1600" dirty="0" smtClean="0"/>
              <a:t>(</a:t>
            </a:r>
            <a:r>
              <a:rPr lang="zh-TW" altLang="en-US" sz="1600" dirty="0" smtClean="0"/>
              <a:t>六百萬多萬</a:t>
            </a:r>
            <a:r>
              <a:rPr lang="en-US" altLang="zh-TW" sz="1600" dirty="0" smtClean="0"/>
              <a:t>)</a:t>
            </a:r>
          </a:p>
          <a:p>
            <a:pPr lvl="1"/>
            <a:r>
              <a:rPr lang="zh-TW" altLang="en-US" sz="1600" dirty="0" smtClean="0"/>
              <a:t>決定係數</a:t>
            </a:r>
            <a:r>
              <a:rPr lang="en-US" altLang="zh-TW" sz="1600" dirty="0" smtClean="0"/>
              <a:t>(R Squared):</a:t>
            </a:r>
            <a:r>
              <a:rPr lang="en-US" altLang="zh-TW" sz="1600" dirty="0" smtClean="0">
                <a:solidFill>
                  <a:srgbClr val="FF0000"/>
                </a:solidFill>
              </a:rPr>
              <a:t>0.59</a:t>
            </a:r>
            <a:endParaRPr lang="en-US" altLang="zh-TW" dirty="0" smtClean="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131840" y="1215649"/>
            <a:ext cx="5956371" cy="3888432"/>
          </a:xfrm>
          <a:prstGeom prst="rect">
            <a:avLst/>
          </a:prstGeom>
        </p:spPr>
      </p:pic>
    </p:spTree>
    <p:extLst>
      <p:ext uri="{BB962C8B-B14F-4D97-AF65-F5344CB8AC3E}">
        <p14:creationId xmlns:p14="http://schemas.microsoft.com/office/powerpoint/2010/main" val="1798180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3135734" y="1829468"/>
            <a:ext cx="5984737" cy="3847331"/>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a:solidFill>
                  <a:schemeClr val="tx1"/>
                </a:solidFill>
              </a:rPr>
              <a:t>建立與分析模型</a:t>
            </a:r>
            <a:r>
              <a:rPr lang="en-US" altLang="zh-TW" sz="2800" b="1" dirty="0" smtClean="0">
                <a:solidFill>
                  <a:schemeClr val="tx1"/>
                </a:solidFill>
              </a:rPr>
              <a:t>-3</a:t>
            </a:r>
            <a:endParaRPr lang="zh-TW" altLang="en-US" sz="2800" dirty="0"/>
          </a:p>
        </p:txBody>
      </p:sp>
      <p:sp>
        <p:nvSpPr>
          <p:cNvPr id="3" name="內容版面配置區 2"/>
          <p:cNvSpPr>
            <a:spLocks noGrp="1"/>
          </p:cNvSpPr>
          <p:nvPr>
            <p:ph sz="quarter" idx="10"/>
          </p:nvPr>
        </p:nvSpPr>
        <p:spPr/>
        <p:txBody>
          <a:bodyPr/>
          <a:lstStyle/>
          <a:p>
            <a:r>
              <a:rPr lang="zh-TW" altLang="en-US" dirty="0"/>
              <a:t>採用</a:t>
            </a:r>
            <a:r>
              <a:rPr lang="en-US" altLang="zh-TW" dirty="0" err="1"/>
              <a:t>XGBoost</a:t>
            </a:r>
            <a:r>
              <a:rPr lang="zh-TW" altLang="en-US" dirty="0"/>
              <a:t>算法。</a:t>
            </a:r>
            <a:endParaRPr lang="en-US" altLang="zh-TW" dirty="0"/>
          </a:p>
          <a:p>
            <a:r>
              <a:rPr lang="zh-TW" altLang="en-US" dirty="0" smtClean="0"/>
              <a:t>排除房價高於</a:t>
            </a:r>
            <a:r>
              <a:rPr lang="en-US" altLang="zh-TW" dirty="0" smtClean="0"/>
              <a:t>8000</a:t>
            </a:r>
            <a:r>
              <a:rPr lang="zh-TW" altLang="en-US" dirty="0" smtClean="0"/>
              <a:t>萬及低於</a:t>
            </a:r>
            <a:r>
              <a:rPr lang="en-US" altLang="zh-TW" dirty="0" smtClean="0"/>
              <a:t>300</a:t>
            </a:r>
            <a:r>
              <a:rPr lang="zh-TW" altLang="en-US" dirty="0" smtClean="0"/>
              <a:t>萬的資料。</a:t>
            </a:r>
            <a:endParaRPr lang="en-US" altLang="zh-TW" dirty="0" smtClean="0"/>
          </a:p>
          <a:p>
            <a:r>
              <a:rPr lang="zh-TW" altLang="en-US" dirty="0" smtClean="0"/>
              <a:t>增加都市別權重，提升六都。</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a:t>結果分析</a:t>
            </a:r>
            <a:r>
              <a:rPr lang="en-US" altLang="zh-TW" dirty="0"/>
              <a:t>:</a:t>
            </a:r>
          </a:p>
          <a:p>
            <a:pPr lvl="1"/>
            <a:r>
              <a:rPr lang="zh-TW" altLang="en-US" sz="1600" dirty="0"/>
              <a:t>均方根誤差</a:t>
            </a:r>
            <a:r>
              <a:rPr lang="en-US" altLang="zh-TW" sz="1600" dirty="0"/>
              <a:t>(RMSE</a:t>
            </a:r>
            <a:r>
              <a:rPr lang="en-US" altLang="zh-TW" sz="1600" dirty="0" smtClean="0"/>
              <a:t>):</a:t>
            </a:r>
            <a:r>
              <a:rPr lang="en-US" altLang="zh-TW" sz="1600" dirty="0" smtClean="0">
                <a:solidFill>
                  <a:srgbClr val="FF0000"/>
                </a:solidFill>
              </a:rPr>
              <a:t>1244003</a:t>
            </a:r>
            <a:r>
              <a:rPr lang="en-US" altLang="zh-TW" sz="1600" dirty="0" smtClean="0"/>
              <a:t>(</a:t>
            </a:r>
            <a:r>
              <a:rPr lang="zh-TW" altLang="en-US" sz="1600" dirty="0" smtClean="0"/>
              <a:t>一百二十多萬</a:t>
            </a:r>
            <a:r>
              <a:rPr lang="en-US" altLang="zh-TW" sz="1600" dirty="0" smtClean="0"/>
              <a:t>)</a:t>
            </a:r>
            <a:endParaRPr lang="en-US" altLang="zh-TW" sz="1600" dirty="0"/>
          </a:p>
          <a:p>
            <a:pPr lvl="1"/>
            <a:r>
              <a:rPr lang="zh-TW" altLang="en-US" sz="1600" dirty="0"/>
              <a:t>決定係數</a:t>
            </a:r>
            <a:r>
              <a:rPr lang="en-US" altLang="zh-TW" sz="1600" dirty="0"/>
              <a:t>(R Squared):</a:t>
            </a:r>
            <a:r>
              <a:rPr lang="en-US" altLang="zh-TW" sz="1600" dirty="0" smtClean="0">
                <a:solidFill>
                  <a:srgbClr val="FF0000"/>
                </a:solidFill>
              </a:rPr>
              <a:t>0.79</a:t>
            </a:r>
            <a:endParaRPr lang="en-US" altLang="zh-TW" dirty="0"/>
          </a:p>
          <a:p>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機密等級：密            日期：</a:t>
            </a:r>
            <a:r>
              <a:rPr lang="en-US" altLang="zh-TW" smtClean="0"/>
              <a:t>2019/12/18</a:t>
            </a:r>
            <a:endParaRPr lang="zh-TW" altLang="en-US" dirty="0"/>
          </a:p>
        </p:txBody>
      </p:sp>
    </p:spTree>
    <p:extLst>
      <p:ext uri="{BB962C8B-B14F-4D97-AF65-F5344CB8AC3E}">
        <p14:creationId xmlns:p14="http://schemas.microsoft.com/office/powerpoint/2010/main" val="60320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預測資料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依據測試資料預測房價。</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a:p>
          <a:p>
            <a:r>
              <a:rPr lang="zh-TW" altLang="en-US" dirty="0" smtClean="0"/>
              <a:t>與測試資料</a:t>
            </a:r>
            <a:r>
              <a:rPr lang="en-US" altLang="zh-TW" dirty="0" smtClean="0"/>
              <a:t>(2020/01/01</a:t>
            </a:r>
            <a:r>
              <a:rPr lang="zh-TW" altLang="en-US" dirty="0" smtClean="0"/>
              <a:t>～至今</a:t>
            </a:r>
            <a:r>
              <a:rPr lang="en-US" altLang="zh-TW" dirty="0" smtClean="0"/>
              <a:t>)</a:t>
            </a:r>
            <a:r>
              <a:rPr lang="zh-TW" altLang="en-US" dirty="0" smtClean="0"/>
              <a:t>比對</a:t>
            </a:r>
            <a:endParaRPr lang="en-US" altLang="zh-TW" dirty="0" smtClean="0"/>
          </a:p>
          <a:p>
            <a:r>
              <a:rPr lang="zh-TW" altLang="en-US" dirty="0" smtClean="0"/>
              <a:t>筆數</a:t>
            </a:r>
            <a:r>
              <a:rPr lang="en-US" altLang="zh-TW" dirty="0" smtClean="0"/>
              <a:t>:831</a:t>
            </a:r>
            <a:r>
              <a:rPr lang="zh-TW" altLang="en-US" dirty="0" smtClean="0"/>
              <a:t>。</a:t>
            </a:r>
            <a:endParaRPr lang="en-US" altLang="zh-TW" dirty="0" smtClean="0"/>
          </a:p>
          <a:p>
            <a:pPr lvl="1"/>
            <a:r>
              <a:rPr lang="zh-TW" altLang="en-US" sz="1600" dirty="0" smtClean="0"/>
              <a:t>均方根誤差</a:t>
            </a:r>
            <a:r>
              <a:rPr lang="en-US" altLang="zh-TW" sz="1600" dirty="0" smtClean="0"/>
              <a:t>(RMSE</a:t>
            </a:r>
            <a:r>
              <a:rPr lang="en-US" altLang="zh-TW" sz="1600" dirty="0" smtClean="0"/>
              <a:t>):</a:t>
            </a:r>
            <a:r>
              <a:rPr lang="en-US" altLang="zh-TW" sz="1600" dirty="0" smtClean="0">
                <a:solidFill>
                  <a:srgbClr val="FF0000"/>
                </a:solidFill>
              </a:rPr>
              <a:t>1</a:t>
            </a:r>
            <a:r>
              <a:rPr lang="en-US" altLang="zh-TW" sz="1600" dirty="0" smtClean="0">
                <a:solidFill>
                  <a:srgbClr val="FF0000"/>
                </a:solidFill>
              </a:rPr>
              <a:t>6</a:t>
            </a:r>
            <a:r>
              <a:rPr lang="en-US" altLang="zh-TW" sz="1600" dirty="0" smtClean="0">
                <a:solidFill>
                  <a:srgbClr val="FF0000"/>
                </a:solidFill>
              </a:rPr>
              <a:t>25863</a:t>
            </a:r>
            <a:r>
              <a:rPr lang="en-US" altLang="zh-TW" sz="1600" dirty="0" smtClean="0"/>
              <a:t>(</a:t>
            </a:r>
            <a:r>
              <a:rPr lang="zh-TW" altLang="en-US" sz="1600" dirty="0" smtClean="0"/>
              <a:t>一百六十多萬</a:t>
            </a:r>
            <a:r>
              <a:rPr lang="en-US" altLang="zh-TW" sz="1600" dirty="0" smtClean="0"/>
              <a:t>)</a:t>
            </a:r>
            <a:endParaRPr lang="en-US" altLang="zh-TW" sz="1600" dirty="0" smtClean="0"/>
          </a:p>
          <a:p>
            <a:pPr lvl="1"/>
            <a:r>
              <a:rPr lang="zh-TW" altLang="en-US" sz="1600" dirty="0" smtClean="0"/>
              <a:t>決定係數</a:t>
            </a:r>
            <a:r>
              <a:rPr lang="en-US" altLang="zh-TW" sz="1600" dirty="0"/>
              <a:t>(</a:t>
            </a:r>
            <a:r>
              <a:rPr lang="en-US" altLang="zh-TW" sz="1600" dirty="0" smtClean="0"/>
              <a:t>R Squared</a:t>
            </a:r>
            <a:r>
              <a:rPr lang="en-US" altLang="zh-TW" sz="1600" dirty="0"/>
              <a:t>):</a:t>
            </a:r>
            <a:r>
              <a:rPr lang="en-US" altLang="zh-TW" sz="1600" dirty="0" smtClean="0">
                <a:solidFill>
                  <a:srgbClr val="FF0000"/>
                </a:solidFill>
              </a:rPr>
              <a:t>0.77</a:t>
            </a:r>
            <a:endParaRPr lang="en-US" altLang="zh-TW" dirty="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1115616" y="1629594"/>
            <a:ext cx="2543175" cy="2238375"/>
          </a:xfrm>
          <a:prstGeom prst="rect">
            <a:avLst/>
          </a:prstGeom>
        </p:spPr>
      </p:pic>
      <p:pic>
        <p:nvPicPr>
          <p:cNvPr id="5" name="圖片 4"/>
          <p:cNvPicPr>
            <a:picLocks noChangeAspect="1"/>
          </p:cNvPicPr>
          <p:nvPr/>
        </p:nvPicPr>
        <p:blipFill>
          <a:blip r:embed="rId3"/>
          <a:stretch>
            <a:fillRect/>
          </a:stretch>
        </p:blipFill>
        <p:spPr>
          <a:xfrm>
            <a:off x="4644008" y="1053529"/>
            <a:ext cx="4229472" cy="3892013"/>
          </a:xfrm>
          <a:prstGeom prst="rect">
            <a:avLst/>
          </a:prstGeom>
        </p:spPr>
      </p:pic>
    </p:spTree>
    <p:extLst>
      <p:ext uri="{BB962C8B-B14F-4D97-AF65-F5344CB8AC3E}">
        <p14:creationId xmlns:p14="http://schemas.microsoft.com/office/powerpoint/2010/main" val="36434251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765498"/>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結論分析</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波士頓房價</a:t>
            </a:r>
            <a:r>
              <a:rPr lang="en-US" altLang="zh-TW" dirty="0"/>
              <a:t>vs</a:t>
            </a:r>
            <a:r>
              <a:rPr lang="zh-TW" altLang="en-US" dirty="0"/>
              <a:t>放款</a:t>
            </a:r>
            <a:r>
              <a:rPr lang="zh-TW" altLang="en-US" dirty="0" smtClean="0"/>
              <a:t>資料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總結</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1647668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波士頓房價</a:t>
            </a:r>
            <a:r>
              <a:rPr lang="en-US" altLang="zh-TW" sz="2800" b="1" dirty="0" smtClean="0">
                <a:solidFill>
                  <a:schemeClr val="tx1"/>
                </a:solidFill>
              </a:rPr>
              <a:t>vs</a:t>
            </a:r>
            <a:r>
              <a:rPr lang="zh-TW" altLang="en-US" sz="2800" b="1" dirty="0">
                <a:solidFill>
                  <a:schemeClr val="tx1"/>
                </a:solidFill>
              </a:rPr>
              <a:t>放款</a:t>
            </a:r>
            <a:r>
              <a:rPr lang="zh-TW" altLang="en-US" sz="2800" b="1" dirty="0" smtClean="0">
                <a:solidFill>
                  <a:schemeClr val="tx1"/>
                </a:solidFill>
              </a:rPr>
              <a:t>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預測結果比較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smtClean="0"/>
          </a:p>
          <a:p>
            <a:r>
              <a:rPr lang="zh-TW" altLang="en-US" dirty="0" smtClean="0"/>
              <a:t>特徵值</a:t>
            </a:r>
            <a:r>
              <a:rPr lang="zh-TW" altLang="en-US" dirty="0" smtClean="0"/>
              <a:t>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3802560467"/>
              </p:ext>
            </p:extLst>
          </p:nvPr>
        </p:nvGraphicFramePr>
        <p:xfrm>
          <a:off x="971600" y="1629594"/>
          <a:ext cx="6696744" cy="3151316"/>
        </p:xfrm>
        <a:graphic>
          <a:graphicData uri="http://schemas.openxmlformats.org/drawingml/2006/table">
            <a:tbl>
              <a:tblPr firstRow="1" bandRow="1">
                <a:tableStyleId>{93296810-A885-4BE3-A3E7-6D5BEEA58F35}</a:tableStyleId>
              </a:tblPr>
              <a:tblGrid>
                <a:gridCol w="1674186">
                  <a:extLst>
                    <a:ext uri="{9D8B030D-6E8A-4147-A177-3AD203B41FA5}">
                      <a16:colId xmlns:a16="http://schemas.microsoft.com/office/drawing/2014/main" val="3786433048"/>
                    </a:ext>
                  </a:extLst>
                </a:gridCol>
                <a:gridCol w="1674186">
                  <a:extLst>
                    <a:ext uri="{9D8B030D-6E8A-4147-A177-3AD203B41FA5}">
                      <a16:colId xmlns:a16="http://schemas.microsoft.com/office/drawing/2014/main" val="3933861853"/>
                    </a:ext>
                  </a:extLst>
                </a:gridCol>
                <a:gridCol w="1674186">
                  <a:extLst>
                    <a:ext uri="{9D8B030D-6E8A-4147-A177-3AD203B41FA5}">
                      <a16:colId xmlns:a16="http://schemas.microsoft.com/office/drawing/2014/main" val="2703040368"/>
                    </a:ext>
                  </a:extLst>
                </a:gridCol>
                <a:gridCol w="1674186">
                  <a:extLst>
                    <a:ext uri="{9D8B030D-6E8A-4147-A177-3AD203B41FA5}">
                      <a16:colId xmlns:a16="http://schemas.microsoft.com/office/drawing/2014/main" val="4106888986"/>
                    </a:ext>
                  </a:extLst>
                </a:gridCol>
              </a:tblGrid>
              <a:tr h="450188">
                <a:tc>
                  <a:txBody>
                    <a:bodyPr/>
                    <a:lstStyle/>
                    <a:p>
                      <a:pPr algn="ctr"/>
                      <a:r>
                        <a:rPr lang="zh-TW" altLang="en-US" dirty="0" smtClean="0"/>
                        <a:t>調整</a:t>
                      </a:r>
                      <a:r>
                        <a:rPr lang="en-US" altLang="zh-TW" dirty="0" smtClean="0"/>
                        <a:t>&amp;</a:t>
                      </a:r>
                      <a:r>
                        <a:rPr lang="zh-TW" altLang="en-US" dirty="0" smtClean="0"/>
                        <a:t>模型</a:t>
                      </a:r>
                      <a:endParaRPr lang="zh-TW" altLang="en-US" dirty="0"/>
                    </a:p>
                  </a:txBody>
                  <a:tcPr anchor="ctr"/>
                </a:tc>
                <a:tc>
                  <a:txBody>
                    <a:bodyPr/>
                    <a:lstStyle/>
                    <a:p>
                      <a:pPr algn="ctr"/>
                      <a:r>
                        <a:rPr lang="zh-TW" altLang="en-US" dirty="0" smtClean="0"/>
                        <a:t>評估方式</a:t>
                      </a:r>
                      <a:endParaRPr lang="zh-TW" altLang="en-US" dirty="0"/>
                    </a:p>
                  </a:txBody>
                  <a:tcPr anchor="ctr"/>
                </a:tc>
                <a:tc>
                  <a:txBody>
                    <a:bodyPr/>
                    <a:lstStyle/>
                    <a:p>
                      <a:pPr algn="ctr"/>
                      <a:r>
                        <a:rPr lang="zh-TW" altLang="en-US" dirty="0" smtClean="0"/>
                        <a:t>波士頓房價</a:t>
                      </a:r>
                      <a:endParaRPr lang="zh-TW" altLang="en-US" dirty="0"/>
                    </a:p>
                  </a:txBody>
                  <a:tcPr anchor="ctr"/>
                </a:tc>
                <a:tc>
                  <a:txBody>
                    <a:bodyPr/>
                    <a:lstStyle/>
                    <a:p>
                      <a:pPr algn="ctr"/>
                      <a:r>
                        <a:rPr lang="zh-TW" altLang="en-US" dirty="0" smtClean="0"/>
                        <a:t>放款資料</a:t>
                      </a:r>
                      <a:endParaRPr lang="zh-TW" altLang="en-US" dirty="0"/>
                    </a:p>
                  </a:txBody>
                  <a:tcPr anchor="ctr"/>
                </a:tc>
                <a:extLst>
                  <a:ext uri="{0D108BD9-81ED-4DB2-BD59-A6C34878D82A}">
                    <a16:rowId xmlns:a16="http://schemas.microsoft.com/office/drawing/2014/main" val="435230608"/>
                  </a:ext>
                </a:extLst>
              </a:tr>
              <a:tr h="450188">
                <a:tc rowSpan="2">
                  <a:txBody>
                    <a:bodyPr/>
                    <a:lstStyle/>
                    <a:p>
                      <a:pPr algn="ctr"/>
                      <a:r>
                        <a:rPr lang="zh-TW" altLang="en-US" dirty="0" smtClean="0"/>
                        <a:t>線性回歸</a:t>
                      </a:r>
                      <a:endParaRPr lang="zh-TW" altLang="en-US" dirty="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35638</a:t>
                      </a:r>
                      <a:endParaRPr lang="zh-TW" altLang="en-US" dirty="0"/>
                    </a:p>
                  </a:txBody>
                  <a:tcPr anchor="ctr"/>
                </a:tc>
                <a:tc>
                  <a:txBody>
                    <a:bodyPr/>
                    <a:lstStyle/>
                    <a:p>
                      <a:pPr algn="r"/>
                      <a:r>
                        <a:rPr lang="en-US" altLang="zh-TW" dirty="0" smtClean="0"/>
                        <a:t>10353629</a:t>
                      </a:r>
                      <a:endParaRPr lang="zh-TW" altLang="en-US" dirty="0"/>
                    </a:p>
                  </a:txBody>
                  <a:tcPr anchor="ctr"/>
                </a:tc>
                <a:extLst>
                  <a:ext uri="{0D108BD9-81ED-4DB2-BD59-A6C34878D82A}">
                    <a16:rowId xmlns:a16="http://schemas.microsoft.com/office/drawing/2014/main" val="2505213532"/>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0.82</a:t>
                      </a:r>
                      <a:endParaRPr lang="zh-TW" altLang="en-US" dirty="0"/>
                    </a:p>
                  </a:txBody>
                  <a:tcPr anchor="ctr"/>
                </a:tc>
                <a:tc>
                  <a:txBody>
                    <a:bodyPr/>
                    <a:lstStyle/>
                    <a:p>
                      <a:pPr algn="r"/>
                      <a:r>
                        <a:rPr lang="en-US" altLang="zh-TW" dirty="0" smtClean="0"/>
                        <a:t>0.35</a:t>
                      </a:r>
                      <a:endParaRPr lang="zh-TW" altLang="en-US" dirty="0"/>
                    </a:p>
                  </a:txBody>
                  <a:tcPr anchor="ctr"/>
                </a:tc>
                <a:extLst>
                  <a:ext uri="{0D108BD9-81ED-4DB2-BD59-A6C34878D82A}">
                    <a16:rowId xmlns:a16="http://schemas.microsoft.com/office/drawing/2014/main" val="1033714023"/>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dirty="0" err="1" smtClean="0"/>
                        <a:t>XGBoost</a:t>
                      </a:r>
                      <a:endParaRPr lang="zh-TW" altLang="en-US" dirty="0" smtClean="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30263</a:t>
                      </a:r>
                      <a:endParaRPr lang="zh-TW" altLang="en-US" dirty="0"/>
                    </a:p>
                  </a:txBody>
                  <a:tcPr anchor="ctr"/>
                </a:tc>
                <a:tc>
                  <a:txBody>
                    <a:bodyPr/>
                    <a:lstStyle/>
                    <a:p>
                      <a:pPr algn="r"/>
                      <a:r>
                        <a:rPr lang="en-US" altLang="zh-TW" dirty="0" smtClean="0"/>
                        <a:t>6765913</a:t>
                      </a:r>
                    </a:p>
                  </a:txBody>
                  <a:tcPr anchor="ctr"/>
                </a:tc>
                <a:extLst>
                  <a:ext uri="{0D108BD9-81ED-4DB2-BD59-A6C34878D82A}">
                    <a16:rowId xmlns:a16="http://schemas.microsoft.com/office/drawing/2014/main" val="1034304544"/>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0.87</a:t>
                      </a:r>
                      <a:endParaRPr lang="zh-TW" altLang="en-US" dirty="0"/>
                    </a:p>
                  </a:txBody>
                  <a:tcPr anchor="ctr"/>
                </a:tc>
                <a:tc>
                  <a:txBody>
                    <a:bodyPr/>
                    <a:lstStyle/>
                    <a:p>
                      <a:pPr algn="r"/>
                      <a:r>
                        <a:rPr lang="en-US" altLang="zh-TW" dirty="0" smtClean="0"/>
                        <a:t>0.59</a:t>
                      </a:r>
                      <a:endParaRPr lang="zh-TW" altLang="en-US" dirty="0"/>
                    </a:p>
                  </a:txBody>
                  <a:tcPr anchor="ctr"/>
                </a:tc>
                <a:extLst>
                  <a:ext uri="{0D108BD9-81ED-4DB2-BD59-A6C34878D82A}">
                    <a16:rowId xmlns:a16="http://schemas.microsoft.com/office/drawing/2014/main" val="3284916780"/>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調整資料</a:t>
                      </a:r>
                      <a:endParaRPr lang="zh-TW" altLang="en-US" dirty="0" smtClean="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n/a</a:t>
                      </a:r>
                      <a:endParaRPr lang="zh-TW" altLang="en-US" dirty="0"/>
                    </a:p>
                  </a:txBody>
                  <a:tcPr anchor="ctr"/>
                </a:tc>
                <a:tc>
                  <a:txBody>
                    <a:bodyPr/>
                    <a:lstStyle/>
                    <a:p>
                      <a:pPr algn="r"/>
                      <a:r>
                        <a:rPr lang="en-US" altLang="zh-TW" dirty="0" smtClean="0"/>
                        <a:t>1244003</a:t>
                      </a:r>
                      <a:endParaRPr lang="zh-TW" altLang="en-US" dirty="0"/>
                    </a:p>
                  </a:txBody>
                  <a:tcPr anchor="ctr"/>
                </a:tc>
                <a:extLst>
                  <a:ext uri="{0D108BD9-81ED-4DB2-BD59-A6C34878D82A}">
                    <a16:rowId xmlns:a16="http://schemas.microsoft.com/office/drawing/2014/main" val="1009266926"/>
                  </a:ext>
                </a:extLst>
              </a:tr>
              <a:tr h="450188">
                <a:tc vMerge="1">
                  <a:txBody>
                    <a:bodyPr/>
                    <a:lstStyle/>
                    <a:p>
                      <a:pPr marL="0" marR="0" indent="0" algn="ctr" defTabSz="767822" rtl="0" eaLnBrk="1" fontAlgn="auto" latinLnBrk="0" hangingPunct="1">
                        <a:lnSpc>
                          <a:spcPct val="100000"/>
                        </a:lnSpc>
                        <a:spcBef>
                          <a:spcPts val="0"/>
                        </a:spcBef>
                        <a:spcAft>
                          <a:spcPts val="0"/>
                        </a:spcAft>
                        <a:buClrTx/>
                        <a:buSzTx/>
                        <a:buFontTx/>
                        <a:buNone/>
                        <a:tabLst/>
                        <a:defRPr/>
                      </a:pPr>
                      <a:endParaRPr lang="zh-TW" altLang="en-US" dirty="0" smtClean="0"/>
                    </a:p>
                  </a:txBody>
                  <a:tcPr anchor="ct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n/a</a:t>
                      </a:r>
                      <a:endParaRPr lang="zh-TW" altLang="en-US" dirty="0"/>
                    </a:p>
                  </a:txBody>
                  <a:tcPr anchor="ctr"/>
                </a:tc>
                <a:tc>
                  <a:txBody>
                    <a:bodyPr/>
                    <a:lstStyle/>
                    <a:p>
                      <a:pPr algn="r"/>
                      <a:r>
                        <a:rPr lang="en-US" altLang="zh-TW" dirty="0" smtClean="0"/>
                        <a:t>0.79</a:t>
                      </a:r>
                      <a:endParaRPr lang="zh-TW" altLang="en-US" dirty="0"/>
                    </a:p>
                  </a:txBody>
                  <a:tcPr anchor="ctr"/>
                </a:tc>
                <a:extLst>
                  <a:ext uri="{0D108BD9-81ED-4DB2-BD59-A6C34878D82A}">
                    <a16:rowId xmlns:a16="http://schemas.microsoft.com/office/drawing/2014/main" val="4445118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4638845"/>
              </p:ext>
            </p:extLst>
          </p:nvPr>
        </p:nvGraphicFramePr>
        <p:xfrm>
          <a:off x="971600" y="5196204"/>
          <a:ext cx="6350965" cy="1112520"/>
        </p:xfrm>
        <a:graphic>
          <a:graphicData uri="http://schemas.openxmlformats.org/drawingml/2006/table">
            <a:tbl>
              <a:tblPr firstRow="1" bandRow="1">
                <a:tableStyleId>{93296810-A885-4BE3-A3E7-6D5BEEA58F35}</a:tableStyleId>
              </a:tblPr>
              <a:tblGrid>
                <a:gridCol w="1270193">
                  <a:extLst>
                    <a:ext uri="{9D8B030D-6E8A-4147-A177-3AD203B41FA5}">
                      <a16:colId xmlns:a16="http://schemas.microsoft.com/office/drawing/2014/main" val="3734520790"/>
                    </a:ext>
                  </a:extLst>
                </a:gridCol>
                <a:gridCol w="1270193">
                  <a:extLst>
                    <a:ext uri="{9D8B030D-6E8A-4147-A177-3AD203B41FA5}">
                      <a16:colId xmlns:a16="http://schemas.microsoft.com/office/drawing/2014/main" val="2287089582"/>
                    </a:ext>
                  </a:extLst>
                </a:gridCol>
                <a:gridCol w="1270193">
                  <a:extLst>
                    <a:ext uri="{9D8B030D-6E8A-4147-A177-3AD203B41FA5}">
                      <a16:colId xmlns:a16="http://schemas.microsoft.com/office/drawing/2014/main" val="2454054250"/>
                    </a:ext>
                  </a:extLst>
                </a:gridCol>
                <a:gridCol w="1270193">
                  <a:extLst>
                    <a:ext uri="{9D8B030D-6E8A-4147-A177-3AD203B41FA5}">
                      <a16:colId xmlns:a16="http://schemas.microsoft.com/office/drawing/2014/main" val="635756449"/>
                    </a:ext>
                  </a:extLst>
                </a:gridCol>
                <a:gridCol w="1270193">
                  <a:extLst>
                    <a:ext uri="{9D8B030D-6E8A-4147-A177-3AD203B41FA5}">
                      <a16:colId xmlns:a16="http://schemas.microsoft.com/office/drawing/2014/main" val="1383948604"/>
                    </a:ext>
                  </a:extLst>
                </a:gridCol>
              </a:tblGrid>
              <a:tr h="370840">
                <a:tc>
                  <a:txBody>
                    <a:bodyPr/>
                    <a:lstStyle/>
                    <a:p>
                      <a:endParaRPr lang="zh-TW" altLang="en-US" dirty="0"/>
                    </a:p>
                  </a:txBody>
                  <a:tcPr anchor="ctr"/>
                </a:tc>
                <a:tc>
                  <a:txBody>
                    <a:bodyPr/>
                    <a:lstStyle/>
                    <a:p>
                      <a:pPr algn="ctr"/>
                      <a:r>
                        <a:rPr lang="zh-TW" altLang="en-US" dirty="0" smtClean="0"/>
                        <a:t>資料筆數</a:t>
                      </a:r>
                      <a:endParaRPr lang="zh-TW" altLang="en-US" dirty="0"/>
                    </a:p>
                  </a:txBody>
                  <a:tcPr anchor="ctr"/>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特徵值數量</a:t>
                      </a:r>
                    </a:p>
                  </a:txBody>
                  <a:tcPr anchor="ctr"/>
                </a:tc>
                <a:tc>
                  <a:txBody>
                    <a:bodyPr/>
                    <a:lstStyle/>
                    <a:p>
                      <a:pPr algn="ctr"/>
                      <a:r>
                        <a:rPr lang="zh-TW" altLang="en-US" dirty="0" smtClean="0"/>
                        <a:t>最高相關性</a:t>
                      </a:r>
                      <a:endParaRPr lang="zh-TW" altLang="en-US" dirty="0"/>
                    </a:p>
                  </a:txBody>
                  <a:tcPr anchor="ctr"/>
                </a:tc>
                <a:tc>
                  <a:txBody>
                    <a:bodyPr/>
                    <a:lstStyle/>
                    <a:p>
                      <a:pPr algn="ctr"/>
                      <a:r>
                        <a:rPr lang="zh-TW" altLang="en-US" dirty="0" smtClean="0"/>
                        <a:t>相關性</a:t>
                      </a:r>
                      <a:r>
                        <a:rPr lang="en-US" altLang="zh-TW" dirty="0" smtClean="0"/>
                        <a:t>&gt;0.5</a:t>
                      </a:r>
                      <a:endParaRPr lang="zh-TW" altLang="en-US" dirty="0"/>
                    </a:p>
                  </a:txBody>
                  <a:tcPr anchor="ctr"/>
                </a:tc>
                <a:extLst>
                  <a:ext uri="{0D108BD9-81ED-4DB2-BD59-A6C34878D82A}">
                    <a16:rowId xmlns:a16="http://schemas.microsoft.com/office/drawing/2014/main" val="62788879"/>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波士頓房價</a:t>
                      </a:r>
                    </a:p>
                  </a:txBody>
                  <a:tcPr anchor="ctr"/>
                </a:tc>
                <a:tc>
                  <a:txBody>
                    <a:bodyPr/>
                    <a:lstStyle/>
                    <a:p>
                      <a:pPr algn="r"/>
                      <a:r>
                        <a:rPr lang="en-US" altLang="zh-TW" dirty="0" smtClean="0"/>
                        <a:t>1460</a:t>
                      </a:r>
                      <a:endParaRPr lang="zh-TW" altLang="en-US" dirty="0"/>
                    </a:p>
                  </a:txBody>
                  <a:tcPr anchor="ctr"/>
                </a:tc>
                <a:tc>
                  <a:txBody>
                    <a:bodyPr/>
                    <a:lstStyle/>
                    <a:p>
                      <a:pPr algn="r"/>
                      <a:r>
                        <a:rPr lang="en-US" altLang="zh-TW" sz="1500" b="0" i="0" kern="1200" dirty="0" smtClean="0">
                          <a:solidFill>
                            <a:schemeClr val="dk1"/>
                          </a:solidFill>
                          <a:effectLst/>
                          <a:latin typeface="+mn-lt"/>
                          <a:ea typeface="+mn-ea"/>
                          <a:cs typeface="+mn-cs"/>
                        </a:rPr>
                        <a:t>81</a:t>
                      </a:r>
                      <a:endParaRPr lang="zh-TW" altLang="en-US" dirty="0"/>
                    </a:p>
                  </a:txBody>
                  <a:tcPr anchor="ctr"/>
                </a:tc>
                <a:tc>
                  <a:txBody>
                    <a:bodyPr/>
                    <a:lstStyle/>
                    <a:p>
                      <a:pPr algn="r"/>
                      <a:r>
                        <a:rPr lang="en-US" altLang="zh-TW" dirty="0" smtClean="0"/>
                        <a:t>0.84</a:t>
                      </a:r>
                      <a:endParaRPr lang="zh-TW" altLang="en-US" dirty="0"/>
                    </a:p>
                  </a:txBody>
                  <a:tcPr anchor="ctr"/>
                </a:tc>
                <a:tc>
                  <a:txBody>
                    <a:bodyPr/>
                    <a:lstStyle/>
                    <a:p>
                      <a:pPr algn="r"/>
                      <a:r>
                        <a:rPr lang="en-US" altLang="zh-TW" dirty="0" smtClean="0"/>
                        <a:t>10</a:t>
                      </a:r>
                      <a:endParaRPr lang="zh-TW" altLang="en-US" dirty="0"/>
                    </a:p>
                  </a:txBody>
                  <a:tcPr anchor="ctr"/>
                </a:tc>
                <a:extLst>
                  <a:ext uri="{0D108BD9-81ED-4DB2-BD59-A6C34878D82A}">
                    <a16:rowId xmlns:a16="http://schemas.microsoft.com/office/drawing/2014/main" val="3784477361"/>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放款資料</a:t>
                      </a:r>
                    </a:p>
                  </a:txBody>
                  <a:tcPr anchor="ctr"/>
                </a:tc>
                <a:tc>
                  <a:txBody>
                    <a:bodyPr/>
                    <a:lstStyle/>
                    <a:p>
                      <a:pPr algn="r"/>
                      <a:r>
                        <a:rPr lang="en-US" altLang="zh-TW" dirty="0" smtClean="0"/>
                        <a:t>4413</a:t>
                      </a:r>
                      <a:endParaRPr lang="zh-TW" altLang="en-US" dirty="0"/>
                    </a:p>
                  </a:txBody>
                  <a:tcPr anchor="ctr"/>
                </a:tc>
                <a:tc>
                  <a:txBody>
                    <a:bodyPr/>
                    <a:lstStyle/>
                    <a:p>
                      <a:pPr algn="r"/>
                      <a:r>
                        <a:rPr lang="en-US" altLang="zh-TW" dirty="0" smtClean="0"/>
                        <a:t>21</a:t>
                      </a:r>
                      <a:endParaRPr lang="zh-TW" altLang="en-US" dirty="0"/>
                    </a:p>
                  </a:txBody>
                  <a:tcPr anchor="ctr"/>
                </a:tc>
                <a:tc>
                  <a:txBody>
                    <a:bodyPr/>
                    <a:lstStyle/>
                    <a:p>
                      <a:pPr algn="r"/>
                      <a:r>
                        <a:rPr lang="en-US" altLang="zh-TW" dirty="0" smtClean="0"/>
                        <a:t>0.55</a:t>
                      </a:r>
                      <a:endParaRPr lang="zh-TW" altLang="en-US" dirty="0"/>
                    </a:p>
                  </a:txBody>
                  <a:tcPr anchor="ctr"/>
                </a:tc>
                <a:tc>
                  <a:txBody>
                    <a:bodyPr/>
                    <a:lstStyle/>
                    <a:p>
                      <a:pPr algn="r"/>
                      <a:r>
                        <a:rPr lang="en-US" altLang="zh-TW" dirty="0" smtClean="0"/>
                        <a:t>1</a:t>
                      </a:r>
                      <a:endParaRPr lang="zh-TW" altLang="en-US" dirty="0"/>
                    </a:p>
                  </a:txBody>
                  <a:tcPr anchor="ctr"/>
                </a:tc>
                <a:extLst>
                  <a:ext uri="{0D108BD9-81ED-4DB2-BD59-A6C34878D82A}">
                    <a16:rowId xmlns:a16="http://schemas.microsoft.com/office/drawing/2014/main" val="2613554368"/>
                  </a:ext>
                </a:extLst>
              </a:tr>
            </a:tbl>
          </a:graphicData>
        </a:graphic>
      </p:graphicFrame>
    </p:spTree>
    <p:extLst>
      <p:ext uri="{BB962C8B-B14F-4D97-AF65-F5344CB8AC3E}">
        <p14:creationId xmlns:p14="http://schemas.microsoft.com/office/powerpoint/2010/main" val="20914883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總結</a:t>
            </a:r>
            <a:endParaRPr lang="zh-TW" altLang="en-US" b="1" dirty="0"/>
          </a:p>
        </p:txBody>
      </p:sp>
      <p:grpSp>
        <p:nvGrpSpPr>
          <p:cNvPr id="24" name="组合 1"/>
          <p:cNvGrpSpPr/>
          <p:nvPr/>
        </p:nvGrpSpPr>
        <p:grpSpPr>
          <a:xfrm>
            <a:off x="1619672" y="693490"/>
            <a:ext cx="5894387" cy="5940425"/>
            <a:chOff x="5525410" y="469900"/>
            <a:chExt cx="5894387" cy="5940425"/>
          </a:xfrm>
        </p:grpSpPr>
        <p:sp>
          <p:nvSpPr>
            <p:cNvPr id="25" name="Freeform 5"/>
            <p:cNvSpPr>
              <a:spLocks noEditPoints="1"/>
            </p:cNvSpPr>
            <p:nvPr/>
          </p:nvSpPr>
          <p:spPr bwMode="auto">
            <a:xfrm>
              <a:off x="5525410" y="469900"/>
              <a:ext cx="5894387" cy="5940425"/>
            </a:xfrm>
            <a:custGeom>
              <a:avLst/>
              <a:gdLst>
                <a:gd name="T0" fmla="*/ 67 w 133"/>
                <a:gd name="T1" fmla="*/ 130 h 134"/>
                <a:gd name="T2" fmla="*/ 4 w 133"/>
                <a:gd name="T3" fmla="*/ 67 h 134"/>
                <a:gd name="T4" fmla="*/ 67 w 133"/>
                <a:gd name="T5" fmla="*/ 4 h 134"/>
                <a:gd name="T6" fmla="*/ 129 w 133"/>
                <a:gd name="T7" fmla="*/ 67 h 134"/>
                <a:gd name="T8" fmla="*/ 67 w 133"/>
                <a:gd name="T9" fmla="*/ 130 h 134"/>
                <a:gd name="T10" fmla="*/ 67 w 133"/>
                <a:gd name="T11" fmla="*/ 0 h 134"/>
                <a:gd name="T12" fmla="*/ 0 w 133"/>
                <a:gd name="T13" fmla="*/ 67 h 134"/>
                <a:gd name="T14" fmla="*/ 67 w 133"/>
                <a:gd name="T15" fmla="*/ 134 h 134"/>
                <a:gd name="T16" fmla="*/ 133 w 133"/>
                <a:gd name="T17" fmla="*/ 67 h 134"/>
                <a:gd name="T18" fmla="*/ 67 w 133"/>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5834973" y="823913"/>
              <a:ext cx="5275262" cy="5230813"/>
            </a:xfrm>
            <a:custGeom>
              <a:avLst/>
              <a:gdLst>
                <a:gd name="T0" fmla="*/ 60 w 119"/>
                <a:gd name="T1" fmla="*/ 114 h 118"/>
                <a:gd name="T2" fmla="*/ 5 w 119"/>
                <a:gd name="T3" fmla="*/ 59 h 118"/>
                <a:gd name="T4" fmla="*/ 60 w 119"/>
                <a:gd name="T5" fmla="*/ 4 h 118"/>
                <a:gd name="T6" fmla="*/ 114 w 119"/>
                <a:gd name="T7" fmla="*/ 59 h 118"/>
                <a:gd name="T8" fmla="*/ 60 w 119"/>
                <a:gd name="T9" fmla="*/ 114 h 118"/>
                <a:gd name="T10" fmla="*/ 60 w 119"/>
                <a:gd name="T11" fmla="*/ 0 h 118"/>
                <a:gd name="T12" fmla="*/ 0 w 119"/>
                <a:gd name="T13" fmla="*/ 59 h 118"/>
                <a:gd name="T14" fmla="*/ 60 w 119"/>
                <a:gd name="T15" fmla="*/ 118 h 118"/>
                <a:gd name="T16" fmla="*/ 119 w 119"/>
                <a:gd name="T17" fmla="*/ 59 h 118"/>
                <a:gd name="T18" fmla="*/ 60 w 119"/>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noEditPoints="1"/>
            </p:cNvSpPr>
            <p:nvPr/>
          </p:nvSpPr>
          <p:spPr bwMode="auto">
            <a:xfrm>
              <a:off x="6233435" y="1179513"/>
              <a:ext cx="4478337" cy="4521200"/>
            </a:xfrm>
            <a:custGeom>
              <a:avLst/>
              <a:gdLst>
                <a:gd name="T0" fmla="*/ 51 w 101"/>
                <a:gd name="T1" fmla="*/ 98 h 102"/>
                <a:gd name="T2" fmla="*/ 4 w 101"/>
                <a:gd name="T3" fmla="*/ 51 h 102"/>
                <a:gd name="T4" fmla="*/ 51 w 101"/>
                <a:gd name="T5" fmla="*/ 4 h 102"/>
                <a:gd name="T6" fmla="*/ 97 w 101"/>
                <a:gd name="T7" fmla="*/ 51 h 102"/>
                <a:gd name="T8" fmla="*/ 51 w 101"/>
                <a:gd name="T9" fmla="*/ 98 h 102"/>
                <a:gd name="T10" fmla="*/ 51 w 101"/>
                <a:gd name="T11" fmla="*/ 0 h 102"/>
                <a:gd name="T12" fmla="*/ 0 w 101"/>
                <a:gd name="T13" fmla="*/ 51 h 102"/>
                <a:gd name="T14" fmla="*/ 51 w 101"/>
                <a:gd name="T15" fmla="*/ 102 h 102"/>
                <a:gd name="T16" fmla="*/ 101 w 101"/>
                <a:gd name="T17" fmla="*/ 51 h 102"/>
                <a:gd name="T18" fmla="*/ 51 w 101"/>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noEditPoints="1"/>
            </p:cNvSpPr>
            <p:nvPr/>
          </p:nvSpPr>
          <p:spPr bwMode="auto">
            <a:xfrm>
              <a:off x="6589035" y="1533525"/>
              <a:ext cx="3767137" cy="3813175"/>
            </a:xfrm>
            <a:custGeom>
              <a:avLst/>
              <a:gdLst>
                <a:gd name="T0" fmla="*/ 43 w 85"/>
                <a:gd name="T1" fmla="*/ 82 h 86"/>
                <a:gd name="T2" fmla="*/ 4 w 85"/>
                <a:gd name="T3" fmla="*/ 43 h 86"/>
                <a:gd name="T4" fmla="*/ 43 w 85"/>
                <a:gd name="T5" fmla="*/ 4 h 86"/>
                <a:gd name="T6" fmla="*/ 81 w 85"/>
                <a:gd name="T7" fmla="*/ 43 h 86"/>
                <a:gd name="T8" fmla="*/ 43 w 85"/>
                <a:gd name="T9" fmla="*/ 82 h 86"/>
                <a:gd name="T10" fmla="*/ 43 w 85"/>
                <a:gd name="T11" fmla="*/ 0 h 86"/>
                <a:gd name="T12" fmla="*/ 0 w 85"/>
                <a:gd name="T13" fmla="*/ 43 h 86"/>
                <a:gd name="T14" fmla="*/ 43 w 85"/>
                <a:gd name="T15" fmla="*/ 86 h 86"/>
                <a:gd name="T16" fmla="*/ 85 w 85"/>
                <a:gd name="T17" fmla="*/ 43 h 86"/>
                <a:gd name="T18" fmla="*/ 43 w 85"/>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noEditPoints="1"/>
            </p:cNvSpPr>
            <p:nvPr/>
          </p:nvSpPr>
          <p:spPr bwMode="auto">
            <a:xfrm>
              <a:off x="6943048" y="1889125"/>
              <a:ext cx="3059112" cy="3101975"/>
            </a:xfrm>
            <a:custGeom>
              <a:avLst/>
              <a:gdLst>
                <a:gd name="T0" fmla="*/ 35 w 69"/>
                <a:gd name="T1" fmla="*/ 66 h 70"/>
                <a:gd name="T2" fmla="*/ 4 w 69"/>
                <a:gd name="T3" fmla="*/ 35 h 70"/>
                <a:gd name="T4" fmla="*/ 35 w 69"/>
                <a:gd name="T5" fmla="*/ 4 h 70"/>
                <a:gd name="T6" fmla="*/ 65 w 69"/>
                <a:gd name="T7" fmla="*/ 35 h 70"/>
                <a:gd name="T8" fmla="*/ 35 w 69"/>
                <a:gd name="T9" fmla="*/ 66 h 70"/>
                <a:gd name="T10" fmla="*/ 35 w 69"/>
                <a:gd name="T11" fmla="*/ 0 h 70"/>
                <a:gd name="T12" fmla="*/ 0 w 69"/>
                <a:gd name="T13" fmla="*/ 35 h 70"/>
                <a:gd name="T14" fmla="*/ 35 w 69"/>
                <a:gd name="T15" fmla="*/ 70 h 70"/>
                <a:gd name="T16" fmla="*/ 69 w 69"/>
                <a:gd name="T17" fmla="*/ 35 h 70"/>
                <a:gd name="T18" fmla="*/ 35 w 6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noEditPoints="1"/>
            </p:cNvSpPr>
            <p:nvPr/>
          </p:nvSpPr>
          <p:spPr bwMode="auto">
            <a:xfrm>
              <a:off x="7298648" y="2243138"/>
              <a:ext cx="2347912" cy="2393950"/>
            </a:xfrm>
            <a:custGeom>
              <a:avLst/>
              <a:gdLst>
                <a:gd name="T0" fmla="*/ 27 w 53"/>
                <a:gd name="T1" fmla="*/ 50 h 54"/>
                <a:gd name="T2" fmla="*/ 4 w 53"/>
                <a:gd name="T3" fmla="*/ 27 h 54"/>
                <a:gd name="T4" fmla="*/ 27 w 53"/>
                <a:gd name="T5" fmla="*/ 4 h 54"/>
                <a:gd name="T6" fmla="*/ 50 w 53"/>
                <a:gd name="T7" fmla="*/ 27 h 54"/>
                <a:gd name="T8" fmla="*/ 27 w 53"/>
                <a:gd name="T9" fmla="*/ 50 h 54"/>
                <a:gd name="T10" fmla="*/ 27 w 53"/>
                <a:gd name="T11" fmla="*/ 0 h 54"/>
                <a:gd name="T12" fmla="*/ 0 w 53"/>
                <a:gd name="T13" fmla="*/ 27 h 54"/>
                <a:gd name="T14" fmla="*/ 27 w 53"/>
                <a:gd name="T15" fmla="*/ 54 h 54"/>
                <a:gd name="T16" fmla="*/ 53 w 53"/>
                <a:gd name="T17" fmla="*/ 27 h 54"/>
                <a:gd name="T18" fmla="*/ 27 w 5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noEditPoints="1"/>
            </p:cNvSpPr>
            <p:nvPr/>
          </p:nvSpPr>
          <p:spPr bwMode="auto">
            <a:xfrm>
              <a:off x="7608210" y="2597150"/>
              <a:ext cx="1728787" cy="1685925"/>
            </a:xfrm>
            <a:custGeom>
              <a:avLst/>
              <a:gdLst>
                <a:gd name="T0" fmla="*/ 20 w 39"/>
                <a:gd name="T1" fmla="*/ 34 h 38"/>
                <a:gd name="T2" fmla="*/ 4 w 39"/>
                <a:gd name="T3" fmla="*/ 19 h 38"/>
                <a:gd name="T4" fmla="*/ 20 w 39"/>
                <a:gd name="T5" fmla="*/ 4 h 38"/>
                <a:gd name="T6" fmla="*/ 35 w 39"/>
                <a:gd name="T7" fmla="*/ 19 h 38"/>
                <a:gd name="T8" fmla="*/ 20 w 39"/>
                <a:gd name="T9" fmla="*/ 34 h 38"/>
                <a:gd name="T10" fmla="*/ 20 w 39"/>
                <a:gd name="T11" fmla="*/ 0 h 38"/>
                <a:gd name="T12" fmla="*/ 0 w 39"/>
                <a:gd name="T13" fmla="*/ 19 h 38"/>
                <a:gd name="T14" fmla="*/ 20 w 39"/>
                <a:gd name="T15" fmla="*/ 38 h 38"/>
                <a:gd name="T16" fmla="*/ 39 w 39"/>
                <a:gd name="T17" fmla="*/ 19 h 38"/>
                <a:gd name="T18" fmla="*/ 20 w 3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12"/>
            <p:cNvSpPr>
              <a:spLocks noChangeArrowheads="1"/>
            </p:cNvSpPr>
            <p:nvPr/>
          </p:nvSpPr>
          <p:spPr bwMode="auto">
            <a:xfrm>
              <a:off x="7962223" y="2952750"/>
              <a:ext cx="1020762" cy="9747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75"/>
          <p:cNvGrpSpPr/>
          <p:nvPr/>
        </p:nvGrpSpPr>
        <p:grpSpPr>
          <a:xfrm>
            <a:off x="1484387" y="693490"/>
            <a:ext cx="6283032" cy="5794822"/>
            <a:chOff x="4376900" y="190229"/>
            <a:chExt cx="6638748" cy="6099586"/>
          </a:xfrm>
        </p:grpSpPr>
        <p:sp>
          <p:nvSpPr>
            <p:cNvPr id="54" name="Freeform 44"/>
            <p:cNvSpPr>
              <a:spLocks/>
            </p:cNvSpPr>
            <p:nvPr/>
          </p:nvSpPr>
          <p:spPr bwMode="auto">
            <a:xfrm>
              <a:off x="4940521" y="3843337"/>
              <a:ext cx="2692180" cy="2446478"/>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6"/>
            <p:cNvSpPr>
              <a:spLocks/>
            </p:cNvSpPr>
            <p:nvPr/>
          </p:nvSpPr>
          <p:spPr bwMode="auto">
            <a:xfrm>
              <a:off x="4376900" y="1397957"/>
              <a:ext cx="2574762" cy="260730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p:cNvSpPr>
            <p:nvPr/>
          </p:nvSpPr>
          <p:spPr bwMode="auto">
            <a:xfrm>
              <a:off x="7385051" y="3873501"/>
              <a:ext cx="2941869" cy="2388795"/>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AAD8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0"/>
            <p:cNvSpPr>
              <a:spLocks/>
            </p:cNvSpPr>
            <p:nvPr/>
          </p:nvSpPr>
          <p:spPr bwMode="auto">
            <a:xfrm>
              <a:off x="6354763" y="190229"/>
              <a:ext cx="2608263" cy="2551383"/>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p:cNvSpPr>
              <a:spLocks/>
            </p:cNvSpPr>
            <p:nvPr/>
          </p:nvSpPr>
          <p:spPr bwMode="auto">
            <a:xfrm>
              <a:off x="8366126" y="1440544"/>
              <a:ext cx="2649522" cy="2586944"/>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82"/>
          <p:cNvSpPr txBox="1"/>
          <p:nvPr/>
        </p:nvSpPr>
        <p:spPr>
          <a:xfrm>
            <a:off x="4276789" y="1039279"/>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01</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1" name="文本框 84"/>
          <p:cNvSpPr txBox="1"/>
          <p:nvPr/>
        </p:nvSpPr>
        <p:spPr>
          <a:xfrm>
            <a:off x="2229433" y="4524101"/>
            <a:ext cx="777777"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04</a:t>
            </a:r>
            <a:endParaRPr lang="zh-CN" altLang="en-US"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2" name="文本框 89"/>
          <p:cNvSpPr txBox="1"/>
          <p:nvPr/>
        </p:nvSpPr>
        <p:spPr>
          <a:xfrm>
            <a:off x="2035159" y="3207889"/>
            <a:ext cx="1415772" cy="830997"/>
          </a:xfrm>
          <a:prstGeom prst="rect">
            <a:avLst/>
          </a:prstGeom>
          <a:noFill/>
        </p:spPr>
        <p:txBody>
          <a:bodyPr wrap="non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資料處理</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不完整</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3" name="文本框 91"/>
          <p:cNvSpPr txBox="1"/>
          <p:nvPr/>
        </p:nvSpPr>
        <p:spPr>
          <a:xfrm>
            <a:off x="1733931" y="2436797"/>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05</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4" name="文本框 92"/>
          <p:cNvSpPr txBox="1"/>
          <p:nvPr/>
        </p:nvSpPr>
        <p:spPr>
          <a:xfrm>
            <a:off x="2531105" y="5709791"/>
            <a:ext cx="1839652" cy="461665"/>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調整模型</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5" name="文本框 93"/>
          <p:cNvSpPr txBox="1"/>
          <p:nvPr/>
        </p:nvSpPr>
        <p:spPr>
          <a:xfrm>
            <a:off x="6670875" y="249235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02</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6" name="文本框 94"/>
          <p:cNvSpPr txBox="1"/>
          <p:nvPr/>
        </p:nvSpPr>
        <p:spPr>
          <a:xfrm>
            <a:off x="5651700" y="3200241"/>
            <a:ext cx="1464222" cy="830997"/>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外部環境因素</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7" name="文本框 95"/>
          <p:cNvSpPr txBox="1"/>
          <p:nvPr/>
        </p:nvSpPr>
        <p:spPr>
          <a:xfrm>
            <a:off x="6227921" y="456788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03</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grpSp>
        <p:nvGrpSpPr>
          <p:cNvPr id="69" name="组合 97"/>
          <p:cNvGrpSpPr>
            <a:grpSpLocks noChangeAspect="1"/>
          </p:cNvGrpSpPr>
          <p:nvPr/>
        </p:nvGrpSpPr>
        <p:grpSpPr>
          <a:xfrm>
            <a:off x="4100425" y="3269617"/>
            <a:ext cx="1015878" cy="869777"/>
            <a:chOff x="2162176" y="-104775"/>
            <a:chExt cx="1655763" cy="1417638"/>
          </a:xfrm>
          <a:solidFill>
            <a:schemeClr val="tx1">
              <a:lumMod val="65000"/>
              <a:lumOff val="35000"/>
            </a:schemeClr>
          </a:solidFill>
        </p:grpSpPr>
        <p:sp>
          <p:nvSpPr>
            <p:cNvPr id="70"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2" name="文本框 92"/>
          <p:cNvSpPr txBox="1"/>
          <p:nvPr/>
        </p:nvSpPr>
        <p:spPr>
          <a:xfrm>
            <a:off x="3715595" y="1880295"/>
            <a:ext cx="1839652" cy="461665"/>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地區價差</a:t>
            </a: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大</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3" name="矩形 72"/>
          <p:cNvSpPr/>
          <p:nvPr/>
        </p:nvSpPr>
        <p:spPr>
          <a:xfrm>
            <a:off x="3428623" y="5454824"/>
            <a:ext cx="4572000" cy="830997"/>
          </a:xfrm>
          <a:prstGeom prst="rect">
            <a:avLst/>
          </a:prstGeom>
        </p:spPr>
        <p:txBody>
          <a:bodyPr>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en-US" altLang="zh-TW"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不夠多</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4" name="頁尾版面配置區 3"/>
          <p:cNvSpPr>
            <a:spLocks noGrp="1"/>
          </p:cNvSpPr>
          <p:nvPr>
            <p:ph type="ftr" sz="quarter" idx="11"/>
          </p:nvPr>
        </p:nvSpPr>
        <p:spPr>
          <a:xfrm>
            <a:off x="611188" y="6310313"/>
            <a:ext cx="6783387" cy="287337"/>
          </a:xfrm>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2398798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研究目的</a:t>
            </a:r>
            <a:endParaRPr lang="zh-TW" altLang="en-US" sz="2800"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grpSp>
        <p:nvGrpSpPr>
          <p:cNvPr id="5" name="组合 76"/>
          <p:cNvGrpSpPr/>
          <p:nvPr/>
        </p:nvGrpSpPr>
        <p:grpSpPr>
          <a:xfrm>
            <a:off x="1849450" y="1269554"/>
            <a:ext cx="5546268" cy="5162015"/>
            <a:chOff x="5655101" y="1329876"/>
            <a:chExt cx="5546268" cy="5162015"/>
          </a:xfrm>
        </p:grpSpPr>
        <p:sp>
          <p:nvSpPr>
            <p:cNvPr id="6" name="Freeform 30"/>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75"/>
            <p:cNvGrpSpPr/>
            <p:nvPr/>
          </p:nvGrpSpPr>
          <p:grpSpPr>
            <a:xfrm>
              <a:off x="5968248" y="1329876"/>
              <a:ext cx="5233121" cy="5162015"/>
              <a:chOff x="5968248" y="1329876"/>
              <a:chExt cx="5233121" cy="5162015"/>
            </a:xfrm>
          </p:grpSpPr>
          <p:sp>
            <p:nvSpPr>
              <p:cNvPr id="8" name="Freeform 27"/>
              <p:cNvSpPr>
                <a:spLocks/>
              </p:cNvSpPr>
              <p:nvPr/>
            </p:nvSpPr>
            <p:spPr bwMode="auto">
              <a:xfrm>
                <a:off x="7717360" y="1329876"/>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8"/>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9"/>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0"/>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1"/>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2"/>
              <p:cNvSpPr>
                <a:spLocks noEditPoints="1"/>
              </p:cNvSpPr>
              <p:nvPr/>
            </p:nvSpPr>
            <p:spPr bwMode="auto">
              <a:xfrm>
                <a:off x="7020559" y="2225763"/>
                <a:ext cx="319962" cy="447946"/>
              </a:xfrm>
              <a:custGeom>
                <a:avLst/>
                <a:gdLst>
                  <a:gd name="T0" fmla="*/ 126 w 252"/>
                  <a:gd name="T1" fmla="*/ 0 h 346"/>
                  <a:gd name="T2" fmla="*/ 169 w 252"/>
                  <a:gd name="T3" fmla="*/ 6 h 346"/>
                  <a:gd name="T4" fmla="*/ 202 w 252"/>
                  <a:gd name="T5" fmla="*/ 24 h 346"/>
                  <a:gd name="T6" fmla="*/ 226 w 252"/>
                  <a:gd name="T7" fmla="*/ 52 h 346"/>
                  <a:gd name="T8" fmla="*/ 241 w 252"/>
                  <a:gd name="T9" fmla="*/ 88 h 346"/>
                  <a:gd name="T10" fmla="*/ 250 w 252"/>
                  <a:gd name="T11" fmla="*/ 129 h 346"/>
                  <a:gd name="T12" fmla="*/ 252 w 252"/>
                  <a:gd name="T13" fmla="*/ 173 h 346"/>
                  <a:gd name="T14" fmla="*/ 250 w 252"/>
                  <a:gd name="T15" fmla="*/ 217 h 346"/>
                  <a:gd name="T16" fmla="*/ 241 w 252"/>
                  <a:gd name="T17" fmla="*/ 258 h 346"/>
                  <a:gd name="T18" fmla="*/ 226 w 252"/>
                  <a:gd name="T19" fmla="*/ 294 h 346"/>
                  <a:gd name="T20" fmla="*/ 202 w 252"/>
                  <a:gd name="T21" fmla="*/ 322 h 346"/>
                  <a:gd name="T22" fmla="*/ 169 w 252"/>
                  <a:gd name="T23" fmla="*/ 340 h 346"/>
                  <a:gd name="T24" fmla="*/ 126 w 252"/>
                  <a:gd name="T25" fmla="*/ 346 h 346"/>
                  <a:gd name="T26" fmla="*/ 83 w 252"/>
                  <a:gd name="T27" fmla="*/ 340 h 346"/>
                  <a:gd name="T28" fmla="*/ 50 w 252"/>
                  <a:gd name="T29" fmla="*/ 322 h 346"/>
                  <a:gd name="T30" fmla="*/ 27 w 252"/>
                  <a:gd name="T31" fmla="*/ 294 h 346"/>
                  <a:gd name="T32" fmla="*/ 11 w 252"/>
                  <a:gd name="T33" fmla="*/ 258 h 346"/>
                  <a:gd name="T34" fmla="*/ 3 w 252"/>
                  <a:gd name="T35" fmla="*/ 217 h 346"/>
                  <a:gd name="T36" fmla="*/ 0 w 252"/>
                  <a:gd name="T37" fmla="*/ 173 h 346"/>
                  <a:gd name="T38" fmla="*/ 3 w 252"/>
                  <a:gd name="T39" fmla="*/ 129 h 346"/>
                  <a:gd name="T40" fmla="*/ 11 w 252"/>
                  <a:gd name="T41" fmla="*/ 88 h 346"/>
                  <a:gd name="T42" fmla="*/ 27 w 252"/>
                  <a:gd name="T43" fmla="*/ 52 h 346"/>
                  <a:gd name="T44" fmla="*/ 50 w 252"/>
                  <a:gd name="T45" fmla="*/ 24 h 346"/>
                  <a:gd name="T46" fmla="*/ 83 w 252"/>
                  <a:gd name="T47" fmla="*/ 6 h 346"/>
                  <a:gd name="T48" fmla="*/ 126 w 252"/>
                  <a:gd name="T49" fmla="*/ 0 h 346"/>
                  <a:gd name="T50" fmla="*/ 126 w 252"/>
                  <a:gd name="T51" fmla="*/ 45 h 346"/>
                  <a:gd name="T52" fmla="*/ 102 w 252"/>
                  <a:gd name="T53" fmla="*/ 50 h 346"/>
                  <a:gd name="T54" fmla="*/ 85 w 252"/>
                  <a:gd name="T55" fmla="*/ 65 h 346"/>
                  <a:gd name="T56" fmla="*/ 74 w 252"/>
                  <a:gd name="T57" fmla="*/ 86 h 346"/>
                  <a:gd name="T58" fmla="*/ 67 w 252"/>
                  <a:gd name="T59" fmla="*/ 113 h 346"/>
                  <a:gd name="T60" fmla="*/ 64 w 252"/>
                  <a:gd name="T61" fmla="*/ 142 h 346"/>
                  <a:gd name="T62" fmla="*/ 63 w 252"/>
                  <a:gd name="T63" fmla="*/ 173 h 346"/>
                  <a:gd name="T64" fmla="*/ 64 w 252"/>
                  <a:gd name="T65" fmla="*/ 204 h 346"/>
                  <a:gd name="T66" fmla="*/ 67 w 252"/>
                  <a:gd name="T67" fmla="*/ 233 h 346"/>
                  <a:gd name="T68" fmla="*/ 74 w 252"/>
                  <a:gd name="T69" fmla="*/ 260 h 346"/>
                  <a:gd name="T70" fmla="*/ 85 w 252"/>
                  <a:gd name="T71" fmla="*/ 281 h 346"/>
                  <a:gd name="T72" fmla="*/ 102 w 252"/>
                  <a:gd name="T73" fmla="*/ 296 h 346"/>
                  <a:gd name="T74" fmla="*/ 126 w 252"/>
                  <a:gd name="T75" fmla="*/ 301 h 346"/>
                  <a:gd name="T76" fmla="*/ 150 w 252"/>
                  <a:gd name="T77" fmla="*/ 296 h 346"/>
                  <a:gd name="T78" fmla="*/ 167 w 252"/>
                  <a:gd name="T79" fmla="*/ 281 h 346"/>
                  <a:gd name="T80" fmla="*/ 179 w 252"/>
                  <a:gd name="T81" fmla="*/ 260 h 346"/>
                  <a:gd name="T82" fmla="*/ 185 w 252"/>
                  <a:gd name="T83" fmla="*/ 233 h 346"/>
                  <a:gd name="T84" fmla="*/ 189 w 252"/>
                  <a:gd name="T85" fmla="*/ 204 h 346"/>
                  <a:gd name="T86" fmla="*/ 189 w 252"/>
                  <a:gd name="T87" fmla="*/ 173 h 346"/>
                  <a:gd name="T88" fmla="*/ 189 w 252"/>
                  <a:gd name="T89" fmla="*/ 142 h 346"/>
                  <a:gd name="T90" fmla="*/ 185 w 252"/>
                  <a:gd name="T91" fmla="*/ 113 h 346"/>
                  <a:gd name="T92" fmla="*/ 179 w 252"/>
                  <a:gd name="T93" fmla="*/ 86 h 346"/>
                  <a:gd name="T94" fmla="*/ 167 w 252"/>
                  <a:gd name="T95" fmla="*/ 65 h 346"/>
                  <a:gd name="T96" fmla="*/ 150 w 252"/>
                  <a:gd name="T97" fmla="*/ 50 h 346"/>
                  <a:gd name="T98" fmla="*/ 126 w 252"/>
                  <a:gd name="T99" fmla="*/ 45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6">
                    <a:moveTo>
                      <a:pt x="126" y="0"/>
                    </a:moveTo>
                    <a:cubicBezTo>
                      <a:pt x="142" y="0"/>
                      <a:pt x="157" y="2"/>
                      <a:pt x="169" y="6"/>
                    </a:cubicBezTo>
                    <a:cubicBezTo>
                      <a:pt x="182" y="11"/>
                      <a:pt x="193" y="17"/>
                      <a:pt x="202" y="24"/>
                    </a:cubicBezTo>
                    <a:cubicBezTo>
                      <a:pt x="211" y="32"/>
                      <a:pt x="219" y="41"/>
                      <a:pt x="226" y="52"/>
                    </a:cubicBezTo>
                    <a:cubicBezTo>
                      <a:pt x="232" y="63"/>
                      <a:pt x="237" y="75"/>
                      <a:pt x="241" y="88"/>
                    </a:cubicBezTo>
                    <a:cubicBezTo>
                      <a:pt x="245" y="101"/>
                      <a:pt x="248" y="114"/>
                      <a:pt x="250" y="129"/>
                    </a:cubicBezTo>
                    <a:cubicBezTo>
                      <a:pt x="251" y="143"/>
                      <a:pt x="252" y="158"/>
                      <a:pt x="252" y="173"/>
                    </a:cubicBezTo>
                    <a:cubicBezTo>
                      <a:pt x="252" y="188"/>
                      <a:pt x="251" y="203"/>
                      <a:pt x="250" y="217"/>
                    </a:cubicBezTo>
                    <a:cubicBezTo>
                      <a:pt x="248" y="232"/>
                      <a:pt x="245" y="246"/>
                      <a:pt x="241" y="258"/>
                    </a:cubicBezTo>
                    <a:cubicBezTo>
                      <a:pt x="237" y="271"/>
                      <a:pt x="232" y="283"/>
                      <a:pt x="226" y="294"/>
                    </a:cubicBezTo>
                    <a:cubicBezTo>
                      <a:pt x="219" y="304"/>
                      <a:pt x="211" y="314"/>
                      <a:pt x="202" y="322"/>
                    </a:cubicBezTo>
                    <a:cubicBezTo>
                      <a:pt x="193" y="329"/>
                      <a:pt x="182" y="336"/>
                      <a:pt x="169" y="340"/>
                    </a:cubicBezTo>
                    <a:cubicBezTo>
                      <a:pt x="157" y="344"/>
                      <a:pt x="142" y="346"/>
                      <a:pt x="126" y="346"/>
                    </a:cubicBezTo>
                    <a:cubicBezTo>
                      <a:pt x="110" y="346"/>
                      <a:pt x="96" y="344"/>
                      <a:pt x="83" y="340"/>
                    </a:cubicBezTo>
                    <a:cubicBezTo>
                      <a:pt x="71" y="336"/>
                      <a:pt x="60" y="329"/>
                      <a:pt x="50" y="322"/>
                    </a:cubicBezTo>
                    <a:cubicBezTo>
                      <a:pt x="41" y="314"/>
                      <a:pt x="33" y="304"/>
                      <a:pt x="27" y="294"/>
                    </a:cubicBezTo>
                    <a:cubicBezTo>
                      <a:pt x="20" y="283"/>
                      <a:pt x="15" y="271"/>
                      <a:pt x="11" y="258"/>
                    </a:cubicBezTo>
                    <a:cubicBezTo>
                      <a:pt x="7" y="246"/>
                      <a:pt x="4" y="232"/>
                      <a:pt x="3" y="217"/>
                    </a:cubicBezTo>
                    <a:cubicBezTo>
                      <a:pt x="1" y="203"/>
                      <a:pt x="0" y="188"/>
                      <a:pt x="0" y="173"/>
                    </a:cubicBezTo>
                    <a:cubicBezTo>
                      <a:pt x="0" y="158"/>
                      <a:pt x="1" y="143"/>
                      <a:pt x="3" y="129"/>
                    </a:cubicBezTo>
                    <a:cubicBezTo>
                      <a:pt x="4" y="114"/>
                      <a:pt x="7" y="101"/>
                      <a:pt x="11" y="88"/>
                    </a:cubicBezTo>
                    <a:cubicBezTo>
                      <a:pt x="15" y="75"/>
                      <a:pt x="20" y="63"/>
                      <a:pt x="27" y="52"/>
                    </a:cubicBezTo>
                    <a:cubicBezTo>
                      <a:pt x="33" y="41"/>
                      <a:pt x="41" y="32"/>
                      <a:pt x="50" y="24"/>
                    </a:cubicBezTo>
                    <a:cubicBezTo>
                      <a:pt x="60" y="17"/>
                      <a:pt x="71" y="11"/>
                      <a:pt x="83" y="6"/>
                    </a:cubicBezTo>
                    <a:cubicBezTo>
                      <a:pt x="96" y="2"/>
                      <a:pt x="110" y="0"/>
                      <a:pt x="126" y="0"/>
                    </a:cubicBezTo>
                    <a:close/>
                    <a:moveTo>
                      <a:pt x="126" y="45"/>
                    </a:moveTo>
                    <a:cubicBezTo>
                      <a:pt x="117" y="45"/>
                      <a:pt x="109" y="47"/>
                      <a:pt x="102" y="50"/>
                    </a:cubicBezTo>
                    <a:cubicBezTo>
                      <a:pt x="96" y="54"/>
                      <a:pt x="90" y="58"/>
                      <a:pt x="85" y="65"/>
                    </a:cubicBezTo>
                    <a:cubicBezTo>
                      <a:pt x="80" y="71"/>
                      <a:pt x="77" y="78"/>
                      <a:pt x="74" y="86"/>
                    </a:cubicBezTo>
                    <a:cubicBezTo>
                      <a:pt x="71" y="94"/>
                      <a:pt x="69" y="103"/>
                      <a:pt x="67" y="113"/>
                    </a:cubicBezTo>
                    <a:cubicBezTo>
                      <a:pt x="66" y="122"/>
                      <a:pt x="65" y="132"/>
                      <a:pt x="64" y="142"/>
                    </a:cubicBezTo>
                    <a:cubicBezTo>
                      <a:pt x="63" y="153"/>
                      <a:pt x="63" y="163"/>
                      <a:pt x="63" y="173"/>
                    </a:cubicBezTo>
                    <a:cubicBezTo>
                      <a:pt x="63" y="183"/>
                      <a:pt x="63" y="193"/>
                      <a:pt x="64" y="204"/>
                    </a:cubicBezTo>
                    <a:cubicBezTo>
                      <a:pt x="65" y="214"/>
                      <a:pt x="66" y="224"/>
                      <a:pt x="67" y="233"/>
                    </a:cubicBezTo>
                    <a:cubicBezTo>
                      <a:pt x="69" y="243"/>
                      <a:pt x="71" y="252"/>
                      <a:pt x="74" y="260"/>
                    </a:cubicBezTo>
                    <a:cubicBezTo>
                      <a:pt x="77" y="268"/>
                      <a:pt x="80" y="275"/>
                      <a:pt x="85" y="281"/>
                    </a:cubicBezTo>
                    <a:cubicBezTo>
                      <a:pt x="90" y="288"/>
                      <a:pt x="96" y="292"/>
                      <a:pt x="102" y="296"/>
                    </a:cubicBezTo>
                    <a:cubicBezTo>
                      <a:pt x="109" y="299"/>
                      <a:pt x="117" y="301"/>
                      <a:pt x="126" y="301"/>
                    </a:cubicBezTo>
                    <a:cubicBezTo>
                      <a:pt x="135" y="301"/>
                      <a:pt x="143" y="299"/>
                      <a:pt x="150" y="296"/>
                    </a:cubicBezTo>
                    <a:cubicBezTo>
                      <a:pt x="157" y="292"/>
                      <a:pt x="163" y="288"/>
                      <a:pt x="167" y="281"/>
                    </a:cubicBezTo>
                    <a:cubicBezTo>
                      <a:pt x="172" y="275"/>
                      <a:pt x="176" y="268"/>
                      <a:pt x="179" y="260"/>
                    </a:cubicBezTo>
                    <a:cubicBezTo>
                      <a:pt x="182" y="252"/>
                      <a:pt x="184" y="243"/>
                      <a:pt x="185" y="233"/>
                    </a:cubicBezTo>
                    <a:cubicBezTo>
                      <a:pt x="187" y="224"/>
                      <a:pt x="188" y="214"/>
                      <a:pt x="189" y="204"/>
                    </a:cubicBezTo>
                    <a:cubicBezTo>
                      <a:pt x="189" y="193"/>
                      <a:pt x="189" y="183"/>
                      <a:pt x="189" y="173"/>
                    </a:cubicBezTo>
                    <a:cubicBezTo>
                      <a:pt x="189" y="163"/>
                      <a:pt x="189" y="153"/>
                      <a:pt x="189" y="142"/>
                    </a:cubicBezTo>
                    <a:cubicBezTo>
                      <a:pt x="188" y="132"/>
                      <a:pt x="187" y="122"/>
                      <a:pt x="185" y="113"/>
                    </a:cubicBezTo>
                    <a:cubicBezTo>
                      <a:pt x="184" y="103"/>
                      <a:pt x="182" y="94"/>
                      <a:pt x="179" y="86"/>
                    </a:cubicBezTo>
                    <a:cubicBezTo>
                      <a:pt x="176" y="78"/>
                      <a:pt x="172" y="71"/>
                      <a:pt x="167" y="65"/>
                    </a:cubicBezTo>
                    <a:cubicBezTo>
                      <a:pt x="163" y="58"/>
                      <a:pt x="157"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3"/>
              <p:cNvSpPr>
                <a:spLocks/>
              </p:cNvSpPr>
              <p:nvPr/>
            </p:nvSpPr>
            <p:spPr bwMode="auto">
              <a:xfrm>
                <a:off x="7397403" y="2232871"/>
                <a:ext cx="177758" cy="433725"/>
              </a:xfrm>
              <a:custGeom>
                <a:avLst/>
                <a:gdLst>
                  <a:gd name="T0" fmla="*/ 33 w 142"/>
                  <a:gd name="T1" fmla="*/ 93 h 341"/>
                  <a:gd name="T2" fmla="*/ 22 w 142"/>
                  <a:gd name="T3" fmla="*/ 96 h 341"/>
                  <a:gd name="T4" fmla="*/ 13 w 142"/>
                  <a:gd name="T5" fmla="*/ 94 h 341"/>
                  <a:gd name="T6" fmla="*/ 6 w 142"/>
                  <a:gd name="T7" fmla="*/ 89 h 341"/>
                  <a:gd name="T8" fmla="*/ 2 w 142"/>
                  <a:gd name="T9" fmla="*/ 82 h 341"/>
                  <a:gd name="T10" fmla="*/ 0 w 142"/>
                  <a:gd name="T11" fmla="*/ 74 h 341"/>
                  <a:gd name="T12" fmla="*/ 2 w 142"/>
                  <a:gd name="T13" fmla="*/ 64 h 341"/>
                  <a:gd name="T14" fmla="*/ 11 w 142"/>
                  <a:gd name="T15" fmla="*/ 56 h 341"/>
                  <a:gd name="T16" fmla="*/ 96 w 142"/>
                  <a:gd name="T17" fmla="*/ 5 h 341"/>
                  <a:gd name="T18" fmla="*/ 104 w 142"/>
                  <a:gd name="T19" fmla="*/ 2 h 341"/>
                  <a:gd name="T20" fmla="*/ 112 w 142"/>
                  <a:gd name="T21" fmla="*/ 0 h 341"/>
                  <a:gd name="T22" fmla="*/ 123 w 142"/>
                  <a:gd name="T23" fmla="*/ 2 h 341"/>
                  <a:gd name="T24" fmla="*/ 133 w 142"/>
                  <a:gd name="T25" fmla="*/ 8 h 341"/>
                  <a:gd name="T26" fmla="*/ 140 w 142"/>
                  <a:gd name="T27" fmla="*/ 18 h 341"/>
                  <a:gd name="T28" fmla="*/ 142 w 142"/>
                  <a:gd name="T29" fmla="*/ 31 h 341"/>
                  <a:gd name="T30" fmla="*/ 142 w 142"/>
                  <a:gd name="T31" fmla="*/ 311 h 341"/>
                  <a:gd name="T32" fmla="*/ 140 w 142"/>
                  <a:gd name="T33" fmla="*/ 325 h 341"/>
                  <a:gd name="T34" fmla="*/ 133 w 142"/>
                  <a:gd name="T35" fmla="*/ 334 h 341"/>
                  <a:gd name="T36" fmla="*/ 123 w 142"/>
                  <a:gd name="T37" fmla="*/ 339 h 341"/>
                  <a:gd name="T38" fmla="*/ 111 w 142"/>
                  <a:gd name="T39" fmla="*/ 341 h 341"/>
                  <a:gd name="T40" fmla="*/ 100 w 142"/>
                  <a:gd name="T41" fmla="*/ 339 h 341"/>
                  <a:gd name="T42" fmla="*/ 90 w 142"/>
                  <a:gd name="T43" fmla="*/ 334 h 341"/>
                  <a:gd name="T44" fmla="*/ 83 w 142"/>
                  <a:gd name="T45" fmla="*/ 325 h 341"/>
                  <a:gd name="T46" fmla="*/ 80 w 142"/>
                  <a:gd name="T47" fmla="*/ 311 h 341"/>
                  <a:gd name="T48" fmla="*/ 80 w 142"/>
                  <a:gd name="T49" fmla="*/ 63 h 341"/>
                  <a:gd name="T50" fmla="*/ 33 w 142"/>
                  <a:gd name="T51" fmla="*/ 93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341">
                    <a:moveTo>
                      <a:pt x="33" y="93"/>
                    </a:moveTo>
                    <a:cubicBezTo>
                      <a:pt x="29" y="95"/>
                      <a:pt x="25" y="96"/>
                      <a:pt x="22" y="96"/>
                    </a:cubicBezTo>
                    <a:cubicBezTo>
                      <a:pt x="19" y="96"/>
                      <a:pt x="16" y="96"/>
                      <a:pt x="13" y="94"/>
                    </a:cubicBezTo>
                    <a:cubicBezTo>
                      <a:pt x="11" y="93"/>
                      <a:pt x="8" y="91"/>
                      <a:pt x="6" y="89"/>
                    </a:cubicBezTo>
                    <a:cubicBezTo>
                      <a:pt x="4" y="87"/>
                      <a:pt x="3" y="85"/>
                      <a:pt x="2" y="82"/>
                    </a:cubicBezTo>
                    <a:cubicBezTo>
                      <a:pt x="1" y="80"/>
                      <a:pt x="0" y="77"/>
                      <a:pt x="0" y="74"/>
                    </a:cubicBezTo>
                    <a:cubicBezTo>
                      <a:pt x="0" y="71"/>
                      <a:pt x="1" y="68"/>
                      <a:pt x="2" y="64"/>
                    </a:cubicBezTo>
                    <a:cubicBezTo>
                      <a:pt x="4" y="61"/>
                      <a:pt x="7" y="58"/>
                      <a:pt x="11" y="56"/>
                    </a:cubicBezTo>
                    <a:cubicBezTo>
                      <a:pt x="96" y="5"/>
                      <a:pt x="96" y="5"/>
                      <a:pt x="96" y="5"/>
                    </a:cubicBezTo>
                    <a:cubicBezTo>
                      <a:pt x="99" y="3"/>
                      <a:pt x="101" y="2"/>
                      <a:pt x="104" y="2"/>
                    </a:cubicBezTo>
                    <a:cubicBezTo>
                      <a:pt x="107" y="1"/>
                      <a:pt x="110" y="1"/>
                      <a:pt x="112" y="0"/>
                    </a:cubicBezTo>
                    <a:cubicBezTo>
                      <a:pt x="116" y="0"/>
                      <a:pt x="120" y="1"/>
                      <a:pt x="123" y="2"/>
                    </a:cubicBezTo>
                    <a:cubicBezTo>
                      <a:pt x="127" y="4"/>
                      <a:pt x="130" y="6"/>
                      <a:pt x="133" y="8"/>
                    </a:cubicBezTo>
                    <a:cubicBezTo>
                      <a:pt x="136" y="11"/>
                      <a:pt x="138" y="14"/>
                      <a:pt x="140" y="18"/>
                    </a:cubicBezTo>
                    <a:cubicBezTo>
                      <a:pt x="141" y="22"/>
                      <a:pt x="142" y="26"/>
                      <a:pt x="142" y="31"/>
                    </a:cubicBezTo>
                    <a:cubicBezTo>
                      <a:pt x="142" y="311"/>
                      <a:pt x="142" y="311"/>
                      <a:pt x="142" y="311"/>
                    </a:cubicBezTo>
                    <a:cubicBezTo>
                      <a:pt x="142" y="316"/>
                      <a:pt x="141" y="321"/>
                      <a:pt x="140" y="325"/>
                    </a:cubicBezTo>
                    <a:cubicBezTo>
                      <a:pt x="138" y="328"/>
                      <a:pt x="135" y="331"/>
                      <a:pt x="133" y="334"/>
                    </a:cubicBezTo>
                    <a:cubicBezTo>
                      <a:pt x="130" y="336"/>
                      <a:pt x="126" y="338"/>
                      <a:pt x="123" y="339"/>
                    </a:cubicBezTo>
                    <a:cubicBezTo>
                      <a:pt x="119" y="341"/>
                      <a:pt x="115" y="341"/>
                      <a:pt x="111" y="341"/>
                    </a:cubicBezTo>
                    <a:cubicBezTo>
                      <a:pt x="107" y="341"/>
                      <a:pt x="104" y="341"/>
                      <a:pt x="100" y="339"/>
                    </a:cubicBezTo>
                    <a:cubicBezTo>
                      <a:pt x="96" y="338"/>
                      <a:pt x="93" y="336"/>
                      <a:pt x="90" y="334"/>
                    </a:cubicBezTo>
                    <a:cubicBezTo>
                      <a:pt x="87" y="331"/>
                      <a:pt x="85" y="328"/>
                      <a:pt x="83" y="325"/>
                    </a:cubicBezTo>
                    <a:cubicBezTo>
                      <a:pt x="81" y="321"/>
                      <a:pt x="80" y="316"/>
                      <a:pt x="80" y="311"/>
                    </a:cubicBezTo>
                    <a:cubicBezTo>
                      <a:pt x="80" y="63"/>
                      <a:pt x="80" y="63"/>
                      <a:pt x="80" y="63"/>
                    </a:cubicBezTo>
                    <a:lnTo>
                      <a:pt x="33"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4"/>
              <p:cNvSpPr>
                <a:spLocks noEditPoints="1"/>
              </p:cNvSpPr>
              <p:nvPr/>
            </p:nvSpPr>
            <p:spPr bwMode="auto">
              <a:xfrm>
                <a:off x="9331381" y="2175989"/>
                <a:ext cx="319962" cy="440833"/>
              </a:xfrm>
              <a:custGeom>
                <a:avLst/>
                <a:gdLst>
                  <a:gd name="T0" fmla="*/ 127 w 253"/>
                  <a:gd name="T1" fmla="*/ 0 h 347"/>
                  <a:gd name="T2" fmla="*/ 170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70 w 253"/>
                  <a:gd name="T23" fmla="*/ 340 h 347"/>
                  <a:gd name="T24" fmla="*/ 127 w 253"/>
                  <a:gd name="T25" fmla="*/ 347 h 347"/>
                  <a:gd name="T26" fmla="*/ 84 w 253"/>
                  <a:gd name="T27" fmla="*/ 340 h 347"/>
                  <a:gd name="T28" fmla="*/ 51 w 253"/>
                  <a:gd name="T29" fmla="*/ 322 h 347"/>
                  <a:gd name="T30" fmla="*/ 27 w 253"/>
                  <a:gd name="T31" fmla="*/ 294 h 347"/>
                  <a:gd name="T32" fmla="*/ 12 w 253"/>
                  <a:gd name="T33" fmla="*/ 259 h 347"/>
                  <a:gd name="T34" fmla="*/ 3 w 253"/>
                  <a:gd name="T35" fmla="*/ 218 h 347"/>
                  <a:gd name="T36" fmla="*/ 0 w 253"/>
                  <a:gd name="T37" fmla="*/ 173 h 347"/>
                  <a:gd name="T38" fmla="*/ 3 w 253"/>
                  <a:gd name="T39" fmla="*/ 129 h 347"/>
                  <a:gd name="T40" fmla="*/ 12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6 w 253"/>
                  <a:gd name="T55" fmla="*/ 65 h 347"/>
                  <a:gd name="T56" fmla="*/ 74 w 253"/>
                  <a:gd name="T57" fmla="*/ 86 h 347"/>
                  <a:gd name="T58" fmla="*/ 68 w 253"/>
                  <a:gd name="T59" fmla="*/ 113 h 347"/>
                  <a:gd name="T60" fmla="*/ 64 w 253"/>
                  <a:gd name="T61" fmla="*/ 142 h 347"/>
                  <a:gd name="T62" fmla="*/ 64 w 253"/>
                  <a:gd name="T63" fmla="*/ 173 h 347"/>
                  <a:gd name="T64" fmla="*/ 64 w 253"/>
                  <a:gd name="T65" fmla="*/ 204 h 347"/>
                  <a:gd name="T66" fmla="*/ 68 w 253"/>
                  <a:gd name="T67" fmla="*/ 233 h 347"/>
                  <a:gd name="T68" fmla="*/ 74 w 253"/>
                  <a:gd name="T69" fmla="*/ 260 h 347"/>
                  <a:gd name="T70" fmla="*/ 86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70" y="6"/>
                    </a:cubicBezTo>
                    <a:cubicBezTo>
                      <a:pt x="182" y="11"/>
                      <a:pt x="193" y="17"/>
                      <a:pt x="202" y="25"/>
                    </a:cubicBezTo>
                    <a:cubicBezTo>
                      <a:pt x="212" y="32"/>
                      <a:pt x="220"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20" y="305"/>
                      <a:pt x="212" y="314"/>
                      <a:pt x="202" y="322"/>
                    </a:cubicBezTo>
                    <a:cubicBezTo>
                      <a:pt x="193" y="330"/>
                      <a:pt x="182" y="336"/>
                      <a:pt x="170" y="340"/>
                    </a:cubicBezTo>
                    <a:cubicBezTo>
                      <a:pt x="157" y="344"/>
                      <a:pt x="143" y="347"/>
                      <a:pt x="127" y="347"/>
                    </a:cubicBezTo>
                    <a:cubicBezTo>
                      <a:pt x="111" y="347"/>
                      <a:pt x="96" y="344"/>
                      <a:pt x="84" y="340"/>
                    </a:cubicBezTo>
                    <a:cubicBezTo>
                      <a:pt x="71" y="336"/>
                      <a:pt x="60" y="330"/>
                      <a:pt x="51" y="322"/>
                    </a:cubicBezTo>
                    <a:cubicBezTo>
                      <a:pt x="41" y="314"/>
                      <a:pt x="34" y="305"/>
                      <a:pt x="27" y="294"/>
                    </a:cubicBezTo>
                    <a:cubicBezTo>
                      <a:pt x="21" y="283"/>
                      <a:pt x="16" y="271"/>
                      <a:pt x="12" y="259"/>
                    </a:cubicBezTo>
                    <a:cubicBezTo>
                      <a:pt x="8" y="246"/>
                      <a:pt x="5" y="232"/>
                      <a:pt x="3" y="218"/>
                    </a:cubicBezTo>
                    <a:cubicBezTo>
                      <a:pt x="1" y="203"/>
                      <a:pt x="0" y="188"/>
                      <a:pt x="0" y="173"/>
                    </a:cubicBezTo>
                    <a:cubicBezTo>
                      <a:pt x="0" y="158"/>
                      <a:pt x="1" y="143"/>
                      <a:pt x="3" y="129"/>
                    </a:cubicBezTo>
                    <a:cubicBezTo>
                      <a:pt x="5" y="114"/>
                      <a:pt x="8" y="101"/>
                      <a:pt x="12" y="88"/>
                    </a:cubicBezTo>
                    <a:cubicBezTo>
                      <a:pt x="16" y="75"/>
                      <a:pt x="21" y="63"/>
                      <a:pt x="27" y="52"/>
                    </a:cubicBezTo>
                    <a:cubicBezTo>
                      <a:pt x="34"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6" y="65"/>
                    </a:cubicBezTo>
                    <a:cubicBezTo>
                      <a:pt x="81" y="71"/>
                      <a:pt x="77" y="78"/>
                      <a:pt x="74" y="86"/>
                    </a:cubicBezTo>
                    <a:cubicBezTo>
                      <a:pt x="71" y="94"/>
                      <a:pt x="69" y="103"/>
                      <a:pt x="68" y="113"/>
                    </a:cubicBezTo>
                    <a:cubicBezTo>
                      <a:pt x="66" y="122"/>
                      <a:pt x="65" y="132"/>
                      <a:pt x="64" y="142"/>
                    </a:cubicBezTo>
                    <a:cubicBezTo>
                      <a:pt x="64" y="153"/>
                      <a:pt x="64" y="163"/>
                      <a:pt x="64" y="173"/>
                    </a:cubicBezTo>
                    <a:cubicBezTo>
                      <a:pt x="64" y="183"/>
                      <a:pt x="64" y="193"/>
                      <a:pt x="64" y="204"/>
                    </a:cubicBezTo>
                    <a:cubicBezTo>
                      <a:pt x="65" y="214"/>
                      <a:pt x="66" y="224"/>
                      <a:pt x="68" y="233"/>
                    </a:cubicBezTo>
                    <a:cubicBezTo>
                      <a:pt x="69" y="243"/>
                      <a:pt x="71" y="252"/>
                      <a:pt x="74" y="260"/>
                    </a:cubicBezTo>
                    <a:cubicBezTo>
                      <a:pt x="77" y="268"/>
                      <a:pt x="81" y="275"/>
                      <a:pt x="86"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4"/>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5"/>
              <p:cNvSpPr>
                <a:spLocks/>
              </p:cNvSpPr>
              <p:nvPr/>
            </p:nvSpPr>
            <p:spPr bwMode="auto">
              <a:xfrm>
                <a:off x="9708220" y="2183102"/>
                <a:ext cx="298629" cy="433725"/>
              </a:xfrm>
              <a:custGeom>
                <a:avLst/>
                <a:gdLst>
                  <a:gd name="T0" fmla="*/ 115 w 234"/>
                  <a:gd name="T1" fmla="*/ 48 h 339"/>
                  <a:gd name="T2" fmla="*/ 97 w 234"/>
                  <a:gd name="T3" fmla="*/ 50 h 339"/>
                  <a:gd name="T4" fmla="*/ 80 w 234"/>
                  <a:gd name="T5" fmla="*/ 54 h 339"/>
                  <a:gd name="T6" fmla="*/ 64 w 234"/>
                  <a:gd name="T7" fmla="*/ 60 h 339"/>
                  <a:gd name="T8" fmla="*/ 49 w 234"/>
                  <a:gd name="T9" fmla="*/ 66 h 339"/>
                  <a:gd name="T10" fmla="*/ 43 w 234"/>
                  <a:gd name="T11" fmla="*/ 68 h 339"/>
                  <a:gd name="T12" fmla="*/ 37 w 234"/>
                  <a:gd name="T13" fmla="*/ 69 h 339"/>
                  <a:gd name="T14" fmla="*/ 22 w 234"/>
                  <a:gd name="T15" fmla="*/ 62 h 339"/>
                  <a:gd name="T16" fmla="*/ 16 w 234"/>
                  <a:gd name="T17" fmla="*/ 47 h 339"/>
                  <a:gd name="T18" fmla="*/ 19 w 234"/>
                  <a:gd name="T19" fmla="*/ 35 h 339"/>
                  <a:gd name="T20" fmla="*/ 32 w 234"/>
                  <a:gd name="T21" fmla="*/ 24 h 339"/>
                  <a:gd name="T22" fmla="*/ 53 w 234"/>
                  <a:gd name="T23" fmla="*/ 15 h 339"/>
                  <a:gd name="T24" fmla="*/ 76 w 234"/>
                  <a:gd name="T25" fmla="*/ 7 h 339"/>
                  <a:gd name="T26" fmla="*/ 100 w 234"/>
                  <a:gd name="T27" fmla="*/ 2 h 339"/>
                  <a:gd name="T28" fmla="*/ 122 w 234"/>
                  <a:gd name="T29" fmla="*/ 0 h 339"/>
                  <a:gd name="T30" fmla="*/ 165 w 234"/>
                  <a:gd name="T31" fmla="*/ 6 h 339"/>
                  <a:gd name="T32" fmla="*/ 200 w 234"/>
                  <a:gd name="T33" fmla="*/ 22 h 339"/>
                  <a:gd name="T34" fmla="*/ 223 w 234"/>
                  <a:gd name="T35" fmla="*/ 49 h 339"/>
                  <a:gd name="T36" fmla="*/ 231 w 234"/>
                  <a:gd name="T37" fmla="*/ 85 h 339"/>
                  <a:gd name="T38" fmla="*/ 224 w 234"/>
                  <a:gd name="T39" fmla="*/ 121 h 339"/>
                  <a:gd name="T40" fmla="*/ 206 w 234"/>
                  <a:gd name="T41" fmla="*/ 158 h 339"/>
                  <a:gd name="T42" fmla="*/ 178 w 234"/>
                  <a:gd name="T43" fmla="*/ 195 h 339"/>
                  <a:gd name="T44" fmla="*/ 145 w 234"/>
                  <a:gd name="T45" fmla="*/ 230 h 339"/>
                  <a:gd name="T46" fmla="*/ 109 w 234"/>
                  <a:gd name="T47" fmla="*/ 263 h 339"/>
                  <a:gd name="T48" fmla="*/ 74 w 234"/>
                  <a:gd name="T49" fmla="*/ 292 h 339"/>
                  <a:gd name="T50" fmla="*/ 211 w 234"/>
                  <a:gd name="T51" fmla="*/ 292 h 339"/>
                  <a:gd name="T52" fmla="*/ 221 w 234"/>
                  <a:gd name="T53" fmla="*/ 294 h 339"/>
                  <a:gd name="T54" fmla="*/ 228 w 234"/>
                  <a:gd name="T55" fmla="*/ 300 h 339"/>
                  <a:gd name="T56" fmla="*/ 233 w 234"/>
                  <a:gd name="T57" fmla="*/ 307 h 339"/>
                  <a:gd name="T58" fmla="*/ 234 w 234"/>
                  <a:gd name="T59" fmla="*/ 316 h 339"/>
                  <a:gd name="T60" fmla="*/ 233 w 234"/>
                  <a:gd name="T61" fmla="*/ 325 h 339"/>
                  <a:gd name="T62" fmla="*/ 228 w 234"/>
                  <a:gd name="T63" fmla="*/ 332 h 339"/>
                  <a:gd name="T64" fmla="*/ 221 w 234"/>
                  <a:gd name="T65" fmla="*/ 337 h 339"/>
                  <a:gd name="T66" fmla="*/ 211 w 234"/>
                  <a:gd name="T67" fmla="*/ 339 h 339"/>
                  <a:gd name="T68" fmla="*/ 33 w 234"/>
                  <a:gd name="T69" fmla="*/ 339 h 339"/>
                  <a:gd name="T70" fmla="*/ 8 w 234"/>
                  <a:gd name="T71" fmla="*/ 331 h 339"/>
                  <a:gd name="T72" fmla="*/ 0 w 234"/>
                  <a:gd name="T73" fmla="*/ 312 h 339"/>
                  <a:gd name="T74" fmla="*/ 4 w 234"/>
                  <a:gd name="T75" fmla="*/ 295 h 339"/>
                  <a:gd name="T76" fmla="*/ 17 w 234"/>
                  <a:gd name="T77" fmla="*/ 278 h 339"/>
                  <a:gd name="T78" fmla="*/ 25 w 234"/>
                  <a:gd name="T79" fmla="*/ 272 h 339"/>
                  <a:gd name="T80" fmla="*/ 36 w 234"/>
                  <a:gd name="T81" fmla="*/ 262 h 339"/>
                  <a:gd name="T82" fmla="*/ 49 w 234"/>
                  <a:gd name="T83" fmla="*/ 251 h 339"/>
                  <a:gd name="T84" fmla="*/ 62 w 234"/>
                  <a:gd name="T85" fmla="*/ 238 h 339"/>
                  <a:gd name="T86" fmla="*/ 75 w 234"/>
                  <a:gd name="T87" fmla="*/ 226 h 339"/>
                  <a:gd name="T88" fmla="*/ 86 w 234"/>
                  <a:gd name="T89" fmla="*/ 216 h 339"/>
                  <a:gd name="T90" fmla="*/ 118 w 234"/>
                  <a:gd name="T91" fmla="*/ 182 h 339"/>
                  <a:gd name="T92" fmla="*/ 145 w 234"/>
                  <a:gd name="T93" fmla="*/ 149 h 339"/>
                  <a:gd name="T94" fmla="*/ 163 w 234"/>
                  <a:gd name="T95" fmla="*/ 118 h 339"/>
                  <a:gd name="T96" fmla="*/ 170 w 234"/>
                  <a:gd name="T97" fmla="*/ 91 h 339"/>
                  <a:gd name="T98" fmla="*/ 165 w 234"/>
                  <a:gd name="T99" fmla="*/ 72 h 339"/>
                  <a:gd name="T100" fmla="*/ 153 w 234"/>
                  <a:gd name="T101" fmla="*/ 59 h 339"/>
                  <a:gd name="T102" fmla="*/ 135 w 234"/>
                  <a:gd name="T103" fmla="*/ 51 h 339"/>
                  <a:gd name="T104" fmla="*/ 115 w 234"/>
                  <a:gd name="T105" fmla="*/ 48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39">
                    <a:moveTo>
                      <a:pt x="115" y="48"/>
                    </a:moveTo>
                    <a:cubicBezTo>
                      <a:pt x="109" y="48"/>
                      <a:pt x="103" y="48"/>
                      <a:pt x="97" y="50"/>
                    </a:cubicBezTo>
                    <a:cubicBezTo>
                      <a:pt x="91" y="51"/>
                      <a:pt x="85" y="52"/>
                      <a:pt x="80" y="54"/>
                    </a:cubicBezTo>
                    <a:cubicBezTo>
                      <a:pt x="74" y="56"/>
                      <a:pt x="69" y="58"/>
                      <a:pt x="64" y="60"/>
                    </a:cubicBezTo>
                    <a:cubicBezTo>
                      <a:pt x="58" y="62"/>
                      <a:pt x="54" y="64"/>
                      <a:pt x="49" y="66"/>
                    </a:cubicBezTo>
                    <a:cubicBezTo>
                      <a:pt x="47" y="67"/>
                      <a:pt x="45" y="68"/>
                      <a:pt x="43" y="68"/>
                    </a:cubicBezTo>
                    <a:cubicBezTo>
                      <a:pt x="41" y="69"/>
                      <a:pt x="39" y="69"/>
                      <a:pt x="37" y="69"/>
                    </a:cubicBezTo>
                    <a:cubicBezTo>
                      <a:pt x="31" y="69"/>
                      <a:pt x="25" y="67"/>
                      <a:pt x="22" y="62"/>
                    </a:cubicBezTo>
                    <a:cubicBezTo>
                      <a:pt x="18" y="58"/>
                      <a:pt x="16" y="53"/>
                      <a:pt x="16" y="47"/>
                    </a:cubicBezTo>
                    <a:cubicBezTo>
                      <a:pt x="16" y="43"/>
                      <a:pt x="17" y="39"/>
                      <a:pt x="19" y="35"/>
                    </a:cubicBezTo>
                    <a:cubicBezTo>
                      <a:pt x="22" y="31"/>
                      <a:pt x="26" y="27"/>
                      <a:pt x="32" y="24"/>
                    </a:cubicBezTo>
                    <a:cubicBezTo>
                      <a:pt x="39" y="21"/>
                      <a:pt x="45" y="17"/>
                      <a:pt x="53" y="15"/>
                    </a:cubicBezTo>
                    <a:cubicBezTo>
                      <a:pt x="60" y="12"/>
                      <a:pt x="68" y="9"/>
                      <a:pt x="76" y="7"/>
                    </a:cubicBezTo>
                    <a:cubicBezTo>
                      <a:pt x="84" y="5"/>
                      <a:pt x="92" y="3"/>
                      <a:pt x="100" y="2"/>
                    </a:cubicBezTo>
                    <a:cubicBezTo>
                      <a:pt x="108" y="1"/>
                      <a:pt x="115" y="0"/>
                      <a:pt x="122" y="0"/>
                    </a:cubicBezTo>
                    <a:cubicBezTo>
                      <a:pt x="138" y="0"/>
                      <a:pt x="152" y="2"/>
                      <a:pt x="165" y="6"/>
                    </a:cubicBezTo>
                    <a:cubicBezTo>
                      <a:pt x="179" y="9"/>
                      <a:pt x="190" y="15"/>
                      <a:pt x="200" y="22"/>
                    </a:cubicBezTo>
                    <a:cubicBezTo>
                      <a:pt x="210" y="29"/>
                      <a:pt x="217" y="38"/>
                      <a:pt x="223" y="49"/>
                    </a:cubicBezTo>
                    <a:cubicBezTo>
                      <a:pt x="228" y="59"/>
                      <a:pt x="231" y="71"/>
                      <a:pt x="231" y="85"/>
                    </a:cubicBezTo>
                    <a:cubicBezTo>
                      <a:pt x="231" y="97"/>
                      <a:pt x="229" y="109"/>
                      <a:pt x="224" y="121"/>
                    </a:cubicBezTo>
                    <a:cubicBezTo>
                      <a:pt x="220" y="133"/>
                      <a:pt x="213" y="145"/>
                      <a:pt x="206" y="158"/>
                    </a:cubicBezTo>
                    <a:cubicBezTo>
                      <a:pt x="198" y="170"/>
                      <a:pt x="189" y="182"/>
                      <a:pt x="178" y="195"/>
                    </a:cubicBezTo>
                    <a:cubicBezTo>
                      <a:pt x="168" y="207"/>
                      <a:pt x="157" y="219"/>
                      <a:pt x="145" y="230"/>
                    </a:cubicBezTo>
                    <a:cubicBezTo>
                      <a:pt x="133" y="242"/>
                      <a:pt x="122" y="253"/>
                      <a:pt x="109" y="263"/>
                    </a:cubicBezTo>
                    <a:cubicBezTo>
                      <a:pt x="97" y="274"/>
                      <a:pt x="85" y="283"/>
                      <a:pt x="74" y="292"/>
                    </a:cubicBezTo>
                    <a:cubicBezTo>
                      <a:pt x="211" y="292"/>
                      <a:pt x="211" y="292"/>
                      <a:pt x="211" y="292"/>
                    </a:cubicBezTo>
                    <a:cubicBezTo>
                      <a:pt x="215" y="292"/>
                      <a:pt x="218" y="293"/>
                      <a:pt x="221" y="294"/>
                    </a:cubicBezTo>
                    <a:cubicBezTo>
                      <a:pt x="224" y="296"/>
                      <a:pt x="227" y="298"/>
                      <a:pt x="228" y="300"/>
                    </a:cubicBezTo>
                    <a:cubicBezTo>
                      <a:pt x="230" y="302"/>
                      <a:pt x="232" y="305"/>
                      <a:pt x="233" y="307"/>
                    </a:cubicBezTo>
                    <a:cubicBezTo>
                      <a:pt x="234" y="310"/>
                      <a:pt x="234" y="313"/>
                      <a:pt x="234" y="316"/>
                    </a:cubicBezTo>
                    <a:cubicBezTo>
                      <a:pt x="234" y="319"/>
                      <a:pt x="234" y="322"/>
                      <a:pt x="233" y="325"/>
                    </a:cubicBezTo>
                    <a:cubicBezTo>
                      <a:pt x="232" y="328"/>
                      <a:pt x="230" y="330"/>
                      <a:pt x="228" y="332"/>
                    </a:cubicBezTo>
                    <a:cubicBezTo>
                      <a:pt x="227" y="334"/>
                      <a:pt x="224" y="336"/>
                      <a:pt x="221" y="337"/>
                    </a:cubicBezTo>
                    <a:cubicBezTo>
                      <a:pt x="218" y="339"/>
                      <a:pt x="215" y="339"/>
                      <a:pt x="211" y="339"/>
                    </a:cubicBezTo>
                    <a:cubicBezTo>
                      <a:pt x="33" y="339"/>
                      <a:pt x="33" y="339"/>
                      <a:pt x="33" y="339"/>
                    </a:cubicBezTo>
                    <a:cubicBezTo>
                      <a:pt x="22" y="339"/>
                      <a:pt x="13" y="337"/>
                      <a:pt x="8" y="331"/>
                    </a:cubicBezTo>
                    <a:cubicBezTo>
                      <a:pt x="3" y="326"/>
                      <a:pt x="0" y="319"/>
                      <a:pt x="0" y="312"/>
                    </a:cubicBezTo>
                    <a:cubicBezTo>
                      <a:pt x="0" y="306"/>
                      <a:pt x="1" y="300"/>
                      <a:pt x="4" y="295"/>
                    </a:cubicBezTo>
                    <a:cubicBezTo>
                      <a:pt x="7" y="289"/>
                      <a:pt x="12" y="284"/>
                      <a:pt x="17" y="278"/>
                    </a:cubicBezTo>
                    <a:cubicBezTo>
                      <a:pt x="19" y="277"/>
                      <a:pt x="21" y="275"/>
                      <a:pt x="25" y="272"/>
                    </a:cubicBezTo>
                    <a:cubicBezTo>
                      <a:pt x="28" y="269"/>
                      <a:pt x="32" y="266"/>
                      <a:pt x="36" y="262"/>
                    </a:cubicBezTo>
                    <a:cubicBezTo>
                      <a:pt x="40" y="258"/>
                      <a:pt x="44" y="255"/>
                      <a:pt x="49" y="251"/>
                    </a:cubicBezTo>
                    <a:cubicBezTo>
                      <a:pt x="53" y="247"/>
                      <a:pt x="58" y="243"/>
                      <a:pt x="62" y="238"/>
                    </a:cubicBezTo>
                    <a:cubicBezTo>
                      <a:pt x="67" y="234"/>
                      <a:pt x="71" y="230"/>
                      <a:pt x="75" y="226"/>
                    </a:cubicBezTo>
                    <a:cubicBezTo>
                      <a:pt x="79" y="222"/>
                      <a:pt x="83" y="219"/>
                      <a:pt x="86" y="216"/>
                    </a:cubicBezTo>
                    <a:cubicBezTo>
                      <a:pt x="97" y="205"/>
                      <a:pt x="108" y="193"/>
                      <a:pt x="118" y="182"/>
                    </a:cubicBezTo>
                    <a:cubicBezTo>
                      <a:pt x="129" y="171"/>
                      <a:pt x="138" y="159"/>
                      <a:pt x="145" y="149"/>
                    </a:cubicBezTo>
                    <a:cubicBezTo>
                      <a:pt x="153" y="138"/>
                      <a:pt x="159" y="127"/>
                      <a:pt x="163" y="118"/>
                    </a:cubicBezTo>
                    <a:cubicBezTo>
                      <a:pt x="168" y="108"/>
                      <a:pt x="170" y="99"/>
                      <a:pt x="170" y="91"/>
                    </a:cubicBezTo>
                    <a:cubicBezTo>
                      <a:pt x="170" y="84"/>
                      <a:pt x="168" y="77"/>
                      <a:pt x="165" y="72"/>
                    </a:cubicBezTo>
                    <a:cubicBezTo>
                      <a:pt x="162" y="67"/>
                      <a:pt x="158" y="62"/>
                      <a:pt x="153" y="59"/>
                    </a:cubicBezTo>
                    <a:cubicBezTo>
                      <a:pt x="148" y="55"/>
                      <a:pt x="142" y="52"/>
                      <a:pt x="135" y="51"/>
                    </a:cubicBezTo>
                    <a:cubicBezTo>
                      <a:pt x="129" y="49"/>
                      <a:pt x="122" y="48"/>
                      <a:pt x="11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6"/>
              <p:cNvSpPr>
                <a:spLocks noEditPoints="1"/>
              </p:cNvSpPr>
              <p:nvPr/>
            </p:nvSpPr>
            <p:spPr bwMode="auto">
              <a:xfrm>
                <a:off x="9992628" y="4074419"/>
                <a:ext cx="319962" cy="440833"/>
              </a:xfrm>
              <a:custGeom>
                <a:avLst/>
                <a:gdLst>
                  <a:gd name="T0" fmla="*/ 126 w 252"/>
                  <a:gd name="T1" fmla="*/ 0 h 347"/>
                  <a:gd name="T2" fmla="*/ 169 w 252"/>
                  <a:gd name="T3" fmla="*/ 7 h 347"/>
                  <a:gd name="T4" fmla="*/ 202 w 252"/>
                  <a:gd name="T5" fmla="*/ 25 h 347"/>
                  <a:gd name="T6" fmla="*/ 225 w 252"/>
                  <a:gd name="T7" fmla="*/ 53 h 347"/>
                  <a:gd name="T8" fmla="*/ 241 w 252"/>
                  <a:gd name="T9" fmla="*/ 88 h 347"/>
                  <a:gd name="T10" fmla="*/ 249 w 252"/>
                  <a:gd name="T11" fmla="*/ 129 h 347"/>
                  <a:gd name="T12" fmla="*/ 252 w 252"/>
                  <a:gd name="T13" fmla="*/ 174 h 347"/>
                  <a:gd name="T14" fmla="*/ 249 w 252"/>
                  <a:gd name="T15" fmla="*/ 218 h 347"/>
                  <a:gd name="T16" fmla="*/ 241 w 252"/>
                  <a:gd name="T17" fmla="*/ 259 h 347"/>
                  <a:gd name="T18" fmla="*/ 225 w 252"/>
                  <a:gd name="T19" fmla="*/ 294 h 347"/>
                  <a:gd name="T20" fmla="*/ 202 w 252"/>
                  <a:gd name="T21" fmla="*/ 322 h 347"/>
                  <a:gd name="T22" fmla="*/ 169 w 252"/>
                  <a:gd name="T23" fmla="*/ 341 h 347"/>
                  <a:gd name="T24" fmla="*/ 126 w 252"/>
                  <a:gd name="T25" fmla="*/ 347 h 347"/>
                  <a:gd name="T26" fmla="*/ 83 w 252"/>
                  <a:gd name="T27" fmla="*/ 341 h 347"/>
                  <a:gd name="T28" fmla="*/ 50 w 252"/>
                  <a:gd name="T29" fmla="*/ 322 h 347"/>
                  <a:gd name="T30" fmla="*/ 27 w 252"/>
                  <a:gd name="T31" fmla="*/ 294 h 347"/>
                  <a:gd name="T32" fmla="*/ 11 w 252"/>
                  <a:gd name="T33" fmla="*/ 259 h 347"/>
                  <a:gd name="T34" fmla="*/ 2 w 252"/>
                  <a:gd name="T35" fmla="*/ 218 h 347"/>
                  <a:gd name="T36" fmla="*/ 0 w 252"/>
                  <a:gd name="T37" fmla="*/ 174 h 347"/>
                  <a:gd name="T38" fmla="*/ 2 w 252"/>
                  <a:gd name="T39" fmla="*/ 129 h 347"/>
                  <a:gd name="T40" fmla="*/ 11 w 252"/>
                  <a:gd name="T41" fmla="*/ 88 h 347"/>
                  <a:gd name="T42" fmla="*/ 27 w 252"/>
                  <a:gd name="T43" fmla="*/ 53 h 347"/>
                  <a:gd name="T44" fmla="*/ 50 w 252"/>
                  <a:gd name="T45" fmla="*/ 25 h 347"/>
                  <a:gd name="T46" fmla="*/ 83 w 252"/>
                  <a:gd name="T47" fmla="*/ 7 h 347"/>
                  <a:gd name="T48" fmla="*/ 126 w 252"/>
                  <a:gd name="T49" fmla="*/ 0 h 347"/>
                  <a:gd name="T50" fmla="*/ 126 w 252"/>
                  <a:gd name="T51" fmla="*/ 46 h 347"/>
                  <a:gd name="T52" fmla="*/ 102 w 252"/>
                  <a:gd name="T53" fmla="*/ 51 h 347"/>
                  <a:gd name="T54" fmla="*/ 85 w 252"/>
                  <a:gd name="T55" fmla="*/ 65 h 347"/>
                  <a:gd name="T56" fmla="*/ 74 w 252"/>
                  <a:gd name="T57" fmla="*/ 87 h 347"/>
                  <a:gd name="T58" fmla="*/ 67 w 252"/>
                  <a:gd name="T59" fmla="*/ 113 h 347"/>
                  <a:gd name="T60" fmla="*/ 64 w 252"/>
                  <a:gd name="T61" fmla="*/ 143 h 347"/>
                  <a:gd name="T62" fmla="*/ 63 w 252"/>
                  <a:gd name="T63" fmla="*/ 174 h 347"/>
                  <a:gd name="T64" fmla="*/ 64 w 252"/>
                  <a:gd name="T65" fmla="*/ 204 h 347"/>
                  <a:gd name="T66" fmla="*/ 67 w 252"/>
                  <a:gd name="T67" fmla="*/ 234 h 347"/>
                  <a:gd name="T68" fmla="*/ 74 w 252"/>
                  <a:gd name="T69" fmla="*/ 261 h 347"/>
                  <a:gd name="T70" fmla="*/ 85 w 252"/>
                  <a:gd name="T71" fmla="*/ 282 h 347"/>
                  <a:gd name="T72" fmla="*/ 102 w 252"/>
                  <a:gd name="T73" fmla="*/ 297 h 347"/>
                  <a:gd name="T74" fmla="*/ 126 w 252"/>
                  <a:gd name="T75" fmla="*/ 302 h 347"/>
                  <a:gd name="T76" fmla="*/ 150 w 252"/>
                  <a:gd name="T77" fmla="*/ 297 h 347"/>
                  <a:gd name="T78" fmla="*/ 167 w 252"/>
                  <a:gd name="T79" fmla="*/ 282 h 347"/>
                  <a:gd name="T80" fmla="*/ 178 w 252"/>
                  <a:gd name="T81" fmla="*/ 261 h 347"/>
                  <a:gd name="T82" fmla="*/ 185 w 252"/>
                  <a:gd name="T83" fmla="*/ 234 h 347"/>
                  <a:gd name="T84" fmla="*/ 188 w 252"/>
                  <a:gd name="T85" fmla="*/ 204 h 347"/>
                  <a:gd name="T86" fmla="*/ 189 w 252"/>
                  <a:gd name="T87" fmla="*/ 174 h 347"/>
                  <a:gd name="T88" fmla="*/ 188 w 252"/>
                  <a:gd name="T89" fmla="*/ 143 h 347"/>
                  <a:gd name="T90" fmla="*/ 185 w 252"/>
                  <a:gd name="T91" fmla="*/ 113 h 347"/>
                  <a:gd name="T92" fmla="*/ 178 w 252"/>
                  <a:gd name="T93" fmla="*/ 87 h 347"/>
                  <a:gd name="T94" fmla="*/ 167 w 252"/>
                  <a:gd name="T95" fmla="*/ 65 h 347"/>
                  <a:gd name="T96" fmla="*/ 150 w 252"/>
                  <a:gd name="T97" fmla="*/ 51 h 347"/>
                  <a:gd name="T98" fmla="*/ 126 w 252"/>
                  <a:gd name="T99" fmla="*/ 46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3"/>
                      <a:pt x="169" y="7"/>
                    </a:cubicBezTo>
                    <a:cubicBezTo>
                      <a:pt x="181" y="11"/>
                      <a:pt x="192" y="17"/>
                      <a:pt x="202" y="25"/>
                    </a:cubicBezTo>
                    <a:cubicBezTo>
                      <a:pt x="211" y="33"/>
                      <a:pt x="219" y="42"/>
                      <a:pt x="225" y="53"/>
                    </a:cubicBezTo>
                    <a:cubicBezTo>
                      <a:pt x="232" y="64"/>
                      <a:pt x="237" y="75"/>
                      <a:pt x="241" y="88"/>
                    </a:cubicBezTo>
                    <a:cubicBezTo>
                      <a:pt x="245" y="101"/>
                      <a:pt x="248" y="115"/>
                      <a:pt x="249" y="129"/>
                    </a:cubicBezTo>
                    <a:cubicBezTo>
                      <a:pt x="251" y="144"/>
                      <a:pt x="252" y="158"/>
                      <a:pt x="252" y="174"/>
                    </a:cubicBezTo>
                    <a:cubicBezTo>
                      <a:pt x="252" y="189"/>
                      <a:pt x="251" y="204"/>
                      <a:pt x="249" y="218"/>
                    </a:cubicBezTo>
                    <a:cubicBezTo>
                      <a:pt x="248" y="233"/>
                      <a:pt x="245" y="246"/>
                      <a:pt x="241" y="259"/>
                    </a:cubicBezTo>
                    <a:cubicBezTo>
                      <a:pt x="237" y="272"/>
                      <a:pt x="232" y="284"/>
                      <a:pt x="225" y="294"/>
                    </a:cubicBezTo>
                    <a:cubicBezTo>
                      <a:pt x="219" y="305"/>
                      <a:pt x="211" y="314"/>
                      <a:pt x="202" y="322"/>
                    </a:cubicBezTo>
                    <a:cubicBezTo>
                      <a:pt x="192" y="330"/>
                      <a:pt x="181" y="336"/>
                      <a:pt x="169" y="341"/>
                    </a:cubicBezTo>
                    <a:cubicBezTo>
                      <a:pt x="156" y="345"/>
                      <a:pt x="142" y="347"/>
                      <a:pt x="126" y="347"/>
                    </a:cubicBezTo>
                    <a:cubicBezTo>
                      <a:pt x="110" y="347"/>
                      <a:pt x="96" y="345"/>
                      <a:pt x="83" y="341"/>
                    </a:cubicBezTo>
                    <a:cubicBezTo>
                      <a:pt x="70" y="336"/>
                      <a:pt x="59" y="330"/>
                      <a:pt x="50" y="322"/>
                    </a:cubicBezTo>
                    <a:cubicBezTo>
                      <a:pt x="41" y="314"/>
                      <a:pt x="33" y="305"/>
                      <a:pt x="27" y="294"/>
                    </a:cubicBezTo>
                    <a:cubicBezTo>
                      <a:pt x="20" y="284"/>
                      <a:pt x="15" y="272"/>
                      <a:pt x="11" y="259"/>
                    </a:cubicBezTo>
                    <a:cubicBezTo>
                      <a:pt x="7" y="246"/>
                      <a:pt x="4" y="233"/>
                      <a:pt x="2" y="218"/>
                    </a:cubicBezTo>
                    <a:cubicBezTo>
                      <a:pt x="1" y="204"/>
                      <a:pt x="0" y="189"/>
                      <a:pt x="0" y="174"/>
                    </a:cubicBezTo>
                    <a:cubicBezTo>
                      <a:pt x="0" y="158"/>
                      <a:pt x="1" y="144"/>
                      <a:pt x="2" y="129"/>
                    </a:cubicBezTo>
                    <a:cubicBezTo>
                      <a:pt x="4" y="115"/>
                      <a:pt x="7" y="101"/>
                      <a:pt x="11" y="88"/>
                    </a:cubicBezTo>
                    <a:cubicBezTo>
                      <a:pt x="15" y="75"/>
                      <a:pt x="20" y="64"/>
                      <a:pt x="27" y="53"/>
                    </a:cubicBezTo>
                    <a:cubicBezTo>
                      <a:pt x="33" y="42"/>
                      <a:pt x="41" y="33"/>
                      <a:pt x="50" y="25"/>
                    </a:cubicBezTo>
                    <a:cubicBezTo>
                      <a:pt x="59" y="17"/>
                      <a:pt x="70" y="11"/>
                      <a:pt x="83" y="7"/>
                    </a:cubicBezTo>
                    <a:cubicBezTo>
                      <a:pt x="95" y="3"/>
                      <a:pt x="110" y="0"/>
                      <a:pt x="126" y="0"/>
                    </a:cubicBezTo>
                    <a:close/>
                    <a:moveTo>
                      <a:pt x="126" y="46"/>
                    </a:moveTo>
                    <a:cubicBezTo>
                      <a:pt x="117" y="46"/>
                      <a:pt x="109" y="47"/>
                      <a:pt x="102" y="51"/>
                    </a:cubicBezTo>
                    <a:cubicBezTo>
                      <a:pt x="95" y="54"/>
                      <a:pt x="90" y="59"/>
                      <a:pt x="85" y="65"/>
                    </a:cubicBezTo>
                    <a:cubicBezTo>
                      <a:pt x="80" y="71"/>
                      <a:pt x="76" y="79"/>
                      <a:pt x="74" y="87"/>
                    </a:cubicBezTo>
                    <a:cubicBezTo>
                      <a:pt x="71" y="95"/>
                      <a:pt x="69" y="104"/>
                      <a:pt x="67" y="113"/>
                    </a:cubicBezTo>
                    <a:cubicBezTo>
                      <a:pt x="65" y="123"/>
                      <a:pt x="64" y="133"/>
                      <a:pt x="64" y="143"/>
                    </a:cubicBezTo>
                    <a:cubicBezTo>
                      <a:pt x="63" y="153"/>
                      <a:pt x="63" y="164"/>
                      <a:pt x="63" y="174"/>
                    </a:cubicBezTo>
                    <a:cubicBezTo>
                      <a:pt x="63" y="184"/>
                      <a:pt x="63" y="194"/>
                      <a:pt x="64" y="204"/>
                    </a:cubicBezTo>
                    <a:cubicBezTo>
                      <a:pt x="64" y="215"/>
                      <a:pt x="65" y="224"/>
                      <a:pt x="67" y="234"/>
                    </a:cubicBezTo>
                    <a:cubicBezTo>
                      <a:pt x="69" y="243"/>
                      <a:pt x="71" y="252"/>
                      <a:pt x="74" y="261"/>
                    </a:cubicBezTo>
                    <a:cubicBezTo>
                      <a:pt x="76" y="269"/>
                      <a:pt x="80" y="276"/>
                      <a:pt x="85" y="282"/>
                    </a:cubicBezTo>
                    <a:cubicBezTo>
                      <a:pt x="90" y="288"/>
                      <a:pt x="95" y="293"/>
                      <a:pt x="102" y="297"/>
                    </a:cubicBezTo>
                    <a:cubicBezTo>
                      <a:pt x="109" y="300"/>
                      <a:pt x="117" y="302"/>
                      <a:pt x="126" y="302"/>
                    </a:cubicBezTo>
                    <a:cubicBezTo>
                      <a:pt x="135" y="302"/>
                      <a:pt x="143" y="300"/>
                      <a:pt x="150" y="297"/>
                    </a:cubicBezTo>
                    <a:cubicBezTo>
                      <a:pt x="157" y="293"/>
                      <a:pt x="162" y="288"/>
                      <a:pt x="167" y="282"/>
                    </a:cubicBezTo>
                    <a:cubicBezTo>
                      <a:pt x="172" y="276"/>
                      <a:pt x="176" y="269"/>
                      <a:pt x="178" y="261"/>
                    </a:cubicBezTo>
                    <a:cubicBezTo>
                      <a:pt x="181" y="252"/>
                      <a:pt x="184" y="243"/>
                      <a:pt x="185" y="234"/>
                    </a:cubicBezTo>
                    <a:cubicBezTo>
                      <a:pt x="187" y="224"/>
                      <a:pt x="188" y="215"/>
                      <a:pt x="188" y="204"/>
                    </a:cubicBezTo>
                    <a:cubicBezTo>
                      <a:pt x="189" y="194"/>
                      <a:pt x="189" y="184"/>
                      <a:pt x="189" y="174"/>
                    </a:cubicBezTo>
                    <a:cubicBezTo>
                      <a:pt x="189" y="164"/>
                      <a:pt x="189" y="153"/>
                      <a:pt x="188" y="143"/>
                    </a:cubicBezTo>
                    <a:cubicBezTo>
                      <a:pt x="188" y="133"/>
                      <a:pt x="187" y="123"/>
                      <a:pt x="185" y="113"/>
                    </a:cubicBezTo>
                    <a:cubicBezTo>
                      <a:pt x="184" y="104"/>
                      <a:pt x="181" y="95"/>
                      <a:pt x="178" y="87"/>
                    </a:cubicBezTo>
                    <a:cubicBezTo>
                      <a:pt x="176" y="79"/>
                      <a:pt x="172" y="71"/>
                      <a:pt x="167" y="65"/>
                    </a:cubicBezTo>
                    <a:cubicBezTo>
                      <a:pt x="162" y="59"/>
                      <a:pt x="157" y="54"/>
                      <a:pt x="150" y="51"/>
                    </a:cubicBezTo>
                    <a:cubicBezTo>
                      <a:pt x="143" y="47"/>
                      <a:pt x="135" y="46"/>
                      <a:pt x="126"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7"/>
              <p:cNvSpPr>
                <a:spLocks/>
              </p:cNvSpPr>
              <p:nvPr/>
            </p:nvSpPr>
            <p:spPr bwMode="auto">
              <a:xfrm>
                <a:off x="10390800" y="4067306"/>
                <a:ext cx="291521" cy="447946"/>
              </a:xfrm>
              <a:custGeom>
                <a:avLst/>
                <a:gdLst>
                  <a:gd name="T0" fmla="*/ 115 w 224"/>
                  <a:gd name="T1" fmla="*/ 148 h 350"/>
                  <a:gd name="T2" fmla="*/ 151 w 224"/>
                  <a:gd name="T3" fmla="*/ 121 h 350"/>
                  <a:gd name="T4" fmla="*/ 151 w 224"/>
                  <a:gd name="T5" fmla="*/ 76 h 350"/>
                  <a:gd name="T6" fmla="*/ 119 w 224"/>
                  <a:gd name="T7" fmla="*/ 52 h 350"/>
                  <a:gd name="T8" fmla="*/ 72 w 224"/>
                  <a:gd name="T9" fmla="*/ 51 h 350"/>
                  <a:gd name="T10" fmla="*/ 33 w 224"/>
                  <a:gd name="T11" fmla="*/ 60 h 350"/>
                  <a:gd name="T12" fmla="*/ 13 w 224"/>
                  <a:gd name="T13" fmla="*/ 60 h 350"/>
                  <a:gd name="T14" fmla="*/ 2 w 224"/>
                  <a:gd name="T15" fmla="*/ 47 h 350"/>
                  <a:gd name="T16" fmla="*/ 5 w 224"/>
                  <a:gd name="T17" fmla="*/ 25 h 350"/>
                  <a:gd name="T18" fmla="*/ 56 w 224"/>
                  <a:gd name="T19" fmla="*/ 4 h 350"/>
                  <a:gd name="T20" fmla="*/ 147 w 224"/>
                  <a:gd name="T21" fmla="*/ 6 h 350"/>
                  <a:gd name="T22" fmla="*/ 209 w 224"/>
                  <a:gd name="T23" fmla="*/ 53 h 350"/>
                  <a:gd name="T24" fmla="*/ 213 w 224"/>
                  <a:gd name="T25" fmla="*/ 121 h 350"/>
                  <a:gd name="T26" fmla="*/ 179 w 224"/>
                  <a:gd name="T27" fmla="*/ 160 h 350"/>
                  <a:gd name="T28" fmla="*/ 155 w 224"/>
                  <a:gd name="T29" fmla="*/ 170 h 350"/>
                  <a:gd name="T30" fmla="*/ 206 w 224"/>
                  <a:gd name="T31" fmla="*/ 199 h 350"/>
                  <a:gd name="T32" fmla="*/ 224 w 224"/>
                  <a:gd name="T33" fmla="*/ 255 h 350"/>
                  <a:gd name="T34" fmla="*/ 188 w 224"/>
                  <a:gd name="T35" fmla="*/ 328 h 350"/>
                  <a:gd name="T36" fmla="*/ 102 w 224"/>
                  <a:gd name="T37" fmla="*/ 350 h 350"/>
                  <a:gd name="T38" fmla="*/ 59 w 224"/>
                  <a:gd name="T39" fmla="*/ 345 h 350"/>
                  <a:gd name="T40" fmla="*/ 18 w 224"/>
                  <a:gd name="T41" fmla="*/ 331 h 350"/>
                  <a:gd name="T42" fmla="*/ 2 w 224"/>
                  <a:gd name="T43" fmla="*/ 310 h 350"/>
                  <a:gd name="T44" fmla="*/ 8 w 224"/>
                  <a:gd name="T45" fmla="*/ 294 h 350"/>
                  <a:gd name="T46" fmla="*/ 25 w 224"/>
                  <a:gd name="T47" fmla="*/ 287 h 350"/>
                  <a:gd name="T48" fmla="*/ 30 w 224"/>
                  <a:gd name="T49" fmla="*/ 288 h 350"/>
                  <a:gd name="T50" fmla="*/ 59 w 224"/>
                  <a:gd name="T51" fmla="*/ 297 h 350"/>
                  <a:gd name="T52" fmla="*/ 99 w 224"/>
                  <a:gd name="T53" fmla="*/ 303 h 350"/>
                  <a:gd name="T54" fmla="*/ 144 w 224"/>
                  <a:gd name="T55" fmla="*/ 290 h 350"/>
                  <a:gd name="T56" fmla="*/ 161 w 224"/>
                  <a:gd name="T57" fmla="*/ 252 h 350"/>
                  <a:gd name="T58" fmla="*/ 141 w 224"/>
                  <a:gd name="T59" fmla="*/ 209 h 350"/>
                  <a:gd name="T60" fmla="*/ 91 w 224"/>
                  <a:gd name="T61" fmla="*/ 193 h 350"/>
                  <a:gd name="T62" fmla="*/ 65 w 224"/>
                  <a:gd name="T63" fmla="*/ 191 h 350"/>
                  <a:gd name="T64" fmla="*/ 54 w 224"/>
                  <a:gd name="T65" fmla="*/ 180 h 350"/>
                  <a:gd name="T66" fmla="*/ 58 w 224"/>
                  <a:gd name="T67" fmla="*/ 158 h 350"/>
                  <a:gd name="T68" fmla="*/ 89 w 224"/>
                  <a:gd name="T69" fmla="*/ 15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 h="350">
                    <a:moveTo>
                      <a:pt x="89" y="151"/>
                    </a:moveTo>
                    <a:cubicBezTo>
                      <a:pt x="99" y="151"/>
                      <a:pt x="107" y="150"/>
                      <a:pt x="115" y="148"/>
                    </a:cubicBezTo>
                    <a:cubicBezTo>
                      <a:pt x="124" y="145"/>
                      <a:pt x="131" y="142"/>
                      <a:pt x="137" y="138"/>
                    </a:cubicBezTo>
                    <a:cubicBezTo>
                      <a:pt x="143" y="133"/>
                      <a:pt x="147" y="128"/>
                      <a:pt x="151" y="121"/>
                    </a:cubicBezTo>
                    <a:cubicBezTo>
                      <a:pt x="154" y="115"/>
                      <a:pt x="156" y="107"/>
                      <a:pt x="156" y="98"/>
                    </a:cubicBezTo>
                    <a:cubicBezTo>
                      <a:pt x="156" y="90"/>
                      <a:pt x="154" y="83"/>
                      <a:pt x="151" y="76"/>
                    </a:cubicBezTo>
                    <a:cubicBezTo>
                      <a:pt x="148" y="70"/>
                      <a:pt x="143" y="65"/>
                      <a:pt x="138" y="61"/>
                    </a:cubicBezTo>
                    <a:cubicBezTo>
                      <a:pt x="132" y="57"/>
                      <a:pt x="126" y="54"/>
                      <a:pt x="119" y="52"/>
                    </a:cubicBezTo>
                    <a:cubicBezTo>
                      <a:pt x="111" y="50"/>
                      <a:pt x="103" y="49"/>
                      <a:pt x="95" y="49"/>
                    </a:cubicBezTo>
                    <a:cubicBezTo>
                      <a:pt x="88" y="49"/>
                      <a:pt x="80" y="49"/>
                      <a:pt x="72" y="51"/>
                    </a:cubicBezTo>
                    <a:cubicBezTo>
                      <a:pt x="64" y="52"/>
                      <a:pt x="57" y="54"/>
                      <a:pt x="50" y="55"/>
                    </a:cubicBezTo>
                    <a:cubicBezTo>
                      <a:pt x="43" y="57"/>
                      <a:pt x="38" y="58"/>
                      <a:pt x="33" y="60"/>
                    </a:cubicBezTo>
                    <a:cubicBezTo>
                      <a:pt x="28" y="61"/>
                      <a:pt x="24" y="62"/>
                      <a:pt x="22" y="62"/>
                    </a:cubicBezTo>
                    <a:cubicBezTo>
                      <a:pt x="19" y="62"/>
                      <a:pt x="16" y="61"/>
                      <a:pt x="13" y="60"/>
                    </a:cubicBezTo>
                    <a:cubicBezTo>
                      <a:pt x="10" y="59"/>
                      <a:pt x="8" y="57"/>
                      <a:pt x="6" y="55"/>
                    </a:cubicBezTo>
                    <a:cubicBezTo>
                      <a:pt x="4" y="53"/>
                      <a:pt x="3" y="50"/>
                      <a:pt x="2" y="47"/>
                    </a:cubicBezTo>
                    <a:cubicBezTo>
                      <a:pt x="1" y="45"/>
                      <a:pt x="0" y="42"/>
                      <a:pt x="0" y="39"/>
                    </a:cubicBezTo>
                    <a:cubicBezTo>
                      <a:pt x="0" y="34"/>
                      <a:pt x="2" y="30"/>
                      <a:pt x="5" y="25"/>
                    </a:cubicBezTo>
                    <a:cubicBezTo>
                      <a:pt x="7" y="21"/>
                      <a:pt x="12" y="18"/>
                      <a:pt x="19" y="16"/>
                    </a:cubicBezTo>
                    <a:cubicBezTo>
                      <a:pt x="30" y="11"/>
                      <a:pt x="42" y="7"/>
                      <a:pt x="56" y="4"/>
                    </a:cubicBezTo>
                    <a:cubicBezTo>
                      <a:pt x="69" y="1"/>
                      <a:pt x="83" y="0"/>
                      <a:pt x="98" y="0"/>
                    </a:cubicBezTo>
                    <a:cubicBezTo>
                      <a:pt x="116" y="0"/>
                      <a:pt x="132" y="2"/>
                      <a:pt x="147" y="6"/>
                    </a:cubicBezTo>
                    <a:cubicBezTo>
                      <a:pt x="161" y="10"/>
                      <a:pt x="174" y="16"/>
                      <a:pt x="185" y="24"/>
                    </a:cubicBezTo>
                    <a:cubicBezTo>
                      <a:pt x="195" y="32"/>
                      <a:pt x="203" y="42"/>
                      <a:pt x="209" y="53"/>
                    </a:cubicBezTo>
                    <a:cubicBezTo>
                      <a:pt x="215" y="65"/>
                      <a:pt x="218" y="78"/>
                      <a:pt x="218" y="93"/>
                    </a:cubicBezTo>
                    <a:cubicBezTo>
                      <a:pt x="218" y="103"/>
                      <a:pt x="216" y="112"/>
                      <a:pt x="213" y="121"/>
                    </a:cubicBezTo>
                    <a:cubicBezTo>
                      <a:pt x="210" y="129"/>
                      <a:pt x="205" y="137"/>
                      <a:pt x="199" y="143"/>
                    </a:cubicBezTo>
                    <a:cubicBezTo>
                      <a:pt x="194" y="150"/>
                      <a:pt x="187" y="155"/>
                      <a:pt x="179" y="160"/>
                    </a:cubicBezTo>
                    <a:cubicBezTo>
                      <a:pt x="172" y="164"/>
                      <a:pt x="164" y="167"/>
                      <a:pt x="155" y="169"/>
                    </a:cubicBezTo>
                    <a:cubicBezTo>
                      <a:pt x="155" y="170"/>
                      <a:pt x="155" y="170"/>
                      <a:pt x="155" y="170"/>
                    </a:cubicBezTo>
                    <a:cubicBezTo>
                      <a:pt x="166" y="172"/>
                      <a:pt x="176" y="176"/>
                      <a:pt x="184" y="180"/>
                    </a:cubicBezTo>
                    <a:cubicBezTo>
                      <a:pt x="193" y="185"/>
                      <a:pt x="200" y="191"/>
                      <a:pt x="206" y="199"/>
                    </a:cubicBezTo>
                    <a:cubicBezTo>
                      <a:pt x="212" y="206"/>
                      <a:pt x="217" y="215"/>
                      <a:pt x="220" y="224"/>
                    </a:cubicBezTo>
                    <a:cubicBezTo>
                      <a:pt x="223" y="234"/>
                      <a:pt x="224" y="244"/>
                      <a:pt x="224" y="255"/>
                    </a:cubicBezTo>
                    <a:cubicBezTo>
                      <a:pt x="224" y="272"/>
                      <a:pt x="221" y="286"/>
                      <a:pt x="215" y="298"/>
                    </a:cubicBezTo>
                    <a:cubicBezTo>
                      <a:pt x="208" y="310"/>
                      <a:pt x="199" y="320"/>
                      <a:pt x="188" y="328"/>
                    </a:cubicBezTo>
                    <a:cubicBezTo>
                      <a:pt x="176" y="336"/>
                      <a:pt x="163" y="341"/>
                      <a:pt x="149" y="345"/>
                    </a:cubicBezTo>
                    <a:cubicBezTo>
                      <a:pt x="134" y="349"/>
                      <a:pt x="118" y="350"/>
                      <a:pt x="102" y="350"/>
                    </a:cubicBezTo>
                    <a:cubicBezTo>
                      <a:pt x="95" y="350"/>
                      <a:pt x="88" y="350"/>
                      <a:pt x="81" y="349"/>
                    </a:cubicBezTo>
                    <a:cubicBezTo>
                      <a:pt x="74" y="348"/>
                      <a:pt x="66" y="347"/>
                      <a:pt x="59" y="345"/>
                    </a:cubicBezTo>
                    <a:cubicBezTo>
                      <a:pt x="52" y="344"/>
                      <a:pt x="45" y="342"/>
                      <a:pt x="38" y="339"/>
                    </a:cubicBezTo>
                    <a:cubicBezTo>
                      <a:pt x="31" y="337"/>
                      <a:pt x="24" y="334"/>
                      <a:pt x="18" y="331"/>
                    </a:cubicBezTo>
                    <a:cubicBezTo>
                      <a:pt x="12" y="329"/>
                      <a:pt x="8" y="326"/>
                      <a:pt x="6" y="322"/>
                    </a:cubicBezTo>
                    <a:cubicBezTo>
                      <a:pt x="3" y="318"/>
                      <a:pt x="2" y="314"/>
                      <a:pt x="2" y="310"/>
                    </a:cubicBezTo>
                    <a:cubicBezTo>
                      <a:pt x="2" y="307"/>
                      <a:pt x="3" y="304"/>
                      <a:pt x="4" y="301"/>
                    </a:cubicBezTo>
                    <a:cubicBezTo>
                      <a:pt x="5" y="299"/>
                      <a:pt x="6" y="296"/>
                      <a:pt x="8" y="294"/>
                    </a:cubicBezTo>
                    <a:cubicBezTo>
                      <a:pt x="10" y="292"/>
                      <a:pt x="13" y="291"/>
                      <a:pt x="15" y="289"/>
                    </a:cubicBezTo>
                    <a:cubicBezTo>
                      <a:pt x="18" y="288"/>
                      <a:pt x="21" y="287"/>
                      <a:pt x="25" y="287"/>
                    </a:cubicBezTo>
                    <a:cubicBezTo>
                      <a:pt x="26" y="287"/>
                      <a:pt x="27" y="287"/>
                      <a:pt x="27" y="288"/>
                    </a:cubicBezTo>
                    <a:cubicBezTo>
                      <a:pt x="28" y="288"/>
                      <a:pt x="29" y="288"/>
                      <a:pt x="30" y="288"/>
                    </a:cubicBezTo>
                    <a:cubicBezTo>
                      <a:pt x="34" y="289"/>
                      <a:pt x="38" y="291"/>
                      <a:pt x="43" y="292"/>
                    </a:cubicBezTo>
                    <a:cubicBezTo>
                      <a:pt x="48" y="294"/>
                      <a:pt x="53" y="296"/>
                      <a:pt x="59" y="297"/>
                    </a:cubicBezTo>
                    <a:cubicBezTo>
                      <a:pt x="65" y="299"/>
                      <a:pt x="71" y="300"/>
                      <a:pt x="78" y="301"/>
                    </a:cubicBezTo>
                    <a:cubicBezTo>
                      <a:pt x="85" y="302"/>
                      <a:pt x="92" y="303"/>
                      <a:pt x="99" y="303"/>
                    </a:cubicBezTo>
                    <a:cubicBezTo>
                      <a:pt x="108" y="303"/>
                      <a:pt x="117" y="302"/>
                      <a:pt x="124" y="299"/>
                    </a:cubicBezTo>
                    <a:cubicBezTo>
                      <a:pt x="132" y="297"/>
                      <a:pt x="138" y="294"/>
                      <a:pt x="144" y="290"/>
                    </a:cubicBezTo>
                    <a:cubicBezTo>
                      <a:pt x="149" y="286"/>
                      <a:pt x="154" y="280"/>
                      <a:pt x="157" y="274"/>
                    </a:cubicBezTo>
                    <a:cubicBezTo>
                      <a:pt x="160" y="268"/>
                      <a:pt x="161" y="261"/>
                      <a:pt x="161" y="252"/>
                    </a:cubicBezTo>
                    <a:cubicBezTo>
                      <a:pt x="161" y="243"/>
                      <a:pt x="159" y="235"/>
                      <a:pt x="156" y="227"/>
                    </a:cubicBezTo>
                    <a:cubicBezTo>
                      <a:pt x="152" y="220"/>
                      <a:pt x="148" y="214"/>
                      <a:pt x="141" y="209"/>
                    </a:cubicBezTo>
                    <a:cubicBezTo>
                      <a:pt x="135" y="204"/>
                      <a:pt x="128" y="200"/>
                      <a:pt x="119" y="197"/>
                    </a:cubicBezTo>
                    <a:cubicBezTo>
                      <a:pt x="110" y="195"/>
                      <a:pt x="101" y="193"/>
                      <a:pt x="91" y="193"/>
                    </a:cubicBezTo>
                    <a:cubicBezTo>
                      <a:pt x="74" y="193"/>
                      <a:pt x="74" y="193"/>
                      <a:pt x="74" y="193"/>
                    </a:cubicBezTo>
                    <a:cubicBezTo>
                      <a:pt x="70" y="193"/>
                      <a:pt x="67" y="193"/>
                      <a:pt x="65" y="191"/>
                    </a:cubicBezTo>
                    <a:cubicBezTo>
                      <a:pt x="62" y="190"/>
                      <a:pt x="60" y="189"/>
                      <a:pt x="58" y="187"/>
                    </a:cubicBezTo>
                    <a:cubicBezTo>
                      <a:pt x="57" y="185"/>
                      <a:pt x="55" y="183"/>
                      <a:pt x="54" y="180"/>
                    </a:cubicBezTo>
                    <a:cubicBezTo>
                      <a:pt x="54" y="178"/>
                      <a:pt x="53" y="175"/>
                      <a:pt x="53" y="172"/>
                    </a:cubicBezTo>
                    <a:cubicBezTo>
                      <a:pt x="53" y="167"/>
                      <a:pt x="55" y="162"/>
                      <a:pt x="58" y="158"/>
                    </a:cubicBezTo>
                    <a:cubicBezTo>
                      <a:pt x="62" y="154"/>
                      <a:pt x="67" y="151"/>
                      <a:pt x="74" y="151"/>
                    </a:cubicBezTo>
                    <a:lnTo>
                      <a:pt x="89" y="1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8"/>
              <p:cNvSpPr>
                <a:spLocks noEditPoints="1"/>
              </p:cNvSpPr>
              <p:nvPr/>
            </p:nvSpPr>
            <p:spPr bwMode="auto">
              <a:xfrm>
                <a:off x="8222188" y="5610225"/>
                <a:ext cx="327070" cy="440833"/>
              </a:xfrm>
              <a:custGeom>
                <a:avLst/>
                <a:gdLst>
                  <a:gd name="T0" fmla="*/ 127 w 253"/>
                  <a:gd name="T1" fmla="*/ 0 h 347"/>
                  <a:gd name="T2" fmla="*/ 169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69 w 253"/>
                  <a:gd name="T23" fmla="*/ 340 h 347"/>
                  <a:gd name="T24" fmla="*/ 127 w 253"/>
                  <a:gd name="T25" fmla="*/ 347 h 347"/>
                  <a:gd name="T26" fmla="*/ 83 w 253"/>
                  <a:gd name="T27" fmla="*/ 340 h 347"/>
                  <a:gd name="T28" fmla="*/ 51 w 253"/>
                  <a:gd name="T29" fmla="*/ 322 h 347"/>
                  <a:gd name="T30" fmla="*/ 27 w 253"/>
                  <a:gd name="T31" fmla="*/ 294 h 347"/>
                  <a:gd name="T32" fmla="*/ 11 w 253"/>
                  <a:gd name="T33" fmla="*/ 259 h 347"/>
                  <a:gd name="T34" fmla="*/ 3 w 253"/>
                  <a:gd name="T35" fmla="*/ 218 h 347"/>
                  <a:gd name="T36" fmla="*/ 0 w 253"/>
                  <a:gd name="T37" fmla="*/ 173 h 347"/>
                  <a:gd name="T38" fmla="*/ 3 w 253"/>
                  <a:gd name="T39" fmla="*/ 129 h 347"/>
                  <a:gd name="T40" fmla="*/ 11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5 w 253"/>
                  <a:gd name="T55" fmla="*/ 65 h 347"/>
                  <a:gd name="T56" fmla="*/ 74 w 253"/>
                  <a:gd name="T57" fmla="*/ 86 h 347"/>
                  <a:gd name="T58" fmla="*/ 67 w 253"/>
                  <a:gd name="T59" fmla="*/ 113 h 347"/>
                  <a:gd name="T60" fmla="*/ 64 w 253"/>
                  <a:gd name="T61" fmla="*/ 142 h 347"/>
                  <a:gd name="T62" fmla="*/ 63 w 253"/>
                  <a:gd name="T63" fmla="*/ 173 h 347"/>
                  <a:gd name="T64" fmla="*/ 64 w 253"/>
                  <a:gd name="T65" fmla="*/ 204 h 347"/>
                  <a:gd name="T66" fmla="*/ 67 w 253"/>
                  <a:gd name="T67" fmla="*/ 233 h 347"/>
                  <a:gd name="T68" fmla="*/ 74 w 253"/>
                  <a:gd name="T69" fmla="*/ 260 h 347"/>
                  <a:gd name="T70" fmla="*/ 85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69" y="6"/>
                    </a:cubicBezTo>
                    <a:cubicBezTo>
                      <a:pt x="182" y="11"/>
                      <a:pt x="193" y="17"/>
                      <a:pt x="202" y="25"/>
                    </a:cubicBezTo>
                    <a:cubicBezTo>
                      <a:pt x="212" y="32"/>
                      <a:pt x="219"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19" y="305"/>
                      <a:pt x="212" y="314"/>
                      <a:pt x="202" y="322"/>
                    </a:cubicBezTo>
                    <a:cubicBezTo>
                      <a:pt x="193" y="330"/>
                      <a:pt x="182" y="336"/>
                      <a:pt x="169" y="340"/>
                    </a:cubicBezTo>
                    <a:cubicBezTo>
                      <a:pt x="157" y="344"/>
                      <a:pt x="143" y="347"/>
                      <a:pt x="127" y="347"/>
                    </a:cubicBezTo>
                    <a:cubicBezTo>
                      <a:pt x="110" y="347"/>
                      <a:pt x="96" y="344"/>
                      <a:pt x="83" y="340"/>
                    </a:cubicBezTo>
                    <a:cubicBezTo>
                      <a:pt x="71" y="336"/>
                      <a:pt x="60" y="330"/>
                      <a:pt x="51" y="322"/>
                    </a:cubicBezTo>
                    <a:cubicBezTo>
                      <a:pt x="41" y="314"/>
                      <a:pt x="33" y="305"/>
                      <a:pt x="27" y="294"/>
                    </a:cubicBezTo>
                    <a:cubicBezTo>
                      <a:pt x="21" y="283"/>
                      <a:pt x="15" y="271"/>
                      <a:pt x="11" y="259"/>
                    </a:cubicBezTo>
                    <a:cubicBezTo>
                      <a:pt x="8" y="246"/>
                      <a:pt x="5" y="232"/>
                      <a:pt x="3" y="218"/>
                    </a:cubicBezTo>
                    <a:cubicBezTo>
                      <a:pt x="1" y="203"/>
                      <a:pt x="0" y="188"/>
                      <a:pt x="0" y="173"/>
                    </a:cubicBezTo>
                    <a:cubicBezTo>
                      <a:pt x="0" y="158"/>
                      <a:pt x="1" y="143"/>
                      <a:pt x="3" y="129"/>
                    </a:cubicBezTo>
                    <a:cubicBezTo>
                      <a:pt x="5" y="114"/>
                      <a:pt x="8" y="101"/>
                      <a:pt x="11" y="88"/>
                    </a:cubicBezTo>
                    <a:cubicBezTo>
                      <a:pt x="15" y="75"/>
                      <a:pt x="21" y="63"/>
                      <a:pt x="27" y="52"/>
                    </a:cubicBezTo>
                    <a:cubicBezTo>
                      <a:pt x="33"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5" y="65"/>
                    </a:cubicBezTo>
                    <a:cubicBezTo>
                      <a:pt x="81" y="71"/>
                      <a:pt x="77" y="78"/>
                      <a:pt x="74" y="86"/>
                    </a:cubicBezTo>
                    <a:cubicBezTo>
                      <a:pt x="71" y="95"/>
                      <a:pt x="69" y="103"/>
                      <a:pt x="67" y="113"/>
                    </a:cubicBezTo>
                    <a:cubicBezTo>
                      <a:pt x="66" y="122"/>
                      <a:pt x="65" y="132"/>
                      <a:pt x="64" y="142"/>
                    </a:cubicBezTo>
                    <a:cubicBezTo>
                      <a:pt x="64" y="153"/>
                      <a:pt x="63" y="163"/>
                      <a:pt x="63" y="173"/>
                    </a:cubicBezTo>
                    <a:cubicBezTo>
                      <a:pt x="63" y="183"/>
                      <a:pt x="64" y="193"/>
                      <a:pt x="64" y="204"/>
                    </a:cubicBezTo>
                    <a:cubicBezTo>
                      <a:pt x="65" y="214"/>
                      <a:pt x="66" y="224"/>
                      <a:pt x="67" y="233"/>
                    </a:cubicBezTo>
                    <a:cubicBezTo>
                      <a:pt x="69" y="243"/>
                      <a:pt x="71" y="252"/>
                      <a:pt x="74" y="260"/>
                    </a:cubicBezTo>
                    <a:cubicBezTo>
                      <a:pt x="77" y="268"/>
                      <a:pt x="81" y="275"/>
                      <a:pt x="85"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5"/>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9"/>
              <p:cNvSpPr>
                <a:spLocks noEditPoints="1"/>
              </p:cNvSpPr>
              <p:nvPr/>
            </p:nvSpPr>
            <p:spPr bwMode="auto">
              <a:xfrm>
                <a:off x="8584806" y="5610225"/>
                <a:ext cx="348403" cy="440833"/>
              </a:xfrm>
              <a:custGeom>
                <a:avLst/>
                <a:gdLst>
                  <a:gd name="T0" fmla="*/ 126 w 271"/>
                  <a:gd name="T1" fmla="*/ 31 h 341"/>
                  <a:gd name="T2" fmla="*/ 149 w 271"/>
                  <a:gd name="T3" fmla="*/ 6 h 341"/>
                  <a:gd name="T4" fmla="*/ 178 w 271"/>
                  <a:gd name="T5" fmla="*/ 0 h 341"/>
                  <a:gd name="T6" fmla="*/ 194 w 271"/>
                  <a:gd name="T7" fmla="*/ 2 h 341"/>
                  <a:gd name="T8" fmla="*/ 208 w 271"/>
                  <a:gd name="T9" fmla="*/ 9 h 341"/>
                  <a:gd name="T10" fmla="*/ 217 w 271"/>
                  <a:gd name="T11" fmla="*/ 23 h 341"/>
                  <a:gd name="T12" fmla="*/ 221 w 271"/>
                  <a:gd name="T13" fmla="*/ 42 h 341"/>
                  <a:gd name="T14" fmla="*/ 221 w 271"/>
                  <a:gd name="T15" fmla="*/ 227 h 341"/>
                  <a:gd name="T16" fmla="*/ 250 w 271"/>
                  <a:gd name="T17" fmla="*/ 227 h 341"/>
                  <a:gd name="T18" fmla="*/ 259 w 271"/>
                  <a:gd name="T19" fmla="*/ 229 h 341"/>
                  <a:gd name="T20" fmla="*/ 266 w 271"/>
                  <a:gd name="T21" fmla="*/ 234 h 341"/>
                  <a:gd name="T22" fmla="*/ 270 w 271"/>
                  <a:gd name="T23" fmla="*/ 241 h 341"/>
                  <a:gd name="T24" fmla="*/ 271 w 271"/>
                  <a:gd name="T25" fmla="*/ 249 h 341"/>
                  <a:gd name="T26" fmla="*/ 270 w 271"/>
                  <a:gd name="T27" fmla="*/ 257 h 341"/>
                  <a:gd name="T28" fmla="*/ 266 w 271"/>
                  <a:gd name="T29" fmla="*/ 264 h 341"/>
                  <a:gd name="T30" fmla="*/ 259 w 271"/>
                  <a:gd name="T31" fmla="*/ 269 h 341"/>
                  <a:gd name="T32" fmla="*/ 250 w 271"/>
                  <a:gd name="T33" fmla="*/ 271 h 341"/>
                  <a:gd name="T34" fmla="*/ 221 w 271"/>
                  <a:gd name="T35" fmla="*/ 271 h 341"/>
                  <a:gd name="T36" fmla="*/ 221 w 271"/>
                  <a:gd name="T37" fmla="*/ 314 h 341"/>
                  <a:gd name="T38" fmla="*/ 218 w 271"/>
                  <a:gd name="T39" fmla="*/ 326 h 341"/>
                  <a:gd name="T40" fmla="*/ 211 w 271"/>
                  <a:gd name="T41" fmla="*/ 334 h 341"/>
                  <a:gd name="T42" fmla="*/ 202 w 271"/>
                  <a:gd name="T43" fmla="*/ 340 h 341"/>
                  <a:gd name="T44" fmla="*/ 191 w 271"/>
                  <a:gd name="T45" fmla="*/ 341 h 341"/>
                  <a:gd name="T46" fmla="*/ 181 w 271"/>
                  <a:gd name="T47" fmla="*/ 340 h 341"/>
                  <a:gd name="T48" fmla="*/ 171 w 271"/>
                  <a:gd name="T49" fmla="*/ 334 h 341"/>
                  <a:gd name="T50" fmla="*/ 164 w 271"/>
                  <a:gd name="T51" fmla="*/ 326 h 341"/>
                  <a:gd name="T52" fmla="*/ 161 w 271"/>
                  <a:gd name="T53" fmla="*/ 314 h 341"/>
                  <a:gd name="T54" fmla="*/ 161 w 271"/>
                  <a:gd name="T55" fmla="*/ 271 h 341"/>
                  <a:gd name="T56" fmla="*/ 30 w 271"/>
                  <a:gd name="T57" fmla="*/ 271 h 341"/>
                  <a:gd name="T58" fmla="*/ 8 w 271"/>
                  <a:gd name="T59" fmla="*/ 263 h 341"/>
                  <a:gd name="T60" fmla="*/ 0 w 271"/>
                  <a:gd name="T61" fmla="*/ 244 h 341"/>
                  <a:gd name="T62" fmla="*/ 2 w 271"/>
                  <a:gd name="T63" fmla="*/ 236 h 341"/>
                  <a:gd name="T64" fmla="*/ 6 w 271"/>
                  <a:gd name="T65" fmla="*/ 227 h 341"/>
                  <a:gd name="T66" fmla="*/ 126 w 271"/>
                  <a:gd name="T67" fmla="*/ 31 h 341"/>
                  <a:gd name="T68" fmla="*/ 54 w 271"/>
                  <a:gd name="T69" fmla="*/ 227 h 341"/>
                  <a:gd name="T70" fmla="*/ 161 w 271"/>
                  <a:gd name="T71" fmla="*/ 227 h 341"/>
                  <a:gd name="T72" fmla="*/ 161 w 271"/>
                  <a:gd name="T73" fmla="*/ 50 h 341"/>
                  <a:gd name="T74" fmla="*/ 54 w 271"/>
                  <a:gd name="T75" fmla="*/ 227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1" h="341">
                    <a:moveTo>
                      <a:pt x="126" y="31"/>
                    </a:moveTo>
                    <a:cubicBezTo>
                      <a:pt x="133" y="19"/>
                      <a:pt x="140" y="11"/>
                      <a:pt x="149" y="6"/>
                    </a:cubicBezTo>
                    <a:cubicBezTo>
                      <a:pt x="158" y="2"/>
                      <a:pt x="167" y="0"/>
                      <a:pt x="178" y="0"/>
                    </a:cubicBezTo>
                    <a:cubicBezTo>
                      <a:pt x="183" y="0"/>
                      <a:pt x="189" y="0"/>
                      <a:pt x="194" y="2"/>
                    </a:cubicBezTo>
                    <a:cubicBezTo>
                      <a:pt x="199" y="3"/>
                      <a:pt x="204" y="6"/>
                      <a:pt x="208" y="9"/>
                    </a:cubicBezTo>
                    <a:cubicBezTo>
                      <a:pt x="212" y="13"/>
                      <a:pt x="215" y="17"/>
                      <a:pt x="217" y="23"/>
                    </a:cubicBezTo>
                    <a:cubicBezTo>
                      <a:pt x="220" y="28"/>
                      <a:pt x="221" y="34"/>
                      <a:pt x="221" y="42"/>
                    </a:cubicBezTo>
                    <a:cubicBezTo>
                      <a:pt x="221" y="227"/>
                      <a:pt x="221" y="227"/>
                      <a:pt x="221" y="227"/>
                    </a:cubicBezTo>
                    <a:cubicBezTo>
                      <a:pt x="250" y="227"/>
                      <a:pt x="250" y="227"/>
                      <a:pt x="250" y="227"/>
                    </a:cubicBezTo>
                    <a:cubicBezTo>
                      <a:pt x="253" y="227"/>
                      <a:pt x="256" y="228"/>
                      <a:pt x="259" y="229"/>
                    </a:cubicBezTo>
                    <a:cubicBezTo>
                      <a:pt x="262" y="230"/>
                      <a:pt x="264" y="232"/>
                      <a:pt x="266" y="234"/>
                    </a:cubicBezTo>
                    <a:cubicBezTo>
                      <a:pt x="268" y="236"/>
                      <a:pt x="269" y="238"/>
                      <a:pt x="270" y="241"/>
                    </a:cubicBezTo>
                    <a:cubicBezTo>
                      <a:pt x="271" y="244"/>
                      <a:pt x="271" y="246"/>
                      <a:pt x="271" y="249"/>
                    </a:cubicBezTo>
                    <a:cubicBezTo>
                      <a:pt x="271" y="252"/>
                      <a:pt x="271" y="254"/>
                      <a:pt x="270" y="257"/>
                    </a:cubicBezTo>
                    <a:cubicBezTo>
                      <a:pt x="269" y="260"/>
                      <a:pt x="268" y="262"/>
                      <a:pt x="266" y="264"/>
                    </a:cubicBezTo>
                    <a:cubicBezTo>
                      <a:pt x="264" y="266"/>
                      <a:pt x="262" y="268"/>
                      <a:pt x="259" y="269"/>
                    </a:cubicBezTo>
                    <a:cubicBezTo>
                      <a:pt x="256" y="270"/>
                      <a:pt x="253" y="271"/>
                      <a:pt x="250" y="271"/>
                    </a:cubicBezTo>
                    <a:cubicBezTo>
                      <a:pt x="221" y="271"/>
                      <a:pt x="221" y="271"/>
                      <a:pt x="221" y="271"/>
                    </a:cubicBezTo>
                    <a:cubicBezTo>
                      <a:pt x="221" y="314"/>
                      <a:pt x="221" y="314"/>
                      <a:pt x="221" y="314"/>
                    </a:cubicBezTo>
                    <a:cubicBezTo>
                      <a:pt x="221" y="318"/>
                      <a:pt x="220" y="322"/>
                      <a:pt x="218" y="326"/>
                    </a:cubicBezTo>
                    <a:cubicBezTo>
                      <a:pt x="216" y="329"/>
                      <a:pt x="214" y="332"/>
                      <a:pt x="211" y="334"/>
                    </a:cubicBezTo>
                    <a:cubicBezTo>
                      <a:pt x="208" y="337"/>
                      <a:pt x="205" y="338"/>
                      <a:pt x="202" y="340"/>
                    </a:cubicBezTo>
                    <a:cubicBezTo>
                      <a:pt x="198" y="341"/>
                      <a:pt x="195" y="341"/>
                      <a:pt x="191" y="341"/>
                    </a:cubicBezTo>
                    <a:cubicBezTo>
                      <a:pt x="188" y="341"/>
                      <a:pt x="184" y="341"/>
                      <a:pt x="181" y="340"/>
                    </a:cubicBezTo>
                    <a:cubicBezTo>
                      <a:pt x="177" y="338"/>
                      <a:pt x="174" y="337"/>
                      <a:pt x="171" y="334"/>
                    </a:cubicBezTo>
                    <a:cubicBezTo>
                      <a:pt x="168" y="332"/>
                      <a:pt x="166" y="329"/>
                      <a:pt x="164" y="326"/>
                    </a:cubicBezTo>
                    <a:cubicBezTo>
                      <a:pt x="162" y="322"/>
                      <a:pt x="161" y="318"/>
                      <a:pt x="161" y="314"/>
                    </a:cubicBezTo>
                    <a:cubicBezTo>
                      <a:pt x="161" y="271"/>
                      <a:pt x="161" y="271"/>
                      <a:pt x="161" y="271"/>
                    </a:cubicBezTo>
                    <a:cubicBezTo>
                      <a:pt x="30" y="271"/>
                      <a:pt x="30" y="271"/>
                      <a:pt x="30" y="271"/>
                    </a:cubicBezTo>
                    <a:cubicBezTo>
                      <a:pt x="21" y="271"/>
                      <a:pt x="14" y="268"/>
                      <a:pt x="8" y="263"/>
                    </a:cubicBezTo>
                    <a:cubicBezTo>
                      <a:pt x="3" y="258"/>
                      <a:pt x="0" y="252"/>
                      <a:pt x="0" y="244"/>
                    </a:cubicBezTo>
                    <a:cubicBezTo>
                      <a:pt x="0" y="242"/>
                      <a:pt x="1" y="239"/>
                      <a:pt x="2" y="236"/>
                    </a:cubicBezTo>
                    <a:cubicBezTo>
                      <a:pt x="2" y="233"/>
                      <a:pt x="4" y="230"/>
                      <a:pt x="6" y="227"/>
                    </a:cubicBezTo>
                    <a:lnTo>
                      <a:pt x="126" y="31"/>
                    </a:lnTo>
                    <a:close/>
                    <a:moveTo>
                      <a:pt x="54" y="227"/>
                    </a:moveTo>
                    <a:cubicBezTo>
                      <a:pt x="161" y="227"/>
                      <a:pt x="161" y="227"/>
                      <a:pt x="161" y="227"/>
                    </a:cubicBezTo>
                    <a:cubicBezTo>
                      <a:pt x="161" y="50"/>
                      <a:pt x="161" y="50"/>
                      <a:pt x="161" y="50"/>
                    </a:cubicBezTo>
                    <a:lnTo>
                      <a:pt x="54" y="2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0"/>
              <p:cNvSpPr>
                <a:spLocks noEditPoints="1"/>
              </p:cNvSpPr>
              <p:nvPr/>
            </p:nvSpPr>
            <p:spPr bwMode="auto">
              <a:xfrm>
                <a:off x="6565506" y="4259284"/>
                <a:ext cx="327070" cy="447946"/>
              </a:xfrm>
              <a:custGeom>
                <a:avLst/>
                <a:gdLst>
                  <a:gd name="T0" fmla="*/ 126 w 252"/>
                  <a:gd name="T1" fmla="*/ 0 h 347"/>
                  <a:gd name="T2" fmla="*/ 169 w 252"/>
                  <a:gd name="T3" fmla="*/ 7 h 347"/>
                  <a:gd name="T4" fmla="*/ 201 w 252"/>
                  <a:gd name="T5" fmla="*/ 25 h 347"/>
                  <a:gd name="T6" fmla="*/ 225 w 252"/>
                  <a:gd name="T7" fmla="*/ 53 h 347"/>
                  <a:gd name="T8" fmla="*/ 241 w 252"/>
                  <a:gd name="T9" fmla="*/ 88 h 347"/>
                  <a:gd name="T10" fmla="*/ 249 w 252"/>
                  <a:gd name="T11" fmla="*/ 129 h 347"/>
                  <a:gd name="T12" fmla="*/ 252 w 252"/>
                  <a:gd name="T13" fmla="*/ 173 h 347"/>
                  <a:gd name="T14" fmla="*/ 249 w 252"/>
                  <a:gd name="T15" fmla="*/ 218 h 347"/>
                  <a:gd name="T16" fmla="*/ 241 w 252"/>
                  <a:gd name="T17" fmla="*/ 259 h 347"/>
                  <a:gd name="T18" fmla="*/ 225 w 252"/>
                  <a:gd name="T19" fmla="*/ 294 h 347"/>
                  <a:gd name="T20" fmla="*/ 201 w 252"/>
                  <a:gd name="T21" fmla="*/ 322 h 347"/>
                  <a:gd name="T22" fmla="*/ 169 w 252"/>
                  <a:gd name="T23" fmla="*/ 340 h 347"/>
                  <a:gd name="T24" fmla="*/ 126 w 252"/>
                  <a:gd name="T25" fmla="*/ 347 h 347"/>
                  <a:gd name="T26" fmla="*/ 83 w 252"/>
                  <a:gd name="T27" fmla="*/ 340 h 347"/>
                  <a:gd name="T28" fmla="*/ 50 w 252"/>
                  <a:gd name="T29" fmla="*/ 322 h 347"/>
                  <a:gd name="T30" fmla="*/ 26 w 252"/>
                  <a:gd name="T31" fmla="*/ 294 h 347"/>
                  <a:gd name="T32" fmla="*/ 11 w 252"/>
                  <a:gd name="T33" fmla="*/ 259 h 347"/>
                  <a:gd name="T34" fmla="*/ 2 w 252"/>
                  <a:gd name="T35" fmla="*/ 218 h 347"/>
                  <a:gd name="T36" fmla="*/ 0 w 252"/>
                  <a:gd name="T37" fmla="*/ 173 h 347"/>
                  <a:gd name="T38" fmla="*/ 2 w 252"/>
                  <a:gd name="T39" fmla="*/ 129 h 347"/>
                  <a:gd name="T40" fmla="*/ 11 w 252"/>
                  <a:gd name="T41" fmla="*/ 88 h 347"/>
                  <a:gd name="T42" fmla="*/ 26 w 252"/>
                  <a:gd name="T43" fmla="*/ 53 h 347"/>
                  <a:gd name="T44" fmla="*/ 50 w 252"/>
                  <a:gd name="T45" fmla="*/ 25 h 347"/>
                  <a:gd name="T46" fmla="*/ 83 w 252"/>
                  <a:gd name="T47" fmla="*/ 7 h 347"/>
                  <a:gd name="T48" fmla="*/ 126 w 252"/>
                  <a:gd name="T49" fmla="*/ 0 h 347"/>
                  <a:gd name="T50" fmla="*/ 126 w 252"/>
                  <a:gd name="T51" fmla="*/ 45 h 347"/>
                  <a:gd name="T52" fmla="*/ 102 w 252"/>
                  <a:gd name="T53" fmla="*/ 50 h 347"/>
                  <a:gd name="T54" fmla="*/ 85 w 252"/>
                  <a:gd name="T55" fmla="*/ 65 h 347"/>
                  <a:gd name="T56" fmla="*/ 73 w 252"/>
                  <a:gd name="T57" fmla="*/ 87 h 347"/>
                  <a:gd name="T58" fmla="*/ 67 w 252"/>
                  <a:gd name="T59" fmla="*/ 113 h 347"/>
                  <a:gd name="T60" fmla="*/ 64 w 252"/>
                  <a:gd name="T61" fmla="*/ 143 h 347"/>
                  <a:gd name="T62" fmla="*/ 63 w 252"/>
                  <a:gd name="T63" fmla="*/ 173 h 347"/>
                  <a:gd name="T64" fmla="*/ 64 w 252"/>
                  <a:gd name="T65" fmla="*/ 204 h 347"/>
                  <a:gd name="T66" fmla="*/ 67 w 252"/>
                  <a:gd name="T67" fmla="*/ 234 h 347"/>
                  <a:gd name="T68" fmla="*/ 73 w 252"/>
                  <a:gd name="T69" fmla="*/ 260 h 347"/>
                  <a:gd name="T70" fmla="*/ 85 w 252"/>
                  <a:gd name="T71" fmla="*/ 282 h 347"/>
                  <a:gd name="T72" fmla="*/ 102 w 252"/>
                  <a:gd name="T73" fmla="*/ 296 h 347"/>
                  <a:gd name="T74" fmla="*/ 126 w 252"/>
                  <a:gd name="T75" fmla="*/ 301 h 347"/>
                  <a:gd name="T76" fmla="*/ 150 w 252"/>
                  <a:gd name="T77" fmla="*/ 296 h 347"/>
                  <a:gd name="T78" fmla="*/ 167 w 252"/>
                  <a:gd name="T79" fmla="*/ 282 h 347"/>
                  <a:gd name="T80" fmla="*/ 178 w 252"/>
                  <a:gd name="T81" fmla="*/ 260 h 347"/>
                  <a:gd name="T82" fmla="*/ 185 w 252"/>
                  <a:gd name="T83" fmla="*/ 234 h 347"/>
                  <a:gd name="T84" fmla="*/ 188 w 252"/>
                  <a:gd name="T85" fmla="*/ 204 h 347"/>
                  <a:gd name="T86" fmla="*/ 189 w 252"/>
                  <a:gd name="T87" fmla="*/ 173 h 347"/>
                  <a:gd name="T88" fmla="*/ 188 w 252"/>
                  <a:gd name="T89" fmla="*/ 143 h 347"/>
                  <a:gd name="T90" fmla="*/ 185 w 252"/>
                  <a:gd name="T91" fmla="*/ 113 h 347"/>
                  <a:gd name="T92" fmla="*/ 178 w 252"/>
                  <a:gd name="T93" fmla="*/ 87 h 347"/>
                  <a:gd name="T94" fmla="*/ 167 w 252"/>
                  <a:gd name="T95" fmla="*/ 65 h 347"/>
                  <a:gd name="T96" fmla="*/ 150 w 252"/>
                  <a:gd name="T97" fmla="*/ 50 h 347"/>
                  <a:gd name="T98" fmla="*/ 126 w 252"/>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2"/>
                      <a:pt x="169" y="7"/>
                    </a:cubicBezTo>
                    <a:cubicBezTo>
                      <a:pt x="181" y="11"/>
                      <a:pt x="192" y="17"/>
                      <a:pt x="201" y="25"/>
                    </a:cubicBezTo>
                    <a:cubicBezTo>
                      <a:pt x="211" y="33"/>
                      <a:pt x="219" y="42"/>
                      <a:pt x="225" y="53"/>
                    </a:cubicBezTo>
                    <a:cubicBezTo>
                      <a:pt x="231" y="63"/>
                      <a:pt x="237" y="75"/>
                      <a:pt x="241" y="88"/>
                    </a:cubicBezTo>
                    <a:cubicBezTo>
                      <a:pt x="245" y="101"/>
                      <a:pt x="247" y="115"/>
                      <a:pt x="249" y="129"/>
                    </a:cubicBezTo>
                    <a:cubicBezTo>
                      <a:pt x="251" y="143"/>
                      <a:pt x="252" y="158"/>
                      <a:pt x="252" y="173"/>
                    </a:cubicBezTo>
                    <a:cubicBezTo>
                      <a:pt x="252" y="189"/>
                      <a:pt x="251" y="203"/>
                      <a:pt x="249" y="218"/>
                    </a:cubicBezTo>
                    <a:cubicBezTo>
                      <a:pt x="247" y="232"/>
                      <a:pt x="245" y="246"/>
                      <a:pt x="241" y="259"/>
                    </a:cubicBezTo>
                    <a:cubicBezTo>
                      <a:pt x="237" y="272"/>
                      <a:pt x="231" y="283"/>
                      <a:pt x="225" y="294"/>
                    </a:cubicBezTo>
                    <a:cubicBezTo>
                      <a:pt x="219" y="305"/>
                      <a:pt x="211" y="314"/>
                      <a:pt x="201" y="322"/>
                    </a:cubicBezTo>
                    <a:cubicBezTo>
                      <a:pt x="192" y="330"/>
                      <a:pt x="181" y="336"/>
                      <a:pt x="169" y="340"/>
                    </a:cubicBezTo>
                    <a:cubicBezTo>
                      <a:pt x="156" y="345"/>
                      <a:pt x="142" y="347"/>
                      <a:pt x="126" y="347"/>
                    </a:cubicBezTo>
                    <a:cubicBezTo>
                      <a:pt x="110" y="347"/>
                      <a:pt x="95" y="345"/>
                      <a:pt x="83" y="340"/>
                    </a:cubicBezTo>
                    <a:cubicBezTo>
                      <a:pt x="70" y="336"/>
                      <a:pt x="59" y="330"/>
                      <a:pt x="50" y="322"/>
                    </a:cubicBezTo>
                    <a:cubicBezTo>
                      <a:pt x="41" y="314"/>
                      <a:pt x="33" y="305"/>
                      <a:pt x="26" y="294"/>
                    </a:cubicBezTo>
                    <a:cubicBezTo>
                      <a:pt x="20" y="283"/>
                      <a:pt x="15" y="272"/>
                      <a:pt x="11" y="259"/>
                    </a:cubicBezTo>
                    <a:cubicBezTo>
                      <a:pt x="7" y="246"/>
                      <a:pt x="4" y="232"/>
                      <a:pt x="2" y="218"/>
                    </a:cubicBezTo>
                    <a:cubicBezTo>
                      <a:pt x="0" y="203"/>
                      <a:pt x="0" y="189"/>
                      <a:pt x="0" y="173"/>
                    </a:cubicBezTo>
                    <a:cubicBezTo>
                      <a:pt x="0" y="158"/>
                      <a:pt x="0" y="143"/>
                      <a:pt x="2" y="129"/>
                    </a:cubicBezTo>
                    <a:cubicBezTo>
                      <a:pt x="4" y="115"/>
                      <a:pt x="7" y="101"/>
                      <a:pt x="11" y="88"/>
                    </a:cubicBezTo>
                    <a:cubicBezTo>
                      <a:pt x="15" y="75"/>
                      <a:pt x="20" y="63"/>
                      <a:pt x="26" y="53"/>
                    </a:cubicBezTo>
                    <a:cubicBezTo>
                      <a:pt x="33" y="42"/>
                      <a:pt x="41" y="33"/>
                      <a:pt x="50" y="25"/>
                    </a:cubicBezTo>
                    <a:cubicBezTo>
                      <a:pt x="59" y="17"/>
                      <a:pt x="70" y="11"/>
                      <a:pt x="83" y="7"/>
                    </a:cubicBezTo>
                    <a:cubicBezTo>
                      <a:pt x="95" y="2"/>
                      <a:pt x="110" y="0"/>
                      <a:pt x="126" y="0"/>
                    </a:cubicBezTo>
                    <a:close/>
                    <a:moveTo>
                      <a:pt x="126" y="45"/>
                    </a:moveTo>
                    <a:cubicBezTo>
                      <a:pt x="116" y="45"/>
                      <a:pt x="108" y="47"/>
                      <a:pt x="102" y="50"/>
                    </a:cubicBezTo>
                    <a:cubicBezTo>
                      <a:pt x="95" y="54"/>
                      <a:pt x="89" y="59"/>
                      <a:pt x="85" y="65"/>
                    </a:cubicBezTo>
                    <a:cubicBezTo>
                      <a:pt x="80" y="71"/>
                      <a:pt x="76" y="78"/>
                      <a:pt x="73" y="87"/>
                    </a:cubicBezTo>
                    <a:cubicBezTo>
                      <a:pt x="70" y="95"/>
                      <a:pt x="68" y="104"/>
                      <a:pt x="67" y="113"/>
                    </a:cubicBezTo>
                    <a:cubicBezTo>
                      <a:pt x="65" y="123"/>
                      <a:pt x="64" y="132"/>
                      <a:pt x="64" y="143"/>
                    </a:cubicBezTo>
                    <a:cubicBezTo>
                      <a:pt x="63" y="153"/>
                      <a:pt x="63" y="163"/>
                      <a:pt x="63" y="173"/>
                    </a:cubicBezTo>
                    <a:cubicBezTo>
                      <a:pt x="63" y="183"/>
                      <a:pt x="63" y="194"/>
                      <a:pt x="64" y="204"/>
                    </a:cubicBezTo>
                    <a:cubicBezTo>
                      <a:pt x="64" y="214"/>
                      <a:pt x="65" y="224"/>
                      <a:pt x="67" y="234"/>
                    </a:cubicBezTo>
                    <a:cubicBezTo>
                      <a:pt x="68" y="243"/>
                      <a:pt x="70" y="252"/>
                      <a:pt x="73" y="260"/>
                    </a:cubicBezTo>
                    <a:cubicBezTo>
                      <a:pt x="76" y="268"/>
                      <a:pt x="80" y="276"/>
                      <a:pt x="85" y="282"/>
                    </a:cubicBezTo>
                    <a:cubicBezTo>
                      <a:pt x="89" y="288"/>
                      <a:pt x="95" y="293"/>
                      <a:pt x="102" y="296"/>
                    </a:cubicBezTo>
                    <a:cubicBezTo>
                      <a:pt x="108" y="300"/>
                      <a:pt x="116" y="301"/>
                      <a:pt x="126" y="301"/>
                    </a:cubicBezTo>
                    <a:cubicBezTo>
                      <a:pt x="135" y="301"/>
                      <a:pt x="143" y="300"/>
                      <a:pt x="150" y="296"/>
                    </a:cubicBezTo>
                    <a:cubicBezTo>
                      <a:pt x="156" y="293"/>
                      <a:pt x="162" y="288"/>
                      <a:pt x="167" y="282"/>
                    </a:cubicBezTo>
                    <a:cubicBezTo>
                      <a:pt x="172" y="276"/>
                      <a:pt x="175" y="268"/>
                      <a:pt x="178" y="260"/>
                    </a:cubicBezTo>
                    <a:cubicBezTo>
                      <a:pt x="181" y="252"/>
                      <a:pt x="183" y="243"/>
                      <a:pt x="185" y="234"/>
                    </a:cubicBezTo>
                    <a:cubicBezTo>
                      <a:pt x="186" y="224"/>
                      <a:pt x="188" y="214"/>
                      <a:pt x="188" y="204"/>
                    </a:cubicBezTo>
                    <a:cubicBezTo>
                      <a:pt x="189" y="194"/>
                      <a:pt x="189" y="183"/>
                      <a:pt x="189" y="173"/>
                    </a:cubicBezTo>
                    <a:cubicBezTo>
                      <a:pt x="189" y="163"/>
                      <a:pt x="189" y="153"/>
                      <a:pt x="188" y="143"/>
                    </a:cubicBezTo>
                    <a:cubicBezTo>
                      <a:pt x="188" y="132"/>
                      <a:pt x="186" y="123"/>
                      <a:pt x="185" y="113"/>
                    </a:cubicBezTo>
                    <a:cubicBezTo>
                      <a:pt x="183" y="104"/>
                      <a:pt x="181" y="95"/>
                      <a:pt x="178" y="87"/>
                    </a:cubicBezTo>
                    <a:cubicBezTo>
                      <a:pt x="175" y="78"/>
                      <a:pt x="172" y="71"/>
                      <a:pt x="167" y="65"/>
                    </a:cubicBezTo>
                    <a:cubicBezTo>
                      <a:pt x="162" y="59"/>
                      <a:pt x="156"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1"/>
              <p:cNvSpPr>
                <a:spLocks/>
              </p:cNvSpPr>
              <p:nvPr/>
            </p:nvSpPr>
            <p:spPr bwMode="auto">
              <a:xfrm>
                <a:off x="6963678" y="4266392"/>
                <a:ext cx="298629" cy="440833"/>
              </a:xfrm>
              <a:custGeom>
                <a:avLst/>
                <a:gdLst>
                  <a:gd name="T0" fmla="*/ 5 w 234"/>
                  <a:gd name="T1" fmla="*/ 28 h 347"/>
                  <a:gd name="T2" fmla="*/ 13 w 234"/>
                  <a:gd name="T3" fmla="*/ 7 h 347"/>
                  <a:gd name="T4" fmla="*/ 37 w 234"/>
                  <a:gd name="T5" fmla="*/ 0 h 347"/>
                  <a:gd name="T6" fmla="*/ 198 w 234"/>
                  <a:gd name="T7" fmla="*/ 0 h 347"/>
                  <a:gd name="T8" fmla="*/ 207 w 234"/>
                  <a:gd name="T9" fmla="*/ 2 h 347"/>
                  <a:gd name="T10" fmla="*/ 214 w 234"/>
                  <a:gd name="T11" fmla="*/ 7 h 347"/>
                  <a:gd name="T12" fmla="*/ 218 w 234"/>
                  <a:gd name="T13" fmla="*/ 14 h 347"/>
                  <a:gd name="T14" fmla="*/ 219 w 234"/>
                  <a:gd name="T15" fmla="*/ 22 h 347"/>
                  <a:gd name="T16" fmla="*/ 218 w 234"/>
                  <a:gd name="T17" fmla="*/ 31 h 347"/>
                  <a:gd name="T18" fmla="*/ 214 w 234"/>
                  <a:gd name="T19" fmla="*/ 38 h 347"/>
                  <a:gd name="T20" fmla="*/ 207 w 234"/>
                  <a:gd name="T21" fmla="*/ 43 h 347"/>
                  <a:gd name="T22" fmla="*/ 198 w 234"/>
                  <a:gd name="T23" fmla="*/ 45 h 347"/>
                  <a:gd name="T24" fmla="*/ 56 w 234"/>
                  <a:gd name="T25" fmla="*/ 45 h 347"/>
                  <a:gd name="T26" fmla="*/ 55 w 234"/>
                  <a:gd name="T27" fmla="*/ 153 h 347"/>
                  <a:gd name="T28" fmla="*/ 90 w 234"/>
                  <a:gd name="T29" fmla="*/ 129 h 347"/>
                  <a:gd name="T30" fmla="*/ 132 w 234"/>
                  <a:gd name="T31" fmla="*/ 121 h 347"/>
                  <a:gd name="T32" fmla="*/ 174 w 234"/>
                  <a:gd name="T33" fmla="*/ 129 h 347"/>
                  <a:gd name="T34" fmla="*/ 206 w 234"/>
                  <a:gd name="T35" fmla="*/ 153 h 347"/>
                  <a:gd name="T36" fmla="*/ 227 w 234"/>
                  <a:gd name="T37" fmla="*/ 189 h 347"/>
                  <a:gd name="T38" fmla="*/ 234 w 234"/>
                  <a:gd name="T39" fmla="*/ 234 h 347"/>
                  <a:gd name="T40" fmla="*/ 225 w 234"/>
                  <a:gd name="T41" fmla="*/ 281 h 347"/>
                  <a:gd name="T42" fmla="*/ 199 w 234"/>
                  <a:gd name="T43" fmla="*/ 316 h 347"/>
                  <a:gd name="T44" fmla="*/ 159 w 234"/>
                  <a:gd name="T45" fmla="*/ 339 h 347"/>
                  <a:gd name="T46" fmla="*/ 110 w 234"/>
                  <a:gd name="T47" fmla="*/ 347 h 347"/>
                  <a:gd name="T48" fmla="*/ 77 w 234"/>
                  <a:gd name="T49" fmla="*/ 344 h 347"/>
                  <a:gd name="T50" fmla="*/ 48 w 234"/>
                  <a:gd name="T51" fmla="*/ 335 h 347"/>
                  <a:gd name="T52" fmla="*/ 24 w 234"/>
                  <a:gd name="T53" fmla="*/ 319 h 347"/>
                  <a:gd name="T54" fmla="*/ 6 w 234"/>
                  <a:gd name="T55" fmla="*/ 297 h 347"/>
                  <a:gd name="T56" fmla="*/ 2 w 234"/>
                  <a:gd name="T57" fmla="*/ 289 h 347"/>
                  <a:gd name="T58" fmla="*/ 0 w 234"/>
                  <a:gd name="T59" fmla="*/ 281 h 347"/>
                  <a:gd name="T60" fmla="*/ 6 w 234"/>
                  <a:gd name="T61" fmla="*/ 267 h 347"/>
                  <a:gd name="T62" fmla="*/ 19 w 234"/>
                  <a:gd name="T63" fmla="*/ 261 h 347"/>
                  <a:gd name="T64" fmla="*/ 27 w 234"/>
                  <a:gd name="T65" fmla="*/ 263 h 347"/>
                  <a:gd name="T66" fmla="*/ 35 w 234"/>
                  <a:gd name="T67" fmla="*/ 268 h 347"/>
                  <a:gd name="T68" fmla="*/ 64 w 234"/>
                  <a:gd name="T69" fmla="*/ 294 h 347"/>
                  <a:gd name="T70" fmla="*/ 105 w 234"/>
                  <a:gd name="T71" fmla="*/ 303 h 347"/>
                  <a:gd name="T72" fmla="*/ 134 w 234"/>
                  <a:gd name="T73" fmla="*/ 298 h 347"/>
                  <a:gd name="T74" fmla="*/ 155 w 234"/>
                  <a:gd name="T75" fmla="*/ 283 h 347"/>
                  <a:gd name="T76" fmla="*/ 167 w 234"/>
                  <a:gd name="T77" fmla="*/ 260 h 347"/>
                  <a:gd name="T78" fmla="*/ 172 w 234"/>
                  <a:gd name="T79" fmla="*/ 231 h 347"/>
                  <a:gd name="T80" fmla="*/ 168 w 234"/>
                  <a:gd name="T81" fmla="*/ 203 h 347"/>
                  <a:gd name="T82" fmla="*/ 156 w 234"/>
                  <a:gd name="T83" fmla="*/ 181 h 347"/>
                  <a:gd name="T84" fmla="*/ 138 w 234"/>
                  <a:gd name="T85" fmla="*/ 167 h 347"/>
                  <a:gd name="T86" fmla="*/ 114 w 234"/>
                  <a:gd name="T87" fmla="*/ 162 h 347"/>
                  <a:gd name="T88" fmla="*/ 94 w 234"/>
                  <a:gd name="T89" fmla="*/ 164 h 347"/>
                  <a:gd name="T90" fmla="*/ 78 w 234"/>
                  <a:gd name="T91" fmla="*/ 171 h 347"/>
                  <a:gd name="T92" fmla="*/ 66 w 234"/>
                  <a:gd name="T93" fmla="*/ 181 h 347"/>
                  <a:gd name="T94" fmla="*/ 59 w 234"/>
                  <a:gd name="T95" fmla="*/ 191 h 347"/>
                  <a:gd name="T96" fmla="*/ 47 w 234"/>
                  <a:gd name="T97" fmla="*/ 203 h 347"/>
                  <a:gd name="T98" fmla="*/ 30 w 234"/>
                  <a:gd name="T99" fmla="*/ 208 h 347"/>
                  <a:gd name="T100" fmla="*/ 21 w 234"/>
                  <a:gd name="T101" fmla="*/ 207 h 347"/>
                  <a:gd name="T102" fmla="*/ 13 w 234"/>
                  <a:gd name="T103" fmla="*/ 202 h 347"/>
                  <a:gd name="T104" fmla="*/ 8 w 234"/>
                  <a:gd name="T105" fmla="*/ 194 h 347"/>
                  <a:gd name="T106" fmla="*/ 5 w 234"/>
                  <a:gd name="T107" fmla="*/ 182 h 347"/>
                  <a:gd name="T108" fmla="*/ 5 w 234"/>
                  <a:gd name="T109" fmla="*/ 2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 h="347">
                    <a:moveTo>
                      <a:pt x="5" y="28"/>
                    </a:moveTo>
                    <a:cubicBezTo>
                      <a:pt x="5" y="18"/>
                      <a:pt x="8" y="11"/>
                      <a:pt x="13" y="7"/>
                    </a:cubicBezTo>
                    <a:cubicBezTo>
                      <a:pt x="18" y="2"/>
                      <a:pt x="26" y="0"/>
                      <a:pt x="37" y="0"/>
                    </a:cubicBezTo>
                    <a:cubicBezTo>
                      <a:pt x="198" y="0"/>
                      <a:pt x="198" y="0"/>
                      <a:pt x="198" y="0"/>
                    </a:cubicBezTo>
                    <a:cubicBezTo>
                      <a:pt x="202" y="0"/>
                      <a:pt x="205" y="1"/>
                      <a:pt x="207" y="2"/>
                    </a:cubicBezTo>
                    <a:cubicBezTo>
                      <a:pt x="210" y="3"/>
                      <a:pt x="212" y="5"/>
                      <a:pt x="214" y="7"/>
                    </a:cubicBezTo>
                    <a:cubicBezTo>
                      <a:pt x="216" y="9"/>
                      <a:pt x="217" y="12"/>
                      <a:pt x="218" y="14"/>
                    </a:cubicBezTo>
                    <a:cubicBezTo>
                      <a:pt x="219" y="17"/>
                      <a:pt x="219" y="19"/>
                      <a:pt x="219" y="22"/>
                    </a:cubicBezTo>
                    <a:cubicBezTo>
                      <a:pt x="219" y="25"/>
                      <a:pt x="219" y="28"/>
                      <a:pt x="218" y="31"/>
                    </a:cubicBezTo>
                    <a:cubicBezTo>
                      <a:pt x="217" y="33"/>
                      <a:pt x="216" y="36"/>
                      <a:pt x="214" y="38"/>
                    </a:cubicBezTo>
                    <a:cubicBezTo>
                      <a:pt x="212" y="40"/>
                      <a:pt x="210" y="41"/>
                      <a:pt x="207" y="43"/>
                    </a:cubicBezTo>
                    <a:cubicBezTo>
                      <a:pt x="205" y="44"/>
                      <a:pt x="202" y="45"/>
                      <a:pt x="198" y="45"/>
                    </a:cubicBezTo>
                    <a:cubicBezTo>
                      <a:pt x="56" y="45"/>
                      <a:pt x="56" y="45"/>
                      <a:pt x="56" y="45"/>
                    </a:cubicBezTo>
                    <a:cubicBezTo>
                      <a:pt x="55" y="153"/>
                      <a:pt x="55" y="153"/>
                      <a:pt x="55" y="153"/>
                    </a:cubicBezTo>
                    <a:cubicBezTo>
                      <a:pt x="65" y="142"/>
                      <a:pt x="77" y="134"/>
                      <a:pt x="90" y="129"/>
                    </a:cubicBezTo>
                    <a:cubicBezTo>
                      <a:pt x="103" y="124"/>
                      <a:pt x="117" y="121"/>
                      <a:pt x="132" y="121"/>
                    </a:cubicBezTo>
                    <a:cubicBezTo>
                      <a:pt x="147" y="121"/>
                      <a:pt x="161" y="124"/>
                      <a:pt x="174" y="129"/>
                    </a:cubicBezTo>
                    <a:cubicBezTo>
                      <a:pt x="186" y="135"/>
                      <a:pt x="197" y="143"/>
                      <a:pt x="206" y="153"/>
                    </a:cubicBezTo>
                    <a:cubicBezTo>
                      <a:pt x="215" y="163"/>
                      <a:pt x="222" y="175"/>
                      <a:pt x="227" y="189"/>
                    </a:cubicBezTo>
                    <a:cubicBezTo>
                      <a:pt x="232" y="202"/>
                      <a:pt x="234" y="217"/>
                      <a:pt x="234" y="234"/>
                    </a:cubicBezTo>
                    <a:cubicBezTo>
                      <a:pt x="234" y="251"/>
                      <a:pt x="231" y="267"/>
                      <a:pt x="225" y="281"/>
                    </a:cubicBezTo>
                    <a:cubicBezTo>
                      <a:pt x="219" y="295"/>
                      <a:pt x="210" y="307"/>
                      <a:pt x="199" y="316"/>
                    </a:cubicBezTo>
                    <a:cubicBezTo>
                      <a:pt x="188" y="326"/>
                      <a:pt x="175" y="334"/>
                      <a:pt x="159" y="339"/>
                    </a:cubicBezTo>
                    <a:cubicBezTo>
                      <a:pt x="144" y="345"/>
                      <a:pt x="128" y="347"/>
                      <a:pt x="110" y="347"/>
                    </a:cubicBezTo>
                    <a:cubicBezTo>
                      <a:pt x="99" y="347"/>
                      <a:pt x="88" y="346"/>
                      <a:pt x="77" y="344"/>
                    </a:cubicBezTo>
                    <a:cubicBezTo>
                      <a:pt x="67" y="342"/>
                      <a:pt x="57" y="339"/>
                      <a:pt x="48" y="335"/>
                    </a:cubicBezTo>
                    <a:cubicBezTo>
                      <a:pt x="39" y="331"/>
                      <a:pt x="31" y="326"/>
                      <a:pt x="24" y="319"/>
                    </a:cubicBezTo>
                    <a:cubicBezTo>
                      <a:pt x="17" y="313"/>
                      <a:pt x="11" y="306"/>
                      <a:pt x="6" y="297"/>
                    </a:cubicBezTo>
                    <a:cubicBezTo>
                      <a:pt x="4" y="294"/>
                      <a:pt x="3" y="292"/>
                      <a:pt x="2" y="289"/>
                    </a:cubicBezTo>
                    <a:cubicBezTo>
                      <a:pt x="1" y="287"/>
                      <a:pt x="0" y="284"/>
                      <a:pt x="0" y="281"/>
                    </a:cubicBezTo>
                    <a:cubicBezTo>
                      <a:pt x="0" y="276"/>
                      <a:pt x="2" y="271"/>
                      <a:pt x="6" y="267"/>
                    </a:cubicBezTo>
                    <a:cubicBezTo>
                      <a:pt x="10" y="263"/>
                      <a:pt x="14" y="261"/>
                      <a:pt x="19" y="261"/>
                    </a:cubicBezTo>
                    <a:cubicBezTo>
                      <a:pt x="22" y="261"/>
                      <a:pt x="25" y="262"/>
                      <a:pt x="27" y="263"/>
                    </a:cubicBezTo>
                    <a:cubicBezTo>
                      <a:pt x="30" y="264"/>
                      <a:pt x="32" y="266"/>
                      <a:pt x="35" y="268"/>
                    </a:cubicBezTo>
                    <a:cubicBezTo>
                      <a:pt x="42" y="280"/>
                      <a:pt x="51" y="289"/>
                      <a:pt x="64" y="294"/>
                    </a:cubicBezTo>
                    <a:cubicBezTo>
                      <a:pt x="76" y="300"/>
                      <a:pt x="90" y="303"/>
                      <a:pt x="105" y="303"/>
                    </a:cubicBezTo>
                    <a:cubicBezTo>
                      <a:pt x="116" y="303"/>
                      <a:pt x="126" y="301"/>
                      <a:pt x="134" y="298"/>
                    </a:cubicBezTo>
                    <a:cubicBezTo>
                      <a:pt x="142" y="294"/>
                      <a:pt x="149" y="289"/>
                      <a:pt x="155" y="283"/>
                    </a:cubicBezTo>
                    <a:cubicBezTo>
                      <a:pt x="160" y="277"/>
                      <a:pt x="164" y="269"/>
                      <a:pt x="167" y="260"/>
                    </a:cubicBezTo>
                    <a:cubicBezTo>
                      <a:pt x="170" y="251"/>
                      <a:pt x="172" y="242"/>
                      <a:pt x="172" y="231"/>
                    </a:cubicBezTo>
                    <a:cubicBezTo>
                      <a:pt x="172" y="221"/>
                      <a:pt x="170" y="212"/>
                      <a:pt x="168" y="203"/>
                    </a:cubicBezTo>
                    <a:cubicBezTo>
                      <a:pt x="165" y="195"/>
                      <a:pt x="161" y="187"/>
                      <a:pt x="156" y="181"/>
                    </a:cubicBezTo>
                    <a:cubicBezTo>
                      <a:pt x="151" y="175"/>
                      <a:pt x="145" y="170"/>
                      <a:pt x="138" y="167"/>
                    </a:cubicBezTo>
                    <a:cubicBezTo>
                      <a:pt x="131" y="163"/>
                      <a:pt x="123" y="162"/>
                      <a:pt x="114" y="162"/>
                    </a:cubicBezTo>
                    <a:cubicBezTo>
                      <a:pt x="106" y="162"/>
                      <a:pt x="100" y="163"/>
                      <a:pt x="94" y="164"/>
                    </a:cubicBezTo>
                    <a:cubicBezTo>
                      <a:pt x="88" y="166"/>
                      <a:pt x="83" y="168"/>
                      <a:pt x="78" y="171"/>
                    </a:cubicBezTo>
                    <a:cubicBezTo>
                      <a:pt x="73" y="174"/>
                      <a:pt x="69" y="177"/>
                      <a:pt x="66" y="181"/>
                    </a:cubicBezTo>
                    <a:cubicBezTo>
                      <a:pt x="63" y="184"/>
                      <a:pt x="61" y="187"/>
                      <a:pt x="59" y="191"/>
                    </a:cubicBezTo>
                    <a:cubicBezTo>
                      <a:pt x="56" y="196"/>
                      <a:pt x="52" y="200"/>
                      <a:pt x="47" y="203"/>
                    </a:cubicBezTo>
                    <a:cubicBezTo>
                      <a:pt x="42" y="207"/>
                      <a:pt x="36" y="208"/>
                      <a:pt x="30" y="208"/>
                    </a:cubicBezTo>
                    <a:cubicBezTo>
                      <a:pt x="27" y="208"/>
                      <a:pt x="24" y="208"/>
                      <a:pt x="21" y="207"/>
                    </a:cubicBezTo>
                    <a:cubicBezTo>
                      <a:pt x="18" y="206"/>
                      <a:pt x="15" y="204"/>
                      <a:pt x="13" y="202"/>
                    </a:cubicBezTo>
                    <a:cubicBezTo>
                      <a:pt x="11" y="200"/>
                      <a:pt x="9" y="197"/>
                      <a:pt x="8" y="194"/>
                    </a:cubicBezTo>
                    <a:cubicBezTo>
                      <a:pt x="6" y="190"/>
                      <a:pt x="5" y="187"/>
                      <a:pt x="5" y="182"/>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3" name="文本框 106"/>
          <p:cNvSpPr txBox="1"/>
          <p:nvPr/>
        </p:nvSpPr>
        <p:spPr>
          <a:xfrm>
            <a:off x="963113" y="1503206"/>
            <a:ext cx="2031325" cy="830997"/>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學習資料分析</a:t>
            </a:r>
            <a:endParaRPr lang="en-US" altLang="zh-TW" u="none" dirty="0">
              <a:latin typeface="微軟正黑體" panose="020B0604030504040204" pitchFamily="34" charset="-120"/>
              <a:ea typeface="微軟正黑體" panose="020B0604030504040204" pitchFamily="34" charset="-120"/>
            </a:endParaRPr>
          </a:p>
          <a:p>
            <a:pPr algn="ctr"/>
            <a:r>
              <a:rPr lang="zh-TW" altLang="en-US" u="none" dirty="0">
                <a:latin typeface="微軟正黑體" panose="020B0604030504040204" pitchFamily="34" charset="-120"/>
                <a:ea typeface="微軟正黑體" panose="020B0604030504040204" pitchFamily="34" charset="-120"/>
              </a:rPr>
              <a:t>與處理</a:t>
            </a:r>
          </a:p>
        </p:txBody>
      </p:sp>
      <p:sp>
        <p:nvSpPr>
          <p:cNvPr id="24" name="Freeform 3824"/>
          <p:cNvSpPr>
            <a:spLocks/>
          </p:cNvSpPr>
          <p:nvPr/>
        </p:nvSpPr>
        <p:spPr bwMode="auto">
          <a:xfrm>
            <a:off x="619684" y="4033308"/>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824"/>
          <p:cNvSpPr>
            <a:spLocks/>
          </p:cNvSpPr>
          <p:nvPr/>
        </p:nvSpPr>
        <p:spPr bwMode="auto">
          <a:xfrm>
            <a:off x="1276014" y="1927912"/>
            <a:ext cx="1980708"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6" name="文本框 109"/>
          <p:cNvSpPr txBox="1"/>
          <p:nvPr/>
        </p:nvSpPr>
        <p:spPr>
          <a:xfrm>
            <a:off x="238083" y="3612151"/>
            <a:ext cx="2031325" cy="830997"/>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了解放款</a:t>
            </a:r>
            <a:r>
              <a:rPr lang="zh-TW" altLang="en-US" u="none" dirty="0" smtClean="0">
                <a:latin typeface="微軟正黑體" panose="020B0604030504040204" pitchFamily="34" charset="-120"/>
                <a:ea typeface="微軟正黑體" panose="020B0604030504040204" pitchFamily="34" charset="-120"/>
              </a:rPr>
              <a:t>業務</a:t>
            </a:r>
            <a:endParaRPr lang="en-US" altLang="zh-TW" u="none" dirty="0" smtClean="0">
              <a:latin typeface="微軟正黑體" panose="020B0604030504040204" pitchFamily="34" charset="-120"/>
              <a:ea typeface="微軟正黑體" panose="020B0604030504040204" pitchFamily="34" charset="-120"/>
            </a:endParaRPr>
          </a:p>
          <a:p>
            <a:pPr algn="ctr"/>
            <a:r>
              <a:rPr lang="zh-TW" altLang="en-US" u="none" dirty="0" smtClean="0">
                <a:latin typeface="微軟正黑體" panose="020B0604030504040204" pitchFamily="34" charset="-120"/>
                <a:ea typeface="微軟正黑體" panose="020B0604030504040204" pitchFamily="34" charset="-120"/>
              </a:rPr>
              <a:t>與</a:t>
            </a:r>
            <a:r>
              <a:rPr lang="zh-TW" altLang="en-US" u="none" dirty="0">
                <a:latin typeface="微軟正黑體" panose="020B0604030504040204" pitchFamily="34" charset="-120"/>
                <a:ea typeface="微軟正黑體" panose="020B0604030504040204" pitchFamily="34" charset="-120"/>
              </a:rPr>
              <a:t>流程</a:t>
            </a:r>
            <a:endParaRPr lang="zh-CN" altLang="en-US" u="none" dirty="0">
              <a:latin typeface="微軟正黑體" panose="020B0604030504040204" pitchFamily="34" charset="-120"/>
              <a:ea typeface="微軟正黑體" panose="020B0604030504040204" pitchFamily="34" charset="-120"/>
            </a:endParaRPr>
          </a:p>
        </p:txBody>
      </p:sp>
      <p:sp>
        <p:nvSpPr>
          <p:cNvPr id="27" name="Freeform 3824"/>
          <p:cNvSpPr>
            <a:spLocks/>
          </p:cNvSpPr>
          <p:nvPr/>
        </p:nvSpPr>
        <p:spPr bwMode="auto">
          <a:xfrm flipH="1" flipV="1">
            <a:off x="5467628" y="5770318"/>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28" name="文本框 111"/>
          <p:cNvSpPr txBox="1"/>
          <p:nvPr/>
        </p:nvSpPr>
        <p:spPr>
          <a:xfrm>
            <a:off x="6076849" y="6087831"/>
            <a:ext cx="2339103" cy="461665"/>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理論與實務結合</a:t>
            </a:r>
            <a:endParaRPr lang="zh-CN" altLang="en-US" u="none" dirty="0">
              <a:latin typeface="微軟正黑體" panose="020B0604030504040204" pitchFamily="34" charset="-120"/>
              <a:ea typeface="微軟正黑體" panose="020B0604030504040204" pitchFamily="34" charset="-120"/>
            </a:endParaRPr>
          </a:p>
        </p:txBody>
      </p:sp>
      <p:sp>
        <p:nvSpPr>
          <p:cNvPr id="29" name="Freeform 3824"/>
          <p:cNvSpPr>
            <a:spLocks/>
          </p:cNvSpPr>
          <p:nvPr/>
        </p:nvSpPr>
        <p:spPr bwMode="auto">
          <a:xfrm flipH="1" flipV="1">
            <a:off x="6314353" y="4646903"/>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30" name="文本框 113"/>
          <p:cNvSpPr txBox="1"/>
          <p:nvPr/>
        </p:nvSpPr>
        <p:spPr>
          <a:xfrm>
            <a:off x="6961580" y="4915065"/>
            <a:ext cx="2031326" cy="461665"/>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預測結果分析</a:t>
            </a:r>
            <a:endParaRPr lang="zh-CN" altLang="en-US" u="none" dirty="0">
              <a:latin typeface="微軟正黑體" panose="020B0604030504040204" pitchFamily="34" charset="-120"/>
              <a:ea typeface="微軟正黑體" panose="020B0604030504040204" pitchFamily="34" charset="-120"/>
            </a:endParaRPr>
          </a:p>
        </p:txBody>
      </p:sp>
      <p:sp>
        <p:nvSpPr>
          <p:cNvPr id="31" name="Freeform 3824"/>
          <p:cNvSpPr>
            <a:spLocks/>
          </p:cNvSpPr>
          <p:nvPr/>
        </p:nvSpPr>
        <p:spPr bwMode="auto">
          <a:xfrm flipH="1">
            <a:off x="6252280" y="1970570"/>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2" name="文本框 115"/>
          <p:cNvSpPr txBox="1"/>
          <p:nvPr/>
        </p:nvSpPr>
        <p:spPr>
          <a:xfrm>
            <a:off x="6848229" y="1512049"/>
            <a:ext cx="2031325" cy="461665"/>
          </a:xfrm>
          <a:prstGeom prst="rect">
            <a:avLst/>
          </a:prstGeom>
          <a:noFill/>
        </p:spPr>
        <p:txBody>
          <a:bodyPr wrap="none" rtlCol="0">
            <a:spAutoFit/>
          </a:bodyPr>
          <a:lstStyle/>
          <a:p>
            <a:r>
              <a:rPr lang="zh-TW" altLang="en-US" u="none" dirty="0">
                <a:latin typeface="微軟正黑體" panose="020B0604030504040204" pitchFamily="34" charset="-120"/>
                <a:ea typeface="微軟正黑體" panose="020B0604030504040204" pitchFamily="34" charset="-120"/>
              </a:rPr>
              <a:t>學習建置模型</a:t>
            </a:r>
            <a:endParaRPr lang="zh-CN" altLang="en-US"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33" name="Freeform 29"/>
          <p:cNvSpPr>
            <a:spLocks noEditPoints="1"/>
          </p:cNvSpPr>
          <p:nvPr/>
        </p:nvSpPr>
        <p:spPr bwMode="auto">
          <a:xfrm>
            <a:off x="3939835" y="3023056"/>
            <a:ext cx="1442646" cy="1538524"/>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0754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未來展望</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未來展望</a:t>
            </a:r>
          </a:p>
        </p:txBody>
      </p:sp>
      <p:sp>
        <p:nvSpPr>
          <p:cNvPr id="47107" name="內容版面配置區 2"/>
          <p:cNvSpPr>
            <a:spLocks noGrp="1"/>
          </p:cNvSpPr>
          <p:nvPr>
            <p:ph sz="quarter" idx="10"/>
          </p:nvPr>
        </p:nvSpPr>
        <p:spPr bwMode="auto">
          <a:xfrm>
            <a:off x="601663" y="1196975"/>
            <a:ext cx="7993062"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TW" altLang="en-US" dirty="0" smtClean="0"/>
              <a:t>持續提升準確度降低誤差值。</a:t>
            </a:r>
            <a:endParaRPr lang="en-US" altLang="zh-TW" dirty="0" smtClean="0"/>
          </a:p>
          <a:p>
            <a:pPr>
              <a:defRPr/>
            </a:pPr>
            <a:endParaRPr lang="en-US" altLang="zh-TW" dirty="0"/>
          </a:p>
          <a:p>
            <a:pPr>
              <a:defRPr/>
            </a:pPr>
            <a:r>
              <a:rPr lang="zh-TW" altLang="en-US" dirty="0" smtClean="0"/>
              <a:t>提供放款鑑價專員作參考依據。</a:t>
            </a:r>
            <a:endParaRPr lang="en-US" altLang="zh-TW" dirty="0" smtClean="0"/>
          </a:p>
          <a:p>
            <a:pPr>
              <a:defRPr/>
            </a:pPr>
            <a:endParaRPr lang="en-US" altLang="zh-TW" dirty="0"/>
          </a:p>
          <a:p>
            <a:pPr>
              <a:defRPr/>
            </a:pPr>
            <a:r>
              <a:rPr lang="zh-TW" altLang="en-US" dirty="0" smtClean="0"/>
              <a:t>未來利用實價登錄資料分析。</a:t>
            </a:r>
            <a:endParaRPr lang="en-US" altLang="zh-TW" dirty="0" smtClean="0"/>
          </a:p>
          <a:p>
            <a:pPr>
              <a:defRPr/>
            </a:pPr>
            <a:endParaRPr lang="en-US" altLang="zh-TW" dirty="0" smtClean="0"/>
          </a:p>
          <a:p>
            <a:pPr>
              <a:defRPr/>
            </a:pPr>
            <a:r>
              <a:rPr lang="zh-TW" altLang="en-US" dirty="0" smtClean="0"/>
              <a:t>與現行房貸</a:t>
            </a:r>
            <a:r>
              <a:rPr lang="en-US" altLang="zh-TW" dirty="0" smtClean="0"/>
              <a:t>PD</a:t>
            </a:r>
            <a:r>
              <a:rPr lang="zh-TW" altLang="en-US" dirty="0" smtClean="0"/>
              <a:t>模型</a:t>
            </a:r>
            <a:r>
              <a:rPr lang="en-US" altLang="zh-TW" dirty="0" smtClean="0"/>
              <a:t>(</a:t>
            </a:r>
            <a:r>
              <a:rPr lang="zh-TW" altLang="en-US" dirty="0" smtClean="0"/>
              <a:t>進件、行為</a:t>
            </a:r>
            <a:r>
              <a:rPr lang="en-US" altLang="zh-TW" dirty="0" smtClean="0"/>
              <a:t>)</a:t>
            </a:r>
            <a:r>
              <a:rPr lang="zh-TW" altLang="en-US" dirty="0" smtClean="0"/>
              <a:t>進行結合。</a:t>
            </a:r>
            <a:endParaRPr lang="en-US" altLang="zh-TW" dirty="0"/>
          </a:p>
          <a:p>
            <a:pPr marL="0" indent="0">
              <a:buFontTx/>
              <a:buNone/>
              <a:defRPr/>
            </a:pPr>
            <a:endParaRPr lang="zh-TW" altLang="en-US" dirty="0" smtClean="0"/>
          </a:p>
          <a:p>
            <a:pPr>
              <a:defRPr/>
            </a:pPr>
            <a:r>
              <a:rPr lang="zh-TW" altLang="en-US" dirty="0" smtClean="0"/>
              <a:t>持續性專案</a:t>
            </a:r>
            <a:r>
              <a:rPr lang="en-US" altLang="zh-TW" dirty="0" smtClean="0"/>
              <a:t>-</a:t>
            </a:r>
            <a:r>
              <a:rPr lang="zh-TW" altLang="en-US" dirty="0" smtClean="0"/>
              <a:t>未來有新的實習生進來，可持續完善模型。</a:t>
            </a:r>
            <a:endParaRPr lang="en-US" altLang="zh-TW" dirty="0" smtClean="0"/>
          </a:p>
          <a:p>
            <a:pPr>
              <a:defRPr/>
            </a:pPr>
            <a:endParaRPr lang="en-US" altLang="zh-TW" dirty="0" smtClean="0"/>
          </a:p>
          <a:p>
            <a:pPr>
              <a:defRPr/>
            </a:pPr>
            <a:r>
              <a:rPr lang="zh-TW" altLang="en-US" dirty="0" smtClean="0"/>
              <a:t>請實習生將資訊帶回學校分享，若有興趣同學可以進來學</a:t>
            </a:r>
            <a:r>
              <a:rPr lang="zh-TW" altLang="en-US" dirty="0"/>
              <a:t>習</a:t>
            </a:r>
            <a:r>
              <a:rPr lang="zh-TW" altLang="en-US" dirty="0" smtClean="0"/>
              <a:t>該專案。</a:t>
            </a:r>
          </a:p>
        </p:txBody>
      </p:sp>
      <p:sp>
        <p:nvSpPr>
          <p:cNvPr id="6963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13" y="3143250"/>
            <a:ext cx="60483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
        <p:nvSpPr>
          <p:cNvPr id="7168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275856" y="1557586"/>
            <a:ext cx="461516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研究方法</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機器學習</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線性回歸介紹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en-US" altLang="zh-TW" dirty="0" err="1" smtClean="0"/>
              <a:t>XGBoost</a:t>
            </a:r>
            <a:r>
              <a:rPr lang="zh-TW" altLang="en-US" dirty="0" smtClean="0"/>
              <a:t>介紹</a:t>
            </a:r>
            <a:endParaRPr lang="en-US" altLang="zh-TW" dirty="0"/>
          </a:p>
          <a:p>
            <a:pPr marL="287933" indent="-287933">
              <a:lnSpc>
                <a:spcPct val="150000"/>
              </a:lnSpc>
              <a:spcBef>
                <a:spcPct val="0"/>
              </a:spcBef>
              <a:spcAft>
                <a:spcPts val="504"/>
              </a:spcAft>
              <a:buFont typeface="Wingdings" panose="05000000000000000000" pitchFamily="2" charset="2"/>
              <a:buChar char="Ø"/>
              <a:defRPr/>
            </a:pPr>
            <a:endParaRPr lang="zh-TW" altLang="en-US" b="1" dirty="0"/>
          </a:p>
        </p:txBody>
      </p:sp>
      <p:sp>
        <p:nvSpPr>
          <p:cNvPr id="14339"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-1</a:t>
            </a:r>
            <a:endParaRPr lang="zh-TW" altLang="en-US" b="1" dirty="0" smtClean="0"/>
          </a:p>
        </p:txBody>
      </p:sp>
      <p:sp>
        <p:nvSpPr>
          <p:cNvPr id="15363"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5364" name="文字方塊 6"/>
          <p:cNvSpPr txBox="1">
            <a:spLocks noChangeArrowheads="1"/>
          </p:cNvSpPr>
          <p:nvPr/>
        </p:nvSpPr>
        <p:spPr bwMode="auto">
          <a:xfrm>
            <a:off x="684213" y="4637088"/>
            <a:ext cx="3527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smtClean="0">
                <a:solidFill>
                  <a:srgbClr val="00B050"/>
                </a:solidFill>
                <a:latin typeface="微軟正黑體" panose="020B0604030504040204" pitchFamily="34" charset="-120"/>
                <a:ea typeface="微軟正黑體" panose="020B0604030504040204" pitchFamily="34" charset="-120"/>
              </a:rPr>
              <a:t>決策</a:t>
            </a:r>
            <a:r>
              <a:rPr lang="zh-TW" altLang="en-US" sz="1400" b="1" u="none" dirty="0">
                <a:solidFill>
                  <a:srgbClr val="00B050"/>
                </a:solidFill>
                <a:latin typeface="微軟正黑體" panose="020B0604030504040204" pitchFamily="34" charset="-120"/>
                <a:ea typeface="微軟正黑體" panose="020B0604030504040204" pitchFamily="34" charset="-120"/>
              </a:rPr>
              <a:t>樹 </a:t>
            </a:r>
            <a:r>
              <a:rPr lang="en-US" altLang="zh-TW" sz="1400" b="1" u="none" dirty="0">
                <a:solidFill>
                  <a:srgbClr val="00B050"/>
                </a:solidFill>
                <a:latin typeface="微軟正黑體" panose="020B0604030504040204" pitchFamily="34" charset="-120"/>
                <a:ea typeface="微軟正黑體" panose="020B0604030504040204" pitchFamily="34" charset="-120"/>
              </a:rPr>
              <a:t>(Decision Tree)</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回歸</a:t>
            </a:r>
            <a:r>
              <a:rPr lang="zh-TW" altLang="en-US" sz="1400" b="1" u="none" dirty="0">
                <a:solidFill>
                  <a:srgbClr val="00B050"/>
                </a:solidFill>
                <a:latin typeface="微軟正黑體" panose="020B0604030504040204" pitchFamily="34" charset="-120"/>
                <a:ea typeface="微軟正黑體" panose="020B0604030504040204" pitchFamily="34" charset="-120"/>
              </a:rPr>
              <a:t>分析 </a:t>
            </a:r>
            <a:r>
              <a:rPr lang="en-US" altLang="zh-TW" sz="1400" b="1" u="none" dirty="0">
                <a:solidFill>
                  <a:srgbClr val="00B050"/>
                </a:solidFill>
                <a:latin typeface="微軟正黑體" panose="020B0604030504040204" pitchFamily="34" charset="-120"/>
                <a:ea typeface="微軟正黑體" panose="020B0604030504040204" pitchFamily="34" charset="-120"/>
              </a:rPr>
              <a:t>(Regression 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zh-TW" altLang="en-US" sz="1400" b="1" u="none" dirty="0" smtClean="0">
                <a:solidFill>
                  <a:srgbClr val="00B050"/>
                </a:solidFill>
                <a:latin typeface="微軟正黑體" panose="020B0604030504040204" pitchFamily="34" charset="-120"/>
                <a:ea typeface="微軟正黑體" panose="020B0604030504040204" pitchFamily="34" charset="-120"/>
              </a:rPr>
              <a:t>線性回歸</a:t>
            </a:r>
            <a:endParaRPr lang="en-US" altLang="zh-TW" sz="1400" b="1" u="none" dirty="0" smtClean="0">
              <a:solidFill>
                <a:srgbClr val="00B050"/>
              </a:solidFill>
              <a:latin typeface="微軟正黑體" panose="020B0604030504040204" pitchFamily="34" charset="-120"/>
              <a:ea typeface="微軟正黑體" panose="020B0604030504040204" pitchFamily="34" charset="-120"/>
            </a:endParaRPr>
          </a:p>
          <a:p>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en-US" altLang="zh-TW" sz="1400" b="1" u="none" dirty="0" err="1" smtClean="0">
                <a:solidFill>
                  <a:srgbClr val="00B050"/>
                </a:solidFill>
                <a:latin typeface="微軟正黑體" panose="020B0604030504040204" pitchFamily="34" charset="-120"/>
                <a:ea typeface="微軟正黑體" panose="020B0604030504040204" pitchFamily="34" charset="-120"/>
              </a:rPr>
              <a:t>XGBoost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sp>
        <p:nvSpPr>
          <p:cNvPr id="15365" name="文字方塊 7"/>
          <p:cNvSpPr txBox="1">
            <a:spLocks noChangeArrowheads="1"/>
          </p:cNvSpPr>
          <p:nvPr/>
        </p:nvSpPr>
        <p:spPr bwMode="auto">
          <a:xfrm>
            <a:off x="4788024" y="4637088"/>
            <a:ext cx="395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群集分析 </a:t>
            </a:r>
            <a:r>
              <a:rPr lang="en-US" altLang="zh-TW" sz="1400" b="1" u="none" dirty="0">
                <a:solidFill>
                  <a:srgbClr val="00B050"/>
                </a:solidFill>
                <a:latin typeface="微軟正黑體" panose="020B0604030504040204" pitchFamily="34" charset="-120"/>
                <a:ea typeface="微軟正黑體" panose="020B0604030504040204" pitchFamily="34" charset="-120"/>
              </a:rPr>
              <a:t>(Cluster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主成分分析 </a:t>
            </a:r>
            <a:r>
              <a:rPr lang="en-US" altLang="zh-TW" sz="1400" b="1" u="none" dirty="0">
                <a:solidFill>
                  <a:srgbClr val="00B050"/>
                </a:solidFill>
                <a:latin typeface="微軟正黑體" panose="020B0604030504040204" pitchFamily="34" charset="-120"/>
                <a:ea typeface="微軟正黑體" panose="020B0604030504040204" pitchFamily="34" charset="-120"/>
              </a:rPr>
              <a:t>(Principal Component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關聯分析 </a:t>
            </a:r>
            <a:r>
              <a:rPr lang="en-US" altLang="zh-TW" sz="1400" b="1" u="none" dirty="0">
                <a:solidFill>
                  <a:srgbClr val="00B050"/>
                </a:solidFill>
                <a:latin typeface="微軟正黑體" panose="020B0604030504040204" pitchFamily="34" charset="-120"/>
                <a:ea typeface="微軟正黑體" panose="020B0604030504040204" pitchFamily="34" charset="-120"/>
              </a:rPr>
              <a:t>(Association Rule</a:t>
            </a:r>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en-US" altLang="zh-TW" sz="1400" b="1" u="none" dirty="0">
                <a:solidFill>
                  <a:srgbClr val="00B050"/>
                </a:solidFill>
                <a:latin typeface="微軟正黑體" panose="020B0604030504040204" pitchFamily="34" charset="-120"/>
                <a:ea typeface="微軟正黑體" panose="020B0604030504040204" pitchFamily="34" charset="-120"/>
              </a:rPr>
              <a:t>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4100"/>
            <a:ext cx="2824162"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54100"/>
            <a:ext cx="2884487"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-2</a:t>
            </a:r>
            <a:endParaRPr lang="zh-TW" altLang="en-US" b="1" dirty="0" smtClean="0"/>
          </a:p>
        </p:txBody>
      </p:sp>
      <p:sp>
        <p:nvSpPr>
          <p:cNvPr id="1741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1401763"/>
            <a:ext cx="2855913"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2735262" cy="342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文字方塊 6"/>
          <p:cNvSpPr txBox="1">
            <a:spLocks noChangeArrowheads="1"/>
          </p:cNvSpPr>
          <p:nvPr/>
        </p:nvSpPr>
        <p:spPr bwMode="auto">
          <a:xfrm>
            <a:off x="1016348" y="4935538"/>
            <a:ext cx="352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自我訓練 </a:t>
            </a:r>
            <a:r>
              <a:rPr lang="en-US" altLang="zh-TW" sz="1400" b="1" u="none" dirty="0">
                <a:solidFill>
                  <a:srgbClr val="00B050"/>
                </a:solidFill>
                <a:latin typeface="微軟正黑體" panose="020B0604030504040204" pitchFamily="34" charset="-120"/>
                <a:ea typeface="微軟正黑體" panose="020B0604030504040204" pitchFamily="34" charset="-120"/>
              </a:rPr>
              <a:t>(self-training)</a:t>
            </a:r>
          </a:p>
        </p:txBody>
      </p:sp>
      <p:sp>
        <p:nvSpPr>
          <p:cNvPr id="17415" name="文字方塊 7"/>
          <p:cNvSpPr txBox="1">
            <a:spLocks noChangeArrowheads="1"/>
          </p:cNvSpPr>
          <p:nvPr/>
        </p:nvSpPr>
        <p:spPr bwMode="auto">
          <a:xfrm>
            <a:off x="4848225" y="4935538"/>
            <a:ext cx="39608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馬可夫決策過程 </a:t>
            </a:r>
            <a:r>
              <a:rPr lang="en-US" altLang="zh-TW" sz="1400" b="1" u="none">
                <a:solidFill>
                  <a:srgbClr val="00B050"/>
                </a:solidFill>
                <a:latin typeface="微軟正黑體" panose="020B0604030504040204" pitchFamily="34" charset="-120"/>
                <a:ea typeface="微軟正黑體" panose="020B0604030504040204" pitchFamily="34" charset="-120"/>
              </a:rPr>
              <a:t>(Markov Decision Process)</a:t>
            </a:r>
          </a:p>
          <a:p>
            <a:r>
              <a:rPr lang="zh-TW" altLang="en-US" sz="1400" b="1" u="none">
                <a:solidFill>
                  <a:srgbClr val="00B050"/>
                </a:solidFill>
                <a:latin typeface="微軟正黑體" panose="020B0604030504040204" pitchFamily="34" charset="-120"/>
                <a:ea typeface="微軟正黑體" panose="020B0604030504040204" pitchFamily="34" charset="-120"/>
              </a:rPr>
              <a:t>多拉桿吃角子老虎機 </a:t>
            </a:r>
            <a:r>
              <a:rPr lang="en-US" altLang="zh-TW" sz="1400" b="1" u="none">
                <a:solidFill>
                  <a:srgbClr val="00B050"/>
                </a:solidFill>
                <a:latin typeface="微軟正黑體" panose="020B0604030504040204" pitchFamily="34" charset="-120"/>
                <a:ea typeface="微軟正黑體" panose="020B0604030504040204" pitchFamily="34" charset="-120"/>
              </a:rPr>
              <a:t>(Multi-armed Bandit)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a:t>
            </a:r>
            <a:r>
              <a:rPr lang="zh-TW" altLang="en-US" b="1" dirty="0" smtClean="0"/>
              <a:t>介紹</a:t>
            </a:r>
            <a:r>
              <a:rPr lang="en-US" altLang="zh-TW" b="1" dirty="0" smtClean="0"/>
              <a:t>-1</a:t>
            </a:r>
            <a:endParaRPr lang="zh-TW" altLang="en-US" b="1" dirty="0" smtClean="0"/>
          </a:p>
        </p:txBody>
      </p:sp>
      <p:sp>
        <p:nvSpPr>
          <p:cNvPr id="19459" name="頁尾版面配置區 3"/>
          <p:cNvSpPr>
            <a:spLocks noGrp="1"/>
          </p:cNvSpPr>
          <p:nvPr>
            <p:ph type="ftr" sz="quarter" idx="11"/>
          </p:nvPr>
        </p:nvSpPr>
        <p:spPr bwMode="auto">
          <a:xfrm>
            <a:off x="593725" y="62261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6" name="內容版面配置區 5"/>
          <p:cNvSpPr txBox="1">
            <a:spLocks/>
          </p:cNvSpPr>
          <p:nvPr/>
        </p:nvSpPr>
        <p:spPr>
          <a:xfrm>
            <a:off x="395288" y="1125538"/>
            <a:ext cx="8229600" cy="5100637"/>
          </a:xfrm>
          <a:prstGeom prst="rect">
            <a:avLst/>
          </a:prstGeom>
        </p:spPr>
        <p:txBody>
          <a:bodyPr>
            <a:normAutofit/>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defRPr/>
            </a:pPr>
            <a:r>
              <a:rPr lang="zh-TW" altLang="en-US" sz="1600" u="none" kern="0" dirty="0" smtClean="0"/>
              <a:t>今天想賣房子</a:t>
            </a:r>
            <a:r>
              <a:rPr lang="zh-TW" altLang="en-US" sz="1600" u="none" kern="0" dirty="0"/>
              <a:t>，</a:t>
            </a:r>
            <a:r>
              <a:rPr lang="zh-TW" altLang="en-US" sz="1600" u="none" kern="0" dirty="0" smtClean="0"/>
              <a:t>如何預測房子售價</a:t>
            </a:r>
            <a:r>
              <a:rPr lang="en-US" altLang="zh-TW" sz="1600" u="none" kern="0" dirty="0" smtClean="0"/>
              <a:t>?</a:t>
            </a:r>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p:txBody>
      </p:sp>
      <p:pic>
        <p:nvPicPr>
          <p:cNvPr id="4" name="圖片 3"/>
          <p:cNvPicPr>
            <a:picLocks noChangeAspect="1"/>
          </p:cNvPicPr>
          <p:nvPr/>
        </p:nvPicPr>
        <p:blipFill>
          <a:blip r:embed="rId3"/>
          <a:stretch>
            <a:fillRect/>
          </a:stretch>
        </p:blipFill>
        <p:spPr>
          <a:xfrm>
            <a:off x="179513" y="1419439"/>
            <a:ext cx="8856984" cy="47900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-2</a:t>
            </a:r>
            <a:endParaRPr lang="zh-TW" altLang="en-US" b="1" dirty="0" smtClean="0"/>
          </a:p>
        </p:txBody>
      </p:sp>
      <p:sp>
        <p:nvSpPr>
          <p:cNvPr id="2150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依照坪數與成交價可以繪出下面的圖，每一個點代表一間房子的成交</a:t>
            </a:r>
            <a:r>
              <a:rPr lang="zh-TW" altLang="en-US" dirty="0"/>
              <a:t>價</a:t>
            </a:r>
            <a:r>
              <a:rPr lang="zh-TW" altLang="en-US" dirty="0" smtClean="0"/>
              <a:t>。</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X:</a:t>
            </a:r>
            <a:r>
              <a:rPr lang="zh-TW" altLang="en-US" dirty="0" smtClean="0"/>
              <a:t>坪數</a:t>
            </a:r>
            <a:r>
              <a:rPr lang="en-US" altLang="zh-TW" dirty="0" smtClean="0"/>
              <a:t>(</a:t>
            </a:r>
            <a:r>
              <a:rPr lang="zh-TW" altLang="en-US" dirty="0" smtClean="0"/>
              <a:t>特徵值</a:t>
            </a:r>
            <a:r>
              <a:rPr lang="en-US" altLang="zh-TW" dirty="0" smtClean="0"/>
              <a:t>)</a:t>
            </a:r>
          </a:p>
          <a:p>
            <a:r>
              <a:rPr lang="en-US" altLang="zh-TW" dirty="0" smtClean="0"/>
              <a:t>Y:</a:t>
            </a:r>
            <a:r>
              <a:rPr lang="zh-TW" altLang="en-US" dirty="0" smtClean="0"/>
              <a:t>成交</a:t>
            </a:r>
            <a:r>
              <a:rPr lang="zh-TW" altLang="en-US" dirty="0"/>
              <a:t>價</a:t>
            </a:r>
            <a:r>
              <a:rPr lang="en-US" altLang="zh-TW" dirty="0" smtClean="0"/>
              <a:t>(</a:t>
            </a:r>
            <a:r>
              <a:rPr lang="zh-TW" altLang="en-US" dirty="0" smtClean="0"/>
              <a:t>觀察值</a:t>
            </a:r>
            <a:r>
              <a:rPr lang="en-US" altLang="zh-TW" dirty="0" smtClean="0"/>
              <a:t>)</a:t>
            </a:r>
          </a:p>
        </p:txBody>
      </p:sp>
      <p:sp>
        <p:nvSpPr>
          <p:cNvPr id="2150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1509" name="Picture 2" descr="https://ithelp.ithome.com.tw/upload/images/20171220/201074484vcDSGEq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6263"/>
            <a:ext cx="558006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7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2F834950E6E8EC4987003F88DFC9B5CE" ma:contentTypeVersion="" ma:contentTypeDescription="建立新的文件。" ma:contentTypeScope="" ma:versionID="f8649297cceefdfdcd508960509e4249">
  <xsd:schema xmlns:xsd="http://www.w3.org/2001/XMLSchema" xmlns:xs="http://www.w3.org/2001/XMLSchema" xmlns:p="http://schemas.microsoft.com/office/2006/metadata/properties" targetNamespace="http://schemas.microsoft.com/office/2006/metadata/properties" ma:root="true" ma:fieldsID="684b3c36135c6fbac31a56fab451a81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A5427F-1FCE-4ABC-BDEE-5B390CA54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644028D-06C8-4BE5-961F-162173EF2CF0}">
  <ds:schemaRefs>
    <ds:schemaRef ds:uri="http://schemas.microsoft.com/office/2006/documentManagement/types"/>
    <ds:schemaRef ds:uri="http://purl.org/dc/elements/1.1/"/>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1A161D03-AEAF-454A-9930-BDD74521D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4006</TotalTime>
  <Words>3237</Words>
  <Application>Microsoft Office PowerPoint</Application>
  <PresentationFormat>自訂</PresentationFormat>
  <Paragraphs>672</Paragraphs>
  <Slides>42</Slides>
  <Notes>19</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42</vt:i4>
      </vt:variant>
    </vt:vector>
  </HeadingPairs>
  <TitlesOfParts>
    <vt:vector size="54" baseType="lpstr">
      <vt:lpstr>Aharoni</vt:lpstr>
      <vt:lpstr>Arial Unicode MS</vt:lpstr>
      <vt:lpstr>微軟正黑體</vt:lpstr>
      <vt:lpstr>新細明體</vt:lpstr>
      <vt:lpstr>標楷體</vt:lpstr>
      <vt:lpstr>Arial</vt:lpstr>
      <vt:lpstr>Calibri</vt:lpstr>
      <vt:lpstr>Tahoma</vt:lpstr>
      <vt:lpstr>Times New Roman</vt:lpstr>
      <vt:lpstr>Wingdings</vt:lpstr>
      <vt:lpstr>預設簡報設計</vt:lpstr>
      <vt:lpstr>87_預設簡報設計</vt:lpstr>
      <vt:lpstr>PowerPoint 簡報</vt:lpstr>
      <vt:lpstr>目錄</vt:lpstr>
      <vt:lpstr>PowerPoint 簡報</vt:lpstr>
      <vt:lpstr>研究目的</vt:lpstr>
      <vt:lpstr>PowerPoint 簡報</vt:lpstr>
      <vt:lpstr>機器學習-1</vt:lpstr>
      <vt:lpstr>機器學習-2</vt:lpstr>
      <vt:lpstr>線性回歸介紹-1</vt:lpstr>
      <vt:lpstr>線性回歸介紹-2</vt:lpstr>
      <vt:lpstr>線性回歸介紹-3</vt:lpstr>
      <vt:lpstr>線性回歸介紹-4</vt:lpstr>
      <vt:lpstr>線性回歸介紹-5</vt:lpstr>
      <vt:lpstr>線性回歸介紹-6</vt:lpstr>
      <vt:lpstr>XGBoost介紹-1</vt:lpstr>
      <vt:lpstr>XGBoost介紹-2</vt:lpstr>
      <vt:lpstr>PowerPoint 簡報</vt:lpstr>
      <vt:lpstr>流程圖</vt:lpstr>
      <vt:lpstr>目標</vt:lpstr>
      <vt:lpstr>模型評估指標</vt:lpstr>
      <vt:lpstr>PowerPoint 簡報</vt:lpstr>
      <vt:lpstr>波士頓房價-資料來源</vt:lpstr>
      <vt:lpstr>波士頓房價-特徵值說明</vt:lpstr>
      <vt:lpstr>波士頓房價-資料前處理</vt:lpstr>
      <vt:lpstr>波士頓房價-相關性分析</vt:lpstr>
      <vt:lpstr>波士頓房價-建立與分析模型-1</vt:lpstr>
      <vt:lpstr>波士頓房價-建立與分析模型-2</vt:lpstr>
      <vt:lpstr>波士頓房價-顯示預測值&amp;上傳結果</vt:lpstr>
      <vt:lpstr>PowerPoint 簡報</vt:lpstr>
      <vt:lpstr>放款資料-資料來源</vt:lpstr>
      <vt:lpstr>放款資料-特徵值說明</vt:lpstr>
      <vt:lpstr>放款資料-資料前處理</vt:lpstr>
      <vt:lpstr>放款資料-相關性分析</vt:lpstr>
      <vt:lpstr>放款資料-建立與分析模型-1</vt:lpstr>
      <vt:lpstr>放款資料-建立與分析模型-2</vt:lpstr>
      <vt:lpstr>放款資料-建立與分析模型-3</vt:lpstr>
      <vt:lpstr>放款資料-預測資料</vt:lpstr>
      <vt:lpstr>PowerPoint 簡報</vt:lpstr>
      <vt:lpstr>波士頓房價vs放款資料</vt:lpstr>
      <vt:lpstr>總結</vt:lpstr>
      <vt:lpstr>PowerPoint 簡報</vt:lpstr>
      <vt:lpstr>未來展望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林清河</cp:lastModifiedBy>
  <cp:revision>285</cp:revision>
  <dcterms:created xsi:type="dcterms:W3CDTF">2006-01-17T02:14:02Z</dcterms:created>
  <dcterms:modified xsi:type="dcterms:W3CDTF">2020-07-21T02:34:36Z</dcterms:modified>
</cp:coreProperties>
</file>