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8.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9.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10.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1.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1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5.xml" ContentType="application/vnd.openxmlformats-officedocument.drawingml.chart+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6807" r:id="rId5"/>
    <p:sldMasterId id="2147486855" r:id="rId6"/>
    <p:sldMasterId id="2147486861" r:id="rId7"/>
    <p:sldMasterId id="2147486863" r:id="rId8"/>
    <p:sldMasterId id="2147486872" r:id="rId9"/>
    <p:sldMasterId id="2147486881" r:id="rId10"/>
    <p:sldMasterId id="2147486884" r:id="rId11"/>
    <p:sldMasterId id="2147486887" r:id="rId12"/>
    <p:sldMasterId id="2147486893" r:id="rId13"/>
    <p:sldMasterId id="2147486896" r:id="rId14"/>
    <p:sldMasterId id="2147486899" r:id="rId15"/>
    <p:sldMasterId id="2147486903" r:id="rId16"/>
    <p:sldMasterId id="2147486914" r:id="rId17"/>
  </p:sldMasterIdLst>
  <p:notesMasterIdLst>
    <p:notesMasterId r:id="rId95"/>
  </p:notesMasterIdLst>
  <p:sldIdLst>
    <p:sldId id="256" r:id="rId18"/>
    <p:sldId id="298" r:id="rId19"/>
    <p:sldId id="322" r:id="rId20"/>
    <p:sldId id="1204" r:id="rId21"/>
    <p:sldId id="1205" r:id="rId22"/>
    <p:sldId id="1206" r:id="rId23"/>
    <p:sldId id="1207" r:id="rId24"/>
    <p:sldId id="1208" r:id="rId25"/>
    <p:sldId id="1209" r:id="rId26"/>
    <p:sldId id="1210" r:id="rId27"/>
    <p:sldId id="1211" r:id="rId28"/>
    <p:sldId id="1212" r:id="rId29"/>
    <p:sldId id="1213" r:id="rId30"/>
    <p:sldId id="810" r:id="rId31"/>
    <p:sldId id="1101" r:id="rId32"/>
    <p:sldId id="1102" r:id="rId33"/>
    <p:sldId id="1103" r:id="rId34"/>
    <p:sldId id="1104" r:id="rId35"/>
    <p:sldId id="1105" r:id="rId36"/>
    <p:sldId id="1106" r:id="rId37"/>
    <p:sldId id="304" r:id="rId38"/>
    <p:sldId id="1193" r:id="rId39"/>
    <p:sldId id="1194" r:id="rId40"/>
    <p:sldId id="1195" r:id="rId41"/>
    <p:sldId id="1196" r:id="rId42"/>
    <p:sldId id="1197" r:id="rId43"/>
    <p:sldId id="1198" r:id="rId44"/>
    <p:sldId id="1199" r:id="rId45"/>
    <p:sldId id="1200" r:id="rId46"/>
    <p:sldId id="1201" r:id="rId47"/>
    <p:sldId id="1202" r:id="rId48"/>
    <p:sldId id="1203" r:id="rId49"/>
    <p:sldId id="410" r:id="rId50"/>
    <p:sldId id="1159" r:id="rId51"/>
    <p:sldId id="1160" r:id="rId52"/>
    <p:sldId id="1161" r:id="rId53"/>
    <p:sldId id="1162" r:id="rId54"/>
    <p:sldId id="1163" r:id="rId55"/>
    <p:sldId id="1164" r:id="rId56"/>
    <p:sldId id="1165" r:id="rId57"/>
    <p:sldId id="1166" r:id="rId58"/>
    <p:sldId id="1167" r:id="rId59"/>
    <p:sldId id="1168" r:id="rId60"/>
    <p:sldId id="1169" r:id="rId61"/>
    <p:sldId id="1170" r:id="rId62"/>
    <p:sldId id="1171" r:id="rId63"/>
    <p:sldId id="1172" r:id="rId64"/>
    <p:sldId id="1173" r:id="rId65"/>
    <p:sldId id="1174" r:id="rId66"/>
    <p:sldId id="1175" r:id="rId67"/>
    <p:sldId id="538" r:id="rId68"/>
    <p:sldId id="1141" r:id="rId69"/>
    <p:sldId id="1142" r:id="rId70"/>
    <p:sldId id="1143" r:id="rId71"/>
    <p:sldId id="1144" r:id="rId72"/>
    <p:sldId id="1145" r:id="rId73"/>
    <p:sldId id="1146" r:id="rId74"/>
    <p:sldId id="1147" r:id="rId75"/>
    <p:sldId id="834" r:id="rId76"/>
    <p:sldId id="1176" r:id="rId77"/>
    <p:sldId id="1177" r:id="rId78"/>
    <p:sldId id="1178" r:id="rId79"/>
    <p:sldId id="1179" r:id="rId80"/>
    <p:sldId id="1180" r:id="rId81"/>
    <p:sldId id="1181" r:id="rId82"/>
    <p:sldId id="1182" r:id="rId83"/>
    <p:sldId id="1183" r:id="rId84"/>
    <p:sldId id="1184" r:id="rId85"/>
    <p:sldId id="1185" r:id="rId86"/>
    <p:sldId id="1186" r:id="rId87"/>
    <p:sldId id="1187" r:id="rId88"/>
    <p:sldId id="1188" r:id="rId89"/>
    <p:sldId id="1189" r:id="rId90"/>
    <p:sldId id="1190" r:id="rId91"/>
    <p:sldId id="1191" r:id="rId92"/>
    <p:sldId id="1192" r:id="rId93"/>
    <p:sldId id="266" r:id="rId94"/>
  </p:sldIdLst>
  <p:sldSz cx="9144000" cy="6859588"/>
  <p:notesSz cx="6784975" cy="9906000"/>
  <p:defaultTextStyle>
    <a:defPPr>
      <a:defRPr lang="zh-TW"/>
    </a:defPPr>
    <a:lvl1pPr algn="l" rtl="0" fontAlgn="base">
      <a:spcBef>
        <a:spcPct val="0"/>
      </a:spcBef>
      <a:spcAft>
        <a:spcPct val="0"/>
      </a:spcAft>
      <a:defRPr kumimoji="1" sz="2400" u="sng"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 uri="{2D200454-40CA-4A62-9FC3-DE9A4176ACB9}">
      <p15:notesGuideLst xmlns:p15="http://schemas.microsoft.com/office/powerpoint/2012/main">
        <p15:guide id="1" orient="horz" pos="3120">
          <p15:clr>
            <a:srgbClr val="A4A3A4"/>
          </p15:clr>
        </p15:guide>
        <p15:guide id="2" pos="21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謝雅如" initials="謝雅如" lastIdx="6" clrIdx="0">
    <p:extLst>
      <p:ext uri="{19B8F6BF-5375-455C-9EA6-DF929625EA0E}">
        <p15:presenceInfo xmlns:p15="http://schemas.microsoft.com/office/powerpoint/2012/main" userId="S-1-5-21-3139954259-1208731842-2575547559-1228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6406" autoAdjust="0"/>
  </p:normalViewPr>
  <p:slideViewPr>
    <p:cSldViewPr>
      <p:cViewPr varScale="1">
        <p:scale>
          <a:sx n="116" d="100"/>
          <a:sy n="116" d="100"/>
        </p:scale>
        <p:origin x="1464" y="102"/>
      </p:cViewPr>
      <p:guideLst>
        <p:guide orient="horz" pos="3974"/>
        <p:guide pos="385"/>
      </p:guideLst>
    </p:cSldViewPr>
  </p:slideViewPr>
  <p:outlineViewPr>
    <p:cViewPr>
      <p:scale>
        <a:sx n="33" d="100"/>
        <a:sy n="33" d="100"/>
      </p:scale>
      <p:origin x="78" y="7368"/>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8" d="100"/>
          <a:sy n="48" d="100"/>
        </p:scale>
        <p:origin x="-2928" y="-90"/>
      </p:cViewPr>
      <p:guideLst>
        <p:guide orient="horz" pos="3120"/>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slide" Target="slides/slide38.xml"/><Relationship Id="rId63" Type="http://schemas.openxmlformats.org/officeDocument/2006/relationships/slide" Target="slides/slide46.xml"/><Relationship Id="rId68" Type="http://schemas.openxmlformats.org/officeDocument/2006/relationships/slide" Target="slides/slide51.xml"/><Relationship Id="rId76" Type="http://schemas.openxmlformats.org/officeDocument/2006/relationships/slide" Target="slides/slide59.xml"/><Relationship Id="rId84" Type="http://schemas.openxmlformats.org/officeDocument/2006/relationships/slide" Target="slides/slide67.xml"/><Relationship Id="rId89"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54.xml"/><Relationship Id="rId92" Type="http://schemas.openxmlformats.org/officeDocument/2006/relationships/slide" Target="slides/slide75.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2.xml"/><Relationship Id="rId11" Type="http://schemas.openxmlformats.org/officeDocument/2006/relationships/slideMaster" Target="slideMasters/slideMaster8.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slide" Target="slides/slide41.xml"/><Relationship Id="rId66" Type="http://schemas.openxmlformats.org/officeDocument/2006/relationships/slide" Target="slides/slide49.xml"/><Relationship Id="rId74" Type="http://schemas.openxmlformats.org/officeDocument/2006/relationships/slide" Target="slides/slide57.xml"/><Relationship Id="rId79" Type="http://schemas.openxmlformats.org/officeDocument/2006/relationships/slide" Target="slides/slide62.xml"/><Relationship Id="rId87" Type="http://schemas.openxmlformats.org/officeDocument/2006/relationships/slide" Target="slides/slide70.xml"/><Relationship Id="rId5" Type="http://schemas.openxmlformats.org/officeDocument/2006/relationships/slideMaster" Target="slideMasters/slideMaster2.xml"/><Relationship Id="rId61" Type="http://schemas.openxmlformats.org/officeDocument/2006/relationships/slide" Target="slides/slide44.xml"/><Relationship Id="rId82" Type="http://schemas.openxmlformats.org/officeDocument/2006/relationships/slide" Target="slides/slide65.xml"/><Relationship Id="rId90" Type="http://schemas.openxmlformats.org/officeDocument/2006/relationships/slide" Target="slides/slide73.xml"/><Relationship Id="rId95" Type="http://schemas.openxmlformats.org/officeDocument/2006/relationships/notesMaster" Target="notesMasters/notesMaster1.xml"/><Relationship Id="rId19" Type="http://schemas.openxmlformats.org/officeDocument/2006/relationships/slide" Target="slides/slide2.xml"/><Relationship Id="rId14" Type="http://schemas.openxmlformats.org/officeDocument/2006/relationships/slideMaster" Target="slideMasters/slideMaster1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slide" Target="slides/slide39.xml"/><Relationship Id="rId64" Type="http://schemas.openxmlformats.org/officeDocument/2006/relationships/slide" Target="slides/slide47.xml"/><Relationship Id="rId69" Type="http://schemas.openxmlformats.org/officeDocument/2006/relationships/slide" Target="slides/slide52.xml"/><Relationship Id="rId77" Type="http://schemas.openxmlformats.org/officeDocument/2006/relationships/slide" Target="slides/slide60.xml"/><Relationship Id="rId100"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34.xml"/><Relationship Id="rId72" Type="http://schemas.openxmlformats.org/officeDocument/2006/relationships/slide" Target="slides/slide55.xml"/><Relationship Id="rId80" Type="http://schemas.openxmlformats.org/officeDocument/2006/relationships/slide" Target="slides/slide63.xml"/><Relationship Id="rId85" Type="http://schemas.openxmlformats.org/officeDocument/2006/relationships/slide" Target="slides/slide68.xml"/><Relationship Id="rId93" Type="http://schemas.openxmlformats.org/officeDocument/2006/relationships/slide" Target="slides/slide76.xml"/><Relationship Id="rId98"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67" Type="http://schemas.openxmlformats.org/officeDocument/2006/relationships/slide" Target="slides/slide50.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slide" Target="slides/slide53.xml"/><Relationship Id="rId75" Type="http://schemas.openxmlformats.org/officeDocument/2006/relationships/slide" Target="slides/slide58.xml"/><Relationship Id="rId83" Type="http://schemas.openxmlformats.org/officeDocument/2006/relationships/slide" Target="slides/slide66.xml"/><Relationship Id="rId88" Type="http://schemas.openxmlformats.org/officeDocument/2006/relationships/slide" Target="slides/slide71.xml"/><Relationship Id="rId91" Type="http://schemas.openxmlformats.org/officeDocument/2006/relationships/slide" Target="slides/slide74.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 Type="http://schemas.openxmlformats.org/officeDocument/2006/relationships/slideMaster" Target="slideMasters/slideMaster7.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slide" Target="slides/slide64.xml"/><Relationship Id="rId86" Type="http://schemas.openxmlformats.org/officeDocument/2006/relationships/slide" Target="slides/slide69.xml"/><Relationship Id="rId94" Type="http://schemas.openxmlformats.org/officeDocument/2006/relationships/slide" Target="slides/slide77.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1.xml"/><Relationship Id="rId39" Type="http://schemas.openxmlformats.org/officeDocument/2006/relationships/slide" Target="slides/slide22.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ltLang="zh-TW" dirty="0"/>
              <a:t>109/07/03</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預定完成數</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工作表1!$A$2:$A$12</c:f>
              <c:strCache>
                <c:ptCount val="11"/>
                <c:pt idx="0">
                  <c:v>1.顧客管理作業           </c:v>
                </c:pt>
                <c:pt idx="1">
                  <c:v>2.業務作業  </c:v>
                </c:pt>
                <c:pt idx="2">
                  <c:v>3.帳務作業                 </c:v>
                </c:pt>
                <c:pt idx="3">
                  <c:v>4.批次作業                             </c:v>
                </c:pt>
                <c:pt idx="4">
                  <c:v>5.管理性作業                            </c:v>
                </c:pt>
                <c:pt idx="5">
                  <c:v>6.共同作業            </c:v>
                </c:pt>
                <c:pt idx="6">
                  <c:v>7.外部系統</c:v>
                </c:pt>
                <c:pt idx="7">
                  <c:v>8.遵循法令作業</c:v>
                </c:pt>
                <c:pt idx="8">
                  <c:v>9.報表作業 </c:v>
                </c:pt>
                <c:pt idx="9">
                  <c:v>10.系統iFX</c:v>
                </c:pt>
                <c:pt idx="10">
                  <c:v>11.系統iTX</c:v>
                </c:pt>
              </c:strCache>
            </c:strRef>
          </c:cat>
          <c:val>
            <c:numRef>
              <c:f>工作表1!$B$2:$B$12</c:f>
              <c:numCache>
                <c:formatCode>General</c:formatCode>
                <c:ptCount val="11"/>
                <c:pt idx="0">
                  <c:v>15</c:v>
                </c:pt>
                <c:pt idx="1">
                  <c:v>75</c:v>
                </c:pt>
                <c:pt idx="2">
                  <c:v>40</c:v>
                </c:pt>
                <c:pt idx="3">
                  <c:v>61</c:v>
                </c:pt>
                <c:pt idx="4">
                  <c:v>69</c:v>
                </c:pt>
                <c:pt idx="5">
                  <c:v>77</c:v>
                </c:pt>
                <c:pt idx="6">
                  <c:v>62</c:v>
                </c:pt>
                <c:pt idx="7">
                  <c:v>53</c:v>
                </c:pt>
                <c:pt idx="8">
                  <c:v>136</c:v>
                </c:pt>
                <c:pt idx="9">
                  <c:v>4</c:v>
                </c:pt>
                <c:pt idx="10">
                  <c:v>8</c:v>
                </c:pt>
              </c:numCache>
            </c:numRef>
          </c:val>
          <c:extLst>
            <c:ext xmlns:c16="http://schemas.microsoft.com/office/drawing/2014/chart" uri="{C3380CC4-5D6E-409C-BE32-E72D297353CC}">
              <c16:uniqueId val="{00000000-B31E-47A8-9431-FACD4E78D614}"/>
            </c:ext>
          </c:extLst>
        </c:ser>
        <c:dLbls>
          <c:showLegendKey val="0"/>
          <c:showVal val="0"/>
          <c:showCatName val="0"/>
          <c:showSerName val="0"/>
          <c:showPercent val="0"/>
          <c:showBubbleSize val="0"/>
        </c:dLbls>
        <c:gapWidth val="269"/>
        <c:overlap val="-27"/>
        <c:axId val="749214664"/>
        <c:axId val="749213024"/>
      </c:barChart>
      <c:lineChart>
        <c:grouping val="standard"/>
        <c:varyColors val="0"/>
        <c:ser>
          <c:idx val="1"/>
          <c:order val="1"/>
          <c:tx>
            <c:strRef>
              <c:f>工作表1!$D$1</c:f>
              <c:strCache>
                <c:ptCount val="1"/>
                <c:pt idx="0">
                  <c:v>完成數</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工作表1!$C$2:$C$12</c:f>
              <c:strCache>
                <c:ptCount val="11"/>
                <c:pt idx="0">
                  <c:v>1.顧客管理作業           </c:v>
                </c:pt>
                <c:pt idx="1">
                  <c:v>2.業務作業  </c:v>
                </c:pt>
                <c:pt idx="2">
                  <c:v>3.帳務作業                 </c:v>
                </c:pt>
                <c:pt idx="3">
                  <c:v>4.批次作業                             </c:v>
                </c:pt>
                <c:pt idx="4">
                  <c:v>5.管理性作業                            </c:v>
                </c:pt>
                <c:pt idx="5">
                  <c:v>6.共同作業            </c:v>
                </c:pt>
                <c:pt idx="6">
                  <c:v>7.外部系統</c:v>
                </c:pt>
                <c:pt idx="7">
                  <c:v>8.遵循法令作業</c:v>
                </c:pt>
                <c:pt idx="8">
                  <c:v>9.報表作業 </c:v>
                </c:pt>
                <c:pt idx="9">
                  <c:v>10.系統iFX</c:v>
                </c:pt>
                <c:pt idx="10">
                  <c:v>11.系統iTX</c:v>
                </c:pt>
              </c:strCache>
            </c:strRef>
          </c:cat>
          <c:val>
            <c:numRef>
              <c:f>工作表1!$D$2:$D$12</c:f>
              <c:numCache>
                <c:formatCode>General</c:formatCode>
                <c:ptCount val="11"/>
                <c:pt idx="0">
                  <c:v>15</c:v>
                </c:pt>
                <c:pt idx="1">
                  <c:v>73</c:v>
                </c:pt>
                <c:pt idx="2">
                  <c:v>39</c:v>
                </c:pt>
                <c:pt idx="3">
                  <c:v>61</c:v>
                </c:pt>
                <c:pt idx="4">
                  <c:v>64</c:v>
                </c:pt>
                <c:pt idx="5">
                  <c:v>76</c:v>
                </c:pt>
                <c:pt idx="6">
                  <c:v>62</c:v>
                </c:pt>
                <c:pt idx="7">
                  <c:v>44</c:v>
                </c:pt>
                <c:pt idx="8">
                  <c:v>136</c:v>
                </c:pt>
                <c:pt idx="9">
                  <c:v>3</c:v>
                </c:pt>
                <c:pt idx="10">
                  <c:v>8</c:v>
                </c:pt>
              </c:numCache>
            </c:numRef>
          </c:val>
          <c:smooth val="0"/>
          <c:extLst>
            <c:ext xmlns:c16="http://schemas.microsoft.com/office/drawing/2014/chart" uri="{C3380CC4-5D6E-409C-BE32-E72D297353CC}">
              <c16:uniqueId val="{00000001-B31E-47A8-9431-FACD4E78D614}"/>
            </c:ext>
          </c:extLst>
        </c:ser>
        <c:dLbls>
          <c:showLegendKey val="0"/>
          <c:showVal val="0"/>
          <c:showCatName val="0"/>
          <c:showSerName val="0"/>
          <c:showPercent val="0"/>
          <c:showBubbleSize val="0"/>
        </c:dLbls>
        <c:marker val="1"/>
        <c:smooth val="0"/>
        <c:axId val="749214664"/>
        <c:axId val="749213024"/>
        <c:extLst>
          <c:ext xmlns:c15="http://schemas.microsoft.com/office/drawing/2012/chart" uri="{02D57815-91ED-43cb-92C2-25804820EDAC}">
            <c15:filteredLineSeries>
              <c15:ser>
                <c:idx val="2"/>
                <c:order val="2"/>
                <c:tx>
                  <c:strRef>
                    <c:extLst>
                      <c:ext uri="{02D57815-91ED-43cb-92C2-25804820EDAC}">
                        <c15:formulaRef>
                          <c15:sqref>工作表1!$E$1</c15:sqref>
                        </c15:formulaRef>
                      </c:ext>
                    </c:extLst>
                    <c:strCache>
                      <c:ptCount val="1"/>
                      <c:pt idx="0">
                        <c:v>完成80%以上</c:v>
                      </c:pt>
                    </c:strCache>
                  </c:strRef>
                </c:tx>
                <c:spPr>
                  <a:ln w="34925" cap="rnd">
                    <a:solidFill>
                      <a:schemeClr val="accent3"/>
                    </a:solidFill>
                    <a:round/>
                  </a:ln>
                  <a:effectLst>
                    <a:outerShdw blurRad="40000" dist="23000" dir="5400000" rotWithShape="0">
                      <a:srgbClr val="000000">
                        <a:alpha val="35000"/>
                      </a:srgbClr>
                    </a:outerShdw>
                  </a:effectLst>
                </c:spPr>
                <c:marker>
                  <c:symbol val="none"/>
                </c:marker>
                <c:cat>
                  <c:strRef>
                    <c:extLst>
                      <c:ext uri="{02D57815-91ED-43cb-92C2-25804820EDAC}">
                        <c15:formulaRef>
                          <c15:sqref>工作表1!$C$2:$C$12</c15:sqref>
                        </c15:formulaRef>
                      </c:ext>
                    </c:extLst>
                    <c:strCache>
                      <c:ptCount val="11"/>
                      <c:pt idx="0">
                        <c:v>1.顧客管理作業           </c:v>
                      </c:pt>
                      <c:pt idx="1">
                        <c:v>2.業務作業  </c:v>
                      </c:pt>
                      <c:pt idx="2">
                        <c:v>3.帳務作業                 </c:v>
                      </c:pt>
                      <c:pt idx="3">
                        <c:v>4.批次作業                             </c:v>
                      </c:pt>
                      <c:pt idx="4">
                        <c:v>5.管理性作業                            </c:v>
                      </c:pt>
                      <c:pt idx="5">
                        <c:v>6.共同作業            </c:v>
                      </c:pt>
                      <c:pt idx="6">
                        <c:v>7.外部系統</c:v>
                      </c:pt>
                      <c:pt idx="7">
                        <c:v>8.遵循法令作業</c:v>
                      </c:pt>
                      <c:pt idx="8">
                        <c:v>9.報表作業 </c:v>
                      </c:pt>
                      <c:pt idx="9">
                        <c:v>10.系統iFX</c:v>
                      </c:pt>
                      <c:pt idx="10">
                        <c:v>11.系統iTX</c:v>
                      </c:pt>
                    </c:strCache>
                  </c:strRef>
                </c:cat>
                <c:val>
                  <c:numRef>
                    <c:extLst>
                      <c:ext uri="{02D57815-91ED-43cb-92C2-25804820EDAC}">
                        <c15:formulaRef>
                          <c15:sqref>工作表1!$E$2:$E$12</c15:sqref>
                        </c15:formulaRef>
                      </c:ext>
                    </c:extLst>
                    <c:numCache>
                      <c:formatCode>General</c:formatCode>
                      <c:ptCount val="11"/>
                      <c:pt idx="0">
                        <c:v>15</c:v>
                      </c:pt>
                      <c:pt idx="1">
                        <c:v>75</c:v>
                      </c:pt>
                      <c:pt idx="2">
                        <c:v>40</c:v>
                      </c:pt>
                      <c:pt idx="3">
                        <c:v>61</c:v>
                      </c:pt>
                      <c:pt idx="4">
                        <c:v>64</c:v>
                      </c:pt>
                      <c:pt idx="5">
                        <c:v>77</c:v>
                      </c:pt>
                      <c:pt idx="6">
                        <c:v>62</c:v>
                      </c:pt>
                      <c:pt idx="7">
                        <c:v>44</c:v>
                      </c:pt>
                      <c:pt idx="8">
                        <c:v>136</c:v>
                      </c:pt>
                      <c:pt idx="9">
                        <c:v>4</c:v>
                      </c:pt>
                      <c:pt idx="10">
                        <c:v>8</c:v>
                      </c:pt>
                    </c:numCache>
                  </c:numRef>
                </c:val>
                <c:smooth val="0"/>
                <c:extLst>
                  <c:ext xmlns:c16="http://schemas.microsoft.com/office/drawing/2014/chart" uri="{C3380CC4-5D6E-409C-BE32-E72D297353CC}">
                    <c16:uniqueId val="{00000002-B31E-47A8-9431-FACD4E78D614}"/>
                  </c:ext>
                </c:extLst>
              </c15:ser>
            </c15:filteredLineSeries>
          </c:ext>
        </c:extLst>
      </c:lineChart>
      <c:catAx>
        <c:axId val="74921466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zh-TW" altLang="en-US" dirty="0">
                    <a:latin typeface="+mn-ea"/>
                    <a:ea typeface="+mn-ea"/>
                  </a:rPr>
                  <a:t>業務功能</a:t>
                </a:r>
              </a:p>
            </c:rich>
          </c:tx>
          <c:layout>
            <c:manualLayout>
              <c:xMode val="edge"/>
              <c:yMode val="edge"/>
              <c:x val="0.42499763023272641"/>
              <c:y val="0.7028029613199433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0" spcFirstLastPara="1" vertOverflow="ellipsis" vert="eaVert" wrap="square" anchor="ctr" anchorCtr="0"/>
          <a:lstStyle/>
          <a:p>
            <a:pPr>
              <a:defRPr sz="1197" b="0" i="0" u="none" strike="noStrike" kern="1200" baseline="0">
                <a:solidFill>
                  <a:schemeClr val="tx1">
                    <a:lumMod val="65000"/>
                    <a:lumOff val="35000"/>
                  </a:schemeClr>
                </a:solidFill>
                <a:latin typeface="+mn-lt"/>
                <a:ea typeface="+mn-ea"/>
                <a:cs typeface="+mn-cs"/>
              </a:defRPr>
            </a:pPr>
            <a:endParaRPr lang="zh-TW"/>
          </a:p>
        </c:txPr>
        <c:crossAx val="749213024"/>
        <c:crosses val="autoZero"/>
        <c:auto val="1"/>
        <c:lblAlgn val="ctr"/>
        <c:lblOffset val="100"/>
        <c:noMultiLvlLbl val="0"/>
      </c:catAx>
      <c:valAx>
        <c:axId val="749213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zh-TW" altLang="en-US" dirty="0">
                    <a:latin typeface="+mn-ea"/>
                    <a:ea typeface="+mn-ea"/>
                  </a:rPr>
                  <a:t>功能數</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49214664"/>
        <c:crosses val="autoZero"/>
        <c:crossBetween val="between"/>
      </c:valAx>
      <c:spPr>
        <a:noFill/>
        <a:ln>
          <a:noFill/>
        </a:ln>
        <a:effectLst/>
      </c:spPr>
    </c:plotArea>
    <c:legend>
      <c:legendPos val="b"/>
      <c:layout>
        <c:manualLayout>
          <c:xMode val="edge"/>
          <c:yMode val="edge"/>
          <c:x val="0.60868708267888683"/>
          <c:y val="0.70177350317470022"/>
          <c:w val="0.31011551723610731"/>
          <c:h val="4.748510120854279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213675602150193E-2"/>
          <c:y val="3.0424116719192023E-2"/>
          <c:w val="0.93021700908698879"/>
          <c:h val="0.7543351563986852"/>
        </c:manualLayout>
      </c:layout>
      <c:barChart>
        <c:barDir val="col"/>
        <c:grouping val="clustered"/>
        <c:varyColors val="0"/>
        <c:ser>
          <c:idx val="0"/>
          <c:order val="0"/>
          <c:tx>
            <c:strRef>
              <c:f>工作表1!$B$1</c:f>
              <c:strCache>
                <c:ptCount val="1"/>
                <c:pt idx="0">
                  <c:v>加班時數</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工作表1!$A$2:$A$10</c:f>
              <c:numCache>
                <c:formatCode>m/d/yyyy</c:formatCode>
                <c:ptCount val="9"/>
                <c:pt idx="0">
                  <c:v>43959</c:v>
                </c:pt>
                <c:pt idx="1">
                  <c:v>43966</c:v>
                </c:pt>
                <c:pt idx="2">
                  <c:v>43973</c:v>
                </c:pt>
                <c:pt idx="3">
                  <c:v>43980</c:v>
                </c:pt>
                <c:pt idx="4">
                  <c:v>43987</c:v>
                </c:pt>
                <c:pt idx="5">
                  <c:v>43994</c:v>
                </c:pt>
                <c:pt idx="6">
                  <c:v>44002</c:v>
                </c:pt>
                <c:pt idx="7">
                  <c:v>44008</c:v>
                </c:pt>
                <c:pt idx="8">
                  <c:v>44015</c:v>
                </c:pt>
              </c:numCache>
            </c:numRef>
          </c:cat>
          <c:val>
            <c:numRef>
              <c:f>工作表1!$B$2:$B$10</c:f>
              <c:numCache>
                <c:formatCode>General</c:formatCode>
                <c:ptCount val="9"/>
                <c:pt idx="0">
                  <c:v>36.5</c:v>
                </c:pt>
                <c:pt idx="1">
                  <c:v>44.5</c:v>
                </c:pt>
                <c:pt idx="2">
                  <c:v>83.5</c:v>
                </c:pt>
                <c:pt idx="3">
                  <c:v>89</c:v>
                </c:pt>
                <c:pt idx="4">
                  <c:v>86.5</c:v>
                </c:pt>
                <c:pt idx="5">
                  <c:v>86</c:v>
                </c:pt>
                <c:pt idx="6">
                  <c:v>130.5</c:v>
                </c:pt>
                <c:pt idx="7">
                  <c:v>72</c:v>
                </c:pt>
                <c:pt idx="8">
                  <c:v>111</c:v>
                </c:pt>
              </c:numCache>
            </c:numRef>
          </c:val>
          <c:extLst>
            <c:ext xmlns:c16="http://schemas.microsoft.com/office/drawing/2014/chart" uri="{C3380CC4-5D6E-409C-BE32-E72D297353CC}">
              <c16:uniqueId val="{00000000-C963-4643-9671-AFBEE5029BEF}"/>
            </c:ext>
          </c:extLst>
        </c:ser>
        <c:dLbls>
          <c:dLblPos val="inEnd"/>
          <c:showLegendKey val="0"/>
          <c:showVal val="1"/>
          <c:showCatName val="0"/>
          <c:showSerName val="0"/>
          <c:showPercent val="0"/>
          <c:showBubbleSize val="0"/>
        </c:dLbls>
        <c:gapWidth val="80"/>
        <c:overlap val="25"/>
        <c:axId val="445553288"/>
        <c:axId val="445558208"/>
      </c:barChart>
      <c:catAx>
        <c:axId val="445553288"/>
        <c:scaling>
          <c:orientation val="minMax"/>
        </c:scaling>
        <c:delete val="0"/>
        <c:axPos val="b"/>
        <c:numFmt formatCode="m/d/yyyy"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zh-TW"/>
          </a:p>
        </c:txPr>
        <c:crossAx val="445558208"/>
        <c:crosses val="autoZero"/>
        <c:auto val="0"/>
        <c:lblAlgn val="ctr"/>
        <c:lblOffset val="100"/>
        <c:noMultiLvlLbl val="0"/>
      </c:catAx>
      <c:valAx>
        <c:axId val="44555820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zh-TW"/>
          </a:p>
        </c:txPr>
        <c:crossAx val="445553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TW"/>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9.700311076547051E-2"/>
          <c:y val="0.21166666666666667"/>
          <c:w val="0.80599377846905895"/>
          <c:h val="0.74129629629629634"/>
        </c:manualLayout>
      </c:layout>
      <c:barChart>
        <c:barDir val="bar"/>
        <c:grouping val="stacked"/>
        <c:varyColors val="0"/>
        <c:ser>
          <c:idx val="0"/>
          <c:order val="0"/>
          <c:tx>
            <c:strRef>
              <c:f>工作表1!$B$1</c:f>
              <c:strCache>
                <c:ptCount val="1"/>
                <c:pt idx="0">
                  <c:v>數列 1</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lt1"/>
                      </a:solidFill>
                      <a:latin typeface="+mn-lt"/>
                      <a:ea typeface="+mn-ea"/>
                      <a:cs typeface="+mn-cs"/>
                    </a:defRPr>
                  </a:pPr>
                  <a:endParaRPr lang="zh-TW"/>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0-0082-4190-A250-C4C830D95A2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工作表1!$A$2</c:f>
              <c:strCache>
                <c:ptCount val="1"/>
                <c:pt idx="0">
                  <c:v>類別 1</c:v>
                </c:pt>
              </c:strCache>
            </c:strRef>
          </c:cat>
          <c:val>
            <c:numRef>
              <c:f>工作表1!$B$2</c:f>
              <c:numCache>
                <c:formatCode>General</c:formatCode>
                <c:ptCount val="1"/>
                <c:pt idx="0">
                  <c:v>30</c:v>
                </c:pt>
              </c:numCache>
            </c:numRef>
          </c:val>
          <c:extLst>
            <c:ext xmlns:c16="http://schemas.microsoft.com/office/drawing/2014/chart" uri="{C3380CC4-5D6E-409C-BE32-E72D297353CC}">
              <c16:uniqueId val="{00000001-0082-4190-A250-C4C830D95A23}"/>
            </c:ext>
          </c:extLst>
        </c:ser>
        <c:dLbls>
          <c:dLblPos val="ctr"/>
          <c:showLegendKey val="0"/>
          <c:showVal val="1"/>
          <c:showCatName val="0"/>
          <c:showSerName val="0"/>
          <c:showPercent val="0"/>
          <c:showBubbleSize val="0"/>
        </c:dLbls>
        <c:gapWidth val="79"/>
        <c:overlap val="100"/>
        <c:axId val="48765952"/>
        <c:axId val="48788992"/>
      </c:barChart>
      <c:catAx>
        <c:axId val="48765952"/>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crossAx val="48788992"/>
        <c:crosses val="autoZero"/>
        <c:auto val="1"/>
        <c:lblAlgn val="ctr"/>
        <c:lblOffset val="100"/>
        <c:noMultiLvlLbl val="0"/>
      </c:catAx>
      <c:valAx>
        <c:axId val="48788992"/>
        <c:scaling>
          <c:orientation val="minMax"/>
          <c:max val="100"/>
        </c:scaling>
        <c:delete val="1"/>
        <c:axPos val="b"/>
        <c:numFmt formatCode="General" sourceLinked="1"/>
        <c:majorTickMark val="none"/>
        <c:minorTickMark val="none"/>
        <c:tickLblPos val="nextTo"/>
        <c:crossAx val="48765952"/>
        <c:crosses val="autoZero"/>
        <c:crossBetween val="between"/>
        <c:majorUnit val="25"/>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9.700311076547051E-2"/>
          <c:y val="0.21166666666666667"/>
          <c:w val="0.80599377846905895"/>
          <c:h val="0.74129629629629634"/>
        </c:manualLayout>
      </c:layout>
      <c:barChart>
        <c:barDir val="bar"/>
        <c:grouping val="stacked"/>
        <c:varyColors val="0"/>
        <c:ser>
          <c:idx val="0"/>
          <c:order val="0"/>
          <c:tx>
            <c:strRef>
              <c:f>工作表1!$B$1</c:f>
              <c:strCache>
                <c:ptCount val="1"/>
                <c:pt idx="0">
                  <c:v>數列 1</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lt1"/>
                      </a:solidFill>
                      <a:latin typeface="+mn-lt"/>
                      <a:ea typeface="+mn-ea"/>
                      <a:cs typeface="+mn-cs"/>
                    </a:defRPr>
                  </a:pPr>
                  <a:endParaRPr lang="zh-TW"/>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0-40BD-4526-B2AD-553B307764F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工作表1!$A$2</c:f>
              <c:strCache>
                <c:ptCount val="1"/>
                <c:pt idx="0">
                  <c:v>類別 1</c:v>
                </c:pt>
              </c:strCache>
            </c:strRef>
          </c:cat>
          <c:val>
            <c:numRef>
              <c:f>工作表1!$B$2</c:f>
              <c:numCache>
                <c:formatCode>General</c:formatCode>
                <c:ptCount val="1"/>
                <c:pt idx="0">
                  <c:v>10</c:v>
                </c:pt>
              </c:numCache>
            </c:numRef>
          </c:val>
          <c:extLst>
            <c:ext xmlns:c16="http://schemas.microsoft.com/office/drawing/2014/chart" uri="{C3380CC4-5D6E-409C-BE32-E72D297353CC}">
              <c16:uniqueId val="{00000001-40BD-4526-B2AD-553B307764F9}"/>
            </c:ext>
          </c:extLst>
        </c:ser>
        <c:dLbls>
          <c:dLblPos val="ctr"/>
          <c:showLegendKey val="0"/>
          <c:showVal val="1"/>
          <c:showCatName val="0"/>
          <c:showSerName val="0"/>
          <c:showPercent val="0"/>
          <c:showBubbleSize val="0"/>
        </c:dLbls>
        <c:gapWidth val="79"/>
        <c:overlap val="100"/>
        <c:axId val="48765952"/>
        <c:axId val="48788992"/>
      </c:barChart>
      <c:catAx>
        <c:axId val="48765952"/>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crossAx val="48788992"/>
        <c:crosses val="autoZero"/>
        <c:auto val="1"/>
        <c:lblAlgn val="ctr"/>
        <c:lblOffset val="100"/>
        <c:noMultiLvlLbl val="0"/>
      </c:catAx>
      <c:valAx>
        <c:axId val="48788992"/>
        <c:scaling>
          <c:orientation val="minMax"/>
          <c:max val="100"/>
        </c:scaling>
        <c:delete val="1"/>
        <c:axPos val="b"/>
        <c:numFmt formatCode="General" sourceLinked="1"/>
        <c:majorTickMark val="none"/>
        <c:minorTickMark val="none"/>
        <c:tickLblPos val="nextTo"/>
        <c:crossAx val="48765952"/>
        <c:crosses val="autoZero"/>
        <c:crossBetween val="between"/>
        <c:majorUnit val="25"/>
      </c:valAx>
      <c:spPr>
        <a:noFill/>
        <a:ln>
          <a:noFill/>
        </a:ln>
        <a:effectLst/>
      </c:spPr>
    </c:plotArea>
    <c:plotVisOnly val="1"/>
    <c:dispBlanksAs val="gap"/>
    <c:showDLblsOverMax val="0"/>
  </c:chart>
  <c:spPr>
    <a:noFill/>
    <a:ln w="9525" cap="flat" cmpd="sng" algn="ctr">
      <a:noFill/>
      <a:prstDash val="solid"/>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00311076547051E-2"/>
          <c:y val="0.21166666666666667"/>
          <c:w val="0.80599377846905895"/>
          <c:h val="0.74129629629629634"/>
        </c:manualLayout>
      </c:layout>
      <c:barChart>
        <c:barDir val="bar"/>
        <c:grouping val="stacked"/>
        <c:varyColors val="0"/>
        <c:ser>
          <c:idx val="0"/>
          <c:order val="0"/>
          <c:tx>
            <c:strRef>
              <c:f>工作表1!$B$1</c:f>
              <c:strCache>
                <c:ptCount val="1"/>
                <c:pt idx="0">
                  <c:v>數列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工作表1!$A$2</c:f>
              <c:strCache>
                <c:ptCount val="1"/>
                <c:pt idx="0">
                  <c:v>類別 1</c:v>
                </c:pt>
              </c:strCache>
            </c:strRef>
          </c:cat>
          <c:val>
            <c:numRef>
              <c:f>工作表1!$B$2</c:f>
              <c:numCache>
                <c:formatCode>General</c:formatCode>
                <c:ptCount val="1"/>
                <c:pt idx="0">
                  <c:v>25</c:v>
                </c:pt>
              </c:numCache>
            </c:numRef>
          </c:val>
          <c:extLst>
            <c:ext xmlns:c16="http://schemas.microsoft.com/office/drawing/2014/chart" uri="{C3380CC4-5D6E-409C-BE32-E72D297353CC}">
              <c16:uniqueId val="{00000000-FFE0-456F-B867-851279029FE8}"/>
            </c:ext>
          </c:extLst>
        </c:ser>
        <c:dLbls>
          <c:dLblPos val="ctr"/>
          <c:showLegendKey val="0"/>
          <c:showVal val="1"/>
          <c:showCatName val="0"/>
          <c:showSerName val="0"/>
          <c:showPercent val="0"/>
          <c:showBubbleSize val="0"/>
        </c:dLbls>
        <c:gapWidth val="79"/>
        <c:overlap val="100"/>
        <c:axId val="48765952"/>
        <c:axId val="48788992"/>
      </c:barChart>
      <c:catAx>
        <c:axId val="487659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8788992"/>
        <c:crosses val="autoZero"/>
        <c:auto val="1"/>
        <c:lblAlgn val="ctr"/>
        <c:lblOffset val="100"/>
        <c:noMultiLvlLbl val="0"/>
      </c:catAx>
      <c:valAx>
        <c:axId val="48788992"/>
        <c:scaling>
          <c:orientation val="minMax"/>
          <c:max val="100"/>
        </c:scaling>
        <c:delete val="1"/>
        <c:axPos val="b"/>
        <c:numFmt formatCode="General" sourceLinked="1"/>
        <c:majorTickMark val="none"/>
        <c:minorTickMark val="none"/>
        <c:tickLblPos val="nextTo"/>
        <c:crossAx val="48765952"/>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a:pPr>
      <a:endParaRPr lang="zh-TW"/>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46C3E-515F-4F9E-A6EC-150D8E9FA160}" type="doc">
      <dgm:prSet loTypeId="urn:microsoft.com/office/officeart/2005/8/layout/chevron1" loCatId="process" qsTypeId="urn:microsoft.com/office/officeart/2005/8/quickstyle/simple1" qsCatId="simple" csTypeId="urn:microsoft.com/office/officeart/2005/8/colors/accent1_2" csCatId="accent1" phldr="1"/>
      <dgm:spPr/>
    </dgm:pt>
    <dgm:pt modelId="{9F6DC194-D3A5-4E30-9E4C-B05E7D288B4A}">
      <dgm:prSet phldrT="[文字]" custT="1"/>
      <dgm:spPr>
        <a:solidFill>
          <a:schemeClr val="bg1">
            <a:lumMod val="50000"/>
          </a:schemeClr>
        </a:solidFill>
      </dgm:spPr>
      <dgm:t>
        <a:bodyPr/>
        <a:lstStyle/>
        <a:p>
          <a:r>
            <a:rPr lang="en-US" altLang="zh-TW" sz="1400" b="1" dirty="0" smtClean="0">
              <a:solidFill>
                <a:schemeClr val="accent5">
                  <a:lumMod val="20000"/>
                  <a:lumOff val="80000"/>
                </a:schemeClr>
              </a:solidFill>
            </a:rPr>
            <a:t>(1)CASH</a:t>
          </a:r>
          <a:r>
            <a:rPr lang="zh-TW" altLang="en-US" sz="1400" b="1" dirty="0" smtClean="0">
              <a:solidFill>
                <a:schemeClr val="accent5">
                  <a:lumMod val="20000"/>
                  <a:lumOff val="80000"/>
                </a:schemeClr>
              </a:solidFill>
            </a:rPr>
            <a:t>、外匯</a:t>
          </a:r>
          <a:endParaRPr lang="en-US" altLang="zh-TW" sz="1400" b="1" dirty="0" smtClean="0">
            <a:solidFill>
              <a:schemeClr val="accent5">
                <a:lumMod val="20000"/>
                <a:lumOff val="80000"/>
              </a:schemeClr>
            </a:solidFill>
          </a:endParaRPr>
        </a:p>
        <a:p>
          <a:r>
            <a:rPr lang="en-US" altLang="zh-TW" sz="1400" b="1" dirty="0" smtClean="0">
              <a:solidFill>
                <a:schemeClr val="accent5">
                  <a:lumMod val="20000"/>
                  <a:lumOff val="80000"/>
                </a:schemeClr>
              </a:solidFill>
            </a:rPr>
            <a:t>2018/11/06~</a:t>
          </a:r>
        </a:p>
        <a:p>
          <a:r>
            <a:rPr lang="en-US" altLang="zh-TW" sz="1400" b="1" dirty="0" smtClean="0">
              <a:solidFill>
                <a:schemeClr val="accent5">
                  <a:lumMod val="20000"/>
                  <a:lumOff val="80000"/>
                </a:schemeClr>
              </a:solidFill>
            </a:rPr>
            <a:t>2019/03/29</a:t>
          </a:r>
          <a:endParaRPr lang="zh-TW" altLang="en-US" sz="1400" b="1" dirty="0">
            <a:solidFill>
              <a:schemeClr val="accent5">
                <a:lumMod val="20000"/>
                <a:lumOff val="80000"/>
              </a:schemeClr>
            </a:solidFill>
          </a:endParaRPr>
        </a:p>
      </dgm:t>
    </dgm:pt>
    <dgm:pt modelId="{76B3ECCD-9D4E-4548-BA1F-CA86A078E7D8}" type="parTrans" cxnId="{7D06D7F9-E7A2-4A75-B029-E34333D2498D}">
      <dgm:prSet/>
      <dgm:spPr/>
      <dgm:t>
        <a:bodyPr/>
        <a:lstStyle/>
        <a:p>
          <a:endParaRPr lang="zh-TW" altLang="en-US" sz="1400">
            <a:solidFill>
              <a:schemeClr val="accent5">
                <a:lumMod val="20000"/>
                <a:lumOff val="80000"/>
              </a:schemeClr>
            </a:solidFill>
          </a:endParaRPr>
        </a:p>
      </dgm:t>
    </dgm:pt>
    <dgm:pt modelId="{D303FCBF-F5EC-427F-A7C2-377080761D1E}" type="sibTrans" cxnId="{7D06D7F9-E7A2-4A75-B029-E34333D2498D}">
      <dgm:prSet/>
      <dgm:spPr/>
      <dgm:t>
        <a:bodyPr/>
        <a:lstStyle/>
        <a:p>
          <a:endParaRPr lang="zh-TW" altLang="en-US" sz="1400">
            <a:solidFill>
              <a:schemeClr val="accent5">
                <a:lumMod val="20000"/>
                <a:lumOff val="80000"/>
              </a:schemeClr>
            </a:solidFill>
          </a:endParaRPr>
        </a:p>
      </dgm:t>
    </dgm:pt>
    <dgm:pt modelId="{350954BD-9A06-4F79-A96A-B03A7505FE91}">
      <dgm:prSet phldrT="[文字]" custT="1"/>
      <dgm:spPr>
        <a:solidFill>
          <a:schemeClr val="bg1">
            <a:lumMod val="50000"/>
          </a:schemeClr>
        </a:solidFill>
      </dgm:spPr>
      <dgm:t>
        <a:bodyPr/>
        <a:lstStyle/>
        <a:p>
          <a:r>
            <a:rPr lang="en-US" altLang="zh-TW" sz="1400" b="1" dirty="0" smtClean="0">
              <a:solidFill>
                <a:schemeClr val="accent5">
                  <a:lumMod val="20000"/>
                  <a:lumOff val="80000"/>
                </a:schemeClr>
              </a:solidFill>
            </a:rPr>
            <a:t>(2)</a:t>
          </a:r>
          <a:r>
            <a:rPr lang="zh-TW" altLang="en-US" sz="1400" b="1" dirty="0" smtClean="0">
              <a:solidFill>
                <a:schemeClr val="accent5">
                  <a:lumMod val="20000"/>
                  <a:lumOff val="80000"/>
                </a:schemeClr>
              </a:solidFill>
            </a:rPr>
            <a:t>國外債券</a:t>
          </a:r>
          <a:endParaRPr lang="en-US" altLang="zh-TW" sz="1400" b="1" dirty="0" smtClean="0">
            <a:solidFill>
              <a:schemeClr val="accent5">
                <a:lumMod val="20000"/>
                <a:lumOff val="80000"/>
              </a:schemeClr>
            </a:solidFill>
          </a:endParaRPr>
        </a:p>
        <a:p>
          <a:r>
            <a:rPr lang="en-US" altLang="zh-TW" sz="1400" b="1" dirty="0" smtClean="0">
              <a:solidFill>
                <a:schemeClr val="accent5">
                  <a:lumMod val="20000"/>
                  <a:lumOff val="80000"/>
                </a:schemeClr>
              </a:solidFill>
            </a:rPr>
            <a:t>2019/1/2~</a:t>
          </a:r>
        </a:p>
        <a:p>
          <a:r>
            <a:rPr lang="en-US" altLang="zh-TW" sz="1400" b="1" dirty="0" smtClean="0">
              <a:solidFill>
                <a:schemeClr val="accent5">
                  <a:lumMod val="20000"/>
                  <a:lumOff val="80000"/>
                </a:schemeClr>
              </a:solidFill>
            </a:rPr>
            <a:t>2019/7/12</a:t>
          </a:r>
          <a:endParaRPr lang="zh-TW" altLang="en-US" sz="1400" b="1" dirty="0">
            <a:solidFill>
              <a:schemeClr val="accent5">
                <a:lumMod val="20000"/>
                <a:lumOff val="80000"/>
              </a:schemeClr>
            </a:solidFill>
          </a:endParaRPr>
        </a:p>
      </dgm:t>
    </dgm:pt>
    <dgm:pt modelId="{54C738B0-F1D6-45F6-81FC-AD8B33E666A8}" type="parTrans" cxnId="{D3BD36C6-1402-496F-9843-C9718958BD8B}">
      <dgm:prSet/>
      <dgm:spPr/>
      <dgm:t>
        <a:bodyPr/>
        <a:lstStyle/>
        <a:p>
          <a:endParaRPr lang="zh-TW" altLang="en-US" sz="1400">
            <a:solidFill>
              <a:schemeClr val="accent5">
                <a:lumMod val="20000"/>
                <a:lumOff val="80000"/>
              </a:schemeClr>
            </a:solidFill>
          </a:endParaRPr>
        </a:p>
      </dgm:t>
    </dgm:pt>
    <dgm:pt modelId="{FB77E090-1331-4074-9615-0C75B04DF035}" type="sibTrans" cxnId="{D3BD36C6-1402-496F-9843-C9718958BD8B}">
      <dgm:prSet/>
      <dgm:spPr/>
      <dgm:t>
        <a:bodyPr/>
        <a:lstStyle/>
        <a:p>
          <a:endParaRPr lang="zh-TW" altLang="en-US" sz="1400">
            <a:solidFill>
              <a:schemeClr val="accent5">
                <a:lumMod val="20000"/>
                <a:lumOff val="80000"/>
              </a:schemeClr>
            </a:solidFill>
          </a:endParaRPr>
        </a:p>
      </dgm:t>
    </dgm:pt>
    <dgm:pt modelId="{338ED50F-10E7-4EF8-802F-A0B548446C17}">
      <dgm:prSet phldrT="[文字]" custT="1"/>
      <dgm:spPr>
        <a:solidFill>
          <a:schemeClr val="bg1">
            <a:lumMod val="50000"/>
          </a:schemeClr>
        </a:solidFill>
      </dgm:spPr>
      <dgm:t>
        <a:bodyPr/>
        <a:lstStyle/>
        <a:p>
          <a:r>
            <a:rPr lang="en-US" altLang="zh-TW" sz="1400" b="1" dirty="0" smtClean="0">
              <a:solidFill>
                <a:schemeClr val="accent5">
                  <a:lumMod val="20000"/>
                  <a:lumOff val="80000"/>
                </a:schemeClr>
              </a:solidFill>
            </a:rPr>
            <a:t>(3)</a:t>
          </a:r>
          <a:r>
            <a:rPr lang="zh-TW" altLang="en-US" sz="1400" b="1" dirty="0" smtClean="0">
              <a:solidFill>
                <a:schemeClr val="accent5">
                  <a:lumMod val="20000"/>
                  <a:lumOff val="80000"/>
                </a:schemeClr>
              </a:solidFill>
            </a:rPr>
            <a:t>國外股票基金</a:t>
          </a:r>
          <a:endParaRPr lang="en-US" altLang="zh-TW" sz="1400" b="1" dirty="0" smtClean="0">
            <a:solidFill>
              <a:schemeClr val="accent5">
                <a:lumMod val="20000"/>
                <a:lumOff val="80000"/>
              </a:schemeClr>
            </a:solidFill>
          </a:endParaRPr>
        </a:p>
        <a:p>
          <a:r>
            <a:rPr lang="en-US" altLang="zh-TW" sz="1400" b="1" dirty="0" smtClean="0">
              <a:solidFill>
                <a:schemeClr val="accent5">
                  <a:lumMod val="20000"/>
                  <a:lumOff val="80000"/>
                </a:schemeClr>
              </a:solidFill>
            </a:rPr>
            <a:t>2019/03/18~</a:t>
          </a:r>
        </a:p>
        <a:p>
          <a:r>
            <a:rPr lang="en-US" altLang="zh-TW" sz="1400" b="1" dirty="0" smtClean="0">
              <a:solidFill>
                <a:schemeClr val="accent5">
                  <a:lumMod val="20000"/>
                  <a:lumOff val="80000"/>
                </a:schemeClr>
              </a:solidFill>
            </a:rPr>
            <a:t>2019/11/13</a:t>
          </a:r>
          <a:endParaRPr lang="zh-TW" altLang="en-US" sz="1400" b="1" dirty="0">
            <a:solidFill>
              <a:schemeClr val="accent5">
                <a:lumMod val="20000"/>
                <a:lumOff val="80000"/>
              </a:schemeClr>
            </a:solidFill>
          </a:endParaRPr>
        </a:p>
      </dgm:t>
    </dgm:pt>
    <dgm:pt modelId="{640CEDA6-6E73-4BBA-8C9C-5F9B70AC17BB}" type="parTrans" cxnId="{5564C4DA-20DB-4CBF-9D05-5EADB39C7B81}">
      <dgm:prSet/>
      <dgm:spPr/>
      <dgm:t>
        <a:bodyPr/>
        <a:lstStyle/>
        <a:p>
          <a:endParaRPr lang="zh-TW" altLang="en-US" sz="1400">
            <a:solidFill>
              <a:schemeClr val="accent5">
                <a:lumMod val="20000"/>
                <a:lumOff val="80000"/>
              </a:schemeClr>
            </a:solidFill>
          </a:endParaRPr>
        </a:p>
      </dgm:t>
    </dgm:pt>
    <dgm:pt modelId="{64EA9F83-EE49-484E-B72E-86D4E0C79C37}" type="sibTrans" cxnId="{5564C4DA-20DB-4CBF-9D05-5EADB39C7B81}">
      <dgm:prSet/>
      <dgm:spPr/>
      <dgm:t>
        <a:bodyPr/>
        <a:lstStyle/>
        <a:p>
          <a:endParaRPr lang="zh-TW" altLang="en-US" sz="1400">
            <a:solidFill>
              <a:schemeClr val="accent5">
                <a:lumMod val="20000"/>
                <a:lumOff val="80000"/>
              </a:schemeClr>
            </a:solidFill>
          </a:endParaRPr>
        </a:p>
      </dgm:t>
    </dgm:pt>
    <dgm:pt modelId="{6444E608-4D2C-4AA8-9311-7044948B01FF}">
      <dgm:prSet phldrT="[文字]" custT="1"/>
      <dgm:spPr>
        <a:solidFill>
          <a:schemeClr val="accent1">
            <a:lumMod val="75000"/>
          </a:schemeClr>
        </a:solidFill>
      </dgm:spPr>
      <dgm:t>
        <a:bodyPr/>
        <a:lstStyle/>
        <a:p>
          <a:r>
            <a:rPr lang="en-US" altLang="zh-TW" sz="1400" dirty="0" smtClean="0">
              <a:solidFill>
                <a:srgbClr val="FFFF00"/>
              </a:solidFill>
            </a:rPr>
            <a:t>(4)</a:t>
          </a:r>
          <a:r>
            <a:rPr lang="zh-TW" altLang="en-US" sz="1400" dirty="0" smtClean="0">
              <a:solidFill>
                <a:srgbClr val="FFFF00"/>
              </a:solidFill>
            </a:rPr>
            <a:t>國內股債基</a:t>
          </a:r>
          <a:endParaRPr lang="en-US" altLang="zh-TW" sz="1400" dirty="0" smtClean="0">
            <a:solidFill>
              <a:srgbClr val="FFFF00"/>
            </a:solidFill>
          </a:endParaRPr>
        </a:p>
        <a:p>
          <a:r>
            <a:rPr lang="en-US" altLang="zh-TW" sz="1400" dirty="0" smtClean="0">
              <a:solidFill>
                <a:srgbClr val="FFFF00"/>
              </a:solidFill>
            </a:rPr>
            <a:t>2020/03/01~</a:t>
          </a:r>
        </a:p>
        <a:p>
          <a:r>
            <a:rPr lang="en-US" altLang="zh-TW" sz="1400" dirty="0" smtClean="0">
              <a:solidFill>
                <a:srgbClr val="FFFF00"/>
              </a:solidFill>
            </a:rPr>
            <a:t>2020/07/09</a:t>
          </a:r>
          <a:endParaRPr lang="zh-TW" altLang="en-US" sz="1400" dirty="0">
            <a:solidFill>
              <a:srgbClr val="FFFF00"/>
            </a:solidFill>
          </a:endParaRPr>
        </a:p>
      </dgm:t>
    </dgm:pt>
    <dgm:pt modelId="{7B9672AF-440A-4B4B-8D60-0CC8BC087554}" type="parTrans" cxnId="{06140136-7145-4DFE-9A71-FD7E55C81E08}">
      <dgm:prSet/>
      <dgm:spPr/>
      <dgm:t>
        <a:bodyPr/>
        <a:lstStyle/>
        <a:p>
          <a:endParaRPr lang="zh-TW" altLang="en-US" sz="1400">
            <a:solidFill>
              <a:schemeClr val="accent5">
                <a:lumMod val="20000"/>
                <a:lumOff val="80000"/>
              </a:schemeClr>
            </a:solidFill>
          </a:endParaRPr>
        </a:p>
      </dgm:t>
    </dgm:pt>
    <dgm:pt modelId="{9823C263-0E0E-4E43-8088-FA4971AEA6EC}" type="sibTrans" cxnId="{06140136-7145-4DFE-9A71-FD7E55C81E08}">
      <dgm:prSet/>
      <dgm:spPr/>
      <dgm:t>
        <a:bodyPr/>
        <a:lstStyle/>
        <a:p>
          <a:endParaRPr lang="zh-TW" altLang="en-US" sz="1400">
            <a:solidFill>
              <a:schemeClr val="accent5">
                <a:lumMod val="20000"/>
                <a:lumOff val="80000"/>
              </a:schemeClr>
            </a:solidFill>
          </a:endParaRPr>
        </a:p>
      </dgm:t>
    </dgm:pt>
    <dgm:pt modelId="{E9657017-43F0-47DC-8550-ACF0DE60F79F}" type="pres">
      <dgm:prSet presAssocID="{91D46C3E-515F-4F9E-A6EC-150D8E9FA160}" presName="Name0" presStyleCnt="0">
        <dgm:presLayoutVars>
          <dgm:dir/>
          <dgm:animLvl val="lvl"/>
          <dgm:resizeHandles val="exact"/>
        </dgm:presLayoutVars>
      </dgm:prSet>
      <dgm:spPr/>
    </dgm:pt>
    <dgm:pt modelId="{DCA185C9-C60A-4C95-A463-76533405B601}" type="pres">
      <dgm:prSet presAssocID="{9F6DC194-D3A5-4E30-9E4C-B05E7D288B4A}" presName="parTxOnly" presStyleLbl="node1" presStyleIdx="0" presStyleCnt="4" custScaleX="124306">
        <dgm:presLayoutVars>
          <dgm:chMax val="0"/>
          <dgm:chPref val="0"/>
          <dgm:bulletEnabled val="1"/>
        </dgm:presLayoutVars>
      </dgm:prSet>
      <dgm:spPr/>
      <dgm:t>
        <a:bodyPr/>
        <a:lstStyle/>
        <a:p>
          <a:endParaRPr lang="zh-TW" altLang="en-US"/>
        </a:p>
      </dgm:t>
    </dgm:pt>
    <dgm:pt modelId="{DB81D363-0E1B-47DA-917A-1716345C9B24}" type="pres">
      <dgm:prSet presAssocID="{D303FCBF-F5EC-427F-A7C2-377080761D1E}" presName="parTxOnlySpace" presStyleCnt="0"/>
      <dgm:spPr/>
    </dgm:pt>
    <dgm:pt modelId="{6E784C26-9AD1-4133-B34E-9B5562D8D269}" type="pres">
      <dgm:prSet presAssocID="{350954BD-9A06-4F79-A96A-B03A7505FE91}" presName="parTxOnly" presStyleLbl="node1" presStyleIdx="1" presStyleCnt="4">
        <dgm:presLayoutVars>
          <dgm:chMax val="0"/>
          <dgm:chPref val="0"/>
          <dgm:bulletEnabled val="1"/>
        </dgm:presLayoutVars>
      </dgm:prSet>
      <dgm:spPr/>
      <dgm:t>
        <a:bodyPr/>
        <a:lstStyle/>
        <a:p>
          <a:endParaRPr lang="zh-TW" altLang="en-US"/>
        </a:p>
      </dgm:t>
    </dgm:pt>
    <dgm:pt modelId="{E1A4F7C2-CAD8-4A60-8E1B-57D690F2C0B4}" type="pres">
      <dgm:prSet presAssocID="{FB77E090-1331-4074-9615-0C75B04DF035}" presName="parTxOnlySpace" presStyleCnt="0"/>
      <dgm:spPr/>
    </dgm:pt>
    <dgm:pt modelId="{42EE949C-EE00-4B12-BAD8-94C3079690D1}" type="pres">
      <dgm:prSet presAssocID="{338ED50F-10E7-4EF8-802F-A0B548446C17}" presName="parTxOnly" presStyleLbl="node1" presStyleIdx="2" presStyleCnt="4" custScaleX="116794" custLinFactNeighborY="450">
        <dgm:presLayoutVars>
          <dgm:chMax val="0"/>
          <dgm:chPref val="0"/>
          <dgm:bulletEnabled val="1"/>
        </dgm:presLayoutVars>
      </dgm:prSet>
      <dgm:spPr/>
      <dgm:t>
        <a:bodyPr/>
        <a:lstStyle/>
        <a:p>
          <a:endParaRPr lang="zh-TW" altLang="en-US"/>
        </a:p>
      </dgm:t>
    </dgm:pt>
    <dgm:pt modelId="{49EC6EEA-FEFD-4118-B93F-9E6F75B2462A}" type="pres">
      <dgm:prSet presAssocID="{64EA9F83-EE49-484E-B72E-86D4E0C79C37}" presName="parTxOnlySpace" presStyleCnt="0"/>
      <dgm:spPr/>
    </dgm:pt>
    <dgm:pt modelId="{68255DCD-2B70-409B-B59C-3DFD74D623F6}" type="pres">
      <dgm:prSet presAssocID="{6444E608-4D2C-4AA8-9311-7044948B01FF}" presName="parTxOnly" presStyleLbl="node1" presStyleIdx="3" presStyleCnt="4">
        <dgm:presLayoutVars>
          <dgm:chMax val="0"/>
          <dgm:chPref val="0"/>
          <dgm:bulletEnabled val="1"/>
        </dgm:presLayoutVars>
      </dgm:prSet>
      <dgm:spPr/>
      <dgm:t>
        <a:bodyPr/>
        <a:lstStyle/>
        <a:p>
          <a:endParaRPr lang="zh-TW" altLang="en-US"/>
        </a:p>
      </dgm:t>
    </dgm:pt>
  </dgm:ptLst>
  <dgm:cxnLst>
    <dgm:cxn modelId="{A5EA1042-3195-4E57-B095-75650FBD75BB}" type="presOf" srcId="{91D46C3E-515F-4F9E-A6EC-150D8E9FA160}" destId="{E9657017-43F0-47DC-8550-ACF0DE60F79F}" srcOrd="0" destOrd="0" presId="urn:microsoft.com/office/officeart/2005/8/layout/chevron1"/>
    <dgm:cxn modelId="{4897DE83-62FD-4B09-A2C2-2AD1121A4CF4}" type="presOf" srcId="{9F6DC194-D3A5-4E30-9E4C-B05E7D288B4A}" destId="{DCA185C9-C60A-4C95-A463-76533405B601}" srcOrd="0" destOrd="0" presId="urn:microsoft.com/office/officeart/2005/8/layout/chevron1"/>
    <dgm:cxn modelId="{06140136-7145-4DFE-9A71-FD7E55C81E08}" srcId="{91D46C3E-515F-4F9E-A6EC-150D8E9FA160}" destId="{6444E608-4D2C-4AA8-9311-7044948B01FF}" srcOrd="3" destOrd="0" parTransId="{7B9672AF-440A-4B4B-8D60-0CC8BC087554}" sibTransId="{9823C263-0E0E-4E43-8088-FA4971AEA6EC}"/>
    <dgm:cxn modelId="{9ED047E9-3595-4D08-8D1A-6D3AB8914D0D}" type="presOf" srcId="{338ED50F-10E7-4EF8-802F-A0B548446C17}" destId="{42EE949C-EE00-4B12-BAD8-94C3079690D1}" srcOrd="0" destOrd="0" presId="urn:microsoft.com/office/officeart/2005/8/layout/chevron1"/>
    <dgm:cxn modelId="{155DFB01-9128-442D-BE73-D0E7E84D1EE4}" type="presOf" srcId="{6444E608-4D2C-4AA8-9311-7044948B01FF}" destId="{68255DCD-2B70-409B-B59C-3DFD74D623F6}" srcOrd="0" destOrd="0" presId="urn:microsoft.com/office/officeart/2005/8/layout/chevron1"/>
    <dgm:cxn modelId="{5564C4DA-20DB-4CBF-9D05-5EADB39C7B81}" srcId="{91D46C3E-515F-4F9E-A6EC-150D8E9FA160}" destId="{338ED50F-10E7-4EF8-802F-A0B548446C17}" srcOrd="2" destOrd="0" parTransId="{640CEDA6-6E73-4BBA-8C9C-5F9B70AC17BB}" sibTransId="{64EA9F83-EE49-484E-B72E-86D4E0C79C37}"/>
    <dgm:cxn modelId="{BF1A093A-4C5C-4102-9BC2-F44EFD9B16BA}" type="presOf" srcId="{350954BD-9A06-4F79-A96A-B03A7505FE91}" destId="{6E784C26-9AD1-4133-B34E-9B5562D8D269}" srcOrd="0" destOrd="0" presId="urn:microsoft.com/office/officeart/2005/8/layout/chevron1"/>
    <dgm:cxn modelId="{7D06D7F9-E7A2-4A75-B029-E34333D2498D}" srcId="{91D46C3E-515F-4F9E-A6EC-150D8E9FA160}" destId="{9F6DC194-D3A5-4E30-9E4C-B05E7D288B4A}" srcOrd="0" destOrd="0" parTransId="{76B3ECCD-9D4E-4548-BA1F-CA86A078E7D8}" sibTransId="{D303FCBF-F5EC-427F-A7C2-377080761D1E}"/>
    <dgm:cxn modelId="{D3BD36C6-1402-496F-9843-C9718958BD8B}" srcId="{91D46C3E-515F-4F9E-A6EC-150D8E9FA160}" destId="{350954BD-9A06-4F79-A96A-B03A7505FE91}" srcOrd="1" destOrd="0" parTransId="{54C738B0-F1D6-45F6-81FC-AD8B33E666A8}" sibTransId="{FB77E090-1331-4074-9615-0C75B04DF035}"/>
    <dgm:cxn modelId="{B30DF8DE-7257-4241-921D-93539994AC2C}" type="presParOf" srcId="{E9657017-43F0-47DC-8550-ACF0DE60F79F}" destId="{DCA185C9-C60A-4C95-A463-76533405B601}" srcOrd="0" destOrd="0" presId="urn:microsoft.com/office/officeart/2005/8/layout/chevron1"/>
    <dgm:cxn modelId="{3824ADCD-BF67-4A2D-B053-2A8CDBFBE485}" type="presParOf" srcId="{E9657017-43F0-47DC-8550-ACF0DE60F79F}" destId="{DB81D363-0E1B-47DA-917A-1716345C9B24}" srcOrd="1" destOrd="0" presId="urn:microsoft.com/office/officeart/2005/8/layout/chevron1"/>
    <dgm:cxn modelId="{4119354D-6406-4569-9A09-E1FBC9853446}" type="presParOf" srcId="{E9657017-43F0-47DC-8550-ACF0DE60F79F}" destId="{6E784C26-9AD1-4133-B34E-9B5562D8D269}" srcOrd="2" destOrd="0" presId="urn:microsoft.com/office/officeart/2005/8/layout/chevron1"/>
    <dgm:cxn modelId="{C5812249-7D83-4055-93F4-75B117D7781F}" type="presParOf" srcId="{E9657017-43F0-47DC-8550-ACF0DE60F79F}" destId="{E1A4F7C2-CAD8-4A60-8E1B-57D690F2C0B4}" srcOrd="3" destOrd="0" presId="urn:microsoft.com/office/officeart/2005/8/layout/chevron1"/>
    <dgm:cxn modelId="{A472DAAD-DA1C-4B81-8BEA-5E47B8FA022C}" type="presParOf" srcId="{E9657017-43F0-47DC-8550-ACF0DE60F79F}" destId="{42EE949C-EE00-4B12-BAD8-94C3079690D1}" srcOrd="4" destOrd="0" presId="urn:microsoft.com/office/officeart/2005/8/layout/chevron1"/>
    <dgm:cxn modelId="{31A584FB-4EA7-4D3E-9607-3432E37B3DF7}" type="presParOf" srcId="{E9657017-43F0-47DC-8550-ACF0DE60F79F}" destId="{49EC6EEA-FEFD-4118-B93F-9E6F75B2462A}" srcOrd="5" destOrd="0" presId="urn:microsoft.com/office/officeart/2005/8/layout/chevron1"/>
    <dgm:cxn modelId="{E0A05898-3A69-4FBF-B318-CC9B595C12AD}" type="presParOf" srcId="{E9657017-43F0-47DC-8550-ACF0DE60F79F}" destId="{68255DCD-2B70-409B-B59C-3DFD74D623F6}"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D46C3E-515F-4F9E-A6EC-150D8E9FA160}" type="doc">
      <dgm:prSet loTypeId="urn:microsoft.com/office/officeart/2005/8/layout/chevron1" loCatId="process" qsTypeId="urn:microsoft.com/office/officeart/2005/8/quickstyle/simple1" qsCatId="simple" csTypeId="urn:microsoft.com/office/officeart/2005/8/colors/accent1_2" csCatId="accent1" phldr="1"/>
      <dgm:spPr/>
    </dgm:pt>
    <dgm:pt modelId="{9F6DC194-D3A5-4E30-9E4C-B05E7D288B4A}">
      <dgm:prSet phldrT="[文字]" custT="1"/>
      <dgm:spPr>
        <a:solidFill>
          <a:schemeClr val="bg1">
            <a:lumMod val="50000"/>
          </a:schemeClr>
        </a:solidFill>
      </dgm:spPr>
      <dgm:t>
        <a:bodyPr/>
        <a:lstStyle/>
        <a:p>
          <a:r>
            <a:rPr lang="en-US" altLang="zh-TW" sz="1400" b="1" dirty="0" smtClean="0">
              <a:solidFill>
                <a:schemeClr val="accent5">
                  <a:lumMod val="20000"/>
                  <a:lumOff val="80000"/>
                </a:schemeClr>
              </a:solidFill>
            </a:rPr>
            <a:t>(1)CASH</a:t>
          </a:r>
          <a:r>
            <a:rPr lang="zh-TW" altLang="en-US" sz="1400" b="1" dirty="0" smtClean="0">
              <a:solidFill>
                <a:schemeClr val="accent5">
                  <a:lumMod val="20000"/>
                  <a:lumOff val="80000"/>
                </a:schemeClr>
              </a:solidFill>
            </a:rPr>
            <a:t>、外匯</a:t>
          </a:r>
          <a:endParaRPr lang="en-US" altLang="zh-TW" sz="1400" b="1" dirty="0" smtClean="0">
            <a:solidFill>
              <a:schemeClr val="accent5">
                <a:lumMod val="20000"/>
                <a:lumOff val="80000"/>
              </a:schemeClr>
            </a:solidFill>
          </a:endParaRPr>
        </a:p>
        <a:p>
          <a:r>
            <a:rPr lang="en-US" altLang="zh-TW" sz="1400" b="1" dirty="0" smtClean="0">
              <a:solidFill>
                <a:schemeClr val="accent5">
                  <a:lumMod val="20000"/>
                  <a:lumOff val="80000"/>
                </a:schemeClr>
              </a:solidFill>
            </a:rPr>
            <a:t>2018/11/06~</a:t>
          </a:r>
        </a:p>
        <a:p>
          <a:r>
            <a:rPr lang="en-US" altLang="zh-TW" sz="1400" b="1" dirty="0" smtClean="0">
              <a:solidFill>
                <a:schemeClr val="accent5">
                  <a:lumMod val="20000"/>
                  <a:lumOff val="80000"/>
                </a:schemeClr>
              </a:solidFill>
            </a:rPr>
            <a:t>2019/03/29</a:t>
          </a:r>
          <a:endParaRPr lang="zh-TW" altLang="en-US" sz="1400" b="1" dirty="0">
            <a:solidFill>
              <a:schemeClr val="accent5">
                <a:lumMod val="20000"/>
                <a:lumOff val="80000"/>
              </a:schemeClr>
            </a:solidFill>
          </a:endParaRPr>
        </a:p>
      </dgm:t>
    </dgm:pt>
    <dgm:pt modelId="{76B3ECCD-9D4E-4548-BA1F-CA86A078E7D8}" type="parTrans" cxnId="{7D06D7F9-E7A2-4A75-B029-E34333D2498D}">
      <dgm:prSet/>
      <dgm:spPr/>
      <dgm:t>
        <a:bodyPr/>
        <a:lstStyle/>
        <a:p>
          <a:endParaRPr lang="zh-TW" altLang="en-US" sz="1400">
            <a:solidFill>
              <a:schemeClr val="accent5">
                <a:lumMod val="20000"/>
                <a:lumOff val="80000"/>
              </a:schemeClr>
            </a:solidFill>
          </a:endParaRPr>
        </a:p>
      </dgm:t>
    </dgm:pt>
    <dgm:pt modelId="{D303FCBF-F5EC-427F-A7C2-377080761D1E}" type="sibTrans" cxnId="{7D06D7F9-E7A2-4A75-B029-E34333D2498D}">
      <dgm:prSet/>
      <dgm:spPr/>
      <dgm:t>
        <a:bodyPr/>
        <a:lstStyle/>
        <a:p>
          <a:endParaRPr lang="zh-TW" altLang="en-US" sz="1400">
            <a:solidFill>
              <a:schemeClr val="accent5">
                <a:lumMod val="20000"/>
                <a:lumOff val="80000"/>
              </a:schemeClr>
            </a:solidFill>
          </a:endParaRPr>
        </a:p>
      </dgm:t>
    </dgm:pt>
    <dgm:pt modelId="{350954BD-9A06-4F79-A96A-B03A7505FE91}">
      <dgm:prSet phldrT="[文字]" custT="1"/>
      <dgm:spPr>
        <a:solidFill>
          <a:schemeClr val="bg1">
            <a:lumMod val="50000"/>
          </a:schemeClr>
        </a:solidFill>
      </dgm:spPr>
      <dgm:t>
        <a:bodyPr/>
        <a:lstStyle/>
        <a:p>
          <a:r>
            <a:rPr lang="en-US" altLang="zh-TW" sz="1400" b="1" dirty="0" smtClean="0">
              <a:solidFill>
                <a:schemeClr val="accent5">
                  <a:lumMod val="20000"/>
                  <a:lumOff val="80000"/>
                </a:schemeClr>
              </a:solidFill>
            </a:rPr>
            <a:t>(2)</a:t>
          </a:r>
          <a:r>
            <a:rPr lang="zh-TW" altLang="en-US" sz="1400" b="1" dirty="0" smtClean="0">
              <a:solidFill>
                <a:schemeClr val="accent5">
                  <a:lumMod val="20000"/>
                  <a:lumOff val="80000"/>
                </a:schemeClr>
              </a:solidFill>
            </a:rPr>
            <a:t>國外債券</a:t>
          </a:r>
          <a:endParaRPr lang="en-US" altLang="zh-TW" sz="1400" b="1" dirty="0" smtClean="0">
            <a:solidFill>
              <a:schemeClr val="accent5">
                <a:lumMod val="20000"/>
                <a:lumOff val="80000"/>
              </a:schemeClr>
            </a:solidFill>
          </a:endParaRPr>
        </a:p>
        <a:p>
          <a:r>
            <a:rPr lang="en-US" altLang="zh-TW" sz="1400" b="1" dirty="0" smtClean="0">
              <a:solidFill>
                <a:schemeClr val="accent5">
                  <a:lumMod val="20000"/>
                  <a:lumOff val="80000"/>
                </a:schemeClr>
              </a:solidFill>
            </a:rPr>
            <a:t>2019/1/2~</a:t>
          </a:r>
        </a:p>
        <a:p>
          <a:r>
            <a:rPr lang="en-US" altLang="zh-TW" sz="1400" b="1" dirty="0" smtClean="0">
              <a:solidFill>
                <a:schemeClr val="accent5">
                  <a:lumMod val="20000"/>
                  <a:lumOff val="80000"/>
                </a:schemeClr>
              </a:solidFill>
            </a:rPr>
            <a:t>2019/7/12</a:t>
          </a:r>
          <a:endParaRPr lang="zh-TW" altLang="en-US" sz="1400" b="1" dirty="0">
            <a:solidFill>
              <a:schemeClr val="accent5">
                <a:lumMod val="20000"/>
                <a:lumOff val="80000"/>
              </a:schemeClr>
            </a:solidFill>
          </a:endParaRPr>
        </a:p>
      </dgm:t>
    </dgm:pt>
    <dgm:pt modelId="{54C738B0-F1D6-45F6-81FC-AD8B33E666A8}" type="parTrans" cxnId="{D3BD36C6-1402-496F-9843-C9718958BD8B}">
      <dgm:prSet/>
      <dgm:spPr/>
      <dgm:t>
        <a:bodyPr/>
        <a:lstStyle/>
        <a:p>
          <a:endParaRPr lang="zh-TW" altLang="en-US" sz="1400">
            <a:solidFill>
              <a:schemeClr val="accent5">
                <a:lumMod val="20000"/>
                <a:lumOff val="80000"/>
              </a:schemeClr>
            </a:solidFill>
          </a:endParaRPr>
        </a:p>
      </dgm:t>
    </dgm:pt>
    <dgm:pt modelId="{FB77E090-1331-4074-9615-0C75B04DF035}" type="sibTrans" cxnId="{D3BD36C6-1402-496F-9843-C9718958BD8B}">
      <dgm:prSet/>
      <dgm:spPr/>
      <dgm:t>
        <a:bodyPr/>
        <a:lstStyle/>
        <a:p>
          <a:endParaRPr lang="zh-TW" altLang="en-US" sz="1400">
            <a:solidFill>
              <a:schemeClr val="accent5">
                <a:lumMod val="20000"/>
                <a:lumOff val="80000"/>
              </a:schemeClr>
            </a:solidFill>
          </a:endParaRPr>
        </a:p>
      </dgm:t>
    </dgm:pt>
    <dgm:pt modelId="{338ED50F-10E7-4EF8-802F-A0B548446C17}">
      <dgm:prSet phldrT="[文字]" custT="1"/>
      <dgm:spPr>
        <a:solidFill>
          <a:schemeClr val="bg1">
            <a:lumMod val="50000"/>
          </a:schemeClr>
        </a:solidFill>
      </dgm:spPr>
      <dgm:t>
        <a:bodyPr/>
        <a:lstStyle/>
        <a:p>
          <a:r>
            <a:rPr lang="en-US" altLang="zh-TW" sz="1400" b="1" dirty="0" smtClean="0">
              <a:solidFill>
                <a:schemeClr val="accent5">
                  <a:lumMod val="20000"/>
                  <a:lumOff val="80000"/>
                </a:schemeClr>
              </a:solidFill>
            </a:rPr>
            <a:t>(3)</a:t>
          </a:r>
          <a:r>
            <a:rPr lang="zh-TW" altLang="en-US" sz="1400" b="1" dirty="0" smtClean="0">
              <a:solidFill>
                <a:schemeClr val="accent5">
                  <a:lumMod val="20000"/>
                  <a:lumOff val="80000"/>
                </a:schemeClr>
              </a:solidFill>
            </a:rPr>
            <a:t>國外股票基金</a:t>
          </a:r>
          <a:endParaRPr lang="en-US" altLang="zh-TW" sz="1400" b="1" dirty="0" smtClean="0">
            <a:solidFill>
              <a:schemeClr val="accent5">
                <a:lumMod val="20000"/>
                <a:lumOff val="80000"/>
              </a:schemeClr>
            </a:solidFill>
          </a:endParaRPr>
        </a:p>
        <a:p>
          <a:r>
            <a:rPr lang="en-US" altLang="zh-TW" sz="1400" b="1" dirty="0" smtClean="0">
              <a:solidFill>
                <a:schemeClr val="accent5">
                  <a:lumMod val="20000"/>
                  <a:lumOff val="80000"/>
                </a:schemeClr>
              </a:solidFill>
            </a:rPr>
            <a:t>2019/03/18~</a:t>
          </a:r>
        </a:p>
        <a:p>
          <a:r>
            <a:rPr lang="en-US" altLang="zh-TW" sz="1400" b="1" dirty="0" smtClean="0">
              <a:solidFill>
                <a:schemeClr val="accent5">
                  <a:lumMod val="20000"/>
                  <a:lumOff val="80000"/>
                </a:schemeClr>
              </a:solidFill>
            </a:rPr>
            <a:t>2019/11/13</a:t>
          </a:r>
          <a:endParaRPr lang="zh-TW" altLang="en-US" sz="1400" b="1" dirty="0">
            <a:solidFill>
              <a:schemeClr val="accent5">
                <a:lumMod val="20000"/>
                <a:lumOff val="80000"/>
              </a:schemeClr>
            </a:solidFill>
          </a:endParaRPr>
        </a:p>
      </dgm:t>
    </dgm:pt>
    <dgm:pt modelId="{640CEDA6-6E73-4BBA-8C9C-5F9B70AC17BB}" type="parTrans" cxnId="{5564C4DA-20DB-4CBF-9D05-5EADB39C7B81}">
      <dgm:prSet/>
      <dgm:spPr/>
      <dgm:t>
        <a:bodyPr/>
        <a:lstStyle/>
        <a:p>
          <a:endParaRPr lang="zh-TW" altLang="en-US" sz="1400">
            <a:solidFill>
              <a:schemeClr val="accent5">
                <a:lumMod val="20000"/>
                <a:lumOff val="80000"/>
              </a:schemeClr>
            </a:solidFill>
          </a:endParaRPr>
        </a:p>
      </dgm:t>
    </dgm:pt>
    <dgm:pt modelId="{64EA9F83-EE49-484E-B72E-86D4E0C79C37}" type="sibTrans" cxnId="{5564C4DA-20DB-4CBF-9D05-5EADB39C7B81}">
      <dgm:prSet/>
      <dgm:spPr/>
      <dgm:t>
        <a:bodyPr/>
        <a:lstStyle/>
        <a:p>
          <a:endParaRPr lang="zh-TW" altLang="en-US" sz="1400">
            <a:solidFill>
              <a:schemeClr val="accent5">
                <a:lumMod val="20000"/>
                <a:lumOff val="80000"/>
              </a:schemeClr>
            </a:solidFill>
          </a:endParaRPr>
        </a:p>
      </dgm:t>
    </dgm:pt>
    <dgm:pt modelId="{6444E608-4D2C-4AA8-9311-7044948B01FF}">
      <dgm:prSet phldrT="[文字]" custT="1"/>
      <dgm:spPr>
        <a:solidFill>
          <a:schemeClr val="accent1">
            <a:lumMod val="75000"/>
          </a:schemeClr>
        </a:solidFill>
      </dgm:spPr>
      <dgm:t>
        <a:bodyPr/>
        <a:lstStyle/>
        <a:p>
          <a:r>
            <a:rPr lang="en-US" altLang="zh-TW" sz="1400" dirty="0" smtClean="0">
              <a:solidFill>
                <a:srgbClr val="FFFF00"/>
              </a:solidFill>
            </a:rPr>
            <a:t>(4)</a:t>
          </a:r>
          <a:r>
            <a:rPr lang="zh-TW" altLang="en-US" sz="1400" dirty="0" smtClean="0">
              <a:solidFill>
                <a:srgbClr val="FFFF00"/>
              </a:solidFill>
            </a:rPr>
            <a:t>國內股債基</a:t>
          </a:r>
          <a:endParaRPr lang="en-US" altLang="zh-TW" sz="1400" dirty="0" smtClean="0">
            <a:solidFill>
              <a:srgbClr val="FFFF00"/>
            </a:solidFill>
          </a:endParaRPr>
        </a:p>
        <a:p>
          <a:r>
            <a:rPr lang="en-US" altLang="zh-TW" sz="1400" dirty="0" smtClean="0">
              <a:solidFill>
                <a:srgbClr val="FFFF00"/>
              </a:solidFill>
            </a:rPr>
            <a:t>2020/03/01~</a:t>
          </a:r>
        </a:p>
        <a:p>
          <a:r>
            <a:rPr lang="en-US" altLang="zh-TW" sz="1400" dirty="0" smtClean="0">
              <a:solidFill>
                <a:srgbClr val="FFFF00"/>
              </a:solidFill>
            </a:rPr>
            <a:t>2020/07/09</a:t>
          </a:r>
          <a:endParaRPr lang="zh-TW" altLang="en-US" sz="1400" dirty="0">
            <a:solidFill>
              <a:srgbClr val="FFFF00"/>
            </a:solidFill>
          </a:endParaRPr>
        </a:p>
      </dgm:t>
    </dgm:pt>
    <dgm:pt modelId="{7B9672AF-440A-4B4B-8D60-0CC8BC087554}" type="parTrans" cxnId="{06140136-7145-4DFE-9A71-FD7E55C81E08}">
      <dgm:prSet/>
      <dgm:spPr/>
      <dgm:t>
        <a:bodyPr/>
        <a:lstStyle/>
        <a:p>
          <a:endParaRPr lang="zh-TW" altLang="en-US" sz="1400">
            <a:solidFill>
              <a:schemeClr val="accent5">
                <a:lumMod val="20000"/>
                <a:lumOff val="80000"/>
              </a:schemeClr>
            </a:solidFill>
          </a:endParaRPr>
        </a:p>
      </dgm:t>
    </dgm:pt>
    <dgm:pt modelId="{9823C263-0E0E-4E43-8088-FA4971AEA6EC}" type="sibTrans" cxnId="{06140136-7145-4DFE-9A71-FD7E55C81E08}">
      <dgm:prSet/>
      <dgm:spPr/>
      <dgm:t>
        <a:bodyPr/>
        <a:lstStyle/>
        <a:p>
          <a:endParaRPr lang="zh-TW" altLang="en-US" sz="1400">
            <a:solidFill>
              <a:schemeClr val="accent5">
                <a:lumMod val="20000"/>
                <a:lumOff val="80000"/>
              </a:schemeClr>
            </a:solidFill>
          </a:endParaRPr>
        </a:p>
      </dgm:t>
    </dgm:pt>
    <dgm:pt modelId="{E9657017-43F0-47DC-8550-ACF0DE60F79F}" type="pres">
      <dgm:prSet presAssocID="{91D46C3E-515F-4F9E-A6EC-150D8E9FA160}" presName="Name0" presStyleCnt="0">
        <dgm:presLayoutVars>
          <dgm:dir/>
          <dgm:animLvl val="lvl"/>
          <dgm:resizeHandles val="exact"/>
        </dgm:presLayoutVars>
      </dgm:prSet>
      <dgm:spPr/>
    </dgm:pt>
    <dgm:pt modelId="{DCA185C9-C60A-4C95-A463-76533405B601}" type="pres">
      <dgm:prSet presAssocID="{9F6DC194-D3A5-4E30-9E4C-B05E7D288B4A}" presName="parTxOnly" presStyleLbl="node1" presStyleIdx="0" presStyleCnt="4" custScaleX="124306">
        <dgm:presLayoutVars>
          <dgm:chMax val="0"/>
          <dgm:chPref val="0"/>
          <dgm:bulletEnabled val="1"/>
        </dgm:presLayoutVars>
      </dgm:prSet>
      <dgm:spPr/>
      <dgm:t>
        <a:bodyPr/>
        <a:lstStyle/>
        <a:p>
          <a:endParaRPr lang="zh-TW" altLang="en-US"/>
        </a:p>
      </dgm:t>
    </dgm:pt>
    <dgm:pt modelId="{DB81D363-0E1B-47DA-917A-1716345C9B24}" type="pres">
      <dgm:prSet presAssocID="{D303FCBF-F5EC-427F-A7C2-377080761D1E}" presName="parTxOnlySpace" presStyleCnt="0"/>
      <dgm:spPr/>
    </dgm:pt>
    <dgm:pt modelId="{6E784C26-9AD1-4133-B34E-9B5562D8D269}" type="pres">
      <dgm:prSet presAssocID="{350954BD-9A06-4F79-A96A-B03A7505FE91}" presName="parTxOnly" presStyleLbl="node1" presStyleIdx="1" presStyleCnt="4">
        <dgm:presLayoutVars>
          <dgm:chMax val="0"/>
          <dgm:chPref val="0"/>
          <dgm:bulletEnabled val="1"/>
        </dgm:presLayoutVars>
      </dgm:prSet>
      <dgm:spPr/>
      <dgm:t>
        <a:bodyPr/>
        <a:lstStyle/>
        <a:p>
          <a:endParaRPr lang="zh-TW" altLang="en-US"/>
        </a:p>
      </dgm:t>
    </dgm:pt>
    <dgm:pt modelId="{E1A4F7C2-CAD8-4A60-8E1B-57D690F2C0B4}" type="pres">
      <dgm:prSet presAssocID="{FB77E090-1331-4074-9615-0C75B04DF035}" presName="parTxOnlySpace" presStyleCnt="0"/>
      <dgm:spPr/>
    </dgm:pt>
    <dgm:pt modelId="{42EE949C-EE00-4B12-BAD8-94C3079690D1}" type="pres">
      <dgm:prSet presAssocID="{338ED50F-10E7-4EF8-802F-A0B548446C17}" presName="parTxOnly" presStyleLbl="node1" presStyleIdx="2" presStyleCnt="4" custScaleX="116794" custLinFactNeighborY="450">
        <dgm:presLayoutVars>
          <dgm:chMax val="0"/>
          <dgm:chPref val="0"/>
          <dgm:bulletEnabled val="1"/>
        </dgm:presLayoutVars>
      </dgm:prSet>
      <dgm:spPr/>
      <dgm:t>
        <a:bodyPr/>
        <a:lstStyle/>
        <a:p>
          <a:endParaRPr lang="zh-TW" altLang="en-US"/>
        </a:p>
      </dgm:t>
    </dgm:pt>
    <dgm:pt modelId="{49EC6EEA-FEFD-4118-B93F-9E6F75B2462A}" type="pres">
      <dgm:prSet presAssocID="{64EA9F83-EE49-484E-B72E-86D4E0C79C37}" presName="parTxOnlySpace" presStyleCnt="0"/>
      <dgm:spPr/>
    </dgm:pt>
    <dgm:pt modelId="{68255DCD-2B70-409B-B59C-3DFD74D623F6}" type="pres">
      <dgm:prSet presAssocID="{6444E608-4D2C-4AA8-9311-7044948B01FF}" presName="parTxOnly" presStyleLbl="node1" presStyleIdx="3" presStyleCnt="4">
        <dgm:presLayoutVars>
          <dgm:chMax val="0"/>
          <dgm:chPref val="0"/>
          <dgm:bulletEnabled val="1"/>
        </dgm:presLayoutVars>
      </dgm:prSet>
      <dgm:spPr/>
      <dgm:t>
        <a:bodyPr/>
        <a:lstStyle/>
        <a:p>
          <a:endParaRPr lang="zh-TW" altLang="en-US"/>
        </a:p>
      </dgm:t>
    </dgm:pt>
  </dgm:ptLst>
  <dgm:cxnLst>
    <dgm:cxn modelId="{A5EA1042-3195-4E57-B095-75650FBD75BB}" type="presOf" srcId="{91D46C3E-515F-4F9E-A6EC-150D8E9FA160}" destId="{E9657017-43F0-47DC-8550-ACF0DE60F79F}" srcOrd="0" destOrd="0" presId="urn:microsoft.com/office/officeart/2005/8/layout/chevron1"/>
    <dgm:cxn modelId="{4897DE83-62FD-4B09-A2C2-2AD1121A4CF4}" type="presOf" srcId="{9F6DC194-D3A5-4E30-9E4C-B05E7D288B4A}" destId="{DCA185C9-C60A-4C95-A463-76533405B601}" srcOrd="0" destOrd="0" presId="urn:microsoft.com/office/officeart/2005/8/layout/chevron1"/>
    <dgm:cxn modelId="{06140136-7145-4DFE-9A71-FD7E55C81E08}" srcId="{91D46C3E-515F-4F9E-A6EC-150D8E9FA160}" destId="{6444E608-4D2C-4AA8-9311-7044948B01FF}" srcOrd="3" destOrd="0" parTransId="{7B9672AF-440A-4B4B-8D60-0CC8BC087554}" sibTransId="{9823C263-0E0E-4E43-8088-FA4971AEA6EC}"/>
    <dgm:cxn modelId="{9ED047E9-3595-4D08-8D1A-6D3AB8914D0D}" type="presOf" srcId="{338ED50F-10E7-4EF8-802F-A0B548446C17}" destId="{42EE949C-EE00-4B12-BAD8-94C3079690D1}" srcOrd="0" destOrd="0" presId="urn:microsoft.com/office/officeart/2005/8/layout/chevron1"/>
    <dgm:cxn modelId="{155DFB01-9128-442D-BE73-D0E7E84D1EE4}" type="presOf" srcId="{6444E608-4D2C-4AA8-9311-7044948B01FF}" destId="{68255DCD-2B70-409B-B59C-3DFD74D623F6}" srcOrd="0" destOrd="0" presId="urn:microsoft.com/office/officeart/2005/8/layout/chevron1"/>
    <dgm:cxn modelId="{5564C4DA-20DB-4CBF-9D05-5EADB39C7B81}" srcId="{91D46C3E-515F-4F9E-A6EC-150D8E9FA160}" destId="{338ED50F-10E7-4EF8-802F-A0B548446C17}" srcOrd="2" destOrd="0" parTransId="{640CEDA6-6E73-4BBA-8C9C-5F9B70AC17BB}" sibTransId="{64EA9F83-EE49-484E-B72E-86D4E0C79C37}"/>
    <dgm:cxn modelId="{BF1A093A-4C5C-4102-9BC2-F44EFD9B16BA}" type="presOf" srcId="{350954BD-9A06-4F79-A96A-B03A7505FE91}" destId="{6E784C26-9AD1-4133-B34E-9B5562D8D269}" srcOrd="0" destOrd="0" presId="urn:microsoft.com/office/officeart/2005/8/layout/chevron1"/>
    <dgm:cxn modelId="{7D06D7F9-E7A2-4A75-B029-E34333D2498D}" srcId="{91D46C3E-515F-4F9E-A6EC-150D8E9FA160}" destId="{9F6DC194-D3A5-4E30-9E4C-B05E7D288B4A}" srcOrd="0" destOrd="0" parTransId="{76B3ECCD-9D4E-4548-BA1F-CA86A078E7D8}" sibTransId="{D303FCBF-F5EC-427F-A7C2-377080761D1E}"/>
    <dgm:cxn modelId="{D3BD36C6-1402-496F-9843-C9718958BD8B}" srcId="{91D46C3E-515F-4F9E-A6EC-150D8E9FA160}" destId="{350954BD-9A06-4F79-A96A-B03A7505FE91}" srcOrd="1" destOrd="0" parTransId="{54C738B0-F1D6-45F6-81FC-AD8B33E666A8}" sibTransId="{FB77E090-1331-4074-9615-0C75B04DF035}"/>
    <dgm:cxn modelId="{B30DF8DE-7257-4241-921D-93539994AC2C}" type="presParOf" srcId="{E9657017-43F0-47DC-8550-ACF0DE60F79F}" destId="{DCA185C9-C60A-4C95-A463-76533405B601}" srcOrd="0" destOrd="0" presId="urn:microsoft.com/office/officeart/2005/8/layout/chevron1"/>
    <dgm:cxn modelId="{3824ADCD-BF67-4A2D-B053-2A8CDBFBE485}" type="presParOf" srcId="{E9657017-43F0-47DC-8550-ACF0DE60F79F}" destId="{DB81D363-0E1B-47DA-917A-1716345C9B24}" srcOrd="1" destOrd="0" presId="urn:microsoft.com/office/officeart/2005/8/layout/chevron1"/>
    <dgm:cxn modelId="{4119354D-6406-4569-9A09-E1FBC9853446}" type="presParOf" srcId="{E9657017-43F0-47DC-8550-ACF0DE60F79F}" destId="{6E784C26-9AD1-4133-B34E-9B5562D8D269}" srcOrd="2" destOrd="0" presId="urn:microsoft.com/office/officeart/2005/8/layout/chevron1"/>
    <dgm:cxn modelId="{C5812249-7D83-4055-93F4-75B117D7781F}" type="presParOf" srcId="{E9657017-43F0-47DC-8550-ACF0DE60F79F}" destId="{E1A4F7C2-CAD8-4A60-8E1B-57D690F2C0B4}" srcOrd="3" destOrd="0" presId="urn:microsoft.com/office/officeart/2005/8/layout/chevron1"/>
    <dgm:cxn modelId="{A472DAAD-DA1C-4B81-8BEA-5E47B8FA022C}" type="presParOf" srcId="{E9657017-43F0-47DC-8550-ACF0DE60F79F}" destId="{42EE949C-EE00-4B12-BAD8-94C3079690D1}" srcOrd="4" destOrd="0" presId="urn:microsoft.com/office/officeart/2005/8/layout/chevron1"/>
    <dgm:cxn modelId="{31A584FB-4EA7-4D3E-9607-3432E37B3DF7}" type="presParOf" srcId="{E9657017-43F0-47DC-8550-ACF0DE60F79F}" destId="{49EC6EEA-FEFD-4118-B93F-9E6F75B2462A}" srcOrd="5" destOrd="0" presId="urn:microsoft.com/office/officeart/2005/8/layout/chevron1"/>
    <dgm:cxn modelId="{E0A05898-3A69-4FBF-B318-CC9B595C12AD}" type="presParOf" srcId="{E9657017-43F0-47DC-8550-ACF0DE60F79F}" destId="{68255DCD-2B70-409B-B59C-3DFD74D623F6}"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1F6D81-3FDA-4E15-9914-1A7F108142BE}" type="doc">
      <dgm:prSet loTypeId="urn:microsoft.com/office/officeart/2005/8/layout/hList1" loCatId="list" qsTypeId="urn:microsoft.com/office/officeart/2005/8/quickstyle/3d1" qsCatId="3D" csTypeId="urn:microsoft.com/office/officeart/2005/8/colors/accent6_3" csCatId="accent6" phldr="1"/>
      <dgm:spPr/>
      <dgm:t>
        <a:bodyPr/>
        <a:lstStyle/>
        <a:p>
          <a:endParaRPr lang="zh-TW" altLang="en-US"/>
        </a:p>
      </dgm:t>
    </dgm:pt>
    <dgm:pt modelId="{8AB9A806-A004-4B8B-AB0F-C99CBA21929B}">
      <dgm:prSet phldrT="[文字]" custT="1"/>
      <dgm:spPr/>
      <dgm:t>
        <a:bodyPr/>
        <a:lstStyle/>
        <a:p>
          <a:r>
            <a:rPr lang="zh-TW" altLang="en-US" sz="1200" b="1" dirty="0" smtClean="0">
              <a:latin typeface="微軟正黑體" panose="020B0604030504040204" pitchFamily="34" charset="-120"/>
              <a:ea typeface="微軟正黑體" panose="020B0604030504040204" pitchFamily="34" charset="-120"/>
            </a:rPr>
            <a:t>議價會議</a:t>
          </a:r>
          <a:endParaRPr lang="zh-TW" altLang="en-US" sz="1200" b="1" dirty="0">
            <a:latin typeface="微軟正黑體" panose="020B0604030504040204" pitchFamily="34" charset="-120"/>
            <a:ea typeface="微軟正黑體" panose="020B0604030504040204" pitchFamily="34" charset="-120"/>
          </a:endParaRPr>
        </a:p>
      </dgm:t>
    </dgm:pt>
    <dgm:pt modelId="{8E7F4B02-C1FE-443A-AB94-5F4A5716586A}" type="parTrans" cxnId="{6E298D66-F7B8-40D8-B169-EF7C55F2CCB5}">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DE75860-A60F-40B0-BA0E-3FEA59A4B399}" type="sibTrans" cxnId="{6E298D66-F7B8-40D8-B169-EF7C55F2CCB5}">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0ED37528-12E8-4FD5-999F-1F3C85DFED0E}">
      <dgm:prSet phldrT="[文字]" custT="1"/>
      <dgm:spPr/>
      <dgm:t>
        <a:bodyPr/>
        <a:lstStyle/>
        <a:p>
          <a:r>
            <a:rPr lang="zh-TW" altLang="en-US" sz="1400" dirty="0" smtClean="0">
              <a:latin typeface="微軟正黑體" panose="020B0604030504040204" pitchFamily="34" charset="-120"/>
              <a:ea typeface="微軟正黑體" panose="020B0604030504040204" pitchFamily="34" charset="-120"/>
            </a:rPr>
            <a:t>已於</a:t>
          </a:r>
          <a:r>
            <a:rPr lang="en-US" altLang="zh-TW" sz="1400" b="1" dirty="0" smtClean="0">
              <a:latin typeface="微軟正黑體" panose="020B0604030504040204" pitchFamily="34" charset="-120"/>
              <a:ea typeface="微軟正黑體" panose="020B0604030504040204" pitchFamily="34" charset="-120"/>
            </a:rPr>
            <a:t>2018/11/27</a:t>
          </a:r>
          <a:r>
            <a:rPr lang="zh-TW" altLang="en-US" sz="1400" dirty="0" smtClean="0">
              <a:latin typeface="微軟正黑體" panose="020B0604030504040204" pitchFamily="34" charset="-120"/>
              <a:ea typeface="微軟正黑體" panose="020B0604030504040204" pitchFamily="34" charset="-120"/>
            </a:rPr>
            <a:t>完成</a:t>
          </a:r>
          <a:endParaRPr lang="zh-TW" altLang="en-US" sz="1400" dirty="0">
            <a:latin typeface="微軟正黑體" panose="020B0604030504040204" pitchFamily="34" charset="-120"/>
            <a:ea typeface="微軟正黑體" panose="020B0604030504040204" pitchFamily="34" charset="-120"/>
          </a:endParaRPr>
        </a:p>
      </dgm:t>
    </dgm:pt>
    <dgm:pt modelId="{6ECA6CC2-F8C3-407B-A579-E4C00B2B9C8C}" type="parTrans" cxnId="{34D7403E-B096-4952-80E2-93A61C7F0AE1}">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A63CDAC-B989-42CB-B7C3-F553022DAE52}" type="sibTrans" cxnId="{34D7403E-B096-4952-80E2-93A61C7F0AE1}">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8F35B76F-F19B-49D8-B645-2CF3E654E2BF}">
      <dgm:prSet phldrT="[文字]" custT="1"/>
      <dgm:spPr>
        <a:solidFill>
          <a:srgbClr val="FF9900"/>
        </a:solidFill>
      </dgm:spPr>
      <dgm:t>
        <a:bodyPr/>
        <a:lstStyle/>
        <a:p>
          <a:r>
            <a:rPr lang="zh-TW" altLang="en-US" sz="1200" b="1" dirty="0" smtClean="0">
              <a:latin typeface="微軟正黑體" panose="020B0604030504040204" pitchFamily="34" charset="-120"/>
              <a:ea typeface="微軟正黑體" panose="020B0604030504040204" pitchFamily="34" charset="-120"/>
            </a:rPr>
            <a:t>合約審查</a:t>
          </a:r>
          <a:r>
            <a:rPr lang="en-US" altLang="zh-TW" sz="1200" b="1" dirty="0" smtClean="0">
              <a:latin typeface="微軟正黑體" panose="020B0604030504040204" pitchFamily="34" charset="-120"/>
              <a:ea typeface="微軟正黑體" panose="020B0604030504040204" pitchFamily="34" charset="-120"/>
            </a:rPr>
            <a:t>(</a:t>
          </a:r>
          <a:r>
            <a:rPr lang="zh-TW" altLang="en-US" sz="1200" b="1" dirty="0" smtClean="0">
              <a:latin typeface="微軟正黑體" panose="020B0604030504040204" pitchFamily="34" charset="-120"/>
              <a:ea typeface="微軟正黑體" panose="020B0604030504040204" pitchFamily="34" charset="-120"/>
            </a:rPr>
            <a:t>內部</a:t>
          </a:r>
          <a:r>
            <a:rPr lang="en-US" altLang="zh-TW" sz="1200" b="1" dirty="0" smtClean="0">
              <a:latin typeface="微軟正黑體" panose="020B0604030504040204" pitchFamily="34" charset="-120"/>
              <a:ea typeface="微軟正黑體" panose="020B0604030504040204" pitchFamily="34" charset="-120"/>
            </a:rPr>
            <a:t>)</a:t>
          </a:r>
          <a:endParaRPr lang="zh-TW" altLang="en-US" sz="1200" b="1" dirty="0">
            <a:latin typeface="微軟正黑體" panose="020B0604030504040204" pitchFamily="34" charset="-120"/>
            <a:ea typeface="微軟正黑體" panose="020B0604030504040204" pitchFamily="34" charset="-120"/>
          </a:endParaRPr>
        </a:p>
      </dgm:t>
    </dgm:pt>
    <dgm:pt modelId="{B633001C-FB90-4224-B2C1-C3290F6F9A31}" type="parTrans" cxnId="{833CEBD4-CDB9-4D21-82AD-934C643A77B4}">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F185ADF8-C47F-41EA-8DC8-CBF39E97B08E}" type="sibTrans" cxnId="{833CEBD4-CDB9-4D21-82AD-934C643A77B4}">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C923B235-13EC-49DC-9267-500FD4BD6CCE}">
      <dgm:prSet phldrT="[文字]" custT="1"/>
      <dgm:spPr>
        <a:solidFill>
          <a:srgbClr val="6363C6"/>
        </a:solidFill>
        <a:ln>
          <a:solidFill>
            <a:srgbClr val="7979CB"/>
          </a:solidFill>
        </a:ln>
      </dgm:spPr>
      <dgm:t>
        <a:bodyPr/>
        <a:lstStyle/>
        <a:p>
          <a:r>
            <a:rPr lang="zh-TW" altLang="en-US" sz="1200" b="1" dirty="0" smtClean="0">
              <a:latin typeface="微軟正黑體" panose="020B0604030504040204" pitchFamily="34" charset="-120"/>
              <a:ea typeface="微軟正黑體" panose="020B0604030504040204" pitchFamily="34" charset="-120"/>
            </a:rPr>
            <a:t>合約審查</a:t>
          </a:r>
          <a:r>
            <a:rPr lang="en-US" altLang="zh-TW" sz="1200" b="1" dirty="0" smtClean="0">
              <a:latin typeface="微軟正黑體" panose="020B0604030504040204" pitchFamily="34" charset="-120"/>
              <a:ea typeface="微軟正黑體" panose="020B0604030504040204" pitchFamily="34" charset="-120"/>
            </a:rPr>
            <a:t>(</a:t>
          </a:r>
          <a:r>
            <a:rPr lang="zh-TW" altLang="en-US" sz="1200" b="1" dirty="0" smtClean="0">
              <a:latin typeface="微軟正黑體" panose="020B0604030504040204" pitchFamily="34" charset="-120"/>
              <a:ea typeface="微軟正黑體" panose="020B0604030504040204" pitchFamily="34" charset="-120"/>
            </a:rPr>
            <a:t>資規部</a:t>
          </a:r>
          <a:r>
            <a:rPr lang="en-US" altLang="zh-TW" sz="1200" b="1" dirty="0" smtClean="0">
              <a:latin typeface="微軟正黑體" panose="020B0604030504040204" pitchFamily="34" charset="-120"/>
              <a:ea typeface="微軟正黑體" panose="020B0604030504040204" pitchFamily="34" charset="-120"/>
            </a:rPr>
            <a:t>)</a:t>
          </a:r>
          <a:endParaRPr lang="zh-TW" altLang="en-US" sz="1200" b="1" dirty="0">
            <a:latin typeface="微軟正黑體" panose="020B0604030504040204" pitchFamily="34" charset="-120"/>
            <a:ea typeface="微軟正黑體" panose="020B0604030504040204" pitchFamily="34" charset="-120"/>
          </a:endParaRPr>
        </a:p>
      </dgm:t>
    </dgm:pt>
    <dgm:pt modelId="{ECC911F1-F4D5-4042-9B15-CD6A99FDE460}" type="parTrans" cxnId="{CBFE2808-5D55-48DE-A8DE-DB8626926DE3}">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E1417502-AA7A-44AE-ACEF-D1464300FC56}" type="sibTrans" cxnId="{CBFE2808-5D55-48DE-A8DE-DB8626926DE3}">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BC864F96-B4DD-48B0-AFBB-D5C564DDBB15}">
      <dgm:prSet phldrT="[文字]" custT="1"/>
      <dgm:spPr>
        <a:ln>
          <a:solidFill>
            <a:srgbClr val="4242D3"/>
          </a:solidFill>
        </a:ln>
        <a:effectLst>
          <a:outerShdw blurRad="40000" dist="23000" dir="5400000" rotWithShape="0">
            <a:srgbClr val="6363C6">
              <a:alpha val="35000"/>
            </a:srgbClr>
          </a:outerShdw>
        </a:effectLst>
      </dgm:spPr>
      <dgm:t>
        <a:bodyPr/>
        <a:lstStyle/>
        <a:p>
          <a:r>
            <a:rPr lang="zh-TW" altLang="en-US" sz="1200" b="1" dirty="0" smtClean="0">
              <a:latin typeface="微軟正黑體" panose="020B0604030504040204" pitchFamily="34" charset="-120"/>
              <a:ea typeface="微軟正黑體" panose="020B0604030504040204" pitchFamily="34" charset="-120"/>
            </a:rPr>
            <a:t>會辦法務室</a:t>
          </a:r>
          <a:endParaRPr lang="zh-TW" altLang="en-US" sz="1200" b="1" dirty="0">
            <a:latin typeface="微軟正黑體" panose="020B0604030504040204" pitchFamily="34" charset="-120"/>
            <a:ea typeface="微軟正黑體" panose="020B0604030504040204" pitchFamily="34" charset="-120"/>
          </a:endParaRPr>
        </a:p>
      </dgm:t>
    </dgm:pt>
    <dgm:pt modelId="{CC643704-4E1E-45AB-A39C-D3DAF41C679A}" type="parTrans" cxnId="{9AB84BCD-65D5-44F5-897B-9A304C972B78}">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BB15259F-E2BF-4F8C-98D3-8164875A78DA}" type="sibTrans" cxnId="{9AB84BCD-65D5-44F5-897B-9A304C972B78}">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C52296D5-5EBA-474B-8F87-B7DE0C14AFFF}">
      <dgm:prSet phldrT="[文字]" custT="1"/>
      <dgm:spPr/>
      <dgm:t>
        <a:bodyPr/>
        <a:lstStyle/>
        <a:p>
          <a:r>
            <a:rPr lang="zh-TW" altLang="en-US" sz="1200" b="1" smtClean="0">
              <a:latin typeface="微軟正黑體" panose="020B0604030504040204" pitchFamily="34" charset="-120"/>
              <a:ea typeface="微軟正黑體" panose="020B0604030504040204" pitchFamily="34" charset="-120"/>
            </a:rPr>
            <a:t>合約簽訂</a:t>
          </a:r>
          <a:endParaRPr lang="zh-TW" altLang="en-US" sz="1200" b="1" dirty="0">
            <a:latin typeface="微軟正黑體" panose="020B0604030504040204" pitchFamily="34" charset="-120"/>
            <a:ea typeface="微軟正黑體" panose="020B0604030504040204" pitchFamily="34" charset="-120"/>
          </a:endParaRPr>
        </a:p>
      </dgm:t>
    </dgm:pt>
    <dgm:pt modelId="{F59FF18C-A9FC-49B9-AFD3-D2BBA90E35C4}" type="parTrans" cxnId="{982CBD56-A531-4D26-B536-6AD7A8A03423}">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DC1DDDDF-D448-47E1-82CE-A4C0AA35219B}" type="sibTrans" cxnId="{982CBD56-A531-4D26-B536-6AD7A8A03423}">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B5B23AC3-9666-487C-995E-C2E49ADDAD07}">
      <dgm:prSet phldrT="[文字]" custT="1"/>
      <dgm:spPr/>
      <dgm:t>
        <a:bodyPr/>
        <a:lstStyle/>
        <a:p>
          <a:r>
            <a:rPr lang="zh-TW" altLang="en-US" sz="1200" b="1" dirty="0" smtClean="0">
              <a:latin typeface="微軟正黑體" panose="020B0604030504040204" pitchFamily="34" charset="-120"/>
              <a:ea typeface="微軟正黑體" panose="020B0604030504040204" pitchFamily="34" charset="-120"/>
            </a:rPr>
            <a:t>預計</a:t>
          </a:r>
          <a:r>
            <a:rPr lang="en-US" altLang="zh-TW" sz="1200" b="1" dirty="0" smtClean="0">
              <a:latin typeface="微軟正黑體" panose="020B0604030504040204" pitchFamily="34" charset="-120"/>
              <a:ea typeface="微軟正黑體" panose="020B0604030504040204" pitchFamily="34" charset="-120"/>
            </a:rPr>
            <a:t>7/13</a:t>
          </a:r>
          <a:r>
            <a:rPr lang="zh-TW" altLang="en-US" sz="1200" b="1" dirty="0" smtClean="0">
              <a:latin typeface="微軟正黑體" panose="020B0604030504040204" pitchFamily="34" charset="-120"/>
              <a:ea typeface="微軟正黑體" panose="020B0604030504040204" pitchFamily="34" charset="-120"/>
            </a:rPr>
            <a:t>提供合約審查。</a:t>
          </a:r>
          <a:endParaRPr lang="zh-TW" altLang="en-US" sz="1200" b="1" dirty="0">
            <a:latin typeface="微軟正黑體" panose="020B0604030504040204" pitchFamily="34" charset="-120"/>
            <a:ea typeface="微軟正黑體" panose="020B0604030504040204" pitchFamily="34" charset="-120"/>
          </a:endParaRPr>
        </a:p>
      </dgm:t>
    </dgm:pt>
    <dgm:pt modelId="{B33E5146-F1DD-426B-8092-6860A355F9BB}" type="parTrans" cxnId="{336FD82B-A43E-40D1-A887-E353ECF5F699}">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07452FF5-3233-45E6-8D87-2682961E58A0}" type="sibTrans" cxnId="{336FD82B-A43E-40D1-A887-E353ECF5F699}">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44283734-9FDC-4563-AD0A-BD305D17A949}">
      <dgm:prSet custT="1"/>
      <dgm:spPr/>
      <dgm:t>
        <a:bodyPr/>
        <a:lstStyle/>
        <a:p>
          <a:endParaRPr lang="zh-TW" altLang="en-US" sz="1200" dirty="0"/>
        </a:p>
      </dgm:t>
    </dgm:pt>
    <dgm:pt modelId="{28551A8A-E450-4580-8FF9-9B8936758BF6}" type="parTrans" cxnId="{2883B1DC-B849-48EA-BFE9-CDB40ED43650}">
      <dgm:prSet/>
      <dgm:spPr/>
      <dgm:t>
        <a:bodyPr/>
        <a:lstStyle/>
        <a:p>
          <a:endParaRPr lang="zh-TW" altLang="en-US"/>
        </a:p>
      </dgm:t>
    </dgm:pt>
    <dgm:pt modelId="{CB0C0454-51CA-499D-B57A-E20278031EAC}" type="sibTrans" cxnId="{2883B1DC-B849-48EA-BFE9-CDB40ED43650}">
      <dgm:prSet/>
      <dgm:spPr/>
      <dgm:t>
        <a:bodyPr/>
        <a:lstStyle/>
        <a:p>
          <a:endParaRPr lang="zh-TW" altLang="en-US"/>
        </a:p>
      </dgm:t>
    </dgm:pt>
    <dgm:pt modelId="{2BA19671-CABC-489C-9DE6-E662401D7459}">
      <dgm:prSet phldrT="[文字]" custT="1"/>
      <dgm:spPr>
        <a:noFill/>
        <a:ln>
          <a:noFill/>
        </a:ln>
      </dgm:spPr>
      <dgm:t>
        <a:bodyPr/>
        <a:lstStyle/>
        <a:p>
          <a:r>
            <a:rPr lang="en-US" altLang="zh-TW" sz="1400" dirty="0" smtClean="0">
              <a:solidFill>
                <a:srgbClr val="134AF9"/>
              </a:solidFill>
              <a:latin typeface="微軟正黑體" pitchFamily="34" charset="-120"/>
              <a:ea typeface="微軟正黑體" pitchFamily="34" charset="-120"/>
            </a:rPr>
            <a:t>6/24</a:t>
          </a:r>
          <a:r>
            <a:rPr lang="zh-TW" altLang="en-US" sz="1400" dirty="0" smtClean="0">
              <a:solidFill>
                <a:srgbClr val="134AF9"/>
              </a:solidFill>
              <a:latin typeface="微軟正黑體" pitchFamily="34" charset="-120"/>
              <a:ea typeface="微軟正黑體" pitchFamily="34" charset="-120"/>
            </a:rPr>
            <a:t>廠商提供定版版本</a:t>
          </a:r>
          <a:endParaRPr lang="zh-TW" altLang="en-US" sz="1200" dirty="0">
            <a:solidFill>
              <a:schemeClr val="accent1">
                <a:lumMod val="50000"/>
              </a:schemeClr>
            </a:solidFill>
            <a:latin typeface="微軟正黑體" panose="020B0604030504040204" pitchFamily="34" charset="-120"/>
            <a:ea typeface="微軟正黑體" panose="020B0604030504040204" pitchFamily="34" charset="-120"/>
          </a:endParaRPr>
        </a:p>
      </dgm:t>
    </dgm:pt>
    <dgm:pt modelId="{46448B9B-8833-44AA-8C3A-36D9E6BADADA}" type="parTrans" cxnId="{6233E002-3508-4A79-B73A-791E9C26E59D}">
      <dgm:prSet/>
      <dgm:spPr/>
      <dgm:t>
        <a:bodyPr/>
        <a:lstStyle/>
        <a:p>
          <a:endParaRPr lang="zh-TW" altLang="en-US"/>
        </a:p>
      </dgm:t>
    </dgm:pt>
    <dgm:pt modelId="{DAED5B7F-B35D-4CCD-87C4-68880B9427B6}" type="sibTrans" cxnId="{6233E002-3508-4A79-B73A-791E9C26E59D}">
      <dgm:prSet/>
      <dgm:spPr/>
      <dgm:t>
        <a:bodyPr/>
        <a:lstStyle/>
        <a:p>
          <a:endParaRPr lang="zh-TW" altLang="en-US"/>
        </a:p>
      </dgm:t>
    </dgm:pt>
    <dgm:pt modelId="{A130F54A-478B-4F0F-9994-7C8A6D5E8CF6}">
      <dgm:prSet phldrT="[文字]" custT="1"/>
      <dgm:spPr>
        <a:noFill/>
        <a:ln>
          <a:noFill/>
        </a:ln>
      </dgm:spPr>
      <dgm:t>
        <a:bodyPr/>
        <a:lstStyle/>
        <a:p>
          <a:endParaRPr lang="zh-TW" altLang="en-US" sz="1400" b="1" dirty="0">
            <a:solidFill>
              <a:schemeClr val="accent5">
                <a:lumMod val="50000"/>
              </a:schemeClr>
            </a:solidFill>
            <a:latin typeface="微軟正黑體" panose="020B0604030504040204" pitchFamily="34" charset="-120"/>
            <a:ea typeface="微軟正黑體" panose="020B0604030504040204" pitchFamily="34" charset="-120"/>
          </a:endParaRPr>
        </a:p>
      </dgm:t>
    </dgm:pt>
    <dgm:pt modelId="{94269536-97E6-4EAB-844B-EEB8BB27043C}" type="parTrans" cxnId="{F2755149-AFD2-4618-B217-8F6FA0086BFB}">
      <dgm:prSet/>
      <dgm:spPr/>
      <dgm:t>
        <a:bodyPr/>
        <a:lstStyle/>
        <a:p>
          <a:endParaRPr lang="zh-TW" altLang="en-US"/>
        </a:p>
      </dgm:t>
    </dgm:pt>
    <dgm:pt modelId="{C50DD480-CB77-4355-A611-856D6894B24A}" type="sibTrans" cxnId="{F2755149-AFD2-4618-B217-8F6FA0086BFB}">
      <dgm:prSet/>
      <dgm:spPr/>
      <dgm:t>
        <a:bodyPr/>
        <a:lstStyle/>
        <a:p>
          <a:endParaRPr lang="zh-TW" altLang="en-US"/>
        </a:p>
      </dgm:t>
    </dgm:pt>
    <dgm:pt modelId="{1DFF2518-7B4A-4552-AE1B-E388829B6AC6}">
      <dgm:prSet phldrT="[文字]" custT="1"/>
      <dgm:spPr>
        <a:noFill/>
        <a:ln>
          <a:noFill/>
        </a:ln>
      </dgm:spPr>
      <dgm:t>
        <a:bodyPr/>
        <a:lstStyle/>
        <a:p>
          <a:endParaRPr lang="zh-TW" altLang="en-US" sz="1200" dirty="0">
            <a:solidFill>
              <a:schemeClr val="accent1">
                <a:lumMod val="50000"/>
              </a:schemeClr>
            </a:solidFill>
            <a:latin typeface="微軟正黑體" panose="020B0604030504040204" pitchFamily="34" charset="-120"/>
            <a:ea typeface="微軟正黑體" panose="020B0604030504040204" pitchFamily="34" charset="-120"/>
          </a:endParaRPr>
        </a:p>
      </dgm:t>
    </dgm:pt>
    <dgm:pt modelId="{16A77F0D-4D48-4056-A84B-74F4FA51DB1E}" type="parTrans" cxnId="{B5B8369F-133E-480B-BDAE-9452AD6A116D}">
      <dgm:prSet/>
      <dgm:spPr/>
      <dgm:t>
        <a:bodyPr/>
        <a:lstStyle/>
        <a:p>
          <a:endParaRPr lang="zh-TW" altLang="en-US"/>
        </a:p>
      </dgm:t>
    </dgm:pt>
    <dgm:pt modelId="{35F14D60-6B66-4F4C-A8C9-99DCC49BDE65}" type="sibTrans" cxnId="{B5B8369F-133E-480B-BDAE-9452AD6A116D}">
      <dgm:prSet/>
      <dgm:spPr/>
      <dgm:t>
        <a:bodyPr/>
        <a:lstStyle/>
        <a:p>
          <a:endParaRPr lang="zh-TW" altLang="en-US"/>
        </a:p>
      </dgm:t>
    </dgm:pt>
    <dgm:pt modelId="{813F9BD4-E9E6-4809-BCEA-F8F5C7CA6EF3}" type="pres">
      <dgm:prSet presAssocID="{4D1F6D81-3FDA-4E15-9914-1A7F108142BE}" presName="Name0" presStyleCnt="0">
        <dgm:presLayoutVars>
          <dgm:dir/>
          <dgm:animLvl val="lvl"/>
          <dgm:resizeHandles val="exact"/>
        </dgm:presLayoutVars>
      </dgm:prSet>
      <dgm:spPr/>
      <dgm:t>
        <a:bodyPr/>
        <a:lstStyle/>
        <a:p>
          <a:endParaRPr lang="zh-TW" altLang="en-US"/>
        </a:p>
      </dgm:t>
    </dgm:pt>
    <dgm:pt modelId="{94F0077B-D897-420D-9AAD-D93F20C73422}" type="pres">
      <dgm:prSet presAssocID="{8AB9A806-A004-4B8B-AB0F-C99CBA21929B}" presName="composite" presStyleCnt="0"/>
      <dgm:spPr/>
      <dgm:t>
        <a:bodyPr/>
        <a:lstStyle/>
        <a:p>
          <a:endParaRPr lang="zh-TW" altLang="en-US"/>
        </a:p>
      </dgm:t>
    </dgm:pt>
    <dgm:pt modelId="{C51EB7D7-76ED-41FA-9633-1586F60FA6D4}" type="pres">
      <dgm:prSet presAssocID="{8AB9A806-A004-4B8B-AB0F-C99CBA21929B}" presName="parTx" presStyleLbl="alignNode1" presStyleIdx="0" presStyleCnt="5">
        <dgm:presLayoutVars>
          <dgm:chMax val="0"/>
          <dgm:chPref val="0"/>
          <dgm:bulletEnabled val="1"/>
        </dgm:presLayoutVars>
      </dgm:prSet>
      <dgm:spPr/>
      <dgm:t>
        <a:bodyPr/>
        <a:lstStyle/>
        <a:p>
          <a:endParaRPr lang="zh-TW" altLang="en-US"/>
        </a:p>
      </dgm:t>
    </dgm:pt>
    <dgm:pt modelId="{5CA1C700-91D6-47C2-8B5C-10893495C91D}" type="pres">
      <dgm:prSet presAssocID="{8AB9A806-A004-4B8B-AB0F-C99CBA21929B}" presName="desTx" presStyleLbl="alignAccFollowNode1" presStyleIdx="0" presStyleCnt="5">
        <dgm:presLayoutVars>
          <dgm:bulletEnabled val="1"/>
        </dgm:presLayoutVars>
      </dgm:prSet>
      <dgm:spPr/>
      <dgm:t>
        <a:bodyPr/>
        <a:lstStyle/>
        <a:p>
          <a:endParaRPr lang="zh-TW" altLang="en-US"/>
        </a:p>
      </dgm:t>
    </dgm:pt>
    <dgm:pt modelId="{BC01BEF1-B3CC-48C4-855B-773AB7B46156}" type="pres">
      <dgm:prSet presAssocID="{3DE75860-A60F-40B0-BA0E-3FEA59A4B399}" presName="space" presStyleCnt="0"/>
      <dgm:spPr/>
      <dgm:t>
        <a:bodyPr/>
        <a:lstStyle/>
        <a:p>
          <a:endParaRPr lang="zh-TW" altLang="en-US"/>
        </a:p>
      </dgm:t>
    </dgm:pt>
    <dgm:pt modelId="{55633F03-114A-4CA6-BFA4-3E72C0BC952F}" type="pres">
      <dgm:prSet presAssocID="{8F35B76F-F19B-49D8-B645-2CF3E654E2BF}" presName="composite" presStyleCnt="0"/>
      <dgm:spPr/>
      <dgm:t>
        <a:bodyPr/>
        <a:lstStyle/>
        <a:p>
          <a:endParaRPr lang="zh-TW" altLang="en-US"/>
        </a:p>
      </dgm:t>
    </dgm:pt>
    <dgm:pt modelId="{4CC63A09-E5AB-4312-9B1A-1E7C306EFB19}" type="pres">
      <dgm:prSet presAssocID="{8F35B76F-F19B-49D8-B645-2CF3E654E2BF}" presName="parTx" presStyleLbl="alignNode1" presStyleIdx="1" presStyleCnt="5" custLinFactNeighborX="8686" custLinFactNeighborY="-12466">
        <dgm:presLayoutVars>
          <dgm:chMax val="0"/>
          <dgm:chPref val="0"/>
          <dgm:bulletEnabled val="1"/>
        </dgm:presLayoutVars>
      </dgm:prSet>
      <dgm:spPr/>
      <dgm:t>
        <a:bodyPr/>
        <a:lstStyle/>
        <a:p>
          <a:endParaRPr lang="zh-TW" altLang="en-US"/>
        </a:p>
      </dgm:t>
    </dgm:pt>
    <dgm:pt modelId="{DC4C1939-9FB1-4B2B-BC99-9DA6D17D7471}" type="pres">
      <dgm:prSet presAssocID="{8F35B76F-F19B-49D8-B645-2CF3E654E2BF}" presName="desTx" presStyleLbl="alignAccFollowNode1" presStyleIdx="1" presStyleCnt="5" custAng="0" custFlipVert="0" custScaleX="156798" custScaleY="112953" custLinFactNeighborX="3385" custLinFactNeighborY="2493">
        <dgm:presLayoutVars>
          <dgm:bulletEnabled val="1"/>
        </dgm:presLayoutVars>
      </dgm:prSet>
      <dgm:spPr/>
      <dgm:t>
        <a:bodyPr/>
        <a:lstStyle/>
        <a:p>
          <a:endParaRPr lang="zh-TW" altLang="en-US"/>
        </a:p>
      </dgm:t>
    </dgm:pt>
    <dgm:pt modelId="{4B67DDDA-95F6-4550-9234-181E3BB7D912}" type="pres">
      <dgm:prSet presAssocID="{F185ADF8-C47F-41EA-8DC8-CBF39E97B08E}" presName="space" presStyleCnt="0"/>
      <dgm:spPr/>
      <dgm:t>
        <a:bodyPr/>
        <a:lstStyle/>
        <a:p>
          <a:endParaRPr lang="zh-TW" altLang="en-US"/>
        </a:p>
      </dgm:t>
    </dgm:pt>
    <dgm:pt modelId="{22267815-AB0A-4015-AB6D-3D7ED5BE26A3}" type="pres">
      <dgm:prSet presAssocID="{C923B235-13EC-49DC-9267-500FD4BD6CCE}" presName="composite" presStyleCnt="0"/>
      <dgm:spPr/>
      <dgm:t>
        <a:bodyPr/>
        <a:lstStyle/>
        <a:p>
          <a:endParaRPr lang="zh-TW" altLang="en-US"/>
        </a:p>
      </dgm:t>
    </dgm:pt>
    <dgm:pt modelId="{AE227D65-B9AB-4621-B070-F418F958A4A7}" type="pres">
      <dgm:prSet presAssocID="{C923B235-13EC-49DC-9267-500FD4BD6CCE}" presName="parTx" presStyleLbl="alignNode1" presStyleIdx="2" presStyleCnt="5">
        <dgm:presLayoutVars>
          <dgm:chMax val="0"/>
          <dgm:chPref val="0"/>
          <dgm:bulletEnabled val="1"/>
        </dgm:presLayoutVars>
      </dgm:prSet>
      <dgm:spPr/>
      <dgm:t>
        <a:bodyPr/>
        <a:lstStyle/>
        <a:p>
          <a:endParaRPr lang="zh-TW" altLang="en-US"/>
        </a:p>
      </dgm:t>
    </dgm:pt>
    <dgm:pt modelId="{E489F4EB-974F-4931-8FA3-95FF0258A983}" type="pres">
      <dgm:prSet presAssocID="{C923B235-13EC-49DC-9267-500FD4BD6CCE}" presName="desTx" presStyleLbl="alignAccFollowNode1" presStyleIdx="2" presStyleCnt="5">
        <dgm:presLayoutVars>
          <dgm:bulletEnabled val="1"/>
        </dgm:presLayoutVars>
      </dgm:prSet>
      <dgm:spPr/>
      <dgm:t>
        <a:bodyPr/>
        <a:lstStyle/>
        <a:p>
          <a:endParaRPr lang="zh-TW" altLang="en-US"/>
        </a:p>
      </dgm:t>
    </dgm:pt>
    <dgm:pt modelId="{6BA8AC0E-6A51-4ED9-B816-A8464FF0B1D3}" type="pres">
      <dgm:prSet presAssocID="{E1417502-AA7A-44AE-ACEF-D1464300FC56}" presName="space" presStyleCnt="0"/>
      <dgm:spPr/>
      <dgm:t>
        <a:bodyPr/>
        <a:lstStyle/>
        <a:p>
          <a:endParaRPr lang="zh-TW" altLang="en-US"/>
        </a:p>
      </dgm:t>
    </dgm:pt>
    <dgm:pt modelId="{DAD88E1D-2868-48D5-B0A0-4A8F7A6A8EEA}" type="pres">
      <dgm:prSet presAssocID="{BC864F96-B4DD-48B0-AFBB-D5C564DDBB15}" presName="composite" presStyleCnt="0"/>
      <dgm:spPr/>
      <dgm:t>
        <a:bodyPr/>
        <a:lstStyle/>
        <a:p>
          <a:endParaRPr lang="zh-TW" altLang="en-US"/>
        </a:p>
      </dgm:t>
    </dgm:pt>
    <dgm:pt modelId="{813246A3-AEB0-4EB0-877B-702BC0F5101D}" type="pres">
      <dgm:prSet presAssocID="{BC864F96-B4DD-48B0-AFBB-D5C564DDBB15}" presName="parTx" presStyleLbl="alignNode1" presStyleIdx="3" presStyleCnt="5">
        <dgm:presLayoutVars>
          <dgm:chMax val="0"/>
          <dgm:chPref val="0"/>
          <dgm:bulletEnabled val="1"/>
        </dgm:presLayoutVars>
      </dgm:prSet>
      <dgm:spPr/>
      <dgm:t>
        <a:bodyPr/>
        <a:lstStyle/>
        <a:p>
          <a:endParaRPr lang="zh-TW" altLang="en-US"/>
        </a:p>
      </dgm:t>
    </dgm:pt>
    <dgm:pt modelId="{BBBA2E4E-0A89-4D57-A0DF-B2006ED0CAD2}" type="pres">
      <dgm:prSet presAssocID="{BC864F96-B4DD-48B0-AFBB-D5C564DDBB15}" presName="desTx" presStyleLbl="alignAccFollowNode1" presStyleIdx="3" presStyleCnt="5">
        <dgm:presLayoutVars>
          <dgm:bulletEnabled val="1"/>
        </dgm:presLayoutVars>
      </dgm:prSet>
      <dgm:spPr/>
      <dgm:t>
        <a:bodyPr/>
        <a:lstStyle/>
        <a:p>
          <a:endParaRPr lang="zh-TW" altLang="en-US"/>
        </a:p>
      </dgm:t>
    </dgm:pt>
    <dgm:pt modelId="{CCDAB50F-2712-4337-8E2C-8EB289AFB2FF}" type="pres">
      <dgm:prSet presAssocID="{BB15259F-E2BF-4F8C-98D3-8164875A78DA}" presName="space" presStyleCnt="0"/>
      <dgm:spPr/>
      <dgm:t>
        <a:bodyPr/>
        <a:lstStyle/>
        <a:p>
          <a:endParaRPr lang="zh-TW" altLang="en-US"/>
        </a:p>
      </dgm:t>
    </dgm:pt>
    <dgm:pt modelId="{AB8FD71B-425A-4459-A1C1-C2DE263E21EE}" type="pres">
      <dgm:prSet presAssocID="{C52296D5-5EBA-474B-8F87-B7DE0C14AFFF}" presName="composite" presStyleCnt="0"/>
      <dgm:spPr/>
      <dgm:t>
        <a:bodyPr/>
        <a:lstStyle/>
        <a:p>
          <a:endParaRPr lang="zh-TW" altLang="en-US"/>
        </a:p>
      </dgm:t>
    </dgm:pt>
    <dgm:pt modelId="{2135F295-792A-4D76-9FB7-C33478B0E90E}" type="pres">
      <dgm:prSet presAssocID="{C52296D5-5EBA-474B-8F87-B7DE0C14AFFF}" presName="parTx" presStyleLbl="alignNode1" presStyleIdx="4" presStyleCnt="5">
        <dgm:presLayoutVars>
          <dgm:chMax val="0"/>
          <dgm:chPref val="0"/>
          <dgm:bulletEnabled val="1"/>
        </dgm:presLayoutVars>
      </dgm:prSet>
      <dgm:spPr/>
      <dgm:t>
        <a:bodyPr/>
        <a:lstStyle/>
        <a:p>
          <a:endParaRPr lang="zh-TW" altLang="en-US"/>
        </a:p>
      </dgm:t>
    </dgm:pt>
    <dgm:pt modelId="{0921CC39-9CE6-4FBF-BD08-98D22CDDBC1E}" type="pres">
      <dgm:prSet presAssocID="{C52296D5-5EBA-474B-8F87-B7DE0C14AFFF}" presName="desTx" presStyleLbl="alignAccFollowNode1" presStyleIdx="4" presStyleCnt="5">
        <dgm:presLayoutVars>
          <dgm:bulletEnabled val="1"/>
        </dgm:presLayoutVars>
      </dgm:prSet>
      <dgm:spPr/>
      <dgm:t>
        <a:bodyPr/>
        <a:lstStyle/>
        <a:p>
          <a:endParaRPr lang="zh-TW" altLang="en-US"/>
        </a:p>
      </dgm:t>
    </dgm:pt>
  </dgm:ptLst>
  <dgm:cxnLst>
    <dgm:cxn modelId="{3D14C5A3-A4ED-4EA7-80E9-5C8DC8267E90}" type="presOf" srcId="{4D1F6D81-3FDA-4E15-9914-1A7F108142BE}" destId="{813F9BD4-E9E6-4809-BCEA-F8F5C7CA6EF3}" srcOrd="0" destOrd="0" presId="urn:microsoft.com/office/officeart/2005/8/layout/hList1"/>
    <dgm:cxn modelId="{6E298D66-F7B8-40D8-B169-EF7C55F2CCB5}" srcId="{4D1F6D81-3FDA-4E15-9914-1A7F108142BE}" destId="{8AB9A806-A004-4B8B-AB0F-C99CBA21929B}" srcOrd="0" destOrd="0" parTransId="{8E7F4B02-C1FE-443A-AB94-5F4A5716586A}" sibTransId="{3DE75860-A60F-40B0-BA0E-3FEA59A4B399}"/>
    <dgm:cxn modelId="{9AB84BCD-65D5-44F5-897B-9A304C972B78}" srcId="{4D1F6D81-3FDA-4E15-9914-1A7F108142BE}" destId="{BC864F96-B4DD-48B0-AFBB-D5C564DDBB15}" srcOrd="3" destOrd="0" parTransId="{CC643704-4E1E-45AB-A39C-D3DAF41C679A}" sibTransId="{BB15259F-E2BF-4F8C-98D3-8164875A78DA}"/>
    <dgm:cxn modelId="{F2755149-AFD2-4618-B217-8F6FA0086BFB}" srcId="{8F35B76F-F19B-49D8-B645-2CF3E654E2BF}" destId="{A130F54A-478B-4F0F-9994-7C8A6D5E8CF6}" srcOrd="2" destOrd="0" parTransId="{94269536-97E6-4EAB-844B-EEB8BB27043C}" sibTransId="{C50DD480-CB77-4355-A611-856D6894B24A}"/>
    <dgm:cxn modelId="{833CEBD4-CDB9-4D21-82AD-934C643A77B4}" srcId="{4D1F6D81-3FDA-4E15-9914-1A7F108142BE}" destId="{8F35B76F-F19B-49D8-B645-2CF3E654E2BF}" srcOrd="1" destOrd="0" parTransId="{B633001C-FB90-4224-B2C1-C3290F6F9A31}" sibTransId="{F185ADF8-C47F-41EA-8DC8-CBF39E97B08E}"/>
    <dgm:cxn modelId="{AE2FCDEA-C8CD-4B00-A496-9CEA7E61E16E}" type="presOf" srcId="{BC864F96-B4DD-48B0-AFBB-D5C564DDBB15}" destId="{813246A3-AEB0-4EB0-877B-702BC0F5101D}" srcOrd="0" destOrd="0" presId="urn:microsoft.com/office/officeart/2005/8/layout/hList1"/>
    <dgm:cxn modelId="{5FFBBF5A-48B1-4BDC-95CE-D75E63BD1293}" type="presOf" srcId="{A130F54A-478B-4F0F-9994-7C8A6D5E8CF6}" destId="{DC4C1939-9FB1-4B2B-BC99-9DA6D17D7471}" srcOrd="0" destOrd="2" presId="urn:microsoft.com/office/officeart/2005/8/layout/hList1"/>
    <dgm:cxn modelId="{685A9A23-95E7-4FE4-A033-2723630FC7CB}" type="presOf" srcId="{B5B23AC3-9666-487C-995E-C2E49ADDAD07}" destId="{E489F4EB-974F-4931-8FA3-95FF0258A983}" srcOrd="0" destOrd="0" presId="urn:microsoft.com/office/officeart/2005/8/layout/hList1"/>
    <dgm:cxn modelId="{9CF84646-7810-44DD-A0A1-082A550D9CA7}" type="presOf" srcId="{2BA19671-CABC-489C-9DE6-E662401D7459}" destId="{DC4C1939-9FB1-4B2B-BC99-9DA6D17D7471}" srcOrd="0" destOrd="1" presId="urn:microsoft.com/office/officeart/2005/8/layout/hList1"/>
    <dgm:cxn modelId="{14E6A1AB-ECE6-4FC9-8097-757EB9D331B9}" type="presOf" srcId="{C52296D5-5EBA-474B-8F87-B7DE0C14AFFF}" destId="{2135F295-792A-4D76-9FB7-C33478B0E90E}" srcOrd="0" destOrd="0" presId="urn:microsoft.com/office/officeart/2005/8/layout/hList1"/>
    <dgm:cxn modelId="{CBFE2808-5D55-48DE-A8DE-DB8626926DE3}" srcId="{4D1F6D81-3FDA-4E15-9914-1A7F108142BE}" destId="{C923B235-13EC-49DC-9267-500FD4BD6CCE}" srcOrd="2" destOrd="0" parTransId="{ECC911F1-F4D5-4042-9B15-CD6A99FDE460}" sibTransId="{E1417502-AA7A-44AE-ACEF-D1464300FC56}"/>
    <dgm:cxn modelId="{34D7403E-B096-4952-80E2-93A61C7F0AE1}" srcId="{8AB9A806-A004-4B8B-AB0F-C99CBA21929B}" destId="{0ED37528-12E8-4FD5-999F-1F3C85DFED0E}" srcOrd="0" destOrd="0" parTransId="{6ECA6CC2-F8C3-407B-A579-E4C00B2B9C8C}" sibTransId="{3A63CDAC-B989-42CB-B7C3-F553022DAE52}"/>
    <dgm:cxn modelId="{E87DB80C-9828-4E16-B3CD-A16026B1E969}" type="presOf" srcId="{0ED37528-12E8-4FD5-999F-1F3C85DFED0E}" destId="{5CA1C700-91D6-47C2-8B5C-10893495C91D}" srcOrd="0" destOrd="0" presId="urn:microsoft.com/office/officeart/2005/8/layout/hList1"/>
    <dgm:cxn modelId="{486A62B8-2BD4-4A5C-8D89-31A709386DAB}" type="presOf" srcId="{1DFF2518-7B4A-4552-AE1B-E388829B6AC6}" destId="{DC4C1939-9FB1-4B2B-BC99-9DA6D17D7471}" srcOrd="0" destOrd="0" presId="urn:microsoft.com/office/officeart/2005/8/layout/hList1"/>
    <dgm:cxn modelId="{23E8C29C-5F57-47F9-8DBD-B3C18F981C62}" type="presOf" srcId="{8F35B76F-F19B-49D8-B645-2CF3E654E2BF}" destId="{4CC63A09-E5AB-4312-9B1A-1E7C306EFB19}" srcOrd="0" destOrd="0" presId="urn:microsoft.com/office/officeart/2005/8/layout/hList1"/>
    <dgm:cxn modelId="{6233E002-3508-4A79-B73A-791E9C26E59D}" srcId="{8F35B76F-F19B-49D8-B645-2CF3E654E2BF}" destId="{2BA19671-CABC-489C-9DE6-E662401D7459}" srcOrd="1" destOrd="0" parTransId="{46448B9B-8833-44AA-8C3A-36D9E6BADADA}" sibTransId="{DAED5B7F-B35D-4CCD-87C4-68880B9427B6}"/>
    <dgm:cxn modelId="{2E698375-22DB-48D7-90B2-587B0A49DFA6}" type="presOf" srcId="{8AB9A806-A004-4B8B-AB0F-C99CBA21929B}" destId="{C51EB7D7-76ED-41FA-9633-1586F60FA6D4}" srcOrd="0" destOrd="0" presId="urn:microsoft.com/office/officeart/2005/8/layout/hList1"/>
    <dgm:cxn modelId="{982CBD56-A531-4D26-B536-6AD7A8A03423}" srcId="{4D1F6D81-3FDA-4E15-9914-1A7F108142BE}" destId="{C52296D5-5EBA-474B-8F87-B7DE0C14AFFF}" srcOrd="4" destOrd="0" parTransId="{F59FF18C-A9FC-49B9-AFD3-D2BBA90E35C4}" sibTransId="{DC1DDDDF-D448-47E1-82CE-A4C0AA35219B}"/>
    <dgm:cxn modelId="{336FD82B-A43E-40D1-A887-E353ECF5F699}" srcId="{C923B235-13EC-49DC-9267-500FD4BD6CCE}" destId="{B5B23AC3-9666-487C-995E-C2E49ADDAD07}" srcOrd="0" destOrd="0" parTransId="{B33E5146-F1DD-426B-8092-6860A355F9BB}" sibTransId="{07452FF5-3233-45E6-8D87-2682961E58A0}"/>
    <dgm:cxn modelId="{0A8DC04C-CB12-48A7-939C-BF8997C825E7}" type="presOf" srcId="{C923B235-13EC-49DC-9267-500FD4BD6CCE}" destId="{AE227D65-B9AB-4621-B070-F418F958A4A7}" srcOrd="0" destOrd="0" presId="urn:microsoft.com/office/officeart/2005/8/layout/hList1"/>
    <dgm:cxn modelId="{B5B8369F-133E-480B-BDAE-9452AD6A116D}" srcId="{8F35B76F-F19B-49D8-B645-2CF3E654E2BF}" destId="{1DFF2518-7B4A-4552-AE1B-E388829B6AC6}" srcOrd="0" destOrd="0" parTransId="{16A77F0D-4D48-4056-A84B-74F4FA51DB1E}" sibTransId="{35F14D60-6B66-4F4C-A8C9-99DCC49BDE65}"/>
    <dgm:cxn modelId="{F6A0527E-FE9D-40E7-84A6-B2F552395D27}" type="presOf" srcId="{44283734-9FDC-4563-AD0A-BD305D17A949}" destId="{BBBA2E4E-0A89-4D57-A0DF-B2006ED0CAD2}" srcOrd="0" destOrd="0" presId="urn:microsoft.com/office/officeart/2005/8/layout/hList1"/>
    <dgm:cxn modelId="{2883B1DC-B849-48EA-BFE9-CDB40ED43650}" srcId="{BC864F96-B4DD-48B0-AFBB-D5C564DDBB15}" destId="{44283734-9FDC-4563-AD0A-BD305D17A949}" srcOrd="0" destOrd="0" parTransId="{28551A8A-E450-4580-8FF9-9B8936758BF6}" sibTransId="{CB0C0454-51CA-499D-B57A-E20278031EAC}"/>
    <dgm:cxn modelId="{63A68E93-EC23-405F-8DBF-EEB536B4777B}" type="presParOf" srcId="{813F9BD4-E9E6-4809-BCEA-F8F5C7CA6EF3}" destId="{94F0077B-D897-420D-9AAD-D93F20C73422}" srcOrd="0" destOrd="0" presId="urn:microsoft.com/office/officeart/2005/8/layout/hList1"/>
    <dgm:cxn modelId="{3A073046-54D3-45A0-B1F5-857BFAF625D2}" type="presParOf" srcId="{94F0077B-D897-420D-9AAD-D93F20C73422}" destId="{C51EB7D7-76ED-41FA-9633-1586F60FA6D4}" srcOrd="0" destOrd="0" presId="urn:microsoft.com/office/officeart/2005/8/layout/hList1"/>
    <dgm:cxn modelId="{FB99743F-419B-45A6-89DC-CDF9B1CD201D}" type="presParOf" srcId="{94F0077B-D897-420D-9AAD-D93F20C73422}" destId="{5CA1C700-91D6-47C2-8B5C-10893495C91D}" srcOrd="1" destOrd="0" presId="urn:microsoft.com/office/officeart/2005/8/layout/hList1"/>
    <dgm:cxn modelId="{CA21290F-D363-4D0D-BDE2-082EF63AFA22}" type="presParOf" srcId="{813F9BD4-E9E6-4809-BCEA-F8F5C7CA6EF3}" destId="{BC01BEF1-B3CC-48C4-855B-773AB7B46156}" srcOrd="1" destOrd="0" presId="urn:microsoft.com/office/officeart/2005/8/layout/hList1"/>
    <dgm:cxn modelId="{01517C73-6346-4866-A843-E944B096BD03}" type="presParOf" srcId="{813F9BD4-E9E6-4809-BCEA-F8F5C7CA6EF3}" destId="{55633F03-114A-4CA6-BFA4-3E72C0BC952F}" srcOrd="2" destOrd="0" presId="urn:microsoft.com/office/officeart/2005/8/layout/hList1"/>
    <dgm:cxn modelId="{F9C7D61A-C731-4032-8E62-4EC4B9E7D7A1}" type="presParOf" srcId="{55633F03-114A-4CA6-BFA4-3E72C0BC952F}" destId="{4CC63A09-E5AB-4312-9B1A-1E7C306EFB19}" srcOrd="0" destOrd="0" presId="urn:microsoft.com/office/officeart/2005/8/layout/hList1"/>
    <dgm:cxn modelId="{B30A8668-67F2-465E-AB50-65B9D38DB4E7}" type="presParOf" srcId="{55633F03-114A-4CA6-BFA4-3E72C0BC952F}" destId="{DC4C1939-9FB1-4B2B-BC99-9DA6D17D7471}" srcOrd="1" destOrd="0" presId="urn:microsoft.com/office/officeart/2005/8/layout/hList1"/>
    <dgm:cxn modelId="{8F25BE0B-1C0F-4C5E-BD69-D58E07D9DC4F}" type="presParOf" srcId="{813F9BD4-E9E6-4809-BCEA-F8F5C7CA6EF3}" destId="{4B67DDDA-95F6-4550-9234-181E3BB7D912}" srcOrd="3" destOrd="0" presId="urn:microsoft.com/office/officeart/2005/8/layout/hList1"/>
    <dgm:cxn modelId="{26B46F25-D2D6-47BB-9EB0-735719CC23BE}" type="presParOf" srcId="{813F9BD4-E9E6-4809-BCEA-F8F5C7CA6EF3}" destId="{22267815-AB0A-4015-AB6D-3D7ED5BE26A3}" srcOrd="4" destOrd="0" presId="urn:microsoft.com/office/officeart/2005/8/layout/hList1"/>
    <dgm:cxn modelId="{E4AF9C40-2572-418E-A9E8-9BCAA642D656}" type="presParOf" srcId="{22267815-AB0A-4015-AB6D-3D7ED5BE26A3}" destId="{AE227D65-B9AB-4621-B070-F418F958A4A7}" srcOrd="0" destOrd="0" presId="urn:microsoft.com/office/officeart/2005/8/layout/hList1"/>
    <dgm:cxn modelId="{FBD6B1AF-DB91-4CCE-93C2-B51617214D2B}" type="presParOf" srcId="{22267815-AB0A-4015-AB6D-3D7ED5BE26A3}" destId="{E489F4EB-974F-4931-8FA3-95FF0258A983}" srcOrd="1" destOrd="0" presId="urn:microsoft.com/office/officeart/2005/8/layout/hList1"/>
    <dgm:cxn modelId="{F0DE0557-5116-4D45-9804-E0C494C45676}" type="presParOf" srcId="{813F9BD4-E9E6-4809-BCEA-F8F5C7CA6EF3}" destId="{6BA8AC0E-6A51-4ED9-B816-A8464FF0B1D3}" srcOrd="5" destOrd="0" presId="urn:microsoft.com/office/officeart/2005/8/layout/hList1"/>
    <dgm:cxn modelId="{A188F4F9-11DA-41F3-827F-38017A65C690}" type="presParOf" srcId="{813F9BD4-E9E6-4809-BCEA-F8F5C7CA6EF3}" destId="{DAD88E1D-2868-48D5-B0A0-4A8F7A6A8EEA}" srcOrd="6" destOrd="0" presId="urn:microsoft.com/office/officeart/2005/8/layout/hList1"/>
    <dgm:cxn modelId="{5F1EAD70-D253-49B8-B06E-CB4CCC446084}" type="presParOf" srcId="{DAD88E1D-2868-48D5-B0A0-4A8F7A6A8EEA}" destId="{813246A3-AEB0-4EB0-877B-702BC0F5101D}" srcOrd="0" destOrd="0" presId="urn:microsoft.com/office/officeart/2005/8/layout/hList1"/>
    <dgm:cxn modelId="{177EAF94-F4DA-4E65-962E-7167B23B3284}" type="presParOf" srcId="{DAD88E1D-2868-48D5-B0A0-4A8F7A6A8EEA}" destId="{BBBA2E4E-0A89-4D57-A0DF-B2006ED0CAD2}" srcOrd="1" destOrd="0" presId="urn:microsoft.com/office/officeart/2005/8/layout/hList1"/>
    <dgm:cxn modelId="{E41701ED-2BA3-492E-9C55-B1046A81C86F}" type="presParOf" srcId="{813F9BD4-E9E6-4809-BCEA-F8F5C7CA6EF3}" destId="{CCDAB50F-2712-4337-8E2C-8EB289AFB2FF}" srcOrd="7" destOrd="0" presId="urn:microsoft.com/office/officeart/2005/8/layout/hList1"/>
    <dgm:cxn modelId="{1E998FAF-CD64-47B6-859E-A26990EF0DBC}" type="presParOf" srcId="{813F9BD4-E9E6-4809-BCEA-F8F5C7CA6EF3}" destId="{AB8FD71B-425A-4459-A1C1-C2DE263E21EE}" srcOrd="8" destOrd="0" presId="urn:microsoft.com/office/officeart/2005/8/layout/hList1"/>
    <dgm:cxn modelId="{815600B4-4105-4193-86DE-A0C89758E771}" type="presParOf" srcId="{AB8FD71B-425A-4459-A1C1-C2DE263E21EE}" destId="{2135F295-792A-4D76-9FB7-C33478B0E90E}" srcOrd="0" destOrd="0" presId="urn:microsoft.com/office/officeart/2005/8/layout/hList1"/>
    <dgm:cxn modelId="{B17D78BE-0878-4542-A38E-FAD77E515B89}" type="presParOf" srcId="{AB8FD71B-425A-4459-A1C1-C2DE263E21EE}" destId="{0921CC39-9CE6-4FBF-BD08-98D22CDDBC1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1F6D81-3FDA-4E15-9914-1A7F108142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TW" altLang="en-US"/>
        </a:p>
      </dgm:t>
    </dgm:pt>
    <dgm:pt modelId="{8AB9A806-A004-4B8B-AB0F-C99CBA21929B}">
      <dgm:prSet phldrT="[文字]" custT="1"/>
      <dgm:spPr>
        <a:solidFill>
          <a:schemeClr val="accent2"/>
        </a:solidFill>
      </dgm:spPr>
      <dgm:t>
        <a:bodyPr/>
        <a:lstStyle/>
        <a:p>
          <a:r>
            <a:rPr lang="zh-TW" altLang="en-US" sz="1200" b="1" dirty="0" smtClean="0">
              <a:latin typeface="微軟正黑體" panose="020B0604030504040204" pitchFamily="34" charset="-120"/>
              <a:ea typeface="微軟正黑體" panose="020B0604030504040204" pitchFamily="34" charset="-120"/>
            </a:rPr>
            <a:t>驗收文件</a:t>
          </a:r>
          <a:endParaRPr lang="zh-TW" altLang="en-US" sz="1200" b="1" dirty="0">
            <a:latin typeface="微軟正黑體" panose="020B0604030504040204" pitchFamily="34" charset="-120"/>
            <a:ea typeface="微軟正黑體" panose="020B0604030504040204" pitchFamily="34" charset="-120"/>
          </a:endParaRPr>
        </a:p>
      </dgm:t>
    </dgm:pt>
    <dgm:pt modelId="{8E7F4B02-C1FE-443A-AB94-5F4A5716586A}" type="parTrans" cxnId="{6E298D66-F7B8-40D8-B169-EF7C55F2CCB5}">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DE75860-A60F-40B0-BA0E-3FEA59A4B399}" type="sibTrans" cxnId="{6E298D66-F7B8-40D8-B169-EF7C55F2CCB5}">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3EBA13DA-09CA-4D77-8F37-039158A366FF}">
      <dgm:prSet phldrT="[文字]" custT="1"/>
      <dgm:spPr/>
      <dgm:t>
        <a:bodyPr/>
        <a:lstStyle/>
        <a:p>
          <a:endParaRPr lang="zh-TW" altLang="en-US" sz="1200" dirty="0">
            <a:latin typeface="微軟正黑體" panose="020B0604030504040204" pitchFamily="34" charset="-120"/>
            <a:ea typeface="微軟正黑體" panose="020B0604030504040204" pitchFamily="34" charset="-120"/>
          </a:endParaRPr>
        </a:p>
      </dgm:t>
    </dgm:pt>
    <dgm:pt modelId="{127B429F-694B-439E-BFFF-67D979E3C5AF}" type="parTrans" cxnId="{5611954A-CDC5-471D-B129-910A494F014D}">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14FB604E-A96A-4AFA-8B79-92DB1E409895}" type="sibTrans" cxnId="{5611954A-CDC5-471D-B129-910A494F014D}">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C923B235-13EC-49DC-9267-500FD4BD6CCE}">
      <dgm:prSet phldrT="[文字]" custT="1"/>
      <dgm:spPr>
        <a:solidFill>
          <a:schemeClr val="accent5">
            <a:lumMod val="75000"/>
          </a:schemeClr>
        </a:solidFill>
      </dgm:spPr>
      <dgm:t>
        <a:bodyPr/>
        <a:lstStyle/>
        <a:p>
          <a:r>
            <a:rPr lang="en-US" altLang="zh-TW" sz="1200" b="1" dirty="0" smtClean="0">
              <a:latin typeface="微軟正黑體" panose="020B0604030504040204" pitchFamily="34" charset="-120"/>
              <a:ea typeface="微軟正黑體" panose="020B0604030504040204" pitchFamily="34" charset="-120"/>
            </a:rPr>
            <a:t>IT</a:t>
          </a:r>
          <a:r>
            <a:rPr lang="zh-TW" altLang="en-US" sz="1200" b="1" dirty="0" smtClean="0">
              <a:latin typeface="微軟正黑體" panose="020B0604030504040204" pitchFamily="34" charset="-120"/>
              <a:ea typeface="微軟正黑體" panose="020B0604030504040204" pitchFamily="34" charset="-120"/>
            </a:rPr>
            <a:t>、使用單位簽核</a:t>
          </a:r>
          <a:endParaRPr lang="zh-TW" altLang="en-US" sz="1200" b="1" dirty="0">
            <a:latin typeface="微軟正黑體" panose="020B0604030504040204" pitchFamily="34" charset="-120"/>
            <a:ea typeface="微軟正黑體" panose="020B0604030504040204" pitchFamily="34" charset="-120"/>
          </a:endParaRPr>
        </a:p>
      </dgm:t>
    </dgm:pt>
    <dgm:pt modelId="{ECC911F1-F4D5-4042-9B15-CD6A99FDE460}" type="parTrans" cxnId="{CBFE2808-5D55-48DE-A8DE-DB8626926DE3}">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E1417502-AA7A-44AE-ACEF-D1464300FC56}" type="sibTrans" cxnId="{CBFE2808-5D55-48DE-A8DE-DB8626926DE3}">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92BF7BD3-1B78-4E2A-86F5-ED546F7F6B8D}">
      <dgm:prSet phldrT="[文字]" custT="1"/>
      <dgm:spPr/>
      <dgm:t>
        <a:bodyPr/>
        <a:lstStyle/>
        <a:p>
          <a:endParaRPr lang="zh-TW" altLang="en-US" sz="1200" b="0" dirty="0">
            <a:solidFill>
              <a:schemeClr val="tx1"/>
            </a:solidFill>
            <a:latin typeface="微軟正黑體" panose="020B0604030504040204" pitchFamily="34" charset="-120"/>
            <a:ea typeface="微軟正黑體" panose="020B0604030504040204" pitchFamily="34" charset="-120"/>
          </a:endParaRPr>
        </a:p>
      </dgm:t>
    </dgm:pt>
    <dgm:pt modelId="{8E5C0FD4-84FD-49B8-B096-B563576387A6}" type="parTrans" cxnId="{2D7B4A07-7289-4295-BB67-9F4B6E0414D2}">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486713BE-D95E-4870-80C2-E717FA89EFA5}" type="sibTrans" cxnId="{2D7B4A07-7289-4295-BB67-9F4B6E0414D2}">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BC864F96-B4DD-48B0-AFBB-D5C564DDBB15}">
      <dgm:prSet phldrT="[文字]" custT="1"/>
      <dgm:spPr>
        <a:solidFill>
          <a:schemeClr val="accent5">
            <a:lumMod val="75000"/>
          </a:schemeClr>
        </a:solidFill>
      </dgm:spPr>
      <dgm:t>
        <a:bodyPr/>
        <a:lstStyle/>
        <a:p>
          <a:r>
            <a:rPr lang="zh-TW" altLang="en-US" sz="1200" b="1" smtClean="0">
              <a:latin typeface="微軟正黑體" panose="020B0604030504040204" pitchFamily="34" charset="-120"/>
              <a:ea typeface="微軟正黑體" panose="020B0604030504040204" pitchFamily="34" charset="-120"/>
            </a:rPr>
            <a:t>業務稽查課簽核</a:t>
          </a:r>
          <a:endParaRPr lang="zh-TW" altLang="en-US" sz="1200" b="1" dirty="0">
            <a:latin typeface="微軟正黑體" panose="020B0604030504040204" pitchFamily="34" charset="-120"/>
            <a:ea typeface="微軟正黑體" panose="020B0604030504040204" pitchFamily="34" charset="-120"/>
          </a:endParaRPr>
        </a:p>
      </dgm:t>
    </dgm:pt>
    <dgm:pt modelId="{CC643704-4E1E-45AB-A39C-D3DAF41C679A}" type="parTrans" cxnId="{9AB84BCD-65D5-44F5-897B-9A304C972B78}">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BB15259F-E2BF-4F8C-98D3-8164875A78DA}" type="sibTrans" cxnId="{9AB84BCD-65D5-44F5-897B-9A304C972B78}">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C52296D5-5EBA-474B-8F87-B7DE0C14AFFF}">
      <dgm:prSet phldrT="[文字]" custT="1"/>
      <dgm:spPr>
        <a:solidFill>
          <a:schemeClr val="accent5">
            <a:lumMod val="75000"/>
          </a:schemeClr>
        </a:solidFill>
      </dgm:spPr>
      <dgm:t>
        <a:bodyPr/>
        <a:lstStyle/>
        <a:p>
          <a:r>
            <a:rPr lang="zh-TW" altLang="en-US" sz="1200" b="1" dirty="0" smtClean="0">
              <a:latin typeface="微軟正黑體" panose="020B0604030504040204" pitchFamily="34" charset="-120"/>
              <a:ea typeface="微軟正黑體" panose="020B0604030504040204" pitchFamily="34" charset="-120"/>
            </a:rPr>
            <a:t>廠商發票開立、送至總務部</a:t>
          </a:r>
          <a:endParaRPr lang="zh-TW" altLang="en-US" sz="1200" b="1" dirty="0">
            <a:latin typeface="微軟正黑體" panose="020B0604030504040204" pitchFamily="34" charset="-120"/>
            <a:ea typeface="微軟正黑體" panose="020B0604030504040204" pitchFamily="34" charset="-120"/>
          </a:endParaRPr>
        </a:p>
      </dgm:t>
    </dgm:pt>
    <dgm:pt modelId="{F59FF18C-A9FC-49B9-AFD3-D2BBA90E35C4}" type="parTrans" cxnId="{982CBD56-A531-4D26-B536-6AD7A8A03423}">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DC1DDDDF-D448-47E1-82CE-A4C0AA35219B}" type="sibTrans" cxnId="{982CBD56-A531-4D26-B536-6AD7A8A03423}">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B5B23AC3-9666-487C-995E-C2E49ADDAD07}">
      <dgm:prSet phldrT="[文字]" custT="1"/>
      <dgm:spPr/>
      <dgm:t>
        <a:bodyPr/>
        <a:lstStyle/>
        <a:p>
          <a:endParaRPr lang="zh-TW" altLang="en-US" sz="1200" dirty="0">
            <a:latin typeface="微軟正黑體" panose="020B0604030504040204" pitchFamily="34" charset="-120"/>
            <a:ea typeface="微軟正黑體" panose="020B0604030504040204" pitchFamily="34" charset="-120"/>
          </a:endParaRPr>
        </a:p>
      </dgm:t>
    </dgm:pt>
    <dgm:pt modelId="{B33E5146-F1DD-426B-8092-6860A355F9BB}" type="parTrans" cxnId="{336FD82B-A43E-40D1-A887-E353ECF5F699}">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07452FF5-3233-45E6-8D87-2682961E58A0}" type="sibTrans" cxnId="{336FD82B-A43E-40D1-A887-E353ECF5F699}">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A1305997-3AE7-4BE6-85D8-38DF8ACD5FAB}">
      <dgm:prSet phldrT="[文字]" custT="1"/>
      <dgm:spPr/>
      <dgm:t>
        <a:bodyPr/>
        <a:lstStyle/>
        <a:p>
          <a:endParaRPr lang="zh-TW" altLang="en-US" sz="1200" b="0" dirty="0">
            <a:solidFill>
              <a:schemeClr val="tx1"/>
            </a:solidFill>
            <a:latin typeface="微軟正黑體" panose="020B0604030504040204" pitchFamily="34" charset="-120"/>
            <a:ea typeface="微軟正黑體" panose="020B0604030504040204" pitchFamily="34" charset="-120"/>
          </a:endParaRPr>
        </a:p>
      </dgm:t>
    </dgm:pt>
    <dgm:pt modelId="{02336C65-435E-4F98-9465-CC5CE6504292}" type="parTrans" cxnId="{758630DF-5665-4580-82A1-A7822DEA452D}">
      <dgm:prSet/>
      <dgm:spPr/>
      <dgm:t>
        <a:bodyPr/>
        <a:lstStyle/>
        <a:p>
          <a:endParaRPr lang="zh-TW" altLang="en-US"/>
        </a:p>
      </dgm:t>
    </dgm:pt>
    <dgm:pt modelId="{C6992C3D-6DB1-4FFA-ABA0-F5BB3243B927}" type="sibTrans" cxnId="{758630DF-5665-4580-82A1-A7822DEA452D}">
      <dgm:prSet/>
      <dgm:spPr/>
      <dgm:t>
        <a:bodyPr/>
        <a:lstStyle/>
        <a:p>
          <a:endParaRPr lang="zh-TW" altLang="en-US"/>
        </a:p>
      </dgm:t>
    </dgm:pt>
    <dgm:pt modelId="{0ED37528-12E8-4FD5-999F-1F3C85DFED0E}">
      <dgm:prSet phldrT="[文字]" custT="1"/>
      <dgm:spPr/>
      <dgm:t>
        <a:bodyPr/>
        <a:lstStyle/>
        <a:p>
          <a:r>
            <a:rPr lang="en-US" altLang="zh-TW" sz="1200" dirty="0" smtClean="0">
              <a:latin typeface="微軟正黑體" panose="020B0604030504040204" pitchFamily="34" charset="-120"/>
              <a:ea typeface="微軟正黑體" panose="020B0604030504040204" pitchFamily="34" charset="-120"/>
            </a:rPr>
            <a:t>7/6</a:t>
          </a:r>
          <a:r>
            <a:rPr lang="zh-TW" altLang="en-US" sz="1200" dirty="0" smtClean="0">
              <a:latin typeface="微軟正黑體" panose="020B0604030504040204" pitchFamily="34" charset="-120"/>
              <a:ea typeface="微軟正黑體" panose="020B0604030504040204" pitchFamily="34" charset="-120"/>
            </a:rPr>
            <a:t>開始驗收，本次仍無維修單。</a:t>
          </a:r>
          <a:endParaRPr lang="zh-TW" altLang="en-US" sz="1200" dirty="0">
            <a:latin typeface="微軟正黑體" panose="020B0604030504040204" pitchFamily="34" charset="-120"/>
            <a:ea typeface="微軟正黑體" panose="020B0604030504040204" pitchFamily="34" charset="-120"/>
          </a:endParaRPr>
        </a:p>
      </dgm:t>
    </dgm:pt>
    <dgm:pt modelId="{3A63CDAC-B989-42CB-B7C3-F553022DAE52}" type="sibTrans" cxnId="{34D7403E-B096-4952-80E2-93A61C7F0AE1}">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6ECA6CC2-F8C3-407B-A579-E4C00B2B9C8C}" type="parTrans" cxnId="{34D7403E-B096-4952-80E2-93A61C7F0AE1}">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8F35B76F-F19B-49D8-B645-2CF3E654E2BF}">
      <dgm:prSet phldrT="[文字]" custT="1"/>
      <dgm:spPr>
        <a:solidFill>
          <a:schemeClr val="accent5">
            <a:lumMod val="75000"/>
          </a:schemeClr>
        </a:solidFill>
      </dgm:spPr>
      <dgm:t>
        <a:bodyPr/>
        <a:lstStyle/>
        <a:p>
          <a:r>
            <a:rPr lang="zh-TW" altLang="en-US" sz="1200" b="1" dirty="0" smtClean="0">
              <a:latin typeface="微軟正黑體" panose="020B0604030504040204" pitchFamily="34" charset="-120"/>
              <a:ea typeface="微軟正黑體" panose="020B0604030504040204" pitchFamily="34" charset="-120"/>
            </a:rPr>
            <a:t>廠商送簽寄回</a:t>
          </a:r>
          <a:endParaRPr lang="zh-TW" altLang="en-US" sz="1200" b="1" dirty="0">
            <a:latin typeface="微軟正黑體" panose="020B0604030504040204" pitchFamily="34" charset="-120"/>
            <a:ea typeface="微軟正黑體" panose="020B0604030504040204" pitchFamily="34" charset="-120"/>
          </a:endParaRPr>
        </a:p>
      </dgm:t>
    </dgm:pt>
    <dgm:pt modelId="{F185ADF8-C47F-41EA-8DC8-CBF39E97B08E}" type="sibTrans" cxnId="{833CEBD4-CDB9-4D21-82AD-934C643A77B4}">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B633001C-FB90-4224-B2C1-C3290F6F9A31}" type="parTrans" cxnId="{833CEBD4-CDB9-4D21-82AD-934C643A77B4}">
      <dgm:prSet/>
      <dgm:spPr/>
      <dgm:t>
        <a:bodyPr/>
        <a:lstStyle/>
        <a:p>
          <a:endParaRPr lang="zh-TW" altLang="en-US" sz="1200">
            <a:latin typeface="微軟正黑體" panose="020B0604030504040204" pitchFamily="34" charset="-120"/>
            <a:ea typeface="微軟正黑體" panose="020B0604030504040204" pitchFamily="34" charset="-120"/>
          </a:endParaRPr>
        </a:p>
      </dgm:t>
    </dgm:pt>
    <dgm:pt modelId="{813F9BD4-E9E6-4809-BCEA-F8F5C7CA6EF3}" type="pres">
      <dgm:prSet presAssocID="{4D1F6D81-3FDA-4E15-9914-1A7F108142BE}" presName="Name0" presStyleCnt="0">
        <dgm:presLayoutVars>
          <dgm:dir/>
          <dgm:animLvl val="lvl"/>
          <dgm:resizeHandles val="exact"/>
        </dgm:presLayoutVars>
      </dgm:prSet>
      <dgm:spPr/>
      <dgm:t>
        <a:bodyPr/>
        <a:lstStyle/>
        <a:p>
          <a:endParaRPr lang="zh-TW" altLang="en-US"/>
        </a:p>
      </dgm:t>
    </dgm:pt>
    <dgm:pt modelId="{94F0077B-D897-420D-9AAD-D93F20C73422}" type="pres">
      <dgm:prSet presAssocID="{8AB9A806-A004-4B8B-AB0F-C99CBA21929B}" presName="composite" presStyleCnt="0"/>
      <dgm:spPr/>
      <dgm:t>
        <a:bodyPr/>
        <a:lstStyle/>
        <a:p>
          <a:endParaRPr lang="zh-TW" altLang="en-US"/>
        </a:p>
      </dgm:t>
    </dgm:pt>
    <dgm:pt modelId="{C51EB7D7-76ED-41FA-9633-1586F60FA6D4}" type="pres">
      <dgm:prSet presAssocID="{8AB9A806-A004-4B8B-AB0F-C99CBA21929B}" presName="parTx" presStyleLbl="alignNode1" presStyleIdx="0" presStyleCnt="5">
        <dgm:presLayoutVars>
          <dgm:chMax val="0"/>
          <dgm:chPref val="0"/>
          <dgm:bulletEnabled val="1"/>
        </dgm:presLayoutVars>
      </dgm:prSet>
      <dgm:spPr/>
      <dgm:t>
        <a:bodyPr/>
        <a:lstStyle/>
        <a:p>
          <a:endParaRPr lang="zh-TW" altLang="en-US"/>
        </a:p>
      </dgm:t>
    </dgm:pt>
    <dgm:pt modelId="{5CA1C700-91D6-47C2-8B5C-10893495C91D}" type="pres">
      <dgm:prSet presAssocID="{8AB9A806-A004-4B8B-AB0F-C99CBA21929B}" presName="desTx" presStyleLbl="alignAccFollowNode1" presStyleIdx="0" presStyleCnt="5">
        <dgm:presLayoutVars>
          <dgm:bulletEnabled val="1"/>
        </dgm:presLayoutVars>
      </dgm:prSet>
      <dgm:spPr/>
      <dgm:t>
        <a:bodyPr/>
        <a:lstStyle/>
        <a:p>
          <a:endParaRPr lang="zh-TW" altLang="en-US"/>
        </a:p>
      </dgm:t>
    </dgm:pt>
    <dgm:pt modelId="{BC01BEF1-B3CC-48C4-855B-773AB7B46156}" type="pres">
      <dgm:prSet presAssocID="{3DE75860-A60F-40B0-BA0E-3FEA59A4B399}" presName="space" presStyleCnt="0"/>
      <dgm:spPr/>
      <dgm:t>
        <a:bodyPr/>
        <a:lstStyle/>
        <a:p>
          <a:endParaRPr lang="zh-TW" altLang="en-US"/>
        </a:p>
      </dgm:t>
    </dgm:pt>
    <dgm:pt modelId="{55633F03-114A-4CA6-BFA4-3E72C0BC952F}" type="pres">
      <dgm:prSet presAssocID="{8F35B76F-F19B-49D8-B645-2CF3E654E2BF}" presName="composite" presStyleCnt="0"/>
      <dgm:spPr/>
      <dgm:t>
        <a:bodyPr/>
        <a:lstStyle/>
        <a:p>
          <a:endParaRPr lang="zh-TW" altLang="en-US"/>
        </a:p>
      </dgm:t>
    </dgm:pt>
    <dgm:pt modelId="{4CC63A09-E5AB-4312-9B1A-1E7C306EFB19}" type="pres">
      <dgm:prSet presAssocID="{8F35B76F-F19B-49D8-B645-2CF3E654E2BF}" presName="parTx" presStyleLbl="alignNode1" presStyleIdx="1" presStyleCnt="5" custLinFactNeighborX="-2095" custLinFactNeighborY="-3781">
        <dgm:presLayoutVars>
          <dgm:chMax val="0"/>
          <dgm:chPref val="0"/>
          <dgm:bulletEnabled val="1"/>
        </dgm:presLayoutVars>
      </dgm:prSet>
      <dgm:spPr/>
      <dgm:t>
        <a:bodyPr/>
        <a:lstStyle/>
        <a:p>
          <a:endParaRPr lang="zh-TW" altLang="en-US"/>
        </a:p>
      </dgm:t>
    </dgm:pt>
    <dgm:pt modelId="{DC4C1939-9FB1-4B2B-BC99-9DA6D17D7471}" type="pres">
      <dgm:prSet presAssocID="{8F35B76F-F19B-49D8-B645-2CF3E654E2BF}" presName="desTx" presStyleLbl="alignAccFollowNode1" presStyleIdx="1" presStyleCnt="5" custLinFactNeighborX="-1717" custLinFactNeighborY="24869">
        <dgm:presLayoutVars>
          <dgm:bulletEnabled val="1"/>
        </dgm:presLayoutVars>
      </dgm:prSet>
      <dgm:spPr/>
      <dgm:t>
        <a:bodyPr/>
        <a:lstStyle/>
        <a:p>
          <a:endParaRPr lang="zh-TW" altLang="en-US"/>
        </a:p>
      </dgm:t>
    </dgm:pt>
    <dgm:pt modelId="{4B67DDDA-95F6-4550-9234-181E3BB7D912}" type="pres">
      <dgm:prSet presAssocID="{F185ADF8-C47F-41EA-8DC8-CBF39E97B08E}" presName="space" presStyleCnt="0"/>
      <dgm:spPr/>
      <dgm:t>
        <a:bodyPr/>
        <a:lstStyle/>
        <a:p>
          <a:endParaRPr lang="zh-TW" altLang="en-US"/>
        </a:p>
      </dgm:t>
    </dgm:pt>
    <dgm:pt modelId="{22267815-AB0A-4015-AB6D-3D7ED5BE26A3}" type="pres">
      <dgm:prSet presAssocID="{C923B235-13EC-49DC-9267-500FD4BD6CCE}" presName="composite" presStyleCnt="0"/>
      <dgm:spPr/>
      <dgm:t>
        <a:bodyPr/>
        <a:lstStyle/>
        <a:p>
          <a:endParaRPr lang="zh-TW" altLang="en-US"/>
        </a:p>
      </dgm:t>
    </dgm:pt>
    <dgm:pt modelId="{AE227D65-B9AB-4621-B070-F418F958A4A7}" type="pres">
      <dgm:prSet presAssocID="{C923B235-13EC-49DC-9267-500FD4BD6CCE}" presName="parTx" presStyleLbl="alignNode1" presStyleIdx="2" presStyleCnt="5">
        <dgm:presLayoutVars>
          <dgm:chMax val="0"/>
          <dgm:chPref val="0"/>
          <dgm:bulletEnabled val="1"/>
        </dgm:presLayoutVars>
      </dgm:prSet>
      <dgm:spPr/>
      <dgm:t>
        <a:bodyPr/>
        <a:lstStyle/>
        <a:p>
          <a:endParaRPr lang="zh-TW" altLang="en-US"/>
        </a:p>
      </dgm:t>
    </dgm:pt>
    <dgm:pt modelId="{E489F4EB-974F-4931-8FA3-95FF0258A983}" type="pres">
      <dgm:prSet presAssocID="{C923B235-13EC-49DC-9267-500FD4BD6CCE}" presName="desTx" presStyleLbl="alignAccFollowNode1" presStyleIdx="2" presStyleCnt="5">
        <dgm:presLayoutVars>
          <dgm:bulletEnabled val="1"/>
        </dgm:presLayoutVars>
      </dgm:prSet>
      <dgm:spPr/>
      <dgm:t>
        <a:bodyPr/>
        <a:lstStyle/>
        <a:p>
          <a:endParaRPr lang="zh-TW" altLang="en-US"/>
        </a:p>
      </dgm:t>
    </dgm:pt>
    <dgm:pt modelId="{6BA8AC0E-6A51-4ED9-B816-A8464FF0B1D3}" type="pres">
      <dgm:prSet presAssocID="{E1417502-AA7A-44AE-ACEF-D1464300FC56}" presName="space" presStyleCnt="0"/>
      <dgm:spPr/>
      <dgm:t>
        <a:bodyPr/>
        <a:lstStyle/>
        <a:p>
          <a:endParaRPr lang="zh-TW" altLang="en-US"/>
        </a:p>
      </dgm:t>
    </dgm:pt>
    <dgm:pt modelId="{DAD88E1D-2868-48D5-B0A0-4A8F7A6A8EEA}" type="pres">
      <dgm:prSet presAssocID="{BC864F96-B4DD-48B0-AFBB-D5C564DDBB15}" presName="composite" presStyleCnt="0"/>
      <dgm:spPr/>
      <dgm:t>
        <a:bodyPr/>
        <a:lstStyle/>
        <a:p>
          <a:endParaRPr lang="zh-TW" altLang="en-US"/>
        </a:p>
      </dgm:t>
    </dgm:pt>
    <dgm:pt modelId="{813246A3-AEB0-4EB0-877B-702BC0F5101D}" type="pres">
      <dgm:prSet presAssocID="{BC864F96-B4DD-48B0-AFBB-D5C564DDBB15}" presName="parTx" presStyleLbl="alignNode1" presStyleIdx="3" presStyleCnt="5">
        <dgm:presLayoutVars>
          <dgm:chMax val="0"/>
          <dgm:chPref val="0"/>
          <dgm:bulletEnabled val="1"/>
        </dgm:presLayoutVars>
      </dgm:prSet>
      <dgm:spPr/>
      <dgm:t>
        <a:bodyPr/>
        <a:lstStyle/>
        <a:p>
          <a:endParaRPr lang="zh-TW" altLang="en-US"/>
        </a:p>
      </dgm:t>
    </dgm:pt>
    <dgm:pt modelId="{BBBA2E4E-0A89-4D57-A0DF-B2006ED0CAD2}" type="pres">
      <dgm:prSet presAssocID="{BC864F96-B4DD-48B0-AFBB-D5C564DDBB15}" presName="desTx" presStyleLbl="alignAccFollowNode1" presStyleIdx="3" presStyleCnt="5">
        <dgm:presLayoutVars>
          <dgm:bulletEnabled val="1"/>
        </dgm:presLayoutVars>
      </dgm:prSet>
      <dgm:spPr/>
      <dgm:t>
        <a:bodyPr/>
        <a:lstStyle/>
        <a:p>
          <a:endParaRPr lang="zh-TW" altLang="en-US"/>
        </a:p>
      </dgm:t>
    </dgm:pt>
    <dgm:pt modelId="{CCDAB50F-2712-4337-8E2C-8EB289AFB2FF}" type="pres">
      <dgm:prSet presAssocID="{BB15259F-E2BF-4F8C-98D3-8164875A78DA}" presName="space" presStyleCnt="0"/>
      <dgm:spPr/>
      <dgm:t>
        <a:bodyPr/>
        <a:lstStyle/>
        <a:p>
          <a:endParaRPr lang="zh-TW" altLang="en-US"/>
        </a:p>
      </dgm:t>
    </dgm:pt>
    <dgm:pt modelId="{AB8FD71B-425A-4459-A1C1-C2DE263E21EE}" type="pres">
      <dgm:prSet presAssocID="{C52296D5-5EBA-474B-8F87-B7DE0C14AFFF}" presName="composite" presStyleCnt="0"/>
      <dgm:spPr/>
      <dgm:t>
        <a:bodyPr/>
        <a:lstStyle/>
        <a:p>
          <a:endParaRPr lang="zh-TW" altLang="en-US"/>
        </a:p>
      </dgm:t>
    </dgm:pt>
    <dgm:pt modelId="{2135F295-792A-4D76-9FB7-C33478B0E90E}" type="pres">
      <dgm:prSet presAssocID="{C52296D5-5EBA-474B-8F87-B7DE0C14AFFF}" presName="parTx" presStyleLbl="alignNode1" presStyleIdx="4" presStyleCnt="5">
        <dgm:presLayoutVars>
          <dgm:chMax val="0"/>
          <dgm:chPref val="0"/>
          <dgm:bulletEnabled val="1"/>
        </dgm:presLayoutVars>
      </dgm:prSet>
      <dgm:spPr/>
      <dgm:t>
        <a:bodyPr/>
        <a:lstStyle/>
        <a:p>
          <a:endParaRPr lang="zh-TW" altLang="en-US"/>
        </a:p>
      </dgm:t>
    </dgm:pt>
    <dgm:pt modelId="{0921CC39-9CE6-4FBF-BD08-98D22CDDBC1E}" type="pres">
      <dgm:prSet presAssocID="{C52296D5-5EBA-474B-8F87-B7DE0C14AFFF}" presName="desTx" presStyleLbl="alignAccFollowNode1" presStyleIdx="4" presStyleCnt="5">
        <dgm:presLayoutVars>
          <dgm:bulletEnabled val="1"/>
        </dgm:presLayoutVars>
      </dgm:prSet>
      <dgm:spPr/>
      <dgm:t>
        <a:bodyPr/>
        <a:lstStyle/>
        <a:p>
          <a:endParaRPr lang="zh-TW" altLang="en-US"/>
        </a:p>
      </dgm:t>
    </dgm:pt>
  </dgm:ptLst>
  <dgm:cxnLst>
    <dgm:cxn modelId="{2E698375-22DB-48D7-90B2-587B0A49DFA6}" type="presOf" srcId="{8AB9A806-A004-4B8B-AB0F-C99CBA21929B}" destId="{C51EB7D7-76ED-41FA-9633-1586F60FA6D4}" srcOrd="0" destOrd="0" presId="urn:microsoft.com/office/officeart/2005/8/layout/hList1"/>
    <dgm:cxn modelId="{23E8C29C-5F57-47F9-8DBD-B3C18F981C62}" type="presOf" srcId="{8F35B76F-F19B-49D8-B645-2CF3E654E2BF}" destId="{4CC63A09-E5AB-4312-9B1A-1E7C306EFB19}" srcOrd="0" destOrd="0" presId="urn:microsoft.com/office/officeart/2005/8/layout/hList1"/>
    <dgm:cxn modelId="{34D7403E-B096-4952-80E2-93A61C7F0AE1}" srcId="{8AB9A806-A004-4B8B-AB0F-C99CBA21929B}" destId="{0ED37528-12E8-4FD5-999F-1F3C85DFED0E}" srcOrd="0" destOrd="0" parTransId="{6ECA6CC2-F8C3-407B-A579-E4C00B2B9C8C}" sibTransId="{3A63CDAC-B989-42CB-B7C3-F553022DAE52}"/>
    <dgm:cxn modelId="{5611954A-CDC5-471D-B129-910A494F014D}" srcId="{8F35B76F-F19B-49D8-B645-2CF3E654E2BF}" destId="{3EBA13DA-09CA-4D77-8F37-039158A366FF}" srcOrd="0" destOrd="0" parTransId="{127B429F-694B-439E-BFFF-67D979E3C5AF}" sibTransId="{14FB604E-A96A-4AFA-8B79-92DB1E409895}"/>
    <dgm:cxn modelId="{3D14C5A3-A4ED-4EA7-80E9-5C8DC8267E90}" type="presOf" srcId="{4D1F6D81-3FDA-4E15-9914-1A7F108142BE}" destId="{813F9BD4-E9E6-4809-BCEA-F8F5C7CA6EF3}" srcOrd="0" destOrd="0" presId="urn:microsoft.com/office/officeart/2005/8/layout/hList1"/>
    <dgm:cxn modelId="{E87DB80C-9828-4E16-B3CD-A16026B1E969}" type="presOf" srcId="{0ED37528-12E8-4FD5-999F-1F3C85DFED0E}" destId="{5CA1C700-91D6-47C2-8B5C-10893495C91D}" srcOrd="0" destOrd="0" presId="urn:microsoft.com/office/officeart/2005/8/layout/hList1"/>
    <dgm:cxn modelId="{6E298D66-F7B8-40D8-B169-EF7C55F2CCB5}" srcId="{4D1F6D81-3FDA-4E15-9914-1A7F108142BE}" destId="{8AB9A806-A004-4B8B-AB0F-C99CBA21929B}" srcOrd="0" destOrd="0" parTransId="{8E7F4B02-C1FE-443A-AB94-5F4A5716586A}" sibTransId="{3DE75860-A60F-40B0-BA0E-3FEA59A4B399}"/>
    <dgm:cxn modelId="{758630DF-5665-4580-82A1-A7822DEA452D}" srcId="{BC864F96-B4DD-48B0-AFBB-D5C564DDBB15}" destId="{A1305997-3AE7-4BE6-85D8-38DF8ACD5FAB}" srcOrd="0" destOrd="0" parTransId="{02336C65-435E-4F98-9465-CC5CE6504292}" sibTransId="{C6992C3D-6DB1-4FFA-ABA0-F5BB3243B927}"/>
    <dgm:cxn modelId="{0A8DC04C-CB12-48A7-939C-BF8997C825E7}" type="presOf" srcId="{C923B235-13EC-49DC-9267-500FD4BD6CCE}" destId="{AE227D65-B9AB-4621-B070-F418F958A4A7}" srcOrd="0" destOrd="0" presId="urn:microsoft.com/office/officeart/2005/8/layout/hList1"/>
    <dgm:cxn modelId="{685A9A23-95E7-4FE4-A033-2723630FC7CB}" type="presOf" srcId="{B5B23AC3-9666-487C-995E-C2E49ADDAD07}" destId="{E489F4EB-974F-4931-8FA3-95FF0258A983}" srcOrd="0" destOrd="0" presId="urn:microsoft.com/office/officeart/2005/8/layout/hList1"/>
    <dgm:cxn modelId="{AE2FCDEA-C8CD-4B00-A496-9CEA7E61E16E}" type="presOf" srcId="{BC864F96-B4DD-48B0-AFBB-D5C564DDBB15}" destId="{813246A3-AEB0-4EB0-877B-702BC0F5101D}" srcOrd="0" destOrd="0" presId="urn:microsoft.com/office/officeart/2005/8/layout/hList1"/>
    <dgm:cxn modelId="{4D198ADF-0747-49FB-8914-FEF9776F0A01}" type="presOf" srcId="{3EBA13DA-09CA-4D77-8F37-039158A366FF}" destId="{DC4C1939-9FB1-4B2B-BC99-9DA6D17D7471}" srcOrd="0" destOrd="0" presId="urn:microsoft.com/office/officeart/2005/8/layout/hList1"/>
    <dgm:cxn modelId="{5629AE5E-E2B6-425C-8261-A50500EA0516}" type="presOf" srcId="{92BF7BD3-1B78-4E2A-86F5-ED546F7F6B8D}" destId="{0921CC39-9CE6-4FBF-BD08-98D22CDDBC1E}" srcOrd="0" destOrd="0" presId="urn:microsoft.com/office/officeart/2005/8/layout/hList1"/>
    <dgm:cxn modelId="{982CBD56-A531-4D26-B536-6AD7A8A03423}" srcId="{4D1F6D81-3FDA-4E15-9914-1A7F108142BE}" destId="{C52296D5-5EBA-474B-8F87-B7DE0C14AFFF}" srcOrd="4" destOrd="0" parTransId="{F59FF18C-A9FC-49B9-AFD3-D2BBA90E35C4}" sibTransId="{DC1DDDDF-D448-47E1-82CE-A4C0AA35219B}"/>
    <dgm:cxn modelId="{336FD82B-A43E-40D1-A887-E353ECF5F699}" srcId="{C923B235-13EC-49DC-9267-500FD4BD6CCE}" destId="{B5B23AC3-9666-487C-995E-C2E49ADDAD07}" srcOrd="0" destOrd="0" parTransId="{B33E5146-F1DD-426B-8092-6860A355F9BB}" sibTransId="{07452FF5-3233-45E6-8D87-2682961E58A0}"/>
    <dgm:cxn modelId="{A0981F42-74C1-4EA0-955A-630427D659E2}" type="presOf" srcId="{A1305997-3AE7-4BE6-85D8-38DF8ACD5FAB}" destId="{BBBA2E4E-0A89-4D57-A0DF-B2006ED0CAD2}" srcOrd="0" destOrd="0" presId="urn:microsoft.com/office/officeart/2005/8/layout/hList1"/>
    <dgm:cxn modelId="{833CEBD4-CDB9-4D21-82AD-934C643A77B4}" srcId="{4D1F6D81-3FDA-4E15-9914-1A7F108142BE}" destId="{8F35B76F-F19B-49D8-B645-2CF3E654E2BF}" srcOrd="1" destOrd="0" parTransId="{B633001C-FB90-4224-B2C1-C3290F6F9A31}" sibTransId="{F185ADF8-C47F-41EA-8DC8-CBF39E97B08E}"/>
    <dgm:cxn modelId="{2D7B4A07-7289-4295-BB67-9F4B6E0414D2}" srcId="{C52296D5-5EBA-474B-8F87-B7DE0C14AFFF}" destId="{92BF7BD3-1B78-4E2A-86F5-ED546F7F6B8D}" srcOrd="0" destOrd="0" parTransId="{8E5C0FD4-84FD-49B8-B096-B563576387A6}" sibTransId="{486713BE-D95E-4870-80C2-E717FA89EFA5}"/>
    <dgm:cxn modelId="{9AB84BCD-65D5-44F5-897B-9A304C972B78}" srcId="{4D1F6D81-3FDA-4E15-9914-1A7F108142BE}" destId="{BC864F96-B4DD-48B0-AFBB-D5C564DDBB15}" srcOrd="3" destOrd="0" parTransId="{CC643704-4E1E-45AB-A39C-D3DAF41C679A}" sibTransId="{BB15259F-E2BF-4F8C-98D3-8164875A78DA}"/>
    <dgm:cxn modelId="{CBFE2808-5D55-48DE-A8DE-DB8626926DE3}" srcId="{4D1F6D81-3FDA-4E15-9914-1A7F108142BE}" destId="{C923B235-13EC-49DC-9267-500FD4BD6CCE}" srcOrd="2" destOrd="0" parTransId="{ECC911F1-F4D5-4042-9B15-CD6A99FDE460}" sibTransId="{E1417502-AA7A-44AE-ACEF-D1464300FC56}"/>
    <dgm:cxn modelId="{14E6A1AB-ECE6-4FC9-8097-757EB9D331B9}" type="presOf" srcId="{C52296D5-5EBA-474B-8F87-B7DE0C14AFFF}" destId="{2135F295-792A-4D76-9FB7-C33478B0E90E}" srcOrd="0" destOrd="0" presId="urn:microsoft.com/office/officeart/2005/8/layout/hList1"/>
    <dgm:cxn modelId="{63A68E93-EC23-405F-8DBF-EEB536B4777B}" type="presParOf" srcId="{813F9BD4-E9E6-4809-BCEA-F8F5C7CA6EF3}" destId="{94F0077B-D897-420D-9AAD-D93F20C73422}" srcOrd="0" destOrd="0" presId="urn:microsoft.com/office/officeart/2005/8/layout/hList1"/>
    <dgm:cxn modelId="{3A073046-54D3-45A0-B1F5-857BFAF625D2}" type="presParOf" srcId="{94F0077B-D897-420D-9AAD-D93F20C73422}" destId="{C51EB7D7-76ED-41FA-9633-1586F60FA6D4}" srcOrd="0" destOrd="0" presId="urn:microsoft.com/office/officeart/2005/8/layout/hList1"/>
    <dgm:cxn modelId="{FB99743F-419B-45A6-89DC-CDF9B1CD201D}" type="presParOf" srcId="{94F0077B-D897-420D-9AAD-D93F20C73422}" destId="{5CA1C700-91D6-47C2-8B5C-10893495C91D}" srcOrd="1" destOrd="0" presId="urn:microsoft.com/office/officeart/2005/8/layout/hList1"/>
    <dgm:cxn modelId="{CA21290F-D363-4D0D-BDE2-082EF63AFA22}" type="presParOf" srcId="{813F9BD4-E9E6-4809-BCEA-F8F5C7CA6EF3}" destId="{BC01BEF1-B3CC-48C4-855B-773AB7B46156}" srcOrd="1" destOrd="0" presId="urn:microsoft.com/office/officeart/2005/8/layout/hList1"/>
    <dgm:cxn modelId="{01517C73-6346-4866-A843-E944B096BD03}" type="presParOf" srcId="{813F9BD4-E9E6-4809-BCEA-F8F5C7CA6EF3}" destId="{55633F03-114A-4CA6-BFA4-3E72C0BC952F}" srcOrd="2" destOrd="0" presId="urn:microsoft.com/office/officeart/2005/8/layout/hList1"/>
    <dgm:cxn modelId="{F9C7D61A-C731-4032-8E62-4EC4B9E7D7A1}" type="presParOf" srcId="{55633F03-114A-4CA6-BFA4-3E72C0BC952F}" destId="{4CC63A09-E5AB-4312-9B1A-1E7C306EFB19}" srcOrd="0" destOrd="0" presId="urn:microsoft.com/office/officeart/2005/8/layout/hList1"/>
    <dgm:cxn modelId="{B30A8668-67F2-465E-AB50-65B9D38DB4E7}" type="presParOf" srcId="{55633F03-114A-4CA6-BFA4-3E72C0BC952F}" destId="{DC4C1939-9FB1-4B2B-BC99-9DA6D17D7471}" srcOrd="1" destOrd="0" presId="urn:microsoft.com/office/officeart/2005/8/layout/hList1"/>
    <dgm:cxn modelId="{8F25BE0B-1C0F-4C5E-BD69-D58E07D9DC4F}" type="presParOf" srcId="{813F9BD4-E9E6-4809-BCEA-F8F5C7CA6EF3}" destId="{4B67DDDA-95F6-4550-9234-181E3BB7D912}" srcOrd="3" destOrd="0" presId="urn:microsoft.com/office/officeart/2005/8/layout/hList1"/>
    <dgm:cxn modelId="{26B46F25-D2D6-47BB-9EB0-735719CC23BE}" type="presParOf" srcId="{813F9BD4-E9E6-4809-BCEA-F8F5C7CA6EF3}" destId="{22267815-AB0A-4015-AB6D-3D7ED5BE26A3}" srcOrd="4" destOrd="0" presId="urn:microsoft.com/office/officeart/2005/8/layout/hList1"/>
    <dgm:cxn modelId="{E4AF9C40-2572-418E-A9E8-9BCAA642D656}" type="presParOf" srcId="{22267815-AB0A-4015-AB6D-3D7ED5BE26A3}" destId="{AE227D65-B9AB-4621-B070-F418F958A4A7}" srcOrd="0" destOrd="0" presId="urn:microsoft.com/office/officeart/2005/8/layout/hList1"/>
    <dgm:cxn modelId="{FBD6B1AF-DB91-4CCE-93C2-B51617214D2B}" type="presParOf" srcId="{22267815-AB0A-4015-AB6D-3D7ED5BE26A3}" destId="{E489F4EB-974F-4931-8FA3-95FF0258A983}" srcOrd="1" destOrd="0" presId="urn:microsoft.com/office/officeart/2005/8/layout/hList1"/>
    <dgm:cxn modelId="{F0DE0557-5116-4D45-9804-E0C494C45676}" type="presParOf" srcId="{813F9BD4-E9E6-4809-BCEA-F8F5C7CA6EF3}" destId="{6BA8AC0E-6A51-4ED9-B816-A8464FF0B1D3}" srcOrd="5" destOrd="0" presId="urn:microsoft.com/office/officeart/2005/8/layout/hList1"/>
    <dgm:cxn modelId="{A188F4F9-11DA-41F3-827F-38017A65C690}" type="presParOf" srcId="{813F9BD4-E9E6-4809-BCEA-F8F5C7CA6EF3}" destId="{DAD88E1D-2868-48D5-B0A0-4A8F7A6A8EEA}" srcOrd="6" destOrd="0" presId="urn:microsoft.com/office/officeart/2005/8/layout/hList1"/>
    <dgm:cxn modelId="{5F1EAD70-D253-49B8-B06E-CB4CCC446084}" type="presParOf" srcId="{DAD88E1D-2868-48D5-B0A0-4A8F7A6A8EEA}" destId="{813246A3-AEB0-4EB0-877B-702BC0F5101D}" srcOrd="0" destOrd="0" presId="urn:microsoft.com/office/officeart/2005/8/layout/hList1"/>
    <dgm:cxn modelId="{177EAF94-F4DA-4E65-962E-7167B23B3284}" type="presParOf" srcId="{DAD88E1D-2868-48D5-B0A0-4A8F7A6A8EEA}" destId="{BBBA2E4E-0A89-4D57-A0DF-B2006ED0CAD2}" srcOrd="1" destOrd="0" presId="urn:microsoft.com/office/officeart/2005/8/layout/hList1"/>
    <dgm:cxn modelId="{E41701ED-2BA3-492E-9C55-B1046A81C86F}" type="presParOf" srcId="{813F9BD4-E9E6-4809-BCEA-F8F5C7CA6EF3}" destId="{CCDAB50F-2712-4337-8E2C-8EB289AFB2FF}" srcOrd="7" destOrd="0" presId="urn:microsoft.com/office/officeart/2005/8/layout/hList1"/>
    <dgm:cxn modelId="{1E998FAF-CD64-47B6-859E-A26990EF0DBC}" type="presParOf" srcId="{813F9BD4-E9E6-4809-BCEA-F8F5C7CA6EF3}" destId="{AB8FD71B-425A-4459-A1C1-C2DE263E21EE}" srcOrd="8" destOrd="0" presId="urn:microsoft.com/office/officeart/2005/8/layout/hList1"/>
    <dgm:cxn modelId="{815600B4-4105-4193-86DE-A0C89758E771}" type="presParOf" srcId="{AB8FD71B-425A-4459-A1C1-C2DE263E21EE}" destId="{2135F295-792A-4D76-9FB7-C33478B0E90E}" srcOrd="0" destOrd="0" presId="urn:microsoft.com/office/officeart/2005/8/layout/hList1"/>
    <dgm:cxn modelId="{B17D78BE-0878-4542-A38E-FAD77E515B89}" type="presParOf" srcId="{AB8FD71B-425A-4459-A1C1-C2DE263E21EE}" destId="{0921CC39-9CE6-4FBF-BD08-98D22CDDBC1E}" srcOrd="1" destOrd="0" presId="urn:microsoft.com/office/officeart/2005/8/layout/h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185C9-C60A-4C95-A463-76533405B601}">
      <dsp:nvSpPr>
        <dsp:cNvPr id="0" name=""/>
        <dsp:cNvSpPr/>
      </dsp:nvSpPr>
      <dsp:spPr>
        <a:xfrm>
          <a:off x="1580" y="68087"/>
          <a:ext cx="2709673" cy="871936"/>
        </a:xfrm>
        <a:prstGeom prst="chevron">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(1)CASH</a:t>
          </a:r>
          <a:r>
            <a:rPr lang="zh-TW" altLang="en-US" sz="1400" b="1" kern="1200" dirty="0" smtClean="0">
              <a:solidFill>
                <a:schemeClr val="accent5">
                  <a:lumMod val="20000"/>
                  <a:lumOff val="80000"/>
                </a:schemeClr>
              </a:solidFill>
            </a:rPr>
            <a:t>、外匯</a:t>
          </a:r>
          <a:endParaRPr lang="en-US" altLang="zh-TW" sz="1400" b="1" kern="1200" dirty="0" smtClean="0">
            <a:solidFill>
              <a:schemeClr val="accent5">
                <a:lumMod val="20000"/>
                <a:lumOff val="80000"/>
              </a:schemeClr>
            </a:solidFill>
          </a:endParaRP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2018/11/06~</a:t>
          </a: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2019/03/29</a:t>
          </a:r>
          <a:endParaRPr lang="zh-TW" altLang="en-US" sz="1400" b="1" kern="1200" dirty="0">
            <a:solidFill>
              <a:schemeClr val="accent5">
                <a:lumMod val="20000"/>
                <a:lumOff val="80000"/>
              </a:schemeClr>
            </a:solidFill>
          </a:endParaRPr>
        </a:p>
      </dsp:txBody>
      <dsp:txXfrm>
        <a:off x="437548" y="68087"/>
        <a:ext cx="1837737" cy="871936"/>
      </dsp:txXfrm>
    </dsp:sp>
    <dsp:sp modelId="{6E784C26-9AD1-4133-B34E-9B5562D8D269}">
      <dsp:nvSpPr>
        <dsp:cNvPr id="0" name=""/>
        <dsp:cNvSpPr/>
      </dsp:nvSpPr>
      <dsp:spPr>
        <a:xfrm>
          <a:off x="2493269" y="68087"/>
          <a:ext cx="2179841" cy="871936"/>
        </a:xfrm>
        <a:prstGeom prst="chevron">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a:t>
          </a:r>
          <a:r>
            <a:rPr lang="zh-TW" altLang="en-US" sz="1400" b="1" kern="1200" dirty="0" smtClean="0">
              <a:solidFill>
                <a:schemeClr val="accent5">
                  <a:lumMod val="20000"/>
                  <a:lumOff val="80000"/>
                </a:schemeClr>
              </a:solidFill>
            </a:rPr>
            <a:t>國外債券</a:t>
          </a:r>
          <a:endParaRPr lang="en-US" altLang="zh-TW" sz="1400" b="1" kern="1200" dirty="0" smtClean="0">
            <a:solidFill>
              <a:schemeClr val="accent5">
                <a:lumMod val="20000"/>
                <a:lumOff val="80000"/>
              </a:schemeClr>
            </a:solidFill>
          </a:endParaRP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2019/1/2~</a:t>
          </a: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2019/7/12</a:t>
          </a:r>
          <a:endParaRPr lang="zh-TW" altLang="en-US" sz="1400" b="1" kern="1200" dirty="0">
            <a:solidFill>
              <a:schemeClr val="accent5">
                <a:lumMod val="20000"/>
                <a:lumOff val="80000"/>
              </a:schemeClr>
            </a:solidFill>
          </a:endParaRPr>
        </a:p>
      </dsp:txBody>
      <dsp:txXfrm>
        <a:off x="2929237" y="68087"/>
        <a:ext cx="1307905" cy="871936"/>
      </dsp:txXfrm>
    </dsp:sp>
    <dsp:sp modelId="{42EE949C-EE00-4B12-BAD8-94C3079690D1}">
      <dsp:nvSpPr>
        <dsp:cNvPr id="0" name=""/>
        <dsp:cNvSpPr/>
      </dsp:nvSpPr>
      <dsp:spPr>
        <a:xfrm>
          <a:off x="4455126" y="72011"/>
          <a:ext cx="2545923" cy="871936"/>
        </a:xfrm>
        <a:prstGeom prst="chevron">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(3)</a:t>
          </a:r>
          <a:r>
            <a:rPr lang="zh-TW" altLang="en-US" sz="1400" b="1" kern="1200" dirty="0" smtClean="0">
              <a:solidFill>
                <a:schemeClr val="accent5">
                  <a:lumMod val="20000"/>
                  <a:lumOff val="80000"/>
                </a:schemeClr>
              </a:solidFill>
            </a:rPr>
            <a:t>國外股票基金</a:t>
          </a:r>
          <a:endParaRPr lang="en-US" altLang="zh-TW" sz="1400" b="1" kern="1200" dirty="0" smtClean="0">
            <a:solidFill>
              <a:schemeClr val="accent5">
                <a:lumMod val="20000"/>
                <a:lumOff val="80000"/>
              </a:schemeClr>
            </a:solidFill>
          </a:endParaRP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2019/03/18~</a:t>
          </a: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2019/11/13</a:t>
          </a:r>
          <a:endParaRPr lang="zh-TW" altLang="en-US" sz="1400" b="1" kern="1200" dirty="0">
            <a:solidFill>
              <a:schemeClr val="accent5">
                <a:lumMod val="20000"/>
                <a:lumOff val="80000"/>
              </a:schemeClr>
            </a:solidFill>
          </a:endParaRPr>
        </a:p>
      </dsp:txBody>
      <dsp:txXfrm>
        <a:off x="4891094" y="72011"/>
        <a:ext cx="1673987" cy="871936"/>
      </dsp:txXfrm>
    </dsp:sp>
    <dsp:sp modelId="{68255DCD-2B70-409B-B59C-3DFD74D623F6}">
      <dsp:nvSpPr>
        <dsp:cNvPr id="0" name=""/>
        <dsp:cNvSpPr/>
      </dsp:nvSpPr>
      <dsp:spPr>
        <a:xfrm>
          <a:off x="6783066" y="68087"/>
          <a:ext cx="2179841" cy="871936"/>
        </a:xfrm>
        <a:prstGeom prst="chevron">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TW" sz="1400" kern="1200" dirty="0" smtClean="0">
              <a:solidFill>
                <a:srgbClr val="FFFF00"/>
              </a:solidFill>
            </a:rPr>
            <a:t>(4)</a:t>
          </a:r>
          <a:r>
            <a:rPr lang="zh-TW" altLang="en-US" sz="1400" kern="1200" dirty="0" smtClean="0">
              <a:solidFill>
                <a:srgbClr val="FFFF00"/>
              </a:solidFill>
            </a:rPr>
            <a:t>國內股債基</a:t>
          </a:r>
          <a:endParaRPr lang="en-US" altLang="zh-TW" sz="1400" kern="1200" dirty="0" smtClean="0">
            <a:solidFill>
              <a:srgbClr val="FFFF00"/>
            </a:solidFill>
          </a:endParaRPr>
        </a:p>
        <a:p>
          <a:pPr lvl="0" algn="ctr" defTabSz="622300">
            <a:lnSpc>
              <a:spcPct val="90000"/>
            </a:lnSpc>
            <a:spcBef>
              <a:spcPct val="0"/>
            </a:spcBef>
            <a:spcAft>
              <a:spcPct val="35000"/>
            </a:spcAft>
          </a:pPr>
          <a:r>
            <a:rPr lang="en-US" altLang="zh-TW" sz="1400" kern="1200" dirty="0" smtClean="0">
              <a:solidFill>
                <a:srgbClr val="FFFF00"/>
              </a:solidFill>
            </a:rPr>
            <a:t>2020/03/01~</a:t>
          </a:r>
        </a:p>
        <a:p>
          <a:pPr lvl="0" algn="ctr" defTabSz="622300">
            <a:lnSpc>
              <a:spcPct val="90000"/>
            </a:lnSpc>
            <a:spcBef>
              <a:spcPct val="0"/>
            </a:spcBef>
            <a:spcAft>
              <a:spcPct val="35000"/>
            </a:spcAft>
          </a:pPr>
          <a:r>
            <a:rPr lang="en-US" altLang="zh-TW" sz="1400" kern="1200" dirty="0" smtClean="0">
              <a:solidFill>
                <a:srgbClr val="FFFF00"/>
              </a:solidFill>
            </a:rPr>
            <a:t>2020/07/09</a:t>
          </a:r>
          <a:endParaRPr lang="zh-TW" altLang="en-US" sz="1400" kern="1200" dirty="0">
            <a:solidFill>
              <a:srgbClr val="FFFF00"/>
            </a:solidFill>
          </a:endParaRPr>
        </a:p>
      </dsp:txBody>
      <dsp:txXfrm>
        <a:off x="7219034" y="68087"/>
        <a:ext cx="1307905" cy="871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185C9-C60A-4C95-A463-76533405B601}">
      <dsp:nvSpPr>
        <dsp:cNvPr id="0" name=""/>
        <dsp:cNvSpPr/>
      </dsp:nvSpPr>
      <dsp:spPr>
        <a:xfrm>
          <a:off x="1580" y="68087"/>
          <a:ext cx="2709673" cy="871936"/>
        </a:xfrm>
        <a:prstGeom prst="chevron">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(1)CASH</a:t>
          </a:r>
          <a:r>
            <a:rPr lang="zh-TW" altLang="en-US" sz="1400" b="1" kern="1200" dirty="0" smtClean="0">
              <a:solidFill>
                <a:schemeClr val="accent5">
                  <a:lumMod val="20000"/>
                  <a:lumOff val="80000"/>
                </a:schemeClr>
              </a:solidFill>
            </a:rPr>
            <a:t>、外匯</a:t>
          </a:r>
          <a:endParaRPr lang="en-US" altLang="zh-TW" sz="1400" b="1" kern="1200" dirty="0" smtClean="0">
            <a:solidFill>
              <a:schemeClr val="accent5">
                <a:lumMod val="20000"/>
                <a:lumOff val="80000"/>
              </a:schemeClr>
            </a:solidFill>
          </a:endParaRP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2018/11/06~</a:t>
          </a: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2019/03/29</a:t>
          </a:r>
          <a:endParaRPr lang="zh-TW" altLang="en-US" sz="1400" b="1" kern="1200" dirty="0">
            <a:solidFill>
              <a:schemeClr val="accent5">
                <a:lumMod val="20000"/>
                <a:lumOff val="80000"/>
              </a:schemeClr>
            </a:solidFill>
          </a:endParaRPr>
        </a:p>
      </dsp:txBody>
      <dsp:txXfrm>
        <a:off x="437548" y="68087"/>
        <a:ext cx="1837737" cy="871936"/>
      </dsp:txXfrm>
    </dsp:sp>
    <dsp:sp modelId="{6E784C26-9AD1-4133-B34E-9B5562D8D269}">
      <dsp:nvSpPr>
        <dsp:cNvPr id="0" name=""/>
        <dsp:cNvSpPr/>
      </dsp:nvSpPr>
      <dsp:spPr>
        <a:xfrm>
          <a:off x="2493269" y="68087"/>
          <a:ext cx="2179841" cy="871936"/>
        </a:xfrm>
        <a:prstGeom prst="chevron">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a:t>
          </a:r>
          <a:r>
            <a:rPr lang="zh-TW" altLang="en-US" sz="1400" b="1" kern="1200" dirty="0" smtClean="0">
              <a:solidFill>
                <a:schemeClr val="accent5">
                  <a:lumMod val="20000"/>
                  <a:lumOff val="80000"/>
                </a:schemeClr>
              </a:solidFill>
            </a:rPr>
            <a:t>國外債券</a:t>
          </a:r>
          <a:endParaRPr lang="en-US" altLang="zh-TW" sz="1400" b="1" kern="1200" dirty="0" smtClean="0">
            <a:solidFill>
              <a:schemeClr val="accent5">
                <a:lumMod val="20000"/>
                <a:lumOff val="80000"/>
              </a:schemeClr>
            </a:solidFill>
          </a:endParaRP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2019/1/2~</a:t>
          </a: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2019/7/12</a:t>
          </a:r>
          <a:endParaRPr lang="zh-TW" altLang="en-US" sz="1400" b="1" kern="1200" dirty="0">
            <a:solidFill>
              <a:schemeClr val="accent5">
                <a:lumMod val="20000"/>
                <a:lumOff val="80000"/>
              </a:schemeClr>
            </a:solidFill>
          </a:endParaRPr>
        </a:p>
      </dsp:txBody>
      <dsp:txXfrm>
        <a:off x="2929237" y="68087"/>
        <a:ext cx="1307905" cy="871936"/>
      </dsp:txXfrm>
    </dsp:sp>
    <dsp:sp modelId="{42EE949C-EE00-4B12-BAD8-94C3079690D1}">
      <dsp:nvSpPr>
        <dsp:cNvPr id="0" name=""/>
        <dsp:cNvSpPr/>
      </dsp:nvSpPr>
      <dsp:spPr>
        <a:xfrm>
          <a:off x="4455126" y="72011"/>
          <a:ext cx="2545923" cy="871936"/>
        </a:xfrm>
        <a:prstGeom prst="chevron">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(3)</a:t>
          </a:r>
          <a:r>
            <a:rPr lang="zh-TW" altLang="en-US" sz="1400" b="1" kern="1200" dirty="0" smtClean="0">
              <a:solidFill>
                <a:schemeClr val="accent5">
                  <a:lumMod val="20000"/>
                  <a:lumOff val="80000"/>
                </a:schemeClr>
              </a:solidFill>
            </a:rPr>
            <a:t>國外股票基金</a:t>
          </a:r>
          <a:endParaRPr lang="en-US" altLang="zh-TW" sz="1400" b="1" kern="1200" dirty="0" smtClean="0">
            <a:solidFill>
              <a:schemeClr val="accent5">
                <a:lumMod val="20000"/>
                <a:lumOff val="80000"/>
              </a:schemeClr>
            </a:solidFill>
          </a:endParaRP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2019/03/18~</a:t>
          </a:r>
        </a:p>
        <a:p>
          <a:pPr lvl="0" algn="ctr" defTabSz="622300">
            <a:lnSpc>
              <a:spcPct val="90000"/>
            </a:lnSpc>
            <a:spcBef>
              <a:spcPct val="0"/>
            </a:spcBef>
            <a:spcAft>
              <a:spcPct val="35000"/>
            </a:spcAft>
          </a:pPr>
          <a:r>
            <a:rPr lang="en-US" altLang="zh-TW" sz="1400" b="1" kern="1200" dirty="0" smtClean="0">
              <a:solidFill>
                <a:schemeClr val="accent5">
                  <a:lumMod val="20000"/>
                  <a:lumOff val="80000"/>
                </a:schemeClr>
              </a:solidFill>
            </a:rPr>
            <a:t>2019/11/13</a:t>
          </a:r>
          <a:endParaRPr lang="zh-TW" altLang="en-US" sz="1400" b="1" kern="1200" dirty="0">
            <a:solidFill>
              <a:schemeClr val="accent5">
                <a:lumMod val="20000"/>
                <a:lumOff val="80000"/>
              </a:schemeClr>
            </a:solidFill>
          </a:endParaRPr>
        </a:p>
      </dsp:txBody>
      <dsp:txXfrm>
        <a:off x="4891094" y="72011"/>
        <a:ext cx="1673987" cy="871936"/>
      </dsp:txXfrm>
    </dsp:sp>
    <dsp:sp modelId="{68255DCD-2B70-409B-B59C-3DFD74D623F6}">
      <dsp:nvSpPr>
        <dsp:cNvPr id="0" name=""/>
        <dsp:cNvSpPr/>
      </dsp:nvSpPr>
      <dsp:spPr>
        <a:xfrm>
          <a:off x="6783066" y="68087"/>
          <a:ext cx="2179841" cy="871936"/>
        </a:xfrm>
        <a:prstGeom prst="chevron">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TW" sz="1400" kern="1200" dirty="0" smtClean="0">
              <a:solidFill>
                <a:srgbClr val="FFFF00"/>
              </a:solidFill>
            </a:rPr>
            <a:t>(4)</a:t>
          </a:r>
          <a:r>
            <a:rPr lang="zh-TW" altLang="en-US" sz="1400" kern="1200" dirty="0" smtClean="0">
              <a:solidFill>
                <a:srgbClr val="FFFF00"/>
              </a:solidFill>
            </a:rPr>
            <a:t>國內股債基</a:t>
          </a:r>
          <a:endParaRPr lang="en-US" altLang="zh-TW" sz="1400" kern="1200" dirty="0" smtClean="0">
            <a:solidFill>
              <a:srgbClr val="FFFF00"/>
            </a:solidFill>
          </a:endParaRPr>
        </a:p>
        <a:p>
          <a:pPr lvl="0" algn="ctr" defTabSz="622300">
            <a:lnSpc>
              <a:spcPct val="90000"/>
            </a:lnSpc>
            <a:spcBef>
              <a:spcPct val="0"/>
            </a:spcBef>
            <a:spcAft>
              <a:spcPct val="35000"/>
            </a:spcAft>
          </a:pPr>
          <a:r>
            <a:rPr lang="en-US" altLang="zh-TW" sz="1400" kern="1200" dirty="0" smtClean="0">
              <a:solidFill>
                <a:srgbClr val="FFFF00"/>
              </a:solidFill>
            </a:rPr>
            <a:t>2020/03/01~</a:t>
          </a:r>
        </a:p>
        <a:p>
          <a:pPr lvl="0" algn="ctr" defTabSz="622300">
            <a:lnSpc>
              <a:spcPct val="90000"/>
            </a:lnSpc>
            <a:spcBef>
              <a:spcPct val="0"/>
            </a:spcBef>
            <a:spcAft>
              <a:spcPct val="35000"/>
            </a:spcAft>
          </a:pPr>
          <a:r>
            <a:rPr lang="en-US" altLang="zh-TW" sz="1400" kern="1200" dirty="0" smtClean="0">
              <a:solidFill>
                <a:srgbClr val="FFFF00"/>
              </a:solidFill>
            </a:rPr>
            <a:t>2020/07/09</a:t>
          </a:r>
          <a:endParaRPr lang="zh-TW" altLang="en-US" sz="1400" kern="1200" dirty="0">
            <a:solidFill>
              <a:srgbClr val="FFFF00"/>
            </a:solidFill>
          </a:endParaRPr>
        </a:p>
      </dsp:txBody>
      <dsp:txXfrm>
        <a:off x="7219034" y="68087"/>
        <a:ext cx="1307905" cy="8719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EB7D7-76ED-41FA-9633-1586F60FA6D4}">
      <dsp:nvSpPr>
        <dsp:cNvPr id="0" name=""/>
        <dsp:cNvSpPr/>
      </dsp:nvSpPr>
      <dsp:spPr>
        <a:xfrm>
          <a:off x="2514" y="78238"/>
          <a:ext cx="1338725" cy="535490"/>
        </a:xfrm>
        <a:prstGeom prst="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w="9525" cap="flat" cmpd="sng" algn="ctr">
          <a:solidFill>
            <a:schemeClr val="accent6">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TW" altLang="en-US" sz="1200" b="1" kern="1200" dirty="0" smtClean="0">
              <a:latin typeface="微軟正黑體" panose="020B0604030504040204" pitchFamily="34" charset="-120"/>
              <a:ea typeface="微軟正黑體" panose="020B0604030504040204" pitchFamily="34" charset="-120"/>
            </a:rPr>
            <a:t>議價會議</a:t>
          </a:r>
          <a:endParaRPr lang="zh-TW" altLang="en-US" sz="1200" b="1" kern="1200" dirty="0">
            <a:latin typeface="微軟正黑體" panose="020B0604030504040204" pitchFamily="34" charset="-120"/>
            <a:ea typeface="微軟正黑體" panose="020B0604030504040204" pitchFamily="34" charset="-120"/>
          </a:endParaRPr>
        </a:p>
      </dsp:txBody>
      <dsp:txXfrm>
        <a:off x="2514" y="78238"/>
        <a:ext cx="1338725" cy="535490"/>
      </dsp:txXfrm>
    </dsp:sp>
    <dsp:sp modelId="{5CA1C700-91D6-47C2-8B5C-10893495C91D}">
      <dsp:nvSpPr>
        <dsp:cNvPr id="0" name=""/>
        <dsp:cNvSpPr/>
      </dsp:nvSpPr>
      <dsp:spPr>
        <a:xfrm>
          <a:off x="2514" y="613729"/>
          <a:ext cx="1338725" cy="1756800"/>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TW" altLang="en-US" sz="1400" kern="1200" dirty="0" smtClean="0">
              <a:latin typeface="微軟正黑體" panose="020B0604030504040204" pitchFamily="34" charset="-120"/>
              <a:ea typeface="微軟正黑體" panose="020B0604030504040204" pitchFamily="34" charset="-120"/>
            </a:rPr>
            <a:t>已於</a:t>
          </a:r>
          <a:r>
            <a:rPr lang="en-US" altLang="zh-TW" sz="1400" b="1" kern="1200" dirty="0" smtClean="0">
              <a:latin typeface="微軟正黑體" panose="020B0604030504040204" pitchFamily="34" charset="-120"/>
              <a:ea typeface="微軟正黑體" panose="020B0604030504040204" pitchFamily="34" charset="-120"/>
            </a:rPr>
            <a:t>2018/11/27</a:t>
          </a:r>
          <a:r>
            <a:rPr lang="zh-TW" altLang="en-US" sz="1400" kern="1200" dirty="0" smtClean="0">
              <a:latin typeface="微軟正黑體" panose="020B0604030504040204" pitchFamily="34" charset="-120"/>
              <a:ea typeface="微軟正黑體" panose="020B0604030504040204" pitchFamily="34" charset="-120"/>
            </a:rPr>
            <a:t>完成</a:t>
          </a:r>
          <a:endParaRPr lang="zh-TW" altLang="en-US" sz="1400" kern="1200" dirty="0">
            <a:latin typeface="微軟正黑體" panose="020B0604030504040204" pitchFamily="34" charset="-120"/>
            <a:ea typeface="微軟正黑體" panose="020B0604030504040204" pitchFamily="34" charset="-120"/>
          </a:endParaRPr>
        </a:p>
      </dsp:txBody>
      <dsp:txXfrm>
        <a:off x="2514" y="613729"/>
        <a:ext cx="1338725" cy="1756800"/>
      </dsp:txXfrm>
    </dsp:sp>
    <dsp:sp modelId="{4CC63A09-E5AB-4312-9B1A-1E7C306EFB19}">
      <dsp:nvSpPr>
        <dsp:cNvPr id="0" name=""/>
        <dsp:cNvSpPr/>
      </dsp:nvSpPr>
      <dsp:spPr>
        <a:xfrm>
          <a:off x="2025128" y="0"/>
          <a:ext cx="1338725" cy="535490"/>
        </a:xfrm>
        <a:prstGeom prst="rect">
          <a:avLst/>
        </a:prstGeom>
        <a:solidFill>
          <a:srgbClr val="FF9900"/>
        </a:solidFill>
        <a:ln w="9525" cap="flat" cmpd="sng" algn="ctr">
          <a:solidFill>
            <a:schemeClr val="accent6">
              <a:shade val="80000"/>
              <a:hueOff val="0"/>
              <a:satOff val="-5869"/>
              <a:lumOff val="7606"/>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TW" altLang="en-US" sz="1200" b="1" kern="1200" dirty="0" smtClean="0">
              <a:latin typeface="微軟正黑體" panose="020B0604030504040204" pitchFamily="34" charset="-120"/>
              <a:ea typeface="微軟正黑體" panose="020B0604030504040204" pitchFamily="34" charset="-120"/>
            </a:rPr>
            <a:t>合約審查</a:t>
          </a:r>
          <a:r>
            <a:rPr lang="en-US" altLang="zh-TW" sz="1200" b="1" kern="1200" dirty="0" smtClean="0">
              <a:latin typeface="微軟正黑體" panose="020B0604030504040204" pitchFamily="34" charset="-120"/>
              <a:ea typeface="微軟正黑體" panose="020B0604030504040204" pitchFamily="34" charset="-120"/>
            </a:rPr>
            <a:t>(</a:t>
          </a:r>
          <a:r>
            <a:rPr lang="zh-TW" altLang="en-US" sz="1200" b="1" kern="1200" dirty="0" smtClean="0">
              <a:latin typeface="微軟正黑體" panose="020B0604030504040204" pitchFamily="34" charset="-120"/>
              <a:ea typeface="微軟正黑體" panose="020B0604030504040204" pitchFamily="34" charset="-120"/>
            </a:rPr>
            <a:t>內部</a:t>
          </a:r>
          <a:r>
            <a:rPr lang="en-US" altLang="zh-TW" sz="1200" b="1" kern="1200" dirty="0" smtClean="0">
              <a:latin typeface="微軟正黑體" panose="020B0604030504040204" pitchFamily="34" charset="-120"/>
              <a:ea typeface="微軟正黑體" panose="020B0604030504040204" pitchFamily="34" charset="-120"/>
            </a:rPr>
            <a:t>)</a:t>
          </a:r>
          <a:endParaRPr lang="zh-TW" altLang="en-US" sz="1200" b="1" kern="1200" dirty="0">
            <a:latin typeface="微軟正黑體" panose="020B0604030504040204" pitchFamily="34" charset="-120"/>
            <a:ea typeface="微軟正黑體" panose="020B0604030504040204" pitchFamily="34" charset="-120"/>
          </a:endParaRPr>
        </a:p>
      </dsp:txBody>
      <dsp:txXfrm>
        <a:off x="2025128" y="0"/>
        <a:ext cx="1338725" cy="535490"/>
      </dsp:txXfrm>
    </dsp:sp>
    <dsp:sp modelId="{DC4C1939-9FB1-4B2B-BC99-9DA6D17D7471}">
      <dsp:nvSpPr>
        <dsp:cNvPr id="0" name=""/>
        <dsp:cNvSpPr/>
      </dsp:nvSpPr>
      <dsp:spPr>
        <a:xfrm>
          <a:off x="1573977" y="464409"/>
          <a:ext cx="2099095" cy="1984358"/>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TW" altLang="en-US" sz="1200" kern="1200" dirty="0">
            <a:solidFill>
              <a:schemeClr val="accent1">
                <a:lumMod val="50000"/>
              </a:schemeClr>
            </a:solidFill>
            <a:latin typeface="微軟正黑體" panose="020B0604030504040204" pitchFamily="34" charset="-120"/>
            <a:ea typeface="微軟正黑體" panose="020B0604030504040204" pitchFamily="34" charset="-120"/>
          </a:endParaRPr>
        </a:p>
        <a:p>
          <a:pPr marL="114300" lvl="1" indent="-114300" algn="l" defTabSz="622300">
            <a:lnSpc>
              <a:spcPct val="90000"/>
            </a:lnSpc>
            <a:spcBef>
              <a:spcPct val="0"/>
            </a:spcBef>
            <a:spcAft>
              <a:spcPct val="15000"/>
            </a:spcAft>
            <a:buChar char="••"/>
          </a:pPr>
          <a:r>
            <a:rPr lang="en-US" altLang="zh-TW" sz="1400" kern="1200" dirty="0" smtClean="0">
              <a:solidFill>
                <a:srgbClr val="134AF9"/>
              </a:solidFill>
              <a:latin typeface="微軟正黑體" pitchFamily="34" charset="-120"/>
              <a:ea typeface="微軟正黑體" pitchFamily="34" charset="-120"/>
            </a:rPr>
            <a:t>6/24</a:t>
          </a:r>
          <a:r>
            <a:rPr lang="zh-TW" altLang="en-US" sz="1400" kern="1200" dirty="0" smtClean="0">
              <a:solidFill>
                <a:srgbClr val="134AF9"/>
              </a:solidFill>
              <a:latin typeface="微軟正黑體" pitchFamily="34" charset="-120"/>
              <a:ea typeface="微軟正黑體" pitchFamily="34" charset="-120"/>
            </a:rPr>
            <a:t>廠商提供定版版本</a:t>
          </a:r>
          <a:endParaRPr lang="zh-TW" altLang="en-US" sz="1200" kern="1200" dirty="0">
            <a:solidFill>
              <a:schemeClr val="accent1">
                <a:lumMod val="50000"/>
              </a:schemeClr>
            </a:solidFill>
            <a:latin typeface="微軟正黑體" pitchFamily="34" charset="-120"/>
            <a:ea typeface="微軟正黑體" pitchFamily="34" charset="-120"/>
          </a:endParaRPr>
        </a:p>
        <a:p>
          <a:pPr marL="114300" lvl="1" indent="-114300" algn="l" defTabSz="622300">
            <a:lnSpc>
              <a:spcPct val="90000"/>
            </a:lnSpc>
            <a:spcBef>
              <a:spcPct val="0"/>
            </a:spcBef>
            <a:spcAft>
              <a:spcPct val="15000"/>
            </a:spcAft>
            <a:buChar char="••"/>
          </a:pPr>
          <a:endParaRPr lang="zh-TW" altLang="en-US" sz="1400" b="1" kern="1200" dirty="0">
            <a:solidFill>
              <a:schemeClr val="accent5">
                <a:lumMod val="50000"/>
              </a:schemeClr>
            </a:solidFill>
            <a:latin typeface="微軟正黑體" panose="020B0604030504040204" pitchFamily="34" charset="-120"/>
            <a:ea typeface="微軟正黑體" panose="020B0604030504040204" pitchFamily="34" charset="-120"/>
          </a:endParaRPr>
        </a:p>
      </dsp:txBody>
      <dsp:txXfrm>
        <a:off x="1573977" y="464409"/>
        <a:ext cx="2099095" cy="1984358"/>
      </dsp:txXfrm>
    </dsp:sp>
    <dsp:sp modelId="{AE227D65-B9AB-4621-B070-F418F958A4A7}">
      <dsp:nvSpPr>
        <dsp:cNvPr id="0" name=""/>
        <dsp:cNvSpPr/>
      </dsp:nvSpPr>
      <dsp:spPr>
        <a:xfrm>
          <a:off x="3815178" y="78238"/>
          <a:ext cx="1338725" cy="535490"/>
        </a:xfrm>
        <a:prstGeom prst="rect">
          <a:avLst/>
        </a:prstGeom>
        <a:solidFill>
          <a:srgbClr val="6363C6"/>
        </a:solidFill>
        <a:ln w="9525" cap="flat" cmpd="sng" algn="ctr">
          <a:solidFill>
            <a:srgbClr val="7979CB"/>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TW" altLang="en-US" sz="1200" b="1" kern="1200" dirty="0" smtClean="0">
              <a:latin typeface="微軟正黑體" panose="020B0604030504040204" pitchFamily="34" charset="-120"/>
              <a:ea typeface="微軟正黑體" panose="020B0604030504040204" pitchFamily="34" charset="-120"/>
            </a:rPr>
            <a:t>合約審查</a:t>
          </a:r>
          <a:r>
            <a:rPr lang="en-US" altLang="zh-TW" sz="1200" b="1" kern="1200" dirty="0" smtClean="0">
              <a:latin typeface="微軟正黑體" panose="020B0604030504040204" pitchFamily="34" charset="-120"/>
              <a:ea typeface="微軟正黑體" panose="020B0604030504040204" pitchFamily="34" charset="-120"/>
            </a:rPr>
            <a:t>(</a:t>
          </a:r>
          <a:r>
            <a:rPr lang="zh-TW" altLang="en-US" sz="1200" b="1" kern="1200" dirty="0" smtClean="0">
              <a:latin typeface="微軟正黑體" panose="020B0604030504040204" pitchFamily="34" charset="-120"/>
              <a:ea typeface="微軟正黑體" panose="020B0604030504040204" pitchFamily="34" charset="-120"/>
            </a:rPr>
            <a:t>資規部</a:t>
          </a:r>
          <a:r>
            <a:rPr lang="en-US" altLang="zh-TW" sz="1200" b="1" kern="1200" dirty="0" smtClean="0">
              <a:latin typeface="微軟正黑體" panose="020B0604030504040204" pitchFamily="34" charset="-120"/>
              <a:ea typeface="微軟正黑體" panose="020B0604030504040204" pitchFamily="34" charset="-120"/>
            </a:rPr>
            <a:t>)</a:t>
          </a:r>
          <a:endParaRPr lang="zh-TW" altLang="en-US" sz="1200" b="1" kern="1200" dirty="0">
            <a:latin typeface="微軟正黑體" panose="020B0604030504040204" pitchFamily="34" charset="-120"/>
            <a:ea typeface="微軟正黑體" panose="020B0604030504040204" pitchFamily="34" charset="-120"/>
          </a:endParaRPr>
        </a:p>
      </dsp:txBody>
      <dsp:txXfrm>
        <a:off x="3815178" y="78238"/>
        <a:ext cx="1338725" cy="535490"/>
      </dsp:txXfrm>
    </dsp:sp>
    <dsp:sp modelId="{E489F4EB-974F-4931-8FA3-95FF0258A983}">
      <dsp:nvSpPr>
        <dsp:cNvPr id="0" name=""/>
        <dsp:cNvSpPr/>
      </dsp:nvSpPr>
      <dsp:spPr>
        <a:xfrm>
          <a:off x="3815178" y="613729"/>
          <a:ext cx="1338725" cy="1756800"/>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TW" altLang="en-US" sz="1200" b="1" kern="1200" dirty="0" smtClean="0">
              <a:latin typeface="微軟正黑體" panose="020B0604030504040204" pitchFamily="34" charset="-120"/>
              <a:ea typeface="微軟正黑體" panose="020B0604030504040204" pitchFamily="34" charset="-120"/>
            </a:rPr>
            <a:t>預計</a:t>
          </a:r>
          <a:r>
            <a:rPr lang="en-US" altLang="zh-TW" sz="1200" b="1" kern="1200" dirty="0" smtClean="0">
              <a:latin typeface="微軟正黑體" panose="020B0604030504040204" pitchFamily="34" charset="-120"/>
              <a:ea typeface="微軟正黑體" panose="020B0604030504040204" pitchFamily="34" charset="-120"/>
            </a:rPr>
            <a:t>7/13</a:t>
          </a:r>
          <a:r>
            <a:rPr lang="zh-TW" altLang="en-US" sz="1200" b="1" kern="1200" dirty="0" smtClean="0">
              <a:latin typeface="微軟正黑體" panose="020B0604030504040204" pitchFamily="34" charset="-120"/>
              <a:ea typeface="微軟正黑體" panose="020B0604030504040204" pitchFamily="34" charset="-120"/>
            </a:rPr>
            <a:t>提供合約審查。</a:t>
          </a:r>
          <a:endParaRPr lang="zh-TW" altLang="en-US" sz="1200" b="1" kern="1200" dirty="0">
            <a:latin typeface="微軟正黑體" panose="020B0604030504040204" pitchFamily="34" charset="-120"/>
            <a:ea typeface="微軟正黑體" panose="020B0604030504040204" pitchFamily="34" charset="-120"/>
          </a:endParaRPr>
        </a:p>
      </dsp:txBody>
      <dsp:txXfrm>
        <a:off x="3815178" y="613729"/>
        <a:ext cx="1338725" cy="1756800"/>
      </dsp:txXfrm>
    </dsp:sp>
    <dsp:sp modelId="{813246A3-AEB0-4EB0-877B-702BC0F5101D}">
      <dsp:nvSpPr>
        <dsp:cNvPr id="0" name=""/>
        <dsp:cNvSpPr/>
      </dsp:nvSpPr>
      <dsp:spPr>
        <a:xfrm>
          <a:off x="5341326" y="78238"/>
          <a:ext cx="1338725" cy="535490"/>
        </a:xfrm>
        <a:prstGeom prst="rect">
          <a:avLst/>
        </a:prstGeom>
        <a:gradFill rotWithShape="0">
          <a:gsLst>
            <a:gs pos="0">
              <a:schemeClr val="accent6">
                <a:shade val="80000"/>
                <a:hueOff val="0"/>
                <a:satOff val="-17607"/>
                <a:lumOff val="22819"/>
                <a:alphaOff val="0"/>
                <a:shade val="51000"/>
                <a:satMod val="130000"/>
              </a:schemeClr>
            </a:gs>
            <a:gs pos="80000">
              <a:schemeClr val="accent6">
                <a:shade val="80000"/>
                <a:hueOff val="0"/>
                <a:satOff val="-17607"/>
                <a:lumOff val="22819"/>
                <a:alphaOff val="0"/>
                <a:shade val="93000"/>
                <a:satMod val="130000"/>
              </a:schemeClr>
            </a:gs>
            <a:gs pos="100000">
              <a:schemeClr val="accent6">
                <a:shade val="80000"/>
                <a:hueOff val="0"/>
                <a:satOff val="-17607"/>
                <a:lumOff val="22819"/>
                <a:alphaOff val="0"/>
                <a:shade val="94000"/>
                <a:satMod val="135000"/>
              </a:schemeClr>
            </a:gs>
          </a:gsLst>
          <a:lin ang="16200000" scaled="0"/>
        </a:gradFill>
        <a:ln w="9525" cap="flat" cmpd="sng" algn="ctr">
          <a:solidFill>
            <a:srgbClr val="4242D3"/>
          </a:solidFill>
          <a:prstDash val="solid"/>
        </a:ln>
        <a:effectLst>
          <a:outerShdw blurRad="40000" dist="23000" dir="5400000" rotWithShape="0">
            <a:srgbClr val="6363C6">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TW" altLang="en-US" sz="1200" b="1" kern="1200" dirty="0" smtClean="0">
              <a:latin typeface="微軟正黑體" panose="020B0604030504040204" pitchFamily="34" charset="-120"/>
              <a:ea typeface="微軟正黑體" panose="020B0604030504040204" pitchFamily="34" charset="-120"/>
            </a:rPr>
            <a:t>會辦法務室</a:t>
          </a:r>
          <a:endParaRPr lang="zh-TW" altLang="en-US" sz="1200" b="1" kern="1200" dirty="0">
            <a:latin typeface="微軟正黑體" panose="020B0604030504040204" pitchFamily="34" charset="-120"/>
            <a:ea typeface="微軟正黑體" panose="020B0604030504040204" pitchFamily="34" charset="-120"/>
          </a:endParaRPr>
        </a:p>
      </dsp:txBody>
      <dsp:txXfrm>
        <a:off x="5341326" y="78238"/>
        <a:ext cx="1338725" cy="535490"/>
      </dsp:txXfrm>
    </dsp:sp>
    <dsp:sp modelId="{BBBA2E4E-0A89-4D57-A0DF-B2006ED0CAD2}">
      <dsp:nvSpPr>
        <dsp:cNvPr id="0" name=""/>
        <dsp:cNvSpPr/>
      </dsp:nvSpPr>
      <dsp:spPr>
        <a:xfrm>
          <a:off x="5341326" y="613729"/>
          <a:ext cx="1338725" cy="1756800"/>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TW" altLang="en-US" sz="1200" kern="1200" dirty="0"/>
        </a:p>
      </dsp:txBody>
      <dsp:txXfrm>
        <a:off x="5341326" y="613729"/>
        <a:ext cx="1338725" cy="1756800"/>
      </dsp:txXfrm>
    </dsp:sp>
    <dsp:sp modelId="{2135F295-792A-4D76-9FB7-C33478B0E90E}">
      <dsp:nvSpPr>
        <dsp:cNvPr id="0" name=""/>
        <dsp:cNvSpPr/>
      </dsp:nvSpPr>
      <dsp:spPr>
        <a:xfrm>
          <a:off x="6867473" y="78238"/>
          <a:ext cx="1338725" cy="535490"/>
        </a:xfrm>
        <a:prstGeom prst="rect">
          <a:avLst/>
        </a:prstGeom>
        <a:gradFill rotWithShape="0">
          <a:gsLst>
            <a:gs pos="0">
              <a:schemeClr val="accent6">
                <a:shade val="80000"/>
                <a:hueOff val="0"/>
                <a:satOff val="-23476"/>
                <a:lumOff val="30425"/>
                <a:alphaOff val="0"/>
                <a:shade val="51000"/>
                <a:satMod val="130000"/>
              </a:schemeClr>
            </a:gs>
            <a:gs pos="80000">
              <a:schemeClr val="accent6">
                <a:shade val="80000"/>
                <a:hueOff val="0"/>
                <a:satOff val="-23476"/>
                <a:lumOff val="30425"/>
                <a:alphaOff val="0"/>
                <a:shade val="93000"/>
                <a:satMod val="130000"/>
              </a:schemeClr>
            </a:gs>
            <a:gs pos="100000">
              <a:schemeClr val="accent6">
                <a:shade val="80000"/>
                <a:hueOff val="0"/>
                <a:satOff val="-23476"/>
                <a:lumOff val="30425"/>
                <a:alphaOff val="0"/>
                <a:shade val="94000"/>
                <a:satMod val="135000"/>
              </a:schemeClr>
            </a:gs>
          </a:gsLst>
          <a:lin ang="16200000" scaled="0"/>
        </a:gradFill>
        <a:ln w="9525" cap="flat" cmpd="sng" algn="ctr">
          <a:solidFill>
            <a:schemeClr val="accent6">
              <a:shade val="80000"/>
              <a:hueOff val="0"/>
              <a:satOff val="-23476"/>
              <a:lumOff val="30425"/>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TW" altLang="en-US" sz="1200" b="1" kern="1200" smtClean="0">
              <a:latin typeface="微軟正黑體" panose="020B0604030504040204" pitchFamily="34" charset="-120"/>
              <a:ea typeface="微軟正黑體" panose="020B0604030504040204" pitchFamily="34" charset="-120"/>
            </a:rPr>
            <a:t>合約簽訂</a:t>
          </a:r>
          <a:endParaRPr lang="zh-TW" altLang="en-US" sz="1200" b="1" kern="1200" dirty="0">
            <a:latin typeface="微軟正黑體" panose="020B0604030504040204" pitchFamily="34" charset="-120"/>
            <a:ea typeface="微軟正黑體" panose="020B0604030504040204" pitchFamily="34" charset="-120"/>
          </a:endParaRPr>
        </a:p>
      </dsp:txBody>
      <dsp:txXfrm>
        <a:off x="6867473" y="78238"/>
        <a:ext cx="1338725" cy="535490"/>
      </dsp:txXfrm>
    </dsp:sp>
    <dsp:sp modelId="{0921CC39-9CE6-4FBF-BD08-98D22CDDBC1E}">
      <dsp:nvSpPr>
        <dsp:cNvPr id="0" name=""/>
        <dsp:cNvSpPr/>
      </dsp:nvSpPr>
      <dsp:spPr>
        <a:xfrm>
          <a:off x="6867473" y="613729"/>
          <a:ext cx="1338725" cy="1756800"/>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EB7D7-76ED-41FA-9633-1586F60FA6D4}">
      <dsp:nvSpPr>
        <dsp:cNvPr id="0" name=""/>
        <dsp:cNvSpPr/>
      </dsp:nvSpPr>
      <dsp:spPr>
        <a:xfrm>
          <a:off x="3746" y="9467"/>
          <a:ext cx="1436222" cy="574488"/>
        </a:xfrm>
        <a:prstGeom prst="rect">
          <a:avLst/>
        </a:prstGeom>
        <a:solidFill>
          <a:schemeClr val="accent2"/>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TW" altLang="en-US" sz="1200" b="1" kern="1200" dirty="0" smtClean="0">
              <a:latin typeface="微軟正黑體" panose="020B0604030504040204" pitchFamily="34" charset="-120"/>
              <a:ea typeface="微軟正黑體" panose="020B0604030504040204" pitchFamily="34" charset="-120"/>
            </a:rPr>
            <a:t>驗收文件</a:t>
          </a:r>
          <a:endParaRPr lang="zh-TW" altLang="en-US" sz="1200" b="1" kern="1200" dirty="0">
            <a:latin typeface="微軟正黑體" panose="020B0604030504040204" pitchFamily="34" charset="-120"/>
            <a:ea typeface="微軟正黑體" panose="020B0604030504040204" pitchFamily="34" charset="-120"/>
          </a:endParaRPr>
        </a:p>
      </dsp:txBody>
      <dsp:txXfrm>
        <a:off x="3746" y="9467"/>
        <a:ext cx="1436222" cy="574488"/>
      </dsp:txXfrm>
    </dsp:sp>
    <dsp:sp modelId="{5CA1C700-91D6-47C2-8B5C-10893495C91D}">
      <dsp:nvSpPr>
        <dsp:cNvPr id="0" name=""/>
        <dsp:cNvSpPr/>
      </dsp:nvSpPr>
      <dsp:spPr>
        <a:xfrm>
          <a:off x="3746" y="583956"/>
          <a:ext cx="1436222" cy="7027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altLang="zh-TW" sz="1200" kern="1200" dirty="0" smtClean="0">
              <a:latin typeface="微軟正黑體" panose="020B0604030504040204" pitchFamily="34" charset="-120"/>
              <a:ea typeface="微軟正黑體" panose="020B0604030504040204" pitchFamily="34" charset="-120"/>
            </a:rPr>
            <a:t>7/6</a:t>
          </a:r>
          <a:r>
            <a:rPr lang="zh-TW" altLang="en-US" sz="1200" kern="1200" dirty="0" smtClean="0">
              <a:latin typeface="微軟正黑體" panose="020B0604030504040204" pitchFamily="34" charset="-120"/>
              <a:ea typeface="微軟正黑體" panose="020B0604030504040204" pitchFamily="34" charset="-120"/>
            </a:rPr>
            <a:t>開始驗收，本次仍無維修單。</a:t>
          </a:r>
          <a:endParaRPr lang="zh-TW" altLang="en-US" sz="1200" kern="1200" dirty="0">
            <a:latin typeface="微軟正黑體" panose="020B0604030504040204" pitchFamily="34" charset="-120"/>
            <a:ea typeface="微軟正黑體" panose="020B0604030504040204" pitchFamily="34" charset="-120"/>
          </a:endParaRPr>
        </a:p>
      </dsp:txBody>
      <dsp:txXfrm>
        <a:off x="3746" y="583956"/>
        <a:ext cx="1436222" cy="702720"/>
      </dsp:txXfrm>
    </dsp:sp>
    <dsp:sp modelId="{4CC63A09-E5AB-4312-9B1A-1E7C306EFB19}">
      <dsp:nvSpPr>
        <dsp:cNvPr id="0" name=""/>
        <dsp:cNvSpPr/>
      </dsp:nvSpPr>
      <dsp:spPr>
        <a:xfrm>
          <a:off x="1610950" y="0"/>
          <a:ext cx="1436222" cy="574488"/>
        </a:xfrm>
        <a:prstGeom prst="rect">
          <a:avLst/>
        </a:prstGeom>
        <a:solidFill>
          <a:schemeClr val="accent5">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TW" altLang="en-US" sz="1200" b="1" kern="1200" dirty="0" smtClean="0">
              <a:latin typeface="微軟正黑體" panose="020B0604030504040204" pitchFamily="34" charset="-120"/>
              <a:ea typeface="微軟正黑體" panose="020B0604030504040204" pitchFamily="34" charset="-120"/>
            </a:rPr>
            <a:t>廠商送簽寄回</a:t>
          </a:r>
          <a:endParaRPr lang="zh-TW" altLang="en-US" sz="1200" b="1" kern="1200" dirty="0">
            <a:latin typeface="微軟正黑體" panose="020B0604030504040204" pitchFamily="34" charset="-120"/>
            <a:ea typeface="微軟正黑體" panose="020B0604030504040204" pitchFamily="34" charset="-120"/>
          </a:endParaRPr>
        </a:p>
      </dsp:txBody>
      <dsp:txXfrm>
        <a:off x="1610950" y="0"/>
        <a:ext cx="1436222" cy="574488"/>
      </dsp:txXfrm>
    </dsp:sp>
    <dsp:sp modelId="{DC4C1939-9FB1-4B2B-BC99-9DA6D17D7471}">
      <dsp:nvSpPr>
        <dsp:cNvPr id="0" name=""/>
        <dsp:cNvSpPr/>
      </dsp:nvSpPr>
      <dsp:spPr>
        <a:xfrm>
          <a:off x="1616379" y="593423"/>
          <a:ext cx="1436222" cy="7027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TW" altLang="en-US" sz="1200" kern="1200" dirty="0">
            <a:latin typeface="微軟正黑體" panose="020B0604030504040204" pitchFamily="34" charset="-120"/>
            <a:ea typeface="微軟正黑體" panose="020B0604030504040204" pitchFamily="34" charset="-120"/>
          </a:endParaRPr>
        </a:p>
      </dsp:txBody>
      <dsp:txXfrm>
        <a:off x="1616379" y="593423"/>
        <a:ext cx="1436222" cy="702720"/>
      </dsp:txXfrm>
    </dsp:sp>
    <dsp:sp modelId="{AE227D65-B9AB-4621-B070-F418F958A4A7}">
      <dsp:nvSpPr>
        <dsp:cNvPr id="0" name=""/>
        <dsp:cNvSpPr/>
      </dsp:nvSpPr>
      <dsp:spPr>
        <a:xfrm>
          <a:off x="3278332" y="9467"/>
          <a:ext cx="1436222" cy="574488"/>
        </a:xfrm>
        <a:prstGeom prst="rect">
          <a:avLst/>
        </a:prstGeom>
        <a:solidFill>
          <a:schemeClr val="accent5">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altLang="zh-TW" sz="1200" b="1" kern="1200" dirty="0" smtClean="0">
              <a:latin typeface="微軟正黑體" panose="020B0604030504040204" pitchFamily="34" charset="-120"/>
              <a:ea typeface="微軟正黑體" panose="020B0604030504040204" pitchFamily="34" charset="-120"/>
            </a:rPr>
            <a:t>IT</a:t>
          </a:r>
          <a:r>
            <a:rPr lang="zh-TW" altLang="en-US" sz="1200" b="1" kern="1200" dirty="0" smtClean="0">
              <a:latin typeface="微軟正黑體" panose="020B0604030504040204" pitchFamily="34" charset="-120"/>
              <a:ea typeface="微軟正黑體" panose="020B0604030504040204" pitchFamily="34" charset="-120"/>
            </a:rPr>
            <a:t>、使用單位簽核</a:t>
          </a:r>
          <a:endParaRPr lang="zh-TW" altLang="en-US" sz="1200" b="1" kern="1200" dirty="0">
            <a:latin typeface="微軟正黑體" panose="020B0604030504040204" pitchFamily="34" charset="-120"/>
            <a:ea typeface="微軟正黑體" panose="020B0604030504040204" pitchFamily="34" charset="-120"/>
          </a:endParaRPr>
        </a:p>
      </dsp:txBody>
      <dsp:txXfrm>
        <a:off x="3278332" y="9467"/>
        <a:ext cx="1436222" cy="574488"/>
      </dsp:txXfrm>
    </dsp:sp>
    <dsp:sp modelId="{E489F4EB-974F-4931-8FA3-95FF0258A983}">
      <dsp:nvSpPr>
        <dsp:cNvPr id="0" name=""/>
        <dsp:cNvSpPr/>
      </dsp:nvSpPr>
      <dsp:spPr>
        <a:xfrm>
          <a:off x="3278332" y="583956"/>
          <a:ext cx="1436222" cy="7027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TW" altLang="en-US" sz="1200" kern="1200" dirty="0">
            <a:latin typeface="微軟正黑體" panose="020B0604030504040204" pitchFamily="34" charset="-120"/>
            <a:ea typeface="微軟正黑體" panose="020B0604030504040204" pitchFamily="34" charset="-120"/>
          </a:endParaRPr>
        </a:p>
      </dsp:txBody>
      <dsp:txXfrm>
        <a:off x="3278332" y="583956"/>
        <a:ext cx="1436222" cy="702720"/>
      </dsp:txXfrm>
    </dsp:sp>
    <dsp:sp modelId="{813246A3-AEB0-4EB0-877B-702BC0F5101D}">
      <dsp:nvSpPr>
        <dsp:cNvPr id="0" name=""/>
        <dsp:cNvSpPr/>
      </dsp:nvSpPr>
      <dsp:spPr>
        <a:xfrm>
          <a:off x="4915626" y="9467"/>
          <a:ext cx="1436222" cy="574488"/>
        </a:xfrm>
        <a:prstGeom prst="rect">
          <a:avLst/>
        </a:prstGeom>
        <a:solidFill>
          <a:schemeClr val="accent5">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TW" altLang="en-US" sz="1200" b="1" kern="1200" smtClean="0">
              <a:latin typeface="微軟正黑體" panose="020B0604030504040204" pitchFamily="34" charset="-120"/>
              <a:ea typeface="微軟正黑體" panose="020B0604030504040204" pitchFamily="34" charset="-120"/>
            </a:rPr>
            <a:t>業務稽查課簽核</a:t>
          </a:r>
          <a:endParaRPr lang="zh-TW" altLang="en-US" sz="1200" b="1" kern="1200" dirty="0">
            <a:latin typeface="微軟正黑體" panose="020B0604030504040204" pitchFamily="34" charset="-120"/>
            <a:ea typeface="微軟正黑體" panose="020B0604030504040204" pitchFamily="34" charset="-120"/>
          </a:endParaRPr>
        </a:p>
      </dsp:txBody>
      <dsp:txXfrm>
        <a:off x="4915626" y="9467"/>
        <a:ext cx="1436222" cy="574488"/>
      </dsp:txXfrm>
    </dsp:sp>
    <dsp:sp modelId="{BBBA2E4E-0A89-4D57-A0DF-B2006ED0CAD2}">
      <dsp:nvSpPr>
        <dsp:cNvPr id="0" name=""/>
        <dsp:cNvSpPr/>
      </dsp:nvSpPr>
      <dsp:spPr>
        <a:xfrm>
          <a:off x="4915626" y="583956"/>
          <a:ext cx="1436222" cy="7027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TW" altLang="en-US" sz="1200" b="0" kern="1200" dirty="0">
            <a:solidFill>
              <a:schemeClr val="tx1"/>
            </a:solidFill>
            <a:latin typeface="微軟正黑體" panose="020B0604030504040204" pitchFamily="34" charset="-120"/>
            <a:ea typeface="微軟正黑體" panose="020B0604030504040204" pitchFamily="34" charset="-120"/>
          </a:endParaRPr>
        </a:p>
      </dsp:txBody>
      <dsp:txXfrm>
        <a:off x="4915626" y="583956"/>
        <a:ext cx="1436222" cy="702720"/>
      </dsp:txXfrm>
    </dsp:sp>
    <dsp:sp modelId="{2135F295-792A-4D76-9FB7-C33478B0E90E}">
      <dsp:nvSpPr>
        <dsp:cNvPr id="0" name=""/>
        <dsp:cNvSpPr/>
      </dsp:nvSpPr>
      <dsp:spPr>
        <a:xfrm>
          <a:off x="6552919" y="9467"/>
          <a:ext cx="1436222" cy="574488"/>
        </a:xfrm>
        <a:prstGeom prst="rect">
          <a:avLst/>
        </a:prstGeom>
        <a:solidFill>
          <a:schemeClr val="accent5">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zh-TW" altLang="en-US" sz="1200" b="1" kern="1200" dirty="0" smtClean="0">
              <a:latin typeface="微軟正黑體" panose="020B0604030504040204" pitchFamily="34" charset="-120"/>
              <a:ea typeface="微軟正黑體" panose="020B0604030504040204" pitchFamily="34" charset="-120"/>
            </a:rPr>
            <a:t>廠商發票開立、送至總務部</a:t>
          </a:r>
          <a:endParaRPr lang="zh-TW" altLang="en-US" sz="1200" b="1" kern="1200" dirty="0">
            <a:latin typeface="微軟正黑體" panose="020B0604030504040204" pitchFamily="34" charset="-120"/>
            <a:ea typeface="微軟正黑體" panose="020B0604030504040204" pitchFamily="34" charset="-120"/>
          </a:endParaRPr>
        </a:p>
      </dsp:txBody>
      <dsp:txXfrm>
        <a:off x="6552919" y="9467"/>
        <a:ext cx="1436222" cy="574488"/>
      </dsp:txXfrm>
    </dsp:sp>
    <dsp:sp modelId="{0921CC39-9CE6-4FBF-BD08-98D22CDDBC1E}">
      <dsp:nvSpPr>
        <dsp:cNvPr id="0" name=""/>
        <dsp:cNvSpPr/>
      </dsp:nvSpPr>
      <dsp:spPr>
        <a:xfrm>
          <a:off x="6552919" y="583956"/>
          <a:ext cx="1436222" cy="7027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TW" altLang="en-US" sz="1200" b="0" kern="1200" dirty="0">
            <a:solidFill>
              <a:schemeClr val="tx1"/>
            </a:solidFill>
            <a:latin typeface="微軟正黑體" panose="020B0604030504040204" pitchFamily="34" charset="-120"/>
            <a:ea typeface="微軟正黑體" panose="020B0604030504040204" pitchFamily="34" charset="-120"/>
          </a:endParaRPr>
        </a:p>
      </dsp:txBody>
      <dsp:txXfrm>
        <a:off x="6552919" y="583956"/>
        <a:ext cx="1436222" cy="7027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1638" cy="495300"/>
          </a:xfrm>
          <a:prstGeom prst="rect">
            <a:avLst/>
          </a:prstGeom>
        </p:spPr>
        <p:txBody>
          <a:bodyPr vert="horz" wrap="square" lIns="91257" tIns="45629" rIns="91257" bIns="45629"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1750" y="0"/>
            <a:ext cx="2941638" cy="495300"/>
          </a:xfrm>
          <a:prstGeom prst="rect">
            <a:avLst/>
          </a:prstGeom>
        </p:spPr>
        <p:txBody>
          <a:bodyPr vert="horz" wrap="square" lIns="91257" tIns="45629" rIns="91257" bIns="45629" numCol="1" anchor="t" anchorCtr="0" compatLnSpc="1">
            <a:prstTxWarp prst="textNoShape">
              <a:avLst/>
            </a:prstTxWarp>
          </a:bodyPr>
          <a:lstStyle>
            <a:lvl1pPr algn="r" eaLnBrk="1" hangingPunct="1">
              <a:defRPr sz="1200">
                <a:ea typeface="新細明體" charset="-120"/>
              </a:defRPr>
            </a:lvl1pPr>
          </a:lstStyle>
          <a:p>
            <a:pPr>
              <a:defRPr/>
            </a:pPr>
            <a:fld id="{F9CA9324-6E1B-4059-8627-BAF1ACE4C900}" type="datetimeFigureOut">
              <a:rPr lang="zh-TW" altLang="en-US"/>
              <a:pPr>
                <a:defRPr/>
              </a:pPr>
              <a:t>2020/7/9</a:t>
            </a:fld>
            <a:endParaRPr lang="zh-TW" altLang="en-US"/>
          </a:p>
        </p:txBody>
      </p:sp>
      <p:sp>
        <p:nvSpPr>
          <p:cNvPr id="4" name="投影片圖像版面配置區 3"/>
          <p:cNvSpPr>
            <a:spLocks noGrp="1" noRot="1" noChangeAspect="1"/>
          </p:cNvSpPr>
          <p:nvPr>
            <p:ph type="sldImg" idx="2"/>
          </p:nvPr>
        </p:nvSpPr>
        <p:spPr>
          <a:xfrm>
            <a:off x="915988" y="742950"/>
            <a:ext cx="4953000" cy="3714750"/>
          </a:xfrm>
          <a:prstGeom prst="rect">
            <a:avLst/>
          </a:prstGeom>
          <a:noFill/>
          <a:ln w="12700">
            <a:solidFill>
              <a:prstClr val="black"/>
            </a:solidFill>
          </a:ln>
        </p:spPr>
        <p:txBody>
          <a:bodyPr vert="horz" lIns="91257" tIns="45629" rIns="91257" bIns="45629" rtlCol="0" anchor="ctr"/>
          <a:lstStyle/>
          <a:p>
            <a:pPr lvl="0"/>
            <a:endParaRPr lang="zh-TW" altLang="en-US" noProof="0" smtClean="0"/>
          </a:p>
        </p:txBody>
      </p:sp>
      <p:sp>
        <p:nvSpPr>
          <p:cNvPr id="5" name="備忘稿版面配置區 4"/>
          <p:cNvSpPr>
            <a:spLocks noGrp="1"/>
          </p:cNvSpPr>
          <p:nvPr>
            <p:ph type="body" sz="quarter" idx="3"/>
          </p:nvPr>
        </p:nvSpPr>
        <p:spPr>
          <a:xfrm>
            <a:off x="677863" y="4705350"/>
            <a:ext cx="5429250" cy="4457700"/>
          </a:xfrm>
          <a:prstGeom prst="rect">
            <a:avLst/>
          </a:prstGeom>
        </p:spPr>
        <p:txBody>
          <a:bodyPr vert="horz" wrap="square" lIns="91257" tIns="45629" rIns="91257" bIns="45629"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09113"/>
            <a:ext cx="2941638" cy="495300"/>
          </a:xfrm>
          <a:prstGeom prst="rect">
            <a:avLst/>
          </a:prstGeom>
        </p:spPr>
        <p:txBody>
          <a:bodyPr vert="horz" wrap="square" lIns="91257" tIns="45629" rIns="91257" bIns="45629"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1750" y="9409113"/>
            <a:ext cx="2941638" cy="495300"/>
          </a:xfrm>
          <a:prstGeom prst="rect">
            <a:avLst/>
          </a:prstGeom>
        </p:spPr>
        <p:txBody>
          <a:bodyPr vert="horz" wrap="square" lIns="91257" tIns="45629" rIns="91257" bIns="45629" numCol="1" anchor="b" anchorCtr="0" compatLnSpc="1">
            <a:prstTxWarp prst="textNoShape">
              <a:avLst/>
            </a:prstTxWarp>
          </a:bodyPr>
          <a:lstStyle>
            <a:lvl1pPr algn="r" eaLnBrk="1" hangingPunct="1">
              <a:defRPr sz="1200"/>
            </a:lvl1pPr>
          </a:lstStyle>
          <a:p>
            <a:pPr>
              <a:defRPr/>
            </a:pPr>
            <a:fld id="{43E2F44A-4B4F-4073-9910-8950DC902756}" type="slidenum">
              <a:rPr lang="zh-TW" altLang="en-US"/>
              <a:pPr>
                <a:defRPr/>
              </a:pPr>
              <a:t>‹#›</a:t>
            </a:fld>
            <a:endParaRPr lang="zh-TW" altLang="en-US"/>
          </a:p>
        </p:txBody>
      </p:sp>
    </p:spTree>
    <p:extLst>
      <p:ext uri="{BB962C8B-B14F-4D97-AF65-F5344CB8AC3E}">
        <p14:creationId xmlns:p14="http://schemas.microsoft.com/office/powerpoint/2010/main" val="3023155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swift.com/our-soltions/a-to-z/release-7_2/hardware-requirements?tl=en"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43E2F44A-4B4F-4073-9910-8950DC902756}" type="slidenum">
              <a:rPr lang="zh-TW" altLang="en-US" smtClean="0"/>
              <a:pPr>
                <a:defRPr/>
              </a:pPr>
              <a:t>1</a:t>
            </a:fld>
            <a:endParaRPr lang="zh-TW" altLang="en-US"/>
          </a:p>
        </p:txBody>
      </p:sp>
    </p:spTree>
    <p:extLst>
      <p:ext uri="{BB962C8B-B14F-4D97-AF65-F5344CB8AC3E}">
        <p14:creationId xmlns:p14="http://schemas.microsoft.com/office/powerpoint/2010/main" val="560514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lgn="l" fontAlgn="ctr">
              <a:buFont typeface="+mj-lt"/>
              <a:buAutoNum type="arabicPeriod"/>
            </a:pPr>
            <a:r>
              <a:rPr lang="zh-TW" altLang="en-US" sz="1200" u="none" strike="noStrike" dirty="0" smtClean="0">
                <a:solidFill>
                  <a:srgbClr val="0000FF"/>
                </a:solidFill>
                <a:effectLst/>
                <a:latin typeface="標楷體" panose="03000509000000000000" pitchFamily="65" charset="-120"/>
                <a:ea typeface="標楷體" panose="03000509000000000000" pitchFamily="65" charset="-120"/>
              </a:rPr>
              <a:t>房貸專員業績統計作業</a:t>
            </a:r>
            <a:r>
              <a:rPr lang="zh-TW" altLang="en-US" sz="1200" u="none" strike="noStrike" dirty="0" smtClean="0">
                <a:effectLst/>
                <a:latin typeface="標楷體" panose="03000509000000000000" pitchFamily="65" charset="-120"/>
                <a:ea typeface="標楷體" panose="03000509000000000000" pitchFamily="65" charset="-120"/>
              </a:rPr>
              <a:t>：因耗費較多時間研究原作業方式，上週已開始本作業的開發工作，落後部分將加班趕工。</a:t>
            </a:r>
            <a:endParaRPr lang="en-US" altLang="zh-TW" sz="1200" u="none" strike="noStrike" dirty="0" smtClean="0">
              <a:effectLst/>
              <a:latin typeface="標楷體" panose="03000509000000000000" pitchFamily="65" charset="-120"/>
              <a:ea typeface="標楷體" panose="03000509000000000000" pitchFamily="65" charset="-120"/>
            </a:endParaRPr>
          </a:p>
          <a:p>
            <a:pPr marL="342900" lvl="0" indent="-342900" algn="l" fontAlgn="ctr">
              <a:buFont typeface="+mj-lt"/>
              <a:buAutoNum type="arabicPeriod"/>
            </a:pPr>
            <a:r>
              <a:rPr lang="zh-TW" altLang="en-US" sz="1200" u="none" strike="noStrike" dirty="0" smtClean="0">
                <a:solidFill>
                  <a:srgbClr val="0000FF"/>
                </a:solidFill>
                <a:effectLst/>
                <a:latin typeface="標楷體" panose="03000509000000000000" pitchFamily="65" charset="-120"/>
                <a:ea typeface="標楷體" panose="03000509000000000000" pitchFamily="65" charset="-120"/>
              </a:rPr>
              <a:t>債務協商作業：</a:t>
            </a:r>
            <a:r>
              <a:rPr lang="zh-TW" altLang="en-US" sz="1200" u="none" strike="noStrike" dirty="0" smtClean="0">
                <a:effectLst/>
                <a:latin typeface="標楷體" panose="03000509000000000000" pitchFamily="65" charset="-120"/>
                <a:ea typeface="標楷體" panose="03000509000000000000" pitchFamily="65" charset="-120"/>
              </a:rPr>
              <a:t>因其中</a:t>
            </a:r>
            <a:r>
              <a:rPr kumimoji="0" lang="zh-TW" altLang="en-US" sz="1200" b="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rPr>
              <a:t>帳務作業的</a:t>
            </a:r>
            <a:r>
              <a:rPr lang="zh-TW" altLang="en-US" sz="1200" u="none" strike="noStrike" dirty="0" smtClean="0">
                <a:effectLst/>
                <a:latin typeface="標楷體" panose="03000509000000000000" pitchFamily="65" charset="-120"/>
                <a:ea typeface="標楷體" panose="03000509000000000000" pitchFamily="65" charset="-120"/>
              </a:rPr>
              <a:t>規格比預期複雜，落後部分將加班趕工。</a:t>
            </a:r>
            <a:endParaRPr lang="en-US" altLang="zh-TW" sz="1200" u="none" strike="noStrike" dirty="0" smtClean="0">
              <a:effectLst/>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4EBDB2E-BC23-454A-A0EF-D7ED19569D4B}"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zh-TW" altLang="en-US" sz="1200" b="0" i="0" u="sng"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35988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ea typeface="新細明體" pitchFamily="18" charset="-120"/>
            </a:endParaRPr>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itchFamily="18" charset="0"/>
                <a:ea typeface="新細明體" pitchFamily="18" charset="-120"/>
              </a:defRPr>
            </a:lvl1pPr>
            <a:lvl2pPr marL="742950" indent="-285750">
              <a:defRPr kumimoji="1" sz="2400" u="sng">
                <a:solidFill>
                  <a:schemeClr val="tx1"/>
                </a:solidFill>
                <a:latin typeface="Times New Roman" pitchFamily="18" charset="0"/>
                <a:ea typeface="新細明體" pitchFamily="18" charset="-120"/>
              </a:defRPr>
            </a:lvl2pPr>
            <a:lvl3pPr marL="1143000" indent="-228600">
              <a:defRPr kumimoji="1" sz="2400" u="sng">
                <a:solidFill>
                  <a:schemeClr val="tx1"/>
                </a:solidFill>
                <a:latin typeface="Times New Roman" pitchFamily="18" charset="0"/>
                <a:ea typeface="新細明體" pitchFamily="18" charset="-120"/>
              </a:defRPr>
            </a:lvl3pPr>
            <a:lvl4pPr marL="1600200" indent="-228600">
              <a:defRPr kumimoji="1" sz="2400" u="sng">
                <a:solidFill>
                  <a:schemeClr val="tx1"/>
                </a:solidFill>
                <a:latin typeface="Times New Roman" pitchFamily="18" charset="0"/>
                <a:ea typeface="新細明體" pitchFamily="18" charset="-120"/>
              </a:defRPr>
            </a:lvl4pPr>
            <a:lvl5pPr marL="2057400" indent="-22860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158715-FE1E-46BD-A218-555D3C59759E}" type="slidenum">
              <a:rPr kumimoji="1" lang="zh-TW" altLang="en-US" sz="1200" b="0" i="0" u="sng" strike="noStrike" kern="1200" cap="none" spc="0" normalizeH="0" baseline="0" noProof="0">
                <a:ln>
                  <a:noFill/>
                </a:ln>
                <a:solidFill>
                  <a:srgbClr val="000000"/>
                </a:solidFill>
                <a:effectLst/>
                <a:uLnTx/>
                <a:uFillTx/>
                <a:latin typeface="Times New Roman" pitchFamily="18"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zh-TW" altLang="en-US" sz="1200" b="0" i="0" u="sng"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04668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ea typeface="新細明體" pitchFamily="18" charset="-120"/>
            </a:endParaRPr>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itchFamily="18" charset="0"/>
                <a:ea typeface="新細明體" pitchFamily="18" charset="-120"/>
              </a:defRPr>
            </a:lvl1pPr>
            <a:lvl2pPr marL="742950" indent="-285750">
              <a:defRPr kumimoji="1" sz="2400" u="sng">
                <a:solidFill>
                  <a:schemeClr val="tx1"/>
                </a:solidFill>
                <a:latin typeface="Times New Roman" pitchFamily="18" charset="0"/>
                <a:ea typeface="新細明體" pitchFamily="18" charset="-120"/>
              </a:defRPr>
            </a:lvl2pPr>
            <a:lvl3pPr marL="1143000" indent="-228600">
              <a:defRPr kumimoji="1" sz="2400" u="sng">
                <a:solidFill>
                  <a:schemeClr val="tx1"/>
                </a:solidFill>
                <a:latin typeface="Times New Roman" pitchFamily="18" charset="0"/>
                <a:ea typeface="新細明體" pitchFamily="18" charset="-120"/>
              </a:defRPr>
            </a:lvl3pPr>
            <a:lvl4pPr marL="1600200" indent="-228600">
              <a:defRPr kumimoji="1" sz="2400" u="sng">
                <a:solidFill>
                  <a:schemeClr val="tx1"/>
                </a:solidFill>
                <a:latin typeface="Times New Roman" pitchFamily="18" charset="0"/>
                <a:ea typeface="新細明體" pitchFamily="18" charset="-120"/>
              </a:defRPr>
            </a:lvl4pPr>
            <a:lvl5pPr marL="2057400" indent="-22860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158715-FE1E-46BD-A218-555D3C59759E}" type="slidenum">
              <a:rPr kumimoji="1" lang="zh-TW" altLang="en-US" sz="1200" b="0" i="0" u="sng" strike="noStrike" kern="1200" cap="none" spc="0" normalizeH="0" baseline="0" noProof="0">
                <a:ln>
                  <a:noFill/>
                </a:ln>
                <a:solidFill>
                  <a:srgbClr val="000000"/>
                </a:solidFill>
                <a:effectLst/>
                <a:uLnTx/>
                <a:uFillTx/>
                <a:latin typeface="Times New Roman" pitchFamily="18"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zh-TW" altLang="en-US" sz="1200" b="0" i="0" u="sng" strike="noStrike" kern="1200" cap="none" spc="0" normalizeH="0" baseline="0" noProof="0">
              <a:ln>
                <a:noFill/>
              </a:ln>
              <a:solidFill>
                <a:srgbClr val="000000"/>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478090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TW" altLang="en-US" sz="1200" b="1"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需求訪談：</a:t>
            </a:r>
            <a:r>
              <a:rPr kumimoji="0" lang="zh-TW" altLang="en-US" sz="12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預計</a:t>
            </a:r>
            <a:r>
              <a:rPr kumimoji="0" lang="en-US" altLang="zh-TW" sz="1200" b="0" i="0" u="none" strike="noStrike" kern="1200" cap="none" spc="0" normalizeH="0" baseline="0" noProof="0" dirty="0" smtClean="0">
                <a:ln>
                  <a:noFill/>
                </a:ln>
                <a:solidFill>
                  <a:srgbClr val="2A0DFF"/>
                </a:solidFill>
                <a:effectLst/>
                <a:uLnTx/>
                <a:uFillTx/>
                <a:latin typeface="微軟正黑體" pitchFamily="34" charset="-120"/>
                <a:ea typeface="微軟正黑體" pitchFamily="34" charset="-120"/>
                <a:cs typeface="+mn-cs"/>
              </a:rPr>
              <a:t>109/3</a:t>
            </a:r>
            <a:r>
              <a:rPr kumimoji="0" lang="zh-TW" altLang="en-US" sz="12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完成相關需求收集</a:t>
            </a:r>
            <a:endParaRPr kumimoji="0" lang="en-US" altLang="zh-TW" sz="12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5/10</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第</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1</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場需求訪談：與會計課怡縈、審計課靖容初步討論配合</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IFRS17</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之需求項目。</a:t>
            </a: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5/16</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第</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場需求訪談：</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IFRS17</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薪資費用拆分，預計明年第</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1</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季開發完成。</a:t>
            </a: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5/16</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第</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3</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場需求訪談：</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IFRS17</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預算項目對照費用分類。</a:t>
            </a: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5/27</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怡縈召開會議討論費用分攤功能系統開發議題：</a:t>
            </a:r>
          </a:p>
          <a:p>
            <a:pPr marL="1200150" marR="0" lvl="2"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維護費用分攤至</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group</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：因保單資訊大多在核心系統，故預定在核心開發。</a:t>
            </a:r>
          </a:p>
          <a:p>
            <a:pPr marL="1200150" marR="0" lvl="2"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維護費用、間接費用分攤至帳冊別：尚在評估中。</a:t>
            </a: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5/30</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第</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4</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場需求訪談：不動產、動產折舊費用拆分討論。</a:t>
            </a: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6/13</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進行「費用系統</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B7.2</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會計科目基本設定、</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B7.3</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會計科目特殊欄位設定」需求訪談。</a:t>
            </a: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6/19</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進行費用分攤系統維護介面等討論。</a:t>
            </a: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6/28</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進行稅務作業系統管理需求討論。</a:t>
            </a: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於</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8/12</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進行需求訪談會議，內容共有</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3</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項：「總帳明細帳概念導入費用系統」、「行政費用子系統建檔畫面修改」、「總帳費用子系統</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手工帳務調整</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建檔畫面修改」。</a:t>
            </a: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怡縈安排於</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8/28</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開會，會中已確認二層式架構及功能修改的時程，架構於</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2020</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年底完成，功能修改於</a:t>
            </a:r>
            <a:r>
              <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2021</a:t>
            </a:r>
            <a:r>
              <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年底完成</a:t>
            </a:r>
            <a:endParaRPr kumimoji="0" lang="en-US" altLang="zh-TW" sz="12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TW"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TW" altLang="en-US" sz="1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457200" lvl="1" indent="0" algn="l">
              <a:buFont typeface="Arial" pitchFamily="34" charset="0"/>
              <a:buNone/>
            </a:pPr>
            <a:endParaRPr lang="en-US" altLang="zh-TW" sz="1200" dirty="0" smtClean="0">
              <a:latin typeface="微軟正黑體" pitchFamily="34" charset="-120"/>
              <a:ea typeface="微軟正黑體" pitchFamily="34" charset="-120"/>
            </a:endParaRPr>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sng" strike="noStrike" kern="1200" cap="none" spc="0" normalizeH="0" baseline="0" noProof="0" smtClean="0">
                <a:ln>
                  <a:noFill/>
                </a:ln>
                <a:solidFill>
                  <a:prstClr val="black"/>
                </a:solidFill>
                <a:effectLst/>
                <a:uLnTx/>
                <a:uFillTx/>
                <a:latin typeface="Times New Roman" pitchFamily="18"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79342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zh-TW" altLang="en-US" smtClean="0">
              <a:ea typeface="微軟正黑體" panose="020B0604030504040204" pitchFamily="34" charset="-120"/>
              <a:cs typeface="Arial" panose="020B0604020202020204" pitchFamily="34" charset="0"/>
            </a:endParaRPr>
          </a:p>
        </p:txBody>
      </p:sp>
      <p:sp>
        <p:nvSpPr>
          <p:cNvPr id="81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kumimoji="1"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kumimoji="1"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kumimoji="1"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kumimoji="1"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95C6BC1-06A0-4898-8B36-A4FC5700A840}"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3911627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zh-TW" altLang="en-US" smtClean="0">
              <a:ea typeface="微軟正黑體" panose="020B0604030504040204" pitchFamily="34" charset="-120"/>
              <a:cs typeface="Arial" panose="020B0604020202020204" pitchFamily="34" charset="0"/>
            </a:endParaRPr>
          </a:p>
        </p:txBody>
      </p:sp>
      <p:sp>
        <p:nvSpPr>
          <p:cNvPr id="1024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kumimoji="1"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kumimoji="1"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kumimoji="1"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kumimoji="1"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6E9A03A-9A29-410A-AD1B-1C1C8491FB5D}"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1382224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kumimoji="1"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kumimoji="1"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kumimoji="1"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kumimoji="1"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71F54E-B60E-4CC5-9768-32BF63A0CF10}"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1224978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kumimoji="1"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kumimoji="1"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kumimoji="1"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kumimoji="1"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38868DE-6791-4B7B-92F1-04AE1F7F1C78}"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2209023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1741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kumimoji="1"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kumimoji="1"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kumimoji="1"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kumimoji="1"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4703879-F04F-40BA-8843-982FEB00DD98}"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2527419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194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kumimoji="1"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kumimoji="1"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kumimoji="1"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kumimoji="1"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511B22-93D3-4FFB-9834-492EDB930F26}"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79210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itchFamily="18" charset="-12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2150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kumimoji="1"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kumimoji="1"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kumimoji="1"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kumimoji="1"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66155E-A8CC-40CA-97B0-3FBB3A910259}"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1620335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u="sng" smtClean="0">
                <a:ea typeface="新細明體" panose="02020500000000000000" pitchFamily="18" charset="-120"/>
                <a:hlinkClick r:id="rId3"/>
              </a:rPr>
              <a:t>https://www.swift.com/our-soltions/a-to-z/release-7_2/hardware-requirements?tl=en#</a:t>
            </a:r>
            <a:r>
              <a:rPr lang="en-GB" altLang="zh-TW" smtClean="0">
                <a:ea typeface="新細明體" panose="02020500000000000000" pitchFamily="18" charset="-120"/>
              </a:rPr>
              <a:t> </a:t>
            </a:r>
            <a:endParaRPr lang="en-US" altLang="zh-TW" smtClean="0">
              <a:ea typeface="新細明體" panose="02020500000000000000" pitchFamily="18" charset="-120"/>
            </a:endParaRPr>
          </a:p>
        </p:txBody>
      </p:sp>
      <p:sp>
        <p:nvSpPr>
          <p:cNvPr id="2355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新細明體" panose="02020500000000000000" pitchFamily="18" charset="-120"/>
              </a:defRPr>
            </a:lvl1pPr>
            <a:lvl2pPr marL="742950" indent="-285750">
              <a:spcBef>
                <a:spcPct val="30000"/>
              </a:spcBef>
              <a:defRPr kumimoji="1" sz="1200">
                <a:solidFill>
                  <a:schemeClr val="tx1"/>
                </a:solidFill>
                <a:latin typeface="Calibri" panose="020F0502020204030204" pitchFamily="34" charset="0"/>
                <a:ea typeface="新細明體" panose="02020500000000000000" pitchFamily="18" charset="-120"/>
              </a:defRPr>
            </a:lvl2pPr>
            <a:lvl3pPr marL="1143000" indent="-228600">
              <a:spcBef>
                <a:spcPct val="30000"/>
              </a:spcBef>
              <a:defRPr kumimoji="1" sz="1200">
                <a:solidFill>
                  <a:schemeClr val="tx1"/>
                </a:solidFill>
                <a:latin typeface="Calibri" panose="020F0502020204030204" pitchFamily="34" charset="0"/>
                <a:ea typeface="新細明體" panose="02020500000000000000" pitchFamily="18" charset="-120"/>
              </a:defRPr>
            </a:lvl3pPr>
            <a:lvl4pPr marL="1600200" indent="-228600">
              <a:spcBef>
                <a:spcPct val="30000"/>
              </a:spcBef>
              <a:defRPr kumimoji="1" sz="1200">
                <a:solidFill>
                  <a:schemeClr val="tx1"/>
                </a:solidFill>
                <a:latin typeface="Calibri" panose="020F0502020204030204" pitchFamily="34" charset="0"/>
                <a:ea typeface="新細明體" panose="02020500000000000000" pitchFamily="18" charset="-120"/>
              </a:defRPr>
            </a:lvl4pPr>
            <a:lvl5pPr marL="2057400" indent="-228600">
              <a:spcBef>
                <a:spcPct val="30000"/>
              </a:spcBef>
              <a:defRPr kumimoji="1" sz="12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3549D4-229A-42D4-8522-18C58E9F28CD}"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555104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charset="-120"/>
              </a:defRPr>
            </a:lvl1pPr>
            <a:lvl2pPr marL="742950" indent="-285750" eaLnBrk="0" hangingPunct="0">
              <a:defRPr kumimoji="1" sz="2400" u="sng">
                <a:solidFill>
                  <a:schemeClr val="tx1"/>
                </a:solidFill>
                <a:latin typeface="Times New Roman" pitchFamily="18" charset="0"/>
                <a:ea typeface="新細明體" charset="-120"/>
              </a:defRPr>
            </a:lvl2pPr>
            <a:lvl3pPr marL="1143000" indent="-228600" eaLnBrk="0" hangingPunct="0">
              <a:defRPr kumimoji="1" sz="2400" u="sng">
                <a:solidFill>
                  <a:schemeClr val="tx1"/>
                </a:solidFill>
                <a:latin typeface="Times New Roman" pitchFamily="18" charset="0"/>
                <a:ea typeface="新細明體" charset="-120"/>
              </a:defRPr>
            </a:lvl3pPr>
            <a:lvl4pPr marL="1600200" indent="-228600" eaLnBrk="0" hangingPunct="0">
              <a:defRPr kumimoji="1" sz="2400" u="sng">
                <a:solidFill>
                  <a:schemeClr val="tx1"/>
                </a:solidFill>
                <a:latin typeface="Times New Roman" pitchFamily="18" charset="0"/>
                <a:ea typeface="新細明體" charset="-120"/>
              </a:defRPr>
            </a:lvl4pPr>
            <a:lvl5pPr marL="2057400" indent="-228600" eaLnBrk="0" hangingPunct="0">
              <a:defRPr kumimoji="1" sz="2400" u="sng">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7487AD-5A13-43D0-A35A-BA4EC246FCE6}" type="slidenum">
              <a:rPr kumimoji="1" lang="zh-TW" altLang="en-US" sz="1200" b="0" i="0" u="sng" strike="noStrike" kern="1200" cap="none" spc="0" normalizeH="0" baseline="0" noProof="0" smtClean="0">
                <a:ln>
                  <a:noFill/>
                </a:ln>
                <a:solidFill>
                  <a:prstClr val="black"/>
                </a:solidFill>
                <a:effectLst/>
                <a:uLnTx/>
                <a:uFillTx/>
                <a:latin typeface="Times New Roman" pitchFamily="18"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zh-TW" altLang="en-US" sz="1200" b="0" i="0" u="sng" strike="noStrike" kern="1200" cap="none" spc="0" normalizeH="0" baseline="0" noProof="0" smtClean="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3914453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原定</a:t>
            </a:r>
            <a:r>
              <a:rPr lang="en-US" altLang="zh-TW"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28</a:t>
            </a:r>
            <a:r>
              <a:rPr lang="zh-TW" altLang="en-US"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張報表，規格確認、開發調整為</a:t>
            </a:r>
            <a:r>
              <a:rPr lang="en-US" altLang="zh-TW"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24</a:t>
            </a:r>
            <a:r>
              <a:rPr lang="zh-TW" altLang="en-US"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張，已經全數開發完畢，</a:t>
            </a:r>
            <a:r>
              <a:rPr lang="en-US" altLang="zh-TW"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7</a:t>
            </a:r>
            <a:r>
              <a:rPr lang="zh-TW" altLang="en-US"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個項目待</a:t>
            </a:r>
            <a:r>
              <a:rPr lang="en-US" altLang="zh-TW"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SIT</a:t>
            </a:r>
            <a:r>
              <a:rPr lang="zh-TW" altLang="en-US"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完成即可進行</a:t>
            </a:r>
            <a:r>
              <a:rPr lang="en-US" altLang="zh-TW"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UAT</a:t>
            </a:r>
            <a:r>
              <a:rPr lang="zh-TW" altLang="en-US"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，目前已經送出</a:t>
            </a:r>
            <a:r>
              <a:rPr lang="en-US" altLang="zh-TW"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22</a:t>
            </a:r>
            <a:r>
              <a:rPr lang="zh-TW" altLang="en-US"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張報表進行</a:t>
            </a:r>
            <a:r>
              <a:rPr lang="en-US" altLang="zh-TW"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UAT</a:t>
            </a:r>
            <a:r>
              <a:rPr lang="zh-TW" altLang="en-US"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rPr>
              <a:t>。</a:t>
            </a:r>
            <a:endParaRPr lang="en-US" altLang="zh-TW" sz="1200" u="none" dirty="0" smtClean="0">
              <a:solidFill>
                <a:srgbClr val="0033CC"/>
              </a:solidFill>
              <a:effectLst>
                <a:outerShdw blurRad="38100" dist="38100" dir="2700000" algn="tl">
                  <a:srgbClr val="000000">
                    <a:alpha val="43137"/>
                  </a:srgbClr>
                </a:outerShdw>
              </a:effectLst>
              <a:latin typeface="微軟正黑體" pitchFamily="34" charset="-120"/>
              <a:ea typeface="微軟正黑體" pitchFamily="34" charset="-120"/>
            </a:endParaRPr>
          </a:p>
          <a:p>
            <a:r>
              <a:rPr lang="en-US" altLang="zh-TW" dirty="0" smtClean="0"/>
              <a:t>*SIT</a:t>
            </a:r>
            <a:r>
              <a:rPr lang="zh-TW" altLang="en-US" dirty="0" smtClean="0"/>
              <a:t>報表</a:t>
            </a:r>
            <a:r>
              <a:rPr lang="en-US" altLang="zh-TW" dirty="0" smtClean="0"/>
              <a:t>:</a:t>
            </a:r>
          </a:p>
          <a:p>
            <a:r>
              <a:rPr lang="en-US" altLang="zh-TW" dirty="0" smtClean="0"/>
              <a:t>DELAY:2</a:t>
            </a:r>
            <a:r>
              <a:rPr lang="zh-TW" altLang="en-US" dirty="0" smtClean="0"/>
              <a:t>張有小</a:t>
            </a:r>
            <a:r>
              <a:rPr lang="en-US" altLang="zh-TW" dirty="0" smtClean="0"/>
              <a:t>DEFECT</a:t>
            </a:r>
            <a:r>
              <a:rPr lang="zh-TW" altLang="en-US" dirty="0" smtClean="0"/>
              <a:t>不影響</a:t>
            </a:r>
            <a:r>
              <a:rPr lang="en-US" altLang="zh-TW" dirty="0" smtClean="0"/>
              <a:t>UAT</a:t>
            </a:r>
            <a:r>
              <a:rPr lang="zh-TW" altLang="en-US" dirty="0" smtClean="0"/>
              <a:t>測試，已經先進入</a:t>
            </a:r>
            <a:r>
              <a:rPr lang="en-US" altLang="zh-TW" dirty="0" smtClean="0"/>
              <a:t>UAT</a:t>
            </a:r>
            <a:r>
              <a:rPr lang="zh-TW" altLang="en-US" dirty="0" smtClean="0"/>
              <a:t>測試，一張有</a:t>
            </a:r>
            <a:r>
              <a:rPr lang="en-US" altLang="zh-TW" dirty="0" smtClean="0"/>
              <a:t>DEFECT</a:t>
            </a:r>
            <a:r>
              <a:rPr lang="zh-TW" altLang="en-US" dirty="0" smtClean="0"/>
              <a:t>尚待修復，</a:t>
            </a:r>
            <a:endParaRPr lang="en-US" altLang="zh-TW" dirty="0" smtClean="0"/>
          </a:p>
          <a:p>
            <a:r>
              <a:rPr lang="zh-TW" altLang="en-US" dirty="0" smtClean="0"/>
              <a:t>本周新增最後兩張報表進行</a:t>
            </a:r>
            <a:r>
              <a:rPr lang="en-US" altLang="zh-TW" dirty="0" smtClean="0"/>
              <a:t>UAT</a:t>
            </a:r>
            <a:r>
              <a:rPr lang="zh-TW" altLang="en-US" dirty="0" smtClean="0"/>
              <a:t>，另有有兩項議題待測試</a:t>
            </a:r>
            <a:r>
              <a:rPr lang="en-US" altLang="zh-TW" dirty="0" smtClean="0"/>
              <a:t>(</a:t>
            </a:r>
            <a:r>
              <a:rPr lang="zh-TW" altLang="en-US" dirty="0" smtClean="0"/>
              <a:t>一個</a:t>
            </a:r>
            <a:r>
              <a:rPr lang="en-US" altLang="zh-TW" dirty="0" smtClean="0"/>
              <a:t>DELAY,</a:t>
            </a:r>
            <a:r>
              <a:rPr lang="zh-TW" altLang="en-US" dirty="0" smtClean="0"/>
              <a:t>一個本週新增</a:t>
            </a:r>
            <a:r>
              <a:rPr lang="en-US" altLang="zh-TW" dirty="0" smtClean="0"/>
              <a:t>)</a:t>
            </a:r>
          </a:p>
          <a:p>
            <a:r>
              <a:rPr lang="en-US" altLang="zh-TW" dirty="0" smtClean="0"/>
              <a:t>UAT</a:t>
            </a:r>
            <a:r>
              <a:rPr lang="zh-TW" altLang="en-US" dirty="0" smtClean="0"/>
              <a:t>測試</a:t>
            </a:r>
            <a:r>
              <a:rPr lang="en-US" altLang="zh-TW" dirty="0" smtClean="0"/>
              <a:t>:</a:t>
            </a:r>
          </a:p>
          <a:p>
            <a:r>
              <a:rPr lang="zh-TW" altLang="en-US" dirty="0" smtClean="0"/>
              <a:t>預計四月底完成</a:t>
            </a:r>
            <a:r>
              <a:rPr lang="en-US" altLang="zh-TW" dirty="0" smtClean="0"/>
              <a:t>17</a:t>
            </a:r>
            <a:r>
              <a:rPr lang="zh-TW" altLang="en-US" dirty="0" smtClean="0"/>
              <a:t>張報表</a:t>
            </a:r>
            <a:r>
              <a:rPr lang="en-US" altLang="zh-TW" dirty="0" smtClean="0"/>
              <a:t>UAT</a:t>
            </a:r>
            <a:r>
              <a:rPr lang="zh-TW" altLang="en-US" dirty="0" smtClean="0"/>
              <a:t>測試，已經交付</a:t>
            </a:r>
            <a:r>
              <a:rPr lang="en-US" altLang="zh-TW" dirty="0" smtClean="0"/>
              <a:t>USER</a:t>
            </a:r>
            <a:r>
              <a:rPr lang="zh-TW" altLang="en-US" dirty="0" smtClean="0"/>
              <a:t>測試</a:t>
            </a:r>
            <a:r>
              <a:rPr lang="en-US" altLang="zh-TW" dirty="0" smtClean="0"/>
              <a:t>22</a:t>
            </a:r>
            <a:r>
              <a:rPr lang="zh-TW" altLang="en-US" dirty="0" smtClean="0"/>
              <a:t>張，</a:t>
            </a:r>
            <a:r>
              <a:rPr lang="en-US" altLang="zh-TW" dirty="0" smtClean="0"/>
              <a:t>USER</a:t>
            </a:r>
            <a:r>
              <a:rPr lang="zh-TW" altLang="en-US" dirty="0" smtClean="0"/>
              <a:t>均在測試中，</a:t>
            </a:r>
            <a:r>
              <a:rPr lang="en-US" altLang="zh-TW" dirty="0" smtClean="0"/>
              <a:t>1</a:t>
            </a:r>
            <a:r>
              <a:rPr lang="zh-TW" altLang="en-US" dirty="0" smtClean="0"/>
              <a:t>張測試完成。</a:t>
            </a:r>
            <a:endParaRPr lang="en-US" altLang="zh-TW" dirty="0" smtClean="0"/>
          </a:p>
          <a:p>
            <a:r>
              <a:rPr lang="en-US" altLang="zh-TW" dirty="0" smtClean="0"/>
              <a:t>7</a:t>
            </a:r>
            <a:r>
              <a:rPr lang="zh-TW" altLang="en-US" dirty="0" smtClean="0"/>
              <a:t>個已完成項目</a:t>
            </a:r>
            <a:r>
              <a:rPr lang="en-US" altLang="zh-TW" dirty="0" smtClean="0"/>
              <a:t>(3</a:t>
            </a:r>
            <a:r>
              <a:rPr lang="zh-TW" altLang="en-US" dirty="0" smtClean="0"/>
              <a:t>個結案</a:t>
            </a:r>
            <a:r>
              <a:rPr lang="en-US" altLang="zh-TW" dirty="0" smtClean="0"/>
              <a:t>(1</a:t>
            </a:r>
            <a:r>
              <a:rPr lang="zh-TW" altLang="en-US" dirty="0" smtClean="0"/>
              <a:t>張報表</a:t>
            </a:r>
            <a:r>
              <a:rPr lang="en-US" altLang="zh-TW" dirty="0" smtClean="0"/>
              <a:t>2</a:t>
            </a:r>
            <a:r>
              <a:rPr lang="zh-TW" altLang="en-US" dirty="0" smtClean="0"/>
              <a:t>各</a:t>
            </a:r>
            <a:r>
              <a:rPr lang="en-US" altLang="zh-TW" dirty="0" smtClean="0"/>
              <a:t>DEFECT)/4</a:t>
            </a:r>
            <a:r>
              <a:rPr lang="zh-TW" altLang="en-US" dirty="0" smtClean="0"/>
              <a:t>個</a:t>
            </a:r>
            <a:r>
              <a:rPr lang="en-US" altLang="zh-TW" dirty="0" smtClean="0"/>
              <a:t>REJECT)</a:t>
            </a:r>
            <a:endParaRPr lang="zh-TW" altLang="en-US" dirty="0" smtClean="0"/>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charset="-120"/>
              </a:defRPr>
            </a:lvl1pPr>
            <a:lvl2pPr marL="742950" indent="-285750" eaLnBrk="0" hangingPunct="0">
              <a:defRPr kumimoji="1" sz="2400" u="sng">
                <a:solidFill>
                  <a:schemeClr val="tx1"/>
                </a:solidFill>
                <a:latin typeface="Times New Roman" pitchFamily="18" charset="0"/>
                <a:ea typeface="新細明體" charset="-120"/>
              </a:defRPr>
            </a:lvl2pPr>
            <a:lvl3pPr marL="1143000" indent="-228600" eaLnBrk="0" hangingPunct="0">
              <a:defRPr kumimoji="1" sz="2400" u="sng">
                <a:solidFill>
                  <a:schemeClr val="tx1"/>
                </a:solidFill>
                <a:latin typeface="Times New Roman" pitchFamily="18" charset="0"/>
                <a:ea typeface="新細明體" charset="-120"/>
              </a:defRPr>
            </a:lvl3pPr>
            <a:lvl4pPr marL="1600200" indent="-228600" eaLnBrk="0" hangingPunct="0">
              <a:defRPr kumimoji="1" sz="2400" u="sng">
                <a:solidFill>
                  <a:schemeClr val="tx1"/>
                </a:solidFill>
                <a:latin typeface="Times New Roman" pitchFamily="18" charset="0"/>
                <a:ea typeface="新細明體" charset="-120"/>
              </a:defRPr>
            </a:lvl4pPr>
            <a:lvl5pPr marL="2057400" indent="-228600" eaLnBrk="0" hangingPunct="0">
              <a:defRPr kumimoji="1" sz="2400" u="sng">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7487AD-5A13-43D0-A35A-BA4EC246FCE6}" type="slidenum">
              <a:rPr kumimoji="1" lang="zh-TW" altLang="en-US" sz="1200" b="0" i="0" u="sng" strike="noStrike" kern="1200" cap="none" spc="0" normalizeH="0" baseline="0" noProof="0" smtClean="0">
                <a:ln>
                  <a:noFill/>
                </a:ln>
                <a:solidFill>
                  <a:prstClr val="black"/>
                </a:solidFill>
                <a:effectLst/>
                <a:uLnTx/>
                <a:uFillTx/>
                <a:latin typeface="Times New Roman" pitchFamily="18"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zh-TW" altLang="en-US" sz="1200" b="0" i="0" u="sng" strike="noStrike" kern="1200" cap="none" spc="0" normalizeH="0" baseline="0" noProof="0" smtClean="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330781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634195-6837-4E65-AEF1-FB0A6762711F}" type="slidenum">
              <a:rPr kumimoji="1" lang="zh-TW" altLang="en-US" sz="1200" b="0" i="0" u="sng" strike="noStrike" kern="1200" cap="none" spc="0" normalizeH="0" baseline="0" noProof="0" smtClean="0">
                <a:ln>
                  <a:noFill/>
                </a:ln>
                <a:solidFill>
                  <a:prstClr val="black"/>
                </a:solidFill>
                <a:effectLst/>
                <a:uLnTx/>
                <a:uFillTx/>
                <a:latin typeface="Times New Roman" pitchFamily="18"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3062124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sz="1200" b="1" i="0" u="none" strike="noStrike" dirty="0" smtClean="0">
                <a:solidFill>
                  <a:srgbClr val="404040"/>
                </a:solidFill>
                <a:effectLst/>
                <a:latin typeface="微軟正黑體" panose="020B0604030504040204" pitchFamily="34" charset="-120"/>
                <a:ea typeface="微軟正黑體" panose="020B0604030504040204" pitchFamily="34" charset="-120"/>
              </a:rPr>
              <a:t>RE201802893</a:t>
            </a:r>
            <a:r>
              <a:rPr lang="zh-TW" altLang="en-US" dirty="0" smtClean="0"/>
              <a:t>楷傑執行</a:t>
            </a:r>
            <a:endParaRPr lang="en-US" altLang="zh-TW"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RE201902707 </a:t>
            </a:r>
            <a:r>
              <a:rPr lang="zh-TW" altLang="en-US" dirty="0" smtClean="0"/>
              <a:t>  國外投資帳務系統主、被動交易查詢畫面作業</a:t>
            </a:r>
            <a:r>
              <a:rPr lang="en-US" altLang="zh-TW" dirty="0" smtClean="0"/>
              <a:t>&gt;&gt;</a:t>
            </a:r>
            <a:r>
              <a:rPr lang="zh-TW" altLang="en-US" dirty="0" smtClean="0"/>
              <a:t>楷傑執行</a:t>
            </a:r>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charset="-120"/>
              </a:defRPr>
            </a:lvl1pPr>
            <a:lvl2pPr marL="747193" indent="-287382" eaLnBrk="0" hangingPunct="0">
              <a:defRPr kumimoji="1" sz="2400" u="sng">
                <a:solidFill>
                  <a:schemeClr val="tx1"/>
                </a:solidFill>
                <a:latin typeface="Times New Roman" pitchFamily="18" charset="0"/>
                <a:ea typeface="新細明體" charset="-120"/>
              </a:defRPr>
            </a:lvl2pPr>
            <a:lvl3pPr marL="1149528" indent="-229905" eaLnBrk="0" hangingPunct="0">
              <a:defRPr kumimoji="1" sz="2400" u="sng">
                <a:solidFill>
                  <a:schemeClr val="tx1"/>
                </a:solidFill>
                <a:latin typeface="Times New Roman" pitchFamily="18" charset="0"/>
                <a:ea typeface="新細明體" charset="-120"/>
              </a:defRPr>
            </a:lvl3pPr>
            <a:lvl4pPr marL="1609338" indent="-229905" eaLnBrk="0" hangingPunct="0">
              <a:defRPr kumimoji="1" sz="2400" u="sng">
                <a:solidFill>
                  <a:schemeClr val="tx1"/>
                </a:solidFill>
                <a:latin typeface="Times New Roman" pitchFamily="18" charset="0"/>
                <a:ea typeface="新細明體" charset="-120"/>
              </a:defRPr>
            </a:lvl4pPr>
            <a:lvl5pPr marL="2069149" indent="-229905" eaLnBrk="0" hangingPunct="0">
              <a:defRPr kumimoji="1" sz="2400" u="sng">
                <a:solidFill>
                  <a:schemeClr val="tx1"/>
                </a:solidFill>
                <a:latin typeface="Times New Roman" pitchFamily="18" charset="0"/>
                <a:ea typeface="新細明體" charset="-120"/>
              </a:defRPr>
            </a:lvl5pPr>
            <a:lvl6pPr marL="2528961"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6pPr>
            <a:lvl7pPr marL="2988771"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7pPr>
            <a:lvl8pPr marL="3448582"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8pPr>
            <a:lvl9pPr marL="3908394"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9pPr>
          </a:lstStyle>
          <a:p>
            <a:pPr marL="0" marR="0" lvl="0" indent="0" algn="r" defTabSz="919622" rtl="0" eaLnBrk="1" fontAlgn="base" latinLnBrk="0" hangingPunct="1">
              <a:lnSpc>
                <a:spcPct val="100000"/>
              </a:lnSpc>
              <a:spcBef>
                <a:spcPct val="0"/>
              </a:spcBef>
              <a:spcAft>
                <a:spcPct val="0"/>
              </a:spcAft>
              <a:buClrTx/>
              <a:buSzTx/>
              <a:buFontTx/>
              <a:buNone/>
              <a:tabLst/>
              <a:defRPr/>
            </a:pPr>
            <a:fld id="{9DD6B888-3B91-40E8-AA3C-1B4D8651044B}" type="slidenum">
              <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rPr>
              <a:pPr marL="0" marR="0" lvl="0" indent="0" algn="r" defTabSz="919622" rtl="0" eaLnBrk="1" fontAlgn="base" latinLnBrk="0" hangingPunct="1">
                <a:lnSpc>
                  <a:spcPct val="100000"/>
                </a:lnSpc>
                <a:spcBef>
                  <a:spcPct val="0"/>
                </a:spcBef>
                <a:spcAft>
                  <a:spcPct val="0"/>
                </a:spcAft>
                <a:buClrTx/>
                <a:buSzTx/>
                <a:buFontTx/>
                <a:buNone/>
                <a:tabLst/>
                <a:defRPr/>
              </a:pPr>
              <a:t>42</a:t>
            </a:fld>
            <a:endPar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1072244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z="1200" b="1" i="0" u="none" strike="noStrike" dirty="0" smtClean="0">
                <a:solidFill>
                  <a:srgbClr val="404040"/>
                </a:solidFill>
                <a:effectLst/>
                <a:latin typeface="微軟正黑體" panose="020B0604030504040204" pitchFamily="34" charset="-120"/>
                <a:ea typeface="微軟正黑體" panose="020B0604030504040204" pitchFamily="34" charset="-120"/>
              </a:rPr>
              <a:t>RE201802630 </a:t>
            </a:r>
            <a:r>
              <a:rPr lang="zh-TW" altLang="en-US" sz="1200" b="1" i="0" u="none" strike="noStrike" dirty="0" smtClean="0">
                <a:solidFill>
                  <a:srgbClr val="404040"/>
                </a:solidFill>
                <a:effectLst/>
                <a:latin typeface="微軟正黑體" panose="020B0604030504040204" pitchFamily="34" charset="-120"/>
                <a:ea typeface="微軟正黑體" panose="020B0604030504040204" pitchFamily="34" charset="-120"/>
              </a:rPr>
              <a:t> </a:t>
            </a:r>
            <a:r>
              <a:rPr lang="en-US" altLang="zh-TW" sz="1200" b="1" i="0" u="none" strike="noStrike" dirty="0" err="1" smtClean="0">
                <a:solidFill>
                  <a:srgbClr val="404040"/>
                </a:solidFill>
                <a:effectLst/>
                <a:latin typeface="微軟正黑體" panose="020B0604030504040204" pitchFamily="34" charset="-120"/>
                <a:ea typeface="微軟正黑體" panose="020B0604030504040204" pitchFamily="34" charset="-120"/>
              </a:rPr>
              <a:t>csa</a:t>
            </a:r>
            <a:r>
              <a:rPr lang="zh-TW" altLang="en-US" sz="1200" b="1" i="0" u="none" strike="noStrike" dirty="0" smtClean="0">
                <a:solidFill>
                  <a:srgbClr val="404040"/>
                </a:solidFill>
                <a:effectLst/>
                <a:latin typeface="微軟正黑體" panose="020B0604030504040204" pitchFamily="34" charset="-120"/>
                <a:ea typeface="微軟正黑體" panose="020B0604030504040204" pitchFamily="34" charset="-120"/>
              </a:rPr>
              <a:t>宇丞</a:t>
            </a:r>
            <a:endParaRPr lang="zh-TW" altLang="en-US" dirty="0" smtClean="0"/>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charset="-120"/>
              </a:defRPr>
            </a:lvl1pPr>
            <a:lvl2pPr marL="747193" indent="-287382" eaLnBrk="0" hangingPunct="0">
              <a:defRPr kumimoji="1" sz="2400" u="sng">
                <a:solidFill>
                  <a:schemeClr val="tx1"/>
                </a:solidFill>
                <a:latin typeface="Times New Roman" pitchFamily="18" charset="0"/>
                <a:ea typeface="新細明體" charset="-120"/>
              </a:defRPr>
            </a:lvl2pPr>
            <a:lvl3pPr marL="1149528" indent="-229905" eaLnBrk="0" hangingPunct="0">
              <a:defRPr kumimoji="1" sz="2400" u="sng">
                <a:solidFill>
                  <a:schemeClr val="tx1"/>
                </a:solidFill>
                <a:latin typeface="Times New Roman" pitchFamily="18" charset="0"/>
                <a:ea typeface="新細明體" charset="-120"/>
              </a:defRPr>
            </a:lvl3pPr>
            <a:lvl4pPr marL="1609338" indent="-229905" eaLnBrk="0" hangingPunct="0">
              <a:defRPr kumimoji="1" sz="2400" u="sng">
                <a:solidFill>
                  <a:schemeClr val="tx1"/>
                </a:solidFill>
                <a:latin typeface="Times New Roman" pitchFamily="18" charset="0"/>
                <a:ea typeface="新細明體" charset="-120"/>
              </a:defRPr>
            </a:lvl4pPr>
            <a:lvl5pPr marL="2069149" indent="-229905" eaLnBrk="0" hangingPunct="0">
              <a:defRPr kumimoji="1" sz="2400" u="sng">
                <a:solidFill>
                  <a:schemeClr val="tx1"/>
                </a:solidFill>
                <a:latin typeface="Times New Roman" pitchFamily="18" charset="0"/>
                <a:ea typeface="新細明體" charset="-120"/>
              </a:defRPr>
            </a:lvl5pPr>
            <a:lvl6pPr marL="2528961"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6pPr>
            <a:lvl7pPr marL="2988771"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7pPr>
            <a:lvl8pPr marL="3448582"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8pPr>
            <a:lvl9pPr marL="3908394"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9pPr>
          </a:lstStyle>
          <a:p>
            <a:pPr marL="0" marR="0" lvl="0" indent="0" algn="r" defTabSz="919622" rtl="0" eaLnBrk="1" fontAlgn="base" latinLnBrk="0" hangingPunct="1">
              <a:lnSpc>
                <a:spcPct val="100000"/>
              </a:lnSpc>
              <a:spcBef>
                <a:spcPct val="0"/>
              </a:spcBef>
              <a:spcAft>
                <a:spcPct val="0"/>
              </a:spcAft>
              <a:buClrTx/>
              <a:buSzTx/>
              <a:buFontTx/>
              <a:buNone/>
              <a:tabLst/>
              <a:defRPr/>
            </a:pPr>
            <a:fld id="{9DD6B888-3B91-40E8-AA3C-1B4D8651044B}" type="slidenum">
              <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rPr>
              <a:pPr marL="0" marR="0" lvl="0" indent="0" algn="r" defTabSz="919622" rtl="0" eaLnBrk="1" fontAlgn="base" latinLnBrk="0" hangingPunct="1">
                <a:lnSpc>
                  <a:spcPct val="100000"/>
                </a:lnSpc>
                <a:spcBef>
                  <a:spcPct val="0"/>
                </a:spcBef>
                <a:spcAft>
                  <a:spcPct val="0"/>
                </a:spcAft>
                <a:buClrTx/>
                <a:buSzTx/>
                <a:buFontTx/>
                <a:buNone/>
                <a:tabLst/>
                <a:defRPr/>
              </a:pPr>
              <a:t>43</a:t>
            </a:fld>
            <a:endPar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235956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charset="-120"/>
              </a:defRPr>
            </a:lvl1pPr>
            <a:lvl2pPr marL="747193" indent="-287382" eaLnBrk="0" hangingPunct="0">
              <a:defRPr kumimoji="1" sz="2400" u="sng">
                <a:solidFill>
                  <a:schemeClr val="tx1"/>
                </a:solidFill>
                <a:latin typeface="Times New Roman" pitchFamily="18" charset="0"/>
                <a:ea typeface="新細明體" charset="-120"/>
              </a:defRPr>
            </a:lvl2pPr>
            <a:lvl3pPr marL="1149528" indent="-229905" eaLnBrk="0" hangingPunct="0">
              <a:defRPr kumimoji="1" sz="2400" u="sng">
                <a:solidFill>
                  <a:schemeClr val="tx1"/>
                </a:solidFill>
                <a:latin typeface="Times New Roman" pitchFamily="18" charset="0"/>
                <a:ea typeface="新細明體" charset="-120"/>
              </a:defRPr>
            </a:lvl3pPr>
            <a:lvl4pPr marL="1609338" indent="-229905" eaLnBrk="0" hangingPunct="0">
              <a:defRPr kumimoji="1" sz="2400" u="sng">
                <a:solidFill>
                  <a:schemeClr val="tx1"/>
                </a:solidFill>
                <a:latin typeface="Times New Roman" pitchFamily="18" charset="0"/>
                <a:ea typeface="新細明體" charset="-120"/>
              </a:defRPr>
            </a:lvl4pPr>
            <a:lvl5pPr marL="2069149" indent="-229905" eaLnBrk="0" hangingPunct="0">
              <a:defRPr kumimoji="1" sz="2400" u="sng">
                <a:solidFill>
                  <a:schemeClr val="tx1"/>
                </a:solidFill>
                <a:latin typeface="Times New Roman" pitchFamily="18" charset="0"/>
                <a:ea typeface="新細明體" charset="-120"/>
              </a:defRPr>
            </a:lvl5pPr>
            <a:lvl6pPr marL="2528961"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6pPr>
            <a:lvl7pPr marL="2988771"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7pPr>
            <a:lvl8pPr marL="3448582"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8pPr>
            <a:lvl9pPr marL="3908394"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9pPr>
          </a:lstStyle>
          <a:p>
            <a:pPr marL="0" marR="0" lvl="0" indent="0" algn="r" defTabSz="919622" rtl="0" eaLnBrk="1" fontAlgn="base" latinLnBrk="0" hangingPunct="1">
              <a:lnSpc>
                <a:spcPct val="100000"/>
              </a:lnSpc>
              <a:spcBef>
                <a:spcPct val="0"/>
              </a:spcBef>
              <a:spcAft>
                <a:spcPct val="0"/>
              </a:spcAft>
              <a:buClrTx/>
              <a:buSzTx/>
              <a:buFontTx/>
              <a:buNone/>
              <a:tabLst/>
              <a:defRPr/>
            </a:pPr>
            <a:fld id="{9DD6B888-3B91-40E8-AA3C-1B4D8651044B}" type="slidenum">
              <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rPr>
              <a:pPr marL="0" marR="0" lvl="0" indent="0" algn="r" defTabSz="919622" rtl="0" eaLnBrk="1" fontAlgn="base" latinLnBrk="0" hangingPunct="1">
                <a:lnSpc>
                  <a:spcPct val="100000"/>
                </a:lnSpc>
                <a:spcBef>
                  <a:spcPct val="0"/>
                </a:spcBef>
                <a:spcAft>
                  <a:spcPct val="0"/>
                </a:spcAft>
                <a:buClrTx/>
                <a:buSzTx/>
                <a:buFontTx/>
                <a:buNone/>
                <a:tabLst/>
                <a:defRPr/>
              </a:pPr>
              <a:t>44</a:t>
            </a:fld>
            <a:endPar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3430519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3E2F44A-4B4F-4073-9910-8950DC902756}" type="slidenum">
              <a:rPr kumimoji="1" lang="zh-TW" altLang="en-US" sz="1200" b="0" i="0" u="sng" strike="noStrike" kern="1200" cap="none" spc="0" normalizeH="0" baseline="0" noProof="0" smtClean="0">
                <a:ln>
                  <a:noFill/>
                </a:ln>
                <a:solidFill>
                  <a:prstClr val="black"/>
                </a:solidFill>
                <a:effectLst/>
                <a:uLnTx/>
                <a:uFillTx/>
                <a:latin typeface="Times New Roman" pitchFamily="18"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199159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由學孜執行</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3E2F44A-4B4F-4073-9910-8950DC902756}" type="slidenum">
              <a:rPr kumimoji="1" lang="zh-TW" altLang="en-US" sz="1200" b="0" i="0" u="sng" strike="noStrike" kern="1200" cap="none" spc="0" normalizeH="0" baseline="0" noProof="0" smtClean="0">
                <a:ln>
                  <a:noFill/>
                </a:ln>
                <a:solidFill>
                  <a:prstClr val="black"/>
                </a:solidFill>
                <a:effectLst/>
                <a:uLnTx/>
                <a:uFillTx/>
                <a:latin typeface="Times New Roman" pitchFamily="18"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2753071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a:p>
            <a:r>
              <a:rPr lang="en-US" altLang="zh-TW" dirty="0"/>
              <a:t>108/04 ~ 119/03 : </a:t>
            </a:r>
            <a:r>
              <a:rPr lang="zh-TW" altLang="en-US" dirty="0"/>
              <a:t>專案</a:t>
            </a:r>
            <a:r>
              <a:rPr lang="en-US" altLang="zh-TW" dirty="0"/>
              <a:t>24</a:t>
            </a:r>
            <a:r>
              <a:rPr lang="zh-TW" altLang="en-US" dirty="0"/>
              <a:t>個月</a:t>
            </a:r>
            <a:r>
              <a:rPr lang="en-US" altLang="zh-TW" dirty="0"/>
              <a:t>: </a:t>
            </a:r>
          </a:p>
          <a:p>
            <a:endParaRPr lang="en-US" altLang="zh-TW" dirty="0"/>
          </a:p>
          <a:p>
            <a:r>
              <a:rPr lang="zh-TW" altLang="en-US" dirty="0"/>
              <a:t>前</a:t>
            </a:r>
            <a:r>
              <a:rPr lang="en-US" altLang="zh-TW" dirty="0"/>
              <a:t>12</a:t>
            </a:r>
            <a:r>
              <a:rPr lang="zh-TW" altLang="en-US" dirty="0"/>
              <a:t>個月</a:t>
            </a:r>
            <a:r>
              <a:rPr lang="en-US" altLang="zh-TW" dirty="0"/>
              <a:t>2.5</a:t>
            </a:r>
            <a:r>
              <a:rPr lang="zh-TW" altLang="en-US" dirty="0"/>
              <a:t>人</a:t>
            </a:r>
            <a:r>
              <a:rPr lang="en-US" altLang="zh-TW" dirty="0"/>
              <a:t>FTE = 30</a:t>
            </a:r>
            <a:r>
              <a:rPr lang="zh-TW" altLang="en-US" dirty="0"/>
              <a:t>人月 </a:t>
            </a:r>
            <a:r>
              <a:rPr lang="en-US" altLang="zh-TW" dirty="0"/>
              <a:t>(</a:t>
            </a:r>
            <a:r>
              <a:rPr lang="zh-TW" altLang="en-US" dirty="0"/>
              <a:t>訪談，</a:t>
            </a:r>
            <a:r>
              <a:rPr lang="en-US" altLang="zh-TW" dirty="0"/>
              <a:t>SA SD )</a:t>
            </a:r>
          </a:p>
          <a:p>
            <a:endParaRPr lang="en-US" altLang="zh-TW" dirty="0"/>
          </a:p>
          <a:p>
            <a:r>
              <a:rPr lang="zh-TW" altLang="en-US" dirty="0"/>
              <a:t>後</a:t>
            </a:r>
            <a:r>
              <a:rPr lang="en-US" altLang="zh-TW" dirty="0"/>
              <a:t>12</a:t>
            </a:r>
            <a:r>
              <a:rPr lang="zh-TW" altLang="en-US" dirty="0"/>
              <a:t>個月</a:t>
            </a:r>
            <a:r>
              <a:rPr lang="en-US" altLang="zh-TW" dirty="0"/>
              <a:t>5.5 FTE =66 </a:t>
            </a:r>
            <a:r>
              <a:rPr lang="zh-TW" altLang="en-US" dirty="0"/>
              <a:t>人月 投入</a:t>
            </a:r>
            <a:r>
              <a:rPr lang="en-US" altLang="zh-TW" dirty="0"/>
              <a:t>(</a:t>
            </a:r>
            <a:r>
              <a:rPr lang="zh-TW" altLang="en-US" dirty="0"/>
              <a:t>含資料清理</a:t>
            </a:r>
            <a:r>
              <a:rPr lang="en-US" altLang="zh-TW" dirty="0"/>
              <a:t>) </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TW" sz="1200" b="0" i="0" u="sng"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3703432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程式交付方式</a:t>
            </a:r>
            <a:r>
              <a:rPr lang="en-US" altLang="zh-TW" dirty="0" smtClean="0"/>
              <a:t>:</a:t>
            </a:r>
          </a:p>
          <a:p>
            <a:r>
              <a:rPr lang="zh-TW" altLang="en-US" dirty="0" smtClean="0"/>
              <a:t>光訊原本交付光碟片申請開放</a:t>
            </a:r>
            <a:r>
              <a:rPr lang="en-US" altLang="zh-TW" dirty="0" smtClean="0"/>
              <a:t>USB</a:t>
            </a:r>
            <a:r>
              <a:rPr lang="zh-TW" altLang="en-US" dirty="0" smtClean="0"/>
              <a:t>讀取，目前將取消此作法。</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634195-6837-4E65-AEF1-FB0A6762711F}" type="slidenum">
              <a:rPr kumimoji="1" lang="zh-TW" altLang="en-US" sz="1200" b="0" i="0" u="sng" strike="noStrike" kern="1200" cap="none" spc="0" normalizeH="0" baseline="0" noProof="0" smtClean="0">
                <a:ln>
                  <a:noFill/>
                </a:ln>
                <a:solidFill>
                  <a:prstClr val="black"/>
                </a:solidFill>
                <a:effectLst/>
                <a:uLnTx/>
                <a:uFillTx/>
                <a:latin typeface="Times New Roman" pitchFamily="18"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1286346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統一期貨會給新光</a:t>
            </a:r>
            <a:r>
              <a:rPr lang="en-US" altLang="zh-TW" dirty="0" smtClean="0"/>
              <a:t>5</a:t>
            </a:r>
            <a:r>
              <a:rPr lang="zh-TW" altLang="en-US" dirty="0" smtClean="0"/>
              <a:t>個檔，都要調整。目前在跟統一期貨建構欄位</a:t>
            </a:r>
            <a:r>
              <a:rPr lang="en-US" altLang="zh-TW" dirty="0" smtClean="0"/>
              <a:t>SPEC</a:t>
            </a:r>
            <a:r>
              <a:rPr lang="zh-TW" altLang="en-US" dirty="0" smtClean="0"/>
              <a:t>，後續待統一期貨調整</a:t>
            </a:r>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charset="-120"/>
              </a:defRPr>
            </a:lvl1pPr>
            <a:lvl2pPr marL="747193" indent="-287382" eaLnBrk="0" hangingPunct="0">
              <a:defRPr kumimoji="1" sz="2400" u="sng">
                <a:solidFill>
                  <a:schemeClr val="tx1"/>
                </a:solidFill>
                <a:latin typeface="Times New Roman" pitchFamily="18" charset="0"/>
                <a:ea typeface="新細明體" charset="-120"/>
              </a:defRPr>
            </a:lvl2pPr>
            <a:lvl3pPr marL="1149528" indent="-229905" eaLnBrk="0" hangingPunct="0">
              <a:defRPr kumimoji="1" sz="2400" u="sng">
                <a:solidFill>
                  <a:schemeClr val="tx1"/>
                </a:solidFill>
                <a:latin typeface="Times New Roman" pitchFamily="18" charset="0"/>
                <a:ea typeface="新細明體" charset="-120"/>
              </a:defRPr>
            </a:lvl3pPr>
            <a:lvl4pPr marL="1609338" indent="-229905" eaLnBrk="0" hangingPunct="0">
              <a:defRPr kumimoji="1" sz="2400" u="sng">
                <a:solidFill>
                  <a:schemeClr val="tx1"/>
                </a:solidFill>
                <a:latin typeface="Times New Roman" pitchFamily="18" charset="0"/>
                <a:ea typeface="新細明體" charset="-120"/>
              </a:defRPr>
            </a:lvl4pPr>
            <a:lvl5pPr marL="2069149" indent="-229905" eaLnBrk="0" hangingPunct="0">
              <a:defRPr kumimoji="1" sz="2400" u="sng">
                <a:solidFill>
                  <a:schemeClr val="tx1"/>
                </a:solidFill>
                <a:latin typeface="Times New Roman" pitchFamily="18" charset="0"/>
                <a:ea typeface="新細明體" charset="-120"/>
              </a:defRPr>
            </a:lvl5pPr>
            <a:lvl6pPr marL="2528961"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6pPr>
            <a:lvl7pPr marL="2988771"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7pPr>
            <a:lvl8pPr marL="3448582"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8pPr>
            <a:lvl9pPr marL="3908394"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9pPr>
          </a:lstStyle>
          <a:p>
            <a:pPr marL="0" marR="0" lvl="0" indent="0" algn="r" defTabSz="919622" rtl="0" eaLnBrk="1" fontAlgn="base" latinLnBrk="0" hangingPunct="1">
              <a:lnSpc>
                <a:spcPct val="100000"/>
              </a:lnSpc>
              <a:spcBef>
                <a:spcPct val="0"/>
              </a:spcBef>
              <a:spcAft>
                <a:spcPct val="0"/>
              </a:spcAft>
              <a:buClrTx/>
              <a:buSzTx/>
              <a:buFontTx/>
              <a:buNone/>
              <a:tabLst/>
              <a:defRPr/>
            </a:pPr>
            <a:fld id="{9DD6B888-3B91-40E8-AA3C-1B4D8651044B}" type="slidenum">
              <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rPr>
              <a:pPr marL="0" marR="0" lvl="0" indent="0" algn="r" defTabSz="919622" rtl="0" eaLnBrk="1" fontAlgn="base" latinLnBrk="0" hangingPunct="1">
                <a:lnSpc>
                  <a:spcPct val="100000"/>
                </a:lnSpc>
                <a:spcBef>
                  <a:spcPct val="0"/>
                </a:spcBef>
                <a:spcAft>
                  <a:spcPct val="0"/>
                </a:spcAft>
                <a:buClrTx/>
                <a:buSzTx/>
                <a:buFontTx/>
                <a:buNone/>
                <a:tabLst/>
                <a:defRPr/>
              </a:pPr>
              <a:t>48</a:t>
            </a:fld>
            <a:endPar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2153435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t>配股權、股票合併</a:t>
            </a:r>
            <a:r>
              <a:rPr lang="en-US" altLang="zh-TW" dirty="0" smtClean="0"/>
              <a:t>=&gt;</a:t>
            </a:r>
            <a:r>
              <a:rPr lang="en-US" altLang="zh-TW" baseline="0" dirty="0" smtClean="0"/>
              <a:t> </a:t>
            </a:r>
            <a:r>
              <a:rPr lang="zh-TW" altLang="en-US" baseline="0" dirty="0" smtClean="0"/>
              <a:t>第一階段廠商開發功能已上線，第二階段，內部自行調整報表，待</a:t>
            </a:r>
            <a:r>
              <a:rPr lang="en-US" altLang="zh-TW" baseline="0" dirty="0" smtClean="0"/>
              <a:t>UAT</a:t>
            </a:r>
            <a:r>
              <a:rPr lang="zh-TW" altLang="en-US" baseline="0" dirty="0" smtClean="0"/>
              <a:t>驗證，所以轉為</a:t>
            </a:r>
            <a:r>
              <a:rPr lang="en-US" altLang="zh-TW" baseline="0" dirty="0" smtClean="0"/>
              <a:t>&lt;</a:t>
            </a:r>
            <a:r>
              <a:rPr lang="zh-TW" altLang="en-US" baseline="0" dirty="0" smtClean="0"/>
              <a:t>自製</a:t>
            </a:r>
            <a:r>
              <a:rPr lang="en-US" altLang="zh-TW" baseline="0" dirty="0" smtClean="0"/>
              <a:t>&gt;</a:t>
            </a:r>
            <a:r>
              <a:rPr lang="zh-TW" altLang="en-US" baseline="0" dirty="0" smtClean="0"/>
              <a:t>。</a:t>
            </a:r>
            <a:endParaRPr lang="en-US" altLang="zh-TW" dirty="0" smtClean="0"/>
          </a:p>
          <a:p>
            <a:r>
              <a:rPr lang="en-US" altLang="zh-TW" dirty="0" smtClean="0"/>
              <a:t>CSA=&gt;</a:t>
            </a:r>
            <a:r>
              <a:rPr lang="zh-TW" altLang="en-US" dirty="0" smtClean="0"/>
              <a:t>需求規劃階段</a:t>
            </a:r>
            <a:r>
              <a:rPr lang="en-US" altLang="zh-TW" dirty="0" smtClean="0"/>
              <a:t>&lt;</a:t>
            </a:r>
            <a:r>
              <a:rPr lang="zh-TW" altLang="en-US" dirty="0" smtClean="0"/>
              <a:t>委外</a:t>
            </a:r>
            <a:r>
              <a:rPr lang="en-US" altLang="zh-TW" dirty="0" smtClean="0"/>
              <a:t>&gt;</a:t>
            </a:r>
            <a:endParaRPr lang="zh-TW" altLang="en-US" dirty="0" smtClean="0"/>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charset="-120"/>
              </a:defRPr>
            </a:lvl1pPr>
            <a:lvl2pPr marL="747193" indent="-287382" eaLnBrk="0" hangingPunct="0">
              <a:defRPr kumimoji="1" sz="2400" u="sng">
                <a:solidFill>
                  <a:schemeClr val="tx1"/>
                </a:solidFill>
                <a:latin typeface="Times New Roman" pitchFamily="18" charset="0"/>
                <a:ea typeface="新細明體" charset="-120"/>
              </a:defRPr>
            </a:lvl2pPr>
            <a:lvl3pPr marL="1149528" indent="-229905" eaLnBrk="0" hangingPunct="0">
              <a:defRPr kumimoji="1" sz="2400" u="sng">
                <a:solidFill>
                  <a:schemeClr val="tx1"/>
                </a:solidFill>
                <a:latin typeface="Times New Roman" pitchFamily="18" charset="0"/>
                <a:ea typeface="新細明體" charset="-120"/>
              </a:defRPr>
            </a:lvl3pPr>
            <a:lvl4pPr marL="1609338" indent="-229905" eaLnBrk="0" hangingPunct="0">
              <a:defRPr kumimoji="1" sz="2400" u="sng">
                <a:solidFill>
                  <a:schemeClr val="tx1"/>
                </a:solidFill>
                <a:latin typeface="Times New Roman" pitchFamily="18" charset="0"/>
                <a:ea typeface="新細明體" charset="-120"/>
              </a:defRPr>
            </a:lvl4pPr>
            <a:lvl5pPr marL="2069149" indent="-229905" eaLnBrk="0" hangingPunct="0">
              <a:defRPr kumimoji="1" sz="2400" u="sng">
                <a:solidFill>
                  <a:schemeClr val="tx1"/>
                </a:solidFill>
                <a:latin typeface="Times New Roman" pitchFamily="18" charset="0"/>
                <a:ea typeface="新細明體" charset="-120"/>
              </a:defRPr>
            </a:lvl5pPr>
            <a:lvl6pPr marL="2528961"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6pPr>
            <a:lvl7pPr marL="2988771"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7pPr>
            <a:lvl8pPr marL="3448582"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8pPr>
            <a:lvl9pPr marL="3908394" indent="-229905" eaLnBrk="0" fontAlgn="base" hangingPunct="0">
              <a:spcBef>
                <a:spcPct val="0"/>
              </a:spcBef>
              <a:spcAft>
                <a:spcPct val="0"/>
              </a:spcAft>
              <a:defRPr kumimoji="1" sz="2400" u="sng">
                <a:solidFill>
                  <a:schemeClr val="tx1"/>
                </a:solidFill>
                <a:latin typeface="Times New Roman" pitchFamily="18" charset="0"/>
                <a:ea typeface="新細明體" charset="-120"/>
              </a:defRPr>
            </a:lvl9pPr>
          </a:lstStyle>
          <a:p>
            <a:pPr marL="0" marR="0" lvl="0" indent="0" algn="r" defTabSz="919622" rtl="0" eaLnBrk="1" fontAlgn="base" latinLnBrk="0" hangingPunct="1">
              <a:lnSpc>
                <a:spcPct val="100000"/>
              </a:lnSpc>
              <a:spcBef>
                <a:spcPct val="0"/>
              </a:spcBef>
              <a:spcAft>
                <a:spcPct val="0"/>
              </a:spcAft>
              <a:buClrTx/>
              <a:buSzTx/>
              <a:buFontTx/>
              <a:buNone/>
              <a:tabLst/>
              <a:defRPr/>
            </a:pPr>
            <a:fld id="{9DD6B888-3B91-40E8-AA3C-1B4D8651044B}" type="slidenum">
              <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rPr>
              <a:pPr marL="0" marR="0" lvl="0" indent="0" algn="r" defTabSz="919622" rtl="0" eaLnBrk="1" fontAlgn="base" latinLnBrk="0" hangingPunct="1">
                <a:lnSpc>
                  <a:spcPct val="100000"/>
                </a:lnSpc>
                <a:spcBef>
                  <a:spcPct val="0"/>
                </a:spcBef>
                <a:spcAft>
                  <a:spcPct val="0"/>
                </a:spcAft>
                <a:buClrTx/>
                <a:buSzTx/>
                <a:buFontTx/>
                <a:buNone/>
                <a:tabLst/>
                <a:defRPr/>
              </a:pPr>
              <a:t>50</a:t>
            </a:fld>
            <a:endParaRPr kumimoji="1" lang="zh-TW" altLang="en-US" sz="1200" b="0" i="0" u="sng" strike="noStrike" kern="1200" cap="none" spc="0" normalizeH="0" baseline="0" noProof="0">
              <a:ln>
                <a:noFill/>
              </a:ln>
              <a:solidFill>
                <a:prstClr val="black"/>
              </a:solidFill>
              <a:effectLst/>
              <a:uLnTx/>
              <a:uFillTx/>
              <a:latin typeface="Times New Roman" pitchFamily="18" charset="0"/>
              <a:ea typeface="新細明體" charset="-120"/>
              <a:cs typeface="+mn-cs"/>
            </a:endParaRPr>
          </a:p>
        </p:txBody>
      </p:sp>
    </p:spTree>
    <p:extLst>
      <p:ext uri="{BB962C8B-B14F-4D97-AF65-F5344CB8AC3E}">
        <p14:creationId xmlns:p14="http://schemas.microsoft.com/office/powerpoint/2010/main" val="2321870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mtClean="0"/>
              <a:t>，</a:t>
            </a:r>
            <a:r>
              <a:rPr lang="en-US" altLang="zh-TW" smtClean="0"/>
              <a:t>mhaf </a:t>
            </a:r>
            <a:endParaRPr lang="zh-TW" altLang="en-US" smtClean="0"/>
          </a:p>
        </p:txBody>
      </p:sp>
      <p:sp>
        <p:nvSpPr>
          <p:cNvPr id="614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400" u="sng">
                <a:solidFill>
                  <a:schemeClr val="tx1"/>
                </a:solidFill>
                <a:latin typeface="Times New Roman" panose="02020603050405020304" pitchFamily="18" charset="0"/>
                <a:ea typeface="新細明體" panose="02020500000000000000" pitchFamily="18" charset="-120"/>
              </a:defRPr>
            </a:lvl1pPr>
            <a:lvl2pPr marL="742950" indent="-285750" defTabSz="915988">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defTabSz="915988">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defTabSz="915988">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defTabSz="915988">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r" defTabSz="915988" rtl="0" eaLnBrk="1" fontAlgn="base" latinLnBrk="0" hangingPunct="1">
              <a:lnSpc>
                <a:spcPct val="100000"/>
              </a:lnSpc>
              <a:spcBef>
                <a:spcPct val="0"/>
              </a:spcBef>
              <a:spcAft>
                <a:spcPct val="0"/>
              </a:spcAft>
              <a:buClrTx/>
              <a:buSzTx/>
              <a:buFontTx/>
              <a:buNone/>
              <a:tabLst/>
              <a:defRPr/>
            </a:pPr>
            <a:fld id="{A738D346-1DFB-4756-A039-1C3A7AD02BA1}" type="slidenum">
              <a:rPr kumimoji="1" lang="zh-TW" altLang="en-US" sz="1200" b="0" i="0" u="sng" strike="noStrike" kern="1200" cap="none" spc="0" normalizeH="0" baseline="0" noProof="0" smtClean="0">
                <a:ln>
                  <a:noFill/>
                </a:ln>
                <a:solidFill>
                  <a:srgbClr val="000000"/>
                </a:solidFill>
                <a:effectLst/>
                <a:uLnTx/>
                <a:uFillTx/>
                <a:latin typeface="Times New Roman" panose="02020603050405020304" pitchFamily="18" charset="0"/>
                <a:ea typeface="新細明體" panose="02020500000000000000" pitchFamily="18" charset="-120"/>
                <a:cs typeface="+mn-cs"/>
              </a:rPr>
              <a:pPr marL="0" marR="0" lvl="0" indent="0" algn="r" defTabSz="915988" rtl="0" eaLnBrk="1" fontAlgn="base" latinLnBrk="0" hangingPunct="1">
                <a:lnSpc>
                  <a:spcPct val="100000"/>
                </a:lnSpc>
                <a:spcBef>
                  <a:spcPct val="0"/>
                </a:spcBef>
                <a:spcAft>
                  <a:spcPct val="0"/>
                </a:spcAft>
                <a:buClrTx/>
                <a:buSzTx/>
                <a:buFontTx/>
                <a:buNone/>
                <a:tabLst/>
                <a:defRPr/>
              </a:pPr>
              <a:t>52</a:t>
            </a:fld>
            <a:endParaRPr kumimoji="1" lang="zh-TW" altLang="en-US" sz="1200" b="0" i="0" u="sng" strike="noStrike" kern="1200" cap="none" spc="0" normalizeH="0" baseline="0" noProof="0" smtClean="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228239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81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400" u="sng">
                <a:solidFill>
                  <a:schemeClr val="tx1"/>
                </a:solidFill>
                <a:latin typeface="Times New Roman" panose="02020603050405020304" pitchFamily="18" charset="0"/>
                <a:ea typeface="新細明體" panose="02020500000000000000" pitchFamily="18" charset="-120"/>
              </a:defRPr>
            </a:lvl1pPr>
            <a:lvl2pPr marL="742950" indent="-285750" defTabSz="915988">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defTabSz="915988">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defTabSz="915988">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defTabSz="915988">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r" defTabSz="915988" rtl="0" eaLnBrk="1" fontAlgn="base" latinLnBrk="0" hangingPunct="1">
              <a:lnSpc>
                <a:spcPct val="100000"/>
              </a:lnSpc>
              <a:spcBef>
                <a:spcPct val="0"/>
              </a:spcBef>
              <a:spcAft>
                <a:spcPct val="0"/>
              </a:spcAft>
              <a:buClrTx/>
              <a:buSzTx/>
              <a:buFontTx/>
              <a:buNone/>
              <a:tabLst/>
              <a:defRPr/>
            </a:pPr>
            <a:fld id="{83AA813B-1C8C-4835-984B-0AABA647EC5F}" type="slidenum">
              <a:rPr kumimoji="1" lang="zh-TW" altLang="en-US" sz="1200" b="0" i="0" u="sng" strike="noStrike" kern="1200" cap="none" spc="0" normalizeH="0" baseline="0" noProof="0" smtClean="0">
                <a:ln>
                  <a:noFill/>
                </a:ln>
                <a:solidFill>
                  <a:srgbClr val="000000"/>
                </a:solidFill>
                <a:effectLst/>
                <a:uLnTx/>
                <a:uFillTx/>
                <a:latin typeface="Times New Roman" panose="02020603050405020304" pitchFamily="18" charset="0"/>
                <a:ea typeface="新細明體" panose="02020500000000000000" pitchFamily="18" charset="-120"/>
                <a:cs typeface="+mn-cs"/>
              </a:rPr>
              <a:pPr marL="0" marR="0" lvl="0" indent="0" algn="r" defTabSz="915988" rtl="0" eaLnBrk="1" fontAlgn="base" latinLnBrk="0" hangingPunct="1">
                <a:lnSpc>
                  <a:spcPct val="100000"/>
                </a:lnSpc>
                <a:spcBef>
                  <a:spcPct val="0"/>
                </a:spcBef>
                <a:spcAft>
                  <a:spcPct val="0"/>
                </a:spcAft>
                <a:buClrTx/>
                <a:buSzTx/>
                <a:buFontTx/>
                <a:buNone/>
                <a:tabLst/>
                <a:defRPr/>
              </a:pPr>
              <a:t>53</a:t>
            </a:fld>
            <a:endParaRPr kumimoji="1" lang="zh-TW" altLang="en-US" sz="1200" b="0" i="0" u="sng" strike="noStrike" kern="1200" cap="none" spc="0" normalizeH="0" baseline="0" noProof="0" smtClean="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1199233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1024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400" u="sng">
                <a:solidFill>
                  <a:schemeClr val="tx1"/>
                </a:solidFill>
                <a:latin typeface="Times New Roman" panose="02020603050405020304" pitchFamily="18" charset="0"/>
                <a:ea typeface="新細明體" panose="02020500000000000000" pitchFamily="18" charset="-120"/>
              </a:defRPr>
            </a:lvl1pPr>
            <a:lvl2pPr marL="742950" indent="-285750" defTabSz="915988">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defTabSz="915988">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defTabSz="915988">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defTabSz="915988">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r" defTabSz="915988" rtl="0" eaLnBrk="1" fontAlgn="base" latinLnBrk="0" hangingPunct="1">
              <a:lnSpc>
                <a:spcPct val="100000"/>
              </a:lnSpc>
              <a:spcBef>
                <a:spcPct val="0"/>
              </a:spcBef>
              <a:spcAft>
                <a:spcPct val="0"/>
              </a:spcAft>
              <a:buClrTx/>
              <a:buSzTx/>
              <a:buFontTx/>
              <a:buNone/>
              <a:tabLst/>
              <a:defRPr/>
            </a:pPr>
            <a:fld id="{FE8D7FAF-8466-427D-BABC-103FF9F0A7B4}" type="slidenum">
              <a:rPr kumimoji="1" lang="zh-TW" altLang="en-US" sz="1200" b="0" i="0" u="sng" strike="noStrike" kern="1200" cap="none" spc="0" normalizeH="0" baseline="0" noProof="0" smtClean="0">
                <a:ln>
                  <a:noFill/>
                </a:ln>
                <a:solidFill>
                  <a:srgbClr val="000000"/>
                </a:solidFill>
                <a:effectLst/>
                <a:uLnTx/>
                <a:uFillTx/>
                <a:latin typeface="Times New Roman" panose="02020603050405020304" pitchFamily="18" charset="0"/>
                <a:ea typeface="新細明體" panose="02020500000000000000" pitchFamily="18" charset="-120"/>
                <a:cs typeface="+mn-cs"/>
              </a:rPr>
              <a:pPr marL="0" marR="0" lvl="0" indent="0" algn="r" defTabSz="915988" rtl="0" eaLnBrk="1" fontAlgn="base" latinLnBrk="0" hangingPunct="1">
                <a:lnSpc>
                  <a:spcPct val="100000"/>
                </a:lnSpc>
                <a:spcBef>
                  <a:spcPct val="0"/>
                </a:spcBef>
                <a:spcAft>
                  <a:spcPct val="0"/>
                </a:spcAft>
                <a:buClrTx/>
                <a:buSzTx/>
                <a:buFontTx/>
                <a:buNone/>
                <a:tabLst/>
                <a:defRPr/>
              </a:pPr>
              <a:t>54</a:t>
            </a:fld>
            <a:endParaRPr kumimoji="1" lang="zh-TW" altLang="en-US" sz="1200" b="0" i="0" u="sng" strike="noStrike" kern="1200" cap="none" spc="0" normalizeH="0" baseline="0" noProof="0" smtClean="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373285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p>
        </p:txBody>
      </p:sp>
      <p:sp>
        <p:nvSpPr>
          <p:cNvPr id="1229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kumimoji="1" sz="2400" u="sng">
                <a:solidFill>
                  <a:schemeClr val="tx1"/>
                </a:solidFill>
                <a:latin typeface="Times New Roman" panose="02020603050405020304" pitchFamily="18" charset="0"/>
                <a:ea typeface="新細明體" panose="02020500000000000000" pitchFamily="18" charset="-120"/>
              </a:defRPr>
            </a:lvl1pPr>
            <a:lvl2pPr marL="742950" indent="-285750" defTabSz="915988">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defTabSz="915988">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defTabSz="915988">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defTabSz="915988">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r" defTabSz="915988" rtl="0" eaLnBrk="1" fontAlgn="base" latinLnBrk="0" hangingPunct="1">
              <a:lnSpc>
                <a:spcPct val="100000"/>
              </a:lnSpc>
              <a:spcBef>
                <a:spcPct val="0"/>
              </a:spcBef>
              <a:spcAft>
                <a:spcPct val="0"/>
              </a:spcAft>
              <a:buClrTx/>
              <a:buSzTx/>
              <a:buFontTx/>
              <a:buNone/>
              <a:tabLst/>
              <a:defRPr/>
            </a:pPr>
            <a:fld id="{A2E3582A-ED0F-4723-AA08-B778D79FE578}" type="slidenum">
              <a:rPr kumimoji="1" lang="zh-TW" altLang="en-US" sz="1200" b="0" i="0" u="sng" strike="noStrike" kern="1200" cap="none" spc="0" normalizeH="0" baseline="0" noProof="0" smtClean="0">
                <a:ln>
                  <a:noFill/>
                </a:ln>
                <a:solidFill>
                  <a:srgbClr val="000000"/>
                </a:solidFill>
                <a:effectLst/>
                <a:uLnTx/>
                <a:uFillTx/>
                <a:latin typeface="Times New Roman" panose="02020603050405020304" pitchFamily="18" charset="0"/>
                <a:ea typeface="新細明體" panose="02020500000000000000" pitchFamily="18" charset="-120"/>
                <a:cs typeface="+mn-cs"/>
              </a:rPr>
              <a:pPr marL="0" marR="0" lvl="0" indent="0" algn="r" defTabSz="915988" rtl="0" eaLnBrk="1" fontAlgn="base" latinLnBrk="0" hangingPunct="1">
                <a:lnSpc>
                  <a:spcPct val="100000"/>
                </a:lnSpc>
                <a:spcBef>
                  <a:spcPct val="0"/>
                </a:spcBef>
                <a:spcAft>
                  <a:spcPct val="0"/>
                </a:spcAft>
                <a:buClrTx/>
                <a:buSzTx/>
                <a:buFontTx/>
                <a:buNone/>
                <a:tabLst/>
                <a:defRPr/>
              </a:pPr>
              <a:t>55</a:t>
            </a:fld>
            <a:endParaRPr kumimoji="1" lang="zh-TW" altLang="en-US" sz="1200" b="0" i="0" u="sng" strike="noStrike" kern="1200" cap="none" spc="0" normalizeH="0" baseline="0" noProof="0" smtClean="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2738169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zh-TW" altLang="en-US" smtClean="0"/>
          </a:p>
        </p:txBody>
      </p:sp>
      <p:sp>
        <p:nvSpPr>
          <p:cNvPr id="1434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2008B9C-C965-44C1-B552-116D4140F71B}"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217025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p:cNvSpPr>
            <a:spLocks noGrp="1" noRot="1" noChangeAspect="1" noTextEdit="1"/>
          </p:cNvSpPr>
          <p:nvPr>
            <p:ph type="sldImg"/>
          </p:nvPr>
        </p:nvSpPr>
        <p:spPr bwMode="auto">
          <a:xfrm>
            <a:off x="915988" y="742950"/>
            <a:ext cx="4953000" cy="3714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8650" indent="-450850">
              <a:lnSpc>
                <a:spcPts val="2400"/>
              </a:lnSpc>
              <a:spcBef>
                <a:spcPts val="600"/>
              </a:spcBef>
              <a:buFont typeface="Arial" panose="020B0604020202020204" pitchFamily="34" charset="0"/>
              <a:buChar char="•"/>
            </a:pPr>
            <a:r>
              <a:rPr lang="zh-TW" altLang="en-US" dirty="0" smtClean="0">
                <a:latin typeface="標楷體" pitchFamily="65" charset="-120"/>
                <a:ea typeface="標楷體" pitchFamily="65" charset="-120"/>
              </a:rPr>
              <a:t>備註</a:t>
            </a:r>
            <a:endParaRPr lang="en-US" altLang="zh-TW" dirty="0" smtClean="0">
              <a:latin typeface="標楷體" pitchFamily="65" charset="-120"/>
              <a:ea typeface="標楷體" pitchFamily="65" charset="-120"/>
            </a:endParaRPr>
          </a:p>
          <a:p>
            <a:pPr marL="1085850" lvl="1" indent="-450850">
              <a:lnSpc>
                <a:spcPts val="2400"/>
              </a:lnSpc>
              <a:spcBef>
                <a:spcPts val="600"/>
              </a:spcBef>
              <a:buFont typeface="Arial" panose="020B0604020202020204" pitchFamily="34" charset="0"/>
              <a:buChar char="•"/>
            </a:pPr>
            <a:r>
              <a:rPr lang="zh-TW" altLang="en-US" dirty="0" smtClean="0">
                <a:latin typeface="標楷體" pitchFamily="65" charset="-120"/>
                <a:ea typeface="標楷體" pitchFamily="65" charset="-120"/>
              </a:rPr>
              <a:t>排除</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搬移</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、不可排除</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不搬移</a:t>
            </a:r>
            <a:r>
              <a:rPr lang="en-US" altLang="zh-TW" dirty="0" smtClean="0">
                <a:latin typeface="標楷體" pitchFamily="65" charset="-120"/>
                <a:ea typeface="標楷體" pitchFamily="65" charset="-120"/>
              </a:rPr>
              <a:t>)</a:t>
            </a:r>
          </a:p>
        </p:txBody>
      </p:sp>
      <p:sp>
        <p:nvSpPr>
          <p:cNvPr id="849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1AB89E5-4F6F-42A0-8016-DCAAF584BB36}" type="slidenum">
              <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66363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p:cNvSpPr>
            <a:spLocks noGrp="1" noRot="1" noChangeAspect="1" noTextEdit="1"/>
          </p:cNvSpPr>
          <p:nvPr>
            <p:ph type="sldImg"/>
          </p:nvPr>
        </p:nvSpPr>
        <p:spPr bwMode="auto">
          <a:xfrm>
            <a:off x="915988" y="742950"/>
            <a:ext cx="4953000" cy="3714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00" indent="0">
              <a:lnSpc>
                <a:spcPts val="2400"/>
              </a:lnSpc>
              <a:spcBef>
                <a:spcPts val="600"/>
              </a:spcBef>
              <a:buFont typeface="Arial" panose="020B0604020202020204" pitchFamily="34" charset="0"/>
              <a:buNone/>
            </a:pPr>
            <a:endParaRPr lang="en-US" altLang="zh-TW" dirty="0" smtClean="0">
              <a:latin typeface="標楷體" pitchFamily="65" charset="-120"/>
              <a:ea typeface="標楷體" pitchFamily="65" charset="-120"/>
            </a:endParaRPr>
          </a:p>
        </p:txBody>
      </p:sp>
      <p:sp>
        <p:nvSpPr>
          <p:cNvPr id="849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1AB89E5-4F6F-42A0-8016-DCAAF584BB36}" type="slidenum">
              <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376155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a:p>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因增加法催紀錄及債務協商兩大項目</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(68</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支</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導</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致原訂開發時程壓縮</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，其中</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JCIC</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報送已完成</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37</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支</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p>
          <a:p>
            <a:r>
              <a:rPr lang="zh-TW" altLang="zh-TW" sz="1200" b="1" kern="1200" dirty="0">
                <a:solidFill>
                  <a:schemeClr val="tx1"/>
                </a:solidFill>
                <a:effectLst/>
                <a:latin typeface="微軟正黑體" panose="020B0604030504040204" pitchFamily="34" charset="-120"/>
                <a:ea typeface="微軟正黑體" panose="020B0604030504040204" pitchFamily="34" charset="-120"/>
                <a:cs typeface="+mn-cs"/>
              </a:rPr>
              <a:t>改善方案</a:t>
            </a:r>
            <a:r>
              <a:rPr lang="en-US" altLang="zh-TW" sz="1200" b="1" kern="1200" dirty="0">
                <a:solidFill>
                  <a:schemeClr val="tx1"/>
                </a:solidFill>
                <a:effectLst/>
                <a:latin typeface="微軟正黑體" panose="020B0604030504040204" pitchFamily="34" charset="-120"/>
                <a:ea typeface="微軟正黑體" panose="020B0604030504040204" pitchFamily="34" charset="-120"/>
                <a:cs typeface="+mn-cs"/>
              </a:rPr>
              <a:t> : </a:t>
            </a:r>
            <a:endParaRPr lang="zh-TW" altLang="zh-TW" sz="1200" b="1" kern="1200" dirty="0">
              <a:solidFill>
                <a:schemeClr val="tx1"/>
              </a:solidFill>
              <a:effectLst/>
              <a:latin typeface="微軟正黑體" panose="020B0604030504040204" pitchFamily="34" charset="-120"/>
              <a:ea typeface="微軟正黑體" panose="020B0604030504040204" pitchFamily="34" charset="-120"/>
              <a:cs typeface="+mn-cs"/>
            </a:endParaRPr>
          </a:p>
          <a:p>
            <a:pPr marL="342900" indent="-342900">
              <a:buFont typeface="+mj-lt"/>
              <a:buAutoNum type="arabicPeriod"/>
            </a:pP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報表</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(135</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支</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與外部系統</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(63</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支</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zh-TW" sz="1200" b="0" kern="1200" dirty="0">
                <a:solidFill>
                  <a:srgbClr val="FF0000"/>
                </a:solidFill>
                <a:effectLst/>
                <a:latin typeface="微軟正黑體" panose="020B0604030504040204" pitchFamily="34" charset="-120"/>
                <a:ea typeface="微軟正黑體" panose="020B0604030504040204" pitchFamily="34" charset="-120"/>
                <a:cs typeface="+mn-cs"/>
              </a:rPr>
              <a:t>增派</a:t>
            </a:r>
            <a:r>
              <a:rPr lang="en-US" altLang="zh-TW" sz="1200" b="0" kern="1200" dirty="0">
                <a:solidFill>
                  <a:srgbClr val="FF0000"/>
                </a:solidFill>
                <a:effectLst/>
                <a:latin typeface="微軟正黑體" panose="020B0604030504040204" pitchFamily="34" charset="-120"/>
                <a:ea typeface="微軟正黑體" panose="020B0604030504040204" pitchFamily="34" charset="-120"/>
                <a:cs typeface="+mn-cs"/>
              </a:rPr>
              <a:t>3</a:t>
            </a:r>
            <a:r>
              <a:rPr lang="zh-TW" altLang="zh-TW" sz="1200" b="0" kern="1200" dirty="0">
                <a:solidFill>
                  <a:srgbClr val="FF0000"/>
                </a:solidFill>
                <a:effectLst/>
                <a:latin typeface="微軟正黑體" panose="020B0604030504040204" pitchFamily="34" charset="-120"/>
                <a:ea typeface="微軟正黑體" panose="020B0604030504040204" pitchFamily="34" charset="-120"/>
                <a:cs typeface="+mn-cs"/>
              </a:rPr>
              <a:t>名程式</a:t>
            </a:r>
            <a:r>
              <a:rPr lang="zh-TW" altLang="en-US" sz="1200" b="0" kern="1200" dirty="0">
                <a:solidFill>
                  <a:srgbClr val="FF0000"/>
                </a:solidFill>
                <a:effectLst/>
                <a:latin typeface="微軟正黑體" panose="020B0604030504040204" pitchFamily="34" charset="-120"/>
                <a:ea typeface="微軟正黑體" panose="020B0604030504040204" pitchFamily="34" charset="-120"/>
                <a:cs typeface="+mn-cs"/>
              </a:rPr>
              <a:t>人員專責開發，預計</a:t>
            </a:r>
            <a:r>
              <a:rPr lang="en-US" altLang="zh-TW" sz="1200" b="0" kern="1200" dirty="0">
                <a:solidFill>
                  <a:srgbClr val="FF0000"/>
                </a:solidFill>
                <a:effectLst/>
                <a:latin typeface="微軟正黑體" panose="020B0604030504040204" pitchFamily="34" charset="-120"/>
                <a:ea typeface="微軟正黑體" panose="020B0604030504040204" pitchFamily="34" charset="-120"/>
                <a:cs typeface="+mn-cs"/>
              </a:rPr>
              <a:t>5</a:t>
            </a:r>
            <a:r>
              <a:rPr lang="zh-TW" altLang="en-US" sz="1200" b="0" kern="1200" dirty="0">
                <a:solidFill>
                  <a:srgbClr val="FF0000"/>
                </a:solidFill>
                <a:effectLst/>
                <a:latin typeface="微軟正黑體" panose="020B0604030504040204" pitchFamily="34" charset="-120"/>
                <a:ea typeface="微軟正黑體" panose="020B0604030504040204" pitchFamily="34" charset="-120"/>
                <a:cs typeface="+mn-cs"/>
              </a:rPr>
              <a:t>月中到位</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p>
          <a:p>
            <a:pPr marL="342900" indent="-342900">
              <a:buFont typeface="+mj-lt"/>
              <a:buAutoNum type="arabicPeriod"/>
            </a:pP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原訂</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5</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月份</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進度</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(181</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支</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可增加</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6</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月份開發時間至</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6</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月底</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全部完成</a:t>
            </a:r>
            <a:r>
              <a:rPr lang="en-US" altLang="zh-TW" sz="1200" b="0" kern="1200" dirty="0">
                <a:solidFill>
                  <a:srgbClr val="FF0000"/>
                </a:solidFill>
                <a:effectLst/>
                <a:latin typeface="微軟正黑體" panose="020B0604030504040204" pitchFamily="34" charset="-120"/>
                <a:ea typeface="微軟正黑體" panose="020B0604030504040204" pitchFamily="34" charset="-120"/>
                <a:cs typeface="+mn-cs"/>
              </a:rPr>
              <a:t>(5</a:t>
            </a:r>
            <a:r>
              <a:rPr lang="zh-TW" altLang="en-US" sz="1200" b="0" kern="1200" dirty="0">
                <a:solidFill>
                  <a:srgbClr val="FF0000"/>
                </a:solidFill>
                <a:effectLst/>
                <a:latin typeface="微軟正黑體" panose="020B0604030504040204" pitchFamily="34" charset="-120"/>
                <a:ea typeface="微軟正黑體" panose="020B0604030504040204" pitchFamily="34" charset="-120"/>
                <a:cs typeface="+mn-cs"/>
              </a:rPr>
              <a:t>月完成</a:t>
            </a:r>
            <a:r>
              <a:rPr lang="en-US" altLang="zh-TW" sz="1200" b="0" kern="1200" dirty="0">
                <a:solidFill>
                  <a:srgbClr val="FF0000"/>
                </a:solidFill>
                <a:effectLst/>
                <a:latin typeface="微軟正黑體" panose="020B0604030504040204" pitchFamily="34" charset="-120"/>
                <a:ea typeface="微軟正黑體" panose="020B0604030504040204" pitchFamily="34" charset="-120"/>
                <a:cs typeface="+mn-cs"/>
              </a:rPr>
              <a:t>89</a:t>
            </a:r>
            <a:r>
              <a:rPr lang="zh-TW" altLang="en-US" sz="1200" b="0" kern="1200" dirty="0">
                <a:solidFill>
                  <a:srgbClr val="FF0000"/>
                </a:solidFill>
                <a:effectLst/>
                <a:latin typeface="微軟正黑體" panose="020B0604030504040204" pitchFamily="34" charset="-120"/>
                <a:ea typeface="微軟正黑體" panose="020B0604030504040204" pitchFamily="34" charset="-120"/>
                <a:cs typeface="+mn-cs"/>
              </a:rPr>
              <a:t>；</a:t>
            </a:r>
            <a:r>
              <a:rPr lang="en-US" altLang="zh-TW" sz="1200" b="0" kern="1200" dirty="0">
                <a:solidFill>
                  <a:srgbClr val="FF0000"/>
                </a:solidFill>
                <a:effectLst/>
                <a:latin typeface="微軟正黑體" panose="020B0604030504040204" pitchFamily="34" charset="-120"/>
                <a:ea typeface="微軟正黑體" panose="020B0604030504040204" pitchFamily="34" charset="-120"/>
                <a:cs typeface="+mn-cs"/>
              </a:rPr>
              <a:t>6</a:t>
            </a:r>
            <a:r>
              <a:rPr lang="zh-TW" altLang="en-US" sz="1200" b="0" kern="1200" dirty="0">
                <a:solidFill>
                  <a:srgbClr val="FF0000"/>
                </a:solidFill>
                <a:effectLst/>
                <a:latin typeface="微軟正黑體" panose="020B0604030504040204" pitchFamily="34" charset="-120"/>
                <a:ea typeface="微軟正黑體" panose="020B0604030504040204" pitchFamily="34" charset="-120"/>
                <a:cs typeface="+mn-cs"/>
              </a:rPr>
              <a:t>月完成</a:t>
            </a:r>
            <a:r>
              <a:rPr lang="en-US" altLang="zh-TW" sz="1200" b="0" kern="1200" dirty="0">
                <a:solidFill>
                  <a:srgbClr val="FF0000"/>
                </a:solidFill>
                <a:effectLst/>
                <a:latin typeface="微軟正黑體" panose="020B0604030504040204" pitchFamily="34" charset="-120"/>
                <a:ea typeface="微軟正黑體" panose="020B0604030504040204" pitchFamily="34" charset="-120"/>
                <a:cs typeface="+mn-cs"/>
              </a:rPr>
              <a:t>92</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p>
          <a:p>
            <a:pPr marL="342900" indent="-342900">
              <a:buFont typeface="+mj-lt"/>
              <a:buAutoNum type="arabicPeriod"/>
            </a:pP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原訂</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4</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月底</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進度</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(206</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支</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已完成</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169</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支，</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因</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需使用之</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共用模組</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與</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批次作業</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功能尚未完全開發完</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故</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未列入統計</a:t>
            </a:r>
            <a:r>
              <a:rPr lang="en-US" altLang="zh-TW" sz="1200" b="0" kern="1200" dirty="0">
                <a:solidFill>
                  <a:schemeClr val="tx1"/>
                </a:solidFill>
                <a:effectLst/>
                <a:latin typeface="微軟正黑體" panose="020B0604030504040204" pitchFamily="34" charset="-120"/>
                <a:ea typeface="微軟正黑體" panose="020B0604030504040204" pitchFamily="34" charset="-120"/>
                <a:cs typeface="+mn-cs"/>
              </a:rPr>
              <a:t>40</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支，將</a:t>
            </a:r>
            <a:r>
              <a:rPr lang="zh-TW" altLang="en-US" sz="1200" b="0" kern="1200" dirty="0">
                <a:solidFill>
                  <a:schemeClr val="tx1"/>
                </a:solidFill>
                <a:effectLst/>
                <a:latin typeface="微軟正黑體" panose="020B0604030504040204" pitchFamily="34" charset="-120"/>
                <a:ea typeface="微軟正黑體" panose="020B0604030504040204" pitchFamily="34" charset="-120"/>
                <a:cs typeface="+mn-cs"/>
              </a:rPr>
              <a:t>以加班方式</a:t>
            </a:r>
            <a:r>
              <a:rPr lang="zh-TW" altLang="zh-TW" sz="1200" b="0" kern="1200" dirty="0">
                <a:solidFill>
                  <a:schemeClr val="tx1"/>
                </a:solidFill>
                <a:effectLst/>
                <a:latin typeface="微軟正黑體" panose="020B0604030504040204" pitchFamily="34" charset="-120"/>
                <a:ea typeface="微軟正黑體" panose="020B0604030504040204" pitchFamily="34" charset="-120"/>
                <a:cs typeface="+mn-cs"/>
              </a:rPr>
              <a:t>完成。</a:t>
            </a:r>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TW" sz="1200" b="0" i="0" u="sng"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1425411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p:cNvSpPr>
            <a:spLocks noGrp="1" noRot="1" noChangeAspect="1" noTextEdit="1"/>
          </p:cNvSpPr>
          <p:nvPr>
            <p:ph type="sldImg"/>
          </p:nvPr>
        </p:nvSpPr>
        <p:spPr bwMode="auto">
          <a:xfrm>
            <a:off x="915988" y="742950"/>
            <a:ext cx="4953000" cy="3714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28650" indent="-450850">
              <a:lnSpc>
                <a:spcPts val="2400"/>
              </a:lnSpc>
              <a:spcBef>
                <a:spcPts val="600"/>
              </a:spcBef>
              <a:buFont typeface="Arial" panose="020B0604020202020204" pitchFamily="34" charset="0"/>
              <a:buChar char="•"/>
            </a:pPr>
            <a:r>
              <a:rPr lang="zh-TW" altLang="en-US" dirty="0" smtClean="0">
                <a:latin typeface="標楷體" pitchFamily="65" charset="-120"/>
                <a:ea typeface="標楷體" pitchFamily="65" charset="-120"/>
              </a:rPr>
              <a:t>備註</a:t>
            </a:r>
            <a:endParaRPr lang="en-US" altLang="zh-TW" dirty="0" smtClean="0">
              <a:latin typeface="標楷體" pitchFamily="65" charset="-120"/>
              <a:ea typeface="標楷體" pitchFamily="65" charset="-120"/>
            </a:endParaRPr>
          </a:p>
          <a:p>
            <a:pPr marL="1085850" lvl="1" indent="-450850">
              <a:lnSpc>
                <a:spcPts val="2400"/>
              </a:lnSpc>
              <a:spcBef>
                <a:spcPts val="600"/>
              </a:spcBef>
              <a:buFont typeface="Arial" panose="020B0604020202020204" pitchFamily="34" charset="0"/>
              <a:buChar char="•"/>
            </a:pPr>
            <a:r>
              <a:rPr lang="zh-TW" altLang="en-US" dirty="0" smtClean="0">
                <a:latin typeface="標楷體" pitchFamily="65" charset="-120"/>
                <a:ea typeface="標楷體" pitchFamily="65" charset="-120"/>
              </a:rPr>
              <a:t>排除</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搬移</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、不可排除</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不搬移</a:t>
            </a:r>
            <a:r>
              <a:rPr lang="en-US" altLang="zh-TW" dirty="0" smtClean="0">
                <a:latin typeface="標楷體" pitchFamily="65" charset="-120"/>
                <a:ea typeface="標楷體" pitchFamily="65" charset="-120"/>
              </a:rPr>
              <a:t>)</a:t>
            </a:r>
          </a:p>
        </p:txBody>
      </p:sp>
      <p:sp>
        <p:nvSpPr>
          <p:cNvPr id="849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1AB89E5-4F6F-42A0-8016-DCAAF584BB36}" type="slidenum">
              <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880691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lvl="2" indent="0" algn="l" eaLnBrk="1" hangingPunct="1">
              <a:buFont typeface="+mj-lt"/>
              <a:buNone/>
            </a:pPr>
            <a:endParaRPr kumimoji="1" lang="en-US" altLang="zh-TW" sz="1400" b="0" dirty="0" smtClean="0">
              <a:latin typeface="微軟正黑體" pitchFamily="34" charset="-120"/>
              <a:ea typeface="微軟正黑體" pitchFamily="34" charset="-120"/>
            </a:endParaRPr>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sng" strike="noStrike" kern="1200" cap="none" spc="0" normalizeH="0" baseline="0" noProof="0" smtClean="0">
                <a:ln>
                  <a:noFill/>
                </a:ln>
                <a:solidFill>
                  <a:prstClr val="black"/>
                </a:solidFill>
                <a:effectLst/>
                <a:uLnTx/>
                <a:uFillTx/>
                <a:latin typeface="Times New Roman" pitchFamily="18"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899745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lvl="2" indent="0" algn="l" eaLnBrk="1" hangingPunct="1">
              <a:buFont typeface="+mj-lt"/>
              <a:buNone/>
            </a:pPr>
            <a:endParaRPr kumimoji="1" lang="en-US" altLang="zh-TW" sz="1400" b="0" dirty="0" smtClean="0">
              <a:latin typeface="微軟正黑體" pitchFamily="34" charset="-120"/>
              <a:ea typeface="微軟正黑體" pitchFamily="34" charset="-120"/>
            </a:endParaRPr>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sng" strike="noStrike" kern="1200" cap="none" spc="0" normalizeH="0" baseline="0" noProof="0" smtClean="0">
                <a:ln>
                  <a:noFill/>
                </a:ln>
                <a:solidFill>
                  <a:prstClr val="black"/>
                </a:solidFill>
                <a:effectLst/>
                <a:uLnTx/>
                <a:uFillTx/>
                <a:latin typeface="Times New Roman" pitchFamily="18"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2659823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lvl="2" indent="0" algn="l" eaLnBrk="1" hangingPunct="1">
              <a:buFont typeface="+mj-lt"/>
              <a:buNone/>
            </a:pPr>
            <a:endParaRPr kumimoji="1" lang="en-US" altLang="zh-TW" sz="1400" b="0" dirty="0" smtClean="0">
              <a:latin typeface="微軟正黑體" pitchFamily="34" charset="-120"/>
              <a:ea typeface="微軟正黑體" pitchFamily="34" charset="-120"/>
            </a:endParaRPr>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sng" strike="noStrike" kern="1200" cap="none" spc="0" normalizeH="0" baseline="0" noProof="0" smtClean="0">
                <a:ln>
                  <a:noFill/>
                </a:ln>
                <a:solidFill>
                  <a:prstClr val="black"/>
                </a:solidFill>
                <a:effectLst/>
                <a:uLnTx/>
                <a:uFillTx/>
                <a:latin typeface="Times New Roman" pitchFamily="18"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889099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lvl="2" indent="0" algn="l" eaLnBrk="1" hangingPunct="1">
              <a:buFont typeface="+mj-lt"/>
              <a:buNone/>
            </a:pPr>
            <a:endParaRPr kumimoji="1" lang="en-US" altLang="zh-TW" sz="1400" b="0" dirty="0" smtClean="0">
              <a:latin typeface="微軟正黑體" pitchFamily="34" charset="-120"/>
              <a:ea typeface="微軟正黑體" pitchFamily="34" charset="-120"/>
            </a:endParaRPr>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sng" strike="noStrike" kern="1200" cap="none" spc="0" normalizeH="0" baseline="0" noProof="0" smtClean="0">
                <a:ln>
                  <a:noFill/>
                </a:ln>
                <a:solidFill>
                  <a:prstClr val="black"/>
                </a:solidFill>
                <a:effectLst/>
                <a:uLnTx/>
                <a:uFillTx/>
                <a:latin typeface="Times New Roman" pitchFamily="18"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TW" sz="1200" b="0" i="0" u="sng" strike="noStrike" kern="1200" cap="none" spc="0" normalizeH="0" baseline="0" noProof="0">
              <a:ln>
                <a:noFill/>
              </a:ln>
              <a:solidFill>
                <a:prstClr val="black"/>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33036753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lvl="2" indent="0" algn="l" eaLnBrk="1" hangingPunct="1">
              <a:buFont typeface="Wingdings" pitchFamily="2" charset="2"/>
              <a:buNone/>
            </a:pPr>
            <a:r>
              <a:rPr lang="en-US" altLang="zh-TW" sz="1200" b="0" dirty="0" smtClean="0">
                <a:latin typeface="微軟正黑體" pitchFamily="34" charset="-120"/>
                <a:ea typeface="微軟正黑體" pitchFamily="34" charset="-120"/>
              </a:rPr>
              <a:t>	</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523534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none" strike="noStrike" kern="1200" cap="none" spc="0" normalizeH="0" baseline="0" noProof="0" smtClean="0">
                <a:ln>
                  <a:noFill/>
                </a:ln>
                <a:solidFill>
                  <a:prstClr val="black"/>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TW" sz="1200" b="0" i="0" u="none" strike="noStrike" kern="1200" cap="none" spc="0" normalizeH="0" baseline="0" noProof="0">
              <a:ln>
                <a:noFill/>
              </a:ln>
              <a:solidFill>
                <a:prstClr val="black"/>
              </a:solidFill>
              <a:effectLst/>
              <a:uLnTx/>
              <a:uFillTx/>
              <a:latin typeface="Arial" panose="020B06040202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36974404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none" strike="noStrike" kern="1200" cap="none" spc="0" normalizeH="0" baseline="0" noProof="0" smtClean="0">
                <a:ln>
                  <a:noFill/>
                </a:ln>
                <a:solidFill>
                  <a:prstClr val="black"/>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TW" sz="1200" b="0" i="0" u="none" strike="noStrike" kern="1200" cap="none" spc="0" normalizeH="0" baseline="0" noProof="0">
              <a:ln>
                <a:noFill/>
              </a:ln>
              <a:solidFill>
                <a:prstClr val="black"/>
              </a:solidFill>
              <a:effectLst/>
              <a:uLnTx/>
              <a:uFillTx/>
              <a:latin typeface="Arial" panose="020B06040202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39134230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none" strike="noStrike" kern="1200" cap="none" spc="0" normalizeH="0" baseline="0" noProof="0" smtClean="0">
                <a:ln>
                  <a:noFill/>
                </a:ln>
                <a:solidFill>
                  <a:prstClr val="black"/>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TW" sz="1200" b="0" i="0" u="none" strike="noStrike" kern="1200" cap="none" spc="0" normalizeH="0" baseline="0" noProof="0">
              <a:ln>
                <a:noFill/>
              </a:ln>
              <a:solidFill>
                <a:prstClr val="black"/>
              </a:solidFill>
              <a:effectLst/>
              <a:uLnTx/>
              <a:uFillTx/>
              <a:latin typeface="Arial" panose="020B06040202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26083672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281926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轉換程式開發：</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1.AS400=&gt;</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原格式匯入</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ORACLE</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資料庫</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=&gt;</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轉換程式</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=&gt;</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轉匯入新系統資料庫。</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2.</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確認轉換過程是否正常，匯入失敗時即時處理並修改轉換程式。</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3.</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管理性作業</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(9</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支</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為催收資料已完成程式撰寫，檔案資料</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5/15</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提供。</a:t>
            </a:r>
            <a:endParaRPr lang="en-US" altLang="zh-TW" sz="1200" b="1" i="0" u="none" strike="noStrike" dirty="0">
              <a:solidFill>
                <a:srgbClr val="0000FF"/>
              </a:solidFill>
              <a:effectLst/>
              <a:latin typeface="標楷體" panose="03000509000000000000" pitchFamily="65" charset="-120"/>
              <a:ea typeface="標楷體" panose="03000509000000000000" pitchFamily="65" charset="-120"/>
            </a:endParaRP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4.</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單元測試：</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1.</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依</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Mapping Table</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規則進行逐一欄位檢查。</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2.</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列出檢查錯誤之資料。</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3.</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討論錯誤案例之處理方式。</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單元測試目前狀況：</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1.AS400</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第一輪匯入資料為測試資料，於檢視檢核表時發現許多錯誤為測試資料導致，</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現已申請正式資料進行第二輪匯入資料中。</a:t>
            </a:r>
          </a:p>
          <a:p>
            <a:pPr marL="0" indent="0" algn="l" fontAlgn="ctr">
              <a:buFont typeface="+mj-lt"/>
              <a:buNone/>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2.</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催收系統資料，</a:t>
            </a: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5/15</a:t>
            </a: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已匯入新系統資料庫。</a:t>
            </a:r>
            <a:endParaRPr lang="en-US" altLang="zh-TW" sz="1200" b="1" i="0" u="none" strike="noStrike" dirty="0">
              <a:solidFill>
                <a:srgbClr val="0000FF"/>
              </a:solidFill>
              <a:effectLst/>
              <a:latin typeface="標楷體" panose="03000509000000000000" pitchFamily="65" charset="-120"/>
              <a:ea typeface="標楷體" panose="03000509000000000000" pitchFamily="65" charset="-120"/>
            </a:endParaRPr>
          </a:p>
          <a:p>
            <a:endParaRPr lang="zh-TW" altLang="en-US" dirty="0"/>
          </a:p>
          <a:p>
            <a:endParaRPr lang="en-US" altLang="zh-TW" dirty="0"/>
          </a:p>
          <a:p>
            <a:endParaRPr lang="en-US" altLang="zh-TW" dirty="0"/>
          </a:p>
          <a:p>
            <a:r>
              <a:rPr lang="en-US" altLang="zh-TW" dirty="0"/>
              <a:t>108/04 ~ 119/03 : </a:t>
            </a:r>
            <a:r>
              <a:rPr lang="zh-TW" altLang="en-US" dirty="0"/>
              <a:t>專案</a:t>
            </a:r>
            <a:r>
              <a:rPr lang="en-US" altLang="zh-TW" dirty="0"/>
              <a:t>24</a:t>
            </a:r>
            <a:r>
              <a:rPr lang="zh-TW" altLang="en-US" dirty="0"/>
              <a:t>個月</a:t>
            </a:r>
            <a:r>
              <a:rPr lang="en-US" altLang="zh-TW" dirty="0"/>
              <a:t>: </a:t>
            </a:r>
          </a:p>
          <a:p>
            <a:endParaRPr lang="en-US" altLang="zh-TW" dirty="0"/>
          </a:p>
          <a:p>
            <a:r>
              <a:rPr lang="zh-TW" altLang="en-US" dirty="0"/>
              <a:t>前</a:t>
            </a:r>
            <a:r>
              <a:rPr lang="en-US" altLang="zh-TW" dirty="0"/>
              <a:t>12</a:t>
            </a:r>
            <a:r>
              <a:rPr lang="zh-TW" altLang="en-US" dirty="0"/>
              <a:t>個月</a:t>
            </a:r>
            <a:r>
              <a:rPr lang="en-US" altLang="zh-TW" dirty="0"/>
              <a:t>2.5</a:t>
            </a:r>
            <a:r>
              <a:rPr lang="zh-TW" altLang="en-US" dirty="0"/>
              <a:t>人</a:t>
            </a:r>
            <a:r>
              <a:rPr lang="en-US" altLang="zh-TW" dirty="0"/>
              <a:t>FTE = 30</a:t>
            </a:r>
            <a:r>
              <a:rPr lang="zh-TW" altLang="en-US" dirty="0"/>
              <a:t>人月 </a:t>
            </a:r>
            <a:r>
              <a:rPr lang="en-US" altLang="zh-TW" dirty="0"/>
              <a:t>(</a:t>
            </a:r>
            <a:r>
              <a:rPr lang="zh-TW" altLang="en-US" dirty="0"/>
              <a:t>訪談，</a:t>
            </a:r>
            <a:r>
              <a:rPr lang="en-US" altLang="zh-TW" dirty="0"/>
              <a:t>SA SD )</a:t>
            </a:r>
          </a:p>
          <a:p>
            <a:endParaRPr lang="en-US" altLang="zh-TW" dirty="0"/>
          </a:p>
          <a:p>
            <a:r>
              <a:rPr lang="zh-TW" altLang="en-US" dirty="0"/>
              <a:t>後</a:t>
            </a:r>
            <a:r>
              <a:rPr lang="en-US" altLang="zh-TW" dirty="0"/>
              <a:t>12</a:t>
            </a:r>
            <a:r>
              <a:rPr lang="zh-TW" altLang="en-US" dirty="0"/>
              <a:t>個月</a:t>
            </a:r>
            <a:r>
              <a:rPr lang="en-US" altLang="zh-TW" dirty="0"/>
              <a:t>5.5 FTE =66 </a:t>
            </a:r>
            <a:r>
              <a:rPr lang="zh-TW" altLang="en-US" dirty="0"/>
              <a:t>人月 投入</a:t>
            </a:r>
            <a:r>
              <a:rPr lang="en-US" altLang="zh-TW" dirty="0"/>
              <a:t>(</a:t>
            </a:r>
            <a:r>
              <a:rPr lang="zh-TW" altLang="en-US" dirty="0"/>
              <a:t>含資料清理</a:t>
            </a:r>
            <a:r>
              <a:rPr lang="en-US" altLang="zh-TW" dirty="0"/>
              <a:t>) </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TW" sz="1200" b="0" i="0" u="sng"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9188157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21802336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9CAE759-16C3-4226-A93A-F978F4B2603D}" type="slidenum">
              <a:rPr kumimoji="1" lang="en-US" altLang="zh-TW" sz="12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TW" sz="1200" b="0"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587650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lgn="l" fontAlgn="ctr">
              <a:buFont typeface="+mj-lt"/>
              <a:buAutoNum type="arabicPeriod"/>
            </a:pPr>
            <a:r>
              <a:rPr lang="zh-TW" altLang="en-US" sz="1200" u="none" strike="noStrike" dirty="0">
                <a:solidFill>
                  <a:srgbClr val="0000FF"/>
                </a:solidFill>
                <a:effectLst/>
                <a:latin typeface="標楷體" panose="03000509000000000000" pitchFamily="65" charset="-120"/>
                <a:ea typeface="標楷體" panose="03000509000000000000" pitchFamily="65" charset="-120"/>
              </a:rPr>
              <a:t>房貸專員業績統計作業</a:t>
            </a:r>
            <a:r>
              <a:rPr lang="zh-TW" altLang="en-US" sz="1200" u="none" strike="noStrike" dirty="0">
                <a:effectLst/>
                <a:latin typeface="標楷體" panose="03000509000000000000" pitchFamily="65" charset="-120"/>
                <a:ea typeface="標楷體" panose="03000509000000000000" pitchFamily="65" charset="-120"/>
              </a:rPr>
              <a:t>：因耗費較多時間研究原作業方式，上週已開始本作業的開發工作，落後部分將加班趕工。</a:t>
            </a:r>
            <a:endParaRPr lang="en-US" altLang="zh-TW" sz="1200" u="none" strike="noStrike" dirty="0">
              <a:effectLst/>
              <a:latin typeface="標楷體" panose="03000509000000000000" pitchFamily="65" charset="-120"/>
              <a:ea typeface="標楷體" panose="03000509000000000000" pitchFamily="65" charset="-120"/>
            </a:endParaRPr>
          </a:p>
          <a:p>
            <a:pPr marL="342900" lvl="0" indent="-342900" algn="l" fontAlgn="ctr">
              <a:buFont typeface="+mj-lt"/>
              <a:buAutoNum type="arabicPeriod"/>
            </a:pPr>
            <a:r>
              <a:rPr lang="zh-TW" altLang="en-US" sz="1200" u="none" strike="noStrike" dirty="0">
                <a:solidFill>
                  <a:srgbClr val="0000FF"/>
                </a:solidFill>
                <a:effectLst/>
                <a:latin typeface="標楷體" panose="03000509000000000000" pitchFamily="65" charset="-120"/>
                <a:ea typeface="標楷體" panose="03000509000000000000" pitchFamily="65" charset="-120"/>
              </a:rPr>
              <a:t>債務協商作業：</a:t>
            </a:r>
            <a:r>
              <a:rPr lang="zh-TW" altLang="en-US" sz="1200" u="none" strike="noStrike" dirty="0">
                <a:effectLst/>
                <a:latin typeface="標楷體" panose="03000509000000000000" pitchFamily="65" charset="-120"/>
                <a:ea typeface="標楷體" panose="03000509000000000000" pitchFamily="65" charset="-120"/>
              </a:rPr>
              <a:t>因其中</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帳務作業的</a:t>
            </a:r>
            <a:r>
              <a:rPr lang="zh-TW" altLang="en-US" sz="1200" u="none" strike="noStrike" dirty="0">
                <a:effectLst/>
                <a:latin typeface="標楷體" panose="03000509000000000000" pitchFamily="65" charset="-120"/>
                <a:ea typeface="標楷體" panose="03000509000000000000" pitchFamily="65" charset="-120"/>
              </a:rPr>
              <a:t>規格比預期複雜，落後部分將加班趕工。</a:t>
            </a:r>
            <a:endParaRPr lang="en-US" altLang="zh-TW" sz="1200" u="none" strike="noStrike" dirty="0">
              <a:effectLst/>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4EBDB2E-BC23-454A-A0EF-D7ED19569D4B}"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zh-TW" altLang="en-US" sz="1200" b="0" i="0" u="sng"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3212581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lgn="l" fontAlgn="ctr">
              <a:buFont typeface="+mj-lt"/>
              <a:buAutoNum type="arabicPeriod"/>
            </a:pPr>
            <a:r>
              <a:rPr lang="zh-TW" altLang="en-US" sz="1200" u="none" strike="noStrike" dirty="0">
                <a:solidFill>
                  <a:srgbClr val="0000FF"/>
                </a:solidFill>
                <a:effectLst/>
                <a:latin typeface="標楷體" panose="03000509000000000000" pitchFamily="65" charset="-120"/>
                <a:ea typeface="標楷體" panose="03000509000000000000" pitchFamily="65" charset="-120"/>
              </a:rPr>
              <a:t>房貸專員業績統計作業</a:t>
            </a:r>
            <a:r>
              <a:rPr lang="zh-TW" altLang="en-US" sz="1200" u="none" strike="noStrike" dirty="0">
                <a:effectLst/>
                <a:latin typeface="標楷體" panose="03000509000000000000" pitchFamily="65" charset="-120"/>
                <a:ea typeface="標楷體" panose="03000509000000000000" pitchFamily="65" charset="-120"/>
              </a:rPr>
              <a:t>：因耗費較多時間研究原作業方式，上週已開始本作業的開發工作，落後部分將加班趕工。</a:t>
            </a:r>
            <a:endParaRPr lang="en-US" altLang="zh-TW" sz="1200" u="none" strike="noStrike" dirty="0">
              <a:effectLst/>
              <a:latin typeface="標楷體" panose="03000509000000000000" pitchFamily="65" charset="-120"/>
              <a:ea typeface="標楷體" panose="03000509000000000000" pitchFamily="65" charset="-120"/>
            </a:endParaRPr>
          </a:p>
          <a:p>
            <a:pPr marL="342900" lvl="0" indent="-342900" algn="l" fontAlgn="ctr">
              <a:buFont typeface="+mj-lt"/>
              <a:buAutoNum type="arabicPeriod"/>
            </a:pPr>
            <a:r>
              <a:rPr lang="zh-TW" altLang="en-US" sz="1200" u="none" strike="noStrike" dirty="0">
                <a:solidFill>
                  <a:srgbClr val="0000FF"/>
                </a:solidFill>
                <a:effectLst/>
                <a:latin typeface="標楷體" panose="03000509000000000000" pitchFamily="65" charset="-120"/>
                <a:ea typeface="標楷體" panose="03000509000000000000" pitchFamily="65" charset="-120"/>
              </a:rPr>
              <a:t>債務協商作業：</a:t>
            </a:r>
            <a:r>
              <a:rPr lang="zh-TW" altLang="en-US" sz="1200" u="none" strike="noStrike" dirty="0">
                <a:effectLst/>
                <a:latin typeface="標楷體" panose="03000509000000000000" pitchFamily="65" charset="-120"/>
                <a:ea typeface="標楷體" panose="03000509000000000000" pitchFamily="65" charset="-120"/>
              </a:rPr>
              <a:t>因其中</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帳務作業的</a:t>
            </a:r>
            <a:r>
              <a:rPr lang="zh-TW" altLang="en-US" sz="1200" u="none" strike="noStrike" dirty="0">
                <a:effectLst/>
                <a:latin typeface="標楷體" panose="03000509000000000000" pitchFamily="65" charset="-120"/>
                <a:ea typeface="標楷體" panose="03000509000000000000" pitchFamily="65" charset="-120"/>
              </a:rPr>
              <a:t>規格比預期複雜，落後部分將加班趕工。</a:t>
            </a:r>
            <a:endParaRPr lang="en-US" altLang="zh-TW" sz="1200" u="none" strike="noStrike" dirty="0">
              <a:effectLst/>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4EBDB2E-BC23-454A-A0EF-D7ED19569D4B}"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zh-TW" altLang="en-US" sz="1200" b="0" i="0" u="sng"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1744706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lgn="l" fontAlgn="ctr">
              <a:buFont typeface="+mj-lt"/>
              <a:buAutoNum type="arabicPeriod"/>
            </a:pPr>
            <a:r>
              <a:rPr lang="zh-TW" altLang="en-US" sz="1200" u="none" strike="noStrike" dirty="0">
                <a:solidFill>
                  <a:srgbClr val="0000FF"/>
                </a:solidFill>
                <a:effectLst/>
                <a:latin typeface="標楷體" panose="03000509000000000000" pitchFamily="65" charset="-120"/>
                <a:ea typeface="標楷體" panose="03000509000000000000" pitchFamily="65" charset="-120"/>
              </a:rPr>
              <a:t>房貸專員業績統計作業</a:t>
            </a:r>
            <a:r>
              <a:rPr lang="zh-TW" altLang="en-US" sz="1200" u="none" strike="noStrike" dirty="0">
                <a:effectLst/>
                <a:latin typeface="標楷體" panose="03000509000000000000" pitchFamily="65" charset="-120"/>
                <a:ea typeface="標楷體" panose="03000509000000000000" pitchFamily="65" charset="-120"/>
              </a:rPr>
              <a:t>：因耗費較多時間研究原作業方式，上週已開始本作業的開發工作，落後部分將加班趕工。</a:t>
            </a:r>
            <a:endParaRPr lang="en-US" altLang="zh-TW" sz="1200" u="none" strike="noStrike" dirty="0">
              <a:effectLst/>
              <a:latin typeface="標楷體" panose="03000509000000000000" pitchFamily="65" charset="-120"/>
              <a:ea typeface="標楷體" panose="03000509000000000000" pitchFamily="65" charset="-120"/>
            </a:endParaRPr>
          </a:p>
          <a:p>
            <a:pPr marL="342900" lvl="0" indent="-342900" algn="l" fontAlgn="ctr">
              <a:buFont typeface="+mj-lt"/>
              <a:buAutoNum type="arabicPeriod"/>
            </a:pPr>
            <a:r>
              <a:rPr lang="zh-TW" altLang="en-US" sz="1200" u="none" strike="noStrike" dirty="0">
                <a:solidFill>
                  <a:srgbClr val="0000FF"/>
                </a:solidFill>
                <a:effectLst/>
                <a:latin typeface="標楷體" panose="03000509000000000000" pitchFamily="65" charset="-120"/>
                <a:ea typeface="標楷體" panose="03000509000000000000" pitchFamily="65" charset="-120"/>
              </a:rPr>
              <a:t>債務協商作業：</a:t>
            </a:r>
            <a:r>
              <a:rPr lang="zh-TW" altLang="en-US" sz="1200" u="none" strike="noStrike" dirty="0">
                <a:effectLst/>
                <a:latin typeface="標楷體" panose="03000509000000000000" pitchFamily="65" charset="-120"/>
                <a:ea typeface="標楷體" panose="03000509000000000000" pitchFamily="65" charset="-120"/>
              </a:rPr>
              <a:t>因其中</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帳務作業的</a:t>
            </a:r>
            <a:r>
              <a:rPr lang="zh-TW" altLang="en-US" sz="1200" u="none" strike="noStrike" dirty="0">
                <a:effectLst/>
                <a:latin typeface="標楷體" panose="03000509000000000000" pitchFamily="65" charset="-120"/>
                <a:ea typeface="標楷體" panose="03000509000000000000" pitchFamily="65" charset="-120"/>
              </a:rPr>
              <a:t>規格比預期複雜，落後部分將加班趕工。</a:t>
            </a:r>
            <a:endParaRPr lang="en-US" altLang="zh-TW" sz="1200" u="none" strike="noStrike" dirty="0">
              <a:effectLst/>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4EBDB2E-BC23-454A-A0EF-D7ED19569D4B}"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zh-TW" altLang="en-US" sz="1200" b="0" i="0" u="sng"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325610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lvl="0" indent="-342900" algn="l" fontAlgn="ctr">
              <a:buFont typeface="+mj-lt"/>
              <a:buAutoNum type="arabicPeriod"/>
            </a:pPr>
            <a:r>
              <a:rPr lang="zh-TW" altLang="en-US" sz="1200" u="none" strike="noStrike" dirty="0">
                <a:solidFill>
                  <a:srgbClr val="0000FF"/>
                </a:solidFill>
                <a:effectLst/>
                <a:latin typeface="標楷體" panose="03000509000000000000" pitchFamily="65" charset="-120"/>
                <a:ea typeface="標楷體" panose="03000509000000000000" pitchFamily="65" charset="-120"/>
              </a:rPr>
              <a:t>房貸專員業績統計作業</a:t>
            </a:r>
            <a:r>
              <a:rPr lang="zh-TW" altLang="en-US" sz="1200" u="none" strike="noStrike" dirty="0">
                <a:effectLst/>
                <a:latin typeface="標楷體" panose="03000509000000000000" pitchFamily="65" charset="-120"/>
                <a:ea typeface="標楷體" panose="03000509000000000000" pitchFamily="65" charset="-120"/>
              </a:rPr>
              <a:t>：因耗費較多時間研究原作業方式，上週已開始本作業的開發工作，落後部分將加班趕工。</a:t>
            </a:r>
            <a:endParaRPr lang="en-US" altLang="zh-TW" sz="1200" u="none" strike="noStrike" dirty="0">
              <a:effectLst/>
              <a:latin typeface="標楷體" panose="03000509000000000000" pitchFamily="65" charset="-120"/>
              <a:ea typeface="標楷體" panose="03000509000000000000" pitchFamily="65" charset="-120"/>
            </a:endParaRPr>
          </a:p>
          <a:p>
            <a:pPr marL="342900" lvl="0" indent="-342900" algn="l" fontAlgn="ctr">
              <a:buFont typeface="+mj-lt"/>
              <a:buAutoNum type="arabicPeriod"/>
            </a:pPr>
            <a:r>
              <a:rPr lang="zh-TW" altLang="en-US" sz="1200" u="none" strike="noStrike" dirty="0">
                <a:solidFill>
                  <a:srgbClr val="0000FF"/>
                </a:solidFill>
                <a:effectLst/>
                <a:latin typeface="標楷體" panose="03000509000000000000" pitchFamily="65" charset="-120"/>
                <a:ea typeface="標楷體" panose="03000509000000000000" pitchFamily="65" charset="-120"/>
              </a:rPr>
              <a:t>債務協商作業：</a:t>
            </a:r>
            <a:r>
              <a:rPr lang="zh-TW" altLang="en-US" sz="1200" u="none" strike="noStrike" dirty="0">
                <a:effectLst/>
                <a:latin typeface="標楷體" panose="03000509000000000000" pitchFamily="65" charset="-120"/>
                <a:ea typeface="標楷體" panose="03000509000000000000" pitchFamily="65" charset="-120"/>
              </a:rPr>
              <a:t>因其中</a:t>
            </a:r>
            <a:r>
              <a:rPr kumimoji="0" lang="zh-TW" altLang="en-US" sz="12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帳務作業的</a:t>
            </a:r>
            <a:r>
              <a:rPr lang="zh-TW" altLang="en-US" sz="1200" u="none" strike="noStrike" dirty="0">
                <a:effectLst/>
                <a:latin typeface="標楷體" panose="03000509000000000000" pitchFamily="65" charset="-120"/>
                <a:ea typeface="標楷體" panose="03000509000000000000" pitchFamily="65" charset="-120"/>
              </a:rPr>
              <a:t>規格比預期複雜，落後部分將加班趕工。</a:t>
            </a:r>
            <a:endParaRPr lang="en-US" altLang="zh-TW" sz="1200" u="none" strike="noStrike" dirty="0">
              <a:effectLst/>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4EBDB2E-BC23-454A-A0EF-D7ED19569D4B}" type="slidenum">
              <a:rPr kumimoji="1" lang="zh-TW" altLang="en-US" sz="1200" b="0" i="0" u="sng" strike="noStrike" kern="1200" cap="none" spc="0" normalizeH="0" baseline="0" noProof="0" smtClean="0">
                <a:ln>
                  <a:noFill/>
                </a:ln>
                <a:solidFill>
                  <a:prstClr val="black"/>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zh-TW" altLang="en-US" sz="1200" b="0" i="0" u="sng"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1982038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2124076" y="188913"/>
            <a:ext cx="6246813" cy="538162"/>
          </a:xfrm>
          <a:prstGeom prst="rect">
            <a:avLst/>
          </a:prstGeom>
          <a:noFill/>
          <a:ln>
            <a:noFill/>
          </a:ln>
          <a:extLst/>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a:defRPr/>
            </a:pPr>
            <a:r>
              <a:rPr lang="en-US" altLang="zh-TW" sz="2800" u="none" smtClean="0">
                <a:solidFill>
                  <a:srgbClr val="7F7F7F"/>
                </a:solidFill>
                <a:latin typeface="微軟正黑體" pitchFamily="34" charset="-120"/>
                <a:ea typeface="微軟正黑體" pitchFamily="34" charset="-120"/>
              </a:rPr>
              <a:t>IT</a:t>
            </a:r>
            <a:r>
              <a:rPr lang="zh-TW" altLang="en-US" sz="2800" u="none" smtClean="0">
                <a:solidFill>
                  <a:srgbClr val="7F7F7F"/>
                </a:solidFill>
                <a:latin typeface="微軟正黑體" pitchFamily="34" charset="-120"/>
                <a:ea typeface="微軟正黑體" pitchFamily="34" charset="-120"/>
              </a:rPr>
              <a:t>協理幹部會議</a:t>
            </a:r>
          </a:p>
        </p:txBody>
      </p:sp>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5" name="頁尾版面配置區 1"/>
          <p:cNvSpPr>
            <a:spLocks noGrp="1"/>
          </p:cNvSpPr>
          <p:nvPr>
            <p:ph type="ftr" sz="quarter" idx="11"/>
          </p:nvPr>
        </p:nvSpPr>
        <p:spPr>
          <a:xfrm>
            <a:off x="611210" y="6528015"/>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smtClean="0"/>
              <a:t>機密等級：密            日期： </a:t>
            </a:r>
            <a:r>
              <a:rPr lang="en-US" altLang="zh-TW" smtClean="0"/>
              <a:t>2018/07/17</a:t>
            </a:r>
            <a:endParaRPr lang="zh-TW" altLang="en-US"/>
          </a:p>
        </p:txBody>
      </p:sp>
    </p:spTree>
    <p:extLst>
      <p:ext uri="{BB962C8B-B14F-4D97-AF65-F5344CB8AC3E}">
        <p14:creationId xmlns:p14="http://schemas.microsoft.com/office/powerpoint/2010/main" val="17937115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813"/>
            <a:ext cx="7975922" cy="4608512"/>
          </a:xfrm>
          <a:prstGeom prst="rect">
            <a:avLst/>
          </a:prstGeom>
          <a:noFill/>
          <a:ln w="9525">
            <a:noFill/>
            <a:miter lim="800000"/>
            <a:headEnd/>
            <a:tailEnd/>
          </a:ln>
        </p:spPr>
        <p:txBody>
          <a:bodyPr/>
          <a:lstStyle>
            <a:lvl1pPr marL="0" marR="0" indent="0" algn="l" defTabSz="914217"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574" y="6310531"/>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311421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813"/>
            <a:ext cx="7975922" cy="4608512"/>
          </a:xfrm>
          <a:prstGeom prst="rect">
            <a:avLst/>
          </a:prstGeom>
          <a:noFill/>
          <a:ln w="9525">
            <a:noFill/>
            <a:miter lim="800000"/>
            <a:headEnd/>
            <a:tailEnd/>
          </a:ln>
        </p:spPr>
        <p:txBody>
          <a:bodyPr/>
          <a:lstStyle>
            <a:lvl1pPr marL="0" marR="0" indent="0" algn="l" defTabSz="914217"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574" y="6310531"/>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1724686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814"/>
            <a:ext cx="7975922" cy="4608512"/>
          </a:xfrm>
          <a:prstGeom prst="rect">
            <a:avLst/>
          </a:prstGeom>
          <a:noFill/>
          <a:ln w="9525">
            <a:noFill/>
            <a:miter lim="800000"/>
            <a:headEnd/>
            <a:tailEnd/>
          </a:ln>
        </p:spPr>
        <p:txBody>
          <a:bodyPr/>
          <a:lstStyle>
            <a:lvl1pPr marL="0" marR="0" indent="0" algn="l" defTabSz="914217"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574" y="6310531"/>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4005213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813"/>
            <a:ext cx="7975922" cy="4608512"/>
          </a:xfrm>
          <a:prstGeom prst="rect">
            <a:avLst/>
          </a:prstGeom>
          <a:noFill/>
          <a:ln w="9525">
            <a:noFill/>
            <a:miter lim="800000"/>
            <a:headEnd/>
            <a:tailEnd/>
          </a:ln>
        </p:spPr>
        <p:txBody>
          <a:bodyPr/>
          <a:lstStyle>
            <a:lvl1pPr marL="0" marR="0" indent="0" algn="l" defTabSz="914217"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574" y="6310531"/>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4211395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2195736" y="261442"/>
            <a:ext cx="7598668" cy="628741"/>
          </a:xfrm>
          <a:prstGeom prst="rect">
            <a:avLst/>
          </a:prstGeom>
        </p:spPr>
        <p:txBody>
          <a:bodyPr/>
          <a:lstStyle>
            <a:lvl1pPr>
              <a:defRPr sz="2800"/>
            </a:lvl1pPr>
          </a:lstStyle>
          <a:p>
            <a:r>
              <a:rPr lang="zh-TW" altLang="en-US" dirty="0" smtClean="0"/>
              <a:t>按一下以編輯母片標題樣式</a:t>
            </a:r>
            <a:endParaRPr lang="zh-TW" altLang="en-US" dirty="0"/>
          </a:p>
        </p:txBody>
      </p:sp>
      <p:sp>
        <p:nvSpPr>
          <p:cNvPr id="4" name="表格版面配置區 3"/>
          <p:cNvSpPr>
            <a:spLocks noGrp="1"/>
          </p:cNvSpPr>
          <p:nvPr>
            <p:ph type="tbl" sz="quarter" idx="10"/>
          </p:nvPr>
        </p:nvSpPr>
        <p:spPr>
          <a:xfrm>
            <a:off x="179886" y="1701256"/>
            <a:ext cx="8784601" cy="1584176"/>
          </a:xfrm>
          <a:prstGeom prst="rect">
            <a:avLst/>
          </a:prstGeom>
        </p:spPr>
        <p:txBody>
          <a:bodyPr/>
          <a:lstStyle/>
          <a:p>
            <a:pPr lvl="0"/>
            <a:endParaRPr lang="zh-TW" altLang="en-US" noProof="0" dirty="0"/>
          </a:p>
        </p:txBody>
      </p:sp>
      <p:sp>
        <p:nvSpPr>
          <p:cNvPr id="7" name="表格版面配置區 6"/>
          <p:cNvSpPr>
            <a:spLocks noGrp="1"/>
          </p:cNvSpPr>
          <p:nvPr>
            <p:ph type="tbl" sz="quarter" idx="12"/>
          </p:nvPr>
        </p:nvSpPr>
        <p:spPr>
          <a:xfrm>
            <a:off x="179511" y="3635399"/>
            <a:ext cx="8784975" cy="2098651"/>
          </a:xfrm>
          <a:prstGeom prst="rect">
            <a:avLst/>
          </a:prstGeom>
        </p:spPr>
        <p:txBody>
          <a:bodyPr/>
          <a:lstStyle/>
          <a:p>
            <a:pPr lvl="0"/>
            <a:endParaRPr lang="zh-TW" altLang="en-US" noProof="0" dirty="0"/>
          </a:p>
        </p:txBody>
      </p:sp>
      <p:sp>
        <p:nvSpPr>
          <p:cNvPr id="5" name="頁尾版面配置區 1"/>
          <p:cNvSpPr>
            <a:spLocks noGrp="1"/>
          </p:cNvSpPr>
          <p:nvPr>
            <p:ph type="ftr" sz="quarter" idx="13"/>
          </p:nvPr>
        </p:nvSpPr>
        <p:spPr>
          <a:xfrm>
            <a:off x="179388" y="6238875"/>
            <a:ext cx="6783387" cy="287338"/>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smtClean="0">
                <a:latin typeface="微軟正黑體" panose="020B0604030504040204" pitchFamily="34" charset="-120"/>
                <a:ea typeface="微軟正黑體" panose="020B0604030504040204" pitchFamily="34" charset="-120"/>
              </a:defRPr>
            </a:lvl1pPr>
          </a:lstStyle>
          <a:p>
            <a:pPr>
              <a:defRPr/>
            </a:pPr>
            <a:r>
              <a:rPr lang="zh-TW" altLang="en-US"/>
              <a:t>機密等級： 密           日期：</a:t>
            </a:r>
            <a:r>
              <a:rPr lang="en-US" altLang="zh-TW"/>
              <a:t>2018/3/15</a:t>
            </a:r>
            <a:endParaRPr lang="zh-TW" altLang="en-US"/>
          </a:p>
        </p:txBody>
      </p:sp>
    </p:spTree>
    <p:extLst>
      <p:ext uri="{BB962C8B-B14F-4D97-AF65-F5344CB8AC3E}">
        <p14:creationId xmlns:p14="http://schemas.microsoft.com/office/powerpoint/2010/main" val="423114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2124075" y="188913"/>
            <a:ext cx="624681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a:defRPr/>
            </a:pPr>
            <a:r>
              <a:rPr lang="en-US" altLang="zh-TW" sz="2800" u="none" smtClean="0">
                <a:solidFill>
                  <a:srgbClr val="7F7F7F"/>
                </a:solidFill>
                <a:latin typeface="微軟正黑體" pitchFamily="34" charset="-120"/>
                <a:ea typeface="微軟正黑體" pitchFamily="34" charset="-120"/>
              </a:rPr>
              <a:t>IT</a:t>
            </a:r>
            <a:r>
              <a:rPr lang="zh-TW" altLang="en-US" sz="2800" u="none" smtClean="0">
                <a:solidFill>
                  <a:srgbClr val="7F7F7F"/>
                </a:solidFill>
                <a:latin typeface="微軟正黑體" pitchFamily="34" charset="-120"/>
                <a:ea typeface="微軟正黑體" pitchFamily="34" charset="-120"/>
              </a:rPr>
              <a:t>協理幹部會議</a:t>
            </a:r>
          </a:p>
        </p:txBody>
      </p:sp>
      <p:sp>
        <p:nvSpPr>
          <p:cNvPr id="9" name="Rectangle 2"/>
          <p:cNvSpPr>
            <a:spLocks noGrp="1" noChangeArrowheads="1"/>
          </p:cNvSpPr>
          <p:nvPr>
            <p:ph type="title"/>
          </p:nvPr>
        </p:nvSpPr>
        <p:spPr bwMode="auto">
          <a:xfrm>
            <a:off x="539552"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5"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4101982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2124075" y="188913"/>
            <a:ext cx="6246813" cy="538162"/>
          </a:xfrm>
          <a:prstGeom prst="rect">
            <a:avLst/>
          </a:prstGeom>
          <a:noFill/>
          <a:ln>
            <a:noFill/>
          </a:ln>
          <a:extLst/>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a:defRPr/>
            </a:pPr>
            <a:r>
              <a:rPr lang="en-US" altLang="zh-TW" sz="2800" u="none" smtClean="0">
                <a:solidFill>
                  <a:srgbClr val="7F7F7F"/>
                </a:solidFill>
                <a:latin typeface="微軟正黑體" pitchFamily="34" charset="-120"/>
                <a:ea typeface="微軟正黑體" pitchFamily="34" charset="-120"/>
              </a:rPr>
              <a:t>IT</a:t>
            </a:r>
            <a:r>
              <a:rPr lang="zh-TW" altLang="en-US" sz="2800" u="none" smtClean="0">
                <a:solidFill>
                  <a:srgbClr val="7F7F7F"/>
                </a:solidFill>
                <a:latin typeface="微軟正黑體" pitchFamily="34" charset="-120"/>
                <a:ea typeface="微軟正黑體" pitchFamily="34" charset="-120"/>
              </a:rPr>
              <a:t>協理幹部會議</a:t>
            </a:r>
          </a:p>
        </p:txBody>
      </p:sp>
      <p:sp>
        <p:nvSpPr>
          <p:cNvPr id="9" name="Rectangle 2"/>
          <p:cNvSpPr>
            <a:spLocks noGrp="1" noChangeArrowheads="1"/>
          </p:cNvSpPr>
          <p:nvPr>
            <p:ph type="title"/>
          </p:nvPr>
        </p:nvSpPr>
        <p:spPr bwMode="auto">
          <a:xfrm>
            <a:off x="539552"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5"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smtClean="0"/>
              <a:t>機密等級：密            </a:t>
            </a:r>
            <a:endParaRPr lang="zh-TW" altLang="en-US"/>
          </a:p>
        </p:txBody>
      </p:sp>
    </p:spTree>
    <p:extLst>
      <p:ext uri="{BB962C8B-B14F-4D97-AF65-F5344CB8AC3E}">
        <p14:creationId xmlns:p14="http://schemas.microsoft.com/office/powerpoint/2010/main" val="563156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797"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310701"/>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2017/03/07 </a:t>
            </a:r>
            <a:endParaRPr kumimoji="1" lang="zh-TW" altLang="en-US" b="0">
              <a:solidFill>
                <a:srgbClr val="000000"/>
              </a:solidFill>
            </a:endParaRPr>
          </a:p>
        </p:txBody>
      </p:sp>
    </p:spTree>
    <p:extLst>
      <p:ext uri="{BB962C8B-B14F-4D97-AF65-F5344CB8AC3E}">
        <p14:creationId xmlns:p14="http://schemas.microsoft.com/office/powerpoint/2010/main" val="3284915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026"/>
            <a:ext cx="8229600" cy="1143000"/>
          </a:xfrm>
          <a:prstGeom prst="rect">
            <a:avLst/>
          </a:prstGeom>
        </p:spPr>
        <p:txBody>
          <a:bodyPr/>
          <a:lstStyle/>
          <a:p>
            <a:r>
              <a:rPr lang="zh-TW" altLang="en-US" smtClean="0"/>
              <a:t>按一下以編輯母片標題樣式</a:t>
            </a:r>
            <a:endParaRPr lang="zh-TW" altLang="en-US"/>
          </a:p>
        </p:txBody>
      </p:sp>
      <p:sp>
        <p:nvSpPr>
          <p:cNvPr id="3" name="頁尾版面配置區 1"/>
          <p:cNvSpPr>
            <a:spLocks noGrp="1"/>
          </p:cNvSpPr>
          <p:nvPr>
            <p:ph type="ftr" sz="quarter" idx="10"/>
          </p:nvPr>
        </p:nvSpPr>
        <p:spPr>
          <a:xfrm>
            <a:off x="611210" y="6310701"/>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2017/03/07 </a:t>
            </a:r>
            <a:endParaRPr kumimoji="1" lang="zh-TW" altLang="en-US" b="0">
              <a:solidFill>
                <a:srgbClr val="000000"/>
              </a:solidFill>
            </a:endParaRPr>
          </a:p>
        </p:txBody>
      </p:sp>
    </p:spTree>
    <p:extLst>
      <p:ext uri="{BB962C8B-B14F-4D97-AF65-F5344CB8AC3E}">
        <p14:creationId xmlns:p14="http://schemas.microsoft.com/office/powerpoint/2010/main" val="2332231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026"/>
            <a:ext cx="8229600" cy="1143000"/>
          </a:xfrm>
          <a:prstGeom prst="rect">
            <a:avLst/>
          </a:prstGeom>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94273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150"/>
            <a:ext cx="8229600" cy="1143000"/>
          </a:xfrm>
          <a:prstGeom prst="rect">
            <a:avLst/>
          </a:prstGeom>
        </p:spPr>
        <p:txBody>
          <a:bodyPr/>
          <a:lstStyle/>
          <a:p>
            <a:r>
              <a:rPr lang="zh-TW" altLang="en-US"/>
              <a:t>按一下以編輯母片標題樣式</a:t>
            </a:r>
          </a:p>
        </p:txBody>
      </p:sp>
      <p:sp>
        <p:nvSpPr>
          <p:cNvPr id="4" name="頁尾版面配置區 1"/>
          <p:cNvSpPr>
            <a:spLocks noGrp="1"/>
          </p:cNvSpPr>
          <p:nvPr>
            <p:ph type="ftr" sz="quarter" idx="11"/>
          </p:nvPr>
        </p:nvSpPr>
        <p:spPr>
          <a:xfrm>
            <a:off x="611210" y="6528015"/>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smtClean="0"/>
              <a:t>機密等級：密            日期： </a:t>
            </a:r>
            <a:r>
              <a:rPr lang="en-US" altLang="zh-TW" smtClean="0"/>
              <a:t>2018/07/17</a:t>
            </a:r>
            <a:endParaRPr lang="zh-TW" altLang="en-US"/>
          </a:p>
        </p:txBody>
      </p:sp>
    </p:spTree>
    <p:extLst>
      <p:ext uri="{BB962C8B-B14F-4D97-AF65-F5344CB8AC3E}">
        <p14:creationId xmlns:p14="http://schemas.microsoft.com/office/powerpoint/2010/main" val="7508185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983"/>
            <a:ext cx="7975922" cy="4608512"/>
          </a:xfrm>
          <a:prstGeom prst="rect">
            <a:avLst/>
          </a:prstGeom>
          <a:noFill/>
          <a:ln w="9525">
            <a:noFill/>
            <a:miter lim="800000"/>
            <a:headEnd/>
            <a:tailEnd/>
          </a:ln>
        </p:spPr>
        <p:txBody>
          <a:bodyPr/>
          <a:lstStyle>
            <a:lvl1pPr marL="0" marR="0" indent="0" algn="l" defTabSz="913851"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359" y="6310701"/>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1535868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983"/>
            <a:ext cx="7975922" cy="4608512"/>
          </a:xfrm>
          <a:prstGeom prst="rect">
            <a:avLst/>
          </a:prstGeom>
          <a:noFill/>
          <a:ln w="9525">
            <a:noFill/>
            <a:miter lim="800000"/>
            <a:headEnd/>
            <a:tailEnd/>
          </a:ln>
        </p:spPr>
        <p:txBody>
          <a:bodyPr/>
          <a:lstStyle>
            <a:lvl1pPr marL="0" marR="0" indent="0" algn="l" defTabSz="913851"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359" y="6310701"/>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33490754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983"/>
            <a:ext cx="7975922" cy="4608512"/>
          </a:xfrm>
          <a:prstGeom prst="rect">
            <a:avLst/>
          </a:prstGeom>
          <a:noFill/>
          <a:ln w="9525">
            <a:noFill/>
            <a:miter lim="800000"/>
            <a:headEnd/>
            <a:tailEnd/>
          </a:ln>
        </p:spPr>
        <p:txBody>
          <a:bodyPr/>
          <a:lstStyle>
            <a:lvl1pPr marL="0" marR="0" indent="0" algn="l" defTabSz="913851"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359" y="6310701"/>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665206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984"/>
            <a:ext cx="7975922" cy="4608512"/>
          </a:xfrm>
          <a:prstGeom prst="rect">
            <a:avLst/>
          </a:prstGeom>
          <a:noFill/>
          <a:ln w="9525">
            <a:noFill/>
            <a:miter lim="800000"/>
            <a:headEnd/>
            <a:tailEnd/>
          </a:ln>
        </p:spPr>
        <p:txBody>
          <a:bodyPr/>
          <a:lstStyle>
            <a:lvl1pPr marL="0" marR="0" indent="0" algn="l" defTabSz="913851"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359" y="6310701"/>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7424992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983"/>
            <a:ext cx="7975922" cy="4608512"/>
          </a:xfrm>
          <a:prstGeom prst="rect">
            <a:avLst/>
          </a:prstGeom>
          <a:noFill/>
          <a:ln w="9525">
            <a:noFill/>
            <a:miter lim="800000"/>
            <a:headEnd/>
            <a:tailEnd/>
          </a:ln>
        </p:spPr>
        <p:txBody>
          <a:bodyPr/>
          <a:lstStyle>
            <a:lvl1pPr marL="0" marR="0" indent="0" algn="l" defTabSz="913851"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359" y="6310701"/>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13160486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798"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310700"/>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2017/03/07 </a:t>
            </a:r>
            <a:endParaRPr kumimoji="1" lang="zh-TW" altLang="en-US" b="0">
              <a:solidFill>
                <a:srgbClr val="000000"/>
              </a:solidFill>
            </a:endParaRPr>
          </a:p>
        </p:txBody>
      </p:sp>
    </p:spTree>
    <p:extLst>
      <p:ext uri="{BB962C8B-B14F-4D97-AF65-F5344CB8AC3E}">
        <p14:creationId xmlns:p14="http://schemas.microsoft.com/office/powerpoint/2010/main" val="42565072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025"/>
            <a:ext cx="8229600" cy="1143000"/>
          </a:xfrm>
          <a:prstGeom prst="rect">
            <a:avLst/>
          </a:prstGeom>
        </p:spPr>
        <p:txBody>
          <a:bodyPr/>
          <a:lstStyle/>
          <a:p>
            <a:r>
              <a:rPr lang="zh-TW" altLang="en-US" smtClean="0"/>
              <a:t>按一下以編輯母片標題樣式</a:t>
            </a:r>
            <a:endParaRPr lang="zh-TW" altLang="en-US"/>
          </a:p>
        </p:txBody>
      </p:sp>
      <p:sp>
        <p:nvSpPr>
          <p:cNvPr id="3" name="頁尾版面配置區 1"/>
          <p:cNvSpPr>
            <a:spLocks noGrp="1"/>
          </p:cNvSpPr>
          <p:nvPr>
            <p:ph type="ftr" sz="quarter" idx="10"/>
          </p:nvPr>
        </p:nvSpPr>
        <p:spPr>
          <a:xfrm>
            <a:off x="611210" y="6310700"/>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2017/03/07 </a:t>
            </a:r>
            <a:endParaRPr kumimoji="1" lang="zh-TW" altLang="en-US" b="0">
              <a:solidFill>
                <a:srgbClr val="000000"/>
              </a:solidFill>
            </a:endParaRPr>
          </a:p>
        </p:txBody>
      </p:sp>
    </p:spTree>
    <p:extLst>
      <p:ext uri="{BB962C8B-B14F-4D97-AF65-F5344CB8AC3E}">
        <p14:creationId xmlns:p14="http://schemas.microsoft.com/office/powerpoint/2010/main" val="19570669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025"/>
            <a:ext cx="8229600" cy="1143000"/>
          </a:xfrm>
          <a:prstGeom prst="rect">
            <a:avLst/>
          </a:prstGeom>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513805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982"/>
            <a:ext cx="7975922" cy="4608512"/>
          </a:xfrm>
          <a:prstGeom prst="rect">
            <a:avLst/>
          </a:prstGeom>
          <a:noFill/>
          <a:ln w="9525">
            <a:noFill/>
            <a:miter lim="800000"/>
            <a:headEnd/>
            <a:tailEnd/>
          </a:ln>
        </p:spPr>
        <p:txBody>
          <a:bodyPr/>
          <a:lstStyle>
            <a:lvl1pPr marL="0" marR="0" indent="0" algn="l" defTabSz="914034"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357" y="6310700"/>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1950862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982"/>
            <a:ext cx="7975922" cy="4608512"/>
          </a:xfrm>
          <a:prstGeom prst="rect">
            <a:avLst/>
          </a:prstGeom>
          <a:noFill/>
          <a:ln w="9525">
            <a:noFill/>
            <a:miter lim="800000"/>
            <a:headEnd/>
            <a:tailEnd/>
          </a:ln>
        </p:spPr>
        <p:txBody>
          <a:bodyPr/>
          <a:lstStyle>
            <a:lvl1pPr marL="0" marR="0" indent="0" algn="l" defTabSz="914034"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357" y="6310700"/>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28862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528015"/>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smtClean="0">
                <a:solidFill>
                  <a:srgbClr val="000000"/>
                </a:solidFill>
              </a:rPr>
              <a:t>機密等級：密            日期： </a:t>
            </a:r>
            <a:r>
              <a:rPr lang="en-US" altLang="zh-TW" smtClean="0">
                <a:solidFill>
                  <a:srgbClr val="000000"/>
                </a:solidFill>
              </a:rPr>
              <a:t>2018/07/17</a:t>
            </a:r>
            <a:endParaRPr lang="zh-TW" altLang="en-US" dirty="0">
              <a:solidFill>
                <a:srgbClr val="000000"/>
              </a:solidFill>
            </a:endParaRPr>
          </a:p>
        </p:txBody>
      </p:sp>
    </p:spTree>
    <p:extLst>
      <p:ext uri="{BB962C8B-B14F-4D97-AF65-F5344CB8AC3E}">
        <p14:creationId xmlns:p14="http://schemas.microsoft.com/office/powerpoint/2010/main" val="3785875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982"/>
            <a:ext cx="7975922" cy="4608512"/>
          </a:xfrm>
          <a:prstGeom prst="rect">
            <a:avLst/>
          </a:prstGeom>
          <a:noFill/>
          <a:ln w="9525">
            <a:noFill/>
            <a:miter lim="800000"/>
            <a:headEnd/>
            <a:tailEnd/>
          </a:ln>
        </p:spPr>
        <p:txBody>
          <a:bodyPr/>
          <a:lstStyle>
            <a:lvl1pPr marL="0" marR="0" indent="0" algn="l" defTabSz="914034"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357" y="6310700"/>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3806308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983"/>
            <a:ext cx="7975922" cy="4608512"/>
          </a:xfrm>
          <a:prstGeom prst="rect">
            <a:avLst/>
          </a:prstGeom>
          <a:noFill/>
          <a:ln w="9525">
            <a:noFill/>
            <a:miter lim="800000"/>
            <a:headEnd/>
            <a:tailEnd/>
          </a:ln>
        </p:spPr>
        <p:txBody>
          <a:bodyPr/>
          <a:lstStyle>
            <a:lvl1pPr marL="0" marR="0" indent="0" algn="l" defTabSz="914034"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357" y="6310700"/>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332863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982"/>
            <a:ext cx="7975922" cy="4608512"/>
          </a:xfrm>
          <a:prstGeom prst="rect">
            <a:avLst/>
          </a:prstGeom>
          <a:noFill/>
          <a:ln w="9525">
            <a:noFill/>
            <a:miter lim="800000"/>
            <a:headEnd/>
            <a:tailEnd/>
          </a:ln>
        </p:spPr>
        <p:txBody>
          <a:bodyPr/>
          <a:lstStyle>
            <a:lvl1pPr marL="0" marR="0" indent="0" algn="l" defTabSz="914034"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357" y="6310700"/>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3105147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799"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311161"/>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solidFill>
                  <a:srgbClr val="000000"/>
                </a:solidFill>
              </a:rPr>
              <a:t>機密等級：密            日期：</a:t>
            </a:r>
            <a:r>
              <a:rPr lang="en-US" altLang="zh-TW">
                <a:solidFill>
                  <a:srgbClr val="000000"/>
                </a:solidFill>
              </a:rPr>
              <a:t>2017/01/10</a:t>
            </a:r>
            <a:endParaRPr lang="zh-TW" altLang="en-US">
              <a:solidFill>
                <a:srgbClr val="000000"/>
              </a:solidFill>
            </a:endParaRPr>
          </a:p>
          <a:p>
            <a:pPr>
              <a:defRPr/>
            </a:pPr>
            <a:endParaRPr lang="zh-TW" altLang="en-US">
              <a:solidFill>
                <a:srgbClr val="000000"/>
              </a:solidFill>
            </a:endParaRPr>
          </a:p>
        </p:txBody>
      </p:sp>
    </p:spTree>
    <p:extLst>
      <p:ext uri="{BB962C8B-B14F-4D97-AF65-F5344CB8AC3E}">
        <p14:creationId xmlns:p14="http://schemas.microsoft.com/office/powerpoint/2010/main" val="37681672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150"/>
            <a:ext cx="8229600" cy="1143000"/>
          </a:xfrm>
          <a:prstGeom prst="rect">
            <a:avLst/>
          </a:prstGeom>
        </p:spPr>
        <p:txBody>
          <a:bodyPr/>
          <a:lstStyle/>
          <a:p>
            <a:r>
              <a:rPr lang="zh-TW" altLang="en-US" smtClean="0"/>
              <a:t>按一下以編輯母片標題樣式</a:t>
            </a:r>
            <a:endParaRPr lang="zh-TW" altLang="en-US"/>
          </a:p>
        </p:txBody>
      </p:sp>
      <p:sp>
        <p:nvSpPr>
          <p:cNvPr id="3" name="頁尾版面配置區 1"/>
          <p:cNvSpPr>
            <a:spLocks noGrp="1"/>
          </p:cNvSpPr>
          <p:nvPr>
            <p:ph type="ftr" sz="quarter" idx="10"/>
          </p:nvPr>
        </p:nvSpPr>
        <p:spPr>
          <a:xfrm>
            <a:off x="611210" y="6311161"/>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solidFill>
                  <a:srgbClr val="000000"/>
                </a:solidFill>
              </a:rPr>
              <a:t>機密等級：密            日期：</a:t>
            </a:r>
            <a:r>
              <a:rPr lang="en-US" altLang="zh-TW">
                <a:solidFill>
                  <a:srgbClr val="000000"/>
                </a:solidFill>
              </a:rPr>
              <a:t>2017/01/10</a:t>
            </a:r>
            <a:endParaRPr lang="zh-TW" altLang="en-US">
              <a:solidFill>
                <a:srgbClr val="000000"/>
              </a:solidFill>
            </a:endParaRPr>
          </a:p>
          <a:p>
            <a:pPr>
              <a:defRPr/>
            </a:pPr>
            <a:endParaRPr lang="zh-TW" altLang="en-US">
              <a:solidFill>
                <a:srgbClr val="000000"/>
              </a:solidFill>
            </a:endParaRPr>
          </a:p>
        </p:txBody>
      </p:sp>
    </p:spTree>
    <p:extLst>
      <p:ext uri="{BB962C8B-B14F-4D97-AF65-F5344CB8AC3E}">
        <p14:creationId xmlns:p14="http://schemas.microsoft.com/office/powerpoint/2010/main" val="86985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311238"/>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2017/01/10</a:t>
            </a:r>
            <a:endParaRPr kumimoji="1" lang="zh-TW" altLang="en-US" b="0">
              <a:solidFill>
                <a:srgbClr val="000000"/>
              </a:solidFill>
            </a:endParaRPr>
          </a:p>
          <a:p>
            <a:pPr algn="l" eaLnBrk="1" hangingPunct="1">
              <a:defRPr/>
            </a:pPr>
            <a:endParaRPr kumimoji="1" lang="zh-TW" altLang="en-US" b="0">
              <a:solidFill>
                <a:srgbClr val="000000"/>
              </a:solidFill>
            </a:endParaRPr>
          </a:p>
        </p:txBody>
      </p:sp>
    </p:spTree>
    <p:extLst>
      <p:ext uri="{BB962C8B-B14F-4D97-AF65-F5344CB8AC3E}">
        <p14:creationId xmlns:p14="http://schemas.microsoft.com/office/powerpoint/2010/main" val="41985008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150"/>
            <a:ext cx="8229600" cy="1143000"/>
          </a:xfrm>
          <a:prstGeom prst="rect">
            <a:avLst/>
          </a:prstGeom>
        </p:spPr>
        <p:txBody>
          <a:bodyPr/>
          <a:lstStyle/>
          <a:p>
            <a:r>
              <a:rPr lang="zh-TW" altLang="en-US" smtClean="0"/>
              <a:t>按一下以編輯母片標題樣式</a:t>
            </a:r>
            <a:endParaRPr lang="zh-TW" altLang="en-US"/>
          </a:p>
        </p:txBody>
      </p:sp>
      <p:sp>
        <p:nvSpPr>
          <p:cNvPr id="3" name="頁尾版面配置區 1"/>
          <p:cNvSpPr>
            <a:spLocks noGrp="1"/>
          </p:cNvSpPr>
          <p:nvPr>
            <p:ph type="ftr" sz="quarter" idx="10"/>
          </p:nvPr>
        </p:nvSpPr>
        <p:spPr>
          <a:xfrm>
            <a:off x="611210" y="6311238"/>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2017/01/10</a:t>
            </a:r>
            <a:endParaRPr kumimoji="1" lang="zh-TW" altLang="en-US" b="0">
              <a:solidFill>
                <a:srgbClr val="000000"/>
              </a:solidFill>
            </a:endParaRPr>
          </a:p>
          <a:p>
            <a:pPr algn="l" eaLnBrk="1" hangingPunct="1">
              <a:defRPr/>
            </a:pPr>
            <a:endParaRPr kumimoji="1" lang="zh-TW" altLang="en-US" b="0">
              <a:solidFill>
                <a:srgbClr val="000000"/>
              </a:solidFill>
            </a:endParaRPr>
          </a:p>
        </p:txBody>
      </p:sp>
    </p:spTree>
    <p:extLst>
      <p:ext uri="{BB962C8B-B14F-4D97-AF65-F5344CB8AC3E}">
        <p14:creationId xmlns:p14="http://schemas.microsoft.com/office/powerpoint/2010/main" val="2281447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310876"/>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2017/01/10</a:t>
            </a:r>
            <a:endParaRPr kumimoji="1" lang="zh-TW" altLang="en-US" b="0">
              <a:solidFill>
                <a:srgbClr val="000000"/>
              </a:solidFill>
            </a:endParaRPr>
          </a:p>
          <a:p>
            <a:pPr algn="l" eaLnBrk="1" hangingPunct="1">
              <a:defRPr/>
            </a:pPr>
            <a:endParaRPr kumimoji="1" lang="zh-TW" altLang="en-US" b="0">
              <a:solidFill>
                <a:srgbClr val="000000"/>
              </a:solidFill>
            </a:endParaRPr>
          </a:p>
        </p:txBody>
      </p:sp>
    </p:spTree>
    <p:extLst>
      <p:ext uri="{BB962C8B-B14F-4D97-AF65-F5344CB8AC3E}">
        <p14:creationId xmlns:p14="http://schemas.microsoft.com/office/powerpoint/2010/main" val="15402056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150"/>
            <a:ext cx="8229600" cy="1143000"/>
          </a:xfrm>
          <a:prstGeom prst="rect">
            <a:avLst/>
          </a:prstGeom>
        </p:spPr>
        <p:txBody>
          <a:bodyPr/>
          <a:lstStyle/>
          <a:p>
            <a:r>
              <a:rPr lang="zh-TW" altLang="en-US" smtClean="0"/>
              <a:t>按一下以編輯母片標題樣式</a:t>
            </a:r>
            <a:endParaRPr lang="zh-TW" altLang="en-US"/>
          </a:p>
        </p:txBody>
      </p:sp>
      <p:sp>
        <p:nvSpPr>
          <p:cNvPr id="3" name="頁尾版面配置區 1"/>
          <p:cNvSpPr>
            <a:spLocks noGrp="1"/>
          </p:cNvSpPr>
          <p:nvPr>
            <p:ph type="ftr" sz="quarter" idx="10"/>
          </p:nvPr>
        </p:nvSpPr>
        <p:spPr>
          <a:xfrm>
            <a:off x="611210" y="6310876"/>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2017/01/10</a:t>
            </a:r>
            <a:endParaRPr kumimoji="1" lang="zh-TW" altLang="en-US" b="0">
              <a:solidFill>
                <a:srgbClr val="000000"/>
              </a:solidFill>
            </a:endParaRPr>
          </a:p>
          <a:p>
            <a:pPr algn="l" eaLnBrk="1" hangingPunct="1">
              <a:defRPr/>
            </a:pPr>
            <a:endParaRPr kumimoji="1" lang="zh-TW" altLang="en-US" b="0">
              <a:solidFill>
                <a:srgbClr val="000000"/>
              </a:solidFill>
            </a:endParaRPr>
          </a:p>
        </p:txBody>
      </p:sp>
    </p:spTree>
    <p:extLst>
      <p:ext uri="{BB962C8B-B14F-4D97-AF65-F5344CB8AC3E}">
        <p14:creationId xmlns:p14="http://schemas.microsoft.com/office/powerpoint/2010/main" val="1858804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310889"/>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solidFill>
                  <a:srgbClr val="000000"/>
                </a:solidFill>
              </a:rPr>
              <a:t>機密等級：密            日期：</a:t>
            </a:r>
            <a:r>
              <a:rPr lang="en-US" altLang="zh-TW">
                <a:solidFill>
                  <a:srgbClr val="000000"/>
                </a:solidFill>
              </a:rPr>
              <a:t>2017/01/10</a:t>
            </a:r>
            <a:endParaRPr lang="zh-TW" altLang="en-US">
              <a:solidFill>
                <a:srgbClr val="000000"/>
              </a:solidFill>
            </a:endParaRPr>
          </a:p>
          <a:p>
            <a:pPr>
              <a:defRPr/>
            </a:pPr>
            <a:endParaRPr lang="zh-TW" altLang="en-US">
              <a:solidFill>
                <a:srgbClr val="000000"/>
              </a:solidFill>
            </a:endParaRPr>
          </a:p>
        </p:txBody>
      </p:sp>
    </p:spTree>
    <p:extLst>
      <p:ext uri="{BB962C8B-B14F-4D97-AF65-F5344CB8AC3E}">
        <p14:creationId xmlns:p14="http://schemas.microsoft.com/office/powerpoint/2010/main" val="387316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150"/>
            <a:ext cx="8229600" cy="1143000"/>
          </a:xfrm>
          <a:prstGeom prst="rect">
            <a:avLst/>
          </a:prstGeom>
        </p:spPr>
        <p:txBody>
          <a:bodyPr/>
          <a:lstStyle/>
          <a:p>
            <a:r>
              <a:rPr lang="zh-TW" altLang="en-US" smtClean="0"/>
              <a:t>按一下以編輯母片標題樣式</a:t>
            </a:r>
            <a:endParaRPr lang="zh-TW" altLang="en-US"/>
          </a:p>
        </p:txBody>
      </p:sp>
      <p:sp>
        <p:nvSpPr>
          <p:cNvPr id="3" name="頁尾版面配置區 1"/>
          <p:cNvSpPr>
            <a:spLocks noGrp="1"/>
          </p:cNvSpPr>
          <p:nvPr>
            <p:ph type="ftr" sz="quarter" idx="10"/>
          </p:nvPr>
        </p:nvSpPr>
        <p:spPr>
          <a:xfrm>
            <a:off x="611210" y="6528015"/>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smtClean="0">
                <a:solidFill>
                  <a:srgbClr val="000000"/>
                </a:solidFill>
              </a:rPr>
              <a:t>機密等級：密            日期： </a:t>
            </a:r>
            <a:r>
              <a:rPr lang="en-US" altLang="zh-TW" smtClean="0">
                <a:solidFill>
                  <a:srgbClr val="000000"/>
                </a:solidFill>
              </a:rPr>
              <a:t>2018/07/17</a:t>
            </a:r>
            <a:endParaRPr lang="zh-TW" altLang="en-US">
              <a:solidFill>
                <a:srgbClr val="000000"/>
              </a:solidFill>
            </a:endParaRPr>
          </a:p>
        </p:txBody>
      </p:sp>
    </p:spTree>
    <p:extLst>
      <p:ext uri="{BB962C8B-B14F-4D97-AF65-F5344CB8AC3E}">
        <p14:creationId xmlns:p14="http://schemas.microsoft.com/office/powerpoint/2010/main" val="19879018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310889"/>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solidFill>
                  <a:srgbClr val="000000"/>
                </a:solidFill>
              </a:rPr>
              <a:t>機密等級：密            日期：</a:t>
            </a:r>
            <a:r>
              <a:rPr lang="en-US" altLang="zh-TW">
                <a:solidFill>
                  <a:srgbClr val="000000"/>
                </a:solidFill>
              </a:rPr>
              <a:t>2017/01/10</a:t>
            </a:r>
            <a:endParaRPr lang="zh-TW" altLang="en-US">
              <a:solidFill>
                <a:srgbClr val="000000"/>
              </a:solidFill>
            </a:endParaRPr>
          </a:p>
          <a:p>
            <a:pPr>
              <a:defRPr/>
            </a:pPr>
            <a:endParaRPr lang="zh-TW" altLang="en-US">
              <a:solidFill>
                <a:srgbClr val="000000"/>
              </a:solidFill>
            </a:endParaRPr>
          </a:p>
        </p:txBody>
      </p:sp>
    </p:spTree>
    <p:extLst>
      <p:ext uri="{BB962C8B-B14F-4D97-AF65-F5344CB8AC3E}">
        <p14:creationId xmlns:p14="http://schemas.microsoft.com/office/powerpoint/2010/main" val="23102532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12" name="Rectangle 3"/>
          <p:cNvSpPr>
            <a:spLocks noGrp="1" noChangeArrowheads="1"/>
          </p:cNvSpPr>
          <p:nvPr>
            <p:ph idx="1"/>
          </p:nvPr>
        </p:nvSpPr>
        <p:spPr bwMode="auto">
          <a:xfrm>
            <a:off x="844550" y="1630145"/>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3" name="頁尾版面配置區 1"/>
          <p:cNvSpPr>
            <a:spLocks noGrp="1"/>
          </p:cNvSpPr>
          <p:nvPr>
            <p:ph type="ftr" sz="quarter" idx="10"/>
          </p:nvPr>
        </p:nvSpPr>
        <p:spPr>
          <a:xfrm>
            <a:off x="847235" y="6310736"/>
            <a:ext cx="6783387" cy="287405"/>
          </a:xfrm>
          <a:prstGeom prst="rect">
            <a:avLst/>
          </a:prstGeom>
        </p:spPr>
        <p:txBody>
          <a:bodyPr/>
          <a:lstStyle>
            <a:lvl1pPr algn="ctr" eaLnBrk="0" hangingPunct="0">
              <a:defRPr kumimoji="0" b="1"/>
            </a:lvl1pPr>
          </a:lstStyle>
          <a:p>
            <a:pPr>
              <a:defRPr/>
            </a:pPr>
            <a:r>
              <a:rPr lang="zh-TW" altLang="en-US">
                <a:solidFill>
                  <a:srgbClr val="000000"/>
                </a:solidFill>
              </a:rPr>
              <a:t>機密等級：            版本</a:t>
            </a:r>
            <a:r>
              <a:rPr lang="en-US" altLang="zh-TW">
                <a:solidFill>
                  <a:srgbClr val="000000"/>
                </a:solidFill>
              </a:rPr>
              <a:t>(</a:t>
            </a:r>
            <a:r>
              <a:rPr lang="zh-TW" altLang="en-US">
                <a:solidFill>
                  <a:srgbClr val="000000"/>
                </a:solidFill>
              </a:rPr>
              <a:t>日期</a:t>
            </a:r>
            <a:r>
              <a:rPr lang="en-US" altLang="zh-TW">
                <a:solidFill>
                  <a:srgbClr val="000000"/>
                </a:solidFill>
              </a:rPr>
              <a:t>)</a:t>
            </a:r>
            <a:r>
              <a:rPr lang="zh-TW" altLang="en-US">
                <a:solidFill>
                  <a:srgbClr val="000000"/>
                </a:solidFill>
              </a:rPr>
              <a:t>：</a:t>
            </a:r>
            <a:r>
              <a:rPr lang="en-US" altLang="zh-TW">
                <a:solidFill>
                  <a:srgbClr val="000000"/>
                </a:solidFill>
              </a:rPr>
              <a:t>103/09 V1</a:t>
            </a:r>
            <a:endParaRPr lang="zh-TW" altLang="en-US">
              <a:solidFill>
                <a:srgbClr val="000000"/>
              </a:solidFill>
            </a:endParaRPr>
          </a:p>
        </p:txBody>
      </p:sp>
      <p:sp>
        <p:nvSpPr>
          <p:cNvPr id="4" name="矩形 3"/>
          <p:cNvSpPr/>
          <p:nvPr userDrawn="1"/>
        </p:nvSpPr>
        <p:spPr bwMode="auto">
          <a:xfrm>
            <a:off x="2195736" y="548807"/>
            <a:ext cx="5544616" cy="648222"/>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eaLnBrk="1" hangingPunct="1"/>
            <a:endParaRPr kumimoji="1" lang="zh-TW" altLang="en-US" sz="2400" b="0" u="sng" smtClean="0">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204817241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310344"/>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2017/01/10</a:t>
            </a:r>
            <a:endParaRPr kumimoji="1" lang="zh-TW" altLang="en-US" b="0">
              <a:solidFill>
                <a:srgbClr val="000000"/>
              </a:solidFill>
            </a:endParaRPr>
          </a:p>
          <a:p>
            <a:pPr algn="l" eaLnBrk="1" hangingPunct="1">
              <a:defRPr/>
            </a:pPr>
            <a:endParaRPr kumimoji="1" lang="zh-TW" altLang="en-US" b="0">
              <a:solidFill>
                <a:srgbClr val="000000"/>
              </a:solidFill>
            </a:endParaRPr>
          </a:p>
        </p:txBody>
      </p:sp>
    </p:spTree>
    <p:extLst>
      <p:ext uri="{BB962C8B-B14F-4D97-AF65-F5344CB8AC3E}">
        <p14:creationId xmlns:p14="http://schemas.microsoft.com/office/powerpoint/2010/main" val="36835318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69"/>
            <a:ext cx="8229600" cy="1143000"/>
          </a:xfrm>
          <a:prstGeom prst="rect">
            <a:avLst/>
          </a:prstGeom>
        </p:spPr>
        <p:txBody>
          <a:bodyPr/>
          <a:lstStyle/>
          <a:p>
            <a:r>
              <a:rPr lang="zh-TW" altLang="en-US" smtClean="0"/>
              <a:t>按一下以編輯母片標題樣式</a:t>
            </a:r>
            <a:endParaRPr lang="zh-TW" altLang="en-US"/>
          </a:p>
        </p:txBody>
      </p:sp>
      <p:sp>
        <p:nvSpPr>
          <p:cNvPr id="3" name="頁尾版面配置區 1"/>
          <p:cNvSpPr>
            <a:spLocks noGrp="1"/>
          </p:cNvSpPr>
          <p:nvPr>
            <p:ph type="ftr" sz="quarter" idx="10"/>
          </p:nvPr>
        </p:nvSpPr>
        <p:spPr>
          <a:xfrm>
            <a:off x="611210" y="6310344"/>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2017/01/10</a:t>
            </a:r>
            <a:endParaRPr kumimoji="1" lang="zh-TW" altLang="en-US" b="0">
              <a:solidFill>
                <a:srgbClr val="000000"/>
              </a:solidFill>
            </a:endParaRPr>
          </a:p>
          <a:p>
            <a:pPr algn="l" eaLnBrk="1" hangingPunct="1">
              <a:defRPr/>
            </a:pPr>
            <a:endParaRPr kumimoji="1" lang="zh-TW" altLang="en-US" b="0">
              <a:solidFill>
                <a:srgbClr val="000000"/>
              </a:solidFill>
            </a:endParaRPr>
          </a:p>
        </p:txBody>
      </p:sp>
    </p:spTree>
    <p:extLst>
      <p:ext uri="{BB962C8B-B14F-4D97-AF65-F5344CB8AC3E}">
        <p14:creationId xmlns:p14="http://schemas.microsoft.com/office/powerpoint/2010/main" val="25662114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311184"/>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2017/01/10</a:t>
            </a:r>
            <a:endParaRPr kumimoji="1" lang="zh-TW" altLang="en-US" b="0">
              <a:solidFill>
                <a:srgbClr val="000000"/>
              </a:solidFill>
            </a:endParaRPr>
          </a:p>
          <a:p>
            <a:pPr algn="l" eaLnBrk="1" hangingPunct="1">
              <a:defRPr/>
            </a:pPr>
            <a:endParaRPr kumimoji="1" lang="zh-TW" altLang="en-US" b="0">
              <a:solidFill>
                <a:srgbClr val="000000"/>
              </a:solidFill>
            </a:endParaRPr>
          </a:p>
        </p:txBody>
      </p:sp>
    </p:spTree>
    <p:extLst>
      <p:ext uri="{BB962C8B-B14F-4D97-AF65-F5344CB8AC3E}">
        <p14:creationId xmlns:p14="http://schemas.microsoft.com/office/powerpoint/2010/main" val="28375780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150"/>
            <a:ext cx="8229600" cy="1143000"/>
          </a:xfrm>
          <a:prstGeom prst="rect">
            <a:avLst/>
          </a:prstGeom>
        </p:spPr>
        <p:txBody>
          <a:bodyPr/>
          <a:lstStyle/>
          <a:p>
            <a:r>
              <a:rPr lang="zh-TW" altLang="en-US" smtClean="0"/>
              <a:t>按一下以編輯母片標題樣式</a:t>
            </a:r>
            <a:endParaRPr lang="zh-TW" altLang="en-US"/>
          </a:p>
        </p:txBody>
      </p:sp>
      <p:sp>
        <p:nvSpPr>
          <p:cNvPr id="3" name="頁尾版面配置區 1"/>
          <p:cNvSpPr>
            <a:spLocks noGrp="1"/>
          </p:cNvSpPr>
          <p:nvPr>
            <p:ph type="ftr" sz="quarter" idx="10"/>
          </p:nvPr>
        </p:nvSpPr>
        <p:spPr>
          <a:xfrm>
            <a:off x="611210" y="6311184"/>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2017/01/10</a:t>
            </a:r>
            <a:endParaRPr kumimoji="1" lang="zh-TW" altLang="en-US" b="0">
              <a:solidFill>
                <a:srgbClr val="000000"/>
              </a:solidFill>
            </a:endParaRPr>
          </a:p>
          <a:p>
            <a:pPr algn="l" eaLnBrk="1" hangingPunct="1">
              <a:defRPr/>
            </a:pPr>
            <a:endParaRPr kumimoji="1" lang="zh-TW" altLang="en-US" b="0">
              <a:solidFill>
                <a:srgbClr val="000000"/>
              </a:solidFill>
            </a:endParaRPr>
          </a:p>
        </p:txBody>
      </p:sp>
    </p:spTree>
    <p:extLst>
      <p:ext uri="{BB962C8B-B14F-4D97-AF65-F5344CB8AC3E}">
        <p14:creationId xmlns:p14="http://schemas.microsoft.com/office/powerpoint/2010/main" val="27414262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2" y="1053530"/>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a:t>按一下以編輯母片文字樣式</a:t>
            </a:r>
          </a:p>
        </p:txBody>
      </p:sp>
      <p:sp>
        <p:nvSpPr>
          <p:cNvPr id="4" name="頁尾版面配置區 1">
            <a:extLst/>
          </p:cNvPr>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2020/07/07</a:t>
            </a:r>
            <a:endParaRPr lang="zh-TW" altLang="en-US"/>
          </a:p>
        </p:txBody>
      </p:sp>
    </p:spTree>
    <p:extLst>
      <p:ext uri="{BB962C8B-B14F-4D97-AF65-F5344CB8AC3E}">
        <p14:creationId xmlns:p14="http://schemas.microsoft.com/office/powerpoint/2010/main" val="35941295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
        <p:nvSpPr>
          <p:cNvPr id="3" name="頁尾版面配置區 1">
            <a:extLst/>
          </p:cNvPr>
          <p:cNvSpPr>
            <a:spLocks noGrp="1"/>
          </p:cNvSpPr>
          <p:nvPr>
            <p:ph type="ftr" sz="quarter" idx="10"/>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2020/07/07</a:t>
            </a:r>
            <a:endParaRPr lang="zh-TW" altLang="en-US"/>
          </a:p>
        </p:txBody>
      </p:sp>
    </p:spTree>
    <p:extLst>
      <p:ext uri="{BB962C8B-B14F-4D97-AF65-F5344CB8AC3E}">
        <p14:creationId xmlns:p14="http://schemas.microsoft.com/office/powerpoint/2010/main" val="19276450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a:t>按一下以編輯母片標題樣式</a:t>
            </a:r>
          </a:p>
        </p:txBody>
      </p:sp>
    </p:spTree>
    <p:extLst>
      <p:ext uri="{BB962C8B-B14F-4D97-AF65-F5344CB8AC3E}">
        <p14:creationId xmlns:p14="http://schemas.microsoft.com/office/powerpoint/2010/main" val="10459822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4"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solidFill>
                  <a:srgbClr val="000000"/>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283744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5150"/>
            <a:ext cx="8229600" cy="1143000"/>
          </a:xfrm>
          <a:prstGeom prst="rect">
            <a:avLst/>
          </a:prstGeom>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294488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空白">
    <p:spTree>
      <p:nvGrpSpPr>
        <p:cNvPr id="1" name=""/>
        <p:cNvGrpSpPr/>
        <p:nvPr/>
      </p:nvGrpSpPr>
      <p:grpSpPr>
        <a:xfrm>
          <a:off x="0" y="0"/>
          <a:ext cx="0" cy="0"/>
          <a:chOff x="0" y="0"/>
          <a:chExt cx="0" cy="0"/>
        </a:xfrm>
      </p:grpSpPr>
      <p:sp>
        <p:nvSpPr>
          <p:cNvPr id="4" name="內容版面配置區 3"/>
          <p:cNvSpPr>
            <a:spLocks noGrp="1"/>
          </p:cNvSpPr>
          <p:nvPr>
            <p:ph idx="4294967295"/>
          </p:nvPr>
        </p:nvSpPr>
        <p:spPr>
          <a:xfrm>
            <a:off x="850900" y="1629643"/>
            <a:ext cx="7969572" cy="4608512"/>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Wingdings" pitchFamily="2" charset="2"/>
              <a:buChar char="l"/>
              <a:tabLst/>
              <a:defRPr sz="1800">
                <a:latin typeface="Arial" pitchFamily="34" charset="0"/>
                <a:cs typeface="Arial" pitchFamily="34" charset="0"/>
              </a:defRPr>
            </a:lvl1pPr>
          </a:lstStyle>
          <a:p>
            <a:pPr lvl="0"/>
            <a:r>
              <a:rPr lang="zh-TW" altLang="en-US" dirty="0"/>
              <a:t>按一下以編輯母片文字樣式</a:t>
            </a:r>
          </a:p>
          <a:p>
            <a:pPr lvl="1"/>
            <a:r>
              <a:rPr lang="zh-TW" altLang="en-US" dirty="0"/>
              <a:t>第二層</a:t>
            </a:r>
          </a:p>
        </p:txBody>
      </p:sp>
      <p:sp>
        <p:nvSpPr>
          <p:cNvPr id="3" name="頁尾版面配置區 1"/>
          <p:cNvSpPr>
            <a:spLocks noGrp="1"/>
          </p:cNvSpPr>
          <p:nvPr>
            <p:ph type="ftr" sz="quarter" idx="10"/>
          </p:nvPr>
        </p:nvSpPr>
        <p:spPr>
          <a:xfrm>
            <a:off x="846138" y="6310313"/>
            <a:ext cx="6783387" cy="287337"/>
          </a:xfrm>
          <a:prstGeom prst="rect">
            <a:avLst/>
          </a:prstGeom>
        </p:spPr>
        <p:txBody>
          <a:bodyPr/>
          <a:lstStyle>
            <a:lvl1pPr algn="ctr" eaLnBrk="0" hangingPunct="0">
              <a:defRPr kumimoji="0" b="1">
                <a:solidFill>
                  <a:srgbClr val="000000"/>
                </a:solidFill>
                <a:latin typeface="Arial" pitchFamily="34" charset="0"/>
                <a:ea typeface="新細明體" charset="-120"/>
                <a:cs typeface="Arial" pitchFamily="34" charset="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24841946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3_空白">
    <p:spTree>
      <p:nvGrpSpPr>
        <p:cNvPr id="1" name=""/>
        <p:cNvGrpSpPr/>
        <p:nvPr/>
      </p:nvGrpSpPr>
      <p:grpSpPr>
        <a:xfrm>
          <a:off x="0" y="0"/>
          <a:ext cx="0" cy="0"/>
          <a:chOff x="0" y="0"/>
          <a:chExt cx="0" cy="0"/>
        </a:xfrm>
      </p:grpSpPr>
      <p:sp>
        <p:nvSpPr>
          <p:cNvPr id="3" name="頁尾版面配置區 1"/>
          <p:cNvSpPr txBox="1">
            <a:spLocks/>
          </p:cNvSpPr>
          <p:nvPr userDrawn="1"/>
        </p:nvSpPr>
        <p:spPr bwMode="auto">
          <a:xfrm>
            <a:off x="827088" y="6657975"/>
            <a:ext cx="6783387" cy="288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TW"/>
            </a:defPPr>
            <a:lvl1pPr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1pPr>
            <a:lvl2pPr marL="742950" indent="-28575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2pPr>
            <a:lvl3pPr marL="11430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3pPr>
            <a:lvl4pPr marL="16002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4pPr>
            <a:lvl5pPr marL="20574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5pPr>
            <a:lvl6pPr marL="25146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6pPr>
            <a:lvl7pPr marL="29718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7pPr>
            <a:lvl8pPr marL="34290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8pPr>
            <a:lvl9pPr marL="38862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9pPr>
          </a:lstStyle>
          <a:p>
            <a:pPr eaLnBrk="1" hangingPunct="1">
              <a:defRPr/>
            </a:pPr>
            <a:r>
              <a:rPr lang="zh-TW" altLang="en-US" sz="1000" b="1" u="none" dirty="0">
                <a:solidFill>
                  <a:srgbClr val="000000"/>
                </a:solidFill>
                <a:latin typeface="微軟正黑體" pitchFamily="34" charset="-120"/>
                <a:ea typeface="微軟正黑體" pitchFamily="34" charset="-120"/>
              </a:rPr>
              <a:t>機密等級：機密</a:t>
            </a:r>
          </a:p>
        </p:txBody>
      </p:sp>
      <p:sp>
        <p:nvSpPr>
          <p:cNvPr id="12" name="Rectangle 3"/>
          <p:cNvSpPr>
            <a:spLocks noGrp="1" noChangeArrowheads="1"/>
          </p:cNvSpPr>
          <p:nvPr>
            <p:ph idx="1"/>
          </p:nvPr>
        </p:nvSpPr>
        <p:spPr bwMode="auto">
          <a:xfrm>
            <a:off x="844550" y="1629643"/>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4" name="頁尾版面配置區 1"/>
          <p:cNvSpPr>
            <a:spLocks noGrp="1"/>
          </p:cNvSpPr>
          <p:nvPr>
            <p:ph type="ftr" sz="quarter" idx="10"/>
          </p:nvPr>
        </p:nvSpPr>
        <p:spPr>
          <a:xfrm>
            <a:off x="846138" y="6310313"/>
            <a:ext cx="6783387" cy="287337"/>
          </a:xfrm>
          <a:prstGeom prst="rect">
            <a:avLst/>
          </a:prstGeom>
        </p:spPr>
        <p:txBody>
          <a:bodyPr/>
          <a:lstStyle>
            <a:lvl1pPr algn="ct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2994689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4_空白">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847725" y="765175"/>
            <a:ext cx="79724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標楷體" pitchFamily="65" charset="-120"/>
                <a:ea typeface="標楷體" pitchFamily="65" charset="-120"/>
              </a:defRPr>
            </a:lvl1pPr>
            <a:lvl2pPr marL="742950" indent="-285750">
              <a:defRPr sz="2000" b="1">
                <a:solidFill>
                  <a:schemeClr val="tx1"/>
                </a:solidFill>
                <a:latin typeface="標楷體" pitchFamily="65" charset="-120"/>
                <a:ea typeface="標楷體" pitchFamily="65" charset="-120"/>
              </a:defRPr>
            </a:lvl2pPr>
            <a:lvl3pPr marL="1143000" indent="-228600">
              <a:defRPr sz="2000" b="1">
                <a:solidFill>
                  <a:schemeClr val="tx1"/>
                </a:solidFill>
                <a:latin typeface="標楷體" pitchFamily="65" charset="-120"/>
                <a:ea typeface="標楷體" pitchFamily="65" charset="-120"/>
              </a:defRPr>
            </a:lvl3pPr>
            <a:lvl4pPr marL="1600200" indent="-228600">
              <a:defRPr sz="2000" b="1">
                <a:solidFill>
                  <a:schemeClr val="tx1"/>
                </a:solidFill>
                <a:latin typeface="標楷體" pitchFamily="65" charset="-120"/>
                <a:ea typeface="標楷體" pitchFamily="65" charset="-120"/>
              </a:defRPr>
            </a:lvl4pPr>
            <a:lvl5pPr marL="2057400" indent="-228600">
              <a:defRPr sz="2000" b="1">
                <a:solidFill>
                  <a:schemeClr val="tx1"/>
                </a:solidFill>
                <a:latin typeface="標楷體" pitchFamily="65" charset="-120"/>
                <a:ea typeface="標楷體" pitchFamily="65" charset="-120"/>
              </a:defRPr>
            </a:lvl5pPr>
            <a:lvl6pPr marL="25146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6pPr>
            <a:lvl7pPr marL="29718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7pPr>
            <a:lvl8pPr marL="34290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8pPr>
            <a:lvl9pPr marL="38862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9pPr>
          </a:lstStyle>
          <a:p>
            <a:pPr algn="ctr" eaLnBrk="0" hangingPunct="0">
              <a:defRPr/>
            </a:pPr>
            <a:endParaRPr lang="zh-TW" altLang="en-US" sz="3600" u="none">
              <a:solidFill>
                <a:srgbClr val="000000"/>
              </a:solidFill>
            </a:endParaRPr>
          </a:p>
        </p:txBody>
      </p:sp>
      <p:sp>
        <p:nvSpPr>
          <p:cNvPr id="5" name="頁尾版面配置區 1"/>
          <p:cNvSpPr txBox="1">
            <a:spLocks/>
          </p:cNvSpPr>
          <p:nvPr userDrawn="1"/>
        </p:nvSpPr>
        <p:spPr bwMode="auto">
          <a:xfrm>
            <a:off x="827088" y="6657975"/>
            <a:ext cx="6783387" cy="288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TW"/>
            </a:defPPr>
            <a:lvl1pPr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1pPr>
            <a:lvl2pPr marL="742950" indent="-28575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2pPr>
            <a:lvl3pPr marL="11430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3pPr>
            <a:lvl4pPr marL="16002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4pPr>
            <a:lvl5pPr marL="20574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5pPr>
            <a:lvl6pPr marL="25146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6pPr>
            <a:lvl7pPr marL="29718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7pPr>
            <a:lvl8pPr marL="34290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8pPr>
            <a:lvl9pPr marL="38862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9pPr>
          </a:lstStyle>
          <a:p>
            <a:pPr eaLnBrk="1" hangingPunct="1">
              <a:defRPr/>
            </a:pPr>
            <a:r>
              <a:rPr lang="zh-TW" altLang="en-US" sz="1000" b="1" u="none" dirty="0">
                <a:solidFill>
                  <a:srgbClr val="000000"/>
                </a:solidFill>
                <a:latin typeface="微軟正黑體" pitchFamily="34" charset="-120"/>
                <a:ea typeface="微軟正黑體" pitchFamily="34" charset="-120"/>
              </a:rPr>
              <a:t>機密等級：機密</a:t>
            </a:r>
          </a:p>
        </p:txBody>
      </p:sp>
      <p:sp>
        <p:nvSpPr>
          <p:cNvPr id="12" name="Rectangle 3"/>
          <p:cNvSpPr>
            <a:spLocks noGrp="1" noChangeArrowheads="1"/>
          </p:cNvSpPr>
          <p:nvPr>
            <p:ph idx="1"/>
          </p:nvPr>
        </p:nvSpPr>
        <p:spPr bwMode="auto">
          <a:xfrm>
            <a:off x="844550" y="1629643"/>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6" name="Rectangle 3"/>
          <p:cNvSpPr>
            <a:spLocks noGrp="1" noChangeArrowheads="1"/>
          </p:cNvSpPr>
          <p:nvPr>
            <p:ph idx="11"/>
          </p:nvPr>
        </p:nvSpPr>
        <p:spPr bwMode="auto">
          <a:xfrm>
            <a:off x="844550" y="1630795"/>
            <a:ext cx="7975600" cy="460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TW" altLang="en-US" noProof="0"/>
              <a:t>按一下以編輯母片</a:t>
            </a:r>
          </a:p>
        </p:txBody>
      </p:sp>
      <p:sp>
        <p:nvSpPr>
          <p:cNvPr id="7" name="頁尾版面配置區 1"/>
          <p:cNvSpPr>
            <a:spLocks noGrp="1"/>
          </p:cNvSpPr>
          <p:nvPr>
            <p:ph type="ftr" sz="quarter" idx="12"/>
          </p:nvPr>
        </p:nvSpPr>
        <p:spPr>
          <a:xfrm>
            <a:off x="846138" y="6310313"/>
            <a:ext cx="6783387" cy="287337"/>
          </a:xfrm>
          <a:prstGeom prst="rect">
            <a:avLst/>
          </a:prstGeom>
        </p:spPr>
        <p:txBody>
          <a:bodyPr/>
          <a:lstStyle>
            <a:lvl1pPr algn="ct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8"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40356439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5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4"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solidFill>
                  <a:srgbClr val="000000"/>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1581324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21_空白">
    <p:spTree>
      <p:nvGrpSpPr>
        <p:cNvPr id="1" name=""/>
        <p:cNvGrpSpPr/>
        <p:nvPr/>
      </p:nvGrpSpPr>
      <p:grpSpPr>
        <a:xfrm>
          <a:off x="0" y="0"/>
          <a:ext cx="0" cy="0"/>
          <a:chOff x="0" y="0"/>
          <a:chExt cx="0" cy="0"/>
        </a:xfrm>
      </p:grpSpPr>
      <p:sp>
        <p:nvSpPr>
          <p:cNvPr id="12" name="Rectangle 3"/>
          <p:cNvSpPr>
            <a:spLocks noGrp="1" noChangeArrowheads="1"/>
          </p:cNvSpPr>
          <p:nvPr>
            <p:ph idx="1"/>
          </p:nvPr>
        </p:nvSpPr>
        <p:spPr bwMode="auto">
          <a:xfrm>
            <a:off x="844550" y="1629608"/>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3" name="頁尾版面配置區 1"/>
          <p:cNvSpPr>
            <a:spLocks noGrp="1"/>
          </p:cNvSpPr>
          <p:nvPr>
            <p:ph type="ftr" sz="quarter" idx="10"/>
          </p:nvPr>
        </p:nvSpPr>
        <p:spPr>
          <a:xfrm>
            <a:off x="846138" y="6310313"/>
            <a:ext cx="6783387" cy="287337"/>
          </a:xfrm>
          <a:prstGeom prst="rect">
            <a:avLst/>
          </a:prstGeom>
        </p:spPr>
        <p:txBody>
          <a:bodyPr/>
          <a:lstStyle>
            <a:lvl1pPr algn="ct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4"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42287436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2_空白">
    <p:spTree>
      <p:nvGrpSpPr>
        <p:cNvPr id="1" name=""/>
        <p:cNvGrpSpPr/>
        <p:nvPr/>
      </p:nvGrpSpPr>
      <p:grpSpPr>
        <a:xfrm>
          <a:off x="0" y="0"/>
          <a:ext cx="0" cy="0"/>
          <a:chOff x="0" y="0"/>
          <a:chExt cx="0" cy="0"/>
        </a:xfrm>
      </p:grpSpPr>
      <p:sp>
        <p:nvSpPr>
          <p:cNvPr id="4" name="內容版面配置區 3"/>
          <p:cNvSpPr>
            <a:spLocks noGrp="1"/>
          </p:cNvSpPr>
          <p:nvPr>
            <p:ph idx="4294967295"/>
          </p:nvPr>
        </p:nvSpPr>
        <p:spPr>
          <a:xfrm>
            <a:off x="850900" y="1629631"/>
            <a:ext cx="7969572" cy="4608512"/>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Wingdings" pitchFamily="2" charset="2"/>
              <a:buChar char="l"/>
              <a:tabLst/>
              <a:defRPr sz="1800">
                <a:latin typeface="Arial" pitchFamily="34" charset="0"/>
                <a:cs typeface="Arial" pitchFamily="34" charset="0"/>
              </a:defRPr>
            </a:lvl1pPr>
          </a:lstStyle>
          <a:p>
            <a:pPr lvl="0"/>
            <a:r>
              <a:rPr lang="zh-TW" altLang="en-US" dirty="0"/>
              <a:t>按一下以編輯母片文字樣式</a:t>
            </a:r>
          </a:p>
          <a:p>
            <a:pPr lvl="1"/>
            <a:r>
              <a:rPr lang="zh-TW" altLang="en-US" dirty="0"/>
              <a:t>第二層</a:t>
            </a:r>
          </a:p>
        </p:txBody>
      </p:sp>
      <p:sp>
        <p:nvSpPr>
          <p:cNvPr id="3" name="頁尾版面配置區 1"/>
          <p:cNvSpPr>
            <a:spLocks noGrp="1"/>
          </p:cNvSpPr>
          <p:nvPr>
            <p:ph type="ftr" sz="quarter" idx="10"/>
          </p:nvPr>
        </p:nvSpPr>
        <p:spPr>
          <a:xfrm>
            <a:off x="846138" y="6310313"/>
            <a:ext cx="6783387" cy="287337"/>
          </a:xfrm>
          <a:prstGeom prst="rect">
            <a:avLst/>
          </a:prstGeom>
        </p:spPr>
        <p:txBody>
          <a:bodyPr/>
          <a:lstStyle>
            <a:lvl1pPr algn="ctr" eaLnBrk="0" hangingPunct="0">
              <a:defRPr kumimoji="0" b="1">
                <a:solidFill>
                  <a:srgbClr val="000000"/>
                </a:solidFill>
                <a:latin typeface="Arial" pitchFamily="34" charset="0"/>
                <a:ea typeface="新細明體" charset="-120"/>
                <a:cs typeface="Arial" pitchFamily="34" charset="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17821863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6_空白">
    <p:spTree>
      <p:nvGrpSpPr>
        <p:cNvPr id="1" name=""/>
        <p:cNvGrpSpPr/>
        <p:nvPr/>
      </p:nvGrpSpPr>
      <p:grpSpPr>
        <a:xfrm>
          <a:off x="0" y="0"/>
          <a:ext cx="0" cy="0"/>
          <a:chOff x="0" y="0"/>
          <a:chExt cx="0" cy="0"/>
        </a:xfrm>
      </p:grpSpPr>
      <p:sp>
        <p:nvSpPr>
          <p:cNvPr id="3" name="頁尾版面配置區 1"/>
          <p:cNvSpPr txBox="1">
            <a:spLocks/>
          </p:cNvSpPr>
          <p:nvPr userDrawn="1"/>
        </p:nvSpPr>
        <p:spPr bwMode="auto">
          <a:xfrm>
            <a:off x="827088" y="6657975"/>
            <a:ext cx="6783387" cy="288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TW"/>
            </a:defPPr>
            <a:lvl1pPr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1pPr>
            <a:lvl2pPr marL="742950" indent="-28575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2pPr>
            <a:lvl3pPr marL="11430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3pPr>
            <a:lvl4pPr marL="16002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4pPr>
            <a:lvl5pPr marL="20574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5pPr>
            <a:lvl6pPr marL="25146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6pPr>
            <a:lvl7pPr marL="29718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7pPr>
            <a:lvl8pPr marL="34290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8pPr>
            <a:lvl9pPr marL="38862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9pPr>
          </a:lstStyle>
          <a:p>
            <a:pPr eaLnBrk="1" hangingPunct="1">
              <a:defRPr/>
            </a:pPr>
            <a:r>
              <a:rPr lang="zh-TW" altLang="en-US" sz="1000" b="1" u="none" dirty="0">
                <a:solidFill>
                  <a:srgbClr val="000000"/>
                </a:solidFill>
                <a:latin typeface="微軟正黑體" pitchFamily="34" charset="-120"/>
                <a:ea typeface="微軟正黑體" pitchFamily="34" charset="-120"/>
              </a:rPr>
              <a:t>機密等級：機密</a:t>
            </a:r>
          </a:p>
        </p:txBody>
      </p:sp>
      <p:sp>
        <p:nvSpPr>
          <p:cNvPr id="12" name="Rectangle 3"/>
          <p:cNvSpPr>
            <a:spLocks noGrp="1" noChangeArrowheads="1"/>
          </p:cNvSpPr>
          <p:nvPr>
            <p:ph idx="1"/>
          </p:nvPr>
        </p:nvSpPr>
        <p:spPr bwMode="auto">
          <a:xfrm>
            <a:off x="844550" y="1629631"/>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4" name="頁尾版面配置區 1"/>
          <p:cNvSpPr>
            <a:spLocks noGrp="1"/>
          </p:cNvSpPr>
          <p:nvPr>
            <p:ph type="ftr" sz="quarter" idx="10"/>
          </p:nvPr>
        </p:nvSpPr>
        <p:spPr>
          <a:xfrm>
            <a:off x="846138" y="6310313"/>
            <a:ext cx="6783387" cy="287337"/>
          </a:xfrm>
          <a:prstGeom prst="rect">
            <a:avLst/>
          </a:prstGeom>
        </p:spPr>
        <p:txBody>
          <a:bodyPr/>
          <a:lstStyle>
            <a:lvl1pPr algn="ct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20057025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7_空白">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847725" y="765175"/>
            <a:ext cx="79724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標楷體" pitchFamily="65" charset="-120"/>
                <a:ea typeface="標楷體" pitchFamily="65" charset="-120"/>
              </a:defRPr>
            </a:lvl1pPr>
            <a:lvl2pPr marL="742950" indent="-285750">
              <a:defRPr sz="2000" b="1">
                <a:solidFill>
                  <a:schemeClr val="tx1"/>
                </a:solidFill>
                <a:latin typeface="標楷體" pitchFamily="65" charset="-120"/>
                <a:ea typeface="標楷體" pitchFamily="65" charset="-120"/>
              </a:defRPr>
            </a:lvl2pPr>
            <a:lvl3pPr marL="1143000" indent="-228600">
              <a:defRPr sz="2000" b="1">
                <a:solidFill>
                  <a:schemeClr val="tx1"/>
                </a:solidFill>
                <a:latin typeface="標楷體" pitchFamily="65" charset="-120"/>
                <a:ea typeface="標楷體" pitchFamily="65" charset="-120"/>
              </a:defRPr>
            </a:lvl3pPr>
            <a:lvl4pPr marL="1600200" indent="-228600">
              <a:defRPr sz="2000" b="1">
                <a:solidFill>
                  <a:schemeClr val="tx1"/>
                </a:solidFill>
                <a:latin typeface="標楷體" pitchFamily="65" charset="-120"/>
                <a:ea typeface="標楷體" pitchFamily="65" charset="-120"/>
              </a:defRPr>
            </a:lvl4pPr>
            <a:lvl5pPr marL="2057400" indent="-228600">
              <a:defRPr sz="2000" b="1">
                <a:solidFill>
                  <a:schemeClr val="tx1"/>
                </a:solidFill>
                <a:latin typeface="標楷體" pitchFamily="65" charset="-120"/>
                <a:ea typeface="標楷體" pitchFamily="65" charset="-120"/>
              </a:defRPr>
            </a:lvl5pPr>
            <a:lvl6pPr marL="25146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6pPr>
            <a:lvl7pPr marL="29718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7pPr>
            <a:lvl8pPr marL="34290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8pPr>
            <a:lvl9pPr marL="38862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9pPr>
          </a:lstStyle>
          <a:p>
            <a:pPr algn="ctr" eaLnBrk="0" hangingPunct="0">
              <a:defRPr/>
            </a:pPr>
            <a:endParaRPr lang="zh-TW" altLang="en-US" sz="3600" u="none">
              <a:solidFill>
                <a:srgbClr val="000000"/>
              </a:solidFill>
            </a:endParaRPr>
          </a:p>
        </p:txBody>
      </p:sp>
      <p:sp>
        <p:nvSpPr>
          <p:cNvPr id="5" name="頁尾版面配置區 1"/>
          <p:cNvSpPr txBox="1">
            <a:spLocks/>
          </p:cNvSpPr>
          <p:nvPr userDrawn="1"/>
        </p:nvSpPr>
        <p:spPr bwMode="auto">
          <a:xfrm>
            <a:off x="827088" y="6657975"/>
            <a:ext cx="6783387" cy="288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TW"/>
            </a:defPPr>
            <a:lvl1pPr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1pPr>
            <a:lvl2pPr marL="742950" indent="-28575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2pPr>
            <a:lvl3pPr marL="11430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3pPr>
            <a:lvl4pPr marL="16002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4pPr>
            <a:lvl5pPr marL="20574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5pPr>
            <a:lvl6pPr marL="25146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6pPr>
            <a:lvl7pPr marL="29718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7pPr>
            <a:lvl8pPr marL="34290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8pPr>
            <a:lvl9pPr marL="38862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9pPr>
          </a:lstStyle>
          <a:p>
            <a:pPr eaLnBrk="1" hangingPunct="1">
              <a:defRPr/>
            </a:pPr>
            <a:r>
              <a:rPr lang="zh-TW" altLang="en-US" sz="1000" b="1" u="none" dirty="0">
                <a:solidFill>
                  <a:srgbClr val="000000"/>
                </a:solidFill>
                <a:latin typeface="微軟正黑體" pitchFamily="34" charset="-120"/>
                <a:ea typeface="微軟正黑體" pitchFamily="34" charset="-120"/>
              </a:rPr>
              <a:t>機密等級：機密</a:t>
            </a:r>
          </a:p>
        </p:txBody>
      </p:sp>
      <p:sp>
        <p:nvSpPr>
          <p:cNvPr id="12" name="Rectangle 3"/>
          <p:cNvSpPr>
            <a:spLocks noGrp="1" noChangeArrowheads="1"/>
          </p:cNvSpPr>
          <p:nvPr>
            <p:ph idx="1"/>
          </p:nvPr>
        </p:nvSpPr>
        <p:spPr bwMode="auto">
          <a:xfrm>
            <a:off x="844550" y="1629631"/>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6" name="Rectangle 3"/>
          <p:cNvSpPr>
            <a:spLocks noGrp="1" noChangeArrowheads="1"/>
          </p:cNvSpPr>
          <p:nvPr>
            <p:ph idx="11"/>
          </p:nvPr>
        </p:nvSpPr>
        <p:spPr bwMode="auto">
          <a:xfrm>
            <a:off x="844550" y="1630783"/>
            <a:ext cx="7975600" cy="460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TW" altLang="en-US" noProof="0"/>
              <a:t>按一下以編輯母片</a:t>
            </a:r>
          </a:p>
        </p:txBody>
      </p:sp>
      <p:sp>
        <p:nvSpPr>
          <p:cNvPr id="7" name="頁尾版面配置區 1"/>
          <p:cNvSpPr>
            <a:spLocks noGrp="1"/>
          </p:cNvSpPr>
          <p:nvPr>
            <p:ph type="ftr" sz="quarter" idx="12"/>
          </p:nvPr>
        </p:nvSpPr>
        <p:spPr>
          <a:xfrm>
            <a:off x="846138" y="6310313"/>
            <a:ext cx="6783387" cy="287337"/>
          </a:xfrm>
          <a:prstGeom prst="rect">
            <a:avLst/>
          </a:prstGeom>
        </p:spPr>
        <p:txBody>
          <a:bodyPr/>
          <a:lstStyle>
            <a:lvl1pPr algn="ct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8"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12607203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8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848501" y="621519"/>
            <a:ext cx="7971975" cy="792088"/>
          </a:xfrm>
          <a:prstGeom prst="rect">
            <a:avLst/>
          </a:prstGeom>
          <a:noFill/>
          <a:ln w="9525">
            <a:noFill/>
            <a:miter lim="800000"/>
            <a:headEnd/>
            <a:tailEnd/>
          </a:ln>
        </p:spPr>
        <p:txBody>
          <a:bodyPr/>
          <a:lstStyle>
            <a:lvl1pPr algn="l">
              <a:defRPr>
                <a:solidFill>
                  <a:srgbClr val="0033CC"/>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12" name="Rectangle 3"/>
          <p:cNvSpPr>
            <a:spLocks noGrp="1" noChangeArrowheads="1"/>
          </p:cNvSpPr>
          <p:nvPr>
            <p:ph idx="1"/>
          </p:nvPr>
        </p:nvSpPr>
        <p:spPr bwMode="auto">
          <a:xfrm>
            <a:off x="844550" y="1629631"/>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4" name="頁尾版面配置區 1"/>
          <p:cNvSpPr>
            <a:spLocks noGrp="1"/>
          </p:cNvSpPr>
          <p:nvPr>
            <p:ph type="ftr" sz="quarter" idx="10"/>
          </p:nvPr>
        </p:nvSpPr>
        <p:spPr>
          <a:xfrm>
            <a:off x="846138" y="6310313"/>
            <a:ext cx="6783387" cy="287337"/>
          </a:xfrm>
          <a:prstGeom prst="rect">
            <a:avLst/>
          </a:prstGeom>
        </p:spPr>
        <p:txBody>
          <a:bodyPr/>
          <a:lstStyle>
            <a:lvl1pP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1559266682"/>
      </p:ext>
    </p:extLst>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4"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solidFill>
                  <a:srgbClr val="000000"/>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279187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539555" y="1053530"/>
            <a:ext cx="6247357" cy="537964"/>
          </a:xfrm>
          <a:prstGeom prst="rect">
            <a:avLst/>
          </a:prstGeom>
          <a:noFill/>
          <a:ln w="9525">
            <a:noFill/>
            <a:miter lim="800000"/>
            <a:headEnd/>
            <a:tailEnd/>
          </a:ln>
        </p:spPr>
        <p:txBody>
          <a:bodyPr/>
          <a:lstStyle>
            <a:lvl1pPr>
              <a:defRPr sz="2799"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701602"/>
            <a:ext cx="7993260" cy="4607122"/>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210" y="6310531"/>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2017/03/07 </a:t>
            </a:r>
            <a:endParaRPr kumimoji="1" lang="zh-TW" altLang="en-US" b="0">
              <a:solidFill>
                <a:srgbClr val="000000"/>
              </a:solidFill>
            </a:endParaRPr>
          </a:p>
        </p:txBody>
      </p:sp>
    </p:spTree>
    <p:extLst>
      <p:ext uri="{BB962C8B-B14F-4D97-AF65-F5344CB8AC3E}">
        <p14:creationId xmlns:p14="http://schemas.microsoft.com/office/powerpoint/2010/main" val="17052320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空白">
    <p:spTree>
      <p:nvGrpSpPr>
        <p:cNvPr id="1" name=""/>
        <p:cNvGrpSpPr/>
        <p:nvPr/>
      </p:nvGrpSpPr>
      <p:grpSpPr>
        <a:xfrm>
          <a:off x="0" y="0"/>
          <a:ext cx="0" cy="0"/>
          <a:chOff x="0" y="0"/>
          <a:chExt cx="0" cy="0"/>
        </a:xfrm>
      </p:grpSpPr>
      <p:sp>
        <p:nvSpPr>
          <p:cNvPr id="4" name="內容版面配置區 3"/>
          <p:cNvSpPr>
            <a:spLocks noGrp="1"/>
          </p:cNvSpPr>
          <p:nvPr>
            <p:ph idx="4294967295"/>
          </p:nvPr>
        </p:nvSpPr>
        <p:spPr>
          <a:xfrm>
            <a:off x="850900" y="1629643"/>
            <a:ext cx="7969572" cy="4608512"/>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Wingdings" pitchFamily="2" charset="2"/>
              <a:buChar char="l"/>
              <a:tabLst/>
              <a:defRPr sz="1800">
                <a:latin typeface="Arial" pitchFamily="34" charset="0"/>
                <a:cs typeface="Arial" pitchFamily="34" charset="0"/>
              </a:defRPr>
            </a:lvl1pPr>
          </a:lstStyle>
          <a:p>
            <a:pPr lvl="0"/>
            <a:r>
              <a:rPr lang="zh-TW" altLang="en-US" dirty="0"/>
              <a:t>按一下以編輯母片文字樣式</a:t>
            </a:r>
          </a:p>
          <a:p>
            <a:pPr lvl="1"/>
            <a:r>
              <a:rPr lang="zh-TW" altLang="en-US" dirty="0"/>
              <a:t>第二層</a:t>
            </a:r>
          </a:p>
        </p:txBody>
      </p:sp>
      <p:sp>
        <p:nvSpPr>
          <p:cNvPr id="3" name="頁尾版面配置區 1"/>
          <p:cNvSpPr>
            <a:spLocks noGrp="1"/>
          </p:cNvSpPr>
          <p:nvPr>
            <p:ph type="ftr" sz="quarter" idx="10"/>
          </p:nvPr>
        </p:nvSpPr>
        <p:spPr>
          <a:xfrm>
            <a:off x="846138" y="6310313"/>
            <a:ext cx="6783387" cy="287337"/>
          </a:xfrm>
          <a:prstGeom prst="rect">
            <a:avLst/>
          </a:prstGeom>
        </p:spPr>
        <p:txBody>
          <a:bodyPr/>
          <a:lstStyle>
            <a:lvl1pPr algn="ctr" eaLnBrk="0" hangingPunct="0">
              <a:defRPr kumimoji="0" b="1">
                <a:solidFill>
                  <a:srgbClr val="000000"/>
                </a:solidFill>
                <a:latin typeface="Arial" pitchFamily="34" charset="0"/>
                <a:ea typeface="新細明體" charset="-120"/>
                <a:cs typeface="Arial" pitchFamily="34" charset="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34066652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3_空白">
    <p:spTree>
      <p:nvGrpSpPr>
        <p:cNvPr id="1" name=""/>
        <p:cNvGrpSpPr/>
        <p:nvPr/>
      </p:nvGrpSpPr>
      <p:grpSpPr>
        <a:xfrm>
          <a:off x="0" y="0"/>
          <a:ext cx="0" cy="0"/>
          <a:chOff x="0" y="0"/>
          <a:chExt cx="0" cy="0"/>
        </a:xfrm>
      </p:grpSpPr>
      <p:sp>
        <p:nvSpPr>
          <p:cNvPr id="3" name="頁尾版面配置區 1"/>
          <p:cNvSpPr txBox="1">
            <a:spLocks/>
          </p:cNvSpPr>
          <p:nvPr userDrawn="1"/>
        </p:nvSpPr>
        <p:spPr bwMode="auto">
          <a:xfrm>
            <a:off x="827088" y="6657975"/>
            <a:ext cx="6783387" cy="288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TW"/>
            </a:defPPr>
            <a:lvl1pPr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1pPr>
            <a:lvl2pPr marL="742950" indent="-28575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2pPr>
            <a:lvl3pPr marL="11430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3pPr>
            <a:lvl4pPr marL="16002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4pPr>
            <a:lvl5pPr marL="20574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5pPr>
            <a:lvl6pPr marL="25146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6pPr>
            <a:lvl7pPr marL="29718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7pPr>
            <a:lvl8pPr marL="34290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8pPr>
            <a:lvl9pPr marL="38862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9pPr>
          </a:lstStyle>
          <a:p>
            <a:pPr eaLnBrk="1" hangingPunct="1">
              <a:defRPr/>
            </a:pPr>
            <a:r>
              <a:rPr lang="zh-TW" altLang="en-US" sz="1000" b="1" u="none" dirty="0">
                <a:solidFill>
                  <a:srgbClr val="000000"/>
                </a:solidFill>
                <a:latin typeface="微軟正黑體" pitchFamily="34" charset="-120"/>
                <a:ea typeface="微軟正黑體" pitchFamily="34" charset="-120"/>
              </a:rPr>
              <a:t>機密等級：機密</a:t>
            </a:r>
          </a:p>
        </p:txBody>
      </p:sp>
      <p:sp>
        <p:nvSpPr>
          <p:cNvPr id="12" name="Rectangle 3"/>
          <p:cNvSpPr>
            <a:spLocks noGrp="1" noChangeArrowheads="1"/>
          </p:cNvSpPr>
          <p:nvPr>
            <p:ph idx="1"/>
          </p:nvPr>
        </p:nvSpPr>
        <p:spPr bwMode="auto">
          <a:xfrm>
            <a:off x="844550" y="1629643"/>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4" name="頁尾版面配置區 1"/>
          <p:cNvSpPr>
            <a:spLocks noGrp="1"/>
          </p:cNvSpPr>
          <p:nvPr>
            <p:ph type="ftr" sz="quarter" idx="10"/>
          </p:nvPr>
        </p:nvSpPr>
        <p:spPr>
          <a:xfrm>
            <a:off x="846138" y="6310313"/>
            <a:ext cx="6783387" cy="287337"/>
          </a:xfrm>
          <a:prstGeom prst="rect">
            <a:avLst/>
          </a:prstGeom>
        </p:spPr>
        <p:txBody>
          <a:bodyPr/>
          <a:lstStyle>
            <a:lvl1pPr algn="ct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35370288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4_空白">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847725" y="765175"/>
            <a:ext cx="79724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標楷體" pitchFamily="65" charset="-120"/>
                <a:ea typeface="標楷體" pitchFamily="65" charset="-120"/>
              </a:defRPr>
            </a:lvl1pPr>
            <a:lvl2pPr marL="742950" indent="-285750">
              <a:defRPr sz="2000" b="1">
                <a:solidFill>
                  <a:schemeClr val="tx1"/>
                </a:solidFill>
                <a:latin typeface="標楷體" pitchFamily="65" charset="-120"/>
                <a:ea typeface="標楷體" pitchFamily="65" charset="-120"/>
              </a:defRPr>
            </a:lvl2pPr>
            <a:lvl3pPr marL="1143000" indent="-228600">
              <a:defRPr sz="2000" b="1">
                <a:solidFill>
                  <a:schemeClr val="tx1"/>
                </a:solidFill>
                <a:latin typeface="標楷體" pitchFamily="65" charset="-120"/>
                <a:ea typeface="標楷體" pitchFamily="65" charset="-120"/>
              </a:defRPr>
            </a:lvl3pPr>
            <a:lvl4pPr marL="1600200" indent="-228600">
              <a:defRPr sz="2000" b="1">
                <a:solidFill>
                  <a:schemeClr val="tx1"/>
                </a:solidFill>
                <a:latin typeface="標楷體" pitchFamily="65" charset="-120"/>
                <a:ea typeface="標楷體" pitchFamily="65" charset="-120"/>
              </a:defRPr>
            </a:lvl4pPr>
            <a:lvl5pPr marL="2057400" indent="-228600">
              <a:defRPr sz="2000" b="1">
                <a:solidFill>
                  <a:schemeClr val="tx1"/>
                </a:solidFill>
                <a:latin typeface="標楷體" pitchFamily="65" charset="-120"/>
                <a:ea typeface="標楷體" pitchFamily="65" charset="-120"/>
              </a:defRPr>
            </a:lvl5pPr>
            <a:lvl6pPr marL="25146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6pPr>
            <a:lvl7pPr marL="29718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7pPr>
            <a:lvl8pPr marL="34290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8pPr>
            <a:lvl9pPr marL="38862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9pPr>
          </a:lstStyle>
          <a:p>
            <a:pPr algn="ctr" eaLnBrk="0" hangingPunct="0">
              <a:defRPr/>
            </a:pPr>
            <a:endParaRPr lang="zh-TW" altLang="en-US" sz="3600" u="none">
              <a:solidFill>
                <a:srgbClr val="000000"/>
              </a:solidFill>
            </a:endParaRPr>
          </a:p>
        </p:txBody>
      </p:sp>
      <p:sp>
        <p:nvSpPr>
          <p:cNvPr id="5" name="頁尾版面配置區 1"/>
          <p:cNvSpPr txBox="1">
            <a:spLocks/>
          </p:cNvSpPr>
          <p:nvPr userDrawn="1"/>
        </p:nvSpPr>
        <p:spPr bwMode="auto">
          <a:xfrm>
            <a:off x="827088" y="6657975"/>
            <a:ext cx="6783387" cy="288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TW"/>
            </a:defPPr>
            <a:lvl1pPr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1pPr>
            <a:lvl2pPr marL="742950" indent="-28575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2pPr>
            <a:lvl3pPr marL="11430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3pPr>
            <a:lvl4pPr marL="16002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4pPr>
            <a:lvl5pPr marL="20574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5pPr>
            <a:lvl6pPr marL="25146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6pPr>
            <a:lvl7pPr marL="29718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7pPr>
            <a:lvl8pPr marL="34290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8pPr>
            <a:lvl9pPr marL="38862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9pPr>
          </a:lstStyle>
          <a:p>
            <a:pPr eaLnBrk="1" hangingPunct="1">
              <a:defRPr/>
            </a:pPr>
            <a:r>
              <a:rPr lang="zh-TW" altLang="en-US" sz="1000" b="1" u="none" dirty="0">
                <a:solidFill>
                  <a:srgbClr val="000000"/>
                </a:solidFill>
                <a:latin typeface="微軟正黑體" pitchFamily="34" charset="-120"/>
                <a:ea typeface="微軟正黑體" pitchFamily="34" charset="-120"/>
              </a:rPr>
              <a:t>機密等級：機密</a:t>
            </a:r>
          </a:p>
        </p:txBody>
      </p:sp>
      <p:sp>
        <p:nvSpPr>
          <p:cNvPr id="12" name="Rectangle 3"/>
          <p:cNvSpPr>
            <a:spLocks noGrp="1" noChangeArrowheads="1"/>
          </p:cNvSpPr>
          <p:nvPr>
            <p:ph idx="1"/>
          </p:nvPr>
        </p:nvSpPr>
        <p:spPr bwMode="auto">
          <a:xfrm>
            <a:off x="844550" y="1629643"/>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6" name="Rectangle 3"/>
          <p:cNvSpPr>
            <a:spLocks noGrp="1" noChangeArrowheads="1"/>
          </p:cNvSpPr>
          <p:nvPr>
            <p:ph idx="11"/>
          </p:nvPr>
        </p:nvSpPr>
        <p:spPr bwMode="auto">
          <a:xfrm>
            <a:off x="844550" y="1630795"/>
            <a:ext cx="7975600" cy="460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TW" altLang="en-US" noProof="0"/>
              <a:t>按一下以編輯母片</a:t>
            </a:r>
          </a:p>
        </p:txBody>
      </p:sp>
      <p:sp>
        <p:nvSpPr>
          <p:cNvPr id="7" name="頁尾版面配置區 1"/>
          <p:cNvSpPr>
            <a:spLocks noGrp="1"/>
          </p:cNvSpPr>
          <p:nvPr>
            <p:ph type="ftr" sz="quarter" idx="12"/>
          </p:nvPr>
        </p:nvSpPr>
        <p:spPr>
          <a:xfrm>
            <a:off x="846138" y="6310313"/>
            <a:ext cx="6783387" cy="287337"/>
          </a:xfrm>
          <a:prstGeom prst="rect">
            <a:avLst/>
          </a:prstGeom>
        </p:spPr>
        <p:txBody>
          <a:bodyPr/>
          <a:lstStyle>
            <a:lvl1pPr algn="ct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8"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15131734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5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4"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solidFill>
                  <a:srgbClr val="000000"/>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15854338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21_空白">
    <p:spTree>
      <p:nvGrpSpPr>
        <p:cNvPr id="1" name=""/>
        <p:cNvGrpSpPr/>
        <p:nvPr/>
      </p:nvGrpSpPr>
      <p:grpSpPr>
        <a:xfrm>
          <a:off x="0" y="0"/>
          <a:ext cx="0" cy="0"/>
          <a:chOff x="0" y="0"/>
          <a:chExt cx="0" cy="0"/>
        </a:xfrm>
      </p:grpSpPr>
      <p:sp>
        <p:nvSpPr>
          <p:cNvPr id="12" name="Rectangle 3"/>
          <p:cNvSpPr>
            <a:spLocks noGrp="1" noChangeArrowheads="1"/>
          </p:cNvSpPr>
          <p:nvPr>
            <p:ph idx="1"/>
          </p:nvPr>
        </p:nvSpPr>
        <p:spPr bwMode="auto">
          <a:xfrm>
            <a:off x="844550" y="1629608"/>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3" name="頁尾版面配置區 1"/>
          <p:cNvSpPr>
            <a:spLocks noGrp="1"/>
          </p:cNvSpPr>
          <p:nvPr>
            <p:ph type="ftr" sz="quarter" idx="10"/>
          </p:nvPr>
        </p:nvSpPr>
        <p:spPr>
          <a:xfrm>
            <a:off x="846138" y="6310313"/>
            <a:ext cx="6783387" cy="287337"/>
          </a:xfrm>
          <a:prstGeom prst="rect">
            <a:avLst/>
          </a:prstGeom>
        </p:spPr>
        <p:txBody>
          <a:bodyPr/>
          <a:lstStyle>
            <a:lvl1pPr algn="ct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4"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3427719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2_空白">
    <p:spTree>
      <p:nvGrpSpPr>
        <p:cNvPr id="1" name=""/>
        <p:cNvGrpSpPr/>
        <p:nvPr/>
      </p:nvGrpSpPr>
      <p:grpSpPr>
        <a:xfrm>
          <a:off x="0" y="0"/>
          <a:ext cx="0" cy="0"/>
          <a:chOff x="0" y="0"/>
          <a:chExt cx="0" cy="0"/>
        </a:xfrm>
      </p:grpSpPr>
      <p:sp>
        <p:nvSpPr>
          <p:cNvPr id="4" name="內容版面配置區 3"/>
          <p:cNvSpPr>
            <a:spLocks noGrp="1"/>
          </p:cNvSpPr>
          <p:nvPr>
            <p:ph idx="4294967295"/>
          </p:nvPr>
        </p:nvSpPr>
        <p:spPr>
          <a:xfrm>
            <a:off x="850900" y="1629631"/>
            <a:ext cx="7969572" cy="4608512"/>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Wingdings" pitchFamily="2" charset="2"/>
              <a:buChar char="l"/>
              <a:tabLst/>
              <a:defRPr sz="1800">
                <a:latin typeface="Arial" pitchFamily="34" charset="0"/>
                <a:cs typeface="Arial" pitchFamily="34" charset="0"/>
              </a:defRPr>
            </a:lvl1pPr>
          </a:lstStyle>
          <a:p>
            <a:pPr lvl="0"/>
            <a:r>
              <a:rPr lang="zh-TW" altLang="en-US" dirty="0"/>
              <a:t>按一下以編輯母片文字樣式</a:t>
            </a:r>
          </a:p>
          <a:p>
            <a:pPr lvl="1"/>
            <a:r>
              <a:rPr lang="zh-TW" altLang="en-US" dirty="0"/>
              <a:t>第二層</a:t>
            </a:r>
          </a:p>
        </p:txBody>
      </p:sp>
      <p:sp>
        <p:nvSpPr>
          <p:cNvPr id="3" name="頁尾版面配置區 1"/>
          <p:cNvSpPr>
            <a:spLocks noGrp="1"/>
          </p:cNvSpPr>
          <p:nvPr>
            <p:ph type="ftr" sz="quarter" idx="10"/>
          </p:nvPr>
        </p:nvSpPr>
        <p:spPr>
          <a:xfrm>
            <a:off x="846138" y="6310313"/>
            <a:ext cx="6783387" cy="287337"/>
          </a:xfrm>
          <a:prstGeom prst="rect">
            <a:avLst/>
          </a:prstGeom>
        </p:spPr>
        <p:txBody>
          <a:bodyPr/>
          <a:lstStyle>
            <a:lvl1pPr algn="ctr" eaLnBrk="0" hangingPunct="0">
              <a:defRPr kumimoji="0" b="1">
                <a:solidFill>
                  <a:srgbClr val="000000"/>
                </a:solidFill>
                <a:latin typeface="Arial" pitchFamily="34" charset="0"/>
                <a:ea typeface="新細明體" charset="-120"/>
                <a:cs typeface="Arial" pitchFamily="34" charset="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30886522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6_空白">
    <p:spTree>
      <p:nvGrpSpPr>
        <p:cNvPr id="1" name=""/>
        <p:cNvGrpSpPr/>
        <p:nvPr/>
      </p:nvGrpSpPr>
      <p:grpSpPr>
        <a:xfrm>
          <a:off x="0" y="0"/>
          <a:ext cx="0" cy="0"/>
          <a:chOff x="0" y="0"/>
          <a:chExt cx="0" cy="0"/>
        </a:xfrm>
      </p:grpSpPr>
      <p:sp>
        <p:nvSpPr>
          <p:cNvPr id="3" name="頁尾版面配置區 1"/>
          <p:cNvSpPr txBox="1">
            <a:spLocks/>
          </p:cNvSpPr>
          <p:nvPr userDrawn="1"/>
        </p:nvSpPr>
        <p:spPr bwMode="auto">
          <a:xfrm>
            <a:off x="827088" y="6657975"/>
            <a:ext cx="6783387" cy="288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TW"/>
            </a:defPPr>
            <a:lvl1pPr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1pPr>
            <a:lvl2pPr marL="742950" indent="-28575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2pPr>
            <a:lvl3pPr marL="11430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3pPr>
            <a:lvl4pPr marL="16002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4pPr>
            <a:lvl5pPr marL="20574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5pPr>
            <a:lvl6pPr marL="25146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6pPr>
            <a:lvl7pPr marL="29718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7pPr>
            <a:lvl8pPr marL="34290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8pPr>
            <a:lvl9pPr marL="38862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9pPr>
          </a:lstStyle>
          <a:p>
            <a:pPr eaLnBrk="1" hangingPunct="1">
              <a:defRPr/>
            </a:pPr>
            <a:r>
              <a:rPr lang="zh-TW" altLang="en-US" sz="1000" b="1" u="none" dirty="0">
                <a:solidFill>
                  <a:srgbClr val="000000"/>
                </a:solidFill>
                <a:latin typeface="微軟正黑體" pitchFamily="34" charset="-120"/>
                <a:ea typeface="微軟正黑體" pitchFamily="34" charset="-120"/>
              </a:rPr>
              <a:t>機密等級：機密</a:t>
            </a:r>
          </a:p>
        </p:txBody>
      </p:sp>
      <p:sp>
        <p:nvSpPr>
          <p:cNvPr id="12" name="Rectangle 3"/>
          <p:cNvSpPr>
            <a:spLocks noGrp="1" noChangeArrowheads="1"/>
          </p:cNvSpPr>
          <p:nvPr>
            <p:ph idx="1"/>
          </p:nvPr>
        </p:nvSpPr>
        <p:spPr bwMode="auto">
          <a:xfrm>
            <a:off x="844550" y="1629631"/>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4" name="頁尾版面配置區 1"/>
          <p:cNvSpPr>
            <a:spLocks noGrp="1"/>
          </p:cNvSpPr>
          <p:nvPr>
            <p:ph type="ftr" sz="quarter" idx="10"/>
          </p:nvPr>
        </p:nvSpPr>
        <p:spPr>
          <a:xfrm>
            <a:off x="846138" y="6310313"/>
            <a:ext cx="6783387" cy="287337"/>
          </a:xfrm>
          <a:prstGeom prst="rect">
            <a:avLst/>
          </a:prstGeom>
        </p:spPr>
        <p:txBody>
          <a:bodyPr/>
          <a:lstStyle>
            <a:lvl1pPr algn="ct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32461607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7_空白">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847725" y="765175"/>
            <a:ext cx="79724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標楷體" pitchFamily="65" charset="-120"/>
                <a:ea typeface="標楷體" pitchFamily="65" charset="-120"/>
              </a:defRPr>
            </a:lvl1pPr>
            <a:lvl2pPr marL="742950" indent="-285750">
              <a:defRPr sz="2000" b="1">
                <a:solidFill>
                  <a:schemeClr val="tx1"/>
                </a:solidFill>
                <a:latin typeface="標楷體" pitchFamily="65" charset="-120"/>
                <a:ea typeface="標楷體" pitchFamily="65" charset="-120"/>
              </a:defRPr>
            </a:lvl2pPr>
            <a:lvl3pPr marL="1143000" indent="-228600">
              <a:defRPr sz="2000" b="1">
                <a:solidFill>
                  <a:schemeClr val="tx1"/>
                </a:solidFill>
                <a:latin typeface="標楷體" pitchFamily="65" charset="-120"/>
                <a:ea typeface="標楷體" pitchFamily="65" charset="-120"/>
              </a:defRPr>
            </a:lvl3pPr>
            <a:lvl4pPr marL="1600200" indent="-228600">
              <a:defRPr sz="2000" b="1">
                <a:solidFill>
                  <a:schemeClr val="tx1"/>
                </a:solidFill>
                <a:latin typeface="標楷體" pitchFamily="65" charset="-120"/>
                <a:ea typeface="標楷體" pitchFamily="65" charset="-120"/>
              </a:defRPr>
            </a:lvl4pPr>
            <a:lvl5pPr marL="2057400" indent="-228600">
              <a:defRPr sz="2000" b="1">
                <a:solidFill>
                  <a:schemeClr val="tx1"/>
                </a:solidFill>
                <a:latin typeface="標楷體" pitchFamily="65" charset="-120"/>
                <a:ea typeface="標楷體" pitchFamily="65" charset="-120"/>
              </a:defRPr>
            </a:lvl5pPr>
            <a:lvl6pPr marL="25146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6pPr>
            <a:lvl7pPr marL="29718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7pPr>
            <a:lvl8pPr marL="34290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8pPr>
            <a:lvl9pPr marL="38862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9pPr>
          </a:lstStyle>
          <a:p>
            <a:pPr algn="ctr" eaLnBrk="0" hangingPunct="0">
              <a:defRPr/>
            </a:pPr>
            <a:endParaRPr lang="zh-TW" altLang="en-US" sz="3600" u="none">
              <a:solidFill>
                <a:srgbClr val="000000"/>
              </a:solidFill>
            </a:endParaRPr>
          </a:p>
        </p:txBody>
      </p:sp>
      <p:sp>
        <p:nvSpPr>
          <p:cNvPr id="5" name="頁尾版面配置區 1"/>
          <p:cNvSpPr txBox="1">
            <a:spLocks/>
          </p:cNvSpPr>
          <p:nvPr userDrawn="1"/>
        </p:nvSpPr>
        <p:spPr bwMode="auto">
          <a:xfrm>
            <a:off x="827088" y="6657975"/>
            <a:ext cx="6783387" cy="288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TW"/>
            </a:defPPr>
            <a:lvl1pPr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1pPr>
            <a:lvl2pPr marL="742950" indent="-28575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2pPr>
            <a:lvl3pPr marL="11430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3pPr>
            <a:lvl4pPr marL="16002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4pPr>
            <a:lvl5pPr marL="2057400" indent="-228600" algn="l" rtl="0" eaLnBrk="0" fontAlgn="base"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5pPr>
            <a:lvl6pPr marL="25146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6pPr>
            <a:lvl7pPr marL="29718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7pPr>
            <a:lvl8pPr marL="34290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8pPr>
            <a:lvl9pPr marL="3886200" indent="-228600" algn="l" defTabSz="914400" rtl="0" eaLnBrk="0" fontAlgn="base" latinLnBrk="0" hangingPunct="0">
              <a:spcBef>
                <a:spcPct val="0"/>
              </a:spcBef>
              <a:spcAft>
                <a:spcPct val="0"/>
              </a:spcAft>
              <a:defRPr kumimoji="1" sz="2400" u="sng" kern="1200">
                <a:solidFill>
                  <a:schemeClr val="tx1"/>
                </a:solidFill>
                <a:latin typeface="Times New Roman" pitchFamily="18" charset="0"/>
                <a:ea typeface="新細明體" pitchFamily="18" charset="-120"/>
                <a:cs typeface="+mn-cs"/>
              </a:defRPr>
            </a:lvl9pPr>
          </a:lstStyle>
          <a:p>
            <a:pPr eaLnBrk="1" hangingPunct="1">
              <a:defRPr/>
            </a:pPr>
            <a:r>
              <a:rPr lang="zh-TW" altLang="en-US" sz="1000" b="1" u="none" dirty="0">
                <a:solidFill>
                  <a:srgbClr val="000000"/>
                </a:solidFill>
                <a:latin typeface="微軟正黑體" pitchFamily="34" charset="-120"/>
                <a:ea typeface="微軟正黑體" pitchFamily="34" charset="-120"/>
              </a:rPr>
              <a:t>機密等級：機密</a:t>
            </a:r>
          </a:p>
        </p:txBody>
      </p:sp>
      <p:sp>
        <p:nvSpPr>
          <p:cNvPr id="12" name="Rectangle 3"/>
          <p:cNvSpPr>
            <a:spLocks noGrp="1" noChangeArrowheads="1"/>
          </p:cNvSpPr>
          <p:nvPr>
            <p:ph idx="1"/>
          </p:nvPr>
        </p:nvSpPr>
        <p:spPr bwMode="auto">
          <a:xfrm>
            <a:off x="844550" y="1629631"/>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6" name="Rectangle 3"/>
          <p:cNvSpPr>
            <a:spLocks noGrp="1" noChangeArrowheads="1"/>
          </p:cNvSpPr>
          <p:nvPr>
            <p:ph idx="11"/>
          </p:nvPr>
        </p:nvSpPr>
        <p:spPr bwMode="auto">
          <a:xfrm>
            <a:off x="844550" y="1630783"/>
            <a:ext cx="7975600" cy="460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TW" altLang="en-US" noProof="0"/>
              <a:t>按一下以編輯母片</a:t>
            </a:r>
          </a:p>
        </p:txBody>
      </p:sp>
      <p:sp>
        <p:nvSpPr>
          <p:cNvPr id="7" name="頁尾版面配置區 1"/>
          <p:cNvSpPr>
            <a:spLocks noGrp="1"/>
          </p:cNvSpPr>
          <p:nvPr>
            <p:ph type="ftr" sz="quarter" idx="12"/>
          </p:nvPr>
        </p:nvSpPr>
        <p:spPr>
          <a:xfrm>
            <a:off x="846138" y="6310313"/>
            <a:ext cx="6783387" cy="287337"/>
          </a:xfrm>
          <a:prstGeom prst="rect">
            <a:avLst/>
          </a:prstGeom>
        </p:spPr>
        <p:txBody>
          <a:bodyPr/>
          <a:lstStyle>
            <a:lvl1pPr algn="ct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8"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33445094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8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848501" y="621519"/>
            <a:ext cx="7971975" cy="792088"/>
          </a:xfrm>
          <a:prstGeom prst="rect">
            <a:avLst/>
          </a:prstGeom>
          <a:noFill/>
          <a:ln w="9525">
            <a:noFill/>
            <a:miter lim="800000"/>
            <a:headEnd/>
            <a:tailEnd/>
          </a:ln>
        </p:spPr>
        <p:txBody>
          <a:bodyPr/>
          <a:lstStyle>
            <a:lvl1pPr algn="l">
              <a:defRPr>
                <a:solidFill>
                  <a:srgbClr val="0033CC"/>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12" name="Rectangle 3"/>
          <p:cNvSpPr>
            <a:spLocks noGrp="1" noChangeArrowheads="1"/>
          </p:cNvSpPr>
          <p:nvPr>
            <p:ph idx="1"/>
          </p:nvPr>
        </p:nvSpPr>
        <p:spPr bwMode="auto">
          <a:xfrm>
            <a:off x="844550" y="1629631"/>
            <a:ext cx="7975922" cy="4608512"/>
          </a:xfrm>
          <a:prstGeom prst="rect">
            <a:avLst/>
          </a:prstGeom>
          <a:noFill/>
          <a:ln w="9525">
            <a:noFill/>
            <a:miter lim="800000"/>
            <a:headEnd/>
            <a:tailEnd/>
          </a:ln>
        </p:spPr>
        <p:txBody>
          <a:bodyPr/>
          <a:lstStyle>
            <a:lvl1pPr marL="0" marR="0" indent="0" algn="l" defTabSz="914400"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a:p>
        </p:txBody>
      </p:sp>
      <p:sp>
        <p:nvSpPr>
          <p:cNvPr id="4" name="頁尾版面配置區 1"/>
          <p:cNvSpPr>
            <a:spLocks noGrp="1"/>
          </p:cNvSpPr>
          <p:nvPr>
            <p:ph type="ftr" sz="quarter" idx="10"/>
          </p:nvPr>
        </p:nvSpPr>
        <p:spPr>
          <a:xfrm>
            <a:off x="846138" y="6310313"/>
            <a:ext cx="6783387" cy="287337"/>
          </a:xfrm>
          <a:prstGeom prst="rect">
            <a:avLst/>
          </a:prstGeom>
        </p:spPr>
        <p:txBody>
          <a:bodyPr/>
          <a:lstStyle>
            <a:lvl1pPr eaLnBrk="0" hangingPunct="0">
              <a:defRPr kumimoji="0" b="1">
                <a:solidFill>
                  <a:srgbClr val="000000"/>
                </a:solidFill>
                <a:ea typeface="新細明體" charset="-120"/>
              </a:defRPr>
            </a:lvl1pPr>
          </a:lstStyle>
          <a:p>
            <a:pPr>
              <a:defRPr/>
            </a:pPr>
            <a:r>
              <a:rPr lang="zh-TW" altLang="en-US"/>
              <a:t>機密等級：密            日期：</a:t>
            </a:r>
            <a:r>
              <a:rPr lang="en-US" altLang="zh-TW"/>
              <a:t>108/11/06 </a:t>
            </a:r>
            <a:endParaRPr lang="zh-TW" altLang="en-US"/>
          </a:p>
        </p:txBody>
      </p:sp>
      <p:sp>
        <p:nvSpPr>
          <p:cNvPr id="5" name="投影片編號版面配置區 1"/>
          <p:cNvSpPr>
            <a:spLocks noGrp="1"/>
          </p:cNvSpPr>
          <p:nvPr>
            <p:ph type="sldNum" sz="quarter" idx="4"/>
          </p:nvPr>
        </p:nvSpPr>
        <p:spPr>
          <a:xfrm>
            <a:off x="6553200" y="635793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7BE6-ABD6-4D0B-9FA8-A7D08DDD5D46}" type="slidenum">
              <a:rPr lang="zh-TW" altLang="en-US" smtClean="0"/>
              <a:t>‹#›</a:t>
            </a:fld>
            <a:endParaRPr lang="zh-TW" altLang="en-US"/>
          </a:p>
        </p:txBody>
      </p:sp>
    </p:spTree>
    <p:extLst>
      <p:ext uri="{BB962C8B-B14F-4D97-AF65-F5344CB8AC3E}">
        <p14:creationId xmlns:p14="http://schemas.microsoft.com/office/powerpoint/2010/main" val="2019132024"/>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856"/>
            <a:ext cx="8229600" cy="1143000"/>
          </a:xfrm>
          <a:prstGeom prst="rect">
            <a:avLst/>
          </a:prstGeom>
        </p:spPr>
        <p:txBody>
          <a:bodyPr/>
          <a:lstStyle/>
          <a:p>
            <a:r>
              <a:rPr lang="zh-TW" altLang="en-US" smtClean="0"/>
              <a:t>按一下以編輯母片標題樣式</a:t>
            </a:r>
            <a:endParaRPr lang="zh-TW" altLang="en-US"/>
          </a:p>
        </p:txBody>
      </p:sp>
      <p:sp>
        <p:nvSpPr>
          <p:cNvPr id="3" name="頁尾版面配置區 1"/>
          <p:cNvSpPr>
            <a:spLocks noGrp="1"/>
          </p:cNvSpPr>
          <p:nvPr>
            <p:ph type="ftr" sz="quarter" idx="10"/>
          </p:nvPr>
        </p:nvSpPr>
        <p:spPr>
          <a:xfrm>
            <a:off x="611210" y="6310531"/>
            <a:ext cx="6783387" cy="287337"/>
          </a:xfrm>
          <a:prstGeom prst="rect">
            <a:avLst/>
          </a:prstGeom>
        </p:spPr>
        <p:txBody>
          <a:bodyPr vert="horz" wrap="square" lIns="0" tIns="45720" rIns="91440" bIns="45720" numCol="1" anchor="t" anchorCtr="0" compatLnSpc="1">
            <a:prstTxWarp prst="textNoShape">
              <a:avLst/>
            </a:prstTxWarp>
          </a:bodyPr>
          <a:lstStyle>
            <a:lvl1pPr>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lgn="l" eaLnBrk="1" hangingPunct="1">
              <a:defRPr/>
            </a:pPr>
            <a:r>
              <a:rPr kumimoji="1" lang="zh-TW" altLang="en-US" b="0">
                <a:solidFill>
                  <a:srgbClr val="000000"/>
                </a:solidFill>
              </a:rPr>
              <a:t>機密等級：密            日期：</a:t>
            </a:r>
            <a:r>
              <a:rPr kumimoji="1" lang="en-US" altLang="zh-TW" b="0">
                <a:solidFill>
                  <a:srgbClr val="000000"/>
                </a:solidFill>
              </a:rPr>
              <a:t>2017/03/07 </a:t>
            </a:r>
            <a:endParaRPr kumimoji="1" lang="zh-TW" altLang="en-US" b="0">
              <a:solidFill>
                <a:srgbClr val="000000"/>
              </a:solidFill>
            </a:endParaRPr>
          </a:p>
        </p:txBody>
      </p:sp>
    </p:spTree>
    <p:extLst>
      <p:ext uri="{BB962C8B-B14F-4D97-AF65-F5344CB8AC3E}">
        <p14:creationId xmlns:p14="http://schemas.microsoft.com/office/powerpoint/2010/main" val="395618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856"/>
            <a:ext cx="8229600" cy="1143000"/>
          </a:xfrm>
          <a:prstGeom prst="rect">
            <a:avLst/>
          </a:prstGeom>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3555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2195533" y="549275"/>
            <a:ext cx="5545137" cy="647700"/>
          </a:xfrm>
          <a:prstGeom prst="rect">
            <a:avLst/>
          </a:prstGeom>
          <a:solidFill>
            <a:schemeClr val="bg1"/>
          </a:solidFill>
          <a:ln w="9525" algn="ctr">
            <a:solidFill>
              <a:schemeClr val="bg1"/>
            </a:solidFill>
            <a:round/>
            <a:headEnd/>
            <a:tailEnd/>
          </a:ln>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l" eaLnBrk="1" hangingPunct="1">
              <a:defRPr/>
            </a:pPr>
            <a:endParaRPr lang="zh-TW" altLang="en-US" sz="2400" b="0" smtClean="0">
              <a:solidFill>
                <a:srgbClr val="000000"/>
              </a:solidFill>
            </a:endParaRPr>
          </a:p>
        </p:txBody>
      </p:sp>
      <p:sp>
        <p:nvSpPr>
          <p:cNvPr id="12" name="Rectangle 3"/>
          <p:cNvSpPr>
            <a:spLocks noGrp="1" noChangeArrowheads="1"/>
          </p:cNvSpPr>
          <p:nvPr>
            <p:ph idx="1"/>
          </p:nvPr>
        </p:nvSpPr>
        <p:spPr bwMode="auto">
          <a:xfrm>
            <a:off x="844550" y="1629813"/>
            <a:ext cx="7975922" cy="4608512"/>
          </a:xfrm>
          <a:prstGeom prst="rect">
            <a:avLst/>
          </a:prstGeom>
          <a:noFill/>
          <a:ln w="9525">
            <a:noFill/>
            <a:miter lim="800000"/>
            <a:headEnd/>
            <a:tailEnd/>
          </a:ln>
        </p:spPr>
        <p:txBody>
          <a:bodyPr/>
          <a:lstStyle>
            <a:lvl1pPr marL="0" marR="0" indent="0" algn="l" defTabSz="914217" rtl="0" eaLnBrk="0" fontAlgn="base" latinLnBrk="0" hangingPunct="0">
              <a:lnSpc>
                <a:spcPct val="100000"/>
              </a:lnSpc>
              <a:spcBef>
                <a:spcPct val="0"/>
              </a:spcBef>
              <a:spcAft>
                <a:spcPct val="0"/>
              </a:spcAft>
              <a:buClrTx/>
              <a:buSzTx/>
              <a:buFont typeface="Arial" pitchFamily="34" charset="0"/>
              <a:buNone/>
              <a:tabLst/>
              <a:defRPr sz="1800"/>
            </a:lvl1pPr>
          </a:lstStyle>
          <a:p>
            <a:pPr lvl="0"/>
            <a:endParaRPr lang="zh-TW" altLang="en-US" noProof="0" dirty="0" smtClean="0"/>
          </a:p>
        </p:txBody>
      </p:sp>
      <p:sp>
        <p:nvSpPr>
          <p:cNvPr id="4" name="頁尾版面配置區 1"/>
          <p:cNvSpPr>
            <a:spLocks noGrp="1"/>
          </p:cNvSpPr>
          <p:nvPr>
            <p:ph type="ftr" sz="quarter" idx="10"/>
          </p:nvPr>
        </p:nvSpPr>
        <p:spPr>
          <a:xfrm>
            <a:off x="846574" y="6310531"/>
            <a:ext cx="6783387" cy="287337"/>
          </a:xfrm>
          <a:prstGeom prst="rect">
            <a:avLst/>
          </a:prstGeom>
        </p:spPr>
        <p:txBody>
          <a:bodyPr/>
          <a:lstStyle>
            <a:lvl1pPr algn="ctr" eaLnBrk="0" hangingPunct="0">
              <a:defRPr kumimoji="0" b="1"/>
            </a:lvl1pPr>
          </a:lstStyle>
          <a:p>
            <a:pPr>
              <a:defRPr/>
            </a:pPr>
            <a:r>
              <a:rPr lang="zh-TW" altLang="en-US" sz="2400" u="sng">
                <a:solidFill>
                  <a:srgbClr val="000000"/>
                </a:solidFill>
                <a:latin typeface="Times New Roman" pitchFamily="18" charset="0"/>
                <a:ea typeface="新細明體" pitchFamily="18" charset="-120"/>
              </a:rPr>
              <a:t>機密等級：            版本</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日期</a:t>
            </a:r>
            <a:r>
              <a:rPr lang="en-US" altLang="zh-TW" sz="2400" u="sng">
                <a:solidFill>
                  <a:srgbClr val="000000"/>
                </a:solidFill>
                <a:latin typeface="Times New Roman" pitchFamily="18" charset="0"/>
                <a:ea typeface="新細明體" pitchFamily="18" charset="-120"/>
              </a:rPr>
              <a:t>)</a:t>
            </a:r>
            <a:r>
              <a:rPr lang="zh-TW" altLang="en-US" sz="2400" u="sng">
                <a:solidFill>
                  <a:srgbClr val="000000"/>
                </a:solidFill>
                <a:latin typeface="Times New Roman" pitchFamily="18" charset="0"/>
                <a:ea typeface="新細明體" pitchFamily="18" charset="-120"/>
              </a:rPr>
              <a:t>：</a:t>
            </a:r>
            <a:r>
              <a:rPr lang="en-US" altLang="zh-TW" sz="2400" u="sng">
                <a:solidFill>
                  <a:srgbClr val="000000"/>
                </a:solidFill>
                <a:latin typeface="Times New Roman" pitchFamily="18" charset="0"/>
                <a:ea typeface="新細明體" pitchFamily="18" charset="-120"/>
              </a:rPr>
              <a:t>103/09 V1</a:t>
            </a:r>
            <a:endParaRPr lang="zh-TW" altLang="en-US" sz="2400" u="sng">
              <a:solidFill>
                <a:srgbClr val="000000"/>
              </a:solidFill>
              <a:latin typeface="Times New Roman" pitchFamily="18" charset="0"/>
              <a:ea typeface="新細明體" pitchFamily="18" charset="-120"/>
            </a:endParaRPr>
          </a:p>
        </p:txBody>
      </p:sp>
    </p:spTree>
    <p:extLst>
      <p:ext uri="{BB962C8B-B14F-4D97-AF65-F5344CB8AC3E}">
        <p14:creationId xmlns:p14="http://schemas.microsoft.com/office/powerpoint/2010/main" val="5970446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43.xml"/><Relationship Id="rId1" Type="http://schemas.openxmlformats.org/officeDocument/2006/relationships/slideLayout" Target="../slideLayouts/slideLayout42.xml"/><Relationship Id="rId4" Type="http://schemas.openxmlformats.org/officeDocument/2006/relationships/image" Target="../media/image1.jpeg"/></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45.xml"/><Relationship Id="rId1" Type="http://schemas.openxmlformats.org/officeDocument/2006/relationships/slideLayout" Target="../slideLayouts/slideLayout44.xml"/><Relationship Id="rId4" Type="http://schemas.openxmlformats.org/officeDocument/2006/relationships/image" Target="../media/image1.jpeg"/></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5" Type="http://schemas.openxmlformats.org/officeDocument/2006/relationships/image" Target="../media/image1.jpeg"/><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image" Target="../media/image2.jpe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heme" Target="../theme/theme13.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image" Target="../media/image3.jpe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theme" Target="../theme/theme14.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jpe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jpeg"/><Relationship Id="rId4" Type="http://schemas.openxmlformats.org/officeDocument/2006/relationships/slideLayout" Target="../slideLayouts/slideLayout2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6.xml"/><Relationship Id="rId1" Type="http://schemas.openxmlformats.org/officeDocument/2006/relationships/slideLayout" Target="../slideLayouts/slideLayout35.xml"/><Relationship Id="rId4"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9.xml"/><Relationship Id="rId7" Type="http://schemas.openxmlformats.org/officeDocument/2006/relationships/image" Target="../media/image1.jpe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9.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p:nvSpPr>
        <p:spPr bwMode="auto">
          <a:xfrm>
            <a:off x="8316913" y="6384515"/>
            <a:ext cx="622300" cy="231775"/>
          </a:xfrm>
          <a:prstGeom prst="rect">
            <a:avLst/>
          </a:prstGeom>
          <a:noFill/>
          <a:ln>
            <a:noFill/>
          </a:ln>
          <a:effectLst/>
          <a:extLst/>
        </p:spPr>
        <p:txBody>
          <a:bodyPr/>
          <a:lstStyle>
            <a:lvl1pPr>
              <a:defRPr kumimoji="1" sz="2400" u="sng">
                <a:solidFill>
                  <a:schemeClr val="tx1"/>
                </a:solidFill>
                <a:latin typeface="Times New Roman" pitchFamily="18" charset="0"/>
                <a:ea typeface="新細明體" pitchFamily="18" charset="-120"/>
              </a:defRPr>
            </a:lvl1pPr>
            <a:lvl2pPr marL="742950" indent="-285750">
              <a:defRPr kumimoji="1" sz="2400" u="sng">
                <a:solidFill>
                  <a:schemeClr val="tx1"/>
                </a:solidFill>
                <a:latin typeface="Times New Roman" pitchFamily="18" charset="0"/>
                <a:ea typeface="新細明體" pitchFamily="18" charset="-120"/>
              </a:defRPr>
            </a:lvl2pPr>
            <a:lvl3pPr marL="1143000" indent="-228600">
              <a:defRPr kumimoji="1" sz="2400" u="sng">
                <a:solidFill>
                  <a:schemeClr val="tx1"/>
                </a:solidFill>
                <a:latin typeface="Times New Roman" pitchFamily="18" charset="0"/>
                <a:ea typeface="新細明體" pitchFamily="18" charset="-120"/>
              </a:defRPr>
            </a:lvl3pPr>
            <a:lvl4pPr marL="1600200" indent="-228600">
              <a:defRPr kumimoji="1" sz="2400" u="sng">
                <a:solidFill>
                  <a:schemeClr val="tx1"/>
                </a:solidFill>
                <a:latin typeface="Times New Roman" pitchFamily="18" charset="0"/>
                <a:ea typeface="新細明體" pitchFamily="18" charset="-120"/>
              </a:defRPr>
            </a:lvl4pPr>
            <a:lvl5pPr marL="2057400" indent="-22860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r">
              <a:defRPr/>
            </a:pPr>
            <a:fld id="{F29AD9EE-8392-4CF3-B0DF-6C6C2C118205}" type="slidenum">
              <a:rPr lang="en-US" altLang="zh-TW" sz="900" u="none" smtClean="0">
                <a:latin typeface="微軟正黑體" pitchFamily="34" charset="-120"/>
                <a:ea typeface="微軟正黑體" pitchFamily="34" charset="-120"/>
              </a:rPr>
              <a:pPr algn="r">
                <a:defRPr/>
              </a:pPr>
              <a:t>‹#›</a:t>
            </a:fld>
            <a:endParaRPr lang="en-US" altLang="zh-TW" sz="900" u="none" smtClean="0">
              <a:latin typeface="微軟正黑體" pitchFamily="34" charset="-12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6403" r:id="rId1"/>
    <p:sldLayoutId id="2147486404" r:id="rId2"/>
    <p:sldLayoutId id="2147486548" r:id="rId3"/>
    <p:sldLayoutId id="2147486549" r:id="rId4"/>
    <p:sldLayoutId id="2147486550" r:id="rId5"/>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81"/>
            <a:ext cx="622300" cy="231775"/>
          </a:xfrm>
          <a:prstGeom prst="rect">
            <a:avLst/>
          </a:prstGeom>
          <a:noFill/>
          <a:ln>
            <a:noFill/>
          </a:ln>
          <a:effectLst/>
          <a:extLst/>
        </p:spPr>
        <p:txBody>
          <a:bodyPr/>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eaLnBrk="1" hangingPunct="1">
              <a:defRPr/>
            </a:pPr>
            <a:fld id="{FCC3F0BA-86A6-40EB-AC5D-4B3D626D123F}" type="slidenum">
              <a:rPr lang="en-US" altLang="zh-TW" sz="900" b="0">
                <a:solidFill>
                  <a:srgbClr val="000000"/>
                </a:solidFill>
              </a:rPr>
              <a:pPr eaLnBrk="1" hangingPunct="1">
                <a:defRPr/>
              </a:pPr>
              <a:t>‹#›</a:t>
            </a:fld>
            <a:endParaRPr lang="en-US" altLang="zh-TW" sz="900" b="0" dirty="0">
              <a:solidFill>
                <a:srgbClr val="000000"/>
              </a:solidFill>
            </a:endParaRPr>
          </a:p>
        </p:txBody>
      </p:sp>
    </p:spTree>
    <p:extLst>
      <p:ext uri="{BB962C8B-B14F-4D97-AF65-F5344CB8AC3E}">
        <p14:creationId xmlns:p14="http://schemas.microsoft.com/office/powerpoint/2010/main" val="1512452797"/>
      </p:ext>
    </p:extLst>
  </p:cSld>
  <p:clrMap bg1="lt1" tx1="dk1" bg2="lt2" tx2="dk2" accent1="accent1" accent2="accent2" accent3="accent3" accent4="accent4" accent5="accent5" accent6="accent6" hlink="hlink" folHlink="folHlink"/>
  <p:sldLayoutIdLst>
    <p:sldLayoutId id="2147486894" r:id="rId1"/>
    <p:sldLayoutId id="2147486895" r:id="rId2"/>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p:nvSpPr>
        <p:spPr bwMode="auto">
          <a:xfrm>
            <a:off x="8316913" y="6382621"/>
            <a:ext cx="622300" cy="231775"/>
          </a:xfrm>
          <a:prstGeom prst="rect">
            <a:avLst/>
          </a:prstGeom>
          <a:noFill/>
          <a:ln>
            <a:noFill/>
          </a:ln>
          <a:effectLst/>
          <a:extLst/>
        </p:spPr>
        <p:txBody>
          <a:bodyPr/>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eaLnBrk="1" hangingPunct="1">
              <a:defRPr/>
            </a:pPr>
            <a:fld id="{FCC3F0BA-86A6-40EB-AC5D-4B3D626D123F}" type="slidenum">
              <a:rPr lang="en-US" altLang="zh-TW" sz="900" b="0">
                <a:solidFill>
                  <a:srgbClr val="000000"/>
                </a:solidFill>
              </a:rPr>
              <a:pPr eaLnBrk="1" hangingPunct="1">
                <a:defRPr/>
              </a:pPr>
              <a:t>‹#›</a:t>
            </a:fld>
            <a:endParaRPr lang="en-US" altLang="zh-TW" sz="900" b="0" dirty="0">
              <a:solidFill>
                <a:srgbClr val="000000"/>
              </a:solidFill>
            </a:endParaRPr>
          </a:p>
        </p:txBody>
      </p:sp>
    </p:spTree>
    <p:extLst>
      <p:ext uri="{BB962C8B-B14F-4D97-AF65-F5344CB8AC3E}">
        <p14:creationId xmlns:p14="http://schemas.microsoft.com/office/powerpoint/2010/main" val="2921387753"/>
      </p:ext>
    </p:extLst>
  </p:cSld>
  <p:clrMap bg1="lt1" tx1="dk1" bg2="lt2" tx2="dk2" accent1="accent1" accent2="accent2" accent3="accent3" accent4="accent4" accent5="accent5" accent6="accent6" hlink="hlink" folHlink="folHlink"/>
  <p:sldLayoutIdLst>
    <p:sldLayoutId id="2147486897" r:id="rId1"/>
    <p:sldLayoutId id="2147486898" r:id="rId2"/>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a:extLst/>
          </p:cNvPr>
          <p:cNvSpPr txBox="1">
            <a:spLocks/>
          </p:cNvSpPr>
          <p:nvPr/>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64AD4E29-6724-46F3-858F-20201B4876CB}"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92411942"/>
      </p:ext>
    </p:extLst>
  </p:cSld>
  <p:clrMap bg1="lt1" tx1="dk1" bg2="lt2" tx2="dk2" accent1="accent1" accent2="accent2" accent3="accent3" accent4="accent4" accent5="accent5" accent6="accent6" hlink="hlink" folHlink="folHlink"/>
  <p:sldLayoutIdLst>
    <p:sldLayoutId id="2147486900" r:id="rId1"/>
    <p:sldLayoutId id="2147486901" r:id="rId2"/>
    <p:sldLayoutId id="2147486902"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微軟正黑體" pitchFamily="34" charset="-120"/>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cs typeface="微軟正黑體" pitchFamily="34"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cs typeface="微軟正黑體" pitchFamily="34"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cs typeface="微軟正黑體" pitchFamily="34"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cs typeface="微軟正黑體" pitchFamily="34"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fld id="{82E856DF-C872-465D-BADF-8789CF305A71}" type="slidenum">
              <a:rPr lang="en-US" altLang="zh-TW" sz="900" u="none">
                <a:solidFill>
                  <a:srgbClr val="000000"/>
                </a:solidFill>
                <a:latin typeface="微軟正黑體" panose="020B0604030504040204" pitchFamily="34" charset="-120"/>
                <a:ea typeface="微軟正黑體" panose="020B0604030504040204" pitchFamily="34" charset="-120"/>
              </a:rPr>
              <a:pPr algn="r" eaLnBrk="1" hangingPunct="1"/>
              <a:t>‹#›</a:t>
            </a:fld>
            <a:endParaRPr lang="en-US" altLang="zh-TW" sz="900" u="none">
              <a:solidFill>
                <a:srgbClr val="000000"/>
              </a:solidFill>
              <a:latin typeface="微軟正黑體" panose="020B0604030504040204" pitchFamily="34" charset="-120"/>
              <a:ea typeface="微軟正黑體" panose="020B0604030504040204" pitchFamily="34" charset="-120"/>
            </a:endParaRPr>
          </a:p>
        </p:txBody>
      </p:sp>
      <p:sp>
        <p:nvSpPr>
          <p:cNvPr id="3" name="Text Box 5"/>
          <p:cNvSpPr txBox="1">
            <a:spLocks noChangeArrowheads="1"/>
          </p:cNvSpPr>
          <p:nvPr userDrawn="1"/>
        </p:nvSpPr>
        <p:spPr bwMode="auto">
          <a:xfrm>
            <a:off x="7773988" y="109538"/>
            <a:ext cx="1223962" cy="269875"/>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標楷體" pitchFamily="65" charset="-120"/>
                <a:ea typeface="標楷體" pitchFamily="65" charset="-120"/>
              </a:defRPr>
            </a:lvl1pPr>
            <a:lvl2pPr marL="742950" indent="-285750">
              <a:defRPr sz="2000" b="1">
                <a:solidFill>
                  <a:schemeClr val="tx1"/>
                </a:solidFill>
                <a:latin typeface="標楷體" pitchFamily="65" charset="-120"/>
                <a:ea typeface="標楷體" pitchFamily="65" charset="-120"/>
              </a:defRPr>
            </a:lvl2pPr>
            <a:lvl3pPr marL="1143000" indent="-228600">
              <a:defRPr sz="2000" b="1">
                <a:solidFill>
                  <a:schemeClr val="tx1"/>
                </a:solidFill>
                <a:latin typeface="標楷體" pitchFamily="65" charset="-120"/>
                <a:ea typeface="標楷體" pitchFamily="65" charset="-120"/>
              </a:defRPr>
            </a:lvl3pPr>
            <a:lvl4pPr marL="1600200" indent="-228600">
              <a:defRPr sz="2000" b="1">
                <a:solidFill>
                  <a:schemeClr val="tx1"/>
                </a:solidFill>
                <a:latin typeface="標楷體" pitchFamily="65" charset="-120"/>
                <a:ea typeface="標楷體" pitchFamily="65" charset="-120"/>
              </a:defRPr>
            </a:lvl4pPr>
            <a:lvl5pPr marL="2057400" indent="-228600">
              <a:defRPr sz="2000" b="1">
                <a:solidFill>
                  <a:schemeClr val="tx1"/>
                </a:solidFill>
                <a:latin typeface="標楷體" pitchFamily="65" charset="-120"/>
                <a:ea typeface="標楷體" pitchFamily="65" charset="-120"/>
              </a:defRPr>
            </a:lvl5pPr>
            <a:lvl6pPr marL="25146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6pPr>
            <a:lvl7pPr marL="29718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7pPr>
            <a:lvl8pPr marL="34290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8pPr>
            <a:lvl9pPr marL="38862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9pPr>
          </a:lstStyle>
          <a:p>
            <a:pPr algn="ctr">
              <a:defRPr/>
            </a:pPr>
            <a:r>
              <a:rPr lang="zh-TW" altLang="en-US" sz="1100" u="none" dirty="0">
                <a:solidFill>
                  <a:srgbClr val="000000"/>
                </a:solidFill>
                <a:latin typeface="微軟正黑體" panose="020B0604030504040204" pitchFamily="34" charset="-120"/>
                <a:ea typeface="微軟正黑體" panose="020B0604030504040204" pitchFamily="34" charset="-120"/>
              </a:rPr>
              <a:t>機密等級：機密</a:t>
            </a:r>
          </a:p>
        </p:txBody>
      </p:sp>
    </p:spTree>
    <p:extLst>
      <p:ext uri="{BB962C8B-B14F-4D97-AF65-F5344CB8AC3E}">
        <p14:creationId xmlns:p14="http://schemas.microsoft.com/office/powerpoint/2010/main" val="3901490867"/>
      </p:ext>
    </p:extLst>
  </p:cSld>
  <p:clrMap bg1="lt1" tx1="dk1" bg2="lt2" tx2="dk2" accent1="accent1" accent2="accent2" accent3="accent3" accent4="accent4" accent5="accent5" accent6="accent6" hlink="hlink" folHlink="folHlink"/>
  <p:sldLayoutIdLst>
    <p:sldLayoutId id="2147486904" r:id="rId1"/>
    <p:sldLayoutId id="2147486905" r:id="rId2"/>
    <p:sldLayoutId id="2147486906" r:id="rId3"/>
    <p:sldLayoutId id="2147486907" r:id="rId4"/>
    <p:sldLayoutId id="2147486908" r:id="rId5"/>
    <p:sldLayoutId id="2147486909" r:id="rId6"/>
    <p:sldLayoutId id="2147486910" r:id="rId7"/>
    <p:sldLayoutId id="2147486911" r:id="rId8"/>
    <p:sldLayoutId id="2147486912" r:id="rId9"/>
    <p:sldLayoutId id="2147486913" r:id="rId10"/>
  </p:sldLayoutIdLst>
  <p:hf hdr="0" ftr="0" dt="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fld id="{82E856DF-C872-465D-BADF-8789CF305A71}" type="slidenum">
              <a:rPr lang="en-US" altLang="zh-TW" sz="900" u="none">
                <a:solidFill>
                  <a:srgbClr val="000000"/>
                </a:solidFill>
                <a:latin typeface="微軟正黑體" panose="020B0604030504040204" pitchFamily="34" charset="-120"/>
                <a:ea typeface="微軟正黑體" panose="020B0604030504040204" pitchFamily="34" charset="-120"/>
              </a:rPr>
              <a:pPr algn="r" eaLnBrk="1" hangingPunct="1"/>
              <a:t>‹#›</a:t>
            </a:fld>
            <a:endParaRPr lang="en-US" altLang="zh-TW" sz="900" u="none">
              <a:solidFill>
                <a:srgbClr val="000000"/>
              </a:solidFill>
              <a:latin typeface="微軟正黑體" panose="020B0604030504040204" pitchFamily="34" charset="-120"/>
              <a:ea typeface="微軟正黑體" panose="020B0604030504040204" pitchFamily="34" charset="-120"/>
            </a:endParaRPr>
          </a:p>
        </p:txBody>
      </p:sp>
      <p:sp>
        <p:nvSpPr>
          <p:cNvPr id="3" name="Text Box 5"/>
          <p:cNvSpPr txBox="1">
            <a:spLocks noChangeArrowheads="1"/>
          </p:cNvSpPr>
          <p:nvPr userDrawn="1"/>
        </p:nvSpPr>
        <p:spPr bwMode="auto">
          <a:xfrm>
            <a:off x="7773988" y="109538"/>
            <a:ext cx="1223962" cy="269875"/>
          </a:xfrm>
          <a:prstGeom prst="rect">
            <a:avLst/>
          </a:prstGeom>
          <a:noFill/>
          <a:ln w="38100" cmpd="dbl" algn="ctr">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標楷體" pitchFamily="65" charset="-120"/>
                <a:ea typeface="標楷體" pitchFamily="65" charset="-120"/>
              </a:defRPr>
            </a:lvl1pPr>
            <a:lvl2pPr marL="742950" indent="-285750">
              <a:defRPr sz="2000" b="1">
                <a:solidFill>
                  <a:schemeClr val="tx1"/>
                </a:solidFill>
                <a:latin typeface="標楷體" pitchFamily="65" charset="-120"/>
                <a:ea typeface="標楷體" pitchFamily="65" charset="-120"/>
              </a:defRPr>
            </a:lvl2pPr>
            <a:lvl3pPr marL="1143000" indent="-228600">
              <a:defRPr sz="2000" b="1">
                <a:solidFill>
                  <a:schemeClr val="tx1"/>
                </a:solidFill>
                <a:latin typeface="標楷體" pitchFamily="65" charset="-120"/>
                <a:ea typeface="標楷體" pitchFamily="65" charset="-120"/>
              </a:defRPr>
            </a:lvl3pPr>
            <a:lvl4pPr marL="1600200" indent="-228600">
              <a:defRPr sz="2000" b="1">
                <a:solidFill>
                  <a:schemeClr val="tx1"/>
                </a:solidFill>
                <a:latin typeface="標楷體" pitchFamily="65" charset="-120"/>
                <a:ea typeface="標楷體" pitchFamily="65" charset="-120"/>
              </a:defRPr>
            </a:lvl4pPr>
            <a:lvl5pPr marL="2057400" indent="-228600">
              <a:defRPr sz="2000" b="1">
                <a:solidFill>
                  <a:schemeClr val="tx1"/>
                </a:solidFill>
                <a:latin typeface="標楷體" pitchFamily="65" charset="-120"/>
                <a:ea typeface="標楷體" pitchFamily="65" charset="-120"/>
              </a:defRPr>
            </a:lvl5pPr>
            <a:lvl6pPr marL="25146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6pPr>
            <a:lvl7pPr marL="29718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7pPr>
            <a:lvl8pPr marL="34290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8pPr>
            <a:lvl9pPr marL="3886200" indent="-228600" algn="ctr" eaLnBrk="0" fontAlgn="base" hangingPunct="0">
              <a:spcBef>
                <a:spcPct val="0"/>
              </a:spcBef>
              <a:spcAft>
                <a:spcPct val="0"/>
              </a:spcAft>
              <a:defRPr sz="2000" b="1">
                <a:solidFill>
                  <a:schemeClr val="tx1"/>
                </a:solidFill>
                <a:latin typeface="標楷體" pitchFamily="65" charset="-120"/>
                <a:ea typeface="標楷體" pitchFamily="65" charset="-120"/>
              </a:defRPr>
            </a:lvl9pPr>
          </a:lstStyle>
          <a:p>
            <a:pPr algn="ctr">
              <a:defRPr/>
            </a:pPr>
            <a:r>
              <a:rPr lang="zh-TW" altLang="en-US" sz="1100" u="none" dirty="0">
                <a:solidFill>
                  <a:srgbClr val="000000"/>
                </a:solidFill>
                <a:latin typeface="微軟正黑體" panose="020B0604030504040204" pitchFamily="34" charset="-120"/>
                <a:ea typeface="微軟正黑體" panose="020B0604030504040204" pitchFamily="34" charset="-120"/>
              </a:rPr>
              <a:t>機密等級：機密</a:t>
            </a:r>
          </a:p>
        </p:txBody>
      </p:sp>
    </p:spTree>
    <p:extLst>
      <p:ext uri="{BB962C8B-B14F-4D97-AF65-F5344CB8AC3E}">
        <p14:creationId xmlns:p14="http://schemas.microsoft.com/office/powerpoint/2010/main" val="41349242"/>
      </p:ext>
    </p:extLst>
  </p:cSld>
  <p:clrMap bg1="lt1" tx1="dk1" bg2="lt2" tx2="dk2" accent1="accent1" accent2="accent2" accent3="accent3" accent4="accent4" accent5="accent5" accent6="accent6" hlink="hlink" folHlink="folHlink"/>
  <p:sldLayoutIdLst>
    <p:sldLayoutId id="2147486915" r:id="rId1"/>
    <p:sldLayoutId id="2147486916" r:id="rId2"/>
    <p:sldLayoutId id="2147486917" r:id="rId3"/>
    <p:sldLayoutId id="2147486918" r:id="rId4"/>
    <p:sldLayoutId id="2147486919" r:id="rId5"/>
    <p:sldLayoutId id="2147486920" r:id="rId6"/>
    <p:sldLayoutId id="2147486921" r:id="rId7"/>
    <p:sldLayoutId id="2147486922" r:id="rId8"/>
    <p:sldLayoutId id="2147486923" r:id="rId9"/>
    <p:sldLayoutId id="2147486924" r:id="rId10"/>
  </p:sldLayoutIdLst>
  <p:hf hdr="0" ftr="0" dt="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968"/>
            <a:ext cx="622300" cy="231775"/>
          </a:xfrm>
          <a:prstGeom prst="rect">
            <a:avLst/>
          </a:prstGeom>
          <a:noFill/>
          <a:ln>
            <a:noFill/>
          </a:ln>
          <a:effectLst/>
          <a:extLst/>
        </p:spPr>
        <p:txBody>
          <a:bodyPr/>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eaLnBrk="1" hangingPunct="1">
              <a:defRPr/>
            </a:pPr>
            <a:fld id="{5F4BA902-5531-4DFA-85AC-A246567DEDFF}" type="slidenum">
              <a:rPr lang="en-US" altLang="zh-TW" sz="900" b="0">
                <a:solidFill>
                  <a:srgbClr val="000000"/>
                </a:solidFill>
              </a:rPr>
              <a:pPr eaLnBrk="1" hangingPunct="1">
                <a:defRPr/>
              </a:pPr>
              <a:t>‹#›</a:t>
            </a:fld>
            <a:endParaRPr lang="en-US" altLang="zh-TW" sz="900" b="0" dirty="0">
              <a:solidFill>
                <a:srgbClr val="000000"/>
              </a:solidFill>
            </a:endParaRPr>
          </a:p>
        </p:txBody>
      </p:sp>
    </p:spTree>
    <p:extLst>
      <p:ext uri="{BB962C8B-B14F-4D97-AF65-F5344CB8AC3E}">
        <p14:creationId xmlns:p14="http://schemas.microsoft.com/office/powerpoint/2010/main" val="4267835954"/>
      </p:ext>
    </p:extLst>
  </p:cSld>
  <p:clrMap bg1="lt1" tx1="dk1" bg2="lt2" tx2="dk2" accent1="accent1" accent2="accent2" accent3="accent3" accent4="accent4" accent5="accent5" accent6="accent6" hlink="hlink" folHlink="folHlink"/>
  <p:sldLayoutIdLst>
    <p:sldLayoutId id="2147486808" r:id="rId1"/>
    <p:sldLayoutId id="2147486809" r:id="rId2"/>
    <p:sldLayoutId id="2147486810" r:id="rId3"/>
    <p:sldLayoutId id="2147486811" r:id="rId4"/>
    <p:sldLayoutId id="2147486812" r:id="rId5"/>
    <p:sldLayoutId id="2147486813" r:id="rId6"/>
    <p:sldLayoutId id="2147486814" r:id="rId7"/>
    <p:sldLayoutId id="2147486815" r:id="rId8"/>
    <p:sldLayoutId id="2147486816" r:id="rId9"/>
  </p:sldLayoutIdLst>
  <p:timing>
    <p:tnLst>
      <p:par>
        <p:cTn id="1" dur="indefinite" restart="never" nodeType="tmRoot"/>
      </p:par>
    </p:tnLst>
  </p:timing>
  <p:hf sldNum="0" hdr="0"/>
  <p:txStyles>
    <p:titleStyle>
      <a:lvl1pPr algn="l" rtl="0" eaLnBrk="0" fontAlgn="base" hangingPunct="0">
        <a:spcBef>
          <a:spcPct val="0"/>
        </a:spcBef>
        <a:spcAft>
          <a:spcPct val="0"/>
        </a:spcAft>
        <a:defRPr kumimoji="1" sz="2999">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999">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999">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999">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999">
          <a:solidFill>
            <a:schemeClr val="tx2"/>
          </a:solidFill>
          <a:latin typeface="微軟正黑體" pitchFamily="34" charset="-120"/>
          <a:ea typeface="微軟正黑體" pitchFamily="34" charset="-120"/>
        </a:defRPr>
      </a:lvl5pPr>
      <a:lvl6pPr marL="457109" algn="ctr" rtl="0" fontAlgn="base">
        <a:spcBef>
          <a:spcPct val="0"/>
        </a:spcBef>
        <a:spcAft>
          <a:spcPct val="0"/>
        </a:spcAft>
        <a:defRPr kumimoji="1" sz="4399">
          <a:solidFill>
            <a:schemeClr val="tx2"/>
          </a:solidFill>
          <a:latin typeface="Times New Roman" pitchFamily="18" charset="0"/>
          <a:ea typeface="新細明體" pitchFamily="18" charset="-120"/>
        </a:defRPr>
      </a:lvl6pPr>
      <a:lvl7pPr marL="914217" algn="ctr" rtl="0" fontAlgn="base">
        <a:spcBef>
          <a:spcPct val="0"/>
        </a:spcBef>
        <a:spcAft>
          <a:spcPct val="0"/>
        </a:spcAft>
        <a:defRPr kumimoji="1" sz="4399">
          <a:solidFill>
            <a:schemeClr val="tx2"/>
          </a:solidFill>
          <a:latin typeface="Times New Roman" pitchFamily="18" charset="0"/>
          <a:ea typeface="新細明體" pitchFamily="18" charset="-120"/>
        </a:defRPr>
      </a:lvl7pPr>
      <a:lvl8pPr marL="1371326" algn="ctr" rtl="0" fontAlgn="base">
        <a:spcBef>
          <a:spcPct val="0"/>
        </a:spcBef>
        <a:spcAft>
          <a:spcPct val="0"/>
        </a:spcAft>
        <a:defRPr kumimoji="1" sz="4399">
          <a:solidFill>
            <a:schemeClr val="tx2"/>
          </a:solidFill>
          <a:latin typeface="Times New Roman" pitchFamily="18" charset="0"/>
          <a:ea typeface="新細明體" pitchFamily="18" charset="-120"/>
        </a:defRPr>
      </a:lvl8pPr>
      <a:lvl9pPr marL="1828434" algn="ctr" rtl="0" fontAlgn="base">
        <a:spcBef>
          <a:spcPct val="0"/>
        </a:spcBef>
        <a:spcAft>
          <a:spcPct val="0"/>
        </a:spcAft>
        <a:defRPr kumimoji="1" sz="4399">
          <a:solidFill>
            <a:schemeClr val="tx2"/>
          </a:solidFill>
          <a:latin typeface="Times New Roman" pitchFamily="18" charset="0"/>
          <a:ea typeface="新細明體" pitchFamily="18" charset="-120"/>
        </a:defRPr>
      </a:lvl9pPr>
    </p:titleStyle>
    <p:bodyStyle>
      <a:lvl1pPr marL="342831" indent="-342831"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801" indent="-285693" algn="l" rtl="0" eaLnBrk="0" fontAlgn="base" hangingPunct="0">
        <a:spcBef>
          <a:spcPct val="20000"/>
        </a:spcBef>
        <a:spcAft>
          <a:spcPct val="0"/>
        </a:spcAft>
        <a:buChar char="–"/>
        <a:defRPr kumimoji="1" sz="2799">
          <a:solidFill>
            <a:schemeClr val="tx1"/>
          </a:solidFill>
          <a:latin typeface="標楷體" pitchFamily="65" charset="-120"/>
          <a:ea typeface="標楷體" pitchFamily="65" charset="-120"/>
        </a:defRPr>
      </a:lvl2pPr>
      <a:lvl3pPr marL="1142771" indent="-228554"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599880" indent="-228554"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6989" indent="-228554"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097" indent="-228554" algn="l" rtl="0" fontAlgn="base">
        <a:spcBef>
          <a:spcPct val="20000"/>
        </a:spcBef>
        <a:spcAft>
          <a:spcPct val="0"/>
        </a:spcAft>
        <a:buChar char="»"/>
        <a:defRPr kumimoji="1" sz="2000">
          <a:solidFill>
            <a:schemeClr val="tx1"/>
          </a:solidFill>
          <a:latin typeface="+mn-lt"/>
          <a:ea typeface="+mn-ea"/>
        </a:defRPr>
      </a:lvl6pPr>
      <a:lvl7pPr marL="2971206" indent="-228554" algn="l" rtl="0" fontAlgn="base">
        <a:spcBef>
          <a:spcPct val="20000"/>
        </a:spcBef>
        <a:spcAft>
          <a:spcPct val="0"/>
        </a:spcAft>
        <a:buChar char="»"/>
        <a:defRPr kumimoji="1" sz="2000">
          <a:solidFill>
            <a:schemeClr val="tx1"/>
          </a:solidFill>
          <a:latin typeface="+mn-lt"/>
          <a:ea typeface="+mn-ea"/>
        </a:defRPr>
      </a:lvl7pPr>
      <a:lvl8pPr marL="3428314" indent="-228554" algn="l" rtl="0" fontAlgn="base">
        <a:spcBef>
          <a:spcPct val="20000"/>
        </a:spcBef>
        <a:spcAft>
          <a:spcPct val="0"/>
        </a:spcAft>
        <a:buChar char="»"/>
        <a:defRPr kumimoji="1" sz="2000">
          <a:solidFill>
            <a:schemeClr val="tx1"/>
          </a:solidFill>
          <a:latin typeface="+mn-lt"/>
          <a:ea typeface="+mn-ea"/>
        </a:defRPr>
      </a:lvl8pPr>
      <a:lvl9pPr marL="3885423" indent="-228554"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p:nvSpPr>
        <p:spPr bwMode="auto">
          <a:xfrm>
            <a:off x="8316913" y="6381750"/>
            <a:ext cx="622300" cy="231775"/>
          </a:xfrm>
          <a:prstGeom prst="rect">
            <a:avLst/>
          </a:prstGeom>
          <a:noFill/>
          <a:ln>
            <a:noFill/>
          </a:ln>
          <a:effectLs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9380AC52-A7F1-4774-99D3-7A1315E5862E}"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52343618"/>
      </p:ext>
    </p:extLst>
  </p:cSld>
  <p:clrMap bg1="lt1" tx1="dk1" bg2="lt2" tx2="dk2" accent1="accent1" accent2="accent2" accent3="accent3" accent4="accent4" accent5="accent5" accent6="accent6" hlink="hlink" folHlink="folHlink"/>
  <p:sldLayoutIdLst>
    <p:sldLayoutId id="2147486856"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p:nvSpPr>
        <p:spPr bwMode="auto">
          <a:xfrm>
            <a:off x="8316913" y="6381750"/>
            <a:ext cx="622300" cy="231775"/>
          </a:xfrm>
          <a:prstGeom prst="rect">
            <a:avLst/>
          </a:prstGeom>
          <a:noFill/>
          <a:ln>
            <a:noFill/>
          </a:ln>
          <a:effectLst/>
          <a:extLst/>
        </p:spPr>
        <p:txBody>
          <a:bodyPr/>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7C29146-8BDB-442D-A0E8-E154FF45AE2E}" type="slidenum">
              <a:rPr lang="en-US" altLang="zh-TW"/>
              <a:pPr>
                <a:defRPr/>
              </a:pPr>
              <a:t>‹#›</a:t>
            </a:fld>
            <a:endParaRPr lang="en-US" altLang="zh-TW" dirty="0"/>
          </a:p>
        </p:txBody>
      </p:sp>
    </p:spTree>
    <p:extLst>
      <p:ext uri="{BB962C8B-B14F-4D97-AF65-F5344CB8AC3E}">
        <p14:creationId xmlns:p14="http://schemas.microsoft.com/office/powerpoint/2010/main" val="2264824302"/>
      </p:ext>
    </p:extLst>
  </p:cSld>
  <p:clrMap bg1="lt1" tx1="dk1" bg2="lt2" tx2="dk2" accent1="accent1" accent2="accent2" accent3="accent3" accent4="accent4" accent5="accent5" accent6="accent6" hlink="hlink" folHlink="folHlink"/>
  <p:sldLayoutIdLst>
    <p:sldLayoutId id="2147486862" r:id="rId1"/>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2138"/>
            <a:ext cx="622300" cy="231775"/>
          </a:xfrm>
          <a:prstGeom prst="rect">
            <a:avLst/>
          </a:prstGeom>
          <a:noFill/>
          <a:ln>
            <a:noFill/>
          </a:ln>
          <a:effectLst/>
          <a:extLst/>
        </p:spPr>
        <p:txBody>
          <a:bodyPr/>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eaLnBrk="1" hangingPunct="1">
              <a:defRPr/>
            </a:pPr>
            <a:fld id="{5F4BA902-5531-4DFA-85AC-A246567DEDFF}" type="slidenum">
              <a:rPr lang="en-US" altLang="zh-TW" sz="900" b="0">
                <a:solidFill>
                  <a:srgbClr val="000000"/>
                </a:solidFill>
              </a:rPr>
              <a:pPr eaLnBrk="1" hangingPunct="1">
                <a:defRPr/>
              </a:pPr>
              <a:t>‹#›</a:t>
            </a:fld>
            <a:endParaRPr lang="en-US" altLang="zh-TW" sz="900" b="0" dirty="0">
              <a:solidFill>
                <a:srgbClr val="000000"/>
              </a:solidFill>
            </a:endParaRPr>
          </a:p>
        </p:txBody>
      </p:sp>
    </p:spTree>
    <p:extLst>
      <p:ext uri="{BB962C8B-B14F-4D97-AF65-F5344CB8AC3E}">
        <p14:creationId xmlns:p14="http://schemas.microsoft.com/office/powerpoint/2010/main" val="489250954"/>
      </p:ext>
    </p:extLst>
  </p:cSld>
  <p:clrMap bg1="lt1" tx1="dk1" bg2="lt2" tx2="dk2" accent1="accent1" accent2="accent2" accent3="accent3" accent4="accent4" accent5="accent5" accent6="accent6" hlink="hlink" folHlink="folHlink"/>
  <p:sldLayoutIdLst>
    <p:sldLayoutId id="2147486864" r:id="rId1"/>
    <p:sldLayoutId id="2147486865" r:id="rId2"/>
    <p:sldLayoutId id="2147486866" r:id="rId3"/>
    <p:sldLayoutId id="2147486867" r:id="rId4"/>
    <p:sldLayoutId id="2147486868" r:id="rId5"/>
    <p:sldLayoutId id="2147486869" r:id="rId6"/>
    <p:sldLayoutId id="2147486870" r:id="rId7"/>
    <p:sldLayoutId id="2147486871" r:id="rId8"/>
  </p:sldLayoutIdLst>
  <p:timing>
    <p:tnLst>
      <p:par>
        <p:cTn id="1" dur="indefinite" restart="never" nodeType="tmRoot"/>
      </p:par>
    </p:tnLst>
  </p:timing>
  <p:hf sldNum="0" hdr="0"/>
  <p:txStyles>
    <p:titleStyle>
      <a:lvl1pPr algn="l" rtl="0" eaLnBrk="0" fontAlgn="base" hangingPunct="0">
        <a:spcBef>
          <a:spcPct val="0"/>
        </a:spcBef>
        <a:spcAft>
          <a:spcPct val="0"/>
        </a:spcAft>
        <a:defRPr kumimoji="1" sz="2997">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997">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997">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997">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997">
          <a:solidFill>
            <a:schemeClr val="tx2"/>
          </a:solidFill>
          <a:latin typeface="微軟正黑體" pitchFamily="34" charset="-120"/>
          <a:ea typeface="微軟正黑體" pitchFamily="34" charset="-120"/>
        </a:defRPr>
      </a:lvl5pPr>
      <a:lvl6pPr marL="456927" algn="ctr" rtl="0" fontAlgn="base">
        <a:spcBef>
          <a:spcPct val="0"/>
        </a:spcBef>
        <a:spcAft>
          <a:spcPct val="0"/>
        </a:spcAft>
        <a:defRPr kumimoji="1" sz="4397">
          <a:solidFill>
            <a:schemeClr val="tx2"/>
          </a:solidFill>
          <a:latin typeface="Times New Roman" pitchFamily="18" charset="0"/>
          <a:ea typeface="新細明體" pitchFamily="18" charset="-120"/>
        </a:defRPr>
      </a:lvl6pPr>
      <a:lvl7pPr marL="913851" algn="ctr" rtl="0" fontAlgn="base">
        <a:spcBef>
          <a:spcPct val="0"/>
        </a:spcBef>
        <a:spcAft>
          <a:spcPct val="0"/>
        </a:spcAft>
        <a:defRPr kumimoji="1" sz="4397">
          <a:solidFill>
            <a:schemeClr val="tx2"/>
          </a:solidFill>
          <a:latin typeface="Times New Roman" pitchFamily="18" charset="0"/>
          <a:ea typeface="新細明體" pitchFamily="18" charset="-120"/>
        </a:defRPr>
      </a:lvl7pPr>
      <a:lvl8pPr marL="1370778" algn="ctr" rtl="0" fontAlgn="base">
        <a:spcBef>
          <a:spcPct val="0"/>
        </a:spcBef>
        <a:spcAft>
          <a:spcPct val="0"/>
        </a:spcAft>
        <a:defRPr kumimoji="1" sz="4397">
          <a:solidFill>
            <a:schemeClr val="tx2"/>
          </a:solidFill>
          <a:latin typeface="Times New Roman" pitchFamily="18" charset="0"/>
          <a:ea typeface="新細明體" pitchFamily="18" charset="-120"/>
        </a:defRPr>
      </a:lvl8pPr>
      <a:lvl9pPr marL="1827702" algn="ctr" rtl="0" fontAlgn="base">
        <a:spcBef>
          <a:spcPct val="0"/>
        </a:spcBef>
        <a:spcAft>
          <a:spcPct val="0"/>
        </a:spcAft>
        <a:defRPr kumimoji="1" sz="4397">
          <a:solidFill>
            <a:schemeClr val="tx2"/>
          </a:solidFill>
          <a:latin typeface="Times New Roman" pitchFamily="18" charset="0"/>
          <a:ea typeface="新細明體" pitchFamily="18" charset="-120"/>
        </a:defRPr>
      </a:lvl9pPr>
    </p:titleStyle>
    <p:bodyStyle>
      <a:lvl1pPr marL="342693" indent="-342693"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503" indent="-285579" algn="l" rtl="0" eaLnBrk="0" fontAlgn="base" hangingPunct="0">
        <a:spcBef>
          <a:spcPct val="20000"/>
        </a:spcBef>
        <a:spcAft>
          <a:spcPct val="0"/>
        </a:spcAft>
        <a:buChar char="–"/>
        <a:defRPr kumimoji="1" sz="2797">
          <a:solidFill>
            <a:schemeClr val="tx1"/>
          </a:solidFill>
          <a:latin typeface="標楷體" pitchFamily="65" charset="-120"/>
          <a:ea typeface="標楷體" pitchFamily="65" charset="-120"/>
        </a:defRPr>
      </a:lvl2pPr>
      <a:lvl3pPr marL="1142313" indent="-228462"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599240" indent="-228462"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6167" indent="-228462"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3091" indent="-228462" algn="l" rtl="0" fontAlgn="base">
        <a:spcBef>
          <a:spcPct val="20000"/>
        </a:spcBef>
        <a:spcAft>
          <a:spcPct val="0"/>
        </a:spcAft>
        <a:buChar char="»"/>
        <a:defRPr kumimoji="1" sz="2000">
          <a:solidFill>
            <a:schemeClr val="tx1"/>
          </a:solidFill>
          <a:latin typeface="+mn-lt"/>
          <a:ea typeface="+mn-ea"/>
        </a:defRPr>
      </a:lvl6pPr>
      <a:lvl7pPr marL="2970018" indent="-228462" algn="l" rtl="0" fontAlgn="base">
        <a:spcBef>
          <a:spcPct val="20000"/>
        </a:spcBef>
        <a:spcAft>
          <a:spcPct val="0"/>
        </a:spcAft>
        <a:buChar char="»"/>
        <a:defRPr kumimoji="1" sz="2000">
          <a:solidFill>
            <a:schemeClr val="tx1"/>
          </a:solidFill>
          <a:latin typeface="+mn-lt"/>
          <a:ea typeface="+mn-ea"/>
        </a:defRPr>
      </a:lvl7pPr>
      <a:lvl8pPr marL="3426942" indent="-228462" algn="l" rtl="0" fontAlgn="base">
        <a:spcBef>
          <a:spcPct val="20000"/>
        </a:spcBef>
        <a:spcAft>
          <a:spcPct val="0"/>
        </a:spcAft>
        <a:buChar char="»"/>
        <a:defRPr kumimoji="1" sz="2000">
          <a:solidFill>
            <a:schemeClr val="tx1"/>
          </a:solidFill>
          <a:latin typeface="+mn-lt"/>
          <a:ea typeface="+mn-ea"/>
        </a:defRPr>
      </a:lvl8pPr>
      <a:lvl9pPr marL="3883869" indent="-228462"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3851" rtl="0" eaLnBrk="1" latinLnBrk="0" hangingPunct="1">
        <a:defRPr sz="1800" kern="1200">
          <a:solidFill>
            <a:schemeClr val="tx1"/>
          </a:solidFill>
          <a:latin typeface="+mn-lt"/>
          <a:ea typeface="+mn-ea"/>
          <a:cs typeface="+mn-cs"/>
        </a:defRPr>
      </a:lvl1pPr>
      <a:lvl2pPr marL="456927" algn="l" defTabSz="913851" rtl="0" eaLnBrk="1" latinLnBrk="0" hangingPunct="1">
        <a:defRPr sz="1800" kern="1200">
          <a:solidFill>
            <a:schemeClr val="tx1"/>
          </a:solidFill>
          <a:latin typeface="+mn-lt"/>
          <a:ea typeface="+mn-ea"/>
          <a:cs typeface="+mn-cs"/>
        </a:defRPr>
      </a:lvl2pPr>
      <a:lvl3pPr marL="913851" algn="l" defTabSz="913851" rtl="0" eaLnBrk="1" latinLnBrk="0" hangingPunct="1">
        <a:defRPr sz="1800" kern="1200">
          <a:solidFill>
            <a:schemeClr val="tx1"/>
          </a:solidFill>
          <a:latin typeface="+mn-lt"/>
          <a:ea typeface="+mn-ea"/>
          <a:cs typeface="+mn-cs"/>
        </a:defRPr>
      </a:lvl3pPr>
      <a:lvl4pPr marL="1370778" algn="l" defTabSz="913851" rtl="0" eaLnBrk="1" latinLnBrk="0" hangingPunct="1">
        <a:defRPr sz="1800" kern="1200">
          <a:solidFill>
            <a:schemeClr val="tx1"/>
          </a:solidFill>
          <a:latin typeface="+mn-lt"/>
          <a:ea typeface="+mn-ea"/>
          <a:cs typeface="+mn-cs"/>
        </a:defRPr>
      </a:lvl4pPr>
      <a:lvl5pPr marL="1827702" algn="l" defTabSz="913851" rtl="0" eaLnBrk="1" latinLnBrk="0" hangingPunct="1">
        <a:defRPr sz="1800" kern="1200">
          <a:solidFill>
            <a:schemeClr val="tx1"/>
          </a:solidFill>
          <a:latin typeface="+mn-lt"/>
          <a:ea typeface="+mn-ea"/>
          <a:cs typeface="+mn-cs"/>
        </a:defRPr>
      </a:lvl5pPr>
      <a:lvl6pPr marL="2284629" algn="l" defTabSz="913851" rtl="0" eaLnBrk="1" latinLnBrk="0" hangingPunct="1">
        <a:defRPr sz="1800" kern="1200">
          <a:solidFill>
            <a:schemeClr val="tx1"/>
          </a:solidFill>
          <a:latin typeface="+mn-lt"/>
          <a:ea typeface="+mn-ea"/>
          <a:cs typeface="+mn-cs"/>
        </a:defRPr>
      </a:lvl6pPr>
      <a:lvl7pPr marL="2741554" algn="l" defTabSz="913851" rtl="0" eaLnBrk="1" latinLnBrk="0" hangingPunct="1">
        <a:defRPr sz="1800" kern="1200">
          <a:solidFill>
            <a:schemeClr val="tx1"/>
          </a:solidFill>
          <a:latin typeface="+mn-lt"/>
          <a:ea typeface="+mn-ea"/>
          <a:cs typeface="+mn-cs"/>
        </a:defRPr>
      </a:lvl7pPr>
      <a:lvl8pPr marL="3198480" algn="l" defTabSz="913851" rtl="0" eaLnBrk="1" latinLnBrk="0" hangingPunct="1">
        <a:defRPr sz="1800" kern="1200">
          <a:solidFill>
            <a:schemeClr val="tx1"/>
          </a:solidFill>
          <a:latin typeface="+mn-lt"/>
          <a:ea typeface="+mn-ea"/>
          <a:cs typeface="+mn-cs"/>
        </a:defRPr>
      </a:lvl8pPr>
      <a:lvl9pPr marL="3655406" algn="l" defTabSz="913851"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2137"/>
            <a:ext cx="622300" cy="231775"/>
          </a:xfrm>
          <a:prstGeom prst="rect">
            <a:avLst/>
          </a:prstGeom>
          <a:noFill/>
          <a:ln>
            <a:noFill/>
          </a:ln>
          <a:effectLst/>
          <a:extLst/>
        </p:spPr>
        <p:txBody>
          <a:bodyPr/>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eaLnBrk="1" hangingPunct="1">
              <a:defRPr/>
            </a:pPr>
            <a:fld id="{5F4BA902-5531-4DFA-85AC-A246567DEDFF}" type="slidenum">
              <a:rPr lang="en-US" altLang="zh-TW" sz="900" b="0">
                <a:solidFill>
                  <a:srgbClr val="000000"/>
                </a:solidFill>
              </a:rPr>
              <a:pPr eaLnBrk="1" hangingPunct="1">
                <a:defRPr/>
              </a:pPr>
              <a:t>‹#›</a:t>
            </a:fld>
            <a:endParaRPr lang="en-US" altLang="zh-TW" sz="900" b="0" dirty="0">
              <a:solidFill>
                <a:srgbClr val="000000"/>
              </a:solidFill>
            </a:endParaRPr>
          </a:p>
        </p:txBody>
      </p:sp>
    </p:spTree>
    <p:extLst>
      <p:ext uri="{BB962C8B-B14F-4D97-AF65-F5344CB8AC3E}">
        <p14:creationId xmlns:p14="http://schemas.microsoft.com/office/powerpoint/2010/main" val="575587159"/>
      </p:ext>
    </p:extLst>
  </p:cSld>
  <p:clrMap bg1="lt1" tx1="dk1" bg2="lt2" tx2="dk2" accent1="accent1" accent2="accent2" accent3="accent3" accent4="accent4" accent5="accent5" accent6="accent6" hlink="hlink" folHlink="folHlink"/>
  <p:sldLayoutIdLst>
    <p:sldLayoutId id="2147486873" r:id="rId1"/>
    <p:sldLayoutId id="2147486874" r:id="rId2"/>
    <p:sldLayoutId id="2147486875" r:id="rId3"/>
    <p:sldLayoutId id="2147486876" r:id="rId4"/>
    <p:sldLayoutId id="2147486877" r:id="rId5"/>
    <p:sldLayoutId id="2147486878" r:id="rId6"/>
    <p:sldLayoutId id="2147486879" r:id="rId7"/>
    <p:sldLayoutId id="2147486880" r:id="rId8"/>
  </p:sldLayoutIdLst>
  <p:timing>
    <p:tnLst>
      <p:par>
        <p:cTn id="1" dur="indefinite" restart="never" nodeType="tmRoot"/>
      </p:par>
    </p:tnLst>
  </p:timing>
  <p:hf sldNum="0" hdr="0"/>
  <p:txStyles>
    <p:titleStyle>
      <a:lvl1pPr algn="l" rtl="0" eaLnBrk="0" fontAlgn="base" hangingPunct="0">
        <a:spcBef>
          <a:spcPct val="0"/>
        </a:spcBef>
        <a:spcAft>
          <a:spcPct val="0"/>
        </a:spcAft>
        <a:defRPr kumimoji="1" sz="2998">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998">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998">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998">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998">
          <a:solidFill>
            <a:schemeClr val="tx2"/>
          </a:solidFill>
          <a:latin typeface="微軟正黑體" pitchFamily="34" charset="-120"/>
          <a:ea typeface="微軟正黑體" pitchFamily="34" charset="-120"/>
        </a:defRPr>
      </a:lvl5pPr>
      <a:lvl6pPr marL="457018" algn="ctr" rtl="0" fontAlgn="base">
        <a:spcBef>
          <a:spcPct val="0"/>
        </a:spcBef>
        <a:spcAft>
          <a:spcPct val="0"/>
        </a:spcAft>
        <a:defRPr kumimoji="1" sz="4398">
          <a:solidFill>
            <a:schemeClr val="tx2"/>
          </a:solidFill>
          <a:latin typeface="Times New Roman" pitchFamily="18" charset="0"/>
          <a:ea typeface="新細明體" pitchFamily="18" charset="-120"/>
        </a:defRPr>
      </a:lvl6pPr>
      <a:lvl7pPr marL="914034" algn="ctr" rtl="0" fontAlgn="base">
        <a:spcBef>
          <a:spcPct val="0"/>
        </a:spcBef>
        <a:spcAft>
          <a:spcPct val="0"/>
        </a:spcAft>
        <a:defRPr kumimoji="1" sz="4398">
          <a:solidFill>
            <a:schemeClr val="tx2"/>
          </a:solidFill>
          <a:latin typeface="Times New Roman" pitchFamily="18" charset="0"/>
          <a:ea typeface="新細明體" pitchFamily="18" charset="-120"/>
        </a:defRPr>
      </a:lvl7pPr>
      <a:lvl8pPr marL="1371052" algn="ctr" rtl="0" fontAlgn="base">
        <a:spcBef>
          <a:spcPct val="0"/>
        </a:spcBef>
        <a:spcAft>
          <a:spcPct val="0"/>
        </a:spcAft>
        <a:defRPr kumimoji="1" sz="4398">
          <a:solidFill>
            <a:schemeClr val="tx2"/>
          </a:solidFill>
          <a:latin typeface="Times New Roman" pitchFamily="18" charset="0"/>
          <a:ea typeface="新細明體" pitchFamily="18" charset="-120"/>
        </a:defRPr>
      </a:lvl8pPr>
      <a:lvl9pPr marL="1828068" algn="ctr" rtl="0" fontAlgn="base">
        <a:spcBef>
          <a:spcPct val="0"/>
        </a:spcBef>
        <a:spcAft>
          <a:spcPct val="0"/>
        </a:spcAft>
        <a:defRPr kumimoji="1" sz="4398">
          <a:solidFill>
            <a:schemeClr val="tx2"/>
          </a:solidFill>
          <a:latin typeface="Times New Roman" pitchFamily="18" charset="0"/>
          <a:ea typeface="新細明體" pitchFamily="18" charset="-120"/>
        </a:defRPr>
      </a:lvl9pPr>
    </p:titleStyle>
    <p:bodyStyle>
      <a:lvl1pPr marL="342762" indent="-342762"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652" indent="-285636" algn="l" rtl="0" eaLnBrk="0" fontAlgn="base" hangingPunct="0">
        <a:spcBef>
          <a:spcPct val="20000"/>
        </a:spcBef>
        <a:spcAft>
          <a:spcPct val="0"/>
        </a:spcAft>
        <a:buChar char="–"/>
        <a:defRPr kumimoji="1" sz="2798">
          <a:solidFill>
            <a:schemeClr val="tx1"/>
          </a:solidFill>
          <a:latin typeface="標楷體" pitchFamily="65" charset="-120"/>
          <a:ea typeface="標楷體" pitchFamily="65" charset="-120"/>
        </a:defRPr>
      </a:lvl2pPr>
      <a:lvl3pPr marL="1142542" indent="-228508"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599560" indent="-228508"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6578" indent="-228508"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3594" indent="-228508" algn="l" rtl="0" fontAlgn="base">
        <a:spcBef>
          <a:spcPct val="20000"/>
        </a:spcBef>
        <a:spcAft>
          <a:spcPct val="0"/>
        </a:spcAft>
        <a:buChar char="»"/>
        <a:defRPr kumimoji="1" sz="2000">
          <a:solidFill>
            <a:schemeClr val="tx1"/>
          </a:solidFill>
          <a:latin typeface="+mn-lt"/>
          <a:ea typeface="+mn-ea"/>
        </a:defRPr>
      </a:lvl6pPr>
      <a:lvl7pPr marL="2970612" indent="-228508" algn="l" rtl="0" fontAlgn="base">
        <a:spcBef>
          <a:spcPct val="20000"/>
        </a:spcBef>
        <a:spcAft>
          <a:spcPct val="0"/>
        </a:spcAft>
        <a:buChar char="»"/>
        <a:defRPr kumimoji="1" sz="2000">
          <a:solidFill>
            <a:schemeClr val="tx1"/>
          </a:solidFill>
          <a:latin typeface="+mn-lt"/>
          <a:ea typeface="+mn-ea"/>
        </a:defRPr>
      </a:lvl7pPr>
      <a:lvl8pPr marL="3427628" indent="-228508" algn="l" rtl="0" fontAlgn="base">
        <a:spcBef>
          <a:spcPct val="20000"/>
        </a:spcBef>
        <a:spcAft>
          <a:spcPct val="0"/>
        </a:spcAft>
        <a:buChar char="»"/>
        <a:defRPr kumimoji="1" sz="2000">
          <a:solidFill>
            <a:schemeClr val="tx1"/>
          </a:solidFill>
          <a:latin typeface="+mn-lt"/>
          <a:ea typeface="+mn-ea"/>
        </a:defRPr>
      </a:lvl8pPr>
      <a:lvl9pPr marL="3884646" indent="-228508"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034" rtl="0" eaLnBrk="1" latinLnBrk="0" hangingPunct="1">
        <a:defRPr sz="1800" kern="1200">
          <a:solidFill>
            <a:schemeClr val="tx1"/>
          </a:solidFill>
          <a:latin typeface="+mn-lt"/>
          <a:ea typeface="+mn-ea"/>
          <a:cs typeface="+mn-cs"/>
        </a:defRPr>
      </a:lvl1pPr>
      <a:lvl2pPr marL="457018" algn="l" defTabSz="914034" rtl="0" eaLnBrk="1" latinLnBrk="0" hangingPunct="1">
        <a:defRPr sz="1800" kern="1200">
          <a:solidFill>
            <a:schemeClr val="tx1"/>
          </a:solidFill>
          <a:latin typeface="+mn-lt"/>
          <a:ea typeface="+mn-ea"/>
          <a:cs typeface="+mn-cs"/>
        </a:defRPr>
      </a:lvl2pPr>
      <a:lvl3pPr marL="914034" algn="l" defTabSz="914034" rtl="0" eaLnBrk="1" latinLnBrk="0" hangingPunct="1">
        <a:defRPr sz="1800" kern="1200">
          <a:solidFill>
            <a:schemeClr val="tx1"/>
          </a:solidFill>
          <a:latin typeface="+mn-lt"/>
          <a:ea typeface="+mn-ea"/>
          <a:cs typeface="+mn-cs"/>
        </a:defRPr>
      </a:lvl3pPr>
      <a:lvl4pPr marL="1371052" algn="l" defTabSz="914034" rtl="0" eaLnBrk="1" latinLnBrk="0" hangingPunct="1">
        <a:defRPr sz="1800" kern="1200">
          <a:solidFill>
            <a:schemeClr val="tx1"/>
          </a:solidFill>
          <a:latin typeface="+mn-lt"/>
          <a:ea typeface="+mn-ea"/>
          <a:cs typeface="+mn-cs"/>
        </a:defRPr>
      </a:lvl4pPr>
      <a:lvl5pPr marL="1828068" algn="l" defTabSz="914034" rtl="0" eaLnBrk="1" latinLnBrk="0" hangingPunct="1">
        <a:defRPr sz="1800" kern="1200">
          <a:solidFill>
            <a:schemeClr val="tx1"/>
          </a:solidFill>
          <a:latin typeface="+mn-lt"/>
          <a:ea typeface="+mn-ea"/>
          <a:cs typeface="+mn-cs"/>
        </a:defRPr>
      </a:lvl5pPr>
      <a:lvl6pPr marL="2285086" algn="l" defTabSz="914034" rtl="0" eaLnBrk="1" latinLnBrk="0" hangingPunct="1">
        <a:defRPr sz="1800" kern="1200">
          <a:solidFill>
            <a:schemeClr val="tx1"/>
          </a:solidFill>
          <a:latin typeface="+mn-lt"/>
          <a:ea typeface="+mn-ea"/>
          <a:cs typeface="+mn-cs"/>
        </a:defRPr>
      </a:lvl6pPr>
      <a:lvl7pPr marL="2742102" algn="l" defTabSz="914034" rtl="0" eaLnBrk="1" latinLnBrk="0" hangingPunct="1">
        <a:defRPr sz="1800" kern="1200">
          <a:solidFill>
            <a:schemeClr val="tx1"/>
          </a:solidFill>
          <a:latin typeface="+mn-lt"/>
          <a:ea typeface="+mn-ea"/>
          <a:cs typeface="+mn-cs"/>
        </a:defRPr>
      </a:lvl7pPr>
      <a:lvl8pPr marL="3199120" algn="l" defTabSz="914034" rtl="0" eaLnBrk="1" latinLnBrk="0" hangingPunct="1">
        <a:defRPr sz="1800" kern="1200">
          <a:solidFill>
            <a:schemeClr val="tx1"/>
          </a:solidFill>
          <a:latin typeface="+mn-lt"/>
          <a:ea typeface="+mn-ea"/>
          <a:cs typeface="+mn-cs"/>
        </a:defRPr>
      </a:lvl8pPr>
      <a:lvl9pPr marL="3656137" algn="l" defTabSz="914034"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p:nvSpPr>
        <p:spPr bwMode="auto">
          <a:xfrm>
            <a:off x="8316913" y="6382598"/>
            <a:ext cx="622300" cy="231775"/>
          </a:xfrm>
          <a:prstGeom prst="rect">
            <a:avLst/>
          </a:prstGeom>
          <a:noFill/>
          <a:ln>
            <a:noFill/>
          </a:ln>
          <a:effectLst/>
          <a:extLst/>
        </p:spPr>
        <p:txBody>
          <a:bodyPr/>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FCC3F0BA-86A6-40EB-AC5D-4B3D626D123F}" type="slidenum">
              <a:rPr lang="en-US" altLang="zh-TW" sz="900">
                <a:solidFill>
                  <a:srgbClr val="000000"/>
                </a:solidFill>
              </a:rPr>
              <a:pPr>
                <a:defRPr/>
              </a:pPr>
              <a:t>‹#›</a:t>
            </a:fld>
            <a:endParaRPr lang="en-US" altLang="zh-TW" sz="900" dirty="0">
              <a:solidFill>
                <a:srgbClr val="000000"/>
              </a:solidFill>
            </a:endParaRPr>
          </a:p>
        </p:txBody>
      </p:sp>
    </p:spTree>
    <p:extLst>
      <p:ext uri="{BB962C8B-B14F-4D97-AF65-F5344CB8AC3E}">
        <p14:creationId xmlns:p14="http://schemas.microsoft.com/office/powerpoint/2010/main" val="1632221764"/>
      </p:ext>
    </p:extLst>
  </p:cSld>
  <p:clrMap bg1="lt1" tx1="dk1" bg2="lt2" tx2="dk2" accent1="accent1" accent2="accent2" accent3="accent3" accent4="accent4" accent5="accent5" accent6="accent6" hlink="hlink" folHlink="folHlink"/>
  <p:sldLayoutIdLst>
    <p:sldLayoutId id="2147486882" r:id="rId1"/>
    <p:sldLayoutId id="2147486883" r:id="rId2"/>
  </p:sldLayoutIdLst>
  <p:timing>
    <p:tnLst>
      <p:par>
        <p:cTn id="1" dur="indefinite" restart="never" nodeType="tmRoot"/>
      </p:par>
    </p:tnLst>
  </p:timing>
  <p:hf hdr="0"/>
  <p:txStyles>
    <p:titleStyle>
      <a:lvl1pPr algn="l" rtl="0" eaLnBrk="0" fontAlgn="base" hangingPunct="0">
        <a:spcBef>
          <a:spcPct val="0"/>
        </a:spcBef>
        <a:spcAft>
          <a:spcPct val="0"/>
        </a:spcAft>
        <a:defRPr kumimoji="1" sz="2999">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999">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999">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999">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999">
          <a:solidFill>
            <a:schemeClr val="tx2"/>
          </a:solidFill>
          <a:latin typeface="微軟正黑體" pitchFamily="34" charset="-120"/>
          <a:ea typeface="微軟正黑體" pitchFamily="34" charset="-120"/>
        </a:defRPr>
      </a:lvl5pPr>
      <a:lvl6pPr marL="457109" algn="ctr" rtl="0" fontAlgn="base">
        <a:spcBef>
          <a:spcPct val="0"/>
        </a:spcBef>
        <a:spcAft>
          <a:spcPct val="0"/>
        </a:spcAft>
        <a:defRPr kumimoji="1" sz="4399">
          <a:solidFill>
            <a:schemeClr val="tx2"/>
          </a:solidFill>
          <a:latin typeface="Times New Roman" pitchFamily="18" charset="0"/>
          <a:ea typeface="新細明體" pitchFamily="18" charset="-120"/>
        </a:defRPr>
      </a:lvl6pPr>
      <a:lvl7pPr marL="914217" algn="ctr" rtl="0" fontAlgn="base">
        <a:spcBef>
          <a:spcPct val="0"/>
        </a:spcBef>
        <a:spcAft>
          <a:spcPct val="0"/>
        </a:spcAft>
        <a:defRPr kumimoji="1" sz="4399">
          <a:solidFill>
            <a:schemeClr val="tx2"/>
          </a:solidFill>
          <a:latin typeface="Times New Roman" pitchFamily="18" charset="0"/>
          <a:ea typeface="新細明體" pitchFamily="18" charset="-120"/>
        </a:defRPr>
      </a:lvl7pPr>
      <a:lvl8pPr marL="1371326" algn="ctr" rtl="0" fontAlgn="base">
        <a:spcBef>
          <a:spcPct val="0"/>
        </a:spcBef>
        <a:spcAft>
          <a:spcPct val="0"/>
        </a:spcAft>
        <a:defRPr kumimoji="1" sz="4399">
          <a:solidFill>
            <a:schemeClr val="tx2"/>
          </a:solidFill>
          <a:latin typeface="Times New Roman" pitchFamily="18" charset="0"/>
          <a:ea typeface="新細明體" pitchFamily="18" charset="-120"/>
        </a:defRPr>
      </a:lvl8pPr>
      <a:lvl9pPr marL="1828434" algn="ctr" rtl="0" fontAlgn="base">
        <a:spcBef>
          <a:spcPct val="0"/>
        </a:spcBef>
        <a:spcAft>
          <a:spcPct val="0"/>
        </a:spcAft>
        <a:defRPr kumimoji="1" sz="4399">
          <a:solidFill>
            <a:schemeClr val="tx2"/>
          </a:solidFill>
          <a:latin typeface="Times New Roman" pitchFamily="18" charset="0"/>
          <a:ea typeface="新細明體" pitchFamily="18" charset="-120"/>
        </a:defRPr>
      </a:lvl9pPr>
    </p:titleStyle>
    <p:bodyStyle>
      <a:lvl1pPr marL="342831" indent="-342831"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801" indent="-285693" algn="l" rtl="0" eaLnBrk="0" fontAlgn="base" hangingPunct="0">
        <a:spcBef>
          <a:spcPct val="20000"/>
        </a:spcBef>
        <a:spcAft>
          <a:spcPct val="0"/>
        </a:spcAft>
        <a:buChar char="–"/>
        <a:defRPr kumimoji="1" sz="2799">
          <a:solidFill>
            <a:schemeClr val="tx1"/>
          </a:solidFill>
          <a:latin typeface="標楷體" pitchFamily="65" charset="-120"/>
          <a:ea typeface="標楷體" pitchFamily="65" charset="-120"/>
        </a:defRPr>
      </a:lvl2pPr>
      <a:lvl3pPr marL="1142771" indent="-228554"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599880" indent="-228554"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6989" indent="-228554"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097" indent="-228554" algn="l" rtl="0" fontAlgn="base">
        <a:spcBef>
          <a:spcPct val="20000"/>
        </a:spcBef>
        <a:spcAft>
          <a:spcPct val="0"/>
        </a:spcAft>
        <a:buChar char="»"/>
        <a:defRPr kumimoji="1" sz="2000">
          <a:solidFill>
            <a:schemeClr val="tx1"/>
          </a:solidFill>
          <a:latin typeface="+mn-lt"/>
          <a:ea typeface="+mn-ea"/>
        </a:defRPr>
      </a:lvl6pPr>
      <a:lvl7pPr marL="2971206" indent="-228554" algn="l" rtl="0" fontAlgn="base">
        <a:spcBef>
          <a:spcPct val="20000"/>
        </a:spcBef>
        <a:spcAft>
          <a:spcPct val="0"/>
        </a:spcAft>
        <a:buChar char="»"/>
        <a:defRPr kumimoji="1" sz="2000">
          <a:solidFill>
            <a:schemeClr val="tx1"/>
          </a:solidFill>
          <a:latin typeface="+mn-lt"/>
          <a:ea typeface="+mn-ea"/>
        </a:defRPr>
      </a:lvl7pPr>
      <a:lvl8pPr marL="3428314" indent="-228554" algn="l" rtl="0" fontAlgn="base">
        <a:spcBef>
          <a:spcPct val="20000"/>
        </a:spcBef>
        <a:spcAft>
          <a:spcPct val="0"/>
        </a:spcAft>
        <a:buChar char="»"/>
        <a:defRPr kumimoji="1" sz="2000">
          <a:solidFill>
            <a:schemeClr val="tx1"/>
          </a:solidFill>
          <a:latin typeface="+mn-lt"/>
          <a:ea typeface="+mn-ea"/>
        </a:defRPr>
      </a:lvl8pPr>
      <a:lvl9pPr marL="3885423" indent="-228554"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p:nvSpPr>
        <p:spPr bwMode="auto">
          <a:xfrm>
            <a:off x="8316913" y="6382675"/>
            <a:ext cx="622300" cy="231775"/>
          </a:xfrm>
          <a:prstGeom prst="rect">
            <a:avLst/>
          </a:prstGeom>
          <a:noFill/>
          <a:ln>
            <a:noFill/>
          </a:ln>
          <a:effectLst/>
          <a:extLst/>
        </p:spPr>
        <p:txBody>
          <a:bodyPr/>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eaLnBrk="1" hangingPunct="1">
              <a:defRPr/>
            </a:pPr>
            <a:fld id="{FCC3F0BA-86A6-40EB-AC5D-4B3D626D123F}" type="slidenum">
              <a:rPr lang="en-US" altLang="zh-TW" sz="900" b="0">
                <a:solidFill>
                  <a:srgbClr val="000000"/>
                </a:solidFill>
              </a:rPr>
              <a:pPr eaLnBrk="1" hangingPunct="1">
                <a:defRPr/>
              </a:pPr>
              <a:t>‹#›</a:t>
            </a:fld>
            <a:endParaRPr lang="en-US" altLang="zh-TW" sz="900" b="0" dirty="0">
              <a:solidFill>
                <a:srgbClr val="000000"/>
              </a:solidFill>
            </a:endParaRPr>
          </a:p>
        </p:txBody>
      </p:sp>
    </p:spTree>
    <p:extLst>
      <p:ext uri="{BB962C8B-B14F-4D97-AF65-F5344CB8AC3E}">
        <p14:creationId xmlns:p14="http://schemas.microsoft.com/office/powerpoint/2010/main" val="2169054756"/>
      </p:ext>
    </p:extLst>
  </p:cSld>
  <p:clrMap bg1="lt1" tx1="dk1" bg2="lt2" tx2="dk2" accent1="accent1" accent2="accent2" accent3="accent3" accent4="accent4" accent5="accent5" accent6="accent6" hlink="hlink" folHlink="folHlink"/>
  <p:sldLayoutIdLst>
    <p:sldLayoutId id="2147486885" r:id="rId1"/>
    <p:sldLayoutId id="2147486886" r:id="rId2"/>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p:nvSpPr>
        <p:spPr bwMode="auto">
          <a:xfrm>
            <a:off x="8316913" y="6382313"/>
            <a:ext cx="622300" cy="231775"/>
          </a:xfrm>
          <a:prstGeom prst="rect">
            <a:avLst/>
          </a:prstGeom>
          <a:noFill/>
          <a:ln>
            <a:noFill/>
          </a:ln>
          <a:effectLst/>
          <a:extLst/>
        </p:spPr>
        <p:txBody>
          <a:bodyPr/>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eaLnBrk="1" hangingPunct="1">
              <a:defRPr/>
            </a:pPr>
            <a:fld id="{FCC3F0BA-86A6-40EB-AC5D-4B3D626D123F}" type="slidenum">
              <a:rPr lang="en-US" altLang="zh-TW" sz="900" b="0">
                <a:solidFill>
                  <a:srgbClr val="000000"/>
                </a:solidFill>
              </a:rPr>
              <a:pPr eaLnBrk="1" hangingPunct="1">
                <a:defRPr/>
              </a:pPr>
              <a:t>‹#›</a:t>
            </a:fld>
            <a:endParaRPr lang="en-US" altLang="zh-TW" sz="900" b="0" dirty="0">
              <a:solidFill>
                <a:srgbClr val="000000"/>
              </a:solidFill>
            </a:endParaRPr>
          </a:p>
        </p:txBody>
      </p:sp>
    </p:spTree>
    <p:extLst>
      <p:ext uri="{BB962C8B-B14F-4D97-AF65-F5344CB8AC3E}">
        <p14:creationId xmlns:p14="http://schemas.microsoft.com/office/powerpoint/2010/main" val="2683647447"/>
      </p:ext>
    </p:extLst>
  </p:cSld>
  <p:clrMap bg1="lt1" tx1="dk1" bg2="lt2" tx2="dk2" accent1="accent1" accent2="accent2" accent3="accent3" accent4="accent4" accent5="accent5" accent6="accent6" hlink="hlink" folHlink="folHlink"/>
  <p:sldLayoutIdLst>
    <p:sldLayoutId id="2147486888" r:id="rId1"/>
    <p:sldLayoutId id="2147486889" r:id="rId2"/>
    <p:sldLayoutId id="2147486890" r:id="rId3"/>
    <p:sldLayoutId id="2147486891" r:id="rId4"/>
    <p:sldLayoutId id="2147486892" r:id="rId5"/>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wmf"/><Relationship Id="rId3" Type="http://schemas.openxmlformats.org/officeDocument/2006/relationships/notesSlide" Target="../notesSlides/notesSlide13.xml"/><Relationship Id="rId7" Type="http://schemas.openxmlformats.org/officeDocument/2006/relationships/image" Target="../media/image8.wmf"/><Relationship Id="rId12"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chart" Target="../charts/chart4.xml"/></Relationships>
</file>

<file path=ppt/slides/_rels/slide4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5.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5.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5.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文字方塊 6"/>
          <p:cNvSpPr txBox="1"/>
          <p:nvPr/>
        </p:nvSpPr>
        <p:spPr>
          <a:xfrm>
            <a:off x="3738353" y="5221574"/>
            <a:ext cx="1454361" cy="369332"/>
          </a:xfrm>
          <a:prstGeom prst="rect">
            <a:avLst/>
          </a:prstGeom>
          <a:noFill/>
        </p:spPr>
        <p:txBody>
          <a:bodyPr wrap="square">
            <a:spAutoFit/>
          </a:bodyPr>
          <a:lstStyle/>
          <a:p>
            <a:pPr algn="ctr">
              <a:defRPr/>
            </a:pPr>
            <a:r>
              <a:rPr lang="en-US" altLang="zh-TW" sz="1800" u="none" dirty="0" smtClean="0">
                <a:solidFill>
                  <a:schemeClr val="tx1">
                    <a:lumMod val="50000"/>
                    <a:lumOff val="50000"/>
                  </a:schemeClr>
                </a:solidFill>
                <a:latin typeface="微軟正黑體"/>
                <a:ea typeface="微軟正黑體"/>
                <a:cs typeface="微軟正黑體"/>
              </a:rPr>
              <a:t>2020/07/07</a:t>
            </a:r>
            <a:endParaRPr lang="zh-TW" altLang="en-US" sz="1800" u="none" dirty="0">
              <a:solidFill>
                <a:schemeClr val="tx1">
                  <a:lumMod val="50000"/>
                  <a:lumOff val="50000"/>
                </a:schemeClr>
              </a:solidFill>
              <a:latin typeface="微軟正黑體"/>
              <a:ea typeface="微軟正黑體"/>
              <a:cs typeface="微軟正黑體"/>
            </a:endParaRPr>
          </a:p>
        </p:txBody>
      </p:sp>
      <p:sp>
        <p:nvSpPr>
          <p:cNvPr id="8" name="文字方塊 7"/>
          <p:cNvSpPr txBox="1"/>
          <p:nvPr/>
        </p:nvSpPr>
        <p:spPr>
          <a:xfrm>
            <a:off x="3802063" y="5592354"/>
            <a:ext cx="1390650" cy="369887"/>
          </a:xfrm>
          <a:prstGeom prst="rect">
            <a:avLst/>
          </a:prstGeom>
          <a:noFill/>
        </p:spPr>
        <p:txBody>
          <a:bodyPr wrap="none">
            <a:spAutoFit/>
          </a:bodyPr>
          <a:lstStyle/>
          <a:p>
            <a:pPr algn="ctr">
              <a:defRPr/>
            </a:pPr>
            <a:r>
              <a:rPr lang="zh-TW" altLang="en-US" sz="1800" u="none" dirty="0">
                <a:solidFill>
                  <a:schemeClr val="tx1">
                    <a:lumMod val="50000"/>
                    <a:lumOff val="50000"/>
                  </a:schemeClr>
                </a:solidFill>
                <a:latin typeface="微軟正黑體"/>
                <a:ea typeface="微軟正黑體"/>
                <a:cs typeface="微軟正黑體"/>
              </a:rPr>
              <a:t>機密等級</a:t>
            </a:r>
            <a:r>
              <a:rPr lang="en-US" altLang="zh-TW" sz="1800" u="none" dirty="0">
                <a:solidFill>
                  <a:schemeClr val="tx1">
                    <a:lumMod val="50000"/>
                    <a:lumOff val="50000"/>
                  </a:schemeClr>
                </a:solidFill>
                <a:latin typeface="微軟正黑體"/>
                <a:ea typeface="微軟正黑體"/>
                <a:cs typeface="微軟正黑體"/>
              </a:rPr>
              <a:t>:</a:t>
            </a:r>
            <a:r>
              <a:rPr lang="zh-TW" altLang="en-US" sz="1800" u="none" dirty="0">
                <a:solidFill>
                  <a:schemeClr val="tx1">
                    <a:lumMod val="50000"/>
                    <a:lumOff val="50000"/>
                  </a:schemeClr>
                </a:solidFill>
                <a:latin typeface="微軟正黑體"/>
                <a:ea typeface="微軟正黑體"/>
                <a:cs typeface="微軟正黑體"/>
              </a:rPr>
              <a:t>密</a:t>
            </a:r>
          </a:p>
        </p:txBody>
      </p:sp>
      <p:sp>
        <p:nvSpPr>
          <p:cNvPr id="9" name="Text Box 20">
            <a:extLst/>
          </p:cNvPr>
          <p:cNvSpPr txBox="1">
            <a:spLocks noChangeArrowheads="1"/>
          </p:cNvSpPr>
          <p:nvPr/>
        </p:nvSpPr>
        <p:spPr bwMode="auto">
          <a:xfrm>
            <a:off x="708056" y="3433664"/>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zh-TW" altLang="en-US" sz="3600" u="none" spc="300" dirty="0">
                <a:solidFill>
                  <a:schemeClr val="tx1">
                    <a:lumMod val="50000"/>
                    <a:lumOff val="50000"/>
                  </a:schemeClr>
                </a:solidFill>
                <a:latin typeface="微軟正黑體" panose="020B0604030504040204" pitchFamily="34" charset="-120"/>
                <a:ea typeface="微軟正黑體" panose="020B0604030504040204" pitchFamily="34" charset="-120"/>
              </a:rPr>
              <a:t>投資</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資訊部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a:solidFill>
                  <a:schemeClr val="tx1">
                    <a:lumMod val="50000"/>
                    <a:lumOff val="50000"/>
                  </a:schemeClr>
                </a:solidFill>
                <a:latin typeface="微軟正黑體" panose="020B0604030504040204" pitchFamily="34" charset="-120"/>
                <a:ea typeface="微軟正黑體" panose="020B0604030504040204" pitchFamily="34" charset="-120"/>
              </a:rPr>
              <a:t>幹部會議報告</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323528" y="125901"/>
            <a:ext cx="7216472" cy="795924"/>
          </a:xfrm>
          <a:prstGeom prst="rect">
            <a:avLst/>
          </a:prstGeom>
        </p:spPr>
        <p:txBody>
          <a:bodyPr>
            <a:normAutofit/>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進度</a:t>
            </a: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改善說明</a:t>
            </a:r>
            <a:r>
              <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-3</a:t>
            </a:r>
            <a:endPar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p:txBody>
      </p:sp>
      <p:sp>
        <p:nvSpPr>
          <p:cNvPr id="2" name="投影片編號版面配置區 1"/>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4E7BE6-ABD6-4D0B-9FA8-A7D08DDD5D46}" type="slidenum">
              <a:rPr kumimoji="1" lang="zh-TW" altLang="en-US" sz="1200" b="0" i="0" u="sng" strike="noStrike" kern="1200" cap="none" spc="0" normalizeH="0" baseline="0" noProof="0" smtClean="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zh-TW" altLang="en-US" sz="1200" b="0" i="0" u="sng" strike="noStrike" kern="1200" cap="none" spc="0" normalizeH="0" baseline="0" noProof="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endParaRPr>
          </a:p>
        </p:txBody>
      </p:sp>
      <p:sp>
        <p:nvSpPr>
          <p:cNvPr id="11" name="Rectangle 1"/>
          <p:cNvSpPr>
            <a:spLocks noChangeArrowheads="1"/>
          </p:cNvSpPr>
          <p:nvPr/>
        </p:nvSpPr>
        <p:spPr bwMode="auto">
          <a:xfrm>
            <a:off x="217522" y="921825"/>
            <a:ext cx="26642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 </a:t>
            </a:r>
            <a:r>
              <a:rPr kumimoji="0" lang="en-US" altLang="zh-TW" sz="18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7/3 </a:t>
            </a:r>
            <a:r>
              <a:rPr kumimoji="0" lang="zh-TW" altLang="en-US" sz="18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尚未完成</a:t>
            </a:r>
            <a:r>
              <a:rPr kumimoji="0" lang="en-US" altLang="zh-TW" sz="18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19</a:t>
            </a:r>
            <a:r>
              <a:rPr kumimoji="0" lang="zh-TW" altLang="en-US" sz="18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項</a:t>
            </a:r>
            <a:r>
              <a:rPr kumimoji="0" lang="zh-TW" altLang="en-US" sz="18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功能</a:t>
            </a:r>
            <a:endParaRPr kumimoji="0" lang="zh-TW"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新細明體" panose="02020500000000000000" pitchFamily="18"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mn-cs"/>
            </a:endParaRPr>
          </a:p>
        </p:txBody>
      </p:sp>
      <p:graphicFrame>
        <p:nvGraphicFramePr>
          <p:cNvPr id="4" name="表格 3">
            <a:extLst>
              <a:ext uri="{FF2B5EF4-FFF2-40B4-BE49-F238E27FC236}">
                <a16:creationId xmlns:a16="http://schemas.microsoft.com/office/drawing/2014/main" id="{A429C523-E71C-4D47-83BF-F8BDFCA05C44}"/>
              </a:ext>
            </a:extLst>
          </p:cNvPr>
          <p:cNvGraphicFramePr>
            <a:graphicFrameLocks noGrp="1"/>
          </p:cNvGraphicFramePr>
          <p:nvPr>
            <p:extLst/>
          </p:nvPr>
        </p:nvGraphicFramePr>
        <p:xfrm>
          <a:off x="2881818" y="693490"/>
          <a:ext cx="5804982" cy="5698682"/>
        </p:xfrm>
        <a:graphic>
          <a:graphicData uri="http://schemas.openxmlformats.org/drawingml/2006/table">
            <a:tbl>
              <a:tblPr/>
              <a:tblGrid>
                <a:gridCol w="1584276">
                  <a:extLst>
                    <a:ext uri="{9D8B030D-6E8A-4147-A177-3AD203B41FA5}">
                      <a16:colId xmlns:a16="http://schemas.microsoft.com/office/drawing/2014/main" val="2615946416"/>
                    </a:ext>
                  </a:extLst>
                </a:gridCol>
                <a:gridCol w="677248">
                  <a:extLst>
                    <a:ext uri="{9D8B030D-6E8A-4147-A177-3AD203B41FA5}">
                      <a16:colId xmlns:a16="http://schemas.microsoft.com/office/drawing/2014/main" val="3005967933"/>
                    </a:ext>
                  </a:extLst>
                </a:gridCol>
                <a:gridCol w="1560088">
                  <a:extLst>
                    <a:ext uri="{9D8B030D-6E8A-4147-A177-3AD203B41FA5}">
                      <a16:colId xmlns:a16="http://schemas.microsoft.com/office/drawing/2014/main" val="3877273287"/>
                    </a:ext>
                  </a:extLst>
                </a:gridCol>
                <a:gridCol w="1003779">
                  <a:extLst>
                    <a:ext uri="{9D8B030D-6E8A-4147-A177-3AD203B41FA5}">
                      <a16:colId xmlns:a16="http://schemas.microsoft.com/office/drawing/2014/main" val="3139879801"/>
                    </a:ext>
                  </a:extLst>
                </a:gridCol>
                <a:gridCol w="979591">
                  <a:extLst>
                    <a:ext uri="{9D8B030D-6E8A-4147-A177-3AD203B41FA5}">
                      <a16:colId xmlns:a16="http://schemas.microsoft.com/office/drawing/2014/main" val="1975737262"/>
                    </a:ext>
                  </a:extLst>
                </a:gridCol>
              </a:tblGrid>
              <a:tr h="259647">
                <a:tc gridSpan="3">
                  <a:txBody>
                    <a:bodyPr/>
                    <a:lstStyle/>
                    <a:p>
                      <a:pPr algn="l" fontAlgn="b"/>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單測報告報告書製作完成比例</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59.23%</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zh-TW" altLang="en-US"/>
                    </a:p>
                  </a:txBody>
                  <a:tcPr/>
                </a:tc>
                <a:tc hMerge="1">
                  <a:txBody>
                    <a:bodyPr/>
                    <a:lstStyle/>
                    <a:p>
                      <a:endParaRPr lang="zh-TW" altLang="en-US"/>
                    </a:p>
                  </a:txBody>
                  <a:tcPr/>
                </a:tc>
                <a:tc gridSpan="2">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預定完成日</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zh-TW" altLang="en-US"/>
                    </a:p>
                  </a:txBody>
                  <a:tcPr/>
                </a:tc>
                <a:extLst>
                  <a:ext uri="{0D108BD9-81ED-4DB2-BD59-A6C34878D82A}">
                    <a16:rowId xmlns:a16="http://schemas.microsoft.com/office/drawing/2014/main" val="3335328694"/>
                  </a:ext>
                </a:extLst>
              </a:tr>
              <a:tr h="259647">
                <a:tc>
                  <a:txBody>
                    <a:bodyPr/>
                    <a:lstStyle/>
                    <a:p>
                      <a:pPr algn="l" fontAlgn="b"/>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業務功能</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總計</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完成</a:t>
                      </a:r>
                      <a:r>
                        <a:rPr lang="en-US" altLang="zh-TW" sz="1600" b="1" i="0" u="none" strike="noStrike">
                          <a:solidFill>
                            <a:srgbClr val="000000"/>
                          </a:solidFill>
                          <a:effectLst/>
                          <a:latin typeface="標楷體" panose="03000509000000000000" pitchFamily="65" charset="-120"/>
                          <a:ea typeface="標楷體" panose="03000509000000000000" pitchFamily="65" charset="-120"/>
                        </a:rPr>
                        <a:t>(</a:t>
                      </a:r>
                      <a:r>
                        <a:rPr lang="zh-TW" altLang="en-US" sz="1600" b="1" i="0" u="none" strike="noStrike">
                          <a:solidFill>
                            <a:srgbClr val="000000"/>
                          </a:solidFill>
                          <a:effectLst/>
                          <a:latin typeface="標楷體" panose="03000509000000000000" pitchFamily="65" charset="-120"/>
                          <a:ea typeface="標楷體" panose="03000509000000000000" pitchFamily="65" charset="-120"/>
                        </a:rPr>
                        <a:t>預計</a:t>
                      </a:r>
                      <a:r>
                        <a:rPr lang="en-US" altLang="zh-TW" sz="1600" b="1" i="0" u="none" strike="noStrike">
                          <a:solidFill>
                            <a:srgbClr val="000000"/>
                          </a:solidFill>
                          <a:effectLst/>
                          <a:latin typeface="標楷體" panose="03000509000000000000" pitchFamily="65" charset="-120"/>
                          <a:ea typeface="標楷體" panose="03000509000000000000" pitchFamily="65" charset="-120"/>
                        </a:rPr>
                        <a:t>/</a:t>
                      </a:r>
                      <a:r>
                        <a:rPr lang="zh-TW" altLang="en-US" sz="1600" b="1" i="0" u="none" strike="noStrike">
                          <a:solidFill>
                            <a:srgbClr val="000000"/>
                          </a:solidFill>
                          <a:effectLst/>
                          <a:latin typeface="標楷體" panose="03000509000000000000" pitchFamily="65" charset="-120"/>
                          <a:ea typeface="標楷體" panose="03000509000000000000" pitchFamily="65" charset="-120"/>
                        </a:rPr>
                        <a:t>實際</a:t>
                      </a:r>
                      <a:r>
                        <a:rPr lang="en-US" altLang="zh-TW" sz="1600" b="1" i="0" u="none" strike="noStrike">
                          <a:solidFill>
                            <a:srgbClr val="000000"/>
                          </a:solidFill>
                          <a:effectLst/>
                          <a:latin typeface="標楷體" panose="03000509000000000000" pitchFamily="65" charset="-120"/>
                          <a:ea typeface="標楷體" panose="03000509000000000000" pitchFamily="65" charset="-120"/>
                        </a:rPr>
                        <a:t>)</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109/7/10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109/7/17</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529870196"/>
                  </a:ext>
                </a:extLst>
              </a:tr>
              <a:tr h="259647">
                <a:tc>
                  <a:txBody>
                    <a:bodyPr/>
                    <a:lstStyle/>
                    <a:p>
                      <a:pPr algn="l" fontAlgn="b"/>
                      <a:r>
                        <a:rPr lang="en-US" altLang="zh-TW" sz="1600" b="0" i="0" u="none" strike="noStrike" dirty="0">
                          <a:solidFill>
                            <a:srgbClr val="000000"/>
                          </a:solidFill>
                          <a:effectLst/>
                          <a:latin typeface="標楷體" panose="03000509000000000000" pitchFamily="65" charset="-120"/>
                          <a:ea typeface="標楷體" panose="03000509000000000000" pitchFamily="65" charset="-120"/>
                        </a:rPr>
                        <a:t>1.</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顧客管理作業</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15</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15/11</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4</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9031672"/>
                  </a:ext>
                </a:extLst>
              </a:tr>
              <a:tr h="259647">
                <a:tc>
                  <a:txBody>
                    <a:bodyPr/>
                    <a:lstStyle/>
                    <a:p>
                      <a:pPr algn="l" fontAlgn="b"/>
                      <a:r>
                        <a:rPr lang="en-US" altLang="zh-TW" sz="1600" b="0" i="0" u="none" strike="noStrike" dirty="0">
                          <a:solidFill>
                            <a:srgbClr val="000000"/>
                          </a:solidFill>
                          <a:effectLst/>
                          <a:latin typeface="標楷體" panose="03000509000000000000" pitchFamily="65" charset="-120"/>
                          <a:ea typeface="標楷體" panose="03000509000000000000" pitchFamily="65" charset="-120"/>
                        </a:rPr>
                        <a:t>2.</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業務作業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75</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75/48</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27</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3097980"/>
                  </a:ext>
                </a:extLst>
              </a:tr>
              <a:tr h="259647">
                <a:tc>
                  <a:txBody>
                    <a:bodyPr/>
                    <a:lstStyle/>
                    <a:p>
                      <a:pPr algn="l" fontAlgn="b"/>
                      <a:r>
                        <a:rPr lang="en-US" altLang="zh-TW" sz="1600" b="0" i="0" u="none" strike="noStrike" dirty="0">
                          <a:solidFill>
                            <a:srgbClr val="000000"/>
                          </a:solidFill>
                          <a:effectLst/>
                          <a:latin typeface="標楷體" panose="03000509000000000000" pitchFamily="65" charset="-120"/>
                          <a:ea typeface="標楷體" panose="03000509000000000000" pitchFamily="65" charset="-120"/>
                        </a:rPr>
                        <a:t>3.</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帳務作業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40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40/24</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16</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1913545"/>
                  </a:ext>
                </a:extLst>
              </a:tr>
              <a:tr h="259647">
                <a:tc>
                  <a:txBody>
                    <a:bodyPr/>
                    <a:lstStyle/>
                    <a:p>
                      <a:pPr algn="l" fontAlgn="b"/>
                      <a:r>
                        <a:rPr lang="en-US" altLang="zh-TW" sz="1600" b="0" i="0" u="none" strike="noStrike" dirty="0">
                          <a:solidFill>
                            <a:srgbClr val="000000"/>
                          </a:solidFill>
                          <a:effectLst/>
                          <a:latin typeface="標楷體" panose="03000509000000000000" pitchFamily="65" charset="-120"/>
                          <a:ea typeface="標楷體" panose="03000509000000000000" pitchFamily="65" charset="-120"/>
                        </a:rPr>
                        <a:t>4.</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批次作業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61</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61/19</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42</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375629"/>
                  </a:ext>
                </a:extLst>
              </a:tr>
              <a:tr h="259647">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5.</a:t>
                      </a:r>
                      <a:r>
                        <a:rPr lang="zh-TW" altLang="en-US" sz="1600" b="0" i="0" u="none" strike="noStrike">
                          <a:solidFill>
                            <a:srgbClr val="000000"/>
                          </a:solidFill>
                          <a:effectLst/>
                          <a:latin typeface="標楷體" panose="03000509000000000000" pitchFamily="65" charset="-120"/>
                          <a:ea typeface="標楷體" panose="03000509000000000000" pitchFamily="65" charset="-120"/>
                        </a:rPr>
                        <a:t>管理性作業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69</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69/40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22</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7</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548142"/>
                  </a:ext>
                </a:extLst>
              </a:tr>
              <a:tr h="259647">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6.</a:t>
                      </a:r>
                      <a:r>
                        <a:rPr lang="zh-TW" altLang="en-US" sz="1600" b="0" i="0" u="none" strike="noStrike">
                          <a:solidFill>
                            <a:srgbClr val="000000"/>
                          </a:solidFill>
                          <a:effectLst/>
                          <a:latin typeface="標楷體" panose="03000509000000000000" pitchFamily="65" charset="-120"/>
                          <a:ea typeface="標楷體" panose="03000509000000000000" pitchFamily="65" charset="-120"/>
                        </a:rPr>
                        <a:t>共同作業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77</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77/45</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32</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0797163"/>
                  </a:ext>
                </a:extLst>
              </a:tr>
              <a:tr h="259647">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8.</a:t>
                      </a:r>
                      <a:r>
                        <a:rPr lang="zh-TW" altLang="en-US" sz="1600" b="0" i="0" u="none" strike="noStrike">
                          <a:solidFill>
                            <a:srgbClr val="000000"/>
                          </a:solidFill>
                          <a:effectLst/>
                          <a:latin typeface="標楷體" panose="03000509000000000000" pitchFamily="65" charset="-120"/>
                          <a:ea typeface="標楷體" panose="03000509000000000000" pitchFamily="65" charset="-120"/>
                        </a:rPr>
                        <a:t>遵循法令作業</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53</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53/44</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4</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5</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0532160"/>
                  </a:ext>
                </a:extLst>
              </a:tr>
              <a:tr h="259647">
                <a:tc>
                  <a:txBody>
                    <a:bodyPr/>
                    <a:lstStyle/>
                    <a:p>
                      <a:pPr algn="l"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總計</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390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dirty="0">
                          <a:solidFill>
                            <a:srgbClr val="FF0000"/>
                          </a:solidFill>
                          <a:effectLst/>
                          <a:latin typeface="標楷體" panose="03000509000000000000" pitchFamily="65" charset="-120"/>
                          <a:ea typeface="標楷體" panose="03000509000000000000" pitchFamily="65" charset="-120"/>
                        </a:rPr>
                        <a:t>390/231</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89</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70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397723603"/>
                  </a:ext>
                </a:extLst>
              </a:tr>
              <a:tr h="247845">
                <a:tc>
                  <a:txBody>
                    <a:bodyPr/>
                    <a:lstStyle/>
                    <a:p>
                      <a:pPr algn="l" fontAlgn="b"/>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9031" marR="9031" marT="903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TW" altLang="en-US" sz="1600" b="0" i="0" u="none" strike="noStrike" dirty="0">
                        <a:solidFill>
                          <a:srgbClr val="000000"/>
                        </a:solidFill>
                        <a:effectLst/>
                        <a:latin typeface="標楷體" panose="03000509000000000000" pitchFamily="65" charset="-120"/>
                        <a:ea typeface="標楷體" panose="03000509000000000000" pitchFamily="65" charset="-120"/>
                      </a:endParaRPr>
                    </a:p>
                  </a:txBody>
                  <a:tcPr marL="9031" marR="9031" marT="903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9031" marR="9031" marT="903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9031" marR="9031" marT="903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9031" marR="9031" marT="903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1127749"/>
                  </a:ext>
                </a:extLst>
              </a:tr>
              <a:tr h="259647">
                <a:tc gridSpan="3">
                  <a:txBody>
                    <a:bodyPr/>
                    <a:lstStyle/>
                    <a:p>
                      <a:pPr algn="l" fontAlgn="b"/>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單測報告報告書製作完成比例</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87.88%</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zh-TW" altLang="en-US"/>
                    </a:p>
                  </a:txBody>
                  <a:tcPr/>
                </a:tc>
                <a:tc hMerge="1">
                  <a:txBody>
                    <a:bodyPr/>
                    <a:lstStyle/>
                    <a:p>
                      <a:endParaRPr lang="zh-TW" altLang="en-US"/>
                    </a:p>
                  </a:txBody>
                  <a:tcPr/>
                </a:tc>
                <a:tc gridSpan="2">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預定完成日</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zh-TW" altLang="en-US"/>
                    </a:p>
                  </a:txBody>
                  <a:tcPr/>
                </a:tc>
                <a:extLst>
                  <a:ext uri="{0D108BD9-81ED-4DB2-BD59-A6C34878D82A}">
                    <a16:rowId xmlns:a16="http://schemas.microsoft.com/office/drawing/2014/main" val="1968300066"/>
                  </a:ext>
                </a:extLst>
              </a:tr>
              <a:tr h="259647">
                <a:tc>
                  <a:txBody>
                    <a:bodyPr/>
                    <a:lstStyle/>
                    <a:p>
                      <a:pPr algn="l"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業務功能</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總計</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完成</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預計</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實際</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109/7/10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109/7/17</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226701006"/>
                  </a:ext>
                </a:extLst>
              </a:tr>
              <a:tr h="259647">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7.</a:t>
                      </a:r>
                      <a:r>
                        <a:rPr lang="zh-TW" altLang="en-US" sz="1600" b="0" i="0" u="none" strike="noStrike">
                          <a:solidFill>
                            <a:srgbClr val="000000"/>
                          </a:solidFill>
                          <a:effectLst/>
                          <a:latin typeface="標楷體" panose="03000509000000000000" pitchFamily="65" charset="-120"/>
                          <a:ea typeface="標楷體" panose="03000509000000000000" pitchFamily="65" charset="-120"/>
                        </a:rPr>
                        <a:t>外部系統</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62</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FF0000"/>
                          </a:solidFill>
                          <a:effectLst/>
                          <a:latin typeface="標楷體" panose="03000509000000000000" pitchFamily="65" charset="-120"/>
                          <a:ea typeface="標楷體" panose="03000509000000000000" pitchFamily="65" charset="-120"/>
                        </a:rPr>
                        <a:t>62/38</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600" b="0"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24</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756873"/>
                  </a:ext>
                </a:extLst>
              </a:tr>
              <a:tr h="259647">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9.</a:t>
                      </a:r>
                      <a:r>
                        <a:rPr lang="zh-TW" altLang="en-US" sz="1600" b="0" i="0" u="none" strike="noStrike">
                          <a:solidFill>
                            <a:srgbClr val="000000"/>
                          </a:solidFill>
                          <a:effectLst/>
                          <a:latin typeface="標楷體" panose="03000509000000000000" pitchFamily="65" charset="-120"/>
                          <a:ea typeface="標楷體" panose="03000509000000000000" pitchFamily="65" charset="-120"/>
                        </a:rPr>
                        <a:t>報表作業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136</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FF0000"/>
                          </a:solidFill>
                          <a:effectLst/>
                          <a:latin typeface="標楷體" panose="03000509000000000000" pitchFamily="65" charset="-120"/>
                          <a:ea typeface="標楷體" panose="03000509000000000000" pitchFamily="65" charset="-120"/>
                        </a:rPr>
                        <a:t>136/136</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600" b="0"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9607100"/>
                  </a:ext>
                </a:extLst>
              </a:tr>
              <a:tr h="259647">
                <a:tc>
                  <a:txBody>
                    <a:bodyPr/>
                    <a:lstStyle/>
                    <a:p>
                      <a:pPr algn="l"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總計</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198</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dirty="0">
                          <a:solidFill>
                            <a:srgbClr val="FF0000"/>
                          </a:solidFill>
                          <a:effectLst/>
                          <a:latin typeface="標楷體" panose="03000509000000000000" pitchFamily="65" charset="-120"/>
                          <a:ea typeface="標楷體" panose="03000509000000000000" pitchFamily="65" charset="-120"/>
                        </a:rPr>
                        <a:t>198/174</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zh-TW" altLang="en-US" sz="1600" b="0"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24</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6676123"/>
                  </a:ext>
                </a:extLst>
              </a:tr>
              <a:tr h="247845">
                <a:tc>
                  <a:txBody>
                    <a:bodyPr/>
                    <a:lstStyle/>
                    <a:p>
                      <a:pPr algn="l" fontAlgn="b"/>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9031" marR="9031" marT="903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9031" marR="9031" marT="903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TW" altLang="en-US" sz="1600" b="0" i="0" u="none" strike="noStrike" dirty="0">
                        <a:solidFill>
                          <a:srgbClr val="000000"/>
                        </a:solidFill>
                        <a:effectLst/>
                        <a:latin typeface="標楷體" panose="03000509000000000000" pitchFamily="65" charset="-120"/>
                        <a:ea typeface="標楷體" panose="03000509000000000000" pitchFamily="65" charset="-120"/>
                      </a:endParaRPr>
                    </a:p>
                  </a:txBody>
                  <a:tcPr marL="9031" marR="9031" marT="903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9031" marR="9031" marT="903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9031" marR="9031" marT="903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879550"/>
                  </a:ext>
                </a:extLst>
              </a:tr>
              <a:tr h="259647">
                <a:tc gridSpan="3">
                  <a:txBody>
                    <a:bodyPr/>
                    <a:lstStyle/>
                    <a:p>
                      <a:pPr algn="l" fontAlgn="b"/>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單測報告報告書製作完成比例</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zh-TW" altLang="en-US"/>
                    </a:p>
                  </a:txBody>
                  <a:tcPr/>
                </a:tc>
                <a:tc hMerge="1">
                  <a:txBody>
                    <a:bodyPr/>
                    <a:lstStyle/>
                    <a:p>
                      <a:endParaRPr lang="zh-TW" altLang="en-US"/>
                    </a:p>
                  </a:txBody>
                  <a:tcPr/>
                </a:tc>
                <a:tc gridSpan="2">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預定完成日</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zh-TW" altLang="en-US"/>
                    </a:p>
                  </a:txBody>
                  <a:tcPr/>
                </a:tc>
                <a:extLst>
                  <a:ext uri="{0D108BD9-81ED-4DB2-BD59-A6C34878D82A}">
                    <a16:rowId xmlns:a16="http://schemas.microsoft.com/office/drawing/2014/main" val="1783844262"/>
                  </a:ext>
                </a:extLst>
              </a:tr>
              <a:tr h="259647">
                <a:tc>
                  <a:txBody>
                    <a:bodyPr/>
                    <a:lstStyle/>
                    <a:p>
                      <a:pPr algn="l"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業務功能</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總計</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完成</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預計</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實際</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109/7/10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109/7/17</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099983552"/>
                  </a:ext>
                </a:extLst>
              </a:tr>
              <a:tr h="259647">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10.</a:t>
                      </a:r>
                      <a:r>
                        <a:rPr lang="zh-TW" altLang="en-US" sz="1600" b="0" i="0" u="none" strike="noStrike">
                          <a:solidFill>
                            <a:srgbClr val="000000"/>
                          </a:solidFill>
                          <a:effectLst/>
                          <a:latin typeface="標楷體" panose="03000509000000000000" pitchFamily="65" charset="-120"/>
                          <a:ea typeface="標楷體" panose="03000509000000000000" pitchFamily="65" charset="-120"/>
                        </a:rPr>
                        <a:t>系統</a:t>
                      </a:r>
                      <a:r>
                        <a:rPr lang="en-US" sz="1600" b="0" i="0" u="none" strike="noStrike">
                          <a:solidFill>
                            <a:srgbClr val="000000"/>
                          </a:solidFill>
                          <a:effectLst/>
                          <a:latin typeface="標楷體" panose="03000509000000000000" pitchFamily="65" charset="-120"/>
                          <a:ea typeface="標楷體" panose="03000509000000000000" pitchFamily="65" charset="-120"/>
                        </a:rPr>
                        <a:t>iFX</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4</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FF0000"/>
                          </a:solidFill>
                          <a:effectLst/>
                          <a:latin typeface="標楷體" panose="03000509000000000000" pitchFamily="65" charset="-120"/>
                          <a:ea typeface="標楷體" panose="03000509000000000000" pitchFamily="65" charset="-120"/>
                        </a:rPr>
                        <a:t>4/0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4</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695043"/>
                  </a:ext>
                </a:extLst>
              </a:tr>
              <a:tr h="259647">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11.</a:t>
                      </a:r>
                      <a:r>
                        <a:rPr lang="zh-TW" altLang="en-US" sz="1600" b="0" i="0" u="none" strike="noStrike">
                          <a:solidFill>
                            <a:srgbClr val="000000"/>
                          </a:solidFill>
                          <a:effectLst/>
                          <a:latin typeface="標楷體" panose="03000509000000000000" pitchFamily="65" charset="-120"/>
                          <a:ea typeface="標楷體" panose="03000509000000000000" pitchFamily="65" charset="-120"/>
                        </a:rPr>
                        <a:t>系統</a:t>
                      </a:r>
                      <a:r>
                        <a:rPr lang="en-US" sz="1600" b="0" i="0" u="none" strike="noStrike">
                          <a:solidFill>
                            <a:srgbClr val="000000"/>
                          </a:solidFill>
                          <a:effectLst/>
                          <a:latin typeface="標楷體" panose="03000509000000000000" pitchFamily="65" charset="-120"/>
                          <a:ea typeface="標楷體" panose="03000509000000000000" pitchFamily="65" charset="-120"/>
                        </a:rPr>
                        <a:t>iTX</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8</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8/0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600" b="0"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8</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5232502"/>
                  </a:ext>
                </a:extLst>
              </a:tr>
              <a:tr h="259647">
                <a:tc>
                  <a:txBody>
                    <a:bodyPr/>
                    <a:lstStyle/>
                    <a:p>
                      <a:pPr algn="l"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總計</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12</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12/0</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zh-TW" altLang="en-US" sz="1600" b="0" i="0" u="none" strike="noStrike">
                          <a:solidFill>
                            <a:srgbClr val="000000"/>
                          </a:solidFill>
                          <a:effectLst/>
                          <a:latin typeface="標楷體" panose="03000509000000000000" pitchFamily="65" charset="-120"/>
                          <a:ea typeface="標楷體" panose="03000509000000000000" pitchFamily="65" charset="-120"/>
                        </a:rPr>
                        <a:t>　</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12</a:t>
                      </a:r>
                    </a:p>
                  </a:txBody>
                  <a:tcPr marL="9031" marR="9031" marT="90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687139888"/>
                  </a:ext>
                </a:extLst>
              </a:tr>
            </a:tbl>
          </a:graphicData>
        </a:graphic>
      </p:graphicFrame>
      <p:graphicFrame>
        <p:nvGraphicFramePr>
          <p:cNvPr id="7" name="表格 6"/>
          <p:cNvGraphicFramePr>
            <a:graphicFrameLocks noGrp="1"/>
          </p:cNvGraphicFramePr>
          <p:nvPr>
            <p:extLst/>
          </p:nvPr>
        </p:nvGraphicFramePr>
        <p:xfrm>
          <a:off x="234453" y="1568156"/>
          <a:ext cx="2410262" cy="3445810"/>
        </p:xfrm>
        <a:graphic>
          <a:graphicData uri="http://schemas.openxmlformats.org/drawingml/2006/table">
            <a:tbl>
              <a:tblPr firstRow="1" firstCol="1" bandRow="1"/>
              <a:tblGrid>
                <a:gridCol w="1673251">
                  <a:extLst>
                    <a:ext uri="{9D8B030D-6E8A-4147-A177-3AD203B41FA5}">
                      <a16:colId xmlns:a16="http://schemas.microsoft.com/office/drawing/2014/main" val="335994299"/>
                    </a:ext>
                  </a:extLst>
                </a:gridCol>
                <a:gridCol w="737011">
                  <a:extLst>
                    <a:ext uri="{9D8B030D-6E8A-4147-A177-3AD203B41FA5}">
                      <a16:colId xmlns:a16="http://schemas.microsoft.com/office/drawing/2014/main" val="1531000204"/>
                    </a:ext>
                  </a:extLst>
                </a:gridCol>
              </a:tblGrid>
              <a:tr h="689162">
                <a:tc>
                  <a:txBody>
                    <a:bodyPr/>
                    <a:lstStyle/>
                    <a:p>
                      <a:pPr>
                        <a:spcAft>
                          <a:spcPts val="0"/>
                        </a:spcAft>
                      </a:pPr>
                      <a:r>
                        <a:rPr lang="zh-TW" sz="1600" kern="100" dirty="0">
                          <a:effectLst/>
                          <a:latin typeface="標楷體" panose="03000509000000000000" pitchFamily="65" charset="-120"/>
                          <a:ea typeface="標楷體" panose="03000509000000000000" pitchFamily="65" charset="-120"/>
                          <a:cs typeface="Calibri" panose="020F0502020204030204" pitchFamily="34" charset="0"/>
                        </a:rPr>
                        <a:t>目前狀況</a:t>
                      </a:r>
                      <a:endParaRPr lang="zh-TW" sz="1600" kern="100" dirty="0">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TW" sz="1600" kern="100" dirty="0">
                          <a:effectLst/>
                          <a:latin typeface="標楷體" panose="03000509000000000000" pitchFamily="65" charset="-120"/>
                          <a:ea typeface="標楷體" panose="03000509000000000000" pitchFamily="65" charset="-120"/>
                          <a:cs typeface="Calibri" panose="020F0502020204030204" pitchFamily="34" charset="0"/>
                        </a:rPr>
                        <a:t>功能</a:t>
                      </a:r>
                      <a:endParaRPr lang="zh-TW" sz="1600" kern="100" dirty="0">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819941896"/>
                  </a:ext>
                </a:extLst>
              </a:tr>
              <a:tr h="689162">
                <a:tc>
                  <a:txBody>
                    <a:bodyPr/>
                    <a:lstStyle/>
                    <a:p>
                      <a:pPr>
                        <a:spcAft>
                          <a:spcPts val="0"/>
                        </a:spcAft>
                      </a:pPr>
                      <a:r>
                        <a:rPr lang="zh-TW" altLang="en-US" sz="1600" kern="100" dirty="0" smtClean="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預計</a:t>
                      </a:r>
                      <a:r>
                        <a:rPr lang="en-US" altLang="zh-TW" sz="1600" kern="100" dirty="0" smtClean="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7/10</a:t>
                      </a:r>
                      <a:r>
                        <a:rPr 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完成</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smtClean="0">
                          <a:solidFill>
                            <a:srgbClr val="FF0000"/>
                          </a:solidFill>
                          <a:effectLst/>
                          <a:latin typeface="標楷體" panose="03000509000000000000" pitchFamily="65" charset="-120"/>
                          <a:ea typeface="標楷體" panose="03000509000000000000" pitchFamily="65" charset="-120"/>
                          <a:cs typeface="Calibri" panose="020F0502020204030204" pitchFamily="34" charset="0"/>
                        </a:rPr>
                        <a:t>8</a:t>
                      </a:r>
                      <a:r>
                        <a:rPr lang="en-US" altLang="zh-TW" sz="1600" kern="100" dirty="0" smtClean="0">
                          <a:solidFill>
                            <a:srgbClr val="FF0000"/>
                          </a:solidFill>
                          <a:effectLst/>
                          <a:latin typeface="標楷體" panose="03000509000000000000" pitchFamily="65" charset="-120"/>
                          <a:ea typeface="標楷體" panose="03000509000000000000" pitchFamily="65" charset="-120"/>
                          <a:cs typeface="Calibri" panose="020F0502020204030204" pitchFamily="34" charset="0"/>
                        </a:rPr>
                        <a:t>/0</a:t>
                      </a:r>
                      <a:endParaRPr lang="zh-TW" sz="1600" kern="100" dirty="0">
                        <a:solidFill>
                          <a:srgbClr val="FF0000"/>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84129"/>
                  </a:ext>
                </a:extLst>
              </a:tr>
              <a:tr h="689162">
                <a:tc>
                  <a:txBody>
                    <a:bodyPr/>
                    <a:lstStyle/>
                    <a:p>
                      <a:pPr>
                        <a:spcAft>
                          <a:spcPts val="0"/>
                        </a:spcAft>
                      </a:pP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缺</a:t>
                      </a:r>
                      <a:r>
                        <a:rPr 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產表功</a:t>
                      </a:r>
                      <a:r>
                        <a:rPr lang="zh-TW" sz="1600" kern="100" dirty="0" smtClean="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能</a:t>
                      </a:r>
                      <a:r>
                        <a:rPr lang="en-US" altLang="zh-TW" sz="1600" kern="100" dirty="0" smtClean="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7/6</a:t>
                      </a:r>
                      <a:r>
                        <a:rPr lang="zh-TW" altLang="en-US" sz="1600" kern="100" dirty="0" smtClean="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已完成</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100" dirty="0" smtClean="0">
                          <a:solidFill>
                            <a:srgbClr val="FF0000"/>
                          </a:solidFill>
                          <a:effectLst/>
                          <a:latin typeface="標楷體" panose="03000509000000000000" pitchFamily="65" charset="-120"/>
                          <a:ea typeface="標楷體" panose="03000509000000000000" pitchFamily="65" charset="-120"/>
                          <a:cs typeface="Calibri" panose="020F0502020204030204" pitchFamily="34" charset="0"/>
                        </a:rPr>
                        <a:t>1/1</a:t>
                      </a:r>
                      <a:endParaRPr lang="zh-TW" sz="1600" kern="100" dirty="0">
                        <a:solidFill>
                          <a:srgbClr val="FF0000"/>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3613609"/>
                  </a:ext>
                </a:extLst>
              </a:tr>
              <a:tr h="689162">
                <a:tc>
                  <a:txBody>
                    <a:bodyPr/>
                    <a:lstStyle/>
                    <a:p>
                      <a:pPr>
                        <a:spcAft>
                          <a:spcPts val="0"/>
                        </a:spcAft>
                      </a:pPr>
                      <a:r>
                        <a:rPr 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缺</a:t>
                      </a: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測試資料，預計</a:t>
                      </a:r>
                      <a:r>
                        <a:rPr lang="en-US" alt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7/10</a:t>
                      </a: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完成</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smtClean="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6</a:t>
                      </a:r>
                      <a:r>
                        <a:rPr lang="en-US" altLang="zh-TW" sz="1600" kern="100" dirty="0" smtClean="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/0</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831435"/>
                  </a:ext>
                </a:extLst>
              </a:tr>
              <a:tr h="689162">
                <a:tc>
                  <a:txBody>
                    <a:bodyPr/>
                    <a:lstStyle/>
                    <a:p>
                      <a:pPr>
                        <a:spcAft>
                          <a:spcPts val="0"/>
                        </a:spcAft>
                      </a:pP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目前</a:t>
                      </a:r>
                      <a:r>
                        <a:rPr 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測試中</a:t>
                      </a:r>
                      <a:r>
                        <a:rPr lang="en-US" alt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7/10</a:t>
                      </a: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完成</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100" dirty="0" smtClean="0">
                          <a:solidFill>
                            <a:srgbClr val="FF0000"/>
                          </a:solidFill>
                          <a:effectLst/>
                          <a:latin typeface="標楷體" panose="03000509000000000000" pitchFamily="65" charset="-120"/>
                          <a:ea typeface="標楷體" panose="03000509000000000000" pitchFamily="65" charset="-120"/>
                          <a:cs typeface="Calibri" panose="020F0502020204030204" pitchFamily="34" charset="0"/>
                        </a:rPr>
                        <a:t>4/3</a:t>
                      </a:r>
                      <a:endParaRPr lang="zh-TW" sz="1600" kern="100" dirty="0">
                        <a:solidFill>
                          <a:srgbClr val="FF0000"/>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694048"/>
                  </a:ext>
                </a:extLst>
              </a:tr>
            </a:tbl>
          </a:graphicData>
        </a:graphic>
      </p:graphicFrame>
      <p:sp>
        <p:nvSpPr>
          <p:cNvPr id="9" name="Rectangle 1"/>
          <p:cNvSpPr>
            <a:spLocks noChangeArrowheads="1"/>
          </p:cNvSpPr>
          <p:nvPr/>
        </p:nvSpPr>
        <p:spPr bwMode="auto">
          <a:xfrm>
            <a:off x="315144" y="5337131"/>
            <a:ext cx="25666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800" b="0" i="0" u="none" strike="noStrike" kern="1200" cap="none" spc="0" normalizeH="0" baseline="0" noProof="0" dirty="0" smtClean="0">
                <a:ln>
                  <a:noFill/>
                </a:ln>
                <a:solidFill>
                  <a:srgbClr val="FF0000"/>
                </a:solidFill>
                <a:effectLst/>
                <a:uLnTx/>
                <a:uFillTx/>
                <a:latin typeface="標楷體" panose="03000509000000000000" pitchFamily="65" charset="-120"/>
                <a:ea typeface="標楷體" panose="03000509000000000000" pitchFamily="65" charset="-120"/>
                <a:cs typeface="Calibri" panose="020F0502020204030204" pitchFamily="34" charset="0"/>
              </a:rPr>
              <a:t>至</a:t>
            </a:r>
            <a:r>
              <a:rPr kumimoji="0" lang="en-US" altLang="zh-TW" sz="1800" b="0" i="0" u="none" strike="noStrike" kern="1200" cap="none" spc="0" normalizeH="0" baseline="0" noProof="0" dirty="0" smtClean="0">
                <a:ln>
                  <a:noFill/>
                </a:ln>
                <a:solidFill>
                  <a:srgbClr val="FF0000"/>
                </a:solidFill>
                <a:effectLst/>
                <a:uLnTx/>
                <a:uFillTx/>
                <a:latin typeface="標楷體" panose="03000509000000000000" pitchFamily="65" charset="-120"/>
                <a:ea typeface="標楷體" panose="03000509000000000000" pitchFamily="65" charset="-120"/>
                <a:cs typeface="Calibri" panose="020F0502020204030204" pitchFamily="34" charset="0"/>
              </a:rPr>
              <a:t>7/7</a:t>
            </a:r>
            <a:r>
              <a:rPr kumimoji="0" lang="zh-TW" altLang="en-US" sz="1800" b="0" i="0" u="none" strike="noStrike" kern="1200" cap="none" spc="0" normalizeH="0" baseline="0" noProof="0" dirty="0" smtClean="0">
                <a:ln>
                  <a:noFill/>
                </a:ln>
                <a:solidFill>
                  <a:srgbClr val="FF0000"/>
                </a:solidFill>
                <a:effectLst/>
                <a:uLnTx/>
                <a:uFillTx/>
                <a:latin typeface="標楷體" panose="03000509000000000000" pitchFamily="65" charset="-120"/>
                <a:ea typeface="標楷體" panose="03000509000000000000" pitchFamily="65" charset="-120"/>
                <a:cs typeface="Calibri" panose="020F0502020204030204" pitchFamily="34" charset="0"/>
              </a:rPr>
              <a:t>止未完</a:t>
            </a:r>
            <a:r>
              <a:rPr kumimoji="0" lang="zh-TW" altLang="en-US" sz="18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Calibri" panose="020F0502020204030204" pitchFamily="34" charset="0"/>
              </a:rPr>
              <a:t>成</a:t>
            </a:r>
            <a:r>
              <a:rPr kumimoji="0" lang="en-US" altLang="zh-TW" sz="1800" b="0" i="0" u="none" strike="noStrike" kern="1200" cap="none" spc="0" normalizeH="0" baseline="0" noProof="0" dirty="0" smtClean="0">
                <a:ln>
                  <a:noFill/>
                </a:ln>
                <a:solidFill>
                  <a:srgbClr val="FF0000"/>
                </a:solidFill>
                <a:effectLst/>
                <a:uLnTx/>
                <a:uFillTx/>
                <a:latin typeface="標楷體" panose="03000509000000000000" pitchFamily="65" charset="-120"/>
                <a:ea typeface="標楷體" panose="03000509000000000000" pitchFamily="65" charset="-120"/>
                <a:cs typeface="Calibri" panose="020F0502020204030204" pitchFamily="34" charset="0"/>
              </a:rPr>
              <a:t>15</a:t>
            </a:r>
            <a:r>
              <a:rPr kumimoji="0" lang="zh-TW" altLang="en-US" sz="1800" b="0" i="0" u="none" strike="noStrike" kern="1200" cap="none" spc="0" normalizeH="0" baseline="0" noProof="0" dirty="0" smtClean="0">
                <a:ln>
                  <a:noFill/>
                </a:ln>
                <a:solidFill>
                  <a:srgbClr val="FF0000"/>
                </a:solidFill>
                <a:effectLst/>
                <a:uLnTx/>
                <a:uFillTx/>
                <a:latin typeface="標楷體" panose="03000509000000000000" pitchFamily="65" charset="-120"/>
                <a:ea typeface="標楷體" panose="03000509000000000000" pitchFamily="65" charset="-120"/>
                <a:cs typeface="Calibri" panose="020F0502020204030204" pitchFamily="34" charset="0"/>
              </a:rPr>
              <a:t>項功</a:t>
            </a:r>
            <a:endParaRPr kumimoji="0" lang="zh-TW"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新細明體" panose="02020500000000000000" pitchFamily="18"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272775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323528" y="125901"/>
            <a:ext cx="7216472" cy="795924"/>
          </a:xfrm>
          <a:prstGeom prst="rect">
            <a:avLst/>
          </a:prstGeom>
        </p:spPr>
        <p:txBody>
          <a:bodyPr>
            <a:normAutofit/>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進度</a:t>
            </a: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改善說明</a:t>
            </a:r>
            <a:r>
              <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-3</a:t>
            </a:r>
            <a:endPar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p:txBody>
      </p:sp>
      <p:sp>
        <p:nvSpPr>
          <p:cNvPr id="2" name="投影片編號版面配置區 1"/>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4E7BE6-ABD6-4D0B-9FA8-A7D08DDD5D46}" type="slidenum">
              <a:rPr kumimoji="1" lang="zh-TW" altLang="en-US" sz="1200" b="0" i="0" u="sng" strike="noStrike" kern="1200" cap="none" spc="0" normalizeH="0" baseline="0" noProof="0" smtClean="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zh-TW" altLang="en-US" sz="1200" b="0" i="0" u="sng" strike="noStrike" kern="1200" cap="none" spc="0" normalizeH="0" baseline="0" noProof="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endParaRPr>
          </a:p>
        </p:txBody>
      </p:sp>
      <p:graphicFrame>
        <p:nvGraphicFramePr>
          <p:cNvPr id="10" name="表格 9"/>
          <p:cNvGraphicFramePr>
            <a:graphicFrameLocks noGrp="1"/>
          </p:cNvGraphicFramePr>
          <p:nvPr>
            <p:extLst/>
          </p:nvPr>
        </p:nvGraphicFramePr>
        <p:xfrm>
          <a:off x="541420" y="1443788"/>
          <a:ext cx="3266157" cy="3158710"/>
        </p:xfrm>
        <a:graphic>
          <a:graphicData uri="http://schemas.openxmlformats.org/drawingml/2006/table">
            <a:tbl>
              <a:tblPr firstRow="1" firstCol="1" bandRow="1"/>
              <a:tblGrid>
                <a:gridCol w="2599846">
                  <a:extLst>
                    <a:ext uri="{9D8B030D-6E8A-4147-A177-3AD203B41FA5}">
                      <a16:colId xmlns:a16="http://schemas.microsoft.com/office/drawing/2014/main" val="335994299"/>
                    </a:ext>
                  </a:extLst>
                </a:gridCol>
                <a:gridCol w="666311">
                  <a:extLst>
                    <a:ext uri="{9D8B030D-6E8A-4147-A177-3AD203B41FA5}">
                      <a16:colId xmlns:a16="http://schemas.microsoft.com/office/drawing/2014/main" val="1531000204"/>
                    </a:ext>
                  </a:extLst>
                </a:gridCol>
              </a:tblGrid>
              <a:tr h="631742">
                <a:tc>
                  <a:txBody>
                    <a:bodyPr/>
                    <a:lstStyle/>
                    <a:p>
                      <a:pPr>
                        <a:spcAft>
                          <a:spcPts val="0"/>
                        </a:spcAft>
                      </a:pPr>
                      <a:r>
                        <a:rPr lang="zh-TW" sz="1600" kern="100" dirty="0">
                          <a:effectLst/>
                          <a:latin typeface="標楷體" panose="03000509000000000000" pitchFamily="65" charset="-120"/>
                          <a:ea typeface="標楷體" panose="03000509000000000000" pitchFamily="65" charset="-120"/>
                          <a:cs typeface="Calibri" panose="020F0502020204030204" pitchFamily="34" charset="0"/>
                        </a:rPr>
                        <a:t>目前狀況</a:t>
                      </a:r>
                      <a:endParaRPr lang="zh-TW" sz="1600" kern="100" dirty="0">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zh-TW" sz="1600" kern="100" dirty="0">
                          <a:effectLst/>
                          <a:latin typeface="標楷體" panose="03000509000000000000" pitchFamily="65" charset="-120"/>
                          <a:ea typeface="標楷體" panose="03000509000000000000" pitchFamily="65" charset="-120"/>
                          <a:cs typeface="Calibri" panose="020F0502020204030204" pitchFamily="34" charset="0"/>
                        </a:rPr>
                        <a:t>功能</a:t>
                      </a:r>
                      <a:endParaRPr lang="zh-TW" sz="1600" kern="100" dirty="0">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819941896"/>
                  </a:ext>
                </a:extLst>
              </a:tr>
              <a:tr h="631742">
                <a:tc>
                  <a:txBody>
                    <a:bodyPr/>
                    <a:lstStyle/>
                    <a:p>
                      <a:pPr>
                        <a:spcAft>
                          <a:spcPts val="0"/>
                        </a:spcAft>
                      </a:pPr>
                      <a:r>
                        <a:rPr lang="en-US" alt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7/10</a:t>
                      </a:r>
                      <a:r>
                        <a:rPr 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完成</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8</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84129"/>
                  </a:ext>
                </a:extLst>
              </a:tr>
              <a:tr h="631742">
                <a:tc>
                  <a:txBody>
                    <a:bodyPr/>
                    <a:lstStyle/>
                    <a:p>
                      <a:pPr>
                        <a:spcAft>
                          <a:spcPts val="0"/>
                        </a:spcAft>
                      </a:pP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缺</a:t>
                      </a:r>
                      <a:r>
                        <a:rPr 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產表功能</a:t>
                      </a: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預計</a:t>
                      </a:r>
                      <a:r>
                        <a:rPr lang="en-US" alt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7/6</a:t>
                      </a: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完成</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1</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3613609"/>
                  </a:ext>
                </a:extLst>
              </a:tr>
              <a:tr h="631742">
                <a:tc>
                  <a:txBody>
                    <a:bodyPr/>
                    <a:lstStyle/>
                    <a:p>
                      <a:pPr>
                        <a:spcAft>
                          <a:spcPts val="0"/>
                        </a:spcAft>
                      </a:pPr>
                      <a:r>
                        <a:rPr 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缺</a:t>
                      </a: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測試資料，預計</a:t>
                      </a:r>
                      <a:r>
                        <a:rPr lang="en-US" alt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7/10</a:t>
                      </a: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完成</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6</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831435"/>
                  </a:ext>
                </a:extLst>
              </a:tr>
              <a:tr h="631742">
                <a:tc>
                  <a:txBody>
                    <a:bodyPr/>
                    <a:lstStyle/>
                    <a:p>
                      <a:pPr>
                        <a:spcAft>
                          <a:spcPts val="0"/>
                        </a:spcAft>
                      </a:pP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目前</a:t>
                      </a:r>
                      <a:r>
                        <a:rPr 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測試中</a:t>
                      </a:r>
                      <a:r>
                        <a:rPr lang="en-US" alt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7/10</a:t>
                      </a:r>
                      <a:r>
                        <a:rPr lang="zh-TW" altLang="en-US"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完成</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100" dirty="0">
                          <a:solidFill>
                            <a:schemeClr val="tx1"/>
                          </a:solidFill>
                          <a:effectLst/>
                          <a:latin typeface="標楷體" panose="03000509000000000000" pitchFamily="65" charset="-120"/>
                          <a:ea typeface="標楷體" panose="03000509000000000000" pitchFamily="65" charset="-120"/>
                          <a:cs typeface="Calibri" panose="020F0502020204030204" pitchFamily="34" charset="0"/>
                        </a:rPr>
                        <a:t>4</a:t>
                      </a:r>
                      <a:endParaRPr lang="zh-TW" sz="1600" kern="100" dirty="0">
                        <a:solidFill>
                          <a:schemeClr val="tx1"/>
                        </a:solidFill>
                        <a:effectLst/>
                        <a:latin typeface="標楷體" panose="03000509000000000000" pitchFamily="65" charset="-120"/>
                        <a:ea typeface="標楷體" panose="03000509000000000000" pitchFamily="65" charset="-120"/>
                        <a:cs typeface="新細明體" panose="02020500000000000000" pitchFamily="18"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694048"/>
                  </a:ext>
                </a:extLst>
              </a:tr>
            </a:tbl>
          </a:graphicData>
        </a:graphic>
      </p:graphicFrame>
      <p:sp>
        <p:nvSpPr>
          <p:cNvPr id="11" name="Rectangle 1"/>
          <p:cNvSpPr>
            <a:spLocks noChangeArrowheads="1"/>
          </p:cNvSpPr>
          <p:nvPr/>
        </p:nvSpPr>
        <p:spPr bwMode="auto">
          <a:xfrm>
            <a:off x="467544" y="979912"/>
            <a:ext cx="76328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 </a:t>
            </a:r>
            <a:r>
              <a:rPr kumimoji="0" lang="en-US" altLang="zh-TW" sz="18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7/3 </a:t>
            </a:r>
            <a:r>
              <a:rPr kumimoji="0" lang="zh-TW" altLang="en-US" sz="18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尚未完成</a:t>
            </a:r>
            <a:r>
              <a:rPr kumimoji="0" lang="en-US" altLang="zh-TW" sz="18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19</a:t>
            </a:r>
            <a:r>
              <a:rPr kumimoji="0" lang="zh-TW" altLang="en-US" sz="18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Calibri" panose="020F0502020204030204" pitchFamily="34" charset="0"/>
              </a:rPr>
              <a:t>項功能</a:t>
            </a:r>
            <a:endParaRPr kumimoji="0" lang="zh-TW"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新細明體" panose="02020500000000000000" pitchFamily="18"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mn-cs"/>
            </a:endParaRPr>
          </a:p>
        </p:txBody>
      </p:sp>
      <p:graphicFrame>
        <p:nvGraphicFramePr>
          <p:cNvPr id="6" name="表格 5">
            <a:extLst>
              <a:ext uri="{FF2B5EF4-FFF2-40B4-BE49-F238E27FC236}">
                <a16:creationId xmlns:a16="http://schemas.microsoft.com/office/drawing/2014/main" id="{E373DE30-65C4-470C-A5A4-70A937F6FB7A}"/>
              </a:ext>
            </a:extLst>
          </p:cNvPr>
          <p:cNvGraphicFramePr>
            <a:graphicFrameLocks noGrp="1"/>
          </p:cNvGraphicFramePr>
          <p:nvPr>
            <p:extLst/>
          </p:nvPr>
        </p:nvGraphicFramePr>
        <p:xfrm>
          <a:off x="3996850" y="1021872"/>
          <a:ext cx="4535590" cy="4712177"/>
        </p:xfrm>
        <a:graphic>
          <a:graphicData uri="http://schemas.openxmlformats.org/drawingml/2006/table">
            <a:tbl>
              <a:tblPr/>
              <a:tblGrid>
                <a:gridCol w="1964232">
                  <a:extLst>
                    <a:ext uri="{9D8B030D-6E8A-4147-A177-3AD203B41FA5}">
                      <a16:colId xmlns:a16="http://schemas.microsoft.com/office/drawing/2014/main" val="2254861611"/>
                    </a:ext>
                  </a:extLst>
                </a:gridCol>
                <a:gridCol w="761883">
                  <a:extLst>
                    <a:ext uri="{9D8B030D-6E8A-4147-A177-3AD203B41FA5}">
                      <a16:colId xmlns:a16="http://schemas.microsoft.com/office/drawing/2014/main" val="1731576639"/>
                    </a:ext>
                  </a:extLst>
                </a:gridCol>
                <a:gridCol w="1809475">
                  <a:extLst>
                    <a:ext uri="{9D8B030D-6E8A-4147-A177-3AD203B41FA5}">
                      <a16:colId xmlns:a16="http://schemas.microsoft.com/office/drawing/2014/main" val="755808465"/>
                    </a:ext>
                  </a:extLst>
                </a:gridCol>
              </a:tblGrid>
              <a:tr h="315100">
                <a:tc gridSpan="3">
                  <a:txBody>
                    <a:bodyPr/>
                    <a:lstStyle/>
                    <a:p>
                      <a:pPr algn="l" fontAlgn="b"/>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單測報告報告書製作完成比例</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56.15%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487992069"/>
                  </a:ext>
                </a:extLst>
              </a:tr>
              <a:tr h="315100">
                <a:tc>
                  <a:txBody>
                    <a:bodyPr/>
                    <a:lstStyle/>
                    <a:p>
                      <a:pPr algn="l" fontAlgn="b"/>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業務功能</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總計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完成</a:t>
                      </a:r>
                      <a:r>
                        <a:rPr lang="en-US" altLang="zh-TW" sz="1600" b="1" i="0" u="none" strike="noStrike">
                          <a:solidFill>
                            <a:srgbClr val="000000"/>
                          </a:solidFill>
                          <a:effectLst/>
                          <a:latin typeface="標楷體" panose="03000509000000000000" pitchFamily="65" charset="-120"/>
                          <a:ea typeface="標楷體" panose="03000509000000000000" pitchFamily="65" charset="-120"/>
                        </a:rPr>
                        <a:t>(</a:t>
                      </a:r>
                      <a:r>
                        <a:rPr lang="zh-TW" altLang="en-US" sz="1600" b="1" i="0" u="none" strike="noStrike">
                          <a:solidFill>
                            <a:srgbClr val="000000"/>
                          </a:solidFill>
                          <a:effectLst/>
                          <a:latin typeface="標楷體" panose="03000509000000000000" pitchFamily="65" charset="-120"/>
                          <a:ea typeface="標楷體" panose="03000509000000000000" pitchFamily="65" charset="-120"/>
                        </a:rPr>
                        <a:t>預計</a:t>
                      </a:r>
                      <a:r>
                        <a:rPr lang="en-US" altLang="zh-TW" sz="1600" b="1" i="0" u="none" strike="noStrike">
                          <a:solidFill>
                            <a:srgbClr val="000000"/>
                          </a:solidFill>
                          <a:effectLst/>
                          <a:latin typeface="標楷體" panose="03000509000000000000" pitchFamily="65" charset="-120"/>
                          <a:ea typeface="標楷體" panose="03000509000000000000" pitchFamily="65" charset="-120"/>
                        </a:rPr>
                        <a:t>/</a:t>
                      </a:r>
                      <a:r>
                        <a:rPr lang="zh-TW" altLang="en-US" sz="1600" b="1" i="0" u="none" strike="noStrike">
                          <a:solidFill>
                            <a:srgbClr val="000000"/>
                          </a:solidFill>
                          <a:effectLst/>
                          <a:latin typeface="標楷體" panose="03000509000000000000" pitchFamily="65" charset="-120"/>
                          <a:ea typeface="標楷體" panose="03000509000000000000" pitchFamily="65" charset="-120"/>
                        </a:rPr>
                        <a:t>實際</a:t>
                      </a:r>
                      <a:r>
                        <a:rPr lang="en-US" altLang="zh-TW" sz="1600" b="1" i="0" u="none" strike="noStrike">
                          <a:solidFill>
                            <a:srgbClr val="000000"/>
                          </a:solidFill>
                          <a:effectLst/>
                          <a:latin typeface="標楷體" panose="03000509000000000000" pitchFamily="65" charset="-120"/>
                          <a:ea typeface="標楷體" panose="03000509000000000000" pitchFamily="65" charset="-12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3168637"/>
                  </a:ext>
                </a:extLst>
              </a:tr>
              <a:tr h="315100">
                <a:tc>
                  <a:txBody>
                    <a:bodyPr/>
                    <a:lstStyle/>
                    <a:p>
                      <a:pPr algn="l" fontAlgn="b"/>
                      <a:r>
                        <a:rPr lang="en-US" altLang="zh-TW" sz="1600" b="0" i="0" u="none" strike="noStrike" dirty="0">
                          <a:solidFill>
                            <a:srgbClr val="000000"/>
                          </a:solidFill>
                          <a:effectLst/>
                          <a:latin typeface="標楷體" panose="03000509000000000000" pitchFamily="65" charset="-120"/>
                          <a:ea typeface="標楷體" panose="03000509000000000000" pitchFamily="65" charset="-120"/>
                        </a:rPr>
                        <a:t>1.</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顧客管理作業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15/11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01847"/>
                  </a:ext>
                </a:extLst>
              </a:tr>
              <a:tr h="315100">
                <a:tc>
                  <a:txBody>
                    <a:bodyPr/>
                    <a:lstStyle/>
                    <a:p>
                      <a:pPr algn="l" fontAlgn="b"/>
                      <a:r>
                        <a:rPr lang="en-US" altLang="zh-TW" sz="1600" b="0" i="0" u="none" strike="noStrike" dirty="0">
                          <a:solidFill>
                            <a:srgbClr val="000000"/>
                          </a:solidFill>
                          <a:effectLst/>
                          <a:latin typeface="標楷體" panose="03000509000000000000" pitchFamily="65" charset="-120"/>
                          <a:ea typeface="標楷體" panose="03000509000000000000" pitchFamily="65" charset="-120"/>
                        </a:rPr>
                        <a:t>2.</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業務作業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75/48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9760463"/>
                  </a:ext>
                </a:extLst>
              </a:tr>
              <a:tr h="315100">
                <a:tc>
                  <a:txBody>
                    <a:bodyPr/>
                    <a:lstStyle/>
                    <a:p>
                      <a:pPr algn="l" fontAlgn="b"/>
                      <a:r>
                        <a:rPr lang="en-US" altLang="zh-TW" sz="1600" b="0" i="0" u="none" strike="noStrike" dirty="0">
                          <a:solidFill>
                            <a:srgbClr val="000000"/>
                          </a:solidFill>
                          <a:effectLst/>
                          <a:latin typeface="標楷體" panose="03000509000000000000" pitchFamily="65" charset="-120"/>
                          <a:ea typeface="標楷體" panose="03000509000000000000" pitchFamily="65" charset="-120"/>
                        </a:rPr>
                        <a:t>3.</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帳務作業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40/24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974430"/>
                  </a:ext>
                </a:extLst>
              </a:tr>
              <a:tr h="315100">
                <a:tc>
                  <a:txBody>
                    <a:bodyPr/>
                    <a:lstStyle/>
                    <a:p>
                      <a:pPr algn="l" fontAlgn="b"/>
                      <a:r>
                        <a:rPr lang="en-US" altLang="zh-TW" sz="1600" b="0" i="0" u="none" strike="noStrike" dirty="0">
                          <a:solidFill>
                            <a:srgbClr val="000000"/>
                          </a:solidFill>
                          <a:effectLst/>
                          <a:latin typeface="標楷體" panose="03000509000000000000" pitchFamily="65" charset="-120"/>
                          <a:ea typeface="標楷體" panose="03000509000000000000" pitchFamily="65" charset="-120"/>
                        </a:rPr>
                        <a:t>4.</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批次作業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61/19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53910"/>
                  </a:ext>
                </a:extLst>
              </a:tr>
              <a:tr h="315100">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5.</a:t>
                      </a:r>
                      <a:r>
                        <a:rPr lang="zh-TW" altLang="en-US" sz="1600" b="0" i="0" u="none" strike="noStrike">
                          <a:solidFill>
                            <a:srgbClr val="000000"/>
                          </a:solidFill>
                          <a:effectLst/>
                          <a:latin typeface="標楷體" panose="03000509000000000000" pitchFamily="65" charset="-120"/>
                          <a:ea typeface="標楷體" panose="03000509000000000000" pitchFamily="65" charset="-120"/>
                        </a:rPr>
                        <a:t>管理性作業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69/40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6641549"/>
                  </a:ext>
                </a:extLst>
              </a:tr>
              <a:tr h="315100">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6.</a:t>
                      </a:r>
                      <a:r>
                        <a:rPr lang="zh-TW" altLang="en-US" sz="1600" b="0" i="0" u="none" strike="noStrike">
                          <a:solidFill>
                            <a:srgbClr val="000000"/>
                          </a:solidFill>
                          <a:effectLst/>
                          <a:latin typeface="標楷體" panose="03000509000000000000" pitchFamily="65" charset="-120"/>
                          <a:ea typeface="標楷體" panose="03000509000000000000" pitchFamily="65" charset="-120"/>
                        </a:rPr>
                        <a:t>共同作業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77/33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508330"/>
                  </a:ext>
                </a:extLst>
              </a:tr>
              <a:tr h="315100">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8.</a:t>
                      </a:r>
                      <a:r>
                        <a:rPr lang="zh-TW" altLang="en-US" sz="1600" b="0" i="0" u="none" strike="noStrike">
                          <a:solidFill>
                            <a:srgbClr val="000000"/>
                          </a:solidFill>
                          <a:effectLst/>
                          <a:latin typeface="標楷體" panose="03000509000000000000" pitchFamily="65" charset="-120"/>
                          <a:ea typeface="標楷體" panose="03000509000000000000" pitchFamily="65" charset="-120"/>
                        </a:rPr>
                        <a:t>遵循法令作業</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53/44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0918060"/>
                  </a:ext>
                </a:extLst>
              </a:tr>
              <a:tr h="315100">
                <a:tc>
                  <a:txBody>
                    <a:bodyPr/>
                    <a:lstStyle/>
                    <a:p>
                      <a:pPr algn="l"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總計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390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a:solidFill>
                            <a:srgbClr val="FF0000"/>
                          </a:solidFill>
                          <a:effectLst/>
                          <a:latin typeface="標楷體" panose="03000509000000000000" pitchFamily="65" charset="-120"/>
                          <a:ea typeface="標楷體" panose="03000509000000000000" pitchFamily="65" charset="-120"/>
                        </a:rPr>
                        <a:t>390/219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696675391"/>
                  </a:ext>
                </a:extLst>
              </a:tr>
              <a:tr h="300777">
                <a:tc>
                  <a:txBody>
                    <a:bodyPr/>
                    <a:lstStyle/>
                    <a:p>
                      <a:pPr algn="l" fontAlgn="b"/>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TW" altLang="en-US" sz="16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61211"/>
                  </a:ext>
                </a:extLst>
              </a:tr>
              <a:tr h="315100">
                <a:tc gridSpan="3">
                  <a:txBody>
                    <a:bodyPr/>
                    <a:lstStyle/>
                    <a:p>
                      <a:pPr algn="l" fontAlgn="b"/>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單測報告報告書製作完成比例</a:t>
                      </a:r>
                      <a:r>
                        <a:rPr lang="en-US" altLang="zh-TW" sz="1600" b="1" i="0" u="none" strike="noStrike" dirty="0">
                          <a:solidFill>
                            <a:srgbClr val="000000"/>
                          </a:solidFill>
                          <a:effectLst/>
                          <a:latin typeface="標楷體" panose="03000509000000000000" pitchFamily="65" charset="-120"/>
                          <a:ea typeface="標楷體" panose="03000509000000000000" pitchFamily="65" charset="-120"/>
                        </a:rPr>
                        <a:t>82.32%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920495773"/>
                  </a:ext>
                </a:extLst>
              </a:tr>
              <a:tr h="315100">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7.</a:t>
                      </a:r>
                      <a:r>
                        <a:rPr lang="zh-TW" altLang="en-US" sz="1600" b="0" i="0" u="none" strike="noStrike">
                          <a:solidFill>
                            <a:srgbClr val="000000"/>
                          </a:solidFill>
                          <a:effectLst/>
                          <a:latin typeface="標楷體" panose="03000509000000000000" pitchFamily="65" charset="-120"/>
                          <a:ea typeface="標楷體" panose="03000509000000000000" pitchFamily="65" charset="-120"/>
                        </a:rPr>
                        <a:t>外部系統</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FF0000"/>
                          </a:solidFill>
                          <a:effectLst/>
                          <a:latin typeface="標楷體" panose="03000509000000000000" pitchFamily="65" charset="-120"/>
                          <a:ea typeface="標楷體" panose="03000509000000000000" pitchFamily="65" charset="-120"/>
                        </a:rPr>
                        <a:t>62/27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4829346"/>
                  </a:ext>
                </a:extLst>
              </a:tr>
              <a:tr h="315100">
                <a:tc>
                  <a:txBody>
                    <a:bodyPr/>
                    <a:lstStyle/>
                    <a:p>
                      <a:pPr algn="l" fontAlgn="b"/>
                      <a:r>
                        <a:rPr lang="en-US" altLang="zh-TW" sz="1600" b="0" i="0" u="none" strike="noStrike">
                          <a:solidFill>
                            <a:srgbClr val="000000"/>
                          </a:solidFill>
                          <a:effectLst/>
                          <a:latin typeface="標楷體" panose="03000509000000000000" pitchFamily="65" charset="-120"/>
                          <a:ea typeface="標楷體" panose="03000509000000000000" pitchFamily="65" charset="-120"/>
                        </a:rPr>
                        <a:t>9.</a:t>
                      </a:r>
                      <a:r>
                        <a:rPr lang="zh-TW" altLang="en-US" sz="1600" b="0" i="0" u="none" strike="noStrike">
                          <a:solidFill>
                            <a:srgbClr val="000000"/>
                          </a:solidFill>
                          <a:effectLst/>
                          <a:latin typeface="標楷體" panose="03000509000000000000" pitchFamily="65" charset="-120"/>
                          <a:ea typeface="標楷體" panose="03000509000000000000" pitchFamily="65" charset="-120"/>
                        </a:rPr>
                        <a:t>報表作業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600" b="1" i="0" u="none" strike="noStrike" dirty="0">
                          <a:solidFill>
                            <a:srgbClr val="FF0000"/>
                          </a:solidFill>
                          <a:effectLst/>
                          <a:latin typeface="標楷體" panose="03000509000000000000" pitchFamily="65" charset="-120"/>
                          <a:ea typeface="標楷體" panose="03000509000000000000" pitchFamily="65" charset="-120"/>
                        </a:rPr>
                        <a:t>136/136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7446466"/>
                  </a:ext>
                </a:extLst>
              </a:tr>
              <a:tr h="315100">
                <a:tc>
                  <a:txBody>
                    <a:bodyPr/>
                    <a:lstStyle/>
                    <a:p>
                      <a:pPr algn="l" fontAlgn="b"/>
                      <a:r>
                        <a:rPr lang="zh-TW" altLang="en-US" sz="1600" b="1" i="0" u="none" strike="noStrike">
                          <a:solidFill>
                            <a:srgbClr val="000000"/>
                          </a:solidFill>
                          <a:effectLst/>
                          <a:latin typeface="標楷體" panose="03000509000000000000" pitchFamily="65" charset="-120"/>
                          <a:ea typeface="標楷體" panose="03000509000000000000" pitchFamily="65" charset="-120"/>
                        </a:rPr>
                        <a:t>總計</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a:solidFill>
                            <a:srgbClr val="000000"/>
                          </a:solidFill>
                          <a:effectLst/>
                          <a:latin typeface="標楷體" panose="03000509000000000000" pitchFamily="65" charset="-120"/>
                          <a:ea typeface="標楷體" panose="03000509000000000000" pitchFamily="65" charset="-120"/>
                        </a:rPr>
                        <a:t>198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altLang="zh-TW" sz="1600" b="1" i="0" u="none" strike="noStrike" dirty="0">
                          <a:solidFill>
                            <a:srgbClr val="FF0000"/>
                          </a:solidFill>
                          <a:effectLst/>
                          <a:latin typeface="標楷體" panose="03000509000000000000" pitchFamily="65" charset="-120"/>
                          <a:ea typeface="標楷體" panose="03000509000000000000" pitchFamily="65" charset="-120"/>
                        </a:rPr>
                        <a:t>198/163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89513803"/>
                  </a:ext>
                </a:extLst>
              </a:tr>
            </a:tbl>
          </a:graphicData>
        </a:graphic>
      </p:graphicFrame>
    </p:spTree>
    <p:extLst>
      <p:ext uri="{BB962C8B-B14F-4D97-AF65-F5344CB8AC3E}">
        <p14:creationId xmlns:p14="http://schemas.microsoft.com/office/powerpoint/2010/main" val="395185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323528" y="125901"/>
            <a:ext cx="7216472" cy="795924"/>
          </a:xfrm>
          <a:prstGeom prst="rect">
            <a:avLst/>
          </a:prstGeom>
        </p:spPr>
        <p:txBody>
          <a:bodyPr>
            <a:normAutofit/>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TW" altLang="en-US" sz="2400" b="1" i="0" u="none" strike="noStrike" kern="1200" cap="none" spc="600" normalizeH="0" baseline="0" noProof="0" dirty="0" smtClean="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合約罰則</a:t>
            </a:r>
            <a:endParaRPr kumimoji="1" lang="zh-TW" altLang="en-US" sz="24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p:txBody>
      </p:sp>
      <p:sp>
        <p:nvSpPr>
          <p:cNvPr id="2" name="投影片編號版面配置區 1"/>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4E7BE6-ABD6-4D0B-9FA8-A7D08DDD5D46}" type="slidenum">
              <a:rPr kumimoji="1" lang="zh-TW" altLang="en-US" sz="1200" b="0" i="0" u="sng" strike="noStrike" kern="1200" cap="none" spc="0" normalizeH="0" baseline="0" noProof="0" smtClean="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zh-TW" altLang="en-US" sz="1200" b="0" i="0" u="sng" strike="noStrike" kern="1200" cap="none" spc="0" normalizeH="0" baseline="0" noProof="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endParaRPr>
          </a:p>
        </p:txBody>
      </p:sp>
      <p:sp>
        <p:nvSpPr>
          <p:cNvPr id="3" name="文字方塊 2"/>
          <p:cNvSpPr txBox="1"/>
          <p:nvPr/>
        </p:nvSpPr>
        <p:spPr>
          <a:xfrm>
            <a:off x="107504" y="654449"/>
            <a:ext cx="9036496" cy="230832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ts val="0"/>
              </a:spcAft>
              <a:buClrTx/>
              <a:buSzTx/>
              <a:buFont typeface="+mj-ea"/>
              <a:buAutoNum type="ea1ChtPlain"/>
              <a:tabLst>
                <a:tab pos="914400" algn="l"/>
              </a:tabLst>
              <a:defRPr/>
            </a:pPr>
            <a:r>
              <a:rPr kumimoji="1" lang="zh-TW" altLang="zh-TW" sz="1200" b="1"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重要</a:t>
            </a:r>
            <a:r>
              <a:rPr kumimoji="1" lang="zh-TW" altLang="zh-TW" sz="12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履約項目逾期違約金：</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乙方應依</a:t>
            </a:r>
            <a:r>
              <a:rPr kumimoji="1" lang="zh-TW" altLang="zh-TW" sz="12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交付項目及付款排程表</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交付甲方各階段之交付項目，並經甲方審查認可，違者依該附件之逾期罰則計罰。如乙方未依該附件交付各項目，致甲方延誤測試或驗收，或乙方違反、未善盡本合約各條款之責任與義務而致延誤者，乙方應依該附件約定之金額支付甲方違約金。</a:t>
            </a:r>
          </a:p>
          <a:p>
            <a:pPr marL="342900" marR="0" lvl="0" indent="-342900" algn="l" defTabSz="914400" rtl="0" eaLnBrk="1" fontAlgn="base" latinLnBrk="0" hangingPunct="1">
              <a:lnSpc>
                <a:spcPct val="100000"/>
              </a:lnSpc>
              <a:spcBef>
                <a:spcPct val="0"/>
              </a:spcBef>
              <a:spcAft>
                <a:spcPts val="0"/>
              </a:spcAft>
              <a:buClrTx/>
              <a:buSzTx/>
              <a:buFont typeface="+mj-ea"/>
              <a:buAutoNum type="ea1ChtPlain"/>
              <a:tabLst>
                <a:tab pos="1219200" algn="l"/>
                <a:tab pos="914400" algn="l"/>
              </a:tabLst>
              <a:defRPr/>
            </a:pPr>
            <a:r>
              <a:rPr kumimoji="1" lang="zh-TW" altLang="zh-TW" sz="12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整體上線逾期違約金：</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乙方未依本合約約定時程完成標的物之整體系統上線，或因乙方違反、未善盡履行本合約各條款之責任與義務而導致標的物之整體系統上線延誤者，如有可歸責於乙方者，每逾</a:t>
            </a:r>
            <a:r>
              <a:rPr kumimoji="1" lang="en-US"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1</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日應按日計罰，支付甲方</a:t>
            </a:r>
            <a:r>
              <a:rPr kumimoji="1" lang="zh-TW" altLang="zh-TW" sz="12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本合約總價金之</a:t>
            </a:r>
            <a:r>
              <a:rPr kumimoji="1" lang="en-US" altLang="zh-TW" sz="12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0.1% (</a:t>
            </a:r>
            <a:r>
              <a:rPr kumimoji="1" lang="zh-TW" altLang="zh-TW" sz="12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即</a:t>
            </a:r>
            <a:r>
              <a:rPr kumimoji="1" lang="en-US" altLang="zh-TW" sz="12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15,800</a:t>
            </a:r>
            <a:r>
              <a:rPr kumimoji="1" lang="zh-TW" altLang="zh-TW" sz="12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元整</a:t>
            </a:r>
            <a:r>
              <a:rPr kumimoji="1" lang="en-US" altLang="zh-TW" sz="12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a:t>
            </a:r>
            <a:r>
              <a:rPr kumimoji="1" lang="zh-TW" altLang="zh-TW" sz="12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之金額為逾期違約金</a:t>
            </a:r>
            <a:r>
              <a:rPr kumimoji="1" lang="zh-TW" altLang="zh-TW" sz="1200" b="0" i="0" u="none" strike="noStrike" kern="1200" cap="none" spc="0" normalizeH="0" baseline="0" noProof="0" dirty="0">
                <a:ln>
                  <a:noFill/>
                </a:ln>
                <a:solidFill>
                  <a:srgbClr val="0070C0"/>
                </a:solidFill>
                <a:effectLst/>
                <a:uLnTx/>
                <a:uFillTx/>
                <a:latin typeface="標楷體" panose="03000509000000000000" pitchFamily="65" charset="-120"/>
                <a:ea typeface="標楷體" panose="03000509000000000000" pitchFamily="65" charset="-120"/>
                <a:cs typeface="Times New Roman" panose="02020603050405020304" pitchFamily="18" charset="0"/>
              </a:rPr>
              <a:t>，以合約金額為罰款上限</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a:t>
            </a:r>
          </a:p>
          <a:p>
            <a:pPr marL="342900" marR="0" lvl="0" indent="-342900" algn="l" defTabSz="914400" rtl="0" eaLnBrk="1" fontAlgn="base" latinLnBrk="0" hangingPunct="1">
              <a:lnSpc>
                <a:spcPct val="100000"/>
              </a:lnSpc>
              <a:spcBef>
                <a:spcPct val="0"/>
              </a:spcBef>
              <a:spcAft>
                <a:spcPts val="0"/>
              </a:spcAft>
              <a:buClrTx/>
              <a:buSzTx/>
              <a:buFont typeface="+mj-ea"/>
              <a:buAutoNum type="ea1ChtPlain"/>
              <a:tabLst>
                <a:tab pos="1219200" algn="l"/>
                <a:tab pos="914400" algn="l"/>
              </a:tabLst>
              <a:defRPr/>
            </a:pPr>
            <a:r>
              <a:rPr kumimoji="1" lang="zh-TW" altLang="zh-TW" sz="12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其它違約金：</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乙方於下列情況，接獲甲方書面或電子郵件通知日後</a:t>
            </a:r>
            <a:r>
              <a:rPr kumimoji="1" lang="en-US"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5</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日內應完成更新或補正，逾期仍不改善時，每逾</a:t>
            </a:r>
            <a:r>
              <a:rPr kumimoji="1" lang="en-US"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1</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日，乙方應支付甲方</a:t>
            </a:r>
            <a:r>
              <a:rPr kumimoji="1" lang="zh-TW" altLang="zh-TW" sz="12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新臺幣</a:t>
            </a:r>
            <a:r>
              <a:rPr kumimoji="1" lang="en-US" altLang="zh-TW" sz="12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15,800</a:t>
            </a:r>
            <a:r>
              <a:rPr kumimoji="1" lang="zh-TW" altLang="zh-TW" sz="12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元整為</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違約金，按日計罰至完成更新、補正之日。如下述情況涉及安裝測試時，則按日計罰至安裝測試合格之日：</a:t>
            </a:r>
          </a:p>
          <a:p>
            <a:pPr marL="800100" marR="0" lvl="1" indent="-342900" algn="l" defTabSz="914400" rtl="0" eaLnBrk="1" fontAlgn="base" latinLnBrk="0" hangingPunct="1">
              <a:lnSpc>
                <a:spcPct val="100000"/>
              </a:lnSpc>
              <a:spcBef>
                <a:spcPct val="0"/>
              </a:spcBef>
              <a:spcAft>
                <a:spcPts val="0"/>
              </a:spcAft>
              <a:buClrTx/>
              <a:buSzTx/>
              <a:buFont typeface="+mj-lt"/>
              <a:buAutoNum type="arabicPeriod"/>
              <a:tabLst>
                <a:tab pos="1219200" algn="l"/>
              </a:tabLst>
              <a:defRPr/>
            </a:pPr>
            <a:r>
              <a:rPr kumimoji="1" lang="zh-TW" altLang="zh-TW" sz="12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乙方無法依本合約之時程提供規劃作業或必要文件</a:t>
            </a:r>
            <a:r>
              <a:rPr kumimoji="1" lang="en-US" altLang="zh-TW" sz="12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a:t>
            </a:r>
            <a:r>
              <a:rPr kumimoji="1" lang="zh-TW" altLang="zh-TW" sz="12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標的物或服務</a:t>
            </a:r>
            <a:r>
              <a:rPr kumimoji="1" lang="en-US" altLang="zh-TW" sz="12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a:t>
            </a:r>
            <a:r>
              <a:rPr kumimoji="1" lang="zh-TW" altLang="zh-TW" sz="12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連續達</a:t>
            </a:r>
            <a:r>
              <a:rPr kumimoji="1" lang="en-US" altLang="zh-TW" sz="12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5</a:t>
            </a:r>
            <a:r>
              <a:rPr kumimoji="1" lang="zh-TW" altLang="zh-TW" sz="12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Times New Roman" panose="02020603050405020304" pitchFamily="18" charset="0"/>
              </a:rPr>
              <a:t>日以上，或提供標的物品質有瑕疵時。</a:t>
            </a:r>
            <a:endPar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p>
            <a:pPr marL="800100" marR="0" lvl="1" indent="-342900" algn="l" defTabSz="914400" rtl="0" eaLnBrk="1" fontAlgn="base" latinLnBrk="0" hangingPunct="1">
              <a:lnSpc>
                <a:spcPct val="100000"/>
              </a:lnSpc>
              <a:spcBef>
                <a:spcPct val="0"/>
              </a:spcBef>
              <a:spcAft>
                <a:spcPts val="0"/>
              </a:spcAft>
              <a:buClrTx/>
              <a:buSzTx/>
              <a:buFont typeface="+mj-lt"/>
              <a:buAutoNum type="arabicPeriod"/>
              <a:tabLst>
                <a:tab pos="1219200" algn="l"/>
              </a:tabLst>
              <a:defRPr/>
            </a:pPr>
            <a:r>
              <a:rPr kumimoji="1" lang="zh-TW" altLang="zh-TW" sz="12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標的物</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之一部或全部無法使用或無法符合本合約第二</a:t>
            </a:r>
            <a:r>
              <a:rPr kumimoji="1" lang="zh-HK"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a:t>
            </a: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條之保證時。</a:t>
            </a:r>
          </a:p>
          <a:p>
            <a:pPr marL="800100" marR="0" lvl="1" indent="-342900" algn="l" defTabSz="914400" rtl="0" eaLnBrk="1" fontAlgn="base" latinLnBrk="0" hangingPunct="1">
              <a:lnSpc>
                <a:spcPct val="100000"/>
              </a:lnSpc>
              <a:spcBef>
                <a:spcPct val="0"/>
              </a:spcBef>
              <a:spcAft>
                <a:spcPts val="0"/>
              </a:spcAft>
              <a:buClrTx/>
              <a:buSzTx/>
              <a:buFont typeface="+mj-lt"/>
              <a:buAutoNum type="arabicPeriod"/>
              <a:tabLst>
                <a:tab pos="1219200" algn="l"/>
              </a:tabLst>
              <a:defRPr/>
            </a:pPr>
            <a:r>
              <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乙方違反、未善盡履行本合約各條款之責任與義務，造成甲方損害時</a:t>
            </a:r>
            <a:r>
              <a:rPr kumimoji="1" lang="zh-TW" altLang="zh-TW" sz="12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rPr>
              <a:t>。</a:t>
            </a:r>
            <a:endParaRPr kumimoji="1" lang="zh-TW" altLang="zh-TW" sz="12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p:txBody>
      </p:sp>
      <p:sp>
        <p:nvSpPr>
          <p:cNvPr id="4" name="文字方塊 3"/>
          <p:cNvSpPr txBox="1"/>
          <p:nvPr/>
        </p:nvSpPr>
        <p:spPr>
          <a:xfrm>
            <a:off x="683568" y="3429794"/>
            <a:ext cx="7128792"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延遲單日罰則為</a:t>
            </a:r>
            <a:r>
              <a:rPr kumimoji="1" lang="en-US" altLang="zh-TW"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$15,800</a:t>
            </a:r>
            <a:r>
              <a:rPr kumimoji="1" lang="zh-TW" altLang="en-US"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元。</a:t>
            </a:r>
            <a:endParaRPr kumimoji="1" lang="en-US" altLang="zh-TW"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延遲</a:t>
            </a:r>
            <a:r>
              <a:rPr kumimoji="1" lang="en-US" altLang="zh-TW"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30</a:t>
            </a:r>
            <a:r>
              <a:rPr kumimoji="1" lang="zh-TW" altLang="en-US"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日為</a:t>
            </a:r>
            <a:r>
              <a:rPr kumimoji="1" lang="en-US" altLang="zh-TW"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15800</a:t>
            </a:r>
            <a:r>
              <a:rPr kumimoji="1" lang="zh-TW" altLang="en-US"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a:t>
            </a:r>
            <a:r>
              <a:rPr kumimoji="1" lang="en-US" altLang="zh-TW"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30=$474,000</a:t>
            </a:r>
            <a:r>
              <a:rPr kumimoji="1" lang="zh-TW" altLang="en-US" sz="24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元</a:t>
            </a:r>
            <a:endParaRPr kumimoji="1" lang="zh-TW" altLang="en-US" sz="2400" b="0"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endParaRPr>
          </a:p>
        </p:txBody>
      </p:sp>
    </p:spTree>
    <p:extLst>
      <p:ext uri="{BB962C8B-B14F-4D97-AF65-F5344CB8AC3E}">
        <p14:creationId xmlns:p14="http://schemas.microsoft.com/office/powerpoint/2010/main" val="3068046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251520" y="136525"/>
            <a:ext cx="7216472" cy="795924"/>
          </a:xfrm>
          <a:prstGeom prst="rect">
            <a:avLst/>
          </a:prstGeom>
        </p:spPr>
        <p:txBody>
          <a:bodyPr>
            <a:normAutofit/>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專案</a:t>
            </a: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加班統計</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p:txBody>
      </p:sp>
      <p:sp>
        <p:nvSpPr>
          <p:cNvPr id="2" name="投影片編號版面配置區 1"/>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4E7BE6-ABD6-4D0B-9FA8-A7D08DDD5D46}" type="slidenum">
              <a:rPr kumimoji="1" lang="zh-TW" altLang="en-US" sz="1200" b="0" i="0" u="sng" strike="noStrike" kern="1200" cap="none" spc="0" normalizeH="0" baseline="0" noProof="0" smtClean="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zh-TW" altLang="en-US" sz="1200" b="0" i="0" u="sng" strike="noStrike" kern="1200" cap="none" spc="0" normalizeH="0" baseline="0" noProof="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endParaRPr>
          </a:p>
        </p:txBody>
      </p:sp>
      <p:graphicFrame>
        <p:nvGraphicFramePr>
          <p:cNvPr id="6" name="圖表 5">
            <a:extLst>
              <a:ext uri="{FF2B5EF4-FFF2-40B4-BE49-F238E27FC236}">
                <a16:creationId xmlns:a16="http://schemas.microsoft.com/office/drawing/2014/main" id="{10BB7941-37F1-4973-A87F-B3B40D31B993}"/>
              </a:ext>
            </a:extLst>
          </p:cNvPr>
          <p:cNvGraphicFramePr/>
          <p:nvPr>
            <p:extLst/>
          </p:nvPr>
        </p:nvGraphicFramePr>
        <p:xfrm>
          <a:off x="827584" y="1053530"/>
          <a:ext cx="7216472" cy="49601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722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bwMode="auto">
          <a:xfrm>
            <a:off x="611188" y="2422011"/>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TW" altLang="en-US" sz="5400" dirty="0" smtClean="0">
                <a:solidFill>
                  <a:srgbClr val="000000"/>
                </a:solidFill>
              </a:rPr>
              <a:t>專案經理報告</a:t>
            </a:r>
            <a:r>
              <a:rPr kumimoji="0" lang="en-US" altLang="zh-TW" sz="5400" dirty="0" smtClean="0">
                <a:solidFill>
                  <a:srgbClr val="000000"/>
                </a:solidFill>
              </a:rPr>
              <a:t/>
            </a:r>
            <a:br>
              <a:rPr kumimoji="0" lang="en-US" altLang="zh-TW" sz="5400" dirty="0" smtClean="0">
                <a:solidFill>
                  <a:srgbClr val="000000"/>
                </a:solidFill>
              </a:rPr>
            </a:br>
            <a:r>
              <a:rPr lang="en-US" altLang="zh-TW" dirty="0"/>
              <a:t>IFRS17</a:t>
            </a:r>
            <a:r>
              <a:rPr lang="zh-TW" altLang="en-US" dirty="0" smtClean="0"/>
              <a:t>專案</a:t>
            </a:r>
            <a:r>
              <a:rPr kumimoji="0" lang="zh-TW" altLang="en-US" sz="5400" dirty="0" smtClean="0">
                <a:solidFill>
                  <a:srgbClr val="000000"/>
                </a:solidFill>
              </a:rPr>
              <a:t/>
            </a:r>
            <a:br>
              <a:rPr kumimoji="0" lang="zh-TW" altLang="en-US" sz="5400" dirty="0" smtClean="0">
                <a:solidFill>
                  <a:srgbClr val="000000"/>
                </a:solidFill>
              </a:rPr>
            </a:br>
            <a:endParaRPr lang="zh-TW" altLang="en-US" sz="5400" dirty="0" smtClean="0"/>
          </a:p>
        </p:txBody>
      </p:sp>
      <p:sp>
        <p:nvSpPr>
          <p:cNvPr id="7171" name="文字方塊 1"/>
          <p:cNvSpPr txBox="1">
            <a:spLocks noChangeArrowheads="1"/>
          </p:cNvSpPr>
          <p:nvPr/>
        </p:nvSpPr>
        <p:spPr bwMode="auto">
          <a:xfrm>
            <a:off x="2616635" y="4149725"/>
            <a:ext cx="39805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r>
              <a:rPr kumimoji="0" lang="zh-TW" altLang="en-US" sz="3200" u="none" dirty="0">
                <a:solidFill>
                  <a:srgbClr val="000000"/>
                </a:solidFill>
                <a:latin typeface="微軟正黑體" pitchFamily="34" charset="-120"/>
                <a:ea typeface="微軟正黑體" pitchFamily="34" charset="-120"/>
              </a:rPr>
              <a:t>報告人</a:t>
            </a:r>
            <a:r>
              <a:rPr kumimoji="0" lang="zh-TW" altLang="en-US" sz="3200" u="none" dirty="0" smtClean="0">
                <a:solidFill>
                  <a:srgbClr val="000000"/>
                </a:solidFill>
                <a:latin typeface="微軟正黑體" pitchFamily="34" charset="-120"/>
                <a:ea typeface="微軟正黑體" pitchFamily="34" charset="-120"/>
              </a:rPr>
              <a:t>：陳欣</a:t>
            </a:r>
            <a:r>
              <a:rPr kumimoji="0" lang="zh-TW" altLang="en-US" sz="3200" u="none" dirty="0">
                <a:solidFill>
                  <a:srgbClr val="000000"/>
                </a:solidFill>
                <a:latin typeface="微軟正黑體" pitchFamily="34" charset="-120"/>
                <a:ea typeface="微軟正黑體" pitchFamily="34" charset="-120"/>
              </a:rPr>
              <a:t>怡</a:t>
            </a:r>
            <a:r>
              <a:rPr kumimoji="0" lang="zh-TW" altLang="en-US" sz="3200" u="none" dirty="0" smtClean="0">
                <a:solidFill>
                  <a:srgbClr val="000000"/>
                </a:solidFill>
                <a:latin typeface="微軟正黑體" pitchFamily="34" charset="-120"/>
                <a:ea typeface="微軟正黑體" pitchFamily="34" charset="-120"/>
              </a:rPr>
              <a:t> </a:t>
            </a:r>
            <a:r>
              <a:rPr kumimoji="0" lang="zh-TW" altLang="en-US" sz="3200" u="none" dirty="0">
                <a:solidFill>
                  <a:srgbClr val="000000"/>
                </a:solidFill>
                <a:latin typeface="微軟正黑體" pitchFamily="34" charset="-120"/>
                <a:ea typeface="微軟正黑體" pitchFamily="34" charset="-120"/>
              </a:rPr>
              <a:t>經理</a:t>
            </a:r>
          </a:p>
        </p:txBody>
      </p:sp>
      <p:sp>
        <p:nvSpPr>
          <p:cNvPr id="7172" name="頁尾版面配置區 3"/>
          <p:cNvSpPr>
            <a:spLocks noGrp="1"/>
          </p:cNvSpPr>
          <p:nvPr>
            <p:ph type="ftr" sz="quarter" idx="11"/>
          </p:nvPr>
        </p:nvSpPr>
        <p:spPr bwMode="auto">
          <a:xfrm>
            <a:off x="250825" y="6383307"/>
            <a:ext cx="6783388" cy="287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eaLnBrk="1" hangingPunct="1"/>
            <a:r>
              <a:rPr lang="zh-TW" altLang="en-US" sz="900" u="none" dirty="0" smtClean="0">
                <a:solidFill>
                  <a:srgbClr val="000000"/>
                </a:solidFill>
                <a:latin typeface="微軟正黑體" pitchFamily="34" charset="-120"/>
                <a:ea typeface="微軟正黑體" pitchFamily="34" charset="-120"/>
              </a:rPr>
              <a:t>機密等級：密            日期：</a:t>
            </a:r>
            <a:r>
              <a:rPr lang="en-US" altLang="zh-TW" sz="900" u="none" dirty="0" smtClean="0">
                <a:solidFill>
                  <a:srgbClr val="000000"/>
                </a:solidFill>
                <a:latin typeface="微軟正黑體" pitchFamily="34" charset="-120"/>
                <a:ea typeface="微軟正黑體" pitchFamily="34" charset="-120"/>
              </a:rPr>
              <a:t>2020/07/07</a:t>
            </a:r>
            <a:endParaRPr lang="zh-TW" altLang="en-US" sz="900" u="none"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val="497094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67"/>
          <p:cNvGraphicFramePr>
            <a:graphicFrameLocks noGrp="1"/>
          </p:cNvGraphicFramePr>
          <p:nvPr>
            <p:ph type="tbl" sz="quarter" idx="10"/>
            <p:extLst/>
          </p:nvPr>
        </p:nvGraphicFramePr>
        <p:xfrm>
          <a:off x="179388" y="765498"/>
          <a:ext cx="8785230" cy="6015216"/>
        </p:xfrm>
        <a:graphic>
          <a:graphicData uri="http://schemas.openxmlformats.org/drawingml/2006/table">
            <a:tbl>
              <a:tblPr/>
              <a:tblGrid>
                <a:gridCol w="878523">
                  <a:extLst>
                    <a:ext uri="{9D8B030D-6E8A-4147-A177-3AD203B41FA5}">
                      <a16:colId xmlns:a16="http://schemas.microsoft.com/office/drawing/2014/main" val="20000"/>
                    </a:ext>
                  </a:extLst>
                </a:gridCol>
                <a:gridCol w="1137825">
                  <a:extLst>
                    <a:ext uri="{9D8B030D-6E8A-4147-A177-3AD203B41FA5}">
                      <a16:colId xmlns:a16="http://schemas.microsoft.com/office/drawing/2014/main" val="20001"/>
                    </a:ext>
                  </a:extLst>
                </a:gridCol>
                <a:gridCol w="619221">
                  <a:extLst>
                    <a:ext uri="{9D8B030D-6E8A-4147-A177-3AD203B41FA5}">
                      <a16:colId xmlns:a16="http://schemas.microsoft.com/office/drawing/2014/main" val="1143333458"/>
                    </a:ext>
                  </a:extLst>
                </a:gridCol>
                <a:gridCol w="878523">
                  <a:extLst>
                    <a:ext uri="{9D8B030D-6E8A-4147-A177-3AD203B41FA5}">
                      <a16:colId xmlns:a16="http://schemas.microsoft.com/office/drawing/2014/main" val="20002"/>
                    </a:ext>
                  </a:extLst>
                </a:gridCol>
                <a:gridCol w="878523">
                  <a:extLst>
                    <a:ext uri="{9D8B030D-6E8A-4147-A177-3AD203B41FA5}">
                      <a16:colId xmlns:a16="http://schemas.microsoft.com/office/drawing/2014/main" val="20003"/>
                    </a:ext>
                  </a:extLst>
                </a:gridCol>
                <a:gridCol w="648069">
                  <a:extLst>
                    <a:ext uri="{9D8B030D-6E8A-4147-A177-3AD203B41FA5}">
                      <a16:colId xmlns:a16="http://schemas.microsoft.com/office/drawing/2014/main" val="2749939796"/>
                    </a:ext>
                  </a:extLst>
                </a:gridCol>
                <a:gridCol w="1108977">
                  <a:extLst>
                    <a:ext uri="{9D8B030D-6E8A-4147-A177-3AD203B41FA5}">
                      <a16:colId xmlns:a16="http://schemas.microsoft.com/office/drawing/2014/main" val="20004"/>
                    </a:ext>
                  </a:extLst>
                </a:gridCol>
                <a:gridCol w="547207">
                  <a:extLst>
                    <a:ext uri="{9D8B030D-6E8A-4147-A177-3AD203B41FA5}">
                      <a16:colId xmlns:a16="http://schemas.microsoft.com/office/drawing/2014/main" val="20005"/>
                    </a:ext>
                  </a:extLst>
                </a:gridCol>
                <a:gridCol w="1209839">
                  <a:extLst>
                    <a:ext uri="{9D8B030D-6E8A-4147-A177-3AD203B41FA5}">
                      <a16:colId xmlns:a16="http://schemas.microsoft.com/office/drawing/2014/main" val="3567812085"/>
                    </a:ext>
                  </a:extLst>
                </a:gridCol>
                <a:gridCol w="878523">
                  <a:extLst>
                    <a:ext uri="{9D8B030D-6E8A-4147-A177-3AD203B41FA5}">
                      <a16:colId xmlns:a16="http://schemas.microsoft.com/office/drawing/2014/main" val="20006"/>
                    </a:ext>
                  </a:extLst>
                </a:gridCol>
              </a:tblGrid>
              <a:tr h="506403">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2800" b="1" i="0" u="none" strike="noStrike" kern="1200" cap="none" normalizeH="0" baseline="0" dirty="0" smtClean="0">
                          <a:ln>
                            <a:noFill/>
                          </a:ln>
                          <a:solidFill>
                            <a:schemeClr val="bg1"/>
                          </a:solidFill>
                          <a:effectLst/>
                          <a:latin typeface="Arial Black" panose="020B0A04020102020204" pitchFamily="34" charset="0"/>
                          <a:ea typeface="微軟正黑體" panose="020B0604030504040204" pitchFamily="34" charset="-120"/>
                          <a:cs typeface="+mn-cs"/>
                        </a:rPr>
                        <a:t>計算引擎本期進度及專案參數監控值</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endParaRPr lang="zh-TW"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endParaRPr lang="zh-TW"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endParaRPr lang="zh-TW" alt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extLst>
                  <a:ext uri="{0D108BD9-81ED-4DB2-BD59-A6C34878D82A}">
                    <a16:rowId xmlns:a16="http://schemas.microsoft.com/office/drawing/2014/main" val="3144598355"/>
                  </a:ext>
                </a:extLst>
              </a:tr>
              <a:tr h="376634">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sng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10901~10906</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kern="1200" cap="none" normalizeH="0" baseline="0" dirty="0" smtClean="0">
                          <a:ln>
                            <a:noFill/>
                          </a:ln>
                          <a:solidFill>
                            <a:srgbClr val="0033CC"/>
                          </a:solidFill>
                          <a:effectLst/>
                          <a:latin typeface="微軟正黑體" panose="020B0604030504040204" pitchFamily="34" charset="-120"/>
                          <a:ea typeface="微軟正黑體" panose="020B0604030504040204" pitchFamily="34" charset="-120"/>
                          <a:cs typeface="Times New Roman" panose="02020603050405020304" pitchFamily="18" charset="0"/>
                        </a:rPr>
                        <a:t>10901~10907</a:t>
                      </a:r>
                      <a:endParaRPr kumimoji="1" lang="zh-TW" altLang="en-US" sz="1600" b="0" i="0" u="none" strike="noStrike" kern="1200" cap="none" normalizeH="0" baseline="0" dirty="0" smtClean="0">
                        <a:ln>
                          <a:noFill/>
                        </a:ln>
                        <a:solidFill>
                          <a:srgbClr val="0033CC"/>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0" i="0" u="none" strike="sng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10907~10912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0" i="0" u="none" strike="noStrike" kern="1200" cap="none" normalizeH="0" baseline="0" dirty="0" smtClean="0">
                          <a:ln>
                            <a:noFill/>
                          </a:ln>
                          <a:solidFill>
                            <a:srgbClr val="0033CC"/>
                          </a:solidFill>
                          <a:effectLst/>
                          <a:latin typeface="微軟正黑體" panose="020B0604030504040204" pitchFamily="34" charset="-120"/>
                          <a:ea typeface="微軟正黑體" panose="020B0604030504040204" pitchFamily="34" charset="-120"/>
                          <a:cs typeface="Times New Roman" panose="02020603050405020304" pitchFamily="18" charset="0"/>
                        </a:rPr>
                        <a:t>10908~11008</a:t>
                      </a:r>
                      <a:endParaRPr kumimoji="1" lang="zh-TW" altLang="en-US" sz="1600" b="0" i="0" u="none" strike="noStrike" kern="1200" cap="none" normalizeH="0" baseline="0" dirty="0" smtClean="0">
                        <a:ln>
                          <a:noFill/>
                        </a:ln>
                        <a:solidFill>
                          <a:srgbClr val="0033CC"/>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sng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11001~11010</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kern="1200" cap="none" normalizeH="0" baseline="0" dirty="0" smtClean="0">
                          <a:ln>
                            <a:noFill/>
                          </a:ln>
                          <a:solidFill>
                            <a:srgbClr val="0033CC"/>
                          </a:solidFill>
                          <a:effectLst/>
                          <a:latin typeface="微軟正黑體" panose="020B0604030504040204" pitchFamily="34" charset="-120"/>
                          <a:ea typeface="微軟正黑體" panose="020B0604030504040204" pitchFamily="34" charset="-120"/>
                          <a:cs typeface="Times New Roman" panose="02020603050405020304" pitchFamily="18" charset="0"/>
                        </a:rPr>
                        <a:t>11001~11102</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0" i="0" u="none" strike="sng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11011~11012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0" i="0" u="none" strike="noStrike" kern="1200" cap="none" normalizeH="0" baseline="0" dirty="0" smtClean="0">
                          <a:ln>
                            <a:noFill/>
                          </a:ln>
                          <a:solidFill>
                            <a:srgbClr val="0033CC"/>
                          </a:solidFill>
                          <a:effectLst/>
                          <a:latin typeface="微軟正黑體" panose="020B0604030504040204" pitchFamily="34" charset="-120"/>
                          <a:ea typeface="微軟正黑體" panose="020B0604030504040204" pitchFamily="34" charset="-120"/>
                          <a:cs typeface="Times New Roman" panose="02020603050405020304" pitchFamily="18" charset="0"/>
                        </a:rPr>
                        <a:t>11102~11109</a:t>
                      </a:r>
                      <a:endParaRPr kumimoji="1" lang="zh-TW" altLang="en-US" sz="1600" b="0" i="0" u="none" strike="noStrike" kern="1200" cap="none" normalizeH="0" baseline="0" dirty="0" smtClean="0">
                        <a:ln>
                          <a:noFill/>
                        </a:ln>
                        <a:solidFill>
                          <a:srgbClr val="0033CC"/>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extLst>
                  <a:ext uri="{0D108BD9-81ED-4DB2-BD59-A6C34878D82A}">
                    <a16:rowId xmlns:a16="http://schemas.microsoft.com/office/drawing/2014/main" val="3727172944"/>
                  </a:ext>
                </a:extLst>
              </a:tr>
              <a:tr h="376634">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6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成案前準備</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需求訪談、需求確認</a:t>
                      </a:r>
                      <a:endParaRPr kumimoji="1" lang="zh-TW" altLang="en-US" sz="1600" b="0" i="0" u="none" strike="noStrike" kern="1200" cap="none" normalizeH="0" baseline="0" dirty="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系統開發、系統測試</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6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使用者測試</a:t>
                      </a:r>
                      <a:endParaRPr kumimoji="1" lang="en-US" altLang="zh-TW" sz="16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6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上線訓練、上線</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extLst>
                  <a:ext uri="{0D108BD9-81ED-4DB2-BD59-A6C34878D82A}">
                    <a16:rowId xmlns:a16="http://schemas.microsoft.com/office/drawing/2014/main" val="3996168031"/>
                  </a:ext>
                </a:extLst>
              </a:tr>
              <a:tr h="376634">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marL="742950" indent="-285750"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marL="1143000" indent="-228600"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marL="16002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marL="20574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項次</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gridSpan="2">
                  <a:txBody>
                    <a:bodyPr/>
                    <a:lstStyle>
                      <a:lvl1pPr marL="342900" indent="-342900"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marL="742950" indent="-285750"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marL="1143000" indent="-228600"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marL="16002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marL="20574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項目</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endParaRPr lang="zh-TW" altLang="en-US"/>
                    </a:p>
                  </a:txBody>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marL="742950" indent="-285750"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marL="1143000" indent="-228600"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marL="16002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marL="20574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預期</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gridSpan="2">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marL="742950" indent="-285750"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marL="1143000" indent="-228600"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marL="16002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marL="20574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實際</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進度差異</a:t>
                      </a:r>
                      <a:endPar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工期百分比</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SPI</a:t>
                      </a:r>
                      <a:endParaRPr kumimoji="1" lang="zh-TW" altLang="en-US"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CECE"/>
                    </a:solidFill>
                  </a:tcPr>
                </a:tc>
                <a:extLst>
                  <a:ext uri="{0D108BD9-81ED-4DB2-BD59-A6C34878D82A}">
                    <a16:rowId xmlns:a16="http://schemas.microsoft.com/office/drawing/2014/main" val="10000"/>
                  </a:ext>
                </a:extLst>
              </a:tr>
              <a:tr h="357486">
                <a:tc>
                  <a:txBody>
                    <a:bodyPr/>
                    <a:lstStyle>
                      <a:lvl1pPr marL="342900" indent="-342900"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marL="742950" indent="-285750"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marL="1143000" indent="-228600"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marL="16002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marL="20574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1</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marL="342900" indent="-342900"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marL="742950" indent="-285750"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marL="1143000" indent="-228600"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marL="16002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marL="2057400" indent="-228600"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標楷體" panose="03000509000000000000" pitchFamily="65" charset="-12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本期進度</a:t>
                      </a:r>
                      <a:r>
                        <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algn="ctr"/>
                      <a:r>
                        <a:rPr lang="en-US" altLang="zh-TW" sz="1600" dirty="0" smtClean="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a:txBody>
                  <a:tcPr marL="91441" marR="91441"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r>
                        <a:rPr lang="en-US" altLang="zh-TW" sz="1600" dirty="0" smtClean="0">
                          <a:latin typeface="微軟正黑體" panose="020B0604030504040204" pitchFamily="34" charset="-120"/>
                          <a:ea typeface="微軟正黑體" panose="020B0604030504040204" pitchFamily="34" charset="-120"/>
                        </a:rPr>
                        <a:t>--</a:t>
                      </a:r>
                    </a:p>
                  </a:txBody>
                  <a:tcPr marL="91441" marR="91441"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algn="ctr"/>
                      <a:r>
                        <a:rPr lang="en-US" altLang="zh-TW" sz="1600" dirty="0" smtClean="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a:txBody>
                  <a:tcPr marL="91441" marR="91441"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r>
                        <a:rPr lang="en-US" altLang="zh-TW" sz="1600" dirty="0" smtClean="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a:txBody>
                  <a:tcPr marL="91441" marR="91441"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algn="ctr"/>
                      <a:r>
                        <a:rPr lang="en-US" altLang="zh-TW" sz="1800" dirty="0" smtClean="0"/>
                        <a:t>--</a:t>
                      </a:r>
                    </a:p>
                  </a:txBody>
                  <a:tcPr marL="91441" marR="91441"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4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2</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前期進度</a:t>
                      </a:r>
                      <a:r>
                        <a:rPr kumimoji="1"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 (%)</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algn="ctr"/>
                      <a:r>
                        <a:rPr lang="en-US" altLang="zh-TW" sz="1600" dirty="0" smtClean="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a:txBody>
                  <a:tcPr marL="91441" marR="91441"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r>
                        <a:rPr lang="en-US" altLang="zh-TW" sz="1600" dirty="0" smtClean="0">
                          <a:latin typeface="微軟正黑體" panose="020B0604030504040204" pitchFamily="34" charset="-120"/>
                          <a:ea typeface="微軟正黑體" panose="020B0604030504040204" pitchFamily="34" charset="-120"/>
                        </a:rPr>
                        <a:t>--</a:t>
                      </a:r>
                    </a:p>
                  </a:txBody>
                  <a:tcPr marL="91441" marR="91441"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algn="ctr"/>
                      <a:r>
                        <a:rPr lang="en-US" altLang="zh-TW" sz="1600" dirty="0" smtClean="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a:txBody>
                  <a:tcPr marL="91441" marR="91441"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algn="ctr"/>
                      <a:r>
                        <a:rPr lang="en-US" altLang="zh-TW" sz="1600" dirty="0" smtClean="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a:txBody>
                  <a:tcPr marL="91441" marR="91441"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algn="ctr"/>
                      <a:r>
                        <a:rPr lang="en-US" altLang="zh-TW" sz="1800" dirty="0" smtClean="0"/>
                        <a:t>--</a:t>
                      </a:r>
                    </a:p>
                  </a:txBody>
                  <a:tcPr marL="91441" marR="91441" marT="45718" marB="4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7658">
                <a:tc gridSpan="10">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TW" altLang="en-US"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說明</a:t>
                      </a:r>
                    </a:p>
                  </a:txBody>
                  <a:tcPr marL="91441" marR="91441"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altLang="zh-TW"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21412">
                <a:tc gridSpan="10">
                  <a:txBody>
                    <a:bodyPr/>
                    <a:lstStyle/>
                    <a:p>
                      <a:pPr marL="4763" marR="0" lvl="1"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TW" sz="16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rPr>
                        <a:t>【</a:t>
                      </a:r>
                      <a:r>
                        <a:rPr kumimoji="0" lang="zh-TW" altLang="en-US" sz="16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rPr>
                        <a:t>狀況說明</a:t>
                      </a:r>
                      <a:r>
                        <a:rPr kumimoji="0" lang="en-US" altLang="zh-TW" sz="16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rPr>
                        <a:t>】</a:t>
                      </a:r>
                      <a:endParaRPr kumimoji="0" lang="en-US" altLang="zh-TW" sz="16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endParaRPr>
                    </a:p>
                    <a:p>
                      <a:pPr marL="347663" marR="0" lvl="1"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US" altLang="zh-TW" sz="14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rPr>
                        <a:t>10901~10906</a:t>
                      </a:r>
                      <a:r>
                        <a:rPr kumimoji="0" lang="zh-TW" altLang="en-US" sz="14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rPr>
                        <a:t>進行內部教育訓練，課程表安排如附件</a:t>
                      </a:r>
                      <a:endParaRPr kumimoji="0" lang="en-US" altLang="zh-TW" sz="14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endParaRPr>
                    </a:p>
                    <a:p>
                      <a:pPr marL="804771" marR="0" lvl="2"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教育訓練課程暫停一個月，自六月重新開始上課</a:t>
                      </a:r>
                      <a:endPar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endParaRPr>
                    </a:p>
                    <a:p>
                      <a:pPr marL="347663" marR="0" lvl="1"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BRA</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文件：</a:t>
                      </a:r>
                      <a:endPar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endParaRPr>
                    </a:p>
                    <a:p>
                      <a:pPr marL="804771" marR="0" lvl="2"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4/16</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與數理部、會計部進行</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BRA</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討論</a:t>
                      </a:r>
                      <a:endPar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endParaRPr>
                    </a:p>
                    <a:p>
                      <a:pPr marL="804771" marR="0" lvl="2"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自</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5/11</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開始進行調整，已於</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5/21</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修改完畢並送交數理部檢視，數理部已於</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5/29</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完成簽署。</a:t>
                      </a:r>
                      <a:endPar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endParaRPr>
                    </a:p>
                    <a:p>
                      <a:pPr marL="804771" marR="0" lvl="2"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sym typeface="Wingdings" panose="05000000000000000000" pitchFamily="2" charset="2"/>
                        </a:rPr>
                        <a:t>於</a:t>
                      </a: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sym typeface="Wingdings" panose="05000000000000000000" pitchFamily="2" charset="2"/>
                        </a:rPr>
                        <a:t>6/11</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sym typeface="Wingdings" panose="05000000000000000000" pitchFamily="2" charset="2"/>
                        </a:rPr>
                        <a:t>已與谷本協理進行</a:t>
                      </a: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sym typeface="Wingdings" panose="05000000000000000000" pitchFamily="2" charset="2"/>
                        </a:rPr>
                        <a:t>BRA</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sym typeface="Wingdings" panose="05000000000000000000" pitchFamily="2" charset="2"/>
                        </a:rPr>
                        <a:t>內容檢視。</a:t>
                      </a:r>
                      <a:endPar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sym typeface="Wingdings" panose="05000000000000000000" pitchFamily="2" charset="2"/>
                      </a:endParaRPr>
                    </a:p>
                    <a:p>
                      <a:pPr marL="347663" marR="0" lvl="1"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4/23</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完成</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FPA</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初版討論</a:t>
                      </a:r>
                      <a:endPar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endParaRPr>
                    </a:p>
                    <a:p>
                      <a:pPr marL="347663" marR="0" lvl="1"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4/30</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進行高階</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WBS</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之任務項目討論</a:t>
                      </a:r>
                      <a:endPar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endParaRPr>
                    </a:p>
                    <a:p>
                      <a:pPr marL="347663" marR="0" lvl="1"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5/4</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5/7</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進行高階</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WBS</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時程討論，並完成初版高階</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WBS</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rPr>
                        <a:t>時程。</a:t>
                      </a:r>
                      <a:endPar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sym typeface="Wingdings" panose="05000000000000000000" pitchFamily="2" charset="2"/>
                      </a:endParaRPr>
                    </a:p>
                    <a:p>
                      <a:pPr marL="347663" marR="0" lvl="1"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sym typeface="Wingdings" panose="05000000000000000000" pitchFamily="2" charset="2"/>
                        </a:rPr>
                        <a:t>成案簡報已於</a:t>
                      </a: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sym typeface="Wingdings" panose="05000000000000000000" pitchFamily="2" charset="2"/>
                        </a:rPr>
                        <a:t>5/22</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sym typeface="Wingdings" panose="05000000000000000000" pitchFamily="2" charset="2"/>
                        </a:rPr>
                        <a:t>完成初版，</a:t>
                      </a: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sym typeface="Wingdings" panose="05000000000000000000" pitchFamily="2" charset="2"/>
                        </a:rPr>
                        <a:t>6/8</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sym typeface="Wingdings" panose="05000000000000000000" pitchFamily="2" charset="2"/>
                        </a:rPr>
                        <a:t>專案課第一次退件，於</a:t>
                      </a: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sym typeface="Wingdings" panose="05000000000000000000" pitchFamily="2" charset="2"/>
                        </a:rPr>
                        <a:t>6/15</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sym typeface="Wingdings" panose="05000000000000000000" pitchFamily="2" charset="2"/>
                        </a:rPr>
                        <a:t>重新送審通過，</a:t>
                      </a: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sym typeface="Wingdings" panose="05000000000000000000" pitchFamily="2" charset="2"/>
                        </a:rPr>
                        <a:t>6/29</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sym typeface="Wingdings" panose="05000000000000000000" pitchFamily="2" charset="2"/>
                        </a:rPr>
                        <a:t>已召開成案會議。</a:t>
                      </a:r>
                      <a:endPar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sym typeface="Wingdings" panose="05000000000000000000" pitchFamily="2" charset="2"/>
                      </a:endParaRPr>
                    </a:p>
                  </a:txBody>
                  <a:tcPr marL="91441" marR="91441"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altLang="zh-TW" sz="18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標題 1"/>
          <p:cNvSpPr txBox="1">
            <a:spLocks/>
          </p:cNvSpPr>
          <p:nvPr/>
        </p:nvSpPr>
        <p:spPr>
          <a:xfrm>
            <a:off x="2285627" y="104653"/>
            <a:ext cx="6246813" cy="538037"/>
          </a:xfrm>
          <a:prstGeom prst="rect">
            <a:avLst/>
          </a:prstGeom>
          <a:solidFill>
            <a:schemeClr val="accent2">
              <a:lumMod val="75000"/>
            </a:schemeClr>
          </a:solidFill>
        </p:spPr>
        <p:txBody>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IFRS17</a:t>
            </a:r>
            <a:r>
              <a:rPr kumimoji="1" lang="zh-TW" altLang="en-US"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保險合約</a:t>
            </a: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r>
              <a:rPr kumimoji="1" lang="zh-TW" altLang="en-US"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壽險資訊部</a:t>
            </a: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endParaRPr kumimoji="1" lang="en-US" altLang="zh-TW" sz="3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j-cs"/>
            </a:endParaRPr>
          </a:p>
        </p:txBody>
      </p:sp>
      <p:graphicFrame>
        <p:nvGraphicFramePr>
          <p:cNvPr id="2" name="物件 1"/>
          <p:cNvGraphicFramePr>
            <a:graphicFrameLocks noChangeAspect="1"/>
          </p:cNvGraphicFramePr>
          <p:nvPr>
            <p:extLst/>
          </p:nvPr>
        </p:nvGraphicFramePr>
        <p:xfrm>
          <a:off x="7884368" y="4005858"/>
          <a:ext cx="914400" cy="771525"/>
        </p:xfrm>
        <a:graphic>
          <a:graphicData uri="http://schemas.openxmlformats.org/presentationml/2006/ole">
            <mc:AlternateContent xmlns:mc="http://schemas.openxmlformats.org/markup-compatibility/2006">
              <mc:Choice xmlns:v="urn:schemas-microsoft-com:vml" Requires="v">
                <p:oleObj spid="_x0000_s102410" name="工作表" showAsIcon="1" r:id="rId4" imgW="914400" imgH="771480" progId="Excel.Sheet.12">
                  <p:embed/>
                </p:oleObj>
              </mc:Choice>
              <mc:Fallback>
                <p:oleObj name="工作表" showAsIcon="1" r:id="rId4" imgW="914400" imgH="771480" progId="Excel.Sheet.12">
                  <p:embed/>
                  <p:pic>
                    <p:nvPicPr>
                      <p:cNvPr id="2" name="物件 1"/>
                      <p:cNvPicPr/>
                      <p:nvPr/>
                    </p:nvPicPr>
                    <p:blipFill>
                      <a:blip r:embed="rId5"/>
                      <a:stretch>
                        <a:fillRect/>
                      </a:stretch>
                    </p:blipFill>
                    <p:spPr>
                      <a:xfrm>
                        <a:off x="7884368" y="400585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90578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2285627" y="104653"/>
            <a:ext cx="6246813" cy="538037"/>
          </a:xfrm>
          <a:prstGeom prst="rect">
            <a:avLst/>
          </a:prstGeom>
          <a:solidFill>
            <a:schemeClr val="accent2">
              <a:lumMod val="75000"/>
            </a:schemeClr>
          </a:solidFill>
        </p:spPr>
        <p:txBody>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IFRS17</a:t>
            </a:r>
            <a:r>
              <a:rPr kumimoji="1" lang="zh-TW" altLang="en-US"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保險合約</a:t>
            </a: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r>
              <a:rPr kumimoji="1" lang="zh-TW" altLang="en-US"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壽險資訊部</a:t>
            </a: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endParaRPr kumimoji="1" lang="en-US" altLang="zh-TW" sz="3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j-cs"/>
            </a:endParaRPr>
          </a:p>
        </p:txBody>
      </p:sp>
      <p:graphicFrame>
        <p:nvGraphicFramePr>
          <p:cNvPr id="8" name="表格 7"/>
          <p:cNvGraphicFramePr>
            <a:graphicFrameLocks noGrp="1"/>
          </p:cNvGraphicFramePr>
          <p:nvPr>
            <p:extLst/>
          </p:nvPr>
        </p:nvGraphicFramePr>
        <p:xfrm>
          <a:off x="323528" y="1125538"/>
          <a:ext cx="8406938" cy="5360744"/>
        </p:xfrm>
        <a:graphic>
          <a:graphicData uri="http://schemas.openxmlformats.org/drawingml/2006/table">
            <a:tbl>
              <a:tblPr/>
              <a:tblGrid>
                <a:gridCol w="504056">
                  <a:extLst>
                    <a:ext uri="{9D8B030D-6E8A-4147-A177-3AD203B41FA5}">
                      <a16:colId xmlns:a16="http://schemas.microsoft.com/office/drawing/2014/main" val="20000"/>
                    </a:ext>
                  </a:extLst>
                </a:gridCol>
                <a:gridCol w="979520">
                  <a:extLst>
                    <a:ext uri="{9D8B030D-6E8A-4147-A177-3AD203B41FA5}">
                      <a16:colId xmlns:a16="http://schemas.microsoft.com/office/drawing/2014/main" val="20001"/>
                    </a:ext>
                  </a:extLst>
                </a:gridCol>
                <a:gridCol w="904621">
                  <a:extLst>
                    <a:ext uri="{9D8B030D-6E8A-4147-A177-3AD203B41FA5}">
                      <a16:colId xmlns:a16="http://schemas.microsoft.com/office/drawing/2014/main" val="20002"/>
                    </a:ext>
                  </a:extLst>
                </a:gridCol>
                <a:gridCol w="832250">
                  <a:extLst>
                    <a:ext uri="{9D8B030D-6E8A-4147-A177-3AD203B41FA5}">
                      <a16:colId xmlns:a16="http://schemas.microsoft.com/office/drawing/2014/main" val="20003"/>
                    </a:ext>
                  </a:extLst>
                </a:gridCol>
                <a:gridCol w="832250">
                  <a:extLst>
                    <a:ext uri="{9D8B030D-6E8A-4147-A177-3AD203B41FA5}">
                      <a16:colId xmlns:a16="http://schemas.microsoft.com/office/drawing/2014/main" val="20004"/>
                    </a:ext>
                  </a:extLst>
                </a:gridCol>
                <a:gridCol w="820189">
                  <a:extLst>
                    <a:ext uri="{9D8B030D-6E8A-4147-A177-3AD203B41FA5}">
                      <a16:colId xmlns:a16="http://schemas.microsoft.com/office/drawing/2014/main" val="20005"/>
                    </a:ext>
                  </a:extLst>
                </a:gridCol>
                <a:gridCol w="820189">
                  <a:extLst>
                    <a:ext uri="{9D8B030D-6E8A-4147-A177-3AD203B41FA5}">
                      <a16:colId xmlns:a16="http://schemas.microsoft.com/office/drawing/2014/main" val="20006"/>
                    </a:ext>
                  </a:extLst>
                </a:gridCol>
                <a:gridCol w="904621">
                  <a:extLst>
                    <a:ext uri="{9D8B030D-6E8A-4147-A177-3AD203B41FA5}">
                      <a16:colId xmlns:a16="http://schemas.microsoft.com/office/drawing/2014/main" val="20007"/>
                    </a:ext>
                  </a:extLst>
                </a:gridCol>
                <a:gridCol w="904621">
                  <a:extLst>
                    <a:ext uri="{9D8B030D-6E8A-4147-A177-3AD203B41FA5}">
                      <a16:colId xmlns:a16="http://schemas.microsoft.com/office/drawing/2014/main" val="20008"/>
                    </a:ext>
                  </a:extLst>
                </a:gridCol>
                <a:gridCol w="904621">
                  <a:extLst>
                    <a:ext uri="{9D8B030D-6E8A-4147-A177-3AD203B41FA5}">
                      <a16:colId xmlns:a16="http://schemas.microsoft.com/office/drawing/2014/main" val="20009"/>
                    </a:ext>
                  </a:extLst>
                </a:gridCol>
              </a:tblGrid>
              <a:tr h="291920">
                <a:tc gridSpan="10">
                  <a:txBody>
                    <a:bodyPr/>
                    <a:lstStyle/>
                    <a:p>
                      <a:pPr algn="ctr" rtl="0" fontAlgn="ctr"/>
                      <a:r>
                        <a:rPr lang="zh-TW" altLang="en-US" sz="1400" b="1"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                            </a:t>
                      </a:r>
                      <a:r>
                        <a:rPr lang="en-US" altLang="zh-TW" sz="1400" b="1"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IFRS17</a:t>
                      </a:r>
                      <a:r>
                        <a:rPr lang="zh-TW" altLang="zh-TW" sz="1400" b="1"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系統調整專案</a:t>
                      </a:r>
                      <a:r>
                        <a:rPr lang="en-US" altLang="zh-TW" sz="1400" b="1"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a:t>
                      </a:r>
                      <a:r>
                        <a:rPr lang="zh-TW" altLang="zh-TW" sz="1400" b="1"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核心</a:t>
                      </a:r>
                      <a:r>
                        <a:rPr lang="en-US" altLang="zh-TW" sz="1400" b="1"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a:t>
                      </a:r>
                      <a:r>
                        <a:rPr lang="zh-TW" altLang="en-US" sz="1400" b="1"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決算區</a:t>
                      </a:r>
                      <a:r>
                        <a:rPr lang="en-US" altLang="zh-TW" sz="1400" b="1" i="0" u="none" strike="noStrike" kern="1200" dirty="0" smtClean="0">
                          <a:solidFill>
                            <a:srgbClr val="000000"/>
                          </a:solidFill>
                          <a:effectLst/>
                          <a:latin typeface="微軟正黑體" panose="020B0604030504040204" pitchFamily="34" charset="-120"/>
                          <a:ea typeface="微軟正黑體" panose="020B0604030504040204" pitchFamily="34" charset="-120"/>
                          <a:cs typeface="+mn-cs"/>
                        </a:rPr>
                        <a:t>)</a:t>
                      </a:r>
                      <a:r>
                        <a:rPr lang="zh-TW" altLang="en-US" sz="1400" b="1" i="0" u="none" strike="noStrike" dirty="0" smtClean="0">
                          <a:solidFill>
                            <a:srgbClr val="000000"/>
                          </a:solidFill>
                          <a:effectLst/>
                          <a:latin typeface="微軟正黑體" panose="020B0604030504040204" pitchFamily="34" charset="-120"/>
                          <a:ea typeface="微軟正黑體" panose="020B0604030504040204" pitchFamily="34" charset="-120"/>
                        </a:rPr>
                        <a:t>專案</a:t>
                      </a:r>
                      <a:r>
                        <a:rPr lang="en-US" altLang="zh-TW" sz="1400" b="1" i="0" u="none" strike="noStrike" dirty="0" smtClean="0">
                          <a:solidFill>
                            <a:srgbClr val="000000"/>
                          </a:solidFill>
                          <a:effectLst/>
                          <a:latin typeface="微軟正黑體" panose="020B0604030504040204" pitchFamily="34" charset="-120"/>
                          <a:ea typeface="微軟正黑體" panose="020B0604030504040204" pitchFamily="34" charset="-120"/>
                        </a:rPr>
                        <a:t>-</a:t>
                      </a:r>
                      <a:r>
                        <a:rPr lang="zh-TW" altLang="en-US" sz="1400" b="1" i="0" u="none" strike="noStrike" dirty="0" smtClean="0">
                          <a:solidFill>
                            <a:srgbClr val="000000"/>
                          </a:solidFill>
                          <a:effectLst/>
                          <a:latin typeface="微軟正黑體" panose="020B0604030504040204" pitchFamily="34" charset="-120"/>
                          <a:ea typeface="微軟正黑體" panose="020B0604030504040204" pitchFamily="34" charset="-120"/>
                        </a:rPr>
                        <a:t>成案前進度報告                 </a:t>
                      </a:r>
                      <a:r>
                        <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rPr>
                        <a:t>報告日期：</a:t>
                      </a:r>
                      <a:r>
                        <a:rPr lang="en-US" altLang="zh-TW" sz="1400" b="1" i="0" u="none" strike="noStrike" dirty="0" smtClean="0">
                          <a:solidFill>
                            <a:srgbClr val="000000"/>
                          </a:solidFill>
                          <a:effectLst/>
                          <a:latin typeface="微軟正黑體" panose="020B0604030504040204" pitchFamily="34" charset="-120"/>
                          <a:ea typeface="微軟正黑體" panose="020B0604030504040204" pitchFamily="34" charset="-120"/>
                        </a:rPr>
                        <a:t>2020/07/07</a:t>
                      </a:r>
                      <a:endParaRPr lang="en-US" altLang="zh-TW"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185" marR="9185" marT="918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314327">
                <a:tc rowSpan="3">
                  <a:txBody>
                    <a:bodyPr/>
                    <a:lstStyle/>
                    <a:p>
                      <a:pPr algn="ctr" rtl="0" fontAlgn="ctr"/>
                      <a:r>
                        <a:rPr lang="en-US" sz="1100" b="1" i="0" u="none" strike="noStrike" dirty="0">
                          <a:solidFill>
                            <a:srgbClr val="FFFFFF"/>
                          </a:solidFill>
                          <a:effectLst/>
                          <a:latin typeface="微軟正黑體" panose="020B0604030504040204" pitchFamily="34" charset="-120"/>
                          <a:ea typeface="微軟正黑體" panose="020B0604030504040204" pitchFamily="34" charset="-120"/>
                        </a:rPr>
                        <a:t>NO</a:t>
                      </a:r>
                    </a:p>
                  </a:txBody>
                  <a:tcPr marL="9185" marR="9185" marT="918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rowSpan="2">
                  <a:txBody>
                    <a:bodyPr/>
                    <a:lstStyle/>
                    <a:p>
                      <a:pPr algn="ctr" rtl="0" fontAlgn="ct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專案名稱</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rowSpan="3">
                  <a:txBody>
                    <a:bodyPr/>
                    <a:lstStyle/>
                    <a:p>
                      <a:pPr algn="ctr" rtl="0" fontAlgn="ct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追蹤</a:t>
                      </a:r>
                      <a:b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b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日期</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CC"/>
                    </a:solidFill>
                  </a:tcPr>
                </a:tc>
                <a:tc gridSpan="7">
                  <a:txBody>
                    <a:bodyPr/>
                    <a:lstStyle/>
                    <a:p>
                      <a:pPr algn="ctr" rtl="0" fontAlgn="ct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 </a:t>
                      </a:r>
                      <a:r>
                        <a:rPr lang="en-US" altLang="zh-TW" sz="1400" b="1" i="0" u="none" strike="noStrike" dirty="0" smtClean="0">
                          <a:solidFill>
                            <a:srgbClr val="FFFFFF"/>
                          </a:solidFill>
                          <a:effectLst/>
                          <a:latin typeface="微軟正黑體" panose="020B0604030504040204" pitchFamily="34" charset="-120"/>
                          <a:ea typeface="微軟正黑體" panose="020B0604030504040204" pitchFamily="34" charset="-120"/>
                        </a:rPr>
                        <a:t>BRA</a:t>
                      </a: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、成案、簽呈、選商、合約階段</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1"/>
                  </a:ext>
                </a:extLst>
              </a:tr>
              <a:tr h="266535">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rtl="0" fontAlgn="ctr"/>
                      <a:r>
                        <a:rPr lang="en-US" altLang="zh-TW" sz="1400" b="1" i="0" u="none" strike="noStrike" dirty="0" smtClean="0">
                          <a:solidFill>
                            <a:srgbClr val="FFFFFF"/>
                          </a:solidFill>
                          <a:effectLst/>
                          <a:latin typeface="微軟正黑體" panose="020B0604030504040204" pitchFamily="34" charset="-120"/>
                          <a:ea typeface="微軟正黑體" panose="020B0604030504040204" pitchFamily="34" charset="-120"/>
                        </a:rPr>
                        <a:t>BRA</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33CC"/>
                    </a:solidFill>
                  </a:tcPr>
                </a:tc>
                <a:tc>
                  <a:txBody>
                    <a:bodyPr/>
                    <a:lstStyle/>
                    <a:p>
                      <a:pPr algn="ctr" rtl="0" fontAlgn="ct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成案</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33CC"/>
                    </a:solidFill>
                  </a:tcPr>
                </a:tc>
                <a:tc>
                  <a:txBody>
                    <a:bodyPr/>
                    <a:lstStyle/>
                    <a:p>
                      <a:pPr algn="ctr" rtl="0" fontAlgn="ct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簽呈</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33CC"/>
                    </a:solidFill>
                  </a:tcPr>
                </a:tc>
                <a:tc>
                  <a:txBody>
                    <a:bodyPr/>
                    <a:lstStyle/>
                    <a:p>
                      <a:pPr algn="ctr" rtl="0" fontAlgn="ct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選商</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33CC"/>
                    </a:solidFill>
                  </a:tcPr>
                </a:tc>
                <a:tc>
                  <a:txBody>
                    <a:bodyPr/>
                    <a:lstStyle/>
                    <a:p>
                      <a:pPr algn="ctr" rtl="0" fontAlgn="ct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選商</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33CC"/>
                    </a:solidFill>
                  </a:tcPr>
                </a:tc>
                <a:tc>
                  <a:txBody>
                    <a:bodyPr/>
                    <a:lstStyle/>
                    <a:p>
                      <a:pPr algn="ctr" rtl="0" fontAlgn="ct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合約</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33CC"/>
                    </a:solidFill>
                  </a:tcPr>
                </a:tc>
                <a:tc>
                  <a:txBody>
                    <a:bodyPr/>
                    <a:lstStyle/>
                    <a:p>
                      <a:pPr marL="0" algn="ctr" defTabSz="914400" rtl="0" eaLnBrk="1" fontAlgn="ctr" latinLnBrk="0" hangingPunct="1"/>
                      <a:r>
                        <a:rPr lang="zh-TW" altLang="en-US" sz="1400" b="1" i="0" u="none" strike="noStrike" kern="1200" dirty="0" smtClean="0">
                          <a:solidFill>
                            <a:srgbClr val="FFFFFF"/>
                          </a:solidFill>
                          <a:effectLst/>
                          <a:latin typeface="微軟正黑體" panose="020B0604030504040204" pitchFamily="34" charset="-120"/>
                          <a:ea typeface="微軟正黑體" panose="020B0604030504040204" pitchFamily="34" charset="-120"/>
                          <a:cs typeface="+mn-cs"/>
                        </a:rPr>
                        <a:t>啟動</a:t>
                      </a:r>
                      <a:endParaRPr lang="zh-TW" altLang="en-US" sz="1400" b="1" i="0" u="none" strike="noStrike" kern="1200" dirty="0">
                        <a:solidFill>
                          <a:srgbClr val="FFFFFF"/>
                        </a:solidFill>
                        <a:effectLst/>
                        <a:latin typeface="微軟正黑體" panose="020B0604030504040204" pitchFamily="34" charset="-120"/>
                        <a:ea typeface="微軟正黑體" panose="020B0604030504040204" pitchFamily="34" charset="-120"/>
                        <a:cs typeface="+mn-cs"/>
                      </a:endParaRPr>
                    </a:p>
                  </a:txBody>
                  <a:tcPr marL="9185" marR="9185" marT="918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33CC"/>
                    </a:solidFill>
                  </a:tcPr>
                </a:tc>
                <a:extLst>
                  <a:ext uri="{0D108BD9-81ED-4DB2-BD59-A6C34878D82A}">
                    <a16:rowId xmlns:a16="http://schemas.microsoft.com/office/drawing/2014/main" val="10002"/>
                  </a:ext>
                </a:extLst>
              </a:tr>
              <a:tr h="504172">
                <a:tc vMerge="1">
                  <a:txBody>
                    <a:bodyPr/>
                    <a:lstStyle/>
                    <a:p>
                      <a:endParaRPr lang="zh-TW" altLang="en-US"/>
                    </a:p>
                  </a:txBody>
                  <a:tcPr/>
                </a:tc>
                <a:tc>
                  <a:txBody>
                    <a:bodyPr/>
                    <a:lstStyle/>
                    <a:p>
                      <a:pPr algn="ctr" rtl="0" fontAlgn="ctr"/>
                      <a:r>
                        <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rPr>
                        <a:t>專案起訖</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vMerge="1">
                  <a:txBody>
                    <a:bodyPr/>
                    <a:lstStyle/>
                    <a:p>
                      <a:endParaRPr lang="zh-TW" altLang="en-US"/>
                    </a:p>
                  </a:txBody>
                  <a:tcPr/>
                </a:tc>
                <a:tc>
                  <a:txBody>
                    <a:bodyPr/>
                    <a:lstStyle/>
                    <a:p>
                      <a:pPr algn="ctr" rtl="0" fontAlgn="ct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業務需求確認書</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CC"/>
                    </a:solidFill>
                  </a:tcPr>
                </a:tc>
                <a:tc>
                  <a:txBody>
                    <a:bodyPr/>
                    <a:lstStyle/>
                    <a:p>
                      <a:pPr algn="ctr" rtl="0" fontAlgn="ct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成案簡報</a:t>
                      </a:r>
                      <a:endParaRPr lang="zh-TW" altLang="en-US" sz="14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C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成案簽呈</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C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400" b="1" i="0" u="none" strike="noStrike" dirty="0" smtClean="0">
                          <a:solidFill>
                            <a:srgbClr val="FFFFFF"/>
                          </a:solidFill>
                          <a:effectLst/>
                          <a:latin typeface="微軟正黑體" panose="020B0604030504040204" pitchFamily="34" charset="-120"/>
                          <a:ea typeface="微軟正黑體" panose="020B0604030504040204" pitchFamily="34" charset="-120"/>
                        </a:rPr>
                        <a:t>RFP</a:t>
                      </a: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寄出</a:t>
                      </a:r>
                      <a:endParaRPr lang="en-US" altLang="zh-TW" sz="1400" b="1" i="0" u="none" strike="noStrike" dirty="0" smtClean="0">
                        <a:solidFill>
                          <a:srgbClr val="FFFFFF"/>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C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議價完成</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C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FFFFFF"/>
                          </a:solidFill>
                          <a:effectLst/>
                          <a:latin typeface="微軟正黑體" panose="020B0604030504040204" pitchFamily="34" charset="-120"/>
                          <a:ea typeface="微軟正黑體" panose="020B0604030504040204" pitchFamily="34" charset="-120"/>
                        </a:rPr>
                        <a:t>合約用印</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CC"/>
                    </a:solidFill>
                  </a:tcPr>
                </a:tc>
                <a:tc>
                  <a:txBody>
                    <a:bodyPr/>
                    <a:lstStyle/>
                    <a:p>
                      <a:pPr marL="0" algn="ctr" defTabSz="914400" rtl="0" eaLnBrk="1" fontAlgn="ctr" latinLnBrk="0" hangingPunct="1"/>
                      <a:r>
                        <a:rPr lang="zh-TW" altLang="en-US" sz="1400" b="1" i="0" u="none" strike="noStrike" kern="1200" dirty="0" smtClean="0">
                          <a:solidFill>
                            <a:srgbClr val="FFFFFF"/>
                          </a:solidFill>
                          <a:effectLst/>
                          <a:latin typeface="微軟正黑體" panose="020B0604030504040204" pitchFamily="34" charset="-120"/>
                          <a:ea typeface="微軟正黑體" panose="020B0604030504040204" pitchFamily="34" charset="-120"/>
                          <a:cs typeface="+mn-cs"/>
                        </a:rPr>
                        <a:t>專案啟動</a:t>
                      </a:r>
                      <a:endParaRPr lang="zh-TW" altLang="en-US" sz="1400" b="1" i="0" u="none" strike="noStrike" kern="1200" dirty="0">
                        <a:solidFill>
                          <a:srgbClr val="FFFFFF"/>
                        </a:solidFill>
                        <a:effectLst/>
                        <a:latin typeface="微軟正黑體" panose="020B0604030504040204" pitchFamily="34" charset="-120"/>
                        <a:ea typeface="微軟正黑體" panose="020B0604030504040204" pitchFamily="34" charset="-120"/>
                        <a:cs typeface="+mn-cs"/>
                      </a:endParaRPr>
                    </a:p>
                  </a:txBody>
                  <a:tcPr marL="9185" marR="9185" marT="918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val="10003"/>
                  </a:ext>
                </a:extLst>
              </a:tr>
              <a:tr h="266535">
                <a:tc rowSpan="5">
                  <a:txBody>
                    <a:bodyPr/>
                    <a:lstStyle/>
                    <a:p>
                      <a:pPr algn="ctr" rtl="0" fontAlgn="ctr"/>
                      <a:r>
                        <a:rPr lang="en-US" altLang="zh-TW" sz="900" b="1" i="0" u="none" strike="noStrike" dirty="0" smtClean="0">
                          <a:solidFill>
                            <a:srgbClr val="000000"/>
                          </a:solidFill>
                          <a:effectLst/>
                          <a:latin typeface="微軟正黑體" panose="020B0604030504040204" pitchFamily="34" charset="-120"/>
                          <a:ea typeface="微軟正黑體" panose="020B0604030504040204" pitchFamily="34" charset="-120"/>
                        </a:rPr>
                        <a:t>1</a:t>
                      </a:r>
                      <a:r>
                        <a:rPr lang="zh-TW" altLang="en-US" sz="900" b="1" i="0" u="none" strike="noStrike" dirty="0" smtClean="0">
                          <a:solidFill>
                            <a:srgbClr val="000000"/>
                          </a:solidFill>
                          <a:effectLst/>
                          <a:latin typeface="微軟正黑體" panose="020B0604030504040204" pitchFamily="34" charset="-120"/>
                          <a:ea typeface="微軟正黑體" panose="020B0604030504040204" pitchFamily="34" charset="-120"/>
                        </a:rPr>
                        <a:t> </a:t>
                      </a:r>
                      <a:endParaRPr lang="zh-TW" altLang="en-US" sz="9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185" marR="9185" marT="918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rtl="0" fontAlgn="ctr"/>
                      <a:r>
                        <a:rPr lang="zh-TW" altLang="en-US" sz="1300" b="1" i="0" u="none" strike="noStrike" dirty="0" smtClean="0">
                          <a:solidFill>
                            <a:srgbClr val="000000"/>
                          </a:solidFill>
                          <a:effectLst/>
                          <a:latin typeface="微軟正黑體" panose="020B0604030504040204" pitchFamily="34" charset="-120"/>
                          <a:ea typeface="微軟正黑體" panose="020B0604030504040204" pitchFamily="34" charset="-120"/>
                        </a:rPr>
                        <a:t>核心</a:t>
                      </a:r>
                      <a:r>
                        <a:rPr lang="en-US" altLang="zh-TW" sz="1300" b="1" i="0" u="none" strike="noStrike" dirty="0" smtClean="0">
                          <a:solidFill>
                            <a:srgbClr val="000000"/>
                          </a:solidFill>
                          <a:effectLst/>
                          <a:latin typeface="微軟正黑體" panose="020B0604030504040204" pitchFamily="34" charset="-120"/>
                          <a:ea typeface="微軟正黑體" panose="020B0604030504040204" pitchFamily="34" charset="-120"/>
                        </a:rPr>
                        <a:t>+</a:t>
                      </a:r>
                      <a:r>
                        <a:rPr lang="zh-TW" altLang="en-US" sz="1300" b="1" i="0" u="none" strike="noStrike" dirty="0" smtClean="0">
                          <a:solidFill>
                            <a:srgbClr val="000000"/>
                          </a:solidFill>
                          <a:effectLst/>
                          <a:latin typeface="微軟正黑體" panose="020B0604030504040204" pitchFamily="34" charset="-120"/>
                          <a:ea typeface="微軟正黑體" panose="020B0604030504040204" pitchFamily="34" charset="-120"/>
                        </a:rPr>
                        <a:t>決算區</a:t>
                      </a:r>
                      <a:endParaRPr lang="en-US" altLang="zh-TW" sz="1300" b="1" i="0" u="none" strike="noStrike" dirty="0" smtClean="0">
                        <a:solidFill>
                          <a:srgbClr val="000000"/>
                        </a:solidFill>
                        <a:effectLst/>
                        <a:latin typeface="微軟正黑體" panose="020B0604030504040204" pitchFamily="34" charset="-120"/>
                        <a:ea typeface="微軟正黑體" panose="020B0604030504040204" pitchFamily="34" charset="-120"/>
                      </a:endParaRPr>
                    </a:p>
                    <a:p>
                      <a:pPr algn="ctr" rtl="0" fontAlgn="ctr"/>
                      <a:r>
                        <a:rPr lang="zh-TW" altLang="en-US" sz="1300" b="1" i="0" u="none" strike="noStrike" dirty="0" smtClean="0">
                          <a:solidFill>
                            <a:srgbClr val="000000"/>
                          </a:solidFill>
                          <a:effectLst/>
                          <a:latin typeface="微軟正黑體" panose="020B0604030504040204" pitchFamily="34" charset="-120"/>
                          <a:ea typeface="微軟正黑體" panose="020B0604030504040204" pitchFamily="34" charset="-120"/>
                        </a:rPr>
                        <a:t>專案</a:t>
                      </a:r>
                      <a:endParaRPr lang="zh-TW" altLang="en-US" sz="13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rPr>
                        <a:t>預定</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2">
                  <a:txBody>
                    <a:bodyPr/>
                    <a:lstStyle/>
                    <a:p>
                      <a:pPr marL="0" marR="0" lvl="0" indent="0" algn="ctr" defTabSz="914217" rtl="0" eaLnBrk="1" fontAlgn="ctr" latinLnBrk="0" hangingPunct="1">
                        <a:lnSpc>
                          <a:spcPct val="100000"/>
                        </a:lnSpc>
                        <a:spcBef>
                          <a:spcPts val="0"/>
                        </a:spcBef>
                        <a:spcAft>
                          <a:spcPts val="0"/>
                        </a:spcAft>
                        <a:buClrTx/>
                        <a:buSzTx/>
                        <a:buFontTx/>
                        <a:buNone/>
                        <a:tabLst/>
                        <a:defRPr/>
                      </a:pPr>
                      <a:r>
                        <a:rPr lang="en-US" altLang="zh-TW" sz="1100" b="0" i="0" u="none" strike="noStrike" dirty="0" smtClean="0">
                          <a:solidFill>
                            <a:schemeClr val="tx1"/>
                          </a:solidFill>
                          <a:effectLst/>
                          <a:latin typeface="微軟正黑體" panose="020B0604030504040204" pitchFamily="34" charset="-120"/>
                          <a:ea typeface="微軟正黑體" panose="020B0604030504040204" pitchFamily="34" charset="-120"/>
                        </a:rPr>
                        <a:t>2020/9/18</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marL="0" marR="0" lvl="0" indent="0" algn="ctr" defTabSz="914217" rtl="0" eaLnBrk="1" fontAlgn="ctr" latinLnBrk="0" hangingPunct="1">
                        <a:lnSpc>
                          <a:spcPct val="100000"/>
                        </a:lnSpc>
                        <a:spcBef>
                          <a:spcPts val="0"/>
                        </a:spcBef>
                        <a:spcAft>
                          <a:spcPts val="0"/>
                        </a:spcAft>
                        <a:buClrTx/>
                        <a:buSzTx/>
                        <a:buFontTx/>
                        <a:buNone/>
                        <a:tabLst/>
                        <a:defRPr/>
                      </a:pPr>
                      <a:r>
                        <a:rPr lang="en-US" altLang="zh-TW" sz="1100" b="0" i="0" u="none" strike="noStrike" dirty="0" smtClean="0">
                          <a:solidFill>
                            <a:schemeClr val="tx1"/>
                          </a:solidFill>
                          <a:effectLst/>
                          <a:latin typeface="微軟正黑體" panose="020B0604030504040204" pitchFamily="34" charset="-120"/>
                          <a:ea typeface="微軟正黑體" panose="020B0604030504040204" pitchFamily="34" charset="-120"/>
                        </a:rPr>
                        <a:t>2020/9/25</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altLang="zh-TW" sz="1100" b="0" i="0" u="none" strike="noStrike" dirty="0" smtClean="0">
                          <a:solidFill>
                            <a:schemeClr val="tx1"/>
                          </a:solidFill>
                          <a:effectLst/>
                          <a:latin typeface="微軟正黑體" panose="020B0604030504040204" pitchFamily="34" charset="-120"/>
                          <a:ea typeface="微軟正黑體" panose="020B0604030504040204" pitchFamily="34" charset="-120"/>
                        </a:rPr>
                        <a:t>-</a:t>
                      </a:r>
                      <a:endParaRPr lang="en-US" altLang="zh-TW" sz="11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tcPr>
                </a:tc>
                <a:tc rowSpan="2">
                  <a:txBody>
                    <a:bodyPr/>
                    <a:lstStyle/>
                    <a:p>
                      <a:pPr algn="ctr" rtl="0" fontAlgn="ctr"/>
                      <a:r>
                        <a:rPr lang="en-US" altLang="zh-TW" sz="1100" b="0" i="0" u="none" strike="noStrike" dirty="0" smtClean="0">
                          <a:solidFill>
                            <a:schemeClr val="tx1"/>
                          </a:solidFill>
                          <a:effectLst/>
                          <a:latin typeface="微軟正黑體" panose="020B0604030504040204" pitchFamily="34" charset="-120"/>
                          <a:ea typeface="微軟正黑體" panose="020B0604030504040204" pitchFamily="34" charset="-120"/>
                        </a:rPr>
                        <a:t>-</a:t>
                      </a:r>
                      <a:endParaRPr lang="en-US" altLang="zh-TW" sz="11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altLang="zh-TW" sz="1100" b="0" i="0" u="none" strike="noStrike" dirty="0" smtClean="0">
                          <a:solidFill>
                            <a:schemeClr val="tx1"/>
                          </a:solidFill>
                          <a:effectLst/>
                          <a:latin typeface="微軟正黑體" panose="020B0604030504040204" pitchFamily="34" charset="-120"/>
                          <a:ea typeface="微軟正黑體" panose="020B0604030504040204" pitchFamily="34" charset="-120"/>
                        </a:rPr>
                        <a:t>-</a:t>
                      </a:r>
                      <a:endParaRPr lang="en-US" altLang="zh-TW" sz="11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altLang="zh-TW" sz="1100" b="0" i="0" u="none" strike="noStrike" kern="1200" dirty="0" smtClean="0">
                          <a:solidFill>
                            <a:schemeClr val="tx1"/>
                          </a:solidFill>
                          <a:effectLst/>
                          <a:latin typeface="微軟正黑體" panose="020B0604030504040204" pitchFamily="34" charset="-120"/>
                          <a:ea typeface="微軟正黑體" panose="020B0604030504040204" pitchFamily="34" charset="-120"/>
                          <a:cs typeface="+mn-cs"/>
                        </a:rPr>
                        <a:t>-</a:t>
                      </a:r>
                      <a:endParaRPr lang="en-US" altLang="zh-TW" sz="1100" b="0" i="0" u="none" strike="noStrike" kern="1200" dirty="0">
                        <a:solidFill>
                          <a:schemeClr val="tx1"/>
                        </a:solidFill>
                        <a:effectLst/>
                        <a:latin typeface="微軟正黑體" panose="020B0604030504040204" pitchFamily="34" charset="-120"/>
                        <a:ea typeface="微軟正黑體" panose="020B0604030504040204" pitchFamily="34" charset="-120"/>
                        <a:cs typeface="+mn-cs"/>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a:r>
                        <a:rPr lang="en-US" altLang="zh-TW" sz="1100" b="0" i="0" u="none" strike="noStrike" kern="1200" dirty="0" smtClean="0">
                          <a:solidFill>
                            <a:schemeClr val="tx1"/>
                          </a:solidFill>
                          <a:effectLst/>
                          <a:latin typeface="微軟正黑體" panose="020B0604030504040204" pitchFamily="34" charset="-120"/>
                          <a:ea typeface="微軟正黑體" panose="020B0604030504040204" pitchFamily="34" charset="-120"/>
                          <a:cs typeface="+mn-cs"/>
                        </a:rPr>
                        <a:t>2020/9/30</a:t>
                      </a:r>
                      <a:endParaRPr lang="zh-TW" altLang="en-US" sz="1100" b="0" i="0" u="none" strike="noStrike" kern="1200" dirty="0">
                        <a:solidFill>
                          <a:schemeClr val="tx1"/>
                        </a:solidFill>
                        <a:effectLst/>
                        <a:latin typeface="微軟正黑體" panose="020B0604030504040204" pitchFamily="34" charset="-120"/>
                        <a:ea typeface="微軟正黑體" panose="020B0604030504040204" pitchFamily="34" charset="-120"/>
                        <a:cs typeface="+mn-cs"/>
                      </a:endParaRPr>
                    </a:p>
                  </a:txBody>
                  <a:tcPr marL="9185" marR="9185" marT="918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6535">
                <a:tc vMerge="1">
                  <a:txBody>
                    <a:bodyPr/>
                    <a:lstStyle/>
                    <a:p>
                      <a:endParaRPr lang="zh-TW" altLang="en-US"/>
                    </a:p>
                  </a:txBody>
                  <a:tcPr/>
                </a:tc>
                <a:tc vMerge="1">
                  <a:txBody>
                    <a:bodyPr/>
                    <a:lstStyle/>
                    <a:p>
                      <a:endParaRPr lang="zh-TW" altLang="en-US"/>
                    </a:p>
                  </a:txBody>
                  <a:tcPr/>
                </a:tc>
                <a:tc>
                  <a:txBody>
                    <a:bodyPr/>
                    <a:lstStyle/>
                    <a:p>
                      <a:pPr algn="ctr" rtl="0" fontAlgn="ctr"/>
                      <a:r>
                        <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rPr>
                        <a:t>完成日</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vMerge="1">
                  <a:txBody>
                    <a:bodyPr/>
                    <a:lstStyle/>
                    <a:p>
                      <a:endParaRPr lang="zh-TW" altLang="en-US"/>
                    </a:p>
                  </a:txBody>
                  <a:tcPr/>
                </a:tc>
                <a:tc vMerge="1">
                  <a:txBody>
                    <a:bodyPr/>
                    <a:lstStyle/>
                    <a:p>
                      <a:endParaRPr lang="zh-TW" altLang="en-US" dirty="0"/>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5"/>
                  </a:ext>
                </a:extLst>
              </a:tr>
              <a:tr h="266535">
                <a:tc vMerge="1">
                  <a:txBody>
                    <a:bodyPr/>
                    <a:lstStyle/>
                    <a:p>
                      <a:endParaRPr lang="zh-TW" altLang="en-US"/>
                    </a:p>
                  </a:txBody>
                  <a:tcPr/>
                </a:tc>
                <a:tc vMerge="1">
                  <a:txBody>
                    <a:bodyPr/>
                    <a:lstStyle/>
                    <a:p>
                      <a:endParaRPr lang="zh-TW" altLang="en-US"/>
                    </a:p>
                  </a:txBody>
                  <a:tcPr/>
                </a:tc>
                <a:tc>
                  <a:txBody>
                    <a:bodyPr/>
                    <a:lstStyle/>
                    <a:p>
                      <a:pPr algn="ctr" rtl="0" fontAlgn="ctr"/>
                      <a:r>
                        <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rPr>
                        <a:t>實際</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AEEF3"/>
                    </a:solidFill>
                  </a:tcPr>
                </a:tc>
                <a:tc rowSpan="2">
                  <a:txBody>
                    <a:bodyPr/>
                    <a:lstStyle/>
                    <a:p>
                      <a:pPr algn="ctr" rtl="0" fontAlgn="ctr"/>
                      <a:endParaRPr lang="en-US" altLang="zh-TW" sz="1100" b="1" i="0" u="none" strike="noStrike" dirty="0">
                        <a:solidFill>
                          <a:srgbClr val="1F497D"/>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rowSpan="2">
                  <a:txBody>
                    <a:bodyPr/>
                    <a:lstStyle/>
                    <a:p>
                      <a:pPr algn="ctr" rtl="0" fontAlgn="ctr"/>
                      <a:endParaRPr lang="en-US" altLang="zh-TW" sz="1100" b="1" i="0" u="none" strike="noStrike" dirty="0">
                        <a:solidFill>
                          <a:srgbClr val="1F497D"/>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AEEF3"/>
                    </a:solidFill>
                  </a:tcPr>
                </a:tc>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rowSpan="2">
                  <a:txBody>
                    <a:bodyPr/>
                    <a:lstStyle/>
                    <a:p>
                      <a:pPr algn="ctr" rtl="0" fontAlgn="ct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rowSpan="2">
                  <a:txBody>
                    <a:bodyPr/>
                    <a:lstStyle/>
                    <a:p>
                      <a:pPr algn="ctr" rtl="0" fontAlgn="ct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tc rowSpan="2">
                  <a:txBody>
                    <a:bodyPr/>
                    <a:lstStyle/>
                    <a:p>
                      <a:pPr algn="ctr" rtl="0" fontAlgn="ctr"/>
                      <a:r>
                        <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rPr>
                        <a:t>　</a:t>
                      </a:r>
                    </a:p>
                  </a:txBody>
                  <a:tcPr marL="9185" marR="9185" marT="918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EF3"/>
                    </a:solidFill>
                  </a:tcPr>
                </a:tc>
                <a:extLst>
                  <a:ext uri="{0D108BD9-81ED-4DB2-BD59-A6C34878D82A}">
                    <a16:rowId xmlns:a16="http://schemas.microsoft.com/office/drawing/2014/main" val="10006"/>
                  </a:ext>
                </a:extLst>
              </a:tr>
              <a:tr h="266535">
                <a:tc vMerge="1">
                  <a:txBody>
                    <a:bodyPr/>
                    <a:lstStyle/>
                    <a:p>
                      <a:endParaRPr lang="zh-TW" altLang="en-US"/>
                    </a:p>
                  </a:txBody>
                  <a:tcPr/>
                </a:tc>
                <a:tc vMerge="1">
                  <a:txBody>
                    <a:bodyPr/>
                    <a:lstStyle/>
                    <a:p>
                      <a:endParaRPr lang="zh-TW" altLang="en-US"/>
                    </a:p>
                  </a:txBody>
                  <a:tcPr/>
                </a:tc>
                <a:tc>
                  <a:txBody>
                    <a:bodyPr/>
                    <a:lstStyle/>
                    <a:p>
                      <a:pPr algn="ctr" rtl="0" fontAlgn="ctr"/>
                      <a:r>
                        <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rPr>
                        <a:t>完成日</a:t>
                      </a: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DAEEF3"/>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pPr algn="ctr" rtl="0" fontAlgn="ctr"/>
                      <a:endParaRPr lang="zh-TW" altLang="en-US" sz="11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185" marR="9185" marT="91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AEEF3"/>
                    </a:solidFill>
                  </a:tcPr>
                </a:tc>
                <a:tc vMerge="1">
                  <a:txBody>
                    <a:bodyPr/>
                    <a:lstStyle/>
                    <a:p>
                      <a:endParaRPr lang="zh-TW" altLang="en-US"/>
                    </a:p>
                  </a:txBody>
                  <a:tcPr/>
                </a:tc>
                <a:extLst>
                  <a:ext uri="{0D108BD9-81ED-4DB2-BD59-A6C34878D82A}">
                    <a16:rowId xmlns:a16="http://schemas.microsoft.com/office/drawing/2014/main" val="10007"/>
                  </a:ext>
                </a:extLst>
              </a:tr>
              <a:tr h="2917650">
                <a:tc vMerge="1">
                  <a:txBody>
                    <a:bodyPr/>
                    <a:lstStyle/>
                    <a:p>
                      <a:endParaRPr lang="zh-TW" altLang="en-US"/>
                    </a:p>
                  </a:txBody>
                  <a:tcPr/>
                </a:tc>
                <a:tc>
                  <a:txBody>
                    <a:bodyPr/>
                    <a:lstStyle/>
                    <a:p>
                      <a:pPr marL="342900" indent="-342900" algn="ctr" rtl="0" fontAlgn="ctr">
                        <a:buFont typeface="+mj-lt"/>
                        <a:buAutoNum type="arabicPeriod"/>
                      </a:pPr>
                      <a:r>
                        <a:rPr lang="zh-TW" altLang="en-US" sz="1600" b="1" i="0" u="none" strike="noStrike" dirty="0">
                          <a:solidFill>
                            <a:srgbClr val="FFFFFF"/>
                          </a:solidFill>
                          <a:effectLst/>
                          <a:latin typeface="微軟正黑體" panose="020B0604030504040204" pitchFamily="34" charset="-120"/>
                          <a:ea typeface="微軟正黑體" panose="020B0604030504040204" pitchFamily="34" charset="-120"/>
                        </a:rPr>
                        <a:t>專案狀態說明</a:t>
                      </a:r>
                    </a:p>
                  </a:txBody>
                  <a:tcPr marL="9185" marR="9185" marT="9185" marB="0" vert="eaVert"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gridSpan="8">
                  <a:txBody>
                    <a:bodyPr/>
                    <a:lstStyle/>
                    <a:p>
                      <a:pPr marL="4763" marR="0" lvl="1"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TW" sz="14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rPr>
                        <a:t>【</a:t>
                      </a:r>
                      <a:r>
                        <a:rPr kumimoji="0" lang="zh-TW" altLang="en-US" sz="14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rPr>
                        <a:t>狀況說明</a:t>
                      </a:r>
                      <a:r>
                        <a:rPr kumimoji="0" lang="en-US" altLang="zh-TW" sz="14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rPr>
                        <a:t>】</a:t>
                      </a:r>
                      <a:r>
                        <a:rPr kumimoji="0" lang="zh-TW" altLang="en-US" sz="14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rPr>
                        <a:t> </a:t>
                      </a:r>
                      <a:r>
                        <a:rPr kumimoji="1" lang="en-US" altLang="zh-TW" sz="1400" kern="1200" dirty="0" smtClean="0">
                          <a:solidFill>
                            <a:schemeClr val="tx1"/>
                          </a:solidFill>
                          <a:effectLst/>
                          <a:latin typeface="+mn-lt"/>
                          <a:ea typeface="+mn-ea"/>
                          <a:cs typeface="+mn-cs"/>
                        </a:rPr>
                        <a:t> </a:t>
                      </a:r>
                      <a:r>
                        <a:rPr kumimoji="1" lang="zh-TW" altLang="en-US" sz="1400" kern="1200" dirty="0" smtClean="0">
                          <a:solidFill>
                            <a:schemeClr val="tx1"/>
                          </a:solidFill>
                          <a:effectLst/>
                          <a:latin typeface="+mn-lt"/>
                          <a:ea typeface="+mn-ea"/>
                          <a:cs typeface="+mn-cs"/>
                        </a:rPr>
                        <a:t> </a:t>
                      </a:r>
                      <a:endParaRPr kumimoji="1" lang="en-US" altLang="zh-TW" sz="1400" kern="1200" dirty="0" smtClean="0">
                        <a:solidFill>
                          <a:schemeClr val="tx1"/>
                        </a:solidFill>
                        <a:effectLst/>
                        <a:latin typeface="+mn-lt"/>
                        <a:ea typeface="+mn-ea"/>
                        <a:cs typeface="+mn-cs"/>
                      </a:endParaRPr>
                    </a:p>
                    <a:p>
                      <a:pPr marL="347663" marR="0" lvl="1"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zh-TW"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現行核心系統替換後，舊機</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方可</a:t>
                      </a:r>
                      <a:r>
                        <a:rPr kumimoji="0" lang="zh-TW"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供中介層</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測試區</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 </a:t>
                      </a:r>
                      <a:r>
                        <a:rPr kumimoji="0" lang="zh-TW"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使用，預計</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6</a:t>
                      </a:r>
                      <a:r>
                        <a:rPr kumimoji="0" lang="zh-TW"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月完成替換。</a:t>
                      </a:r>
                      <a:endPar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endParaRPr>
                    </a:p>
                    <a:p>
                      <a:pPr marL="804771" marR="0" lvl="2"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6/22</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資系部提出是否可配合核心資料庫升級，延至</a:t>
                      </a: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10</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月提供環境：評估中。</a:t>
                      </a:r>
                      <a:endPar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endParaRPr>
                    </a:p>
                    <a:p>
                      <a:pPr marL="347663" marR="0" lvl="1" indent="-342900" algn="l" defTabSz="914400" rtl="0" eaLnBrk="1" fontAlgn="base" latinLnBrk="0" hangingPunct="1">
                        <a:lnSpc>
                          <a:spcPct val="100000"/>
                        </a:lnSpc>
                        <a:spcBef>
                          <a:spcPct val="20000"/>
                        </a:spcBef>
                        <a:spcAft>
                          <a:spcPct val="0"/>
                        </a:spcAft>
                        <a:buClrTx/>
                        <a:buSzTx/>
                        <a:buFont typeface="+mj-lt"/>
                        <a:buAutoNum type="arabicPeriod"/>
                        <a:tabLst/>
                        <a:defRPr/>
                      </a:pP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BRA</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撰寫：核心調整撰寫進度</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35%</a:t>
                      </a:r>
                      <a:r>
                        <a:rPr kumimoji="0" lang="zh-TW" altLang="en-US"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、中介層撰寫進度</a:t>
                      </a:r>
                      <a:r>
                        <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rPr>
                        <a:t>35%</a:t>
                      </a:r>
                    </a:p>
                    <a:p>
                      <a:pPr marL="804771" marR="0" lvl="2"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調整</a:t>
                      </a: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BRA</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第二章需求說明，並於</a:t>
                      </a: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7/6</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轉寄給精算、會計使用者確認內容。</a:t>
                      </a:r>
                      <a:endParaRPr kumimoji="0" lang="en-US" altLang="zh-TW" sz="1400" b="0" i="0" u="none" strike="noStrike" kern="1200"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mn-cs"/>
                      </a:endParaRPr>
                    </a:p>
                    <a:p>
                      <a:pPr marL="4763" marR="0" lvl="1" indent="0" algn="l" defTabSz="914400" rtl="0" eaLnBrk="1" fontAlgn="base" latinLnBrk="0" hangingPunct="1">
                        <a:lnSpc>
                          <a:spcPct val="100000"/>
                        </a:lnSpc>
                        <a:spcBef>
                          <a:spcPct val="20000"/>
                        </a:spcBef>
                        <a:spcAft>
                          <a:spcPct val="0"/>
                        </a:spcAft>
                        <a:buClrTx/>
                        <a:buSzTx/>
                        <a:buFont typeface="+mj-lt"/>
                        <a:buNone/>
                        <a:tabLst/>
                        <a:defRPr/>
                      </a:pPr>
                      <a:endPar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endParaRPr>
                    </a:p>
                  </a:txBody>
                  <a:tcPr marL="9185" marR="9185" marT="91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55812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43"/>
          <p:cNvGraphicFramePr>
            <a:graphicFrameLocks noGrp="1"/>
          </p:cNvGraphicFramePr>
          <p:nvPr>
            <p:extLst/>
          </p:nvPr>
        </p:nvGraphicFramePr>
        <p:xfrm>
          <a:off x="206477" y="1125538"/>
          <a:ext cx="8731046" cy="4881064"/>
        </p:xfrm>
        <a:graphic>
          <a:graphicData uri="http://schemas.openxmlformats.org/drawingml/2006/table">
            <a:tbl>
              <a:tblPr/>
              <a:tblGrid>
                <a:gridCol w="1646074">
                  <a:extLst>
                    <a:ext uri="{9D8B030D-6E8A-4147-A177-3AD203B41FA5}">
                      <a16:colId xmlns:a16="http://schemas.microsoft.com/office/drawing/2014/main" val="20000"/>
                    </a:ext>
                  </a:extLst>
                </a:gridCol>
                <a:gridCol w="7084972">
                  <a:extLst>
                    <a:ext uri="{9D8B030D-6E8A-4147-A177-3AD203B41FA5}">
                      <a16:colId xmlns:a16="http://schemas.microsoft.com/office/drawing/2014/main" val="20001"/>
                    </a:ext>
                  </a:extLst>
                </a:gridCol>
              </a:tblGrid>
              <a:tr h="515284">
                <a:tc gridSpan="2">
                  <a:txBody>
                    <a:bodyPr/>
                    <a:lstStyle>
                      <a:lvl1pPr eaLnBrk="0" hangingPunct="0">
                        <a:spcBef>
                          <a:spcPct val="20000"/>
                        </a:spcBef>
                        <a:defRPr kumimoji="1" sz="2800" b="1">
                          <a:solidFill>
                            <a:schemeClr val="accent2"/>
                          </a:solidFill>
                          <a:latin typeface="Arial" pitchFamily="34" charset="0"/>
                          <a:ea typeface="新細明體" pitchFamily="18" charset="-120"/>
                        </a:defRPr>
                      </a:lvl1pPr>
                      <a:lvl2pPr marL="742950" indent="-285750" eaLnBrk="0" hangingPunct="0">
                        <a:spcBef>
                          <a:spcPct val="20000"/>
                        </a:spcBef>
                        <a:defRPr kumimoji="1" sz="2400" b="1">
                          <a:solidFill>
                            <a:schemeClr val="accent2"/>
                          </a:solidFill>
                          <a:latin typeface="Arial" pitchFamily="34" charset="0"/>
                          <a:ea typeface="新細明體" pitchFamily="18" charset="-120"/>
                        </a:defRPr>
                      </a:lvl2pPr>
                      <a:lvl3pPr marL="1143000" indent="-228600" eaLnBrk="0" hangingPunct="0">
                        <a:spcBef>
                          <a:spcPct val="20000"/>
                        </a:spcBef>
                        <a:defRPr kumimoji="1" sz="2000" b="1">
                          <a:solidFill>
                            <a:schemeClr val="accent2"/>
                          </a:solidFill>
                          <a:latin typeface="Arial" pitchFamily="34" charset="0"/>
                          <a:ea typeface="新細明體" pitchFamily="18" charset="-120"/>
                        </a:defRPr>
                      </a:lvl3pPr>
                      <a:lvl4pPr marL="1600200" indent="-228600" eaLnBrk="0" hangingPunct="0">
                        <a:spcBef>
                          <a:spcPct val="20000"/>
                        </a:spcBef>
                        <a:defRPr kumimoji="1" b="1">
                          <a:solidFill>
                            <a:schemeClr val="accent2"/>
                          </a:solidFill>
                          <a:latin typeface="Arial" pitchFamily="34" charset="0"/>
                          <a:ea typeface="新細明體" pitchFamily="18" charset="-120"/>
                        </a:defRPr>
                      </a:lvl4pPr>
                      <a:lvl5pPr marL="2057400" indent="-228600" eaLnBrk="0" hangingPunct="0">
                        <a:spcBef>
                          <a:spcPct val="20000"/>
                        </a:spcBef>
                        <a:defRPr kumimoji="1" b="1">
                          <a:solidFill>
                            <a:schemeClr val="accent2"/>
                          </a:solidFill>
                          <a:latin typeface="Arial" pitchFamily="34" charset="0"/>
                          <a:ea typeface="新細明體" pitchFamily="18" charset="-120"/>
                        </a:defRPr>
                      </a:lvl5pPr>
                      <a:lvl6pPr marL="25146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6pPr>
                      <a:lvl7pPr marL="29718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7pPr>
                      <a:lvl8pPr marL="34290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8pPr>
                      <a:lvl9pPr marL="38862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800" b="1" i="0" u="none" strike="noStrike" kern="1200" cap="none" normalizeH="0" baseline="0" dirty="0" smtClean="0">
                          <a:ln>
                            <a:noFill/>
                          </a:ln>
                          <a:solidFill>
                            <a:schemeClr val="bg1"/>
                          </a:solidFill>
                          <a:effectLst/>
                          <a:latin typeface="Arial Black" panose="020B0A04020102020204" pitchFamily="34" charset="0"/>
                          <a:ea typeface="微軟正黑體" panose="020B0604030504040204" pitchFamily="34" charset="-120"/>
                          <a:cs typeface="+mn-cs"/>
                        </a:rPr>
                        <a:t>IFRS17</a:t>
                      </a:r>
                      <a:r>
                        <a:rPr kumimoji="1" lang="zh-TW" altLang="en-US" sz="2800" b="1" i="0" u="none" strike="noStrike" kern="1200" cap="none" normalizeH="0" baseline="0" dirty="0" smtClean="0">
                          <a:ln>
                            <a:noFill/>
                          </a:ln>
                          <a:solidFill>
                            <a:schemeClr val="bg1"/>
                          </a:solidFill>
                          <a:effectLst/>
                          <a:latin typeface="Arial Black" panose="020B0A04020102020204" pitchFamily="34" charset="0"/>
                          <a:ea typeface="微軟正黑體" panose="020B0604030504040204" pitchFamily="34" charset="-120"/>
                          <a:cs typeface="+mn-cs"/>
                        </a:rPr>
                        <a:t>第二階段顧問案</a:t>
                      </a:r>
                      <a:endParaRPr kumimoji="1" lang="zh-TW" altLang="en-US" sz="2800" b="1" i="0" u="none" strike="noStrike" cap="none" normalizeH="0" baseline="0" dirty="0" smtClean="0">
                        <a:ln>
                          <a:noFill/>
                        </a:ln>
                        <a:solidFill>
                          <a:schemeClr val="bg1"/>
                        </a:solidFill>
                        <a:effectLst/>
                        <a:latin typeface="微軟正黑體" panose="020B0604030504040204" pitchFamily="34" charset="-120"/>
                        <a:ea typeface="微軟正黑體" panose="020B0604030504040204" pitchFamily="34" charset="-120"/>
                        <a:cs typeface="Arial" pitchFamily="34" charset="0"/>
                      </a:endParaRPr>
                    </a:p>
                  </a:txBody>
                  <a:tcPr marL="90000" marR="90000" marT="46786" marB="46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hMerge="1">
                  <a:txBody>
                    <a:bodyPr/>
                    <a:lstStyle/>
                    <a:p>
                      <a:endParaRPr lang="zh-TW" altLang="en-US" dirty="0"/>
                    </a:p>
                  </a:txBody>
                  <a:tcPr/>
                </a:tc>
                <a:extLst>
                  <a:ext uri="{0D108BD9-81ED-4DB2-BD59-A6C34878D82A}">
                    <a16:rowId xmlns:a16="http://schemas.microsoft.com/office/drawing/2014/main" val="10000"/>
                  </a:ext>
                </a:extLst>
              </a:tr>
              <a:tr h="2770185">
                <a:tc>
                  <a:txBody>
                    <a:bodyPr/>
                    <a:lstStyle>
                      <a:lvl1pPr eaLnBrk="0" hangingPunct="0">
                        <a:spcBef>
                          <a:spcPct val="20000"/>
                        </a:spcBef>
                        <a:defRPr kumimoji="1" sz="2800" b="1">
                          <a:solidFill>
                            <a:schemeClr val="accent2"/>
                          </a:solidFill>
                          <a:latin typeface="Arial" pitchFamily="34" charset="0"/>
                          <a:ea typeface="新細明體" pitchFamily="18" charset="-120"/>
                        </a:defRPr>
                      </a:lvl1pPr>
                      <a:lvl2pPr marL="742950" indent="-285750" eaLnBrk="0" hangingPunct="0">
                        <a:spcBef>
                          <a:spcPct val="20000"/>
                        </a:spcBef>
                        <a:defRPr kumimoji="1" sz="2400" b="1">
                          <a:solidFill>
                            <a:schemeClr val="accent2"/>
                          </a:solidFill>
                          <a:latin typeface="Arial" pitchFamily="34" charset="0"/>
                          <a:ea typeface="新細明體" pitchFamily="18" charset="-120"/>
                        </a:defRPr>
                      </a:lvl2pPr>
                      <a:lvl3pPr marL="1143000" indent="-228600" eaLnBrk="0" hangingPunct="0">
                        <a:spcBef>
                          <a:spcPct val="20000"/>
                        </a:spcBef>
                        <a:defRPr kumimoji="1" sz="2000" b="1">
                          <a:solidFill>
                            <a:schemeClr val="accent2"/>
                          </a:solidFill>
                          <a:latin typeface="Arial" pitchFamily="34" charset="0"/>
                          <a:ea typeface="新細明體" pitchFamily="18" charset="-120"/>
                        </a:defRPr>
                      </a:lvl3pPr>
                      <a:lvl4pPr marL="1600200" indent="-228600" eaLnBrk="0" hangingPunct="0">
                        <a:spcBef>
                          <a:spcPct val="20000"/>
                        </a:spcBef>
                        <a:defRPr kumimoji="1" b="1">
                          <a:solidFill>
                            <a:schemeClr val="accent2"/>
                          </a:solidFill>
                          <a:latin typeface="Arial" pitchFamily="34" charset="0"/>
                          <a:ea typeface="新細明體" pitchFamily="18" charset="-120"/>
                        </a:defRPr>
                      </a:lvl4pPr>
                      <a:lvl5pPr marL="2057400" indent="-228600" eaLnBrk="0" hangingPunct="0">
                        <a:spcBef>
                          <a:spcPct val="20000"/>
                        </a:spcBef>
                        <a:defRPr kumimoji="1" b="1">
                          <a:solidFill>
                            <a:schemeClr val="accent2"/>
                          </a:solidFill>
                          <a:latin typeface="Arial" pitchFamily="34" charset="0"/>
                          <a:ea typeface="新細明體" pitchFamily="18" charset="-120"/>
                        </a:defRPr>
                      </a:lvl5pPr>
                      <a:lvl6pPr marL="25146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6pPr>
                      <a:lvl7pPr marL="29718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7pPr>
                      <a:lvl8pPr marL="34290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8pPr>
                      <a:lvl9pPr marL="38862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1" lang="zh-TW" altLang="en-US" sz="1400" b="1" i="0" u="none" strike="noStrike" cap="none" normalizeH="0" baseline="0" dirty="0" smtClean="0">
                          <a:ln>
                            <a:noFill/>
                          </a:ln>
                          <a:solidFill>
                            <a:schemeClr val="bg1"/>
                          </a:solidFill>
                          <a:effectLst/>
                          <a:latin typeface="Arial" panose="020B0604020202020204" pitchFamily="34" charset="0"/>
                          <a:ea typeface="微軟正黑體" panose="020B0604030504040204" pitchFamily="34" charset="-120"/>
                        </a:rPr>
                        <a:t>專案狀態說明</a:t>
                      </a:r>
                      <a:endParaRPr kumimoji="1" lang="en-US" altLang="zh-TW" sz="1400" b="1" i="0" u="none" strike="noStrike" cap="none" normalizeH="0" baseline="0" dirty="0" smtClean="0">
                        <a:ln>
                          <a:noFill/>
                        </a:ln>
                        <a:solidFill>
                          <a:schemeClr val="bg1"/>
                        </a:solidFill>
                        <a:effectLst/>
                        <a:latin typeface="Arial" panose="020B0604020202020204" pitchFamily="34" charset="0"/>
                        <a:ea typeface="微軟正黑體" panose="020B0604030504040204" pitchFamily="34" charset="-120"/>
                      </a:endParaRPr>
                    </a:p>
                  </a:txBody>
                  <a:tcPr marL="90000" marR="90000" marT="46786" marB="46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defRPr kumimoji="1" sz="2800" b="1">
                          <a:solidFill>
                            <a:schemeClr val="accent2"/>
                          </a:solidFill>
                          <a:latin typeface="Arial" pitchFamily="34" charset="0"/>
                          <a:ea typeface="新細明體" pitchFamily="18" charset="-120"/>
                        </a:defRPr>
                      </a:lvl1pPr>
                      <a:lvl2pPr marL="742950" indent="-285750" eaLnBrk="0" hangingPunct="0">
                        <a:spcBef>
                          <a:spcPct val="20000"/>
                        </a:spcBef>
                        <a:defRPr kumimoji="1" sz="2400" b="1">
                          <a:solidFill>
                            <a:schemeClr val="accent2"/>
                          </a:solidFill>
                          <a:latin typeface="Arial" pitchFamily="34" charset="0"/>
                          <a:ea typeface="新細明體" pitchFamily="18" charset="-120"/>
                        </a:defRPr>
                      </a:lvl2pPr>
                      <a:lvl3pPr marL="1143000" indent="-228600" eaLnBrk="0" hangingPunct="0">
                        <a:spcBef>
                          <a:spcPct val="20000"/>
                        </a:spcBef>
                        <a:defRPr kumimoji="1" sz="2000" b="1">
                          <a:solidFill>
                            <a:schemeClr val="accent2"/>
                          </a:solidFill>
                          <a:latin typeface="Arial" pitchFamily="34" charset="0"/>
                          <a:ea typeface="新細明體" pitchFamily="18" charset="-120"/>
                        </a:defRPr>
                      </a:lvl3pPr>
                      <a:lvl4pPr marL="1600200" indent="-228600" eaLnBrk="0" hangingPunct="0">
                        <a:spcBef>
                          <a:spcPct val="20000"/>
                        </a:spcBef>
                        <a:defRPr kumimoji="1" b="1">
                          <a:solidFill>
                            <a:schemeClr val="accent2"/>
                          </a:solidFill>
                          <a:latin typeface="Arial" pitchFamily="34" charset="0"/>
                          <a:ea typeface="新細明體" pitchFamily="18" charset="-120"/>
                        </a:defRPr>
                      </a:lvl4pPr>
                      <a:lvl5pPr marL="2057400" indent="-228600" eaLnBrk="0" hangingPunct="0">
                        <a:spcBef>
                          <a:spcPct val="20000"/>
                        </a:spcBef>
                        <a:defRPr kumimoji="1" b="1">
                          <a:solidFill>
                            <a:schemeClr val="accent2"/>
                          </a:solidFill>
                          <a:latin typeface="Arial" pitchFamily="34" charset="0"/>
                          <a:ea typeface="新細明體" pitchFamily="18" charset="-120"/>
                        </a:defRPr>
                      </a:lvl5pPr>
                      <a:lvl6pPr marL="25146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6pPr>
                      <a:lvl7pPr marL="29718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7pPr>
                      <a:lvl8pPr marL="34290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8pPr>
                      <a:lvl9pPr marL="3886200" indent="-228600" eaLnBrk="0" fontAlgn="base" hangingPunct="0">
                        <a:spcBef>
                          <a:spcPct val="20000"/>
                        </a:spcBef>
                        <a:spcAft>
                          <a:spcPct val="0"/>
                        </a:spcAft>
                        <a:defRPr kumimoji="1" b="1">
                          <a:solidFill>
                            <a:schemeClr val="accent2"/>
                          </a:solidFill>
                          <a:latin typeface="Arial" pitchFamily="34" charset="0"/>
                          <a:ea typeface="新細明體" pitchFamily="18" charset="-120"/>
                        </a:defRPr>
                      </a:lvl9pPr>
                    </a:lstStyle>
                    <a:p>
                      <a:pPr marL="342900" lvl="1" indent="-285750" algn="l" eaLnBrk="0" hangingPunct="0">
                        <a:buFont typeface="Arial" panose="020B0604020202020204" pitchFamily="34" charset="0"/>
                        <a:buChar char="•"/>
                        <a:defRPr/>
                      </a:pPr>
                      <a:r>
                        <a:rPr kumimoji="0" lang="en-US" altLang="zh-TW" sz="1400" b="0" u="none" dirty="0" smtClean="0">
                          <a:solidFill>
                            <a:schemeClr val="tx1"/>
                          </a:solidFill>
                          <a:latin typeface="微軟正黑體" pitchFamily="34" charset="-120"/>
                          <a:ea typeface="微軟正黑體" pitchFamily="34" charset="-120"/>
                        </a:rPr>
                        <a:t>Prophet</a:t>
                      </a:r>
                      <a:r>
                        <a:rPr kumimoji="0" lang="zh-TW" altLang="en-US" sz="1400" b="0" u="none" dirty="0" smtClean="0">
                          <a:solidFill>
                            <a:schemeClr val="tx1"/>
                          </a:solidFill>
                          <a:latin typeface="微軟正黑體" pitchFamily="34" charset="-120"/>
                          <a:ea typeface="微軟正黑體" pitchFamily="34" charset="-120"/>
                        </a:rPr>
                        <a:t>升級案於</a:t>
                      </a:r>
                      <a:r>
                        <a:rPr kumimoji="0" lang="en-US" altLang="zh-TW" sz="1400" b="0" u="none" dirty="0" smtClean="0">
                          <a:solidFill>
                            <a:schemeClr val="tx1"/>
                          </a:solidFill>
                          <a:latin typeface="微軟正黑體" pitchFamily="34" charset="-120"/>
                          <a:ea typeface="微軟正黑體" pitchFamily="34" charset="-120"/>
                        </a:rPr>
                        <a:t>108/12/17</a:t>
                      </a:r>
                      <a:r>
                        <a:rPr kumimoji="0" lang="zh-TW" altLang="en-US" sz="1400" b="0" u="none" dirty="0" smtClean="0">
                          <a:solidFill>
                            <a:schemeClr val="tx1"/>
                          </a:solidFill>
                          <a:latin typeface="微軟正黑體" pitchFamily="34" charset="-120"/>
                          <a:ea typeface="微軟正黑體" pitchFamily="34" charset="-120"/>
                        </a:rPr>
                        <a:t>董事長已簽准，</a:t>
                      </a:r>
                      <a:r>
                        <a:rPr kumimoji="0" lang="en-US" altLang="zh-TW" sz="1400" b="0" u="none" dirty="0" smtClean="0">
                          <a:solidFill>
                            <a:schemeClr val="tx1"/>
                          </a:solidFill>
                          <a:latin typeface="微軟正黑體" pitchFamily="34" charset="-120"/>
                          <a:ea typeface="微軟正黑體" pitchFamily="34" charset="-120"/>
                        </a:rPr>
                        <a:t>109/1/15</a:t>
                      </a:r>
                      <a:r>
                        <a:rPr kumimoji="0" lang="zh-TW" altLang="en-US" sz="1400" b="0" u="none" dirty="0" smtClean="0">
                          <a:solidFill>
                            <a:schemeClr val="tx1"/>
                          </a:solidFill>
                          <a:latin typeface="微軟正黑體" pitchFamily="34" charset="-120"/>
                          <a:ea typeface="微軟正黑體" pitchFamily="34" charset="-120"/>
                        </a:rPr>
                        <a:t>補簽硬體設備簽呈。</a:t>
                      </a:r>
                      <a:endParaRPr kumimoji="0" lang="en-US" altLang="zh-TW" sz="1400" b="0" u="none" dirty="0" smtClean="0">
                        <a:solidFill>
                          <a:schemeClr val="tx1"/>
                        </a:solidFill>
                        <a:latin typeface="微軟正黑體" pitchFamily="34" charset="-120"/>
                        <a:ea typeface="微軟正黑體" pitchFamily="34" charset="-120"/>
                      </a:endParaRPr>
                    </a:p>
                    <a:p>
                      <a:pPr marL="800100" lvl="2" indent="-342900" algn="l" eaLnBrk="0" hangingPunct="0">
                        <a:buFont typeface="Wingdings" panose="05000000000000000000" pitchFamily="2" charset="2"/>
                        <a:buChar char="Ø"/>
                        <a:defRPr/>
                      </a:pPr>
                      <a:r>
                        <a:rPr kumimoji="0" lang="zh-TW" altLang="en-US" sz="1400" b="0" u="none" dirty="0" smtClean="0">
                          <a:solidFill>
                            <a:schemeClr val="tx1"/>
                          </a:solidFill>
                          <a:latin typeface="微軟正黑體" pitchFamily="34" charset="-120"/>
                          <a:ea typeface="微軟正黑體" pitchFamily="34" charset="-120"/>
                        </a:rPr>
                        <a:t>設備簽呈</a:t>
                      </a:r>
                      <a:r>
                        <a:rPr kumimoji="0" lang="en-US" altLang="zh-TW" sz="1400" b="0" u="none" kern="1200" dirty="0" smtClean="0">
                          <a:solidFill>
                            <a:schemeClr val="tx1"/>
                          </a:solidFill>
                          <a:latin typeface="微軟正黑體" pitchFamily="34" charset="-120"/>
                          <a:ea typeface="微軟正黑體" pitchFamily="34" charset="-120"/>
                          <a:cs typeface="+mn-cs"/>
                        </a:rPr>
                        <a:t>3/13</a:t>
                      </a:r>
                      <a:r>
                        <a:rPr kumimoji="0" lang="zh-TW" altLang="en-US" sz="1400" b="0" u="none" kern="1200" dirty="0" smtClean="0">
                          <a:solidFill>
                            <a:schemeClr val="tx1"/>
                          </a:solidFill>
                          <a:latin typeface="微軟正黑體" pitchFamily="34" charset="-120"/>
                          <a:ea typeface="微軟正黑體" pitchFamily="34" charset="-120"/>
                          <a:cs typeface="+mn-cs"/>
                        </a:rPr>
                        <a:t>董事長已簽准。</a:t>
                      </a:r>
                      <a:endParaRPr kumimoji="0" lang="en-US" altLang="zh-TW" sz="1400" b="0" u="none" kern="1200" dirty="0" smtClean="0">
                        <a:solidFill>
                          <a:schemeClr val="tx1"/>
                        </a:solidFill>
                        <a:latin typeface="微軟正黑體" pitchFamily="34" charset="-120"/>
                        <a:ea typeface="微軟正黑體" pitchFamily="34" charset="-120"/>
                        <a:cs typeface="+mn-cs"/>
                      </a:endParaRPr>
                    </a:p>
                    <a:p>
                      <a:pPr marL="800100" marR="0" lvl="2" indent="-342900" algn="l" defTabSz="914217" rtl="0" eaLnBrk="0" fontAlgn="auto" latinLnBrk="0" hangingPunct="0">
                        <a:lnSpc>
                          <a:spcPct val="100000"/>
                        </a:lnSpc>
                        <a:spcBef>
                          <a:spcPct val="20000"/>
                        </a:spcBef>
                        <a:spcAft>
                          <a:spcPts val="0"/>
                        </a:spcAft>
                        <a:buClrTx/>
                        <a:buSzTx/>
                        <a:buFont typeface="Wingdings" panose="05000000000000000000" pitchFamily="2" charset="2"/>
                        <a:buChar char="Ø"/>
                        <a:tabLst/>
                        <a:defRPr/>
                      </a:pP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已通知資系部進行採購，期望設備於</a:t>
                      </a: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rPr>
                        <a:t>7</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月到位</a:t>
                      </a:r>
                      <a:endPar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endParaRPr>
                    </a:p>
                    <a:p>
                      <a:pPr marL="1257300" marR="0" lvl="3" indent="-342900" algn="l" defTabSz="914217" rtl="0" eaLnBrk="0" fontAlgn="auto" latinLnBrk="0" hangingPunct="0">
                        <a:lnSpc>
                          <a:spcPct val="100000"/>
                        </a:lnSpc>
                        <a:spcBef>
                          <a:spcPct val="20000"/>
                        </a:spcBef>
                        <a:spcAft>
                          <a:spcPts val="0"/>
                        </a:spcAft>
                        <a:buClrTx/>
                        <a:buSzTx/>
                        <a:buFont typeface="Wingdings" panose="05000000000000000000" pitchFamily="2" charset="2"/>
                        <a:buChar char="u"/>
                        <a:tabLst/>
                        <a:defRPr/>
                      </a:pP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rPr>
                        <a:t>4/22 file server</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規格已確認，並於</a:t>
                      </a: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rPr>
                        <a:t>4/30</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收到廠商報價單。</a:t>
                      </a:r>
                      <a:endPar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endParaRPr>
                    </a:p>
                    <a:p>
                      <a:pPr marL="1257300" marR="0" lvl="3" indent="-342900" algn="l" defTabSz="914217" rtl="0" eaLnBrk="0" fontAlgn="auto" latinLnBrk="0" hangingPunct="0">
                        <a:lnSpc>
                          <a:spcPct val="100000"/>
                        </a:lnSpc>
                        <a:spcBef>
                          <a:spcPct val="20000"/>
                        </a:spcBef>
                        <a:spcAft>
                          <a:spcPts val="0"/>
                        </a:spcAft>
                        <a:buClrTx/>
                        <a:buSzTx/>
                        <a:buFont typeface="Wingdings" panose="05000000000000000000" pitchFamily="2" charset="2"/>
                        <a:buChar char="u"/>
                        <a:tabLst/>
                        <a:defRPr/>
                      </a:pP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rPr>
                        <a:t>5/4</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請購申請單已送出，</a:t>
                      </a: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rPr>
                        <a:t>5/11</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完成簽核程序</a:t>
                      </a:r>
                      <a:endPar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endParaRPr>
                    </a:p>
                    <a:p>
                      <a:pPr marL="1257300" marR="0" lvl="3" indent="-342900" algn="l" defTabSz="914217" rtl="0" eaLnBrk="0" fontAlgn="auto" latinLnBrk="0" hangingPunct="0">
                        <a:lnSpc>
                          <a:spcPct val="100000"/>
                        </a:lnSpc>
                        <a:spcBef>
                          <a:spcPct val="20000"/>
                        </a:spcBef>
                        <a:spcAft>
                          <a:spcPts val="0"/>
                        </a:spcAft>
                        <a:buClrTx/>
                        <a:buSzTx/>
                        <a:buFont typeface="Wingdings" panose="05000000000000000000" pitchFamily="2" charset="2"/>
                        <a:buChar char="u"/>
                        <a:tabLst/>
                        <a:defRPr/>
                      </a:pP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rPr>
                        <a:t>5/20</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總務部以簽呈無載明選用哪一家設備，且議價會議未達三間廠商而拒絕議價，待廠商家數完備後再重新安排議價。</a:t>
                      </a:r>
                      <a:endPar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endParaRPr>
                    </a:p>
                    <a:p>
                      <a:pPr marL="1257300" marR="0" lvl="3" indent="-342900" algn="l" defTabSz="914217" rtl="0" eaLnBrk="0" fontAlgn="auto" latinLnBrk="0" hangingPunct="0">
                        <a:lnSpc>
                          <a:spcPct val="100000"/>
                        </a:lnSpc>
                        <a:spcBef>
                          <a:spcPct val="20000"/>
                        </a:spcBef>
                        <a:spcAft>
                          <a:spcPts val="0"/>
                        </a:spcAft>
                        <a:buClrTx/>
                        <a:buSzTx/>
                        <a:buFont typeface="Wingdings" panose="05000000000000000000" pitchFamily="2" charset="2"/>
                        <a:buChar char="u"/>
                        <a:tabLst/>
                        <a:defRPr/>
                      </a:pP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於</a:t>
                      </a: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rPr>
                        <a:t>6/11</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已完成議價，</a:t>
                      </a: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rPr>
                        <a:t>6/23</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資系部已請瑞泰下單。</a:t>
                      </a:r>
                      <a:endPar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endParaRPr>
                    </a:p>
                    <a:p>
                      <a:pPr marL="342900" lvl="1" indent="-285750" algn="l" eaLnBrk="0" hangingPunct="0">
                        <a:buFont typeface="Arial" panose="020B0604020202020204" pitchFamily="34" charset="0"/>
                        <a:buChar char="•"/>
                        <a:defRPr/>
                      </a:pPr>
                      <a:r>
                        <a:rPr kumimoji="0" lang="zh-TW" altLang="en-US" sz="1400" b="0" u="none" kern="1200" dirty="0" smtClean="0">
                          <a:solidFill>
                            <a:schemeClr val="tx1"/>
                          </a:solidFill>
                          <a:latin typeface="微軟正黑體" pitchFamily="34" charset="-120"/>
                          <a:ea typeface="微軟正黑體" pitchFamily="34" charset="-120"/>
                          <a:cs typeface="+mn-cs"/>
                        </a:rPr>
                        <a:t>第二階段顧問案：</a:t>
                      </a:r>
                      <a:endParaRPr kumimoji="0" lang="en-US" altLang="zh-TW" sz="1400" b="0" u="none" kern="1200" dirty="0" smtClean="0">
                        <a:solidFill>
                          <a:schemeClr val="tx1"/>
                        </a:solidFill>
                        <a:latin typeface="微軟正黑體" pitchFamily="34" charset="-120"/>
                        <a:ea typeface="微軟正黑體" pitchFamily="34" charset="-120"/>
                        <a:cs typeface="+mn-cs"/>
                      </a:endParaRPr>
                    </a:p>
                    <a:p>
                      <a:pPr marL="800100" lvl="2" indent="-342900" algn="l" defTabSz="914217" rtl="0" eaLnBrk="0" latinLnBrk="0" hangingPunct="0">
                        <a:spcBef>
                          <a:spcPct val="20000"/>
                        </a:spcBef>
                        <a:buFont typeface="Wingdings" panose="05000000000000000000" pitchFamily="2" charset="2"/>
                        <a:buChar char="Ø"/>
                        <a:defRPr/>
                      </a:pPr>
                      <a:r>
                        <a:rPr kumimoji="0" lang="zh-TW" altLang="en-US" sz="1400" b="0" u="none" kern="1200" dirty="0" smtClean="0">
                          <a:solidFill>
                            <a:schemeClr val="tx1"/>
                          </a:solidFill>
                          <a:latin typeface="微軟正黑體" pitchFamily="34" charset="-120"/>
                          <a:ea typeface="微軟正黑體" pitchFamily="34" charset="-120"/>
                          <a:cs typeface="+mn-cs"/>
                        </a:rPr>
                        <a:t>請購簽呈</a:t>
                      </a:r>
                      <a:r>
                        <a:rPr kumimoji="0" lang="en-US" altLang="zh-TW" sz="1400" b="0" u="none" kern="1200" dirty="0" smtClean="0">
                          <a:solidFill>
                            <a:schemeClr val="tx1"/>
                          </a:solidFill>
                          <a:latin typeface="微軟正黑體" pitchFamily="34" charset="-120"/>
                          <a:ea typeface="微軟正黑體" pitchFamily="34" charset="-120"/>
                          <a:cs typeface="+mn-cs"/>
                        </a:rPr>
                        <a:t>2/25</a:t>
                      </a:r>
                      <a:r>
                        <a:rPr kumimoji="0" lang="zh-TW" altLang="en-US" sz="1400" b="0" u="none" kern="1200" dirty="0" smtClean="0">
                          <a:solidFill>
                            <a:schemeClr val="tx1"/>
                          </a:solidFill>
                          <a:latin typeface="微軟正黑體" pitchFamily="34" charset="-120"/>
                          <a:ea typeface="微軟正黑體" pitchFamily="34" charset="-120"/>
                          <a:cs typeface="+mn-cs"/>
                        </a:rPr>
                        <a:t>董事會已核准、採購簽呈</a:t>
                      </a:r>
                      <a:r>
                        <a:rPr kumimoji="0" lang="en-US" altLang="zh-TW" sz="1400" b="0" u="none" kern="1200" dirty="0" smtClean="0">
                          <a:solidFill>
                            <a:schemeClr val="tx1"/>
                          </a:solidFill>
                          <a:latin typeface="微軟正黑體" pitchFamily="34" charset="-120"/>
                          <a:ea typeface="微軟正黑體" pitchFamily="34" charset="-120"/>
                          <a:cs typeface="+mn-cs"/>
                        </a:rPr>
                        <a:t>3/27</a:t>
                      </a:r>
                      <a:r>
                        <a:rPr kumimoji="0" lang="zh-TW" altLang="en-US" sz="1400" b="0" u="none" kern="1200" dirty="0" smtClean="0">
                          <a:solidFill>
                            <a:schemeClr val="tx1"/>
                          </a:solidFill>
                          <a:latin typeface="微軟正黑體" pitchFamily="34" charset="-120"/>
                          <a:ea typeface="微軟正黑體" pitchFamily="34" charset="-120"/>
                          <a:cs typeface="+mn-cs"/>
                        </a:rPr>
                        <a:t>董事會已核准</a:t>
                      </a:r>
                      <a:endParaRPr kumimoji="0" lang="en-US" altLang="zh-TW" sz="1400" b="0" u="none" kern="1200" dirty="0" smtClean="0">
                        <a:solidFill>
                          <a:schemeClr val="tx1"/>
                        </a:solidFill>
                        <a:latin typeface="微軟正黑體" pitchFamily="34" charset="-120"/>
                        <a:ea typeface="微軟正黑體" pitchFamily="34" charset="-120"/>
                        <a:cs typeface="+mn-cs"/>
                      </a:endParaRPr>
                    </a:p>
                    <a:p>
                      <a:pPr marL="800100" lvl="2" indent="-342900" algn="l" defTabSz="914217" rtl="0" eaLnBrk="0" latinLnBrk="0" hangingPunct="0">
                        <a:spcBef>
                          <a:spcPct val="20000"/>
                        </a:spcBef>
                        <a:buFont typeface="Wingdings" panose="05000000000000000000" pitchFamily="2" charset="2"/>
                        <a:buChar char="Ø"/>
                        <a:defRPr/>
                      </a:pPr>
                      <a:r>
                        <a:rPr kumimoji="0" lang="en-US" altLang="zh-TW" sz="1400" b="0" u="none" kern="1200" dirty="0" smtClean="0">
                          <a:solidFill>
                            <a:schemeClr val="tx1"/>
                          </a:solidFill>
                          <a:latin typeface="微軟正黑體" pitchFamily="34" charset="-120"/>
                          <a:ea typeface="微軟正黑體" pitchFamily="34" charset="-120"/>
                          <a:cs typeface="+mn-cs"/>
                        </a:rPr>
                        <a:t>4/8</a:t>
                      </a:r>
                      <a:r>
                        <a:rPr kumimoji="0" lang="zh-TW" altLang="en-US" sz="1400" b="0" u="none" kern="1200" dirty="0" smtClean="0">
                          <a:solidFill>
                            <a:schemeClr val="tx1"/>
                          </a:solidFill>
                          <a:latin typeface="微軟正黑體" pitchFamily="34" charset="-120"/>
                          <a:ea typeface="微軟正黑體" pitchFamily="34" charset="-120"/>
                          <a:cs typeface="+mn-cs"/>
                        </a:rPr>
                        <a:t>完成議價，</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得標廠商：建置案</a:t>
                      </a: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rPr>
                        <a:t>-PWC</a:t>
                      </a:r>
                      <a:r>
                        <a:rPr kumimoji="1" lang="zh-TW" altLang="en-US" sz="1400" b="0" kern="1200" baseline="0" dirty="0" smtClean="0">
                          <a:solidFill>
                            <a:schemeClr val="tx1"/>
                          </a:solidFill>
                          <a:latin typeface="微軟正黑體" panose="020B0604030504040204" pitchFamily="34" charset="-120"/>
                          <a:ea typeface="微軟正黑體" panose="020B0604030504040204" pitchFamily="34" charset="-120"/>
                          <a:cs typeface="+mn-cs"/>
                        </a:rPr>
                        <a:t>、導入案</a:t>
                      </a:r>
                      <a:r>
                        <a:rPr kumimoji="1" lang="en-US" altLang="zh-TW" sz="1400" b="0" kern="1200" baseline="0" dirty="0" smtClean="0">
                          <a:solidFill>
                            <a:schemeClr val="tx1"/>
                          </a:solidFill>
                          <a:latin typeface="微軟正黑體" panose="020B0604030504040204" pitchFamily="34" charset="-120"/>
                          <a:ea typeface="微軟正黑體" panose="020B0604030504040204" pitchFamily="34" charset="-120"/>
                          <a:cs typeface="+mn-cs"/>
                        </a:rPr>
                        <a:t>-Deloitte</a:t>
                      </a:r>
                    </a:p>
                    <a:p>
                      <a:pPr marL="800100" marR="0" lvl="2" indent="-342900" algn="l" defTabSz="914217" rtl="0" eaLnBrk="0" fontAlgn="auto" latinLnBrk="0" hangingPunct="0">
                        <a:lnSpc>
                          <a:spcPct val="100000"/>
                        </a:lnSpc>
                        <a:spcBef>
                          <a:spcPct val="20000"/>
                        </a:spcBef>
                        <a:spcAft>
                          <a:spcPts val="0"/>
                        </a:spcAft>
                        <a:buClrTx/>
                        <a:buSzTx/>
                        <a:buFont typeface="Wingdings" panose="05000000000000000000" pitchFamily="2" charset="2"/>
                        <a:buChar char="Ø"/>
                        <a:tabLst/>
                        <a:defRPr/>
                      </a:pPr>
                      <a:r>
                        <a:rPr kumimoji="0" lang="zh-TW" altLang="en-US" sz="1400" b="0" u="none" kern="1200" dirty="0" smtClean="0">
                          <a:solidFill>
                            <a:schemeClr val="tx1"/>
                          </a:solidFill>
                          <a:latin typeface="微軟正黑體" pitchFamily="34" charset="-120"/>
                          <a:ea typeface="微軟正黑體" pitchFamily="34" charset="-120"/>
                          <a:cs typeface="+mn-cs"/>
                        </a:rPr>
                        <a:t>與得標廠商完成合約簽訂：</a:t>
                      </a:r>
                      <a:r>
                        <a:rPr kumimoji="0" lang="en-US" altLang="zh-TW" sz="1400" b="0" u="none" kern="1200" dirty="0" err="1" smtClean="0">
                          <a:solidFill>
                            <a:schemeClr val="tx1"/>
                          </a:solidFill>
                          <a:latin typeface="微軟正黑體" pitchFamily="34" charset="-120"/>
                          <a:ea typeface="微軟正黑體" pitchFamily="34" charset="-120"/>
                          <a:cs typeface="+mn-cs"/>
                        </a:rPr>
                        <a:t>deloitte</a:t>
                      </a:r>
                      <a:r>
                        <a:rPr kumimoji="0" lang="zh-TW" altLang="en-US" sz="1400" b="0" u="none" kern="1200" dirty="0" smtClean="0">
                          <a:solidFill>
                            <a:schemeClr val="tx1"/>
                          </a:solidFill>
                          <a:latin typeface="微軟正黑體" pitchFamily="34" charset="-120"/>
                          <a:ea typeface="微軟正黑體" pitchFamily="34" charset="-120"/>
                          <a:cs typeface="+mn-cs"/>
                        </a:rPr>
                        <a:t>預計</a:t>
                      </a:r>
                      <a:r>
                        <a:rPr kumimoji="0" lang="en-US" altLang="zh-TW" sz="1400" b="0" u="none" kern="1200" dirty="0" smtClean="0">
                          <a:solidFill>
                            <a:schemeClr val="tx1"/>
                          </a:solidFill>
                          <a:latin typeface="微軟正黑體" pitchFamily="34" charset="-120"/>
                          <a:ea typeface="微軟正黑體" pitchFamily="34" charset="-120"/>
                          <a:cs typeface="+mn-cs"/>
                        </a:rPr>
                        <a:t>7</a:t>
                      </a:r>
                      <a:r>
                        <a:rPr kumimoji="0" lang="zh-TW" altLang="en-US" sz="1400" b="0" u="none" kern="1200" dirty="0" smtClean="0">
                          <a:solidFill>
                            <a:schemeClr val="tx1"/>
                          </a:solidFill>
                          <a:latin typeface="微軟正黑體" pitchFamily="34" charset="-120"/>
                          <a:ea typeface="微軟正黑體" pitchFamily="34" charset="-120"/>
                          <a:cs typeface="+mn-cs"/>
                        </a:rPr>
                        <a:t>月中完成、</a:t>
                      </a:r>
                      <a:r>
                        <a:rPr kumimoji="0" lang="en-US" altLang="zh-TW" sz="1400" b="0" u="none" kern="1200" dirty="0" smtClean="0">
                          <a:solidFill>
                            <a:schemeClr val="tx1"/>
                          </a:solidFill>
                          <a:latin typeface="微軟正黑體" pitchFamily="34" charset="-120"/>
                          <a:ea typeface="微軟正黑體" pitchFamily="34" charset="-120"/>
                          <a:cs typeface="+mn-cs"/>
                        </a:rPr>
                        <a:t>PWC</a:t>
                      </a:r>
                      <a:r>
                        <a:rPr kumimoji="0" lang="zh-TW" altLang="en-US" sz="1400" b="0" u="none" kern="1200" dirty="0" smtClean="0">
                          <a:solidFill>
                            <a:schemeClr val="tx1"/>
                          </a:solidFill>
                          <a:latin typeface="微軟正黑體" pitchFamily="34" charset="-120"/>
                          <a:ea typeface="微軟正黑體" pitchFamily="34" charset="-120"/>
                          <a:cs typeface="+mn-cs"/>
                        </a:rPr>
                        <a:t>預計</a:t>
                      </a:r>
                      <a:r>
                        <a:rPr kumimoji="0" lang="en-US" altLang="zh-TW" sz="1400" b="0" u="none" kern="1200" dirty="0" smtClean="0">
                          <a:solidFill>
                            <a:schemeClr val="tx1"/>
                          </a:solidFill>
                          <a:latin typeface="微軟正黑體" pitchFamily="34" charset="-120"/>
                          <a:ea typeface="微軟正黑體" pitchFamily="34" charset="-120"/>
                          <a:cs typeface="+mn-cs"/>
                        </a:rPr>
                        <a:t>7</a:t>
                      </a:r>
                      <a:r>
                        <a:rPr kumimoji="0" lang="zh-TW" altLang="en-US" sz="1400" b="0" u="none" kern="1200" dirty="0" smtClean="0">
                          <a:solidFill>
                            <a:schemeClr val="tx1"/>
                          </a:solidFill>
                          <a:latin typeface="微軟正黑體" pitchFamily="34" charset="-120"/>
                          <a:ea typeface="微軟正黑體" pitchFamily="34" charset="-120"/>
                          <a:cs typeface="+mn-cs"/>
                        </a:rPr>
                        <a:t>月底完成。</a:t>
                      </a:r>
                      <a:endParaRPr kumimoji="0" lang="en-US" altLang="zh-TW" sz="1400" b="0" u="none" kern="1200" dirty="0" smtClean="0">
                        <a:solidFill>
                          <a:schemeClr val="tx1"/>
                        </a:solidFill>
                        <a:latin typeface="微軟正黑體" pitchFamily="34" charset="-120"/>
                        <a:ea typeface="微軟正黑體" pitchFamily="34" charset="-120"/>
                        <a:cs typeface="+mn-cs"/>
                      </a:endParaRPr>
                    </a:p>
                    <a:p>
                      <a:pPr marL="1257300" marR="0" lvl="3" indent="-342900" algn="l" defTabSz="914217" rtl="0" eaLnBrk="0" fontAlgn="auto" latinLnBrk="0" hangingPunct="0">
                        <a:lnSpc>
                          <a:spcPct val="100000"/>
                        </a:lnSpc>
                        <a:spcBef>
                          <a:spcPct val="20000"/>
                        </a:spcBef>
                        <a:spcAft>
                          <a:spcPts val="0"/>
                        </a:spcAft>
                        <a:buClrTx/>
                        <a:buSzTx/>
                        <a:buFont typeface="Wingdings" panose="05000000000000000000" pitchFamily="2" charset="2"/>
                        <a:buChar char="u"/>
                        <a:tabLst/>
                        <a:defRPr/>
                      </a:pP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Deloitte</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a:t>
                      </a:r>
                      <a:endPar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endParaRPr>
                    </a:p>
                    <a:p>
                      <a:pPr marL="914400" marR="0" lvl="3" indent="0" algn="l" defTabSz="914217" rtl="0" eaLnBrk="0" fontAlgn="auto" latinLnBrk="0" hangingPunct="0">
                        <a:lnSpc>
                          <a:spcPct val="100000"/>
                        </a:lnSpc>
                        <a:spcBef>
                          <a:spcPct val="20000"/>
                        </a:spcBef>
                        <a:spcAft>
                          <a:spcPts val="0"/>
                        </a:spcAft>
                        <a:buClrTx/>
                        <a:buSzTx/>
                        <a:buFont typeface="Wingdings" panose="05000000000000000000" pitchFamily="2" charset="2"/>
                        <a:buNone/>
                        <a:tabLst/>
                        <a:defRPr/>
                      </a:pP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         (1)7/6</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已請數理部將</a:t>
                      </a: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final</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版會辦法務徵詢其意見；</a:t>
                      </a:r>
                      <a:endPar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endParaRPr>
                    </a:p>
                    <a:p>
                      <a:pPr marL="914400" marR="0" lvl="3" indent="0" algn="l" defTabSz="914217" rtl="0" eaLnBrk="0" fontAlgn="auto" latinLnBrk="0" hangingPunct="0">
                        <a:lnSpc>
                          <a:spcPct val="100000"/>
                        </a:lnSpc>
                        <a:spcBef>
                          <a:spcPct val="20000"/>
                        </a:spcBef>
                        <a:spcAft>
                          <a:spcPts val="0"/>
                        </a:spcAft>
                        <a:buClrTx/>
                        <a:buSzTx/>
                        <a:buFont typeface="Wingdings" panose="05000000000000000000" pitchFamily="2" charset="2"/>
                        <a:buNone/>
                        <a:tabLst/>
                        <a:defRPr/>
                      </a:pP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             </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若法務無其他意見，將請</a:t>
                      </a: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Deloitte</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進行用印程序。</a:t>
                      </a:r>
                      <a:endPar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endParaRPr>
                    </a:p>
                    <a:p>
                      <a:pPr marL="1257300" marR="0" lvl="3" indent="-342900" algn="l" defTabSz="914217" rtl="0" eaLnBrk="0" fontAlgn="auto" latinLnBrk="0" hangingPunct="0">
                        <a:lnSpc>
                          <a:spcPct val="100000"/>
                        </a:lnSpc>
                        <a:spcBef>
                          <a:spcPct val="20000"/>
                        </a:spcBef>
                        <a:spcAft>
                          <a:spcPts val="0"/>
                        </a:spcAft>
                        <a:buClrTx/>
                        <a:buSzTx/>
                        <a:buFont typeface="Wingdings" panose="05000000000000000000" pitchFamily="2" charset="2"/>
                        <a:buChar char="u"/>
                        <a:tabLst/>
                        <a:defRPr/>
                      </a:pP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PWC</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a:t>
                      </a:r>
                      <a:endPar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endParaRPr>
                    </a:p>
                    <a:p>
                      <a:pPr marL="914400" marR="0" lvl="3" indent="0" algn="l" defTabSz="914217" rtl="0" eaLnBrk="0" fontAlgn="auto" latinLnBrk="0" hangingPunct="0">
                        <a:lnSpc>
                          <a:spcPct val="100000"/>
                        </a:lnSpc>
                        <a:spcBef>
                          <a:spcPct val="20000"/>
                        </a:spcBef>
                        <a:spcAft>
                          <a:spcPts val="0"/>
                        </a:spcAft>
                        <a:buClrTx/>
                        <a:buSzTx/>
                        <a:buFont typeface="Wingdings" panose="05000000000000000000" pitchFamily="2" charset="2"/>
                        <a:buNone/>
                        <a:tabLst/>
                        <a:defRPr/>
                      </a:pPr>
                      <a:r>
                        <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rPr>
                        <a:t>         (1)7/2</a:t>
                      </a:r>
                      <a:r>
                        <a:rPr kumimoji="1" lang="zh-TW" altLang="en-US" sz="1400" b="0" kern="1200" baseline="0" dirty="0" smtClean="0">
                          <a:solidFill>
                            <a:srgbClr val="0000FF"/>
                          </a:solidFill>
                          <a:latin typeface="微軟正黑體" panose="020B0604030504040204" pitchFamily="34" charset="-120"/>
                          <a:ea typeface="微軟正黑體" panose="020B0604030504040204" pitchFamily="34" charset="-120"/>
                          <a:cs typeface="+mn-cs"/>
                        </a:rPr>
                        <a:t>數理部提供調整後之版本，待顧問確認內容後，會法務徵詢意見</a:t>
                      </a:r>
                      <a:endParaRPr kumimoji="1" lang="en-US" altLang="zh-TW" sz="1400" b="0" kern="1200" baseline="0" dirty="0" smtClean="0">
                        <a:solidFill>
                          <a:srgbClr val="0000FF"/>
                        </a:solidFill>
                        <a:latin typeface="微軟正黑體" panose="020B0604030504040204" pitchFamily="34" charset="-120"/>
                        <a:ea typeface="微軟正黑體" panose="020B0604030504040204" pitchFamily="34" charset="-120"/>
                        <a:cs typeface="+mn-cs"/>
                      </a:endParaRPr>
                    </a:p>
                  </a:txBody>
                  <a:tcPr marL="90000" marR="90000" marT="46786" marB="4678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標題 1"/>
          <p:cNvSpPr txBox="1">
            <a:spLocks/>
          </p:cNvSpPr>
          <p:nvPr/>
        </p:nvSpPr>
        <p:spPr>
          <a:xfrm>
            <a:off x="2285627" y="104653"/>
            <a:ext cx="6246813" cy="538037"/>
          </a:xfrm>
          <a:prstGeom prst="rect">
            <a:avLst/>
          </a:prstGeom>
          <a:solidFill>
            <a:schemeClr val="accent2">
              <a:lumMod val="75000"/>
            </a:schemeClr>
          </a:solidFill>
        </p:spPr>
        <p:txBody>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IFRS17</a:t>
            </a:r>
            <a:r>
              <a:rPr kumimoji="1" lang="zh-TW" altLang="en-US"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保險合約</a:t>
            </a: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r>
              <a:rPr kumimoji="1" lang="zh-TW" altLang="en-US"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數理部</a:t>
            </a: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endParaRPr kumimoji="1" lang="en-US" altLang="zh-TW" sz="3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j-cs"/>
            </a:endParaRPr>
          </a:p>
        </p:txBody>
      </p:sp>
    </p:spTree>
    <p:extLst>
      <p:ext uri="{BB962C8B-B14F-4D97-AF65-F5344CB8AC3E}">
        <p14:creationId xmlns:p14="http://schemas.microsoft.com/office/powerpoint/2010/main" val="2827667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22" name="Group 102"/>
          <p:cNvGraphicFramePr>
            <a:graphicFrameLocks noGrp="1"/>
          </p:cNvGraphicFramePr>
          <p:nvPr>
            <p:extLst/>
          </p:nvPr>
        </p:nvGraphicFramePr>
        <p:xfrm>
          <a:off x="180405" y="694371"/>
          <a:ext cx="8762556" cy="6105582"/>
        </p:xfrm>
        <a:graphic>
          <a:graphicData uri="http://schemas.openxmlformats.org/drawingml/2006/table">
            <a:tbl>
              <a:tblPr/>
              <a:tblGrid>
                <a:gridCol w="1295968">
                  <a:extLst>
                    <a:ext uri="{9D8B030D-6E8A-4147-A177-3AD203B41FA5}">
                      <a16:colId xmlns:a16="http://schemas.microsoft.com/office/drawing/2014/main" val="20000"/>
                    </a:ext>
                  </a:extLst>
                </a:gridCol>
                <a:gridCol w="660140">
                  <a:extLst>
                    <a:ext uri="{9D8B030D-6E8A-4147-A177-3AD203B41FA5}">
                      <a16:colId xmlns:a16="http://schemas.microsoft.com/office/drawing/2014/main" val="20001"/>
                    </a:ext>
                  </a:extLst>
                </a:gridCol>
                <a:gridCol w="650777">
                  <a:extLst>
                    <a:ext uri="{9D8B030D-6E8A-4147-A177-3AD203B41FA5}">
                      <a16:colId xmlns:a16="http://schemas.microsoft.com/office/drawing/2014/main" val="20002"/>
                    </a:ext>
                  </a:extLst>
                </a:gridCol>
                <a:gridCol w="650776">
                  <a:extLst>
                    <a:ext uri="{9D8B030D-6E8A-4147-A177-3AD203B41FA5}">
                      <a16:colId xmlns:a16="http://schemas.microsoft.com/office/drawing/2014/main" val="20003"/>
                    </a:ext>
                  </a:extLst>
                </a:gridCol>
                <a:gridCol w="591866">
                  <a:extLst>
                    <a:ext uri="{9D8B030D-6E8A-4147-A177-3AD203B41FA5}">
                      <a16:colId xmlns:a16="http://schemas.microsoft.com/office/drawing/2014/main" val="20004"/>
                    </a:ext>
                  </a:extLst>
                </a:gridCol>
                <a:gridCol w="590495">
                  <a:extLst>
                    <a:ext uri="{9D8B030D-6E8A-4147-A177-3AD203B41FA5}">
                      <a16:colId xmlns:a16="http://schemas.microsoft.com/office/drawing/2014/main" val="20005"/>
                    </a:ext>
                  </a:extLst>
                </a:gridCol>
                <a:gridCol w="590495">
                  <a:extLst>
                    <a:ext uri="{9D8B030D-6E8A-4147-A177-3AD203B41FA5}">
                      <a16:colId xmlns:a16="http://schemas.microsoft.com/office/drawing/2014/main" val="20006"/>
                    </a:ext>
                  </a:extLst>
                </a:gridCol>
                <a:gridCol w="650776">
                  <a:extLst>
                    <a:ext uri="{9D8B030D-6E8A-4147-A177-3AD203B41FA5}">
                      <a16:colId xmlns:a16="http://schemas.microsoft.com/office/drawing/2014/main" val="20007"/>
                    </a:ext>
                  </a:extLst>
                </a:gridCol>
                <a:gridCol w="591866">
                  <a:extLst>
                    <a:ext uri="{9D8B030D-6E8A-4147-A177-3AD203B41FA5}">
                      <a16:colId xmlns:a16="http://schemas.microsoft.com/office/drawing/2014/main" val="20008"/>
                    </a:ext>
                  </a:extLst>
                </a:gridCol>
                <a:gridCol w="591866">
                  <a:extLst>
                    <a:ext uri="{9D8B030D-6E8A-4147-A177-3AD203B41FA5}">
                      <a16:colId xmlns:a16="http://schemas.microsoft.com/office/drawing/2014/main" val="20009"/>
                    </a:ext>
                  </a:extLst>
                </a:gridCol>
                <a:gridCol w="182218">
                  <a:extLst>
                    <a:ext uri="{9D8B030D-6E8A-4147-A177-3AD203B41FA5}">
                      <a16:colId xmlns:a16="http://schemas.microsoft.com/office/drawing/2014/main" val="20010"/>
                    </a:ext>
                  </a:extLst>
                </a:gridCol>
                <a:gridCol w="408277">
                  <a:extLst>
                    <a:ext uri="{9D8B030D-6E8A-4147-A177-3AD203B41FA5}">
                      <a16:colId xmlns:a16="http://schemas.microsoft.com/office/drawing/2014/main" val="20011"/>
                    </a:ext>
                  </a:extLst>
                </a:gridCol>
                <a:gridCol w="652148">
                  <a:extLst>
                    <a:ext uri="{9D8B030D-6E8A-4147-A177-3AD203B41FA5}">
                      <a16:colId xmlns:a16="http://schemas.microsoft.com/office/drawing/2014/main" val="20012"/>
                    </a:ext>
                  </a:extLst>
                </a:gridCol>
                <a:gridCol w="654888">
                  <a:extLst>
                    <a:ext uri="{9D8B030D-6E8A-4147-A177-3AD203B41FA5}">
                      <a16:colId xmlns:a16="http://schemas.microsoft.com/office/drawing/2014/main" val="20013"/>
                    </a:ext>
                  </a:extLst>
                </a:gridCol>
              </a:tblGrid>
              <a:tr h="315460">
                <a:tc gridSpan="11">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2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會計資訊系統專案關鍵里程碑追蹤表</a:t>
                      </a:r>
                    </a:p>
                  </a:txBody>
                  <a:tcPr marL="6587" marR="6587" marT="6585"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gridSpan="3">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000" b="1" i="0" u="none" strike="noStrike" cap="none" normalizeH="0" baseline="0" dirty="0" smtClean="0">
                          <a:ln>
                            <a:noFill/>
                          </a:ln>
                          <a:solidFill>
                            <a:schemeClr val="tx1"/>
                          </a:solidFill>
                          <a:effectLst/>
                          <a:latin typeface="微軟正黑體" pitchFamily="34" charset="-120"/>
                          <a:ea typeface="微軟正黑體" pitchFamily="34" charset="-120"/>
                        </a:rPr>
                        <a:t>          報告日期：</a:t>
                      </a:r>
                      <a:r>
                        <a:rPr kumimoji="0" lang="en-US" altLang="zh-TW" sz="1000" b="1" i="0" u="none" strike="noStrike" cap="none" normalizeH="0" baseline="0" dirty="0" smtClean="0">
                          <a:ln>
                            <a:noFill/>
                          </a:ln>
                          <a:solidFill>
                            <a:schemeClr val="tx1"/>
                          </a:solidFill>
                          <a:effectLst/>
                          <a:latin typeface="微軟正黑體" pitchFamily="34" charset="-120"/>
                          <a:ea typeface="微軟正黑體" pitchFamily="34" charset="-120"/>
                        </a:rPr>
                        <a:t>109/07/07</a:t>
                      </a:r>
                    </a:p>
                  </a:txBody>
                  <a:tcPr marL="6587" marR="6587" marT="6585"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94">
                <a:tc rowSpan="2">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1" i="0" u="none" strike="noStrike" cap="none" normalizeH="0" baseline="0" smtClean="0">
                          <a:ln>
                            <a:noFill/>
                          </a:ln>
                          <a:solidFill>
                            <a:srgbClr val="FFFFFF"/>
                          </a:solidFill>
                          <a:effectLst/>
                          <a:latin typeface="微軟正黑體" pitchFamily="34" charset="-120"/>
                          <a:ea typeface="微軟正黑體" pitchFamily="34" charset="-120"/>
                        </a:rPr>
                        <a:t>專案名稱</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538DD5"/>
                    </a:solidFill>
                  </a:tcPr>
                </a:tc>
                <a:tc rowSpan="3">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追蹤</a:t>
                      </a:r>
                      <a:b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b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日期</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gridSpan="5">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100" b="1" i="0" u="none" strike="noStrike" cap="none" normalizeH="0" baseline="0" dirty="0" smtClean="0">
                          <a:ln>
                            <a:noFill/>
                          </a:ln>
                          <a:solidFill>
                            <a:srgbClr val="FFFFFF"/>
                          </a:solidFill>
                          <a:effectLst/>
                          <a:latin typeface="微軟正黑體" pitchFamily="34" charset="-120"/>
                          <a:ea typeface="微軟正黑體" pitchFamily="34" charset="-120"/>
                        </a:rPr>
                        <a:t>BRA</a:t>
                      </a: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階段</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endParaRPr>
                    </a:p>
                  </a:txBody>
                  <a:tcPr marL="6588" marR="6588" marT="658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gridSpan="7">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 </a:t>
                      </a:r>
                      <a:r>
                        <a:rPr kumimoji="0" lang="en-US" altLang="zh-TW" sz="1100" b="1" i="0" u="none" strike="noStrike" cap="none" normalizeH="0" baseline="0" dirty="0" smtClean="0">
                          <a:ln>
                            <a:noFill/>
                          </a:ln>
                          <a:solidFill>
                            <a:srgbClr val="FFFFFF"/>
                          </a:solidFill>
                          <a:effectLst/>
                          <a:latin typeface="微軟正黑體" pitchFamily="34" charset="-120"/>
                          <a:ea typeface="微軟正黑體" pitchFamily="34" charset="-120"/>
                        </a:rPr>
                        <a:t>PM_</a:t>
                      </a: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選商、議價、締約階段</a:t>
                      </a:r>
                    </a:p>
                  </a:txBody>
                  <a:tcPr marL="6587" marR="6587" marT="6585" marB="0" anchor="ctr" horzOverflow="overflow">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1"/>
                  </a:ext>
                </a:extLst>
              </a:tr>
              <a:tr h="157730">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endParaRPr>
                    </a:p>
                  </a:txBody>
                  <a:tcPr/>
                </a:tc>
                <a:tc vMerge="1">
                  <a:txBody>
                    <a:bodyPr/>
                    <a:lstStyle/>
                    <a:p>
                      <a:endParaRPr lang="zh-TW" altLang="en-US"/>
                    </a:p>
                  </a:txBody>
                  <a:tcPr/>
                </a:tc>
                <a:tc rowSpan="2">
                  <a:txBody>
                    <a:bodyPr/>
                    <a:lstStyle/>
                    <a:p>
                      <a:pPr algn="ctr" fontAlgn="ctr"/>
                      <a:r>
                        <a:rPr lang="zh-TW" altLang="en-US" sz="1000" b="1" i="0" u="none" strike="noStrike" baseline="0" dirty="0" smtClean="0">
                          <a:solidFill>
                            <a:srgbClr val="FFFFFF"/>
                          </a:solidFill>
                          <a:effectLst/>
                          <a:latin typeface="微軟正黑體" panose="020B0604030504040204" pitchFamily="34" charset="-120"/>
                          <a:ea typeface="微軟正黑體" panose="020B0604030504040204" pitchFamily="34" charset="-120"/>
                        </a:rPr>
                        <a:t>啟動日</a:t>
                      </a:r>
                      <a:endParaRPr lang="zh-TW" altLang="en-US" sz="1000" b="1" i="0" u="none" strike="noStrike" baseline="0" dirty="0">
                        <a:solidFill>
                          <a:srgbClr val="FFFFFF"/>
                        </a:solidFill>
                        <a:effectLst/>
                        <a:latin typeface="微軟正黑體" panose="020B0604030504040204" pitchFamily="34" charset="-120"/>
                        <a:ea typeface="微軟正黑體" panose="020B0604030504040204" pitchFamily="34" charset="-120"/>
                      </a:endParaRPr>
                    </a:p>
                  </a:txBody>
                  <a:tcPr marL="4397" marR="4397"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rowSpan="2">
                  <a:txBody>
                    <a:bodyPr/>
                    <a:lstStyle/>
                    <a:p>
                      <a:pPr algn="ctr" fontAlgn="ctr"/>
                      <a:r>
                        <a:rPr lang="zh-TW" altLang="en-US" sz="1000" b="1" i="0" u="none" strike="noStrike" baseline="0" dirty="0" smtClean="0">
                          <a:solidFill>
                            <a:srgbClr val="FFFFFF"/>
                          </a:solidFill>
                          <a:effectLst/>
                          <a:latin typeface="微軟正黑體" panose="020B0604030504040204" pitchFamily="34" charset="-120"/>
                          <a:ea typeface="微軟正黑體" panose="020B0604030504040204" pitchFamily="34" charset="-120"/>
                        </a:rPr>
                        <a:t>完成日</a:t>
                      </a:r>
                      <a:endParaRPr lang="zh-TW" altLang="en-US" sz="1000" b="1" i="0" u="none" strike="noStrike" baseline="0" dirty="0">
                        <a:solidFill>
                          <a:srgbClr val="FFFFFF"/>
                        </a:solidFill>
                        <a:effectLst/>
                        <a:latin typeface="微軟正黑體" panose="020B0604030504040204" pitchFamily="34" charset="-120"/>
                        <a:ea typeface="微軟正黑體" panose="020B0604030504040204" pitchFamily="34" charset="-120"/>
                      </a:endParaRPr>
                    </a:p>
                  </a:txBody>
                  <a:tcPr marL="4397" marR="4397"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rowSpan="2">
                  <a:txBody>
                    <a:bodyPr/>
                    <a:lstStyle/>
                    <a:p>
                      <a:pPr algn="ctr" fontAlgn="ctr"/>
                      <a:r>
                        <a:rPr lang="zh-TW" altLang="en-US" sz="1000" b="1" i="0" u="none" strike="noStrike" baseline="0" dirty="0" smtClean="0">
                          <a:solidFill>
                            <a:srgbClr val="FFFFFF"/>
                          </a:solidFill>
                          <a:effectLst/>
                          <a:latin typeface="微軟正黑體" panose="020B0604030504040204" pitchFamily="34" charset="-120"/>
                          <a:ea typeface="微軟正黑體" panose="020B0604030504040204" pitchFamily="34" charset="-120"/>
                        </a:rPr>
                        <a:t>成案</a:t>
                      </a:r>
                      <a:endParaRPr lang="en-US" altLang="zh-TW" sz="1000" b="1" i="0" u="none" strike="noStrike" baseline="0" dirty="0" smtClean="0">
                        <a:solidFill>
                          <a:srgbClr val="FFFFFF"/>
                        </a:solidFill>
                        <a:effectLst/>
                        <a:latin typeface="微軟正黑體" panose="020B0604030504040204" pitchFamily="34" charset="-120"/>
                        <a:ea typeface="微軟正黑體" panose="020B0604030504040204" pitchFamily="34" charset="-120"/>
                      </a:endParaRPr>
                    </a:p>
                    <a:p>
                      <a:pPr algn="ctr" fontAlgn="ctr"/>
                      <a:r>
                        <a:rPr lang="zh-TW" altLang="en-US" sz="1000" b="1" i="0" u="none" strike="noStrike" baseline="0" dirty="0" smtClean="0">
                          <a:solidFill>
                            <a:srgbClr val="FFFFFF"/>
                          </a:solidFill>
                          <a:effectLst/>
                          <a:latin typeface="微軟正黑體" panose="020B0604030504040204" pitchFamily="34" charset="-120"/>
                          <a:ea typeface="微軟正黑體" panose="020B0604030504040204" pitchFamily="34" charset="-120"/>
                        </a:rPr>
                        <a:t>會議</a:t>
                      </a:r>
                      <a:endParaRPr lang="zh-TW" altLang="en-US" sz="1000" b="1" i="0" u="none" strike="noStrike" baseline="0" dirty="0">
                        <a:solidFill>
                          <a:srgbClr val="FFFFFF"/>
                        </a:solidFill>
                        <a:effectLst/>
                        <a:latin typeface="微軟正黑體" panose="020B0604030504040204" pitchFamily="34" charset="-120"/>
                        <a:ea typeface="微軟正黑體" panose="020B0604030504040204" pitchFamily="34" charset="-120"/>
                      </a:endParaRPr>
                    </a:p>
                  </a:txBody>
                  <a:tcPr marL="4397" marR="4397"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rowSpan="2">
                  <a:txBody>
                    <a:bodyPr/>
                    <a:lstStyle/>
                    <a:p>
                      <a:pPr algn="ctr" fontAlgn="ctr"/>
                      <a:r>
                        <a:rPr lang="zh-TW" altLang="en-US" sz="1000" b="1" i="0" u="none" strike="noStrike" baseline="0" dirty="0" smtClean="0">
                          <a:solidFill>
                            <a:srgbClr val="FFFFFF"/>
                          </a:solidFill>
                          <a:effectLst/>
                          <a:latin typeface="微軟正黑體" panose="020B0604030504040204" pitchFamily="34" charset="-120"/>
                          <a:ea typeface="微軟正黑體" panose="020B0604030504040204" pitchFamily="34" charset="-120"/>
                        </a:rPr>
                        <a:t>簽呈</a:t>
                      </a:r>
                      <a:endParaRPr lang="en-US" altLang="zh-TW" sz="1000" b="1" i="0" u="none" strike="noStrike" baseline="0" dirty="0" smtClean="0">
                        <a:solidFill>
                          <a:srgbClr val="FFFFFF"/>
                        </a:solidFill>
                        <a:effectLst/>
                        <a:latin typeface="微軟正黑體" panose="020B0604030504040204" pitchFamily="34" charset="-120"/>
                        <a:ea typeface="微軟正黑體" panose="020B0604030504040204" pitchFamily="34" charset="-120"/>
                      </a:endParaRPr>
                    </a:p>
                    <a:p>
                      <a:pPr algn="ctr" fontAlgn="ctr"/>
                      <a:r>
                        <a:rPr lang="zh-TW" altLang="en-US" sz="1000" b="1" i="0" u="none" strike="noStrike" baseline="0" dirty="0" smtClean="0">
                          <a:solidFill>
                            <a:srgbClr val="FFFFFF"/>
                          </a:solidFill>
                          <a:effectLst/>
                          <a:latin typeface="微軟正黑體" panose="020B0604030504040204" pitchFamily="34" charset="-120"/>
                          <a:ea typeface="微軟正黑體" panose="020B0604030504040204" pitchFamily="34" charset="-120"/>
                        </a:rPr>
                        <a:t>核准</a:t>
                      </a:r>
                      <a:endParaRPr lang="zh-TW" altLang="en-US" sz="1000" b="1" i="0" u="none" strike="noStrike" baseline="0" dirty="0">
                        <a:solidFill>
                          <a:srgbClr val="FFFFFF"/>
                        </a:solidFill>
                        <a:effectLst/>
                        <a:latin typeface="微軟正黑體" panose="020B0604030504040204" pitchFamily="34" charset="-120"/>
                        <a:ea typeface="微軟正黑體" panose="020B0604030504040204" pitchFamily="34" charset="-120"/>
                      </a:endParaRPr>
                    </a:p>
                  </a:txBody>
                  <a:tcPr marL="4397" marR="4397"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rowSpan="2">
                  <a:txBody>
                    <a:bodyPr/>
                    <a:lstStyle/>
                    <a:p>
                      <a:pPr algn="ctr" fontAlgn="ctr"/>
                      <a:r>
                        <a:rPr lang="zh-TW" altLang="en-US" sz="1000" b="1" i="0" u="none" strike="noStrike" baseline="0" dirty="0" smtClean="0">
                          <a:solidFill>
                            <a:srgbClr val="FFFFFF"/>
                          </a:solidFill>
                          <a:effectLst/>
                          <a:latin typeface="微軟正黑體" panose="020B0604030504040204" pitchFamily="34" charset="-120"/>
                          <a:ea typeface="微軟正黑體" panose="020B0604030504040204" pitchFamily="34" charset="-120"/>
                        </a:rPr>
                        <a:t>專案</a:t>
                      </a:r>
                      <a:endParaRPr lang="en-US" altLang="zh-TW" sz="1000" b="1" i="0" u="none" strike="noStrike" baseline="0" dirty="0" smtClean="0">
                        <a:solidFill>
                          <a:srgbClr val="FFFFFF"/>
                        </a:solidFill>
                        <a:effectLst/>
                        <a:latin typeface="微軟正黑體" panose="020B0604030504040204" pitchFamily="34" charset="-120"/>
                        <a:ea typeface="微軟正黑體" panose="020B0604030504040204" pitchFamily="34" charset="-120"/>
                      </a:endParaRPr>
                    </a:p>
                    <a:p>
                      <a:pPr algn="ctr" fontAlgn="ctr"/>
                      <a:r>
                        <a:rPr lang="zh-TW" altLang="en-US" sz="1000" b="1" i="0" u="none" strike="noStrike" baseline="0" dirty="0" smtClean="0">
                          <a:solidFill>
                            <a:srgbClr val="FFFFFF"/>
                          </a:solidFill>
                          <a:effectLst/>
                          <a:latin typeface="微軟正黑體" panose="020B0604030504040204" pitchFamily="34" charset="-120"/>
                          <a:ea typeface="微軟正黑體" panose="020B0604030504040204" pitchFamily="34" charset="-120"/>
                        </a:rPr>
                        <a:t>申請 完成</a:t>
                      </a:r>
                      <a:endParaRPr lang="zh-TW" altLang="en-US" sz="1000" b="1" i="0" u="none" strike="noStrike" baseline="0" dirty="0">
                        <a:solidFill>
                          <a:srgbClr val="FFFFFF"/>
                        </a:solidFill>
                        <a:effectLst/>
                        <a:latin typeface="微軟正黑體" panose="020B0604030504040204" pitchFamily="34" charset="-120"/>
                        <a:ea typeface="微軟正黑體" panose="020B0604030504040204" pitchFamily="34" charset="-120"/>
                      </a:endParaRPr>
                    </a:p>
                  </a:txBody>
                  <a:tcPr marL="4397" marR="4397" marT="43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提出</a:t>
                      </a:r>
                      <a:b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br>
                      <a:r>
                        <a:rPr kumimoji="0" lang="en-US" altLang="zh-TW" sz="1100" b="1" i="0" u="none" strike="noStrike" cap="none" normalizeH="0" baseline="0" dirty="0" smtClean="0">
                          <a:ln>
                            <a:noFill/>
                          </a:ln>
                          <a:solidFill>
                            <a:srgbClr val="FFFFFF"/>
                          </a:solidFill>
                          <a:effectLst/>
                          <a:latin typeface="微軟正黑體" pitchFamily="34" charset="-120"/>
                          <a:ea typeface="微軟正黑體" pitchFamily="34" charset="-120"/>
                        </a:rPr>
                        <a:t>RFP</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廠商提出建議書</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廠商</a:t>
                      </a:r>
                      <a:b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b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評選</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rowSpan="2"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通過</a:t>
                      </a:r>
                      <a:b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b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議價</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rowSpan="2" hMerge="1">
                  <a:txBody>
                    <a:bodyPr/>
                    <a:lstStyle/>
                    <a:p>
                      <a:endParaRPr lang="zh-TW" altLang="en-US"/>
                    </a:p>
                  </a:txBody>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締約</a:t>
                      </a:r>
                      <a:b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b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完成</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專案</a:t>
                      </a:r>
                      <a:b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b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啟動</a:t>
                      </a:r>
                    </a:p>
                  </a:txBody>
                  <a:tcPr marL="6587" marR="6587" marT="6585" marB="0" anchor="ctr" horzOverflow="overflow">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extLst>
                  <a:ext uri="{0D108BD9-81ED-4DB2-BD59-A6C34878D82A}">
                    <a16:rowId xmlns:a16="http://schemas.microsoft.com/office/drawing/2014/main" val="10002"/>
                  </a:ext>
                </a:extLst>
              </a:tr>
              <a:tr h="31546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rPr>
                        <a:t>專案起訖</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538DD5"/>
                    </a:solidFill>
                  </a:tcPr>
                </a:tc>
                <a:tc vMerge="1">
                  <a:txBody>
                    <a:bodyPr/>
                    <a:lstStyle/>
                    <a:p>
                      <a:endParaRPr lang="zh-TW" altLang="en-US"/>
                    </a:p>
                  </a:txBody>
                  <a:tcPr/>
                </a:tc>
                <a:tc vMerge="1">
                  <a:txBody>
                    <a:bodyPr/>
                    <a:lstStyle/>
                    <a:p>
                      <a:pPr algn="ctr" fontAlgn="ctr"/>
                      <a:endParaRPr lang="zh-TW" altLang="en-US" sz="1000" b="1" i="0" u="none" strike="noStrike" baseline="0" dirty="0">
                        <a:solidFill>
                          <a:srgbClr val="FFFFFF"/>
                        </a:solidFill>
                        <a:effectLst/>
                        <a:latin typeface="微軟正黑體" panose="020B0604030504040204" pitchFamily="34" charset="-120"/>
                        <a:ea typeface="微軟正黑體" panose="020B0604030504040204" pitchFamily="34" charset="-120"/>
                      </a:endParaRPr>
                    </a:p>
                  </a:txBody>
                  <a:tcPr marL="4398" marR="4398" marT="4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vMerge="1">
                  <a:txBody>
                    <a:bodyPr/>
                    <a:lstStyle/>
                    <a:p>
                      <a:pPr algn="ctr" fontAlgn="ctr"/>
                      <a:endParaRPr lang="zh-TW" altLang="en-US" sz="1000" b="1" i="0" u="none" strike="noStrike" baseline="0" dirty="0">
                        <a:solidFill>
                          <a:srgbClr val="FFFFFF"/>
                        </a:solidFill>
                        <a:effectLst/>
                        <a:latin typeface="微軟正黑體" panose="020B0604030504040204" pitchFamily="34" charset="-120"/>
                        <a:ea typeface="微軟正黑體" panose="020B0604030504040204" pitchFamily="34" charset="-120"/>
                      </a:endParaRPr>
                    </a:p>
                  </a:txBody>
                  <a:tcPr marL="4398" marR="4398" marT="4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vMerge="1">
                  <a:txBody>
                    <a:bodyPr/>
                    <a:lstStyle/>
                    <a:p>
                      <a:pPr algn="ctr" fontAlgn="ctr"/>
                      <a:endParaRPr lang="zh-TW" altLang="en-US" sz="1000" b="1" i="0" u="none" strike="noStrike" baseline="0" dirty="0">
                        <a:solidFill>
                          <a:srgbClr val="FFFFFF"/>
                        </a:solidFill>
                        <a:effectLst/>
                        <a:latin typeface="微軟正黑體" panose="020B0604030504040204" pitchFamily="34" charset="-120"/>
                        <a:ea typeface="微軟正黑體" panose="020B0604030504040204" pitchFamily="34" charset="-120"/>
                      </a:endParaRPr>
                    </a:p>
                  </a:txBody>
                  <a:tcPr marL="4398" marR="4398" marT="4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vMerge="1">
                  <a:txBody>
                    <a:bodyPr/>
                    <a:lstStyle/>
                    <a:p>
                      <a:pPr algn="ctr" fontAlgn="ctr"/>
                      <a:endParaRPr lang="zh-TW" altLang="en-US" sz="1000" b="1" i="0" u="none" strike="noStrike" baseline="0" dirty="0">
                        <a:solidFill>
                          <a:srgbClr val="FFFFFF"/>
                        </a:solidFill>
                        <a:effectLst/>
                        <a:latin typeface="微軟正黑體" panose="020B0604030504040204" pitchFamily="34" charset="-120"/>
                        <a:ea typeface="微軟正黑體" panose="020B0604030504040204" pitchFamily="34" charset="-120"/>
                      </a:endParaRPr>
                    </a:p>
                  </a:txBody>
                  <a:tcPr marL="4398" marR="4398" marT="4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vMerge="1">
                  <a:txBody>
                    <a:bodyPr/>
                    <a:lstStyle/>
                    <a:p>
                      <a:pPr algn="ctr" fontAlgn="ctr"/>
                      <a:endParaRPr lang="zh-TW" altLang="en-US" sz="1000" b="1" i="0" u="none" strike="noStrike" baseline="0" dirty="0">
                        <a:solidFill>
                          <a:srgbClr val="FFFFFF"/>
                        </a:solidFill>
                        <a:effectLst/>
                        <a:latin typeface="微軟正黑體" panose="020B0604030504040204" pitchFamily="34" charset="-120"/>
                        <a:ea typeface="微軟正黑體" panose="020B0604030504040204" pitchFamily="34" charset="-120"/>
                      </a:endParaRPr>
                    </a:p>
                  </a:txBody>
                  <a:tcPr marL="4398" marR="4398" marT="4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00FF"/>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TW" sz="1100" b="1" i="0" u="none" strike="noStrike" cap="none" normalizeH="0" baseline="0" dirty="0" smtClean="0">
                        <a:ln>
                          <a:noFill/>
                        </a:ln>
                        <a:solidFill>
                          <a:srgbClr val="FFFFFF"/>
                        </a:solidFill>
                        <a:effectLst/>
                        <a:latin typeface="微軟正黑體" pitchFamily="34" charset="-120"/>
                        <a:ea typeface="微軟正黑體" pitchFamily="34" charset="-120"/>
                      </a:endParaRPr>
                    </a:p>
                  </a:txBody>
                  <a:tcPr marL="6588" marR="6588" marT="658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endParaRPr>
                    </a:p>
                  </a:txBody>
                  <a:tcPr marL="6588" marR="6588" marT="658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endPar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endParaRPr>
                    </a:p>
                  </a:txBody>
                  <a:tcPr marL="6588" marR="6588" marT="658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gridSpan="2" v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TW" altLang="en-US" sz="1100" b="1" i="0" u="none" strike="noStrike" cap="none" normalizeH="0" baseline="0" smtClean="0">
                        <a:ln>
                          <a:noFill/>
                        </a:ln>
                        <a:solidFill>
                          <a:srgbClr val="FFFFFF"/>
                        </a:solidFill>
                        <a:effectLst/>
                        <a:latin typeface="微軟正黑體" pitchFamily="34" charset="-120"/>
                        <a:ea typeface="微軟正黑體" pitchFamily="34" charset="-120"/>
                      </a:endParaRPr>
                    </a:p>
                  </a:txBody>
                  <a:tcPr marL="6588" marR="6588" marT="658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hMerge="1" vMerge="1">
                  <a:txBody>
                    <a:bodyPr/>
                    <a:lstStyle/>
                    <a:p>
                      <a:endParaRPr lang="zh-TW" altLang="en-US"/>
                    </a:p>
                  </a:txBody>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TW" altLang="en-US" sz="1100" b="1" i="0" u="none" strike="noStrike" cap="none" normalizeH="0" baseline="0" smtClean="0">
                        <a:ln>
                          <a:noFill/>
                        </a:ln>
                        <a:solidFill>
                          <a:srgbClr val="FFFFFF"/>
                        </a:solidFill>
                        <a:effectLst/>
                        <a:latin typeface="微軟正黑體" pitchFamily="34" charset="-120"/>
                        <a:ea typeface="微軟正黑體" pitchFamily="34" charset="-120"/>
                      </a:endParaRPr>
                    </a:p>
                  </a:txBody>
                  <a:tcPr marL="6588" marR="6588" marT="658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tc v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TW" altLang="en-US" sz="1100" b="1" i="0" u="none" strike="noStrike" cap="none" normalizeH="0" baseline="0" dirty="0" smtClean="0">
                        <a:ln>
                          <a:noFill/>
                        </a:ln>
                        <a:solidFill>
                          <a:srgbClr val="FFFFFF"/>
                        </a:solidFill>
                        <a:effectLst/>
                        <a:latin typeface="微軟正黑體" pitchFamily="34" charset="-120"/>
                        <a:ea typeface="微軟正黑體" pitchFamily="34" charset="-120"/>
                      </a:endParaRPr>
                    </a:p>
                  </a:txBody>
                  <a:tcPr marL="6588" marR="6588" marT="6587" marB="0" anchor="ctr" horzOverflow="overflow">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3BB0"/>
                    </a:solidFill>
                  </a:tcPr>
                </a:tc>
                <a:extLst>
                  <a:ext uri="{0D108BD9-81ED-4DB2-BD59-A6C34878D82A}">
                    <a16:rowId xmlns:a16="http://schemas.microsoft.com/office/drawing/2014/main" val="10003"/>
                  </a:ext>
                </a:extLst>
              </a:tr>
              <a:tr h="473188">
                <a:tc rowSpan="2">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300" b="1" i="0" u="none" strike="noStrike" cap="none" normalizeH="0" baseline="0" dirty="0" smtClean="0">
                          <a:ln>
                            <a:noFill/>
                          </a:ln>
                          <a:solidFill>
                            <a:schemeClr val="tx1"/>
                          </a:solidFill>
                          <a:effectLst/>
                          <a:latin typeface="微軟正黑體" pitchFamily="34" charset="-120"/>
                          <a:ea typeface="微軟正黑體" pitchFamily="34" charset="-120"/>
                        </a:rPr>
                        <a:t>會計資訊系統</a:t>
                      </a:r>
                      <a:endParaRPr kumimoji="0" lang="en-US" altLang="zh-TW" sz="1300" b="1" i="0" u="none" strike="noStrike" cap="none" normalizeH="0" baseline="0" dirty="0" smtClean="0">
                        <a:ln>
                          <a:noFill/>
                        </a:ln>
                        <a:solidFill>
                          <a:schemeClr val="tx1"/>
                        </a:solidFill>
                        <a:effectLst/>
                        <a:latin typeface="微軟正黑體" pitchFamily="34" charset="-120"/>
                        <a:ea typeface="微軟正黑體" pitchFamily="34" charset="-120"/>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rgbClr val="0070C0"/>
                          </a:solidFill>
                          <a:effectLst/>
                          <a:latin typeface="微軟正黑體" pitchFamily="34" charset="-120"/>
                          <a:ea typeface="微軟正黑體" pitchFamily="34" charset="-120"/>
                        </a:rPr>
                        <a:t>108/5~114/3</a:t>
                      </a:r>
                      <a:endParaRPr kumimoji="0" lang="zh-TW" altLang="en-US" sz="1200" b="1" i="0" u="none" strike="noStrike" cap="none" normalizeH="0" baseline="0" dirty="0" smtClean="0">
                        <a:ln>
                          <a:noFill/>
                        </a:ln>
                        <a:solidFill>
                          <a:srgbClr val="0070C0"/>
                        </a:solidFill>
                        <a:effectLst/>
                        <a:latin typeface="微軟正黑體" pitchFamily="34" charset="-120"/>
                        <a:ea typeface="微軟正黑體" pitchFamily="34" charset="-120"/>
                      </a:endParaRP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0" i="0" u="none" strike="noStrike" cap="none" normalizeH="0" baseline="0" dirty="0" smtClean="0">
                          <a:ln>
                            <a:noFill/>
                          </a:ln>
                          <a:solidFill>
                            <a:schemeClr val="tx1"/>
                          </a:solidFill>
                          <a:effectLst/>
                          <a:latin typeface="微軟正黑體" pitchFamily="34" charset="-120"/>
                          <a:ea typeface="微軟正黑體" pitchFamily="34" charset="-120"/>
                        </a:rPr>
                        <a:t>預定日</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5/27</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7/29</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rgbClr val="0000FF"/>
                          </a:solidFill>
                          <a:effectLst/>
                          <a:latin typeface="微軟正黑體" pitchFamily="34" charset="-120"/>
                          <a:ea typeface="微軟正黑體" pitchFamily="34" charset="-120"/>
                        </a:rPr>
                        <a:t>10/9</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8/30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11/29</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9/30</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11/29</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10/25</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109/3/27</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10/1</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rgbClr val="0000FF"/>
                          </a:solidFill>
                          <a:effectLst/>
                          <a:latin typeface="微軟正黑體" pitchFamily="34" charset="-120"/>
                          <a:ea typeface="微軟正黑體" pitchFamily="34" charset="-120"/>
                        </a:rPr>
                        <a:t>109/3/10</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10/29</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rgbClr val="0000FF"/>
                          </a:solidFill>
                          <a:effectLst/>
                          <a:latin typeface="微軟正黑體" pitchFamily="34" charset="-120"/>
                          <a:ea typeface="微軟正黑體" pitchFamily="34" charset="-120"/>
                        </a:rPr>
                        <a:t>109/7/17</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11/22</a:t>
                      </a:r>
                    </a:p>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altLang="zh-TW" sz="1000" b="0" i="0" u="none" strike="noStrike" cap="none" normalizeH="0" baseline="0" dirty="0" smtClean="0">
                          <a:ln>
                            <a:noFill/>
                          </a:ln>
                          <a:solidFill>
                            <a:srgbClr val="0000FF"/>
                          </a:solidFill>
                          <a:effectLst/>
                          <a:latin typeface="微軟正黑體" pitchFamily="34" charset="-120"/>
                          <a:ea typeface="微軟正黑體" pitchFamily="34" charset="-120"/>
                        </a:rPr>
                        <a:t>109/7/22</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12/6</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rgbClr val="0033CC"/>
                          </a:solidFill>
                          <a:effectLst/>
                          <a:latin typeface="微軟正黑體" pitchFamily="34" charset="-120"/>
                          <a:ea typeface="微軟正黑體" pitchFamily="34" charset="-120"/>
                        </a:rPr>
                        <a:t>109/7/24</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109/2/21</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kern="1200" cap="none" normalizeH="0" baseline="0" dirty="0" smtClean="0">
                          <a:ln>
                            <a:noFill/>
                          </a:ln>
                          <a:solidFill>
                            <a:srgbClr val="0033CC"/>
                          </a:solidFill>
                          <a:effectLst/>
                          <a:latin typeface="微軟正黑體" pitchFamily="34" charset="-120"/>
                          <a:ea typeface="微軟正黑體" pitchFamily="34" charset="-120"/>
                          <a:cs typeface="+mn-cs"/>
                        </a:rPr>
                        <a:t>109/9/25</a:t>
                      </a:r>
                      <a:r>
                        <a:rPr kumimoji="0" lang="zh-TW" altLang="en-US" sz="1000" b="0" i="0" u="none" strike="noStrike" cap="none" normalizeH="0" baseline="0" dirty="0" smtClean="0">
                          <a:ln>
                            <a:noFill/>
                          </a:ln>
                          <a:solidFill>
                            <a:schemeClr val="tx1"/>
                          </a:solidFill>
                          <a:effectLst/>
                          <a:latin typeface="微軟正黑體" pitchFamily="34" charset="-120"/>
                          <a:ea typeface="微軟正黑體" pitchFamily="34" charset="-120"/>
                        </a:rPr>
                        <a:t>　</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rPr>
                        <a:t>109/3/6</a:t>
                      </a:r>
                    </a:p>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0" i="0" u="none" strike="noStrike" kern="1200" cap="none" normalizeH="0" baseline="0" smtClean="0">
                          <a:ln>
                            <a:noFill/>
                          </a:ln>
                          <a:solidFill>
                            <a:srgbClr val="0033CC"/>
                          </a:solidFill>
                          <a:effectLst/>
                          <a:latin typeface="微軟正黑體" pitchFamily="34" charset="-120"/>
                          <a:ea typeface="微軟正黑體" pitchFamily="34" charset="-120"/>
                          <a:cs typeface="+mn-cs"/>
                        </a:rPr>
                        <a:t>109/10/8</a:t>
                      </a:r>
                      <a:endParaRPr kumimoji="0" lang="en-US" altLang="zh-TW" sz="10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587" marR="6587" marT="6585" marB="0" anchor="ctr" horzOverflow="overflow">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4325">
                <a:tc vMerge="1">
                  <a:txBody>
                    <a:bodyPr/>
                    <a:lstStyle/>
                    <a:p>
                      <a:endParaRPr lang="zh-TW" altLang="en-US"/>
                    </a:p>
                  </a:txBody>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100" b="0" i="0" u="none" strike="noStrike" cap="none" normalizeH="0" baseline="0" dirty="0" smtClean="0">
                          <a:ln>
                            <a:noFill/>
                          </a:ln>
                          <a:solidFill>
                            <a:schemeClr val="tx1"/>
                          </a:solidFill>
                          <a:effectLst/>
                          <a:latin typeface="微軟正黑體" pitchFamily="34" charset="-120"/>
                          <a:ea typeface="微軟正黑體" pitchFamily="34" charset="-120"/>
                        </a:rPr>
                        <a:t>實際日</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1" i="0" u="none" strike="noStrike" cap="none" normalizeH="0" baseline="0" dirty="0" smtClean="0">
                          <a:ln>
                            <a:noFill/>
                          </a:ln>
                          <a:solidFill>
                            <a:schemeClr val="tx1"/>
                          </a:solidFill>
                          <a:effectLst/>
                          <a:latin typeface="微軟正黑體" pitchFamily="34" charset="-120"/>
                          <a:ea typeface="微軟正黑體" pitchFamily="34" charset="-120"/>
                        </a:rPr>
                        <a:t>4/26</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10/15</a:t>
                      </a:r>
                      <a:endParaRPr kumimoji="0" lang="zh-TW" altLang="en-US" sz="10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12/09</a:t>
                      </a:r>
                      <a:endParaRPr kumimoji="0" lang="zh-TW" altLang="en-US" sz="10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109/2/21</a:t>
                      </a:r>
                      <a:endParaRPr kumimoji="0" lang="zh-TW" altLang="en-US" sz="10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109/3/25</a:t>
                      </a:r>
                      <a:endParaRPr kumimoji="0" lang="zh-TW" altLang="en-US" sz="10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TW" sz="10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109/3/20</a:t>
                      </a:r>
                      <a:endParaRPr kumimoji="0" lang="zh-TW" altLang="en-US" sz="10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TW" altLang="en-US" sz="1000" b="1" i="0" u="none" strike="noStrike" cap="none" normalizeH="0" baseline="0" dirty="0" smtClean="0">
                        <a:ln>
                          <a:noFill/>
                        </a:ln>
                        <a:solidFill>
                          <a:srgbClr val="0000FF"/>
                        </a:solidFill>
                        <a:effectLst/>
                        <a:latin typeface="微軟正黑體" pitchFamily="34" charset="-120"/>
                        <a:ea typeface="微軟正黑體" pitchFamily="34" charset="-120"/>
                      </a:endParaRP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TW" altLang="en-US" sz="1000" b="1" i="0" u="none" strike="noStrike" cap="none" normalizeH="0" baseline="0" dirty="0" smtClean="0">
                        <a:ln>
                          <a:noFill/>
                        </a:ln>
                        <a:solidFill>
                          <a:srgbClr val="0000FF"/>
                        </a:solidFill>
                        <a:effectLst/>
                        <a:latin typeface="微軟正黑體" pitchFamily="34" charset="-120"/>
                        <a:ea typeface="微軟正黑體" pitchFamily="34" charset="-120"/>
                      </a:endParaRP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gridSpan="2">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000" b="1" i="0" u="none" strike="noStrike" cap="none" normalizeH="0" baseline="0" dirty="0" smtClean="0">
                          <a:ln>
                            <a:noFill/>
                          </a:ln>
                          <a:solidFill>
                            <a:srgbClr val="0000FF"/>
                          </a:solidFill>
                          <a:effectLst/>
                          <a:latin typeface="微軟正黑體" pitchFamily="34" charset="-120"/>
                          <a:ea typeface="微軟正黑體" pitchFamily="34" charset="-120"/>
                        </a:rPr>
                        <a:t>　</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hMerge="1">
                  <a:txBody>
                    <a:bodyPr/>
                    <a:lstStyle/>
                    <a:p>
                      <a:endParaRPr lang="zh-TW" altLang="en-US"/>
                    </a:p>
                  </a:txBody>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000" b="1" i="0" u="none" strike="noStrike" cap="none" normalizeH="0" baseline="0" dirty="0" smtClean="0">
                          <a:ln>
                            <a:noFill/>
                          </a:ln>
                          <a:solidFill>
                            <a:srgbClr val="0000FF"/>
                          </a:solidFill>
                          <a:effectLst/>
                          <a:latin typeface="新細明體" pitchFamily="18" charset="-120"/>
                          <a:ea typeface="新細明體" pitchFamily="18" charset="-120"/>
                        </a:rPr>
                        <a:t>　</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000" b="1" i="0" u="none" strike="noStrike" cap="none" normalizeH="0" baseline="0" dirty="0" smtClean="0">
                          <a:ln>
                            <a:noFill/>
                          </a:ln>
                          <a:solidFill>
                            <a:srgbClr val="0000FF"/>
                          </a:solidFill>
                          <a:effectLst/>
                          <a:latin typeface="新細明體" pitchFamily="18" charset="-120"/>
                          <a:ea typeface="新細明體" pitchFamily="18" charset="-120"/>
                        </a:rPr>
                        <a:t>　</a:t>
                      </a:r>
                    </a:p>
                  </a:txBody>
                  <a:tcPr marL="6587" marR="6587" marT="6585" marB="0" anchor="ctr" horzOverflow="overflow">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AEEF3"/>
                    </a:solidFill>
                  </a:tcPr>
                </a:tc>
                <a:extLst>
                  <a:ext uri="{0D108BD9-81ED-4DB2-BD59-A6C34878D82A}">
                    <a16:rowId xmlns:a16="http://schemas.microsoft.com/office/drawing/2014/main" val="10005"/>
                  </a:ext>
                </a:extLst>
              </a:tr>
              <a:tr h="4155034">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400" b="1" i="0" u="none" strike="noStrike" cap="none" normalizeH="0" baseline="0" dirty="0" smtClean="0">
                          <a:ln>
                            <a:noFill/>
                          </a:ln>
                          <a:solidFill>
                            <a:schemeClr val="bg1"/>
                          </a:solidFill>
                          <a:effectLst/>
                          <a:latin typeface="微軟正黑體" pitchFamily="34" charset="-120"/>
                          <a:ea typeface="微軟正黑體" pitchFamily="34" charset="-120"/>
                        </a:rPr>
                        <a:t>專案狀態說明</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gridSpan="13">
                  <a:txBody>
                    <a:bodyPr/>
                    <a:lstStyle>
                      <a:lvl1pPr marL="228600" indent="-228600"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紙本簽呈已於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2/21</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經董事長核准</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BRA</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RFP</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文件需增加</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MIS</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報表的部份，與會計課討論後</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2/27</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完成調整。</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3/9 PWC</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分享資訊：</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IASB</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確定將於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年度中確認對</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IFRS17</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的最終修訂計畫。</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壽險公會通知，</a:t>
                      </a:r>
                      <a:r>
                        <a:rPr kumimoji="0" lang="zh-TW"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保險局</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109/3/9</a:t>
                      </a:r>
                      <a:r>
                        <a:rPr kumimoji="0" lang="zh-TW"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召開</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的</a:t>
                      </a:r>
                      <a:r>
                        <a:rPr kumimoji="0" lang="zh-TW"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第</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7</a:t>
                      </a:r>
                      <a:r>
                        <a:rPr kumimoji="0" lang="zh-TW"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次追蹤會議決定採納本會先前提報該局之修正</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時程：</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資訊蒐集相關系統之調整或建置可延後一年至</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2021</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年</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12</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月完成。</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5/25</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公會通知：依第</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次會議決議，負債相關計算模型及系統</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含總帳系統</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建置延至</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2023</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年年底完成。</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IASB</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3/17</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宣布</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IFRS17</a:t>
                      </a:r>
                      <a:r>
                        <a:rPr kumimoji="0" lang="zh-TW"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生效日延後至</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112</a:t>
                      </a:r>
                      <a:r>
                        <a:rPr kumimoji="0" lang="zh-TW"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年</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a:t>
                      </a:r>
                      <a:r>
                        <a:rPr kumimoji="0" lang="zh-TW"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月</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a:t>
                      </a:r>
                      <a:r>
                        <a:rPr kumimoji="0" lang="zh-TW"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日</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施實</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第二次延期</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公司目前的執行計畫除會計部因人力投入的問題，將</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IFRS17 </a:t>
                      </a:r>
                      <a:r>
                        <a:rPr kumimoji="0" lang="en-US" altLang="zh-TW" sz="1200" b="0" i="0" u="none" strike="noStrike" kern="1200" cap="none" normalizeH="0" baseline="0" dirty="0" err="1" smtClean="0">
                          <a:ln>
                            <a:noFill/>
                          </a:ln>
                          <a:solidFill>
                            <a:schemeClr val="tx1"/>
                          </a:solidFill>
                          <a:effectLst/>
                          <a:latin typeface="微軟正黑體" pitchFamily="34" charset="-120"/>
                          <a:ea typeface="微軟正黑體" pitchFamily="34" charset="-120"/>
                          <a:cs typeface="+mn-cs"/>
                        </a:rPr>
                        <a:t>Subledger</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啟動時程延後</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5</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個月至</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110/06</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執行外，其餘時程維持不變。</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3/23</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專案申請單填寫完畢，完成資訊長簽核並於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3/25</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送交專案課，</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3/31</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開立專案網站完成。</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3/20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已提供</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RFP</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給廠商，</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4/13 PWC</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EY</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已如期繳交建議書，</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IBM</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於建議書繳交當日臨時表示不參與投標。</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4/17</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已緊急通知另外二間廠商取消</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4/20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報價單之提供</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4/15</a:t>
                      </a:r>
                      <a:r>
                        <a:rPr kumimoji="0" lang="zh-TW"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4/17</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與</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IBM</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討論需求內容及專案範圍，最終於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4/20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正式通知退出廠商遴選</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4/21</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已與</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SAS</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進行洽談，</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4/28 SAS</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已回覆無參加意願</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4/23</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已與</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RNA</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進行洽談，</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4/28 RNA</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已回覆無參加意願</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4/23 </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請</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Oracle</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協助詢問</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KPMG</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意願，</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5/17</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回覆有投標意願。</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5/05</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已與</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DXC</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進行洽談，</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5/11</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回覆有投標意願。</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5/18</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更換廠商的簽呈已寄給資訊長，依資訊長審閱意見調整完畢後，於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5/21</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已送出簽呈。</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6/5</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經管會中黃總經理提出的疑問，於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6/8</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已依資訊長建議出具中間報告。</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6/9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資訊長向黃總經理報告說明，</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6/14</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補齊中間報告金控長官簽署後，</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6/14</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呈董事長簽核中。</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6/29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收到董事長已簽准之通知。</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7/3(</a:t>
                      </a:r>
                      <a:r>
                        <a:rPr kumimoji="0" lang="zh-TW" altLang="en-US"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五</a:t>
                      </a:r>
                      <a:r>
                        <a:rPr kumimoji="0" lang="en-US" altLang="zh-TW"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a:t>
                      </a:r>
                      <a:r>
                        <a:rPr kumimoji="0" lang="zh-TW" altLang="en-US"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已與廠商召開溝通會議：專案時程調整、會計師協助範圍、報價應涵蓋項目</a:t>
                      </a:r>
                      <a:r>
                        <a:rPr kumimoji="0" lang="en-US" altLang="zh-TW"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a:t>
                      </a:r>
                      <a:r>
                        <a:rPr kumimoji="0" lang="zh-TW" altLang="en-US"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等後續議價事宜。</a:t>
                      </a:r>
                      <a:endParaRPr kumimoji="0" lang="en-US" altLang="zh-TW"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zh-TW" altLang="en-US"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請廠商於</a:t>
                      </a:r>
                      <a:r>
                        <a:rPr kumimoji="0" lang="en-US" altLang="zh-TW"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7/17</a:t>
                      </a:r>
                      <a:r>
                        <a:rPr kumimoji="0" lang="zh-TW" altLang="en-US"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繳交建議書及報價</a:t>
                      </a:r>
                      <a:endParaRPr kumimoji="0" lang="en-US" altLang="zh-TW"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endParaRPr>
                    </a:p>
                  </a:txBody>
                  <a:tcPr marL="6587" marR="6587" marT="6585" marB="0" horzOverflow="overflow">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6"/>
                  </a:ext>
                </a:extLst>
              </a:tr>
            </a:tbl>
          </a:graphicData>
        </a:graphic>
      </p:graphicFrame>
      <p:sp>
        <p:nvSpPr>
          <p:cNvPr id="4" name="標題 1"/>
          <p:cNvSpPr txBox="1">
            <a:spLocks/>
          </p:cNvSpPr>
          <p:nvPr/>
        </p:nvSpPr>
        <p:spPr>
          <a:xfrm>
            <a:off x="2285627" y="104653"/>
            <a:ext cx="6246813" cy="538037"/>
          </a:xfrm>
          <a:prstGeom prst="rect">
            <a:avLst/>
          </a:prstGeom>
          <a:solidFill>
            <a:schemeClr val="accent2">
              <a:lumMod val="75000"/>
            </a:schemeClr>
          </a:solidFill>
        </p:spPr>
        <p:txBody>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IFRS17</a:t>
            </a:r>
            <a:r>
              <a:rPr kumimoji="1" lang="zh-TW" altLang="en-US"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保險合約</a:t>
            </a: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r>
              <a:rPr kumimoji="1" lang="zh-TW" altLang="en-US"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投資資訊部</a:t>
            </a: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endParaRPr kumimoji="1" lang="en-US" altLang="zh-TW" sz="3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j-cs"/>
            </a:endParaRPr>
          </a:p>
        </p:txBody>
      </p:sp>
    </p:spTree>
    <p:extLst>
      <p:ext uri="{BB962C8B-B14F-4D97-AF65-F5344CB8AC3E}">
        <p14:creationId xmlns:p14="http://schemas.microsoft.com/office/powerpoint/2010/main" val="2934436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22" name="Group 102"/>
          <p:cNvGraphicFramePr>
            <a:graphicFrameLocks noGrp="1"/>
          </p:cNvGraphicFramePr>
          <p:nvPr>
            <p:extLst/>
          </p:nvPr>
        </p:nvGraphicFramePr>
        <p:xfrm>
          <a:off x="180405" y="694371"/>
          <a:ext cx="8762556" cy="6047791"/>
        </p:xfrm>
        <a:graphic>
          <a:graphicData uri="http://schemas.openxmlformats.org/drawingml/2006/table">
            <a:tbl>
              <a:tblPr/>
              <a:tblGrid>
                <a:gridCol w="1295968">
                  <a:extLst>
                    <a:ext uri="{9D8B030D-6E8A-4147-A177-3AD203B41FA5}">
                      <a16:colId xmlns:a16="http://schemas.microsoft.com/office/drawing/2014/main" val="20000"/>
                    </a:ext>
                  </a:extLst>
                </a:gridCol>
                <a:gridCol w="5751275">
                  <a:extLst>
                    <a:ext uri="{9D8B030D-6E8A-4147-A177-3AD203B41FA5}">
                      <a16:colId xmlns:a16="http://schemas.microsoft.com/office/drawing/2014/main" val="20001"/>
                    </a:ext>
                  </a:extLst>
                </a:gridCol>
                <a:gridCol w="1715313">
                  <a:extLst>
                    <a:ext uri="{9D8B030D-6E8A-4147-A177-3AD203B41FA5}">
                      <a16:colId xmlns:a16="http://schemas.microsoft.com/office/drawing/2014/main" val="20011"/>
                    </a:ext>
                  </a:extLst>
                </a:gridCol>
              </a:tblGrid>
              <a:tr h="304192">
                <a:tc gridSpan="2">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200" b="1" i="0" u="none" strike="noStrike" cap="none" normalizeH="0" baseline="0" dirty="0" smtClean="0">
                          <a:ln>
                            <a:noFill/>
                          </a:ln>
                          <a:solidFill>
                            <a:schemeClr val="tx1"/>
                          </a:solidFill>
                          <a:effectLst/>
                          <a:latin typeface="微軟正黑體" pitchFamily="34" charset="-120"/>
                          <a:ea typeface="微軟正黑體" pitchFamily="34" charset="-120"/>
                        </a:rPr>
                        <a:t>                                                    </a:t>
                      </a:r>
                      <a:r>
                        <a:rPr kumimoji="0" lang="zh-TW" altLang="en-US" sz="1400" b="1"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會計資訊系統</a:t>
                      </a:r>
                      <a:r>
                        <a:rPr kumimoji="0" lang="zh-TW" altLang="en-US" sz="1400" b="1" i="0" u="none" strike="noStrike" cap="none" normalizeH="0" baseline="0" dirty="0" smtClean="0">
                          <a:ln>
                            <a:noFill/>
                          </a:ln>
                          <a:solidFill>
                            <a:schemeClr val="tx1"/>
                          </a:solidFill>
                          <a:effectLst/>
                          <a:latin typeface="微軟正黑體" pitchFamily="34" charset="-120"/>
                          <a:ea typeface="微軟正黑體" pitchFamily="34" charset="-120"/>
                        </a:rPr>
                        <a:t>專案關鍵里程碑追蹤表</a:t>
                      </a:r>
                    </a:p>
                  </a:txBody>
                  <a:tcPr marL="6587" marR="6587" marT="6585"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000" b="1" i="0" u="none" strike="noStrike" cap="none" normalizeH="0" baseline="0" dirty="0" smtClean="0">
                          <a:ln>
                            <a:noFill/>
                          </a:ln>
                          <a:solidFill>
                            <a:schemeClr val="tx1"/>
                          </a:solidFill>
                          <a:effectLst/>
                          <a:latin typeface="微軟正黑體" pitchFamily="34" charset="-120"/>
                          <a:ea typeface="微軟正黑體" pitchFamily="34" charset="-120"/>
                        </a:rPr>
                        <a:t>          報告日期：</a:t>
                      </a:r>
                      <a:r>
                        <a:rPr kumimoji="0" lang="en-US" altLang="zh-TW" sz="1000" b="1" i="0" u="none" strike="noStrike" cap="none" normalizeH="0" baseline="0" dirty="0" smtClean="0">
                          <a:ln>
                            <a:noFill/>
                          </a:ln>
                          <a:solidFill>
                            <a:schemeClr val="tx1"/>
                          </a:solidFill>
                          <a:effectLst/>
                          <a:latin typeface="微軟正黑體" pitchFamily="34" charset="-120"/>
                          <a:ea typeface="微軟正黑體" pitchFamily="34" charset="-120"/>
                        </a:rPr>
                        <a:t>109/07/07</a:t>
                      </a:r>
                    </a:p>
                  </a:txBody>
                  <a:tcPr marL="6587" marR="6587" marT="6585"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3599">
                <a:tc>
                  <a:txBody>
                    <a:bodyPr/>
                    <a:lstStyle>
                      <a:lvl1pPr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TW" altLang="en-US" sz="1400" b="1" i="0" u="none" strike="noStrike" cap="none" normalizeH="0" baseline="0" dirty="0" smtClean="0">
                          <a:ln>
                            <a:noFill/>
                          </a:ln>
                          <a:solidFill>
                            <a:schemeClr val="bg1"/>
                          </a:solidFill>
                          <a:effectLst/>
                          <a:latin typeface="微軟正黑體" pitchFamily="34" charset="-120"/>
                          <a:ea typeface="微軟正黑體" pitchFamily="34" charset="-120"/>
                        </a:rPr>
                        <a:t>專案狀態說明</a:t>
                      </a:r>
                    </a:p>
                  </a:txBody>
                  <a:tcPr marL="6587" marR="6587" marT="658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gridSpan="2">
                  <a:txBody>
                    <a:bodyPr/>
                    <a:lstStyle>
                      <a:lvl1pPr marL="228600" indent="-228600" eaLnBrk="0" hangingPunct="0">
                        <a:spcBef>
                          <a:spcPct val="20000"/>
                        </a:spcBef>
                        <a:defRPr kumimoji="1" sz="1600">
                          <a:solidFill>
                            <a:schemeClr val="tx1"/>
                          </a:solidFill>
                          <a:latin typeface="標楷體" pitchFamily="65" charset="-120"/>
                          <a:ea typeface="標楷體" pitchFamily="65"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defRPr>
                      </a:lvl3pPr>
                      <a:lvl4pPr marL="1600200" indent="-228600" eaLnBrk="0" hangingPunct="0">
                        <a:spcBef>
                          <a:spcPct val="20000"/>
                        </a:spcBef>
                        <a:defRPr kumimoji="1">
                          <a:solidFill>
                            <a:schemeClr val="tx1"/>
                          </a:solidFill>
                          <a:latin typeface="標楷體" pitchFamily="65" charset="-120"/>
                          <a:ea typeface="標楷體" pitchFamily="65" charset="-120"/>
                        </a:defRPr>
                      </a:lvl4pPr>
                      <a:lvl5pPr marL="2057400" indent="-228600" eaLnBrk="0" hangingPunct="0">
                        <a:spcBef>
                          <a:spcPct val="20000"/>
                        </a:spcBef>
                        <a:defRPr kumimoji="1">
                          <a:solidFill>
                            <a:schemeClr val="tx1"/>
                          </a:solidFill>
                          <a:latin typeface="標楷體" pitchFamily="65" charset="-120"/>
                          <a:ea typeface="標楷體" pitchFamily="65"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defRPr>
                      </a:lvl9pPr>
                    </a:lstStyle>
                    <a:p>
                      <a:pPr marL="171450" marR="0" lvl="0" indent="-171450" algn="l" defTabSz="914400" rtl="0" eaLnBrk="1" fontAlgn="ctr" latinLnBrk="0" hangingPunct="1">
                        <a:lnSpc>
                          <a:spcPct val="100000"/>
                        </a:lnSpc>
                        <a:spcBef>
                          <a:spcPct val="0"/>
                        </a:spcBef>
                        <a:spcAft>
                          <a:spcPct val="0"/>
                        </a:spcAft>
                        <a:buClrTx/>
                        <a:buSzTx/>
                        <a:buFont typeface="Arial" panose="020B0604020202020204" pitchFamily="34" charset="0"/>
                        <a:buChar char="•"/>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盤點科目長度及傳票介面調整各系統影響性，預計</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2/21</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完成盤點</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帳務規則調整內容：</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長度調整：會計科目由</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8</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碼改為</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碼、傳票號碼由</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碼改為</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12</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碼、傳票摘要由</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碼改為</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80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碼</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預計新增</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IFRS17</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群組</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(15</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：增加此欄位會造成傳票明細資料增量，傳票層是否要擴增此欄位尚待會計部與第二階段顧問確認，故尚未進行系統盤點。</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調整內容盤點</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不含利害關係人、</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IFRS17</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群組</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2/26</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盤點結果彙總如下：</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514350" marR="0" lvl="1" indent="0" algn="l" defTabSz="914400" rtl="0" eaLnBrk="1" fontAlgn="ctr" latinLnBrk="0" hangingPunct="1">
                        <a:lnSpc>
                          <a:spcPct val="100000"/>
                        </a:lnSpc>
                        <a:spcBef>
                          <a:spcPct val="0"/>
                        </a:spcBef>
                        <a:spcAft>
                          <a:spcPct val="0"/>
                        </a:spcAft>
                        <a:buClrTx/>
                        <a:buSzTx/>
                        <a:buFont typeface="Wingdings" panose="05000000000000000000" pitchFamily="2" charset="2"/>
                        <a:buNone/>
                        <a:tabLst/>
                        <a:defRPr/>
                      </a:pP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核心新契約</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E</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投保、新契約登打、保經代、再保、契變</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非傳統，共</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5</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線無影響</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3/24</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非核心調整人月已扣除放款</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AS400(15.95</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人月</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p>
                    <a:p>
                      <a:pPr marL="914400" marR="0" lvl="2" indent="0" algn="l" defTabSz="914400" rtl="0" eaLnBrk="1" fontAlgn="ctr" latinLnBrk="0" hangingPunct="1">
                        <a:lnSpc>
                          <a:spcPct val="100000"/>
                        </a:lnSpc>
                        <a:spcBef>
                          <a:spcPct val="0"/>
                        </a:spcBef>
                        <a:spcAft>
                          <a:spcPct val="0"/>
                        </a:spcAft>
                        <a:buClrTx/>
                        <a:buSzTx/>
                        <a:buFont typeface="+mj-lt"/>
                        <a:buNone/>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　　　新放款帳務系統增加控制碼，於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111/1/1</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進行</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8</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碼切換</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endParaRPr>
                    </a:p>
                    <a:p>
                      <a:pPr marL="914400" marR="0" lvl="2" indent="0" algn="l" defTabSz="914400" rtl="0" eaLnBrk="1" fontAlgn="ctr" latinLnBrk="0" hangingPunct="1">
                        <a:lnSpc>
                          <a:spcPct val="100000"/>
                        </a:lnSpc>
                        <a:spcBef>
                          <a:spcPct val="0"/>
                        </a:spcBef>
                        <a:spcAft>
                          <a:spcPct val="0"/>
                        </a:spcAft>
                        <a:buClrTx/>
                        <a:buSzTx/>
                        <a:buFont typeface="+mj-lt"/>
                        <a:buNone/>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            若新系統未能如期上線，將調整</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AS400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傳票產出作業以符合</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碼規則</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endParaRPr>
                    </a:p>
                    <a:p>
                      <a:pPr marL="685800" marR="0" lvl="1" indent="-171450" algn="l" defTabSz="914400" rtl="0" eaLnBrk="1" fontAlgn="ctr" latinLnBrk="0" hangingPunct="1">
                        <a:lnSpc>
                          <a:spcPct val="100000"/>
                        </a:lnSpc>
                        <a:spcBef>
                          <a:spcPct val="0"/>
                        </a:spcBef>
                        <a:spcAft>
                          <a:spcPct val="0"/>
                        </a:spcAft>
                        <a:buClrTx/>
                        <a:buSzTx/>
                        <a:buFont typeface="Wingdings" panose="05000000000000000000" pitchFamily="2" charset="2"/>
                        <a:buChar char="Ø"/>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3/23</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核心帳務規則調整時程預計如下：</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914400" marR="0" lvl="2" indent="0" algn="l" defTabSz="914400" rtl="0" eaLnBrk="1" fontAlgn="ctr" latinLnBrk="0" hangingPunct="1">
                        <a:lnSpc>
                          <a:spcPct val="100000"/>
                        </a:lnSpc>
                        <a:spcBef>
                          <a:spcPct val="0"/>
                        </a:spcBef>
                        <a:spcAft>
                          <a:spcPct val="0"/>
                        </a:spcAft>
                        <a:buClrTx/>
                        <a:buSzTx/>
                        <a:buFont typeface="+mj-lt"/>
                        <a:buNone/>
                        <a:tabLst/>
                        <a:defRPr/>
                      </a:pP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6/10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壽資</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線的調整完成日最晚可延至</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110/6</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外，其餘時程依原訂時程執行。</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6/29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新</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DW</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上線時程延至</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8 </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月中，故</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DW</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調整由</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月開始，已與數資部約定以</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9/25</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為上版目標</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年</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04-06</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月：</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914400" marR="0" lvl="2" indent="0" algn="l" defTabSz="914400" rtl="0" eaLnBrk="1" fontAlgn="ctr" latinLnBrk="0" hangingPunct="1">
                        <a:lnSpc>
                          <a:spcPct val="100000"/>
                        </a:lnSpc>
                        <a:spcBef>
                          <a:spcPct val="0"/>
                        </a:spcBef>
                        <a:spcAft>
                          <a:spcPct val="0"/>
                        </a:spcAft>
                        <a:buClrTx/>
                        <a:buSzTx/>
                        <a:buFont typeface="+mj-lt"/>
                        <a:buNone/>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            </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4/17</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確認核心帳務功能保留項目：於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4/30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已完成</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
                      </a:r>
                      <a:b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b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            </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5/22</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確認調整內容：會計部於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5/8</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月結後開始確認，確認進度</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100%</a:t>
                      </a:r>
                    </a:p>
                    <a:p>
                      <a:pPr marL="914400" marR="0" lvl="2" indent="0" algn="l" defTabSz="914400" rtl="0" eaLnBrk="1" fontAlgn="ctr" latinLnBrk="0" hangingPunct="1">
                        <a:lnSpc>
                          <a:spcPct val="100000"/>
                        </a:lnSpc>
                        <a:spcBef>
                          <a:spcPct val="0"/>
                        </a:spcBef>
                        <a:spcAft>
                          <a:spcPct val="0"/>
                        </a:spcAft>
                        <a:buClrTx/>
                        <a:buSzTx/>
                        <a:buFont typeface="+mj-lt"/>
                        <a:buNone/>
                        <a:tabLst/>
                        <a:defRPr/>
                      </a:pP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            </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sym typeface="Wingdings" panose="05000000000000000000" pitchFamily="2" charset="2"/>
                        </a:rPr>
                        <a:t>6</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/30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完成調整時程安排</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startAt="3"/>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年</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07-08</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月：</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Layout</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擴碼</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含</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DW)</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、科目設定檔擴欄位、初版</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碼科目資料導入</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600200" marR="0" lvl="3" indent="-228600" algn="l" defTabSz="914400" rtl="0" eaLnBrk="1" fontAlgn="ctr" latinLnBrk="0" hangingPunct="1">
                        <a:lnSpc>
                          <a:spcPct val="100000"/>
                        </a:lnSpc>
                        <a:spcBef>
                          <a:spcPct val="0"/>
                        </a:spcBef>
                        <a:spcAft>
                          <a:spcPct val="0"/>
                        </a:spcAft>
                        <a:buClrTx/>
                        <a:buSzTx/>
                        <a:buFont typeface="Wingdings" panose="05000000000000000000" pitchFamily="2" charset="2"/>
                        <a:buChar char="u"/>
                        <a:tabLst/>
                        <a:defRPr/>
                      </a:pPr>
                      <a:r>
                        <a:rPr kumimoji="0" lang="en-US" altLang="zh-TW"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7/6</a:t>
                      </a:r>
                      <a:r>
                        <a:rPr kumimoji="0" lang="zh-TW" altLang="en-US"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已通知核心各線負責人配合調整</a:t>
                      </a:r>
                      <a:r>
                        <a:rPr kumimoji="0" lang="en-US" altLang="zh-TW" sz="1200" b="0" i="0" u="none" strike="noStrike" kern="1200" cap="none" normalizeH="0" baseline="0" dirty="0" smtClean="0">
                          <a:ln>
                            <a:noFill/>
                          </a:ln>
                          <a:solidFill>
                            <a:srgbClr val="0000FF"/>
                          </a:solidFill>
                          <a:effectLst/>
                          <a:latin typeface="微軟正黑體" pitchFamily="34" charset="-120"/>
                          <a:ea typeface="微軟正黑體" pitchFamily="34" charset="-120"/>
                          <a:cs typeface="+mn-cs"/>
                        </a:rPr>
                        <a:t>Layout</a:t>
                      </a:r>
                    </a:p>
                    <a:p>
                      <a:pPr marL="1143000" marR="0" lvl="2" indent="-228600" algn="l" defTabSz="914400" rtl="0" eaLnBrk="1" fontAlgn="ctr" latinLnBrk="0" hangingPunct="1">
                        <a:lnSpc>
                          <a:spcPct val="100000"/>
                        </a:lnSpc>
                        <a:spcBef>
                          <a:spcPct val="0"/>
                        </a:spcBef>
                        <a:spcAft>
                          <a:spcPct val="0"/>
                        </a:spcAft>
                        <a:buClrTx/>
                        <a:buSzTx/>
                        <a:buFont typeface="+mj-lt"/>
                        <a:buAutoNum type="arabicParenR" startAt="3"/>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年</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09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月：新增科目控制開關及科目取碼規則、傳票編碼規則、底層帳務模組等調整</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startAt="3"/>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109</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年</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月：各線可開始動工調整</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p>
                      <a:pPr marL="1143000" marR="0" lvl="2" indent="-228600" algn="l" defTabSz="914400" rtl="0" eaLnBrk="1" fontAlgn="ctr" latinLnBrk="0" hangingPunct="1">
                        <a:lnSpc>
                          <a:spcPct val="100000"/>
                        </a:lnSpc>
                        <a:spcBef>
                          <a:spcPct val="0"/>
                        </a:spcBef>
                        <a:spcAft>
                          <a:spcPct val="0"/>
                        </a:spcAft>
                        <a:buClrTx/>
                        <a:buSzTx/>
                        <a:buFont typeface="+mj-lt"/>
                        <a:buAutoNum type="arabicParenR" startAt="3"/>
                        <a:tabLst/>
                        <a:defRPr/>
                      </a:pP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年</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月：</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SIT</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科目控制碼切為</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2-</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科目</a:t>
                      </a:r>
                      <a:r>
                        <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10</a:t>
                      </a:r>
                      <a:r>
                        <a:rPr kumimoji="0" lang="zh-TW" altLang="en-US"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rPr>
                        <a:t>碼，進行整合測試三個月</a:t>
                      </a:r>
                      <a:endParaRPr kumimoji="0" lang="en-US" altLang="zh-TW" sz="1200" b="0" i="0" u="none" strike="noStrike" kern="1200" cap="none" normalizeH="0" baseline="0" dirty="0" smtClean="0">
                        <a:ln>
                          <a:noFill/>
                        </a:ln>
                        <a:solidFill>
                          <a:schemeClr val="tx1"/>
                        </a:solidFill>
                        <a:effectLst/>
                        <a:latin typeface="微軟正黑體" pitchFamily="34" charset="-120"/>
                        <a:ea typeface="微軟正黑體" pitchFamily="34" charset="-120"/>
                        <a:cs typeface="+mn-cs"/>
                      </a:endParaRPr>
                    </a:p>
                  </a:txBody>
                  <a:tcPr marL="6587" marR="6587" marT="6585" marB="0" horzOverflow="overflow">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val="10006"/>
                  </a:ext>
                </a:extLst>
              </a:tr>
            </a:tbl>
          </a:graphicData>
        </a:graphic>
      </p:graphicFrame>
      <p:sp>
        <p:nvSpPr>
          <p:cNvPr id="5" name="標題 1"/>
          <p:cNvSpPr txBox="1">
            <a:spLocks/>
          </p:cNvSpPr>
          <p:nvPr/>
        </p:nvSpPr>
        <p:spPr>
          <a:xfrm>
            <a:off x="2285627" y="104653"/>
            <a:ext cx="6246813" cy="538037"/>
          </a:xfrm>
          <a:prstGeom prst="rect">
            <a:avLst/>
          </a:prstGeom>
          <a:solidFill>
            <a:schemeClr val="accent2">
              <a:lumMod val="75000"/>
            </a:schemeClr>
          </a:solidFill>
        </p:spPr>
        <p:txBody>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IFRS17</a:t>
            </a:r>
            <a:r>
              <a:rPr kumimoji="1" lang="zh-TW" altLang="en-US"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保險合約</a:t>
            </a: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r>
              <a:rPr kumimoji="1" lang="zh-TW" altLang="en-US"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投資資訊部</a:t>
            </a:r>
            <a:r>
              <a:rPr kumimoji="1" lang="en-US" altLang="zh-TW" sz="3000" b="0" i="0" u="none" strike="noStrike" kern="0" cap="none" spc="0" normalizeH="0" baseline="0" noProof="0" dirty="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endParaRPr kumimoji="1" lang="en-US" altLang="zh-TW" sz="3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j-cs"/>
            </a:endParaRPr>
          </a:p>
        </p:txBody>
      </p:sp>
      <p:graphicFrame>
        <p:nvGraphicFramePr>
          <p:cNvPr id="6" name="表格 5"/>
          <p:cNvGraphicFramePr>
            <a:graphicFrameLocks noGrp="1"/>
          </p:cNvGraphicFramePr>
          <p:nvPr>
            <p:extLst/>
          </p:nvPr>
        </p:nvGraphicFramePr>
        <p:xfrm>
          <a:off x="2195736" y="2185965"/>
          <a:ext cx="6132101" cy="5791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436228007"/>
                    </a:ext>
                  </a:extLst>
                </a:gridCol>
                <a:gridCol w="1132840">
                  <a:extLst>
                    <a:ext uri="{9D8B030D-6E8A-4147-A177-3AD203B41FA5}">
                      <a16:colId xmlns:a16="http://schemas.microsoft.com/office/drawing/2014/main" val="3293373209"/>
                    </a:ext>
                  </a:extLst>
                </a:gridCol>
                <a:gridCol w="935261">
                  <a:extLst>
                    <a:ext uri="{9D8B030D-6E8A-4147-A177-3AD203B41FA5}">
                      <a16:colId xmlns:a16="http://schemas.microsoft.com/office/drawing/2014/main" val="900948118"/>
                    </a:ext>
                  </a:extLst>
                </a:gridCol>
                <a:gridCol w="1016000">
                  <a:extLst>
                    <a:ext uri="{9D8B030D-6E8A-4147-A177-3AD203B41FA5}">
                      <a16:colId xmlns:a16="http://schemas.microsoft.com/office/drawing/2014/main" val="2482833204"/>
                    </a:ext>
                  </a:extLst>
                </a:gridCol>
                <a:gridCol w="1073075">
                  <a:extLst>
                    <a:ext uri="{9D8B030D-6E8A-4147-A177-3AD203B41FA5}">
                      <a16:colId xmlns:a16="http://schemas.microsoft.com/office/drawing/2014/main" val="1823301247"/>
                    </a:ext>
                  </a:extLst>
                </a:gridCol>
                <a:gridCol w="958925">
                  <a:extLst>
                    <a:ext uri="{9D8B030D-6E8A-4147-A177-3AD203B41FA5}">
                      <a16:colId xmlns:a16="http://schemas.microsoft.com/office/drawing/2014/main" val="3134789141"/>
                    </a:ext>
                  </a:extLst>
                </a:gridCol>
              </a:tblGrid>
              <a:tr h="259351">
                <a:tc>
                  <a:txBody>
                    <a:bodyPr/>
                    <a:lstStyle/>
                    <a:p>
                      <a:pPr algn="ctr"/>
                      <a:r>
                        <a:rPr lang="zh-TW" altLang="en-US" sz="1400" dirty="0" smtClean="0">
                          <a:latin typeface="微軟正黑體" panose="020B0604030504040204" pitchFamily="34" charset="-120"/>
                          <a:ea typeface="微軟正黑體" panose="020B0604030504040204" pitchFamily="34" charset="-120"/>
                        </a:rPr>
                        <a:t>類別</a:t>
                      </a:r>
                      <a:endParaRPr lang="zh-TW" altLang="en-US" sz="1400" dirty="0">
                        <a:latin typeface="微軟正黑體" panose="020B0604030504040204" pitchFamily="34" charset="-120"/>
                        <a:ea typeface="微軟正黑體" panose="020B0604030504040204" pitchFamily="34" charset="-120"/>
                      </a:endParaRPr>
                    </a:p>
                  </a:txBody>
                  <a:tcPr anchor="ctr">
                    <a:solidFill>
                      <a:srgbClr val="88694A"/>
                    </a:solidFill>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影響功能數</a:t>
                      </a:r>
                      <a:endParaRPr lang="zh-TW" altLang="en-US" sz="1400" dirty="0">
                        <a:latin typeface="微軟正黑體" panose="020B0604030504040204" pitchFamily="34" charset="-120"/>
                        <a:ea typeface="微軟正黑體" panose="020B0604030504040204" pitchFamily="34" charset="-120"/>
                      </a:endParaRPr>
                    </a:p>
                  </a:txBody>
                  <a:tcPr anchor="ctr">
                    <a:solidFill>
                      <a:srgbClr val="88694A"/>
                    </a:solidFill>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調整人月</a:t>
                      </a:r>
                      <a:endParaRPr lang="zh-TW" altLang="en-US" sz="1400" dirty="0">
                        <a:latin typeface="微軟正黑體" panose="020B0604030504040204" pitchFamily="34" charset="-120"/>
                        <a:ea typeface="微軟正黑體" panose="020B0604030504040204" pitchFamily="34" charset="-120"/>
                      </a:endParaRPr>
                    </a:p>
                  </a:txBody>
                  <a:tcPr anchor="ctr">
                    <a:solidFill>
                      <a:srgbClr val="88694A"/>
                    </a:solidFill>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類別</a:t>
                      </a:r>
                      <a:endParaRPr lang="zh-TW" altLang="en-US" sz="1400" dirty="0">
                        <a:latin typeface="微軟正黑體" panose="020B0604030504040204" pitchFamily="34" charset="-120"/>
                        <a:ea typeface="微軟正黑體" panose="020B0604030504040204" pitchFamily="34" charset="-120"/>
                      </a:endParaRPr>
                    </a:p>
                  </a:txBody>
                  <a:tcPr anchor="ctr">
                    <a:solidFill>
                      <a:srgbClr val="88694A"/>
                    </a:solidFill>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影響功能數</a:t>
                      </a:r>
                      <a:endParaRPr lang="zh-TW" altLang="en-US" sz="1400" dirty="0">
                        <a:latin typeface="微軟正黑體" panose="020B0604030504040204" pitchFamily="34" charset="-120"/>
                        <a:ea typeface="微軟正黑體" panose="020B0604030504040204" pitchFamily="34" charset="-120"/>
                      </a:endParaRPr>
                    </a:p>
                  </a:txBody>
                  <a:tcPr anchor="ctr">
                    <a:solidFill>
                      <a:srgbClr val="88694A"/>
                    </a:solidFill>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調整人月</a:t>
                      </a:r>
                      <a:endParaRPr lang="zh-TW" altLang="en-US" sz="1400" dirty="0">
                        <a:latin typeface="微軟正黑體" panose="020B0604030504040204" pitchFamily="34" charset="-120"/>
                        <a:ea typeface="微軟正黑體" panose="020B0604030504040204" pitchFamily="34" charset="-120"/>
                      </a:endParaRPr>
                    </a:p>
                  </a:txBody>
                  <a:tcPr anchor="ctr">
                    <a:solidFill>
                      <a:srgbClr val="88694A"/>
                    </a:solidFill>
                  </a:tcPr>
                </a:tc>
                <a:extLst>
                  <a:ext uri="{0D108BD9-81ED-4DB2-BD59-A6C34878D82A}">
                    <a16:rowId xmlns:a16="http://schemas.microsoft.com/office/drawing/2014/main" val="2394848615"/>
                  </a:ext>
                </a:extLst>
              </a:tr>
              <a:tr h="233416">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核心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anchor="ctr">
                    <a:solidFill>
                      <a:srgbClr val="AF8E6D"/>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latin typeface="微軟正黑體" panose="020B0604030504040204" pitchFamily="34" charset="-120"/>
                          <a:ea typeface="微軟正黑體" panose="020B0604030504040204" pitchFamily="34" charset="-120"/>
                          <a:cs typeface="+mn-cs"/>
                        </a:rPr>
                        <a:t>179</a:t>
                      </a:r>
                      <a:endParaRPr lang="zh-TW" altLang="en-US" sz="1200"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latin typeface="微軟正黑體" panose="020B0604030504040204" pitchFamily="34" charset="-120"/>
                          <a:ea typeface="微軟正黑體" panose="020B0604030504040204" pitchFamily="34" charset="-120"/>
                          <a:cs typeface="+mn-cs"/>
                        </a:rPr>
                        <a:t>78.1</a:t>
                      </a:r>
                      <a:endParaRPr lang="zh-TW" altLang="en-US" sz="1200"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algn="ctr" defTabSz="914217" rtl="0" eaLnBrk="1" latinLnBrk="0" hangingPunct="1"/>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非核心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anchor="ctr">
                    <a:solidFill>
                      <a:srgbClr val="AF8E6D"/>
                    </a:solidFill>
                  </a:tcP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97</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47.63</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extLst>
                  <a:ext uri="{0D108BD9-81ED-4DB2-BD59-A6C34878D82A}">
                    <a16:rowId xmlns:a16="http://schemas.microsoft.com/office/drawing/2014/main" val="4023152400"/>
                  </a:ext>
                </a:extLst>
              </a:tr>
            </a:tbl>
          </a:graphicData>
        </a:graphic>
      </p:graphicFrame>
      <p:pic>
        <p:nvPicPr>
          <p:cNvPr id="2" name="圖片 1"/>
          <p:cNvPicPr>
            <a:picLocks noChangeAspect="1"/>
          </p:cNvPicPr>
          <p:nvPr/>
        </p:nvPicPr>
        <p:blipFill>
          <a:blip r:embed="rId2"/>
          <a:stretch>
            <a:fillRect/>
          </a:stretch>
        </p:blipFill>
        <p:spPr>
          <a:xfrm>
            <a:off x="2195737" y="3764173"/>
            <a:ext cx="5904656" cy="897343"/>
          </a:xfrm>
          <a:prstGeom prst="rect">
            <a:avLst/>
          </a:prstGeom>
        </p:spPr>
      </p:pic>
    </p:spTree>
    <p:extLst>
      <p:ext uri="{BB962C8B-B14F-4D97-AF65-F5344CB8AC3E}">
        <p14:creationId xmlns:p14="http://schemas.microsoft.com/office/powerpoint/2010/main" val="3162531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
          <p:cNvSpPr>
            <a:spLocks noChangeArrowheads="1"/>
          </p:cNvSpPr>
          <p:nvPr/>
        </p:nvSpPr>
        <p:spPr bwMode="auto">
          <a:xfrm>
            <a:off x="1621344" y="1630364"/>
            <a:ext cx="5616575" cy="206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eaLnBrk="1" hangingPunct="1">
              <a:lnSpc>
                <a:spcPct val="200000"/>
              </a:lnSpc>
              <a:buFont typeface="新細明體" pitchFamily="18" charset="-120"/>
              <a:buAutoNum type="ea1ChtPeriod"/>
            </a:pPr>
            <a:r>
              <a:rPr kumimoji="0" lang="zh-TW" altLang="en-US" sz="3200" u="none" dirty="0">
                <a:solidFill>
                  <a:srgbClr val="000000"/>
                </a:solidFill>
                <a:latin typeface="微軟正黑體" pitchFamily="34" charset="-120"/>
                <a:ea typeface="微軟正黑體" pitchFamily="34" charset="-120"/>
              </a:rPr>
              <a:t>專案經理報告</a:t>
            </a:r>
            <a:endParaRPr kumimoji="0" lang="en-US" altLang="zh-TW" sz="3200" u="none" dirty="0">
              <a:solidFill>
                <a:srgbClr val="000000"/>
              </a:solidFill>
              <a:latin typeface="微軟正黑體" pitchFamily="34" charset="-120"/>
              <a:ea typeface="微軟正黑體" pitchFamily="34" charset="-120"/>
            </a:endParaRPr>
          </a:p>
          <a:p>
            <a:pPr eaLnBrk="1" hangingPunct="1">
              <a:lnSpc>
                <a:spcPct val="200000"/>
              </a:lnSpc>
              <a:buFont typeface="新細明體" pitchFamily="18" charset="-120"/>
              <a:buAutoNum type="ea1ChtPeriod"/>
            </a:pPr>
            <a:r>
              <a:rPr kumimoji="0" lang="zh-TW" altLang="en-US" sz="3200" u="none" dirty="0" smtClean="0">
                <a:solidFill>
                  <a:srgbClr val="000000"/>
                </a:solidFill>
                <a:latin typeface="微軟正黑體" pitchFamily="34" charset="-120"/>
                <a:ea typeface="微軟正黑體" pitchFamily="34" charset="-120"/>
              </a:rPr>
              <a:t>課</a:t>
            </a:r>
            <a:r>
              <a:rPr kumimoji="0" lang="zh-TW" altLang="en-US" sz="3200" u="none" dirty="0">
                <a:solidFill>
                  <a:srgbClr val="000000"/>
                </a:solidFill>
                <a:latin typeface="微軟正黑體" pitchFamily="34" charset="-120"/>
                <a:ea typeface="微軟正黑體" pitchFamily="34" charset="-120"/>
              </a:rPr>
              <a:t>務報告</a:t>
            </a:r>
            <a:endParaRPr kumimoji="0" lang="en-US" altLang="zh-TW" sz="3200" u="none" dirty="0">
              <a:solidFill>
                <a:srgbClr val="000000"/>
              </a:solidFill>
              <a:latin typeface="微軟正黑體" pitchFamily="34" charset="-120"/>
              <a:ea typeface="微軟正黑體" pitchFamily="34" charset="-120"/>
            </a:endParaRPr>
          </a:p>
        </p:txBody>
      </p:sp>
      <p:sp>
        <p:nvSpPr>
          <p:cNvPr id="5123" name="文字方塊 4"/>
          <p:cNvSpPr txBox="1">
            <a:spLocks noChangeArrowheads="1"/>
          </p:cNvSpPr>
          <p:nvPr/>
        </p:nvSpPr>
        <p:spPr bwMode="auto">
          <a:xfrm>
            <a:off x="663590" y="1055279"/>
            <a:ext cx="1209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r>
              <a:rPr kumimoji="0" lang="zh-TW" altLang="en-US" sz="4000" u="none">
                <a:latin typeface="微軟正黑體" pitchFamily="34" charset="-120"/>
                <a:ea typeface="微軟正黑體" pitchFamily="34" charset="-120"/>
              </a:rPr>
              <a:t>議程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45489" y="694124"/>
          <a:ext cx="9034408" cy="5307956"/>
        </p:xfrm>
        <a:graphic>
          <a:graphicData uri="http://schemas.openxmlformats.org/drawingml/2006/table">
            <a:tbl>
              <a:tblPr firstRow="1" firstCol="1" bandRow="1"/>
              <a:tblGrid>
                <a:gridCol w="1385770">
                  <a:extLst>
                    <a:ext uri="{9D8B030D-6E8A-4147-A177-3AD203B41FA5}">
                      <a16:colId xmlns:a16="http://schemas.microsoft.com/office/drawing/2014/main" val="20000"/>
                    </a:ext>
                  </a:extLst>
                </a:gridCol>
                <a:gridCol w="837018">
                  <a:extLst>
                    <a:ext uri="{9D8B030D-6E8A-4147-A177-3AD203B41FA5}">
                      <a16:colId xmlns:a16="http://schemas.microsoft.com/office/drawing/2014/main" val="20002"/>
                    </a:ext>
                  </a:extLst>
                </a:gridCol>
                <a:gridCol w="647922">
                  <a:extLst>
                    <a:ext uri="{9D8B030D-6E8A-4147-A177-3AD203B41FA5}">
                      <a16:colId xmlns:a16="http://schemas.microsoft.com/office/drawing/2014/main" val="20003"/>
                    </a:ext>
                  </a:extLst>
                </a:gridCol>
                <a:gridCol w="503939">
                  <a:extLst>
                    <a:ext uri="{9D8B030D-6E8A-4147-A177-3AD203B41FA5}">
                      <a16:colId xmlns:a16="http://schemas.microsoft.com/office/drawing/2014/main" val="20004"/>
                    </a:ext>
                  </a:extLst>
                </a:gridCol>
                <a:gridCol w="647922">
                  <a:extLst>
                    <a:ext uri="{9D8B030D-6E8A-4147-A177-3AD203B41FA5}">
                      <a16:colId xmlns:a16="http://schemas.microsoft.com/office/drawing/2014/main" val="2846792613"/>
                    </a:ext>
                  </a:extLst>
                </a:gridCol>
                <a:gridCol w="647922">
                  <a:extLst>
                    <a:ext uri="{9D8B030D-6E8A-4147-A177-3AD203B41FA5}">
                      <a16:colId xmlns:a16="http://schemas.microsoft.com/office/drawing/2014/main" val="210975798"/>
                    </a:ext>
                  </a:extLst>
                </a:gridCol>
                <a:gridCol w="935887">
                  <a:extLst>
                    <a:ext uri="{9D8B030D-6E8A-4147-A177-3AD203B41FA5}">
                      <a16:colId xmlns:a16="http://schemas.microsoft.com/office/drawing/2014/main" val="2056385768"/>
                    </a:ext>
                  </a:extLst>
                </a:gridCol>
                <a:gridCol w="736217">
                  <a:extLst>
                    <a:ext uri="{9D8B030D-6E8A-4147-A177-3AD203B41FA5}">
                      <a16:colId xmlns:a16="http://schemas.microsoft.com/office/drawing/2014/main" val="832713332"/>
                    </a:ext>
                  </a:extLst>
                </a:gridCol>
                <a:gridCol w="570125">
                  <a:extLst>
                    <a:ext uri="{9D8B030D-6E8A-4147-A177-3AD203B41FA5}">
                      <a16:colId xmlns:a16="http://schemas.microsoft.com/office/drawing/2014/main" val="20006"/>
                    </a:ext>
                  </a:extLst>
                </a:gridCol>
                <a:gridCol w="498907">
                  <a:extLst>
                    <a:ext uri="{9D8B030D-6E8A-4147-A177-3AD203B41FA5}">
                      <a16:colId xmlns:a16="http://schemas.microsoft.com/office/drawing/2014/main" val="20007"/>
                    </a:ext>
                  </a:extLst>
                </a:gridCol>
                <a:gridCol w="506778">
                  <a:extLst>
                    <a:ext uri="{9D8B030D-6E8A-4147-A177-3AD203B41FA5}">
                      <a16:colId xmlns:a16="http://schemas.microsoft.com/office/drawing/2014/main" val="20008"/>
                    </a:ext>
                  </a:extLst>
                </a:gridCol>
                <a:gridCol w="570125">
                  <a:extLst>
                    <a:ext uri="{9D8B030D-6E8A-4147-A177-3AD203B41FA5}">
                      <a16:colId xmlns:a16="http://schemas.microsoft.com/office/drawing/2014/main" val="20009"/>
                    </a:ext>
                  </a:extLst>
                </a:gridCol>
                <a:gridCol w="545876">
                  <a:extLst>
                    <a:ext uri="{9D8B030D-6E8A-4147-A177-3AD203B41FA5}">
                      <a16:colId xmlns:a16="http://schemas.microsoft.com/office/drawing/2014/main" val="20010"/>
                    </a:ext>
                  </a:extLst>
                </a:gridCol>
              </a:tblGrid>
              <a:tr h="287965">
                <a:tc gridSpan="9">
                  <a:txBody>
                    <a:bodyPr/>
                    <a:lstStyle/>
                    <a:p>
                      <a:pPr algn="ctr" fontAlgn="ctr">
                        <a:spcAft>
                          <a:spcPts val="0"/>
                        </a:spcAft>
                      </a:pPr>
                      <a:r>
                        <a:rPr lang="en-US" sz="1100" b="1" dirty="0">
                          <a:solidFill>
                            <a:srgbClr val="000000"/>
                          </a:solidFill>
                          <a:effectLst/>
                          <a:latin typeface="微軟正黑體"/>
                          <a:ea typeface="新細明體"/>
                        </a:rPr>
                        <a:t>                                                    </a:t>
                      </a:r>
                      <a:r>
                        <a:rPr lang="en-US" sz="1100" b="1" dirty="0" smtClean="0">
                          <a:solidFill>
                            <a:srgbClr val="000000"/>
                          </a:solidFill>
                          <a:effectLst/>
                          <a:latin typeface="微軟正黑體"/>
                          <a:ea typeface="新細明體"/>
                        </a:rPr>
                        <a:t>                            </a:t>
                      </a:r>
                      <a:r>
                        <a:rPr lang="en-US" altLang="zh-TW" sz="1400" b="1" i="1" dirty="0" smtClean="0">
                          <a:solidFill>
                            <a:srgbClr val="000000"/>
                          </a:solidFill>
                          <a:effectLst/>
                          <a:latin typeface="Times New Roman" panose="02020603050405020304" pitchFamily="18" charset="0"/>
                          <a:ea typeface="新細明體"/>
                          <a:cs typeface="Times New Roman" panose="02020603050405020304" pitchFamily="18" charset="0"/>
                        </a:rPr>
                        <a:t>IFRS 17 </a:t>
                      </a:r>
                      <a:r>
                        <a:rPr lang="zh-TW" altLang="en-US" sz="1400" b="1" dirty="0" smtClean="0">
                          <a:solidFill>
                            <a:srgbClr val="000000"/>
                          </a:solidFill>
                          <a:effectLst/>
                          <a:latin typeface="微軟正黑體" panose="020B0604030504040204" pitchFamily="34" charset="-120"/>
                          <a:ea typeface="微軟正黑體" panose="020B0604030504040204" pitchFamily="34" charset="-120"/>
                        </a:rPr>
                        <a:t>預算暨費用系統調整</a:t>
                      </a:r>
                      <a:r>
                        <a:rPr lang="zh-CN" sz="1400" b="1" dirty="0" smtClean="0">
                          <a:solidFill>
                            <a:srgbClr val="000000"/>
                          </a:solidFill>
                          <a:effectLst/>
                          <a:latin typeface="微軟正黑體" panose="020B0604030504040204" pitchFamily="34" charset="-120"/>
                          <a:ea typeface="微軟正黑體" panose="020B0604030504040204" pitchFamily="34" charset="-120"/>
                        </a:rPr>
                        <a:t>專案</a:t>
                      </a:r>
                      <a:r>
                        <a:rPr lang="zh-CN" sz="1400" b="1" dirty="0">
                          <a:solidFill>
                            <a:srgbClr val="000000"/>
                          </a:solidFill>
                          <a:effectLst/>
                          <a:latin typeface="微軟正黑體" panose="020B0604030504040204" pitchFamily="34" charset="-120"/>
                          <a:ea typeface="微軟正黑體" panose="020B0604030504040204" pitchFamily="34" charset="-120"/>
                        </a:rPr>
                        <a:t>關鍵里程碑追蹤表</a:t>
                      </a:r>
                      <a:endParaRPr lang="zh-TW" sz="1400" dirty="0">
                        <a:effectLst/>
                        <a:latin typeface="微軟正黑體" panose="020B0604030504040204" pitchFamily="34" charset="-120"/>
                        <a:ea typeface="微軟正黑體" panose="020B0604030504040204" pitchFamily="34" charset="-120"/>
                      </a:endParaRPr>
                    </a:p>
                  </a:txBody>
                  <a:tcPr marL="6029" marR="6029" marT="6029" marB="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gridSpan="4">
                  <a:txBody>
                    <a:bodyPr/>
                    <a:lstStyle/>
                    <a:p>
                      <a:pPr algn="r" fontAlgn="ctr">
                        <a:spcAft>
                          <a:spcPts val="0"/>
                        </a:spcAft>
                      </a:pPr>
                      <a:r>
                        <a:rPr lang="zh-CN" sz="1200" b="0" dirty="0" smtClean="0">
                          <a:solidFill>
                            <a:schemeClr val="tx1"/>
                          </a:solidFill>
                          <a:effectLst/>
                          <a:latin typeface="微軟正黑體" pitchFamily="34" charset="-120"/>
                          <a:ea typeface="微軟正黑體" pitchFamily="34" charset="-120"/>
                        </a:rPr>
                        <a:t>報告</a:t>
                      </a:r>
                      <a:r>
                        <a:rPr lang="zh-CN" sz="1200" b="0" dirty="0">
                          <a:solidFill>
                            <a:schemeClr val="tx1"/>
                          </a:solidFill>
                          <a:effectLst/>
                          <a:latin typeface="微軟正黑體" pitchFamily="34" charset="-120"/>
                          <a:ea typeface="微軟正黑體" pitchFamily="34" charset="-120"/>
                        </a:rPr>
                        <a:t>日期</a:t>
                      </a:r>
                      <a:r>
                        <a:rPr lang="zh-CN" sz="1200" b="0" dirty="0" smtClean="0">
                          <a:solidFill>
                            <a:schemeClr val="tx1"/>
                          </a:solidFill>
                          <a:effectLst/>
                          <a:latin typeface="微軟正黑體" pitchFamily="34" charset="-120"/>
                          <a:ea typeface="微軟正黑體" pitchFamily="34" charset="-120"/>
                        </a:rPr>
                        <a:t>：</a:t>
                      </a:r>
                      <a:r>
                        <a:rPr lang="en-US" altLang="zh-CN" sz="1200" b="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109</a:t>
                      </a:r>
                      <a:r>
                        <a:rPr lang="en-US" altLang="zh-TW" sz="1200" b="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/7/7</a:t>
                      </a:r>
                      <a:r>
                        <a:rPr lang="en-US" altLang="zh-TW" sz="1200" b="0" dirty="0" smtClean="0">
                          <a:solidFill>
                            <a:schemeClr val="tx1"/>
                          </a:solidFill>
                          <a:effectLst/>
                          <a:latin typeface="微軟正黑體" pitchFamily="34" charset="-120"/>
                          <a:ea typeface="微軟正黑體" pitchFamily="34" charset="-120"/>
                        </a:rPr>
                        <a:t> </a:t>
                      </a:r>
                      <a:endParaRPr lang="zh-TW" sz="1200" b="0" dirty="0">
                        <a:solidFill>
                          <a:schemeClr val="tx1"/>
                        </a:solidFill>
                        <a:effectLst/>
                        <a:latin typeface="微軟正黑體" pitchFamily="34" charset="-120"/>
                        <a:ea typeface="微軟正黑體" pitchFamily="34" charset="-120"/>
                      </a:endParaRPr>
                    </a:p>
                  </a:txBody>
                  <a:tcPr marL="6029" marR="6029" marT="6029" marB="0"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hMerge="1">
                  <a:txBody>
                    <a:bodyPr/>
                    <a:lstStyle/>
                    <a:p>
                      <a:pPr algn="ctr" fontAlgn="ctr">
                        <a:spcAft>
                          <a:spcPts val="0"/>
                        </a:spcAft>
                      </a:pPr>
                      <a:endParaRPr lang="zh-TW" sz="1000" dirty="0">
                        <a:effectLst/>
                        <a:latin typeface="微軟正黑體" pitchFamily="34" charset="-120"/>
                        <a:ea typeface="微軟正黑體" pitchFamily="34" charset="-120"/>
                      </a:endParaRPr>
                    </a:p>
                  </a:txBody>
                  <a:tcPr marL="6030" marR="6030" marT="6030" marB="0" anchor="ctr">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5974">
                <a:tc>
                  <a:txBody>
                    <a:bodyPr/>
                    <a:lstStyle/>
                    <a:p>
                      <a:pPr algn="ctr" fontAlgn="ctr">
                        <a:spcAft>
                          <a:spcPts val="0"/>
                        </a:spcAft>
                      </a:pPr>
                      <a:r>
                        <a:rPr lang="zh-TW" altLang="en-US" sz="1200" b="0" dirty="0" smtClean="0">
                          <a:solidFill>
                            <a:schemeClr val="bg1"/>
                          </a:solidFill>
                          <a:effectLst/>
                          <a:latin typeface="微軟正黑體" pitchFamily="34" charset="-120"/>
                          <a:ea typeface="微軟正黑體" pitchFamily="34" charset="-120"/>
                        </a:rPr>
                        <a:t>專案名稱</a:t>
                      </a:r>
                      <a:endParaRPr lang="zh-TW" sz="1200" b="0" dirty="0">
                        <a:solidFill>
                          <a:schemeClr val="bg1"/>
                        </a:solidFill>
                        <a:effectLst/>
                        <a:latin typeface="微軟正黑體" pitchFamily="34" charset="-120"/>
                        <a:ea typeface="微軟正黑體" pitchFamily="34" charset="-120"/>
                      </a:endParaRPr>
                    </a:p>
                  </a:txBody>
                  <a:tcPr marL="6029" marR="6029" marT="6029" marB="0" anchor="ctr">
                    <a:lnL w="31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rowSpan="2">
                  <a:txBody>
                    <a:bodyPr/>
                    <a:lstStyle/>
                    <a:p>
                      <a:pPr algn="ctr" fontAlgn="ctr">
                        <a:spcAft>
                          <a:spcPts val="0"/>
                        </a:spcAft>
                      </a:pPr>
                      <a:r>
                        <a:rPr lang="zh-CN" sz="1200" b="1" dirty="0">
                          <a:solidFill>
                            <a:srgbClr val="FFFFFF"/>
                          </a:solidFill>
                          <a:effectLst/>
                          <a:latin typeface="Calibri"/>
                          <a:ea typeface="微軟正黑體"/>
                        </a:rPr>
                        <a:t>里程碑</a:t>
                      </a:r>
                      <a:endParaRPr lang="zh-TW" sz="1200" b="1" dirty="0">
                        <a:effectLst/>
                        <a:latin typeface="Calibri"/>
                        <a:ea typeface="新細明體"/>
                      </a:endParaRPr>
                    </a:p>
                  </a:txBody>
                  <a:tcPr marL="6029" marR="6029" marT="6029" marB="0" anchor="ctr">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rowSpan="2">
                  <a:txBody>
                    <a:bodyPr/>
                    <a:lstStyle/>
                    <a:p>
                      <a:pPr algn="ctr" fontAlgn="ctr">
                        <a:spcAft>
                          <a:spcPts val="0"/>
                        </a:spcAft>
                      </a:pPr>
                      <a:r>
                        <a:rPr kumimoji="1" lang="zh-TW" altLang="en-US" sz="1200" b="1" i="0" u="none" strike="noStrike" kern="1200" cap="none" spc="0" normalizeH="0" baseline="0" noProof="0" dirty="0" smtClean="0">
                          <a:ln>
                            <a:noFill/>
                          </a:ln>
                          <a:solidFill>
                            <a:schemeClr val="bg1"/>
                          </a:solidFill>
                          <a:effectLst/>
                          <a:uLnTx/>
                          <a:uFillTx/>
                          <a:latin typeface="微軟正黑體" pitchFamily="34" charset="-120"/>
                          <a:ea typeface="微軟正黑體" pitchFamily="34" charset="-120"/>
                          <a:cs typeface="+mn-cs"/>
                        </a:rPr>
                        <a:t>需求收集</a:t>
                      </a:r>
                      <a:endParaRPr kumimoji="1" lang="en-US" altLang="zh-TW" sz="1200" b="1" i="0" u="none" strike="noStrike" kern="1200" cap="none" spc="0" normalizeH="0" baseline="0" noProof="0" dirty="0" smtClean="0">
                        <a:ln>
                          <a:noFill/>
                        </a:ln>
                        <a:solidFill>
                          <a:schemeClr val="bg1"/>
                        </a:solidFill>
                        <a:effectLst/>
                        <a:uLnTx/>
                        <a:uFillTx/>
                        <a:latin typeface="微軟正黑體" pitchFamily="34" charset="-120"/>
                        <a:ea typeface="微軟正黑體" pitchFamily="34" charset="-120"/>
                        <a:cs typeface="+mn-cs"/>
                      </a:endParaRPr>
                    </a:p>
                  </a:txBody>
                  <a:tcPr marL="6029" marR="6029" marT="6029"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rowSpan="2">
                  <a:txBody>
                    <a:bodyPr/>
                    <a:lstStyle/>
                    <a:p>
                      <a:pPr algn="ctr" fontAlgn="ctr">
                        <a:spcAft>
                          <a:spcPts val="0"/>
                        </a:spcAft>
                      </a:pPr>
                      <a:r>
                        <a:rPr kumimoji="1" lang="en-US" altLang="zh-TW" sz="1200" b="1" i="0" u="none" strike="noStrike" kern="1200" cap="none" spc="0" normalizeH="0" baseline="0" noProof="0" dirty="0" smtClean="0">
                          <a:ln>
                            <a:noFill/>
                          </a:ln>
                          <a:solidFill>
                            <a:schemeClr val="bg1"/>
                          </a:solidFill>
                          <a:effectLst/>
                          <a:uLnTx/>
                          <a:uFillTx/>
                          <a:latin typeface="微軟正黑體" pitchFamily="34" charset="-120"/>
                          <a:ea typeface="微軟正黑體" pitchFamily="34" charset="-120"/>
                          <a:cs typeface="+mn-cs"/>
                        </a:rPr>
                        <a:t>BRA</a:t>
                      </a:r>
                      <a:endParaRPr kumimoji="1" lang="zh-TW" altLang="en-US" sz="1200" b="1" i="0" u="none" strike="noStrike" kern="1200" cap="none" spc="0" normalizeH="0" baseline="0" noProof="0" dirty="0" smtClean="0">
                        <a:ln>
                          <a:noFill/>
                        </a:ln>
                        <a:solidFill>
                          <a:schemeClr val="bg1"/>
                        </a:solidFill>
                        <a:effectLst/>
                        <a:uLnTx/>
                        <a:uFillTx/>
                        <a:latin typeface="微軟正黑體" pitchFamily="34" charset="-120"/>
                        <a:ea typeface="微軟正黑體" pitchFamily="34" charset="-120"/>
                        <a:cs typeface="+mn-cs"/>
                      </a:endParaRPr>
                    </a:p>
                  </a:txBody>
                  <a:tcPr marL="6029" marR="6029" marT="6029"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699FF"/>
                    </a:solidFill>
                  </a:tcPr>
                </a:tc>
                <a:tc rowSpan="2">
                  <a:txBody>
                    <a:bodyPr/>
                    <a:lstStyle/>
                    <a:p>
                      <a:pPr algn="ctr" fontAlgn="ctr">
                        <a:spcAft>
                          <a:spcPts val="0"/>
                        </a:spcAft>
                      </a:pPr>
                      <a:r>
                        <a:rPr kumimoji="1" lang="zh-TW" altLang="en-US" sz="1200" b="1" i="0" u="none" strike="noStrike" kern="1200" cap="none" spc="0" normalizeH="0" baseline="0" noProof="0" dirty="0" smtClean="0">
                          <a:ln>
                            <a:noFill/>
                          </a:ln>
                          <a:solidFill>
                            <a:schemeClr val="bg1"/>
                          </a:solidFill>
                          <a:effectLst/>
                          <a:uLnTx/>
                          <a:uFillTx/>
                          <a:latin typeface="微軟正黑體" pitchFamily="34" charset="-120"/>
                          <a:ea typeface="微軟正黑體" pitchFamily="34" charset="-120"/>
                          <a:cs typeface="+mn-cs"/>
                        </a:rPr>
                        <a:t>成案簡報</a:t>
                      </a:r>
                    </a:p>
                  </a:txBody>
                  <a:tcPr marL="6029" marR="6029" marT="6029"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699FF"/>
                    </a:solidFill>
                  </a:tcPr>
                </a:tc>
                <a:tc rowSpan="2">
                  <a:txBody>
                    <a:bodyPr/>
                    <a:lstStyle/>
                    <a:p>
                      <a:pPr algn="ctr" fontAlgn="ctr">
                        <a:spcAft>
                          <a:spcPts val="0"/>
                        </a:spcAft>
                      </a:pPr>
                      <a:r>
                        <a:rPr kumimoji="1" lang="zh-TW" altLang="en-US" sz="1200" b="1" i="0" u="none" strike="noStrike" kern="1200" cap="none" spc="0" normalizeH="0" baseline="0" noProof="0" dirty="0" smtClean="0">
                          <a:ln>
                            <a:noFill/>
                          </a:ln>
                          <a:solidFill>
                            <a:schemeClr val="bg1"/>
                          </a:solidFill>
                          <a:effectLst/>
                          <a:uLnTx/>
                          <a:uFillTx/>
                          <a:latin typeface="微軟正黑體" pitchFamily="34" charset="-120"/>
                          <a:ea typeface="微軟正黑體" pitchFamily="34" charset="-120"/>
                          <a:cs typeface="+mn-cs"/>
                        </a:rPr>
                        <a:t>專案啟動</a:t>
                      </a:r>
                    </a:p>
                  </a:txBody>
                  <a:tcPr marL="6029" marR="6029" marT="6029"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699FF"/>
                    </a:solidFill>
                  </a:tcPr>
                </a:tc>
                <a:tc rowSpan="2">
                  <a:txBody>
                    <a:bodyPr/>
                    <a:lstStyle/>
                    <a:p>
                      <a:pPr algn="ctr" fontAlgn="ctr">
                        <a:spcAft>
                          <a:spcPts val="0"/>
                        </a:spcAft>
                      </a:pPr>
                      <a:r>
                        <a:rPr kumimoji="1" lang="zh-TW" altLang="en-US" sz="1200" b="1" i="0" u="none" strike="noStrike" kern="1200" cap="none" spc="0" normalizeH="0" baseline="0" noProof="0" dirty="0" smtClean="0">
                          <a:ln>
                            <a:noFill/>
                          </a:ln>
                          <a:solidFill>
                            <a:schemeClr val="bg1"/>
                          </a:solidFill>
                          <a:effectLst/>
                          <a:uLnTx/>
                          <a:uFillTx/>
                          <a:latin typeface="微軟正黑體" pitchFamily="34" charset="-120"/>
                          <a:ea typeface="微軟正黑體" pitchFamily="34" charset="-120"/>
                          <a:cs typeface="+mn-cs"/>
                        </a:rPr>
                        <a:t>需求訪談分析</a:t>
                      </a:r>
                    </a:p>
                  </a:txBody>
                  <a:tcPr marL="6029" marR="6029" marT="6029"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rowSpan="2">
                  <a:txBody>
                    <a:bodyPr/>
                    <a:lstStyle/>
                    <a:p>
                      <a:pPr algn="ctr" fontAlgn="ctr">
                        <a:spcAft>
                          <a:spcPts val="0"/>
                        </a:spcAft>
                      </a:pPr>
                      <a:r>
                        <a:rPr kumimoji="1" lang="zh-TW" altLang="en-US" sz="1200" b="1" i="0" u="none" strike="noStrike" kern="1200" cap="none" spc="0" normalizeH="0" baseline="0" noProof="0" dirty="0" smtClean="0">
                          <a:ln>
                            <a:noFill/>
                          </a:ln>
                          <a:solidFill>
                            <a:schemeClr val="bg1"/>
                          </a:solidFill>
                          <a:effectLst/>
                          <a:uLnTx/>
                          <a:uFillTx/>
                          <a:latin typeface="微軟正黑體" pitchFamily="34" charset="-120"/>
                          <a:ea typeface="微軟正黑體" pitchFamily="34" charset="-120"/>
                          <a:cs typeface="+mn-cs"/>
                        </a:rPr>
                        <a:t>系統設計</a:t>
                      </a:r>
                    </a:p>
                  </a:txBody>
                  <a:tcPr marL="6029" marR="6029" marT="6029"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rowSpan="2">
                  <a:txBody>
                    <a:bodyPr/>
                    <a:lstStyle/>
                    <a:p>
                      <a:pPr algn="ctr" fontAlgn="ctr">
                        <a:spcAft>
                          <a:spcPts val="0"/>
                        </a:spcAft>
                      </a:pPr>
                      <a:r>
                        <a:rPr lang="zh-TW" altLang="en-US" sz="1200" b="1" dirty="0" smtClean="0">
                          <a:solidFill>
                            <a:schemeClr val="bg1"/>
                          </a:solidFill>
                          <a:effectLst/>
                          <a:latin typeface="微軟正黑體" pitchFamily="34" charset="-120"/>
                          <a:ea typeface="微軟正黑體" pitchFamily="34" charset="-120"/>
                        </a:rPr>
                        <a:t>開發</a:t>
                      </a:r>
                    </a:p>
                  </a:txBody>
                  <a:tcPr marL="6029" marR="6029" marT="6029" marB="0" anchor="ctr">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rowSpan="2">
                  <a:txBody>
                    <a:bodyPr/>
                    <a:lstStyle/>
                    <a:p>
                      <a:pPr algn="ctr" fontAlgn="ctr">
                        <a:spcAft>
                          <a:spcPts val="0"/>
                        </a:spcAft>
                      </a:pPr>
                      <a:r>
                        <a:rPr lang="en-US" altLang="zh-TW" sz="1200" b="1" dirty="0" smtClean="0">
                          <a:solidFill>
                            <a:schemeClr val="bg1"/>
                          </a:solidFill>
                          <a:effectLst/>
                          <a:latin typeface="Times New Roman" panose="02020603050405020304" pitchFamily="18" charset="0"/>
                          <a:ea typeface="微軟正黑體" pitchFamily="34" charset="-120"/>
                          <a:cs typeface="Times New Roman" panose="02020603050405020304" pitchFamily="18" charset="0"/>
                        </a:rPr>
                        <a:t>SIT</a:t>
                      </a: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rowSpan="2">
                  <a:txBody>
                    <a:bodyPr/>
                    <a:lstStyle/>
                    <a:p>
                      <a:pPr algn="ctr" fontAlgn="ctr">
                        <a:spcAft>
                          <a:spcPts val="0"/>
                        </a:spcAft>
                      </a:pPr>
                      <a:r>
                        <a:rPr lang="en-US" altLang="zh-TW" sz="1200" b="1" dirty="0" smtClean="0">
                          <a:solidFill>
                            <a:schemeClr val="bg1"/>
                          </a:solidFill>
                          <a:effectLst/>
                          <a:latin typeface="Times New Roman" panose="02020603050405020304" pitchFamily="18" charset="0"/>
                          <a:ea typeface="微軟正黑體" pitchFamily="34" charset="-120"/>
                          <a:cs typeface="Times New Roman" panose="02020603050405020304" pitchFamily="18" charset="0"/>
                        </a:rPr>
                        <a:t>UAT</a:t>
                      </a: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rowSpan="2">
                  <a:txBody>
                    <a:bodyPr/>
                    <a:lstStyle/>
                    <a:p>
                      <a:pPr algn="ctr" fontAlgn="ctr">
                        <a:spcAft>
                          <a:spcPts val="0"/>
                        </a:spcAft>
                      </a:pPr>
                      <a:r>
                        <a:rPr lang="zh-TW" altLang="en-US" sz="1200" b="1" dirty="0" smtClean="0">
                          <a:solidFill>
                            <a:schemeClr val="bg1"/>
                          </a:solidFill>
                          <a:effectLst/>
                          <a:latin typeface="微軟正黑體" pitchFamily="34" charset="-120"/>
                          <a:ea typeface="微軟正黑體" pitchFamily="34" charset="-120"/>
                        </a:rPr>
                        <a:t>程式上版</a:t>
                      </a: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rowSpan="2">
                  <a:txBody>
                    <a:bodyPr/>
                    <a:lstStyle/>
                    <a:p>
                      <a:pPr algn="ctr" fontAlgn="ctr">
                        <a:spcAft>
                          <a:spcPts val="0"/>
                        </a:spcAft>
                      </a:pPr>
                      <a:r>
                        <a:rPr lang="zh-CN" sz="1200" b="1" dirty="0" smtClean="0">
                          <a:solidFill>
                            <a:srgbClr val="FFFFFF"/>
                          </a:solidFill>
                          <a:effectLst/>
                          <a:latin typeface="Calibri"/>
                          <a:ea typeface="微軟正黑體"/>
                        </a:rPr>
                        <a:t>專案結案</a:t>
                      </a:r>
                      <a:endParaRPr lang="zh-TW" sz="1200" b="1" dirty="0">
                        <a:effectLst/>
                        <a:latin typeface="Calibri"/>
                        <a:ea typeface="新細明體"/>
                      </a:endParaRPr>
                    </a:p>
                  </a:txBody>
                  <a:tcPr marL="6029" marR="6029" marT="6029" marB="0" anchor="ctr">
                    <a:lnL w="12700"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a16="http://schemas.microsoft.com/office/drawing/2014/main" val="10001"/>
                  </a:ext>
                </a:extLst>
              </a:tr>
              <a:tr h="18886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rgbClr val="FFFFFF"/>
                          </a:solidFill>
                          <a:effectLst/>
                          <a:uLnTx/>
                          <a:uFillTx/>
                          <a:latin typeface="微軟正黑體" pitchFamily="34" charset="-120"/>
                          <a:ea typeface="微軟正黑體" pitchFamily="34" charset="-120"/>
                          <a:cs typeface="+mn-cs"/>
                        </a:rPr>
                        <a:t>專案</a:t>
                      </a:r>
                      <a:r>
                        <a:rPr kumimoji="0" lang="zh-TW" altLang="en-US" sz="1200" b="0" i="0" u="none" strike="noStrike" kern="1200" cap="none" spc="0" normalizeH="0" baseline="0" noProof="0" dirty="0" smtClean="0">
                          <a:ln>
                            <a:noFill/>
                          </a:ln>
                          <a:solidFill>
                            <a:srgbClr val="FFFFFF"/>
                          </a:solidFill>
                          <a:effectLst/>
                          <a:uLnTx/>
                          <a:uFillTx/>
                          <a:latin typeface="微軟正黑體" pitchFamily="34" charset="-120"/>
                          <a:ea typeface="微軟正黑體" pitchFamily="34" charset="-120"/>
                          <a:cs typeface="+mn-cs"/>
                        </a:rPr>
                        <a:t>起迄</a:t>
                      </a:r>
                      <a:endParaRPr kumimoji="0" lang="zh-TW" altLang="en-US" sz="12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txBody>
                  <a:tcPr marL="6029" marR="6029" marT="6029" marB="0" anchor="ctr">
                    <a:lnL w="31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vMerge="1">
                  <a:txBody>
                    <a:bodyPr/>
                    <a:lstStyle/>
                    <a:p>
                      <a:endParaRPr lang="zh-TW" altLang="en-US"/>
                    </a:p>
                  </a:txBody>
                  <a:tcPr/>
                </a:tc>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zh-TW" altLang="zh-TW" sz="1200" b="1" dirty="0" smtClean="0">
                        <a:solidFill>
                          <a:schemeClr val="bg1"/>
                        </a:solidFill>
                        <a:effectLst/>
                        <a:latin typeface="微軟正黑體" pitchFamily="34" charset="-120"/>
                        <a:ea typeface="微軟正黑體" pitchFamily="34" charset="-120"/>
                      </a:endParaRPr>
                    </a:p>
                  </a:txBody>
                  <a:tcPr marL="6030" marR="6030" marT="603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zh-TW" altLang="zh-TW" sz="1200" b="1" dirty="0" smtClean="0">
                        <a:solidFill>
                          <a:schemeClr val="bg1"/>
                        </a:solidFill>
                        <a:effectLst/>
                        <a:latin typeface="微軟正黑體" pitchFamily="34" charset="-120"/>
                        <a:ea typeface="微軟正黑體" pitchFamily="34" charset="-120"/>
                      </a:endParaRPr>
                    </a:p>
                  </a:txBody>
                  <a:tcPr marL="6030" marR="6030" marT="603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zh-TW" altLang="zh-TW" sz="1200" b="1" dirty="0" smtClean="0">
                        <a:solidFill>
                          <a:schemeClr val="bg1"/>
                        </a:solidFill>
                        <a:effectLst/>
                        <a:latin typeface="微軟正黑體" pitchFamily="34" charset="-120"/>
                        <a:ea typeface="微軟正黑體" pitchFamily="34" charset="-120"/>
                      </a:endParaRPr>
                    </a:p>
                  </a:txBody>
                  <a:tcPr marL="6030" marR="6030" marT="6030" marB="0" anchor="ctr">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2"/>
                  </a:ext>
                </a:extLst>
              </a:tr>
              <a:tr h="371704">
                <a:tc>
                  <a:txBody>
                    <a:bodyPr/>
                    <a:lstStyle/>
                    <a:p>
                      <a:pPr algn="ctr" fontAlgn="ctr">
                        <a:spcAft>
                          <a:spcPts val="0"/>
                        </a:spcAft>
                      </a:pPr>
                      <a:r>
                        <a:rPr lang="en-US" altLang="zh-TW" sz="1200" b="0" i="1"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IFRS 17 </a:t>
                      </a:r>
                      <a:r>
                        <a:rPr lang="zh-TW" altLang="en-US" sz="1200" b="0" dirty="0" smtClean="0">
                          <a:solidFill>
                            <a:schemeClr val="tx1"/>
                          </a:solidFill>
                          <a:effectLst/>
                          <a:latin typeface="微軟正黑體" pitchFamily="34" charset="-120"/>
                          <a:ea typeface="微軟正黑體" pitchFamily="34" charset="-120"/>
                        </a:rPr>
                        <a:t>預算暨費用系統調整</a:t>
                      </a:r>
                      <a:endParaRPr lang="zh-TW" sz="1200" b="0" dirty="0">
                        <a:solidFill>
                          <a:schemeClr val="tx1"/>
                        </a:solidFill>
                        <a:effectLst/>
                        <a:latin typeface="微軟正黑體" pitchFamily="34" charset="-120"/>
                        <a:ea typeface="微軟正黑體" pitchFamily="34" charset="-120"/>
                      </a:endParaRPr>
                    </a:p>
                  </a:txBody>
                  <a:tcPr marL="6029" marR="6029" marT="6029" marB="0" anchor="ct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Aft>
                          <a:spcPts val="0"/>
                        </a:spcAft>
                      </a:pPr>
                      <a:r>
                        <a:rPr lang="zh-TW" altLang="en-US" sz="1100" b="0" dirty="0" smtClean="0">
                          <a:effectLst/>
                          <a:latin typeface="微軟正黑體" pitchFamily="34" charset="-120"/>
                          <a:ea typeface="微軟正黑體" pitchFamily="34" charset="-120"/>
                        </a:rPr>
                        <a:t>預計完成日</a:t>
                      </a:r>
                    </a:p>
                  </a:txBody>
                  <a:tcPr marL="6029" marR="6029" marT="60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a:r>
                        <a:rPr lang="en-US" altLang="zh-TW" sz="1000" dirty="0" smtClean="0">
                          <a:latin typeface="Times New Roman" panose="02020603050405020304" pitchFamily="18" charset="0"/>
                          <a:ea typeface="微軟正黑體" pitchFamily="34" charset="-120"/>
                          <a:cs typeface="Times New Roman" panose="02020603050405020304" pitchFamily="18" charset="0"/>
                        </a:rPr>
                        <a:t>109/6/30</a:t>
                      </a:r>
                      <a:endParaRPr lang="zh-TW" altLang="en-US" sz="1000" dirty="0">
                        <a:latin typeface="Times New Roman" panose="02020603050405020304" pitchFamily="18" charset="0"/>
                        <a:ea typeface="微軟正黑體" pitchFamily="34" charset="-120"/>
                        <a:cs typeface="Times New Roman" panose="02020603050405020304" pitchFamily="18" charset="0"/>
                      </a:endParaRPr>
                    </a:p>
                  </a:txBody>
                  <a:tcPr marL="6029" marR="6029" marT="6029"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r>
                        <a:rPr lang="en-US" altLang="zh-TW" sz="1000" dirty="0" smtClean="0">
                          <a:latin typeface="Times New Roman" panose="02020603050405020304" pitchFamily="18" charset="0"/>
                          <a:ea typeface="微軟正黑體" pitchFamily="34" charset="-120"/>
                          <a:cs typeface="Times New Roman" panose="02020603050405020304" pitchFamily="18" charset="0"/>
                        </a:rPr>
                        <a:t>109/9/30</a:t>
                      </a:r>
                      <a:endParaRPr lang="zh-TW" altLang="en-US" sz="1000" dirty="0">
                        <a:latin typeface="Times New Roman" panose="02020603050405020304" pitchFamily="18" charset="0"/>
                        <a:ea typeface="微軟正黑體" pitchFamily="34" charset="-120"/>
                        <a:cs typeface="Times New Roman" panose="02020603050405020304" pitchFamily="18" charset="0"/>
                      </a:endParaRP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TW" sz="1000" dirty="0" smtClean="0">
                          <a:latin typeface="Times New Roman" panose="02020603050405020304" pitchFamily="18" charset="0"/>
                          <a:ea typeface="微軟正黑體" pitchFamily="34" charset="-120"/>
                          <a:cs typeface="Times New Roman" panose="02020603050405020304" pitchFamily="18" charset="0"/>
                        </a:rPr>
                        <a:t>109/10/23</a:t>
                      </a:r>
                      <a:endParaRPr lang="zh-TW" altLang="en-US" sz="1000" dirty="0">
                        <a:latin typeface="Times New Roman" panose="02020603050405020304" pitchFamily="18" charset="0"/>
                        <a:ea typeface="微軟正黑體" pitchFamily="34" charset="-120"/>
                        <a:cs typeface="Times New Roman" panose="02020603050405020304" pitchFamily="18" charset="0"/>
                      </a:endParaRP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a:r>
                        <a:rPr lang="en-US" altLang="zh-TW" sz="1000" dirty="0" smtClean="0">
                          <a:latin typeface="Times New Roman" panose="02020603050405020304" pitchFamily="18" charset="0"/>
                          <a:ea typeface="微軟正黑體" pitchFamily="34" charset="-120"/>
                          <a:cs typeface="Times New Roman" panose="02020603050405020304" pitchFamily="18" charset="0"/>
                        </a:rPr>
                        <a:t>109/10/30</a:t>
                      </a:r>
                      <a:endParaRPr lang="zh-TW" altLang="en-US" sz="1000" dirty="0">
                        <a:latin typeface="Times New Roman" panose="02020603050405020304" pitchFamily="18" charset="0"/>
                        <a:ea typeface="微軟正黑體" pitchFamily="34" charset="-120"/>
                        <a:cs typeface="Times New Roman" panose="02020603050405020304" pitchFamily="18" charset="0"/>
                      </a:endParaRP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a:r>
                        <a:rPr lang="en-US" altLang="zh-TW" sz="1000" b="0" dirty="0" smtClean="0">
                          <a:latin typeface="Times New Roman" panose="02020603050405020304" pitchFamily="18" charset="0"/>
                          <a:cs typeface="Times New Roman" panose="02020603050405020304" pitchFamily="18" charset="0"/>
                        </a:rPr>
                        <a:t>110/5/31</a:t>
                      </a:r>
                      <a:endParaRPr lang="zh-TW" altLang="en-US" sz="1000" b="0" dirty="0">
                        <a:latin typeface="Times New Roman" panose="02020603050405020304" pitchFamily="18" charset="0"/>
                        <a:cs typeface="Times New Roman" panose="02020603050405020304" pitchFamily="18" charset="0"/>
                      </a:endParaRP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a:r>
                        <a:rPr lang="en-US" altLang="zh-TW" sz="1000" b="0" dirty="0" smtClean="0">
                          <a:latin typeface="Times New Roman" panose="02020603050405020304" pitchFamily="18" charset="0"/>
                          <a:cs typeface="Times New Roman" panose="02020603050405020304" pitchFamily="18" charset="0"/>
                        </a:rPr>
                        <a:t>110/8/30</a:t>
                      </a: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a:r>
                        <a:rPr lang="en-US" altLang="zh-TW" sz="1000" dirty="0" smtClean="0">
                          <a:latin typeface="Times New Roman" panose="02020603050405020304" pitchFamily="18" charset="0"/>
                          <a:ea typeface="微軟正黑體" pitchFamily="34" charset="-120"/>
                          <a:cs typeface="Times New Roman" panose="02020603050405020304" pitchFamily="18" charset="0"/>
                        </a:rPr>
                        <a:t>111/2/28</a:t>
                      </a: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a:r>
                        <a:rPr lang="en-US" altLang="zh-TW" sz="1000" dirty="0" smtClean="0">
                          <a:latin typeface="Times New Roman" panose="02020603050405020304" pitchFamily="18" charset="0"/>
                          <a:ea typeface="微軟正黑體" pitchFamily="34" charset="-120"/>
                          <a:cs typeface="Times New Roman" panose="02020603050405020304" pitchFamily="18" charset="0"/>
                        </a:rPr>
                        <a:t>111/5/31</a:t>
                      </a: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a:r>
                        <a:rPr lang="en-US" altLang="zh-TW" sz="1000" dirty="0" smtClean="0">
                          <a:solidFill>
                            <a:schemeClr val="tx1"/>
                          </a:solidFill>
                          <a:latin typeface="Times New Roman" panose="02020603050405020304" pitchFamily="18" charset="0"/>
                          <a:cs typeface="Times New Roman" panose="02020603050405020304" pitchFamily="18" charset="0"/>
                        </a:rPr>
                        <a:t>111/8/31</a:t>
                      </a:r>
                      <a:endParaRPr lang="zh-TW" altLang="en-US" sz="1000" dirty="0">
                        <a:solidFill>
                          <a:schemeClr val="tx1"/>
                        </a:solidFill>
                        <a:latin typeface="Times New Roman" panose="02020603050405020304" pitchFamily="18" charset="0"/>
                        <a:cs typeface="Times New Roman" panose="02020603050405020304" pitchFamily="18" charset="0"/>
                      </a:endParaRP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a:r>
                        <a:rPr lang="en-US" altLang="zh-TW" sz="1000" dirty="0" smtClean="0">
                          <a:latin typeface="Times New Roman" panose="02020603050405020304" pitchFamily="18" charset="0"/>
                          <a:ea typeface="微軟正黑體" pitchFamily="34" charset="-120"/>
                          <a:cs typeface="Times New Roman" panose="02020603050405020304" pitchFamily="18" charset="0"/>
                        </a:rPr>
                        <a:t>111/10/03</a:t>
                      </a: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000" b="1" dirty="0" smtClean="0">
                          <a:latin typeface="Times New Roman" panose="02020603050405020304" pitchFamily="18" charset="0"/>
                          <a:ea typeface="微軟正黑體" pitchFamily="34" charset="-120"/>
                          <a:cs typeface="Times New Roman" panose="02020603050405020304" pitchFamily="18" charset="0"/>
                        </a:rPr>
                        <a:t>114/3/31</a:t>
                      </a:r>
                      <a:endParaRPr lang="zh-TW" altLang="en-US" sz="1000" b="1" dirty="0" smtClean="0">
                        <a:latin typeface="Times New Roman" panose="02020603050405020304" pitchFamily="18" charset="0"/>
                        <a:ea typeface="微軟正黑體" pitchFamily="34" charset="-120"/>
                        <a:cs typeface="Times New Roman" panose="02020603050405020304" pitchFamily="18" charset="0"/>
                      </a:endParaRPr>
                    </a:p>
                  </a:txBody>
                  <a:tcPr marL="6029" marR="6029" marT="6029" marB="0" anchor="ctr">
                    <a:lnL w="12700"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888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200" b="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108/5~114/3/31</a:t>
                      </a:r>
                      <a:endParaRPr lang="zh-TW" altLang="zh-TW" sz="1200" b="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endParaRPr>
                    </a:p>
                  </a:txBody>
                  <a:tcPr marL="6029" marR="6029" marT="6029" marB="0" anchor="ct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spcAft>
                          <a:spcPts val="0"/>
                        </a:spcAft>
                      </a:pPr>
                      <a:r>
                        <a:rPr lang="zh-TW" altLang="en-US" sz="1100" b="0" dirty="0" smtClean="0">
                          <a:effectLst/>
                          <a:latin typeface="微軟正黑體" pitchFamily="34" charset="-120"/>
                          <a:ea typeface="微軟正黑體" pitchFamily="34" charset="-120"/>
                        </a:rPr>
                        <a:t>實際完成日</a:t>
                      </a:r>
                    </a:p>
                  </a:txBody>
                  <a:tcPr marL="6029" marR="6029" marT="6029"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altLang="zh-TW" sz="1000" dirty="0" smtClean="0">
                          <a:solidFill>
                            <a:srgbClr val="0000FF"/>
                          </a:solidFill>
                          <a:latin typeface="+mn-lt"/>
                        </a:rPr>
                        <a:t>109/6/30</a:t>
                      </a:r>
                      <a:endParaRPr lang="zh-TW" altLang="en-US" sz="1000" dirty="0">
                        <a:solidFill>
                          <a:srgbClr val="0000FF"/>
                        </a:solidFill>
                        <a:latin typeface="+mn-lt"/>
                      </a:endParaRPr>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TW" altLang="en-US" sz="1000" dirty="0"/>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TW" altLang="en-US" sz="1000" dirty="0"/>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TW" altLang="en-US" sz="1000" dirty="0"/>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TW" altLang="en-US" sz="1000" dirty="0"/>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TW" altLang="en-US" sz="1000" dirty="0"/>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TW" altLang="en-US" sz="1000" dirty="0"/>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TW" altLang="en-US" sz="1000" dirty="0"/>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TW" altLang="en-US" sz="1000" dirty="0"/>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TW" altLang="en-US" sz="1000" dirty="0"/>
                    </a:p>
                  </a:txBody>
                  <a:tcPr marL="6029" marR="6029" marT="602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latin typeface="微軟正黑體" pitchFamily="34" charset="-120"/>
                        <a:ea typeface="微軟正黑體" pitchFamily="34" charset="-120"/>
                      </a:endParaRPr>
                    </a:p>
                  </a:txBody>
                  <a:tcPr marL="6030" marR="6030" marT="6030" marB="0" anchor="ctr">
                    <a:lnL w="12700"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054410">
                <a:tc>
                  <a:txBody>
                    <a:bodyPr/>
                    <a:lstStyle/>
                    <a:p>
                      <a:pPr algn="ctr" fontAlgn="ctr">
                        <a:spcAft>
                          <a:spcPts val="0"/>
                        </a:spcAft>
                      </a:pPr>
                      <a:r>
                        <a:rPr lang="zh-CN" sz="1400" b="1" dirty="0">
                          <a:solidFill>
                            <a:schemeClr val="bg1"/>
                          </a:solidFill>
                          <a:effectLst/>
                          <a:latin typeface="Calibri"/>
                          <a:ea typeface="微軟正黑體"/>
                        </a:rPr>
                        <a:t>專案狀態說明</a:t>
                      </a:r>
                      <a:endParaRPr lang="zh-TW" sz="1400" dirty="0">
                        <a:solidFill>
                          <a:schemeClr val="bg1"/>
                        </a:solidFill>
                        <a:effectLst/>
                        <a:latin typeface="Calibri"/>
                        <a:ea typeface="新細明體"/>
                      </a:endParaRPr>
                    </a:p>
                  </a:txBody>
                  <a:tcPr marL="6029" marR="6029" marT="60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gridSpan="12">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TW" altLang="en-US" sz="1200" b="1"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需求收集</a:t>
                      </a:r>
                      <a:endParaRPr kumimoji="0" lang="en-US" altLang="zh-TW" sz="12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4680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於</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108/5/10~108/8/28</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召開</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10</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場需求收集會議</a:t>
                      </a: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4680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審計課於</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108/10/23</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會議中回覆，將兩層式架構，改回一層式</a:t>
                      </a: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4680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費用分類：</a:t>
                      </a: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720000" marR="0" lvl="2" indent="-180000" algn="l" defTabSz="914400" rtl="0" eaLnBrk="1" fontAlgn="auto" latinLnBrk="0" hangingPunct="1">
                        <a:lnSpc>
                          <a:spcPct val="100000"/>
                        </a:lnSpc>
                        <a:spcBef>
                          <a:spcPts val="0"/>
                        </a:spcBef>
                        <a:spcAft>
                          <a:spcPts val="0"/>
                        </a:spcAft>
                        <a:buClrTx/>
                        <a:buSzTx/>
                        <a:buFont typeface="+mj-lt"/>
                        <a:buAutoNum type="arabicPeriod"/>
                        <a:tabLst/>
                        <a:defRPr/>
                      </a:pP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於</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108</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年</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10</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月召開</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4</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場費用分類會議</a:t>
                      </a: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720000" marR="0" lvl="2" indent="-180000" algn="l" defTabSz="914400" rtl="0" eaLnBrk="1" fontAlgn="auto" latinLnBrk="0" hangingPunct="1">
                        <a:lnSpc>
                          <a:spcPct val="100000"/>
                        </a:lnSpc>
                        <a:spcBef>
                          <a:spcPts val="0"/>
                        </a:spcBef>
                        <a:spcAft>
                          <a:spcPts val="0"/>
                        </a:spcAft>
                        <a:buClrTx/>
                        <a:buSzTx/>
                        <a:buFont typeface="+mj-lt"/>
                        <a:buAutoNum type="arabicPeriod"/>
                        <a:tabLst/>
                        <a:defRPr/>
                      </a:pP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預定</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109/6/30</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完成系統相關功能盤點，盤點範圍如下：</a:t>
                      </a: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972000" marR="0" lvl="4" indent="-228600" algn="l" defTabSz="914400" rtl="0" eaLnBrk="1" fontAlgn="auto" latinLnBrk="0" hangingPunct="1">
                        <a:lnSpc>
                          <a:spcPct val="100000"/>
                        </a:lnSpc>
                        <a:spcBef>
                          <a:spcPts val="0"/>
                        </a:spcBef>
                        <a:spcAft>
                          <a:spcPts val="0"/>
                        </a:spcAft>
                        <a:buClrTx/>
                        <a:buSzTx/>
                        <a:buFont typeface="+mj-lt"/>
                        <a:buAutoNum type="arabicParenR"/>
                        <a:tabLst/>
                        <a:defRPr/>
                      </a:pP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兩套帳架構系統調整範圍確認</a:t>
                      </a: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972000" marR="0" lvl="4" indent="-228600" algn="l" defTabSz="914400" rtl="0" eaLnBrk="1" fontAlgn="auto" latinLnBrk="0" hangingPunct="1">
                        <a:lnSpc>
                          <a:spcPct val="100000"/>
                        </a:lnSpc>
                        <a:spcBef>
                          <a:spcPts val="0"/>
                        </a:spcBef>
                        <a:spcAft>
                          <a:spcPts val="0"/>
                        </a:spcAft>
                        <a:buClrTx/>
                        <a:buSzTx/>
                        <a:buFont typeface="+mj-lt"/>
                        <a:buAutoNum type="arabicParenR"/>
                        <a:tabLst/>
                        <a:defRPr/>
                      </a:pP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確認費用分類規則</a:t>
                      </a: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720000" marR="0" lvl="2" indent="-180000" algn="l" defTabSz="914400" rtl="0" eaLnBrk="1" fontAlgn="auto" latinLnBrk="0" hangingPunct="1">
                        <a:lnSpc>
                          <a:spcPct val="100000"/>
                        </a:lnSpc>
                        <a:spcBef>
                          <a:spcPts val="0"/>
                        </a:spcBef>
                        <a:spcAft>
                          <a:spcPts val="0"/>
                        </a:spcAft>
                        <a:buClrTx/>
                        <a:buSzTx/>
                        <a:buFont typeface="+mj-lt"/>
                        <a:buAutoNum type="arabicPeriod"/>
                        <a:tabLst/>
                        <a:defRPr/>
                      </a:pP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於</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108/12/12</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開始盤點功能：整體進度：</a:t>
                      </a:r>
                      <a:r>
                        <a:rPr kumimoji="0" lang="zh-TW" altLang="en-US" sz="1200" b="0" i="0" u="none" strike="noStrike" kern="1200" cap="none" spc="0" normalizeH="0" baseline="0" noProof="0" dirty="0" smtClean="0">
                          <a:ln>
                            <a:noFill/>
                          </a:ln>
                          <a:solidFill>
                            <a:srgbClr val="0000FF"/>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於</a:t>
                      </a:r>
                      <a:r>
                        <a:rPr kumimoji="0" lang="en-US" altLang="zh-TW" sz="1200" b="0" i="0" u="none" strike="noStrike" kern="1200" cap="none" spc="0" normalizeH="0" baseline="0" noProof="0" dirty="0" smtClean="0">
                          <a:ln>
                            <a:noFill/>
                          </a:ln>
                          <a:solidFill>
                            <a:srgbClr val="0000FF"/>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6/30</a:t>
                      </a:r>
                      <a:r>
                        <a:rPr kumimoji="0" lang="zh-TW" altLang="en-US" sz="1200" b="0" i="0" u="none" strike="noStrike" kern="1200" cap="none" spc="0" normalizeH="0" baseline="0" noProof="0" dirty="0" smtClean="0">
                          <a:ln>
                            <a:noFill/>
                          </a:ln>
                          <a:solidFill>
                            <a:srgbClr val="0000FF"/>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完成</a:t>
                      </a:r>
                      <a:endParaRPr kumimoji="0" lang="en-US" altLang="zh-TW" sz="1200" b="0" i="0" u="none" strike="noStrike" kern="1200" cap="none" spc="0" normalizeH="0" baseline="0" noProof="0" dirty="0" smtClean="0">
                        <a:ln>
                          <a:noFill/>
                        </a:ln>
                        <a:solidFill>
                          <a:srgbClr val="0000FF"/>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endParaRPr>
                    </a:p>
                    <a:p>
                      <a:pPr marL="743400" marR="0" lvl="4" indent="0" algn="l" defTabSz="914400" rtl="0" eaLnBrk="1" fontAlgn="auto" latinLnBrk="0" hangingPunct="1">
                        <a:lnSpc>
                          <a:spcPct val="100000"/>
                        </a:lnSpc>
                        <a:spcBef>
                          <a:spcPts val="0"/>
                        </a:spcBef>
                        <a:spcAft>
                          <a:spcPts val="0"/>
                        </a:spcAft>
                        <a:buClrTx/>
                        <a:buSzTx/>
                        <a:buFont typeface="+mj-lt"/>
                        <a:buNone/>
                        <a:tabLst/>
                        <a:defRPr/>
                      </a:pP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972000" marR="0" lvl="4" indent="-228600" algn="l" defTabSz="914400" rtl="0" eaLnBrk="1" fontAlgn="auto" latinLnBrk="0" hangingPunct="1">
                        <a:lnSpc>
                          <a:spcPct val="100000"/>
                        </a:lnSpc>
                        <a:spcBef>
                          <a:spcPts val="0"/>
                        </a:spcBef>
                        <a:spcAft>
                          <a:spcPts val="0"/>
                        </a:spcAft>
                        <a:buClrTx/>
                        <a:buSzTx/>
                        <a:buFont typeface="+mj-lt"/>
                        <a:buAutoNum type="arabicParenR"/>
                        <a:tabLst/>
                        <a:defRPr/>
                      </a:pP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743400" marR="0" lvl="4" indent="0" algn="l" defTabSz="914400" rtl="0" eaLnBrk="1" fontAlgn="auto" latinLnBrk="0" hangingPunct="1">
                        <a:lnSpc>
                          <a:spcPct val="100000"/>
                        </a:lnSpc>
                        <a:spcBef>
                          <a:spcPts val="0"/>
                        </a:spcBef>
                        <a:spcAft>
                          <a:spcPts val="0"/>
                        </a:spcAft>
                        <a:buClrTx/>
                        <a:buSzTx/>
                        <a:buFont typeface="+mj-lt"/>
                        <a:buNone/>
                        <a:tabLst/>
                        <a:defRPr/>
                      </a:pP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0" marR="0" lvl="0" indent="-16200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altLang="zh-TW" sz="800" b="0" i="0" u="none" strike="noStrike" kern="1200" cap="none" spc="0" normalizeH="0" baseline="0" noProof="0" dirty="0" smtClean="0">
                        <a:ln>
                          <a:noFill/>
                        </a:ln>
                        <a:solidFill>
                          <a:srgbClr val="2A0DFF"/>
                        </a:solidFill>
                        <a:effectLst/>
                        <a:uLnTx/>
                        <a:uFillTx/>
                        <a:latin typeface="微軟正黑體" pitchFamily="34" charset="-120"/>
                        <a:ea typeface="微軟正黑體" pitchFamily="34" charset="-120"/>
                        <a:cs typeface="+mn-cs"/>
                        <a:sym typeface="Wingdings" pitchFamily="2" charset="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TW" altLang="en-US" sz="1200" b="1"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rPr>
                        <a:t>專案成立時程說明：</a:t>
                      </a:r>
                      <a:endParaRPr kumimoji="0" lang="en-US" altLang="zh-TW" sz="1200" b="1"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endParaRPr>
                    </a:p>
                    <a:p>
                      <a:pPr marL="4680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rPr>
                        <a:t>BRA</a:t>
                      </a:r>
                      <a:r>
                        <a:rPr kumimoji="0" lang="zh-TW"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rPr>
                        <a:t>階段：</a:t>
                      </a:r>
                      <a:r>
                        <a:rPr kumimoji="0" lang="zh-TW" altLang="en-US" sz="1200" b="0" i="0" u="none" strike="noStrike" kern="1200" cap="none" spc="0" normalizeH="0" baseline="0" noProof="0" dirty="0" smtClean="0">
                          <a:ln>
                            <a:noFill/>
                          </a:ln>
                          <a:solidFill>
                            <a:srgbClr val="0000FF"/>
                          </a:solidFill>
                          <a:effectLst/>
                          <a:uLnTx/>
                          <a:uFillTx/>
                          <a:latin typeface="Times New Roman" panose="02020603050405020304" pitchFamily="18" charset="0"/>
                          <a:ea typeface="微軟正黑體" pitchFamily="34" charset="-120"/>
                          <a:cs typeface="Times New Roman" panose="02020603050405020304" pitchFamily="18" charset="0"/>
                        </a:rPr>
                        <a:t>於</a:t>
                      </a:r>
                      <a:r>
                        <a:rPr kumimoji="0" lang="en-US" altLang="zh-TW" sz="1200" b="0" i="0" u="none" strike="noStrike" kern="1200" cap="none" spc="0" normalizeH="0" baseline="0" noProof="0" dirty="0" smtClean="0">
                          <a:ln>
                            <a:noFill/>
                          </a:ln>
                          <a:solidFill>
                            <a:srgbClr val="0000FF"/>
                          </a:solidFill>
                          <a:effectLst/>
                          <a:uLnTx/>
                          <a:uFillTx/>
                          <a:latin typeface="Times New Roman" panose="02020603050405020304" pitchFamily="18" charset="0"/>
                          <a:ea typeface="微軟正黑體" pitchFamily="34" charset="-120"/>
                          <a:cs typeface="Times New Roman" panose="02020603050405020304" pitchFamily="18" charset="0"/>
                        </a:rPr>
                        <a:t>7/6</a:t>
                      </a:r>
                      <a:r>
                        <a:rPr kumimoji="0" lang="zh-TW" altLang="en-US" sz="1200" b="0" i="0" u="none" strike="noStrike" kern="1200" cap="none" spc="0" normalizeH="0" baseline="0" noProof="0" dirty="0" smtClean="0">
                          <a:ln>
                            <a:noFill/>
                          </a:ln>
                          <a:solidFill>
                            <a:srgbClr val="0000FF"/>
                          </a:solidFill>
                          <a:effectLst/>
                          <a:uLnTx/>
                          <a:uFillTx/>
                          <a:latin typeface="Times New Roman" panose="02020603050405020304" pitchFamily="18" charset="0"/>
                          <a:ea typeface="微軟正黑體" pitchFamily="34" charset="-120"/>
                          <a:cs typeface="Times New Roman" panose="02020603050405020304" pitchFamily="18" charset="0"/>
                        </a:rPr>
                        <a:t>開始，目前尚未有進度</a:t>
                      </a:r>
                      <a:endParaRPr kumimoji="0" lang="en-US" altLang="zh-TW" sz="1200" b="0" i="0" u="none" strike="noStrike" kern="1200" cap="none" spc="0" normalizeH="0" baseline="0" noProof="0" dirty="0" smtClean="0">
                        <a:ln>
                          <a:noFill/>
                        </a:ln>
                        <a:solidFill>
                          <a:srgbClr val="0000FF"/>
                        </a:solidFill>
                        <a:effectLst/>
                        <a:uLnTx/>
                        <a:uFillTx/>
                        <a:latin typeface="Times New Roman" panose="02020603050405020304" pitchFamily="18" charset="0"/>
                        <a:ea typeface="微軟正黑體" pitchFamily="34" charset="-120"/>
                        <a:cs typeface="Times New Roman" panose="02020603050405020304" pitchFamily="18" charset="0"/>
                      </a:endParaRPr>
                    </a:p>
                    <a:p>
                      <a:pPr marL="4680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rPr>
                        <a:t>成案簡報預計開始時程待安排</a:t>
                      </a:r>
                      <a:endPar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endParaRPr>
                    </a:p>
                    <a:p>
                      <a:pPr marL="4680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rPr>
                        <a:t>專案啟動時程預定於</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rPr>
                        <a:t>10/30</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TW" altLang="en-US" sz="1200" b="1"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rPr>
                        <a:t>需求分析</a:t>
                      </a:r>
                      <a:endParaRPr kumimoji="0" lang="en-US" altLang="zh-TW" sz="1200" b="1"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endParaRPr>
                    </a:p>
                    <a:p>
                      <a:pPr marL="4680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原預定</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109/4</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開始進行訪談，但顧問</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4</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月尚未進場，而改至</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7</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月進場</a:t>
                      </a:r>
                      <a:r>
                        <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於</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5/22 IFRS </a:t>
                      </a:r>
                      <a:r>
                        <a:rPr kumimoji="0" lang="en-US" altLang="zh-TW" sz="1200" b="0" i="1"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17</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第二階段導入案合約暨工作項目確認會議，顧問所回覆之時程</a:t>
                      </a:r>
                      <a:r>
                        <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 ，預計</a:t>
                      </a:r>
                      <a:r>
                        <a:rPr kumimoji="0" lang="en-US" altLang="zh-TW"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10/23</a:t>
                      </a:r>
                      <a:r>
                        <a:rPr kumimoji="0" lang="zh-TW"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微軟正黑體" pitchFamily="34" charset="-120"/>
                          <a:cs typeface="Times New Roman" panose="02020603050405020304" pitchFamily="18" charset="0"/>
                          <a:sym typeface="Wingdings" pitchFamily="2" charset="2"/>
                        </a:rPr>
                        <a:t>與顧問完成費用分類咨詢與討論。</a:t>
                      </a:r>
                      <a:endPar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endParaRPr>
                    </a:p>
                    <a:p>
                      <a:pPr marL="468000" marR="0" lvl="1" indent="-1800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訪談順序：審計課</a:t>
                      </a:r>
                      <a:r>
                        <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人資部</a:t>
                      </a:r>
                      <a:r>
                        <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業務核算課</a:t>
                      </a:r>
                      <a:r>
                        <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總務部</a:t>
                      </a:r>
                      <a:r>
                        <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企劃課</a:t>
                      </a:r>
                      <a:r>
                        <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不動產管理部</a:t>
                      </a:r>
                      <a:r>
                        <a:rPr kumimoji="0" lang="en-US" altLang="zh-TW"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a:t>
                      </a:r>
                      <a:r>
                        <a:rPr kumimoji="0" lang="zh-TW" altLang="en-US" sz="1200" b="0" i="0" u="none" strike="noStrike" kern="1200" cap="none" spc="0" normalizeH="0" baseline="0" noProof="0" dirty="0" smtClean="0">
                          <a:ln>
                            <a:noFill/>
                          </a:ln>
                          <a:solidFill>
                            <a:schemeClr val="tx1"/>
                          </a:solidFill>
                          <a:effectLst/>
                          <a:uLnTx/>
                          <a:uFillTx/>
                          <a:latin typeface="微軟正黑體" pitchFamily="34" charset="-120"/>
                          <a:ea typeface="微軟正黑體" pitchFamily="34" charset="-120"/>
                          <a:cs typeface="+mn-cs"/>
                          <a:sym typeface="Wingdings" pitchFamily="2" charset="2"/>
                        </a:rPr>
                        <a:t>會計課</a:t>
                      </a:r>
                      <a:endParaRPr kumimoji="0" lang="en-US" altLang="zh-TW" sz="12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2880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altLang="zh-TW" sz="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txBody>
                  <a:tcPr marL="6029" marR="6029" marT="6029"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5"/>
                  </a:ext>
                </a:extLst>
              </a:tr>
            </a:tbl>
          </a:graphicData>
        </a:graphic>
      </p:graphicFrame>
      <p:sp>
        <p:nvSpPr>
          <p:cNvPr id="7" name="標題 1"/>
          <p:cNvSpPr txBox="1">
            <a:spLocks/>
          </p:cNvSpPr>
          <p:nvPr/>
        </p:nvSpPr>
        <p:spPr>
          <a:xfrm>
            <a:off x="2286158" y="105423"/>
            <a:ext cx="6245367" cy="537912"/>
          </a:xfrm>
          <a:prstGeom prst="rect">
            <a:avLst/>
          </a:prstGeom>
          <a:solidFill>
            <a:schemeClr val="accent2">
              <a:lumMod val="75000"/>
            </a:schemeClr>
          </a:solidFill>
        </p:spPr>
        <p:txBody>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l" defTabSz="914217" rtl="0" eaLnBrk="0" fontAlgn="auto" latinLnBrk="0" hangingPunct="0">
              <a:lnSpc>
                <a:spcPct val="100000"/>
              </a:lnSpc>
              <a:spcBef>
                <a:spcPts val="0"/>
              </a:spcBef>
              <a:spcAft>
                <a:spcPts val="0"/>
              </a:spcAft>
              <a:buClrTx/>
              <a:buSzTx/>
              <a:buFontTx/>
              <a:buNone/>
              <a:tabLst/>
              <a:defRPr/>
            </a:pPr>
            <a:r>
              <a:rPr kumimoji="1" lang="en-US" altLang="zh-TW" sz="2999" b="0" i="0" u="sng" strike="noStrike" kern="0" cap="none" spc="0" normalizeH="0" baseline="0" noProof="0" dirty="0">
                <a:ln>
                  <a:noFill/>
                </a:ln>
                <a:solidFill>
                  <a:srgbClr val="FFFFFF"/>
                </a:solidFill>
                <a:effectLst/>
                <a:uLnTx/>
                <a:uFillTx/>
                <a:latin typeface="Times New Roman" panose="02020603050405020304" pitchFamily="18" charset="0"/>
                <a:ea typeface="微軟正黑體" panose="020B0604030504040204" pitchFamily="34" charset="-120"/>
                <a:cs typeface="Times New Roman" panose="02020603050405020304" pitchFamily="18" charset="0"/>
              </a:rPr>
              <a:t>IFRS 17</a:t>
            </a:r>
            <a:r>
              <a:rPr kumimoji="1" lang="zh-TW" altLang="en-US" sz="2999" b="0" i="0" u="sng"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j-cs"/>
              </a:rPr>
              <a:t>保險合約</a:t>
            </a:r>
            <a:r>
              <a:rPr kumimoji="1" lang="en-US" altLang="zh-TW" sz="2999" b="0" i="0" u="sng"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r>
              <a:rPr kumimoji="1" lang="zh-TW" altLang="en-US" sz="2999" b="0" i="0" u="sng"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j-cs"/>
              </a:rPr>
              <a:t>投資資訊部</a:t>
            </a:r>
            <a:r>
              <a:rPr kumimoji="1" lang="en-US" altLang="zh-TW" sz="2999" b="0" i="0" u="sng"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p>
        </p:txBody>
      </p:sp>
      <p:graphicFrame>
        <p:nvGraphicFramePr>
          <p:cNvPr id="8" name="表格 7"/>
          <p:cNvGraphicFramePr>
            <a:graphicFrameLocks noGrp="1"/>
          </p:cNvGraphicFramePr>
          <p:nvPr>
            <p:extLst/>
          </p:nvPr>
        </p:nvGraphicFramePr>
        <p:xfrm>
          <a:off x="2070205" y="3717761"/>
          <a:ext cx="6309964" cy="637449"/>
        </p:xfrm>
        <a:graphic>
          <a:graphicData uri="http://schemas.openxmlformats.org/drawingml/2006/table">
            <a:tbl>
              <a:tblPr firstRow="1" bandRow="1">
                <a:tableStyleId>{5C22544A-7EE6-4342-B048-85BDC9FD1C3A}</a:tableStyleId>
              </a:tblPr>
              <a:tblGrid>
                <a:gridCol w="836137">
                  <a:extLst>
                    <a:ext uri="{9D8B030D-6E8A-4147-A177-3AD203B41FA5}">
                      <a16:colId xmlns:a16="http://schemas.microsoft.com/office/drawing/2014/main" val="1888709513"/>
                    </a:ext>
                  </a:extLst>
                </a:gridCol>
                <a:gridCol w="714328">
                  <a:extLst>
                    <a:ext uri="{9D8B030D-6E8A-4147-A177-3AD203B41FA5}">
                      <a16:colId xmlns:a16="http://schemas.microsoft.com/office/drawing/2014/main" val="1313154375"/>
                    </a:ext>
                  </a:extLst>
                </a:gridCol>
                <a:gridCol w="943960">
                  <a:extLst>
                    <a:ext uri="{9D8B030D-6E8A-4147-A177-3AD203B41FA5}">
                      <a16:colId xmlns:a16="http://schemas.microsoft.com/office/drawing/2014/main" val="3508540888"/>
                    </a:ext>
                  </a:extLst>
                </a:gridCol>
                <a:gridCol w="791905">
                  <a:extLst>
                    <a:ext uri="{9D8B030D-6E8A-4147-A177-3AD203B41FA5}">
                      <a16:colId xmlns:a16="http://schemas.microsoft.com/office/drawing/2014/main" val="766379199"/>
                    </a:ext>
                  </a:extLst>
                </a:gridCol>
                <a:gridCol w="719913">
                  <a:extLst>
                    <a:ext uri="{9D8B030D-6E8A-4147-A177-3AD203B41FA5}">
                      <a16:colId xmlns:a16="http://schemas.microsoft.com/office/drawing/2014/main" val="332962746"/>
                    </a:ext>
                  </a:extLst>
                </a:gridCol>
                <a:gridCol w="1151861">
                  <a:extLst>
                    <a:ext uri="{9D8B030D-6E8A-4147-A177-3AD203B41FA5}">
                      <a16:colId xmlns:a16="http://schemas.microsoft.com/office/drawing/2014/main" val="125500542"/>
                    </a:ext>
                  </a:extLst>
                </a:gridCol>
                <a:gridCol w="1151860">
                  <a:extLst>
                    <a:ext uri="{9D8B030D-6E8A-4147-A177-3AD203B41FA5}">
                      <a16:colId xmlns:a16="http://schemas.microsoft.com/office/drawing/2014/main" val="1676301333"/>
                    </a:ext>
                  </a:extLst>
                </a:gridCol>
              </a:tblGrid>
              <a:tr h="243784">
                <a:tc>
                  <a:txBody>
                    <a:bodyPr/>
                    <a:lstStyle/>
                    <a:p>
                      <a:pPr algn="ctr"/>
                      <a:r>
                        <a:rPr lang="zh-TW" altLang="en-US" sz="1000" b="1" dirty="0" smtClean="0">
                          <a:solidFill>
                            <a:schemeClr val="bg1"/>
                          </a:solidFill>
                          <a:latin typeface="微軟正黑體" panose="020B0604030504040204" pitchFamily="34" charset="-120"/>
                          <a:ea typeface="微軟正黑體" panose="020B0604030504040204" pitchFamily="34" charset="-120"/>
                        </a:rPr>
                        <a:t>審計課</a:t>
                      </a:r>
                      <a:endParaRPr lang="zh-TW" altLang="en-US" sz="1000" b="1" dirty="0">
                        <a:solidFill>
                          <a:schemeClr val="bg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accent4">
                        <a:lumMod val="50000"/>
                        <a:lumOff val="50000"/>
                      </a:schemeClr>
                    </a:solidFill>
                  </a:tcPr>
                </a:tc>
                <a:tc>
                  <a:txBody>
                    <a:bodyPr/>
                    <a:lstStyle/>
                    <a:p>
                      <a:pPr algn="ctr"/>
                      <a:r>
                        <a:rPr lang="zh-TW" altLang="en-US" sz="1000" b="1" dirty="0" smtClean="0">
                          <a:solidFill>
                            <a:schemeClr val="bg1"/>
                          </a:solidFill>
                          <a:latin typeface="微軟正黑體" panose="020B0604030504040204" pitchFamily="34" charset="-120"/>
                          <a:ea typeface="微軟正黑體" panose="020B0604030504040204" pitchFamily="34" charset="-120"/>
                        </a:rPr>
                        <a:t>綜企部</a:t>
                      </a:r>
                      <a:endParaRPr lang="zh-TW" altLang="en-US" sz="1000" b="1" dirty="0">
                        <a:solidFill>
                          <a:schemeClr val="bg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accent4">
                        <a:lumMod val="50000"/>
                        <a:lumOff val="50000"/>
                      </a:schemeClr>
                    </a:solidFill>
                  </a:tcPr>
                </a:tc>
                <a:tc>
                  <a:txBody>
                    <a:bodyPr/>
                    <a:lstStyle/>
                    <a:p>
                      <a:pPr algn="ctr"/>
                      <a:r>
                        <a:rPr lang="zh-TW" altLang="en-US" sz="1000" b="1" dirty="0" smtClean="0">
                          <a:solidFill>
                            <a:schemeClr val="bg1"/>
                          </a:solidFill>
                          <a:latin typeface="微軟正黑體" panose="020B0604030504040204" pitchFamily="34" charset="-120"/>
                          <a:ea typeface="微軟正黑體" panose="020B0604030504040204" pitchFamily="34" charset="-120"/>
                        </a:rPr>
                        <a:t>業務核算課</a:t>
                      </a:r>
                      <a:endParaRPr lang="zh-TW" altLang="en-US" sz="1000" b="1" dirty="0">
                        <a:solidFill>
                          <a:schemeClr val="bg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accent4">
                        <a:lumMod val="50000"/>
                        <a:lumOff val="50000"/>
                      </a:schemeClr>
                    </a:solidFill>
                  </a:tcPr>
                </a:tc>
                <a:tc>
                  <a:txBody>
                    <a:bodyPr/>
                    <a:lstStyle/>
                    <a:p>
                      <a:pPr algn="ctr"/>
                      <a:r>
                        <a:rPr lang="zh-TW" altLang="en-US" sz="1000" b="1" dirty="0" smtClean="0">
                          <a:solidFill>
                            <a:schemeClr val="bg1"/>
                          </a:solidFill>
                          <a:latin typeface="微軟正黑體" panose="020B0604030504040204" pitchFamily="34" charset="-120"/>
                          <a:ea typeface="微軟正黑體" panose="020B0604030504040204" pitchFamily="34" charset="-120"/>
                        </a:rPr>
                        <a:t>人資部</a:t>
                      </a:r>
                      <a:endParaRPr lang="zh-TW" altLang="en-US" sz="1000" b="1" dirty="0">
                        <a:solidFill>
                          <a:schemeClr val="bg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accent4">
                        <a:lumMod val="50000"/>
                        <a:lumOff val="50000"/>
                      </a:schemeClr>
                    </a:solidFill>
                  </a:tcPr>
                </a:tc>
                <a:tc>
                  <a:txBody>
                    <a:bodyPr/>
                    <a:lstStyle/>
                    <a:p>
                      <a:pPr algn="ctr"/>
                      <a:r>
                        <a:rPr lang="zh-TW" altLang="en-US" sz="1000" b="1" dirty="0" smtClean="0">
                          <a:solidFill>
                            <a:schemeClr val="bg1"/>
                          </a:solidFill>
                          <a:latin typeface="微軟正黑體" panose="020B0604030504040204" pitchFamily="34" charset="-120"/>
                          <a:ea typeface="微軟正黑體" panose="020B0604030504040204" pitchFamily="34" charset="-120"/>
                        </a:rPr>
                        <a:t>總務部</a:t>
                      </a:r>
                      <a:endParaRPr lang="zh-TW" altLang="en-US" sz="1000" b="1" dirty="0">
                        <a:solidFill>
                          <a:schemeClr val="bg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accent4">
                        <a:lumMod val="50000"/>
                        <a:lumOff val="50000"/>
                      </a:schemeClr>
                    </a:solidFill>
                  </a:tcPr>
                </a:tc>
                <a:tc>
                  <a:txBody>
                    <a:bodyPr/>
                    <a:lstStyle/>
                    <a:p>
                      <a:pPr algn="ctr"/>
                      <a:r>
                        <a:rPr lang="zh-TW" altLang="en-US" sz="1000" b="1" dirty="0" smtClean="0">
                          <a:solidFill>
                            <a:schemeClr val="bg1"/>
                          </a:solidFill>
                          <a:latin typeface="微軟正黑體" panose="020B0604030504040204" pitchFamily="34" charset="-120"/>
                          <a:ea typeface="微軟正黑體" panose="020B0604030504040204" pitchFamily="34" charset="-120"/>
                        </a:rPr>
                        <a:t>不動產管理部</a:t>
                      </a:r>
                      <a:endParaRPr lang="zh-TW" altLang="en-US" sz="1000" b="1" dirty="0">
                        <a:solidFill>
                          <a:schemeClr val="bg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accent4">
                        <a:lumMod val="50000"/>
                        <a:lumOff val="50000"/>
                      </a:schemeClr>
                    </a:solidFill>
                  </a:tcPr>
                </a:tc>
                <a:tc>
                  <a:txBody>
                    <a:bodyPr/>
                    <a:lstStyle/>
                    <a:p>
                      <a:pPr algn="ctr"/>
                      <a:r>
                        <a:rPr lang="zh-TW" altLang="en-US" sz="1000" b="1" dirty="0" smtClean="0">
                          <a:solidFill>
                            <a:schemeClr val="bg1"/>
                          </a:solidFill>
                          <a:latin typeface="微軟正黑體" panose="020B0604030504040204" pitchFamily="34" charset="-120"/>
                          <a:ea typeface="微軟正黑體" panose="020B0604030504040204" pitchFamily="34" charset="-120"/>
                        </a:rPr>
                        <a:t>會計課</a:t>
                      </a:r>
                      <a:endParaRPr lang="zh-TW" altLang="en-US" sz="1000" b="1" dirty="0">
                        <a:solidFill>
                          <a:schemeClr val="bg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accent4">
                        <a:lumMod val="50000"/>
                        <a:lumOff val="50000"/>
                      </a:schemeClr>
                    </a:solidFill>
                  </a:tcPr>
                </a:tc>
                <a:extLst>
                  <a:ext uri="{0D108BD9-81ED-4DB2-BD59-A6C34878D82A}">
                    <a16:rowId xmlns:a16="http://schemas.microsoft.com/office/drawing/2014/main" val="1767347250"/>
                  </a:ext>
                </a:extLst>
              </a:tr>
              <a:tr h="393631">
                <a:tc>
                  <a:txBody>
                    <a:bodyPr/>
                    <a:lstStyle/>
                    <a:p>
                      <a:pPr algn="l"/>
                      <a:r>
                        <a:rPr lang="zh-TW" altLang="en-US" sz="1000" dirty="0" smtClean="0">
                          <a:solidFill>
                            <a:schemeClr val="tx1"/>
                          </a:solidFill>
                          <a:latin typeface="微軟正黑體" panose="020B0604030504040204" pitchFamily="34" charset="-120"/>
                          <a:ea typeface="微軟正黑體" panose="020B0604030504040204" pitchFamily="34" charset="-120"/>
                        </a:rPr>
                        <a:t>已完成</a:t>
                      </a:r>
                      <a:endParaRPr lang="zh-TW" altLang="en-US" sz="1000" dirty="0">
                        <a:solidFill>
                          <a:schemeClr val="tx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l"/>
                      <a:r>
                        <a:rPr lang="zh-TW" altLang="en-US" sz="1000" dirty="0" smtClean="0">
                          <a:solidFill>
                            <a:schemeClr val="tx1"/>
                          </a:solidFill>
                          <a:latin typeface="微軟正黑體" panose="020B0604030504040204" pitchFamily="34" charset="-120"/>
                          <a:ea typeface="微軟正黑體" panose="020B0604030504040204" pitchFamily="34" charset="-120"/>
                        </a:rPr>
                        <a:t>已完成</a:t>
                      </a:r>
                      <a:endParaRPr lang="zh-TW" altLang="en-US" sz="1000" dirty="0">
                        <a:solidFill>
                          <a:schemeClr val="tx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a:r>
                        <a:rPr lang="zh-TW" altLang="en-US" sz="1000" dirty="0" smtClean="0">
                          <a:solidFill>
                            <a:schemeClr val="tx1"/>
                          </a:solidFill>
                          <a:latin typeface="微軟正黑體" panose="020B0604030504040204" pitchFamily="34" charset="-120"/>
                          <a:ea typeface="微軟正黑體" panose="020B0604030504040204" pitchFamily="34" charset="-120"/>
                        </a:rPr>
                        <a:t>已完成</a:t>
                      </a:r>
                      <a:endParaRPr lang="zh-TW" altLang="en-US" sz="1000" dirty="0">
                        <a:solidFill>
                          <a:schemeClr val="accent6">
                            <a:lumMod val="75000"/>
                          </a:schemeClr>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a:r>
                        <a:rPr lang="zh-TW" altLang="en-US" sz="1000" dirty="0" smtClean="0">
                          <a:solidFill>
                            <a:schemeClr val="tx1"/>
                          </a:solidFill>
                          <a:latin typeface="微軟正黑體" panose="020B0604030504040204" pitchFamily="34" charset="-120"/>
                          <a:ea typeface="微軟正黑體" panose="020B0604030504040204" pitchFamily="34" charset="-120"/>
                        </a:rPr>
                        <a:t>已完成</a:t>
                      </a:r>
                      <a:endParaRPr lang="zh-TW" altLang="en-US" sz="1000" dirty="0">
                        <a:solidFill>
                          <a:schemeClr val="tx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a:r>
                        <a:rPr lang="zh-TW" altLang="en-US" sz="1000" dirty="0" smtClean="0">
                          <a:solidFill>
                            <a:schemeClr val="tx1"/>
                          </a:solidFill>
                          <a:latin typeface="微軟正黑體" panose="020B0604030504040204" pitchFamily="34" charset="-120"/>
                          <a:ea typeface="微軟正黑體" panose="020B0604030504040204" pitchFamily="34" charset="-120"/>
                        </a:rPr>
                        <a:t>已完成</a:t>
                      </a:r>
                      <a:endParaRPr lang="zh-TW" altLang="en-US" sz="1000" dirty="0">
                        <a:solidFill>
                          <a:schemeClr val="tx1"/>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a:r>
                        <a:rPr lang="zh-TW" altLang="en-US" sz="1000" dirty="0" smtClean="0">
                          <a:solidFill>
                            <a:srgbClr val="0000FF"/>
                          </a:solidFill>
                          <a:latin typeface="微軟正黑體" panose="020B0604030504040204" pitchFamily="34" charset="-120"/>
                          <a:ea typeface="微軟正黑體" panose="020B0604030504040204" pitchFamily="34" charset="-120"/>
                        </a:rPr>
                        <a:t>已完成</a:t>
                      </a:r>
                      <a:endParaRPr lang="zh-TW" altLang="en-US" sz="1000" dirty="0">
                        <a:solidFill>
                          <a:srgbClr val="0000FF"/>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ctr"/>
                      <a:r>
                        <a:rPr lang="zh-TW" altLang="en-US" sz="1000" dirty="0" smtClean="0">
                          <a:solidFill>
                            <a:srgbClr val="0000FF"/>
                          </a:solidFill>
                          <a:latin typeface="微軟正黑體" panose="020B0604030504040204" pitchFamily="34" charset="-120"/>
                          <a:ea typeface="微軟正黑體" panose="020B0604030504040204" pitchFamily="34" charset="-120"/>
                        </a:rPr>
                        <a:t>已完成</a:t>
                      </a:r>
                      <a:endParaRPr lang="zh-TW" altLang="en-US" sz="1000" dirty="0">
                        <a:solidFill>
                          <a:srgbClr val="0000FF"/>
                        </a:solidFill>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67061162"/>
                  </a:ext>
                </a:extLst>
              </a:tr>
            </a:tbl>
          </a:graphicData>
        </a:graphic>
      </p:graphicFrame>
      <p:graphicFrame>
        <p:nvGraphicFramePr>
          <p:cNvPr id="9" name="物件 8"/>
          <p:cNvGraphicFramePr>
            <a:graphicFrameLocks noChangeAspect="1"/>
          </p:cNvGraphicFramePr>
          <p:nvPr>
            <p:extLst/>
          </p:nvPr>
        </p:nvGraphicFramePr>
        <p:xfrm>
          <a:off x="2409149" y="3956649"/>
          <a:ext cx="617961" cy="281764"/>
        </p:xfrm>
        <a:graphic>
          <a:graphicData uri="http://schemas.openxmlformats.org/presentationml/2006/ole">
            <mc:AlternateContent xmlns:mc="http://schemas.openxmlformats.org/markup-compatibility/2006">
              <mc:Choice xmlns:v="urn:schemas-microsoft-com:vml" Requires="v">
                <p:oleObj spid="_x0000_s103466" name="工作表" showAsIcon="1" r:id="rId4" imgW="914400" imgH="771480" progId="Excel.Sheet.12">
                  <p:embed/>
                </p:oleObj>
              </mc:Choice>
              <mc:Fallback>
                <p:oleObj name="工作表" showAsIcon="1" r:id="rId4" imgW="914400" imgH="771480" progId="Excel.Sheet.12">
                  <p:embed/>
                  <p:pic>
                    <p:nvPicPr>
                      <p:cNvPr id="9" name="物件 8"/>
                      <p:cNvPicPr/>
                      <p:nvPr/>
                    </p:nvPicPr>
                    <p:blipFill>
                      <a:blip r:embed="rId5"/>
                      <a:stretch>
                        <a:fillRect/>
                      </a:stretch>
                    </p:blipFill>
                    <p:spPr>
                      <a:xfrm>
                        <a:off x="2409149" y="3956649"/>
                        <a:ext cx="617961" cy="281764"/>
                      </a:xfrm>
                      <a:prstGeom prst="rect">
                        <a:avLst/>
                      </a:prstGeom>
                    </p:spPr>
                  </p:pic>
                </p:oleObj>
              </mc:Fallback>
            </mc:AlternateContent>
          </a:graphicData>
        </a:graphic>
      </p:graphicFrame>
      <p:graphicFrame>
        <p:nvGraphicFramePr>
          <p:cNvPr id="10" name="物件 9"/>
          <p:cNvGraphicFramePr>
            <a:graphicFrameLocks noChangeAspect="1"/>
          </p:cNvGraphicFramePr>
          <p:nvPr>
            <p:extLst/>
          </p:nvPr>
        </p:nvGraphicFramePr>
        <p:xfrm>
          <a:off x="3268788" y="3950449"/>
          <a:ext cx="503939" cy="281763"/>
        </p:xfrm>
        <a:graphic>
          <a:graphicData uri="http://schemas.openxmlformats.org/presentationml/2006/ole">
            <mc:AlternateContent xmlns:mc="http://schemas.openxmlformats.org/markup-compatibility/2006">
              <mc:Choice xmlns:v="urn:schemas-microsoft-com:vml" Requires="v">
                <p:oleObj spid="_x0000_s103467" name="工作表" showAsIcon="1" r:id="rId6" imgW="914400" imgH="771480" progId="Excel.Sheet.12">
                  <p:embed/>
                </p:oleObj>
              </mc:Choice>
              <mc:Fallback>
                <p:oleObj name="工作表" showAsIcon="1" r:id="rId6" imgW="914400" imgH="771480" progId="Excel.Sheet.12">
                  <p:embed/>
                  <p:pic>
                    <p:nvPicPr>
                      <p:cNvPr id="10" name="物件 9"/>
                      <p:cNvPicPr/>
                      <p:nvPr/>
                    </p:nvPicPr>
                    <p:blipFill>
                      <a:blip r:embed="rId7"/>
                      <a:stretch>
                        <a:fillRect/>
                      </a:stretch>
                    </p:blipFill>
                    <p:spPr>
                      <a:xfrm>
                        <a:off x="3268788" y="3950449"/>
                        <a:ext cx="503939" cy="281763"/>
                      </a:xfrm>
                      <a:prstGeom prst="rect">
                        <a:avLst/>
                      </a:prstGeom>
                    </p:spPr>
                  </p:pic>
                </p:oleObj>
              </mc:Fallback>
            </mc:AlternateContent>
          </a:graphicData>
        </a:graphic>
      </p:graphicFrame>
      <p:graphicFrame>
        <p:nvGraphicFramePr>
          <p:cNvPr id="11" name="物件 10"/>
          <p:cNvGraphicFramePr>
            <a:graphicFrameLocks noChangeAspect="1"/>
          </p:cNvGraphicFramePr>
          <p:nvPr>
            <p:extLst/>
          </p:nvPr>
        </p:nvGraphicFramePr>
        <p:xfrm>
          <a:off x="4236980" y="3963916"/>
          <a:ext cx="399643" cy="239856"/>
        </p:xfrm>
        <a:graphic>
          <a:graphicData uri="http://schemas.openxmlformats.org/presentationml/2006/ole">
            <mc:AlternateContent xmlns:mc="http://schemas.openxmlformats.org/markup-compatibility/2006">
              <mc:Choice xmlns:v="urn:schemas-microsoft-com:vml" Requires="v">
                <p:oleObj spid="_x0000_s103468" name="工作表" showAsIcon="1" r:id="rId8" imgW="914400" imgH="771480" progId="Excel.Sheet.12">
                  <p:embed/>
                </p:oleObj>
              </mc:Choice>
              <mc:Fallback>
                <p:oleObj name="工作表" showAsIcon="1" r:id="rId8" imgW="914400" imgH="771480" progId="Excel.Sheet.12">
                  <p:embed/>
                  <p:pic>
                    <p:nvPicPr>
                      <p:cNvPr id="11" name="物件 10"/>
                      <p:cNvPicPr/>
                      <p:nvPr/>
                    </p:nvPicPr>
                    <p:blipFill>
                      <a:blip r:embed="rId9"/>
                      <a:stretch>
                        <a:fillRect/>
                      </a:stretch>
                    </p:blipFill>
                    <p:spPr>
                      <a:xfrm>
                        <a:off x="4236980" y="3963916"/>
                        <a:ext cx="399643" cy="239856"/>
                      </a:xfrm>
                      <a:prstGeom prst="rect">
                        <a:avLst/>
                      </a:prstGeom>
                    </p:spPr>
                  </p:pic>
                </p:oleObj>
              </mc:Fallback>
            </mc:AlternateContent>
          </a:graphicData>
        </a:graphic>
      </p:graphicFrame>
      <p:graphicFrame>
        <p:nvGraphicFramePr>
          <p:cNvPr id="12" name="物件 11"/>
          <p:cNvGraphicFramePr>
            <a:graphicFrameLocks noChangeAspect="1"/>
          </p:cNvGraphicFramePr>
          <p:nvPr>
            <p:extLst/>
          </p:nvPr>
        </p:nvGraphicFramePr>
        <p:xfrm>
          <a:off x="4997017" y="3965968"/>
          <a:ext cx="385103" cy="175830"/>
        </p:xfrm>
        <a:graphic>
          <a:graphicData uri="http://schemas.openxmlformats.org/presentationml/2006/ole">
            <mc:AlternateContent xmlns:mc="http://schemas.openxmlformats.org/markup-compatibility/2006">
              <mc:Choice xmlns:v="urn:schemas-microsoft-com:vml" Requires="v">
                <p:oleObj spid="_x0000_s103469" name="工作表" showAsIcon="1" r:id="rId10" imgW="914400" imgH="771480" progId="Excel.Sheet.12">
                  <p:embed/>
                </p:oleObj>
              </mc:Choice>
              <mc:Fallback>
                <p:oleObj name="工作表" showAsIcon="1" r:id="rId10" imgW="914400" imgH="771480" progId="Excel.Sheet.12">
                  <p:embed/>
                  <p:pic>
                    <p:nvPicPr>
                      <p:cNvPr id="12" name="物件 11"/>
                      <p:cNvPicPr/>
                      <p:nvPr/>
                    </p:nvPicPr>
                    <p:blipFill>
                      <a:blip r:embed="rId11"/>
                      <a:stretch>
                        <a:fillRect/>
                      </a:stretch>
                    </p:blipFill>
                    <p:spPr>
                      <a:xfrm>
                        <a:off x="4997017" y="3965968"/>
                        <a:ext cx="385103" cy="175830"/>
                      </a:xfrm>
                      <a:prstGeom prst="rect">
                        <a:avLst/>
                      </a:prstGeom>
                    </p:spPr>
                  </p:pic>
                </p:oleObj>
              </mc:Fallback>
            </mc:AlternateContent>
          </a:graphicData>
        </a:graphic>
      </p:graphicFrame>
      <p:graphicFrame>
        <p:nvGraphicFramePr>
          <p:cNvPr id="14" name="物件 13"/>
          <p:cNvGraphicFramePr>
            <a:graphicFrameLocks noChangeAspect="1"/>
          </p:cNvGraphicFramePr>
          <p:nvPr>
            <p:extLst/>
          </p:nvPr>
        </p:nvGraphicFramePr>
        <p:xfrm>
          <a:off x="5742513" y="3963918"/>
          <a:ext cx="385103" cy="175829"/>
        </p:xfrm>
        <a:graphic>
          <a:graphicData uri="http://schemas.openxmlformats.org/presentationml/2006/ole">
            <mc:AlternateContent xmlns:mc="http://schemas.openxmlformats.org/markup-compatibility/2006">
              <mc:Choice xmlns:v="urn:schemas-microsoft-com:vml" Requires="v">
                <p:oleObj spid="_x0000_s103470" name="工作表" showAsIcon="1" r:id="rId12" imgW="914400" imgH="771480" progId="Excel.Sheet.12">
                  <p:embed/>
                </p:oleObj>
              </mc:Choice>
              <mc:Fallback>
                <p:oleObj name="工作表" showAsIcon="1" r:id="rId12" imgW="914400" imgH="771480" progId="Excel.Sheet.12">
                  <p:embed/>
                  <p:pic>
                    <p:nvPicPr>
                      <p:cNvPr id="14" name="物件 13"/>
                      <p:cNvPicPr/>
                      <p:nvPr/>
                    </p:nvPicPr>
                    <p:blipFill>
                      <a:blip r:embed="rId13"/>
                      <a:stretch>
                        <a:fillRect/>
                      </a:stretch>
                    </p:blipFill>
                    <p:spPr>
                      <a:xfrm>
                        <a:off x="5742513" y="3963918"/>
                        <a:ext cx="385103" cy="175829"/>
                      </a:xfrm>
                      <a:prstGeom prst="rect">
                        <a:avLst/>
                      </a:prstGeom>
                    </p:spPr>
                  </p:pic>
                </p:oleObj>
              </mc:Fallback>
            </mc:AlternateContent>
          </a:graphicData>
        </a:graphic>
      </p:graphicFrame>
    </p:spTree>
    <p:extLst>
      <p:ext uri="{BB962C8B-B14F-4D97-AF65-F5344CB8AC3E}">
        <p14:creationId xmlns:p14="http://schemas.microsoft.com/office/powerpoint/2010/main" val="2771261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bwMode="auto">
          <a:xfrm>
            <a:off x="611188" y="22794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TW" altLang="en-US" sz="5400" smtClean="0">
                <a:solidFill>
                  <a:srgbClr val="000000"/>
                </a:solidFill>
              </a:rPr>
              <a:t>課務報告</a:t>
            </a:r>
            <a:r>
              <a:rPr kumimoji="0" lang="en-US" altLang="zh-TW" sz="5400" smtClean="0">
                <a:solidFill>
                  <a:srgbClr val="000000"/>
                </a:solidFill>
              </a:rPr>
              <a:t>-</a:t>
            </a:r>
            <a:r>
              <a:rPr kumimoji="0" lang="zh-TW" altLang="en-US" sz="5400" smtClean="0">
                <a:solidFill>
                  <a:srgbClr val="000000"/>
                </a:solidFill>
              </a:rPr>
              <a:t>投資資訊一課</a:t>
            </a:r>
            <a:br>
              <a:rPr kumimoji="0" lang="zh-TW" altLang="en-US" sz="5400" smtClean="0">
                <a:solidFill>
                  <a:srgbClr val="000000"/>
                </a:solidFill>
              </a:rPr>
            </a:br>
            <a:endParaRPr lang="zh-TW" altLang="en-US" sz="5400" smtClean="0"/>
          </a:p>
        </p:txBody>
      </p:sp>
      <p:sp>
        <p:nvSpPr>
          <p:cNvPr id="8195" name="文字方塊 1"/>
          <p:cNvSpPr txBox="1">
            <a:spLocks noChangeArrowheads="1"/>
          </p:cNvSpPr>
          <p:nvPr/>
        </p:nvSpPr>
        <p:spPr bwMode="auto">
          <a:xfrm>
            <a:off x="2570173" y="3669010"/>
            <a:ext cx="4084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r>
              <a:rPr kumimoji="0" lang="zh-TW" altLang="en-US" sz="3200" u="none">
                <a:solidFill>
                  <a:srgbClr val="000000"/>
                </a:solidFill>
                <a:latin typeface="微軟正黑體" pitchFamily="34" charset="-120"/>
                <a:ea typeface="微軟正黑體" pitchFamily="34" charset="-120"/>
              </a:rPr>
              <a:t>報告人：陳瀅如 經理</a:t>
            </a:r>
          </a:p>
        </p:txBody>
      </p:sp>
      <p:sp>
        <p:nvSpPr>
          <p:cNvPr id="8196" name="頁尾版面配置區 3"/>
          <p:cNvSpPr>
            <a:spLocks noGrp="1"/>
          </p:cNvSpPr>
          <p:nvPr>
            <p:ph type="ftr" sz="quarter" idx="11"/>
          </p:nvPr>
        </p:nvSpPr>
        <p:spPr bwMode="auto">
          <a:xfrm>
            <a:off x="250825" y="6383307"/>
            <a:ext cx="6783388" cy="287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eaLnBrk="1" hangingPunct="1"/>
            <a:r>
              <a:rPr lang="zh-TW" altLang="en-US" sz="900" u="none" dirty="0" smtClean="0">
                <a:solidFill>
                  <a:srgbClr val="000000"/>
                </a:solidFill>
                <a:latin typeface="微軟正黑體" pitchFamily="34" charset="-120"/>
                <a:ea typeface="微軟正黑體" pitchFamily="34" charset="-120"/>
              </a:rPr>
              <a:t>機密等級：密            日期：</a:t>
            </a:r>
            <a:r>
              <a:rPr lang="en-US" altLang="zh-TW" sz="900" u="none" dirty="0" smtClean="0">
                <a:solidFill>
                  <a:srgbClr val="000000"/>
                </a:solidFill>
                <a:latin typeface="微軟正黑體" pitchFamily="34" charset="-120"/>
                <a:ea typeface="微軟正黑體" pitchFamily="34" charset="-120"/>
              </a:rPr>
              <a:t>2020/07/07</a:t>
            </a:r>
            <a:endParaRPr lang="zh-TW" altLang="en-US" sz="900" u="none"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圖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702050"/>
            <a:ext cx="635635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a:extLst/>
          </p:cNvPr>
          <p:cNvSpPr>
            <a:spLocks noGrp="1"/>
          </p:cNvSpPr>
          <p:nvPr>
            <p:ph type="title"/>
          </p:nvPr>
        </p:nvSpPr>
        <p:spPr>
          <a:xfrm>
            <a:off x="2555875" y="117475"/>
            <a:ext cx="6246813" cy="431800"/>
          </a:xfrm>
          <a:solidFill>
            <a:schemeClr val="accent2">
              <a:lumMod val="75000"/>
            </a:schemeClr>
          </a:solidFill>
        </p:spPr>
        <p:txBody>
          <a:bodyPr/>
          <a:lstStyle/>
          <a:p>
            <a:pPr>
              <a:defRPr/>
            </a:pPr>
            <a:r>
              <a:rPr lang="zh-TW" altLang="en-US" dirty="0" smtClean="0">
                <a:solidFill>
                  <a:schemeClr val="bg1"/>
                </a:solidFill>
              </a:rPr>
              <a:t>基金投資系統</a:t>
            </a:r>
            <a:endParaRPr lang="zh-TW" altLang="en-US" dirty="0">
              <a:solidFill>
                <a:schemeClr val="bg1"/>
              </a:solidFill>
            </a:endParaRPr>
          </a:p>
        </p:txBody>
      </p:sp>
      <p:graphicFrame>
        <p:nvGraphicFramePr>
          <p:cNvPr id="6" name="表格 5"/>
          <p:cNvGraphicFramePr>
            <a:graphicFrameLocks noGrp="1"/>
          </p:cNvGraphicFramePr>
          <p:nvPr/>
        </p:nvGraphicFramePr>
        <p:xfrm>
          <a:off x="179388" y="765175"/>
          <a:ext cx="8824911" cy="6191250"/>
        </p:xfrm>
        <a:graphic>
          <a:graphicData uri="http://schemas.openxmlformats.org/drawingml/2006/table">
            <a:tbl>
              <a:tblPr/>
              <a:tblGrid>
                <a:gridCol w="1100779">
                  <a:extLst>
                    <a:ext uri="{9D8B030D-6E8A-4147-A177-3AD203B41FA5}">
                      <a16:colId xmlns:a16="http://schemas.microsoft.com/office/drawing/2014/main" val="20000"/>
                    </a:ext>
                  </a:extLst>
                </a:gridCol>
                <a:gridCol w="1430956">
                  <a:extLst>
                    <a:ext uri="{9D8B030D-6E8A-4147-A177-3AD203B41FA5}">
                      <a16:colId xmlns:a16="http://schemas.microsoft.com/office/drawing/2014/main" val="20001"/>
                    </a:ext>
                  </a:extLst>
                </a:gridCol>
                <a:gridCol w="1085030">
                  <a:extLst>
                    <a:ext uri="{9D8B030D-6E8A-4147-A177-3AD203B41FA5}">
                      <a16:colId xmlns:a16="http://schemas.microsoft.com/office/drawing/2014/main" val="20002"/>
                    </a:ext>
                  </a:extLst>
                </a:gridCol>
                <a:gridCol w="940360">
                  <a:extLst>
                    <a:ext uri="{9D8B030D-6E8A-4147-A177-3AD203B41FA5}">
                      <a16:colId xmlns:a16="http://schemas.microsoft.com/office/drawing/2014/main" val="20003"/>
                    </a:ext>
                  </a:extLst>
                </a:gridCol>
                <a:gridCol w="1085030">
                  <a:extLst>
                    <a:ext uri="{9D8B030D-6E8A-4147-A177-3AD203B41FA5}">
                      <a16:colId xmlns:a16="http://schemas.microsoft.com/office/drawing/2014/main" val="20004"/>
                    </a:ext>
                  </a:extLst>
                </a:gridCol>
                <a:gridCol w="1012695">
                  <a:extLst>
                    <a:ext uri="{9D8B030D-6E8A-4147-A177-3AD203B41FA5}">
                      <a16:colId xmlns:a16="http://schemas.microsoft.com/office/drawing/2014/main" val="20005"/>
                    </a:ext>
                  </a:extLst>
                </a:gridCol>
                <a:gridCol w="1012695">
                  <a:extLst>
                    <a:ext uri="{9D8B030D-6E8A-4147-A177-3AD203B41FA5}">
                      <a16:colId xmlns:a16="http://schemas.microsoft.com/office/drawing/2014/main" val="20006"/>
                    </a:ext>
                  </a:extLst>
                </a:gridCol>
                <a:gridCol w="1157366">
                  <a:extLst>
                    <a:ext uri="{9D8B030D-6E8A-4147-A177-3AD203B41FA5}">
                      <a16:colId xmlns:a16="http://schemas.microsoft.com/office/drawing/2014/main" val="20007"/>
                    </a:ext>
                  </a:extLst>
                </a:gridCol>
              </a:tblGrid>
              <a:tr h="303824">
                <a:tc>
                  <a:txBody>
                    <a:bodyPr/>
                    <a:lstStyle/>
                    <a:p>
                      <a:pPr algn="ctr" fontAlgn="ctr"/>
                      <a:r>
                        <a:rPr lang="zh-TW" altLang="en-US" sz="1100" b="1" i="0" u="none" strike="noStrike" dirty="0" smtClean="0">
                          <a:solidFill>
                            <a:srgbClr val="FFFFFF"/>
                          </a:solidFill>
                          <a:effectLst/>
                          <a:latin typeface="微軟正黑體" panose="020B0604030504040204" pitchFamily="34" charset="-120"/>
                          <a:ea typeface="微軟正黑體" panose="020B0604030504040204" pitchFamily="34" charset="-120"/>
                        </a:rPr>
                        <a:t>工作項目</a:t>
                      </a:r>
                      <a:endParaRPr lang="zh-TW" alt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TW" altLang="en-US" sz="1100" b="1" i="0" u="none" strike="noStrike" dirty="0" smtClean="0">
                          <a:solidFill>
                            <a:srgbClr val="FFFFFF"/>
                          </a:solidFill>
                          <a:effectLst/>
                          <a:latin typeface="微軟正黑體" panose="020B0604030504040204" pitchFamily="34" charset="-120"/>
                          <a:ea typeface="微軟正黑體" panose="020B0604030504040204" pitchFamily="34" charset="-120"/>
                        </a:rPr>
                        <a:t>專案啟動</a:t>
                      </a:r>
                      <a:endParaRPr 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fontAlgn="ctr"/>
                      <a:r>
                        <a:rPr lang="zh-TW" altLang="en-US" sz="1100" b="1" i="0" u="none" strike="noStrike" dirty="0" smtClean="0">
                          <a:solidFill>
                            <a:srgbClr val="FFFFFF"/>
                          </a:solidFill>
                          <a:effectLst/>
                          <a:latin typeface="微軟正黑體" panose="020B0604030504040204" pitchFamily="34" charset="-120"/>
                          <a:ea typeface="微軟正黑體" panose="020B0604030504040204" pitchFamily="34" charset="-120"/>
                        </a:rPr>
                        <a:t>系統分析</a:t>
                      </a:r>
                      <a:endParaRPr lang="zh-TW" alt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fontAlgn="ctr"/>
                      <a:r>
                        <a:rPr lang="zh-TW" altLang="en-US" sz="1100" b="1" i="0" u="none" strike="noStrike" dirty="0" smtClean="0">
                          <a:solidFill>
                            <a:srgbClr val="FFFFFF"/>
                          </a:solidFill>
                          <a:effectLst/>
                          <a:latin typeface="微軟正黑體" panose="020B0604030504040204" pitchFamily="34" charset="-120"/>
                          <a:ea typeface="微軟正黑體" panose="020B0604030504040204" pitchFamily="34" charset="-120"/>
                        </a:rPr>
                        <a:t>系統設計</a:t>
                      </a:r>
                      <a:endParaRPr lang="zh-TW" alt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fontAlgn="ctr"/>
                      <a:r>
                        <a:rPr lang="zh-TW" altLang="en-US" sz="1100" b="1" i="0" u="none" strike="noStrike" dirty="0" smtClean="0">
                          <a:solidFill>
                            <a:srgbClr val="FFFFFF"/>
                          </a:solidFill>
                          <a:effectLst/>
                          <a:latin typeface="微軟正黑體" panose="020B0604030504040204" pitchFamily="34" charset="-120"/>
                          <a:ea typeface="微軟正黑體" panose="020B0604030504040204" pitchFamily="34" charset="-120"/>
                        </a:rPr>
                        <a:t>程式開發</a:t>
                      </a:r>
                      <a:endParaRPr lang="zh-TW" alt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fontAlgn="ctr"/>
                      <a:r>
                        <a:rPr lang="en-US" altLang="zh-TW" sz="1100" b="1" i="0" u="none" strike="noStrike" dirty="0" smtClean="0">
                          <a:solidFill>
                            <a:srgbClr val="FFFFFF"/>
                          </a:solidFill>
                          <a:effectLst/>
                          <a:latin typeface="微軟正黑體" panose="020B0604030504040204" pitchFamily="34" charset="-120"/>
                          <a:ea typeface="微軟正黑體" panose="020B0604030504040204" pitchFamily="34" charset="-120"/>
                        </a:rPr>
                        <a:t>SIT</a:t>
                      </a:r>
                      <a:endParaRPr lang="zh-TW" alt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a:r>
                        <a:rPr lang="en-US" altLang="zh-TW" sz="1100" b="1" dirty="0" smtClean="0">
                          <a:solidFill>
                            <a:schemeClr val="bg1"/>
                          </a:solidFill>
                          <a:latin typeface="微軟正黑體" panose="020B0604030504040204" pitchFamily="34" charset="-120"/>
                          <a:ea typeface="微軟正黑體" panose="020B0604030504040204" pitchFamily="34" charset="-120"/>
                        </a:rPr>
                        <a:t>UAT</a:t>
                      </a:r>
                      <a:endParaRPr lang="zh-TW" altLang="en-US" sz="1100" b="1" dirty="0">
                        <a:solidFill>
                          <a:schemeClr val="bg1"/>
                        </a:solidFill>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a:r>
                        <a:rPr lang="zh-TW" altLang="en-US" sz="1100" b="1" dirty="0" smtClean="0">
                          <a:solidFill>
                            <a:schemeClr val="bg1"/>
                          </a:solidFill>
                          <a:latin typeface="微軟正黑體" panose="020B0604030504040204" pitchFamily="34" charset="-120"/>
                          <a:ea typeface="微軟正黑體" panose="020B0604030504040204" pitchFamily="34" charset="-120"/>
                        </a:rPr>
                        <a:t>系統上線</a:t>
                      </a:r>
                      <a:endParaRPr lang="zh-TW" altLang="en-US" sz="1100" b="1" dirty="0">
                        <a:solidFill>
                          <a:schemeClr val="bg1"/>
                        </a:solidFill>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extLst>
                  <a:ext uri="{0D108BD9-81ED-4DB2-BD59-A6C34878D82A}">
                    <a16:rowId xmlns:a16="http://schemas.microsoft.com/office/drawing/2014/main" val="10000"/>
                  </a:ext>
                </a:extLst>
              </a:tr>
              <a:tr h="189482">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100" b="1" i="0" u="none" strike="noStrike" dirty="0" smtClean="0">
                          <a:solidFill>
                            <a:srgbClr val="0066CC"/>
                          </a:solidFill>
                          <a:effectLst/>
                          <a:latin typeface="微軟正黑體" panose="020B0604030504040204" pitchFamily="34" charset="-120"/>
                          <a:ea typeface="微軟正黑體" panose="020B0604030504040204" pitchFamily="34" charset="-120"/>
                        </a:rPr>
                        <a:t>2018/11~</a:t>
                      </a: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100" b="1" i="0" u="none" strike="noStrike" dirty="0" smtClean="0">
                          <a:solidFill>
                            <a:srgbClr val="0066CC"/>
                          </a:solidFill>
                          <a:effectLst/>
                          <a:latin typeface="微軟正黑體" panose="020B0604030504040204" pitchFamily="34" charset="-120"/>
                          <a:ea typeface="微軟正黑體" panose="020B0604030504040204" pitchFamily="34" charset="-120"/>
                        </a:rPr>
                        <a:t>2020/04</a:t>
                      </a:r>
                      <a:endParaRPr lang="zh-TW" altLang="en-US" sz="1100" b="1" i="0" u="none" strike="noStrike" dirty="0">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kern="100" dirty="0" smtClean="0">
                          <a:effectLst/>
                          <a:latin typeface="微軟正黑體" panose="020B0604030504040204" pitchFamily="34" charset="-120"/>
                          <a:ea typeface="微軟正黑體" panose="020B0604030504040204" pitchFamily="34" charset="-120"/>
                        </a:rPr>
                        <a:t>2018/11/30</a:t>
                      </a:r>
                      <a:endParaRPr lang="zh-TW" altLang="zh-TW" sz="1200" kern="100" dirty="0">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TW" sz="1200" kern="100" dirty="0" smtClean="0">
                          <a:effectLst/>
                          <a:latin typeface="微軟正黑體" panose="020B0604030504040204" pitchFamily="34" charset="-120"/>
                          <a:ea typeface="微軟正黑體" panose="020B0604030504040204" pitchFamily="34" charset="-120"/>
                        </a:rPr>
                        <a:t>2019/04/24</a:t>
                      </a:r>
                      <a:endParaRPr lang="zh-TW" altLang="zh-TW" sz="1200" kern="100" dirty="0">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200" kern="100" dirty="0" smtClean="0">
                          <a:solidFill>
                            <a:schemeClr val="tx1"/>
                          </a:solidFill>
                          <a:effectLst/>
                          <a:latin typeface="微軟正黑體" panose="020B0604030504040204" pitchFamily="34" charset="-120"/>
                          <a:ea typeface="微軟正黑體" panose="020B0604030504040204" pitchFamily="34" charset="-120"/>
                        </a:rPr>
                        <a:t>2019/06/28</a:t>
                      </a: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　</a:t>
                      </a: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200" kern="100" dirty="0" smtClean="0">
                          <a:solidFill>
                            <a:schemeClr val="tx1"/>
                          </a:solidFill>
                          <a:effectLst/>
                          <a:latin typeface="微軟正黑體" panose="020B0604030504040204" pitchFamily="34" charset="-120"/>
                          <a:ea typeface="微軟正黑體" panose="020B0604030504040204" pitchFamily="34" charset="-120"/>
                        </a:rPr>
                        <a:t>2019/10/31 </a:t>
                      </a:r>
                      <a:endParaRPr lang="zh-TW" altLang="zh-TW" sz="1200" kern="100" dirty="0" smtClean="0">
                        <a:solidFill>
                          <a:schemeClr val="tx1"/>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kern="100" dirty="0" smtClean="0">
                          <a:solidFill>
                            <a:srgbClr val="0000FF"/>
                          </a:solidFill>
                          <a:effectLst/>
                          <a:latin typeface="微軟正黑體" panose="020B0604030504040204" pitchFamily="34" charset="-120"/>
                          <a:ea typeface="微軟正黑體" panose="020B0604030504040204" pitchFamily="34" charset="-120"/>
                        </a:rPr>
                        <a:t>2020/04/30</a:t>
                      </a: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kern="100" dirty="0" smtClean="0">
                          <a:effectLst/>
                          <a:latin typeface="微軟正黑體" panose="020B0604030504040204" pitchFamily="34" charset="-120"/>
                          <a:ea typeface="微軟正黑體" panose="020B0604030504040204" pitchFamily="34" charset="-120"/>
                        </a:rPr>
                        <a:t>2020/05/14</a:t>
                      </a:r>
                      <a:endParaRPr lang="zh-TW" altLang="zh-TW" sz="1200" kern="100" dirty="0" smtClean="0">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eaLnBrk="0" hangingPunct="0">
                        <a:spcBef>
                          <a:spcPct val="20000"/>
                        </a:spcBef>
                        <a:defRPr kumimoji="1" sz="1600">
                          <a:solidFill>
                            <a:schemeClr val="tx1"/>
                          </a:solidFill>
                          <a:latin typeface="微軟正黑體" pitchFamily="34" charset="-120"/>
                          <a:ea typeface="微軟正黑體" pitchFamily="34" charset="-120"/>
                          <a:cs typeface="微軟正黑體" pitchFamily="34"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cs typeface="微軟正黑體" pitchFamily="34"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cs typeface="微軟正黑體" pitchFamily="34" charset="-120"/>
                        </a:defRPr>
                      </a:lvl3pPr>
                      <a:lvl4pPr marL="1600200" indent="-228600" eaLnBrk="0" hangingPunct="0">
                        <a:spcBef>
                          <a:spcPct val="20000"/>
                        </a:spcBef>
                        <a:defRPr kumimoji="1">
                          <a:solidFill>
                            <a:schemeClr val="tx1"/>
                          </a:solidFill>
                          <a:latin typeface="標楷體" pitchFamily="65" charset="-120"/>
                          <a:ea typeface="標楷體" pitchFamily="65" charset="-120"/>
                          <a:cs typeface="微軟正黑體" pitchFamily="34" charset="-120"/>
                        </a:defRPr>
                      </a:lvl4pPr>
                      <a:lvl5pPr marL="2057400" indent="-228600" eaLnBrk="0" hangingPunct="0">
                        <a:spcBef>
                          <a:spcPct val="20000"/>
                        </a:spcBef>
                        <a:defRPr kumimoji="1">
                          <a:solidFill>
                            <a:schemeClr val="tx1"/>
                          </a:solidFill>
                          <a:latin typeface="標楷體" pitchFamily="65" charset="-120"/>
                          <a:ea typeface="標楷體" pitchFamily="65" charset="-120"/>
                          <a:cs typeface="微軟正黑體" pitchFamily="34"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cs typeface="微軟正黑體" pitchFamily="34"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cs typeface="微軟正黑體" pitchFamily="34"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cs typeface="微軟正黑體" pitchFamily="34"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cs typeface="微軟正黑體"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rPr>
                        <a:t>2020/06/12</a:t>
                      </a:r>
                      <a:endParaRPr kumimoji="0" lang="zh-TW" altLang="zh-TW" sz="12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588" marR="6588" marT="658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7363">
                <a:tc vMerge="1">
                  <a:txBody>
                    <a:bodyPr/>
                    <a:lstStyle/>
                    <a:p>
                      <a:endParaRPr lang="zh-TW" alt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2018/11/29</a:t>
                      </a:r>
                      <a:endParaRPr lang="zh-TW" altLang="en-US" sz="12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2019/04/26</a:t>
                      </a:r>
                      <a:endParaRPr lang="zh-TW" altLang="en-US" sz="12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2019/6/28</a:t>
                      </a:r>
                      <a:endParaRPr lang="zh-TW" altLang="en-US" sz="12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2019/10/31</a:t>
                      </a:r>
                      <a:endParaRPr lang="zh-TW" altLang="en-US" sz="12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2020/5/4</a:t>
                      </a:r>
                      <a:endParaRPr lang="zh-TW" altLang="en-US" sz="1200" b="1" i="0" u="none" strike="noStrike" dirty="0" smtClean="0">
                        <a:solidFill>
                          <a:srgbClr val="0000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a:r>
                        <a:rPr lang="en-US" altLang="zh-TW" sz="1200" dirty="0" smtClean="0">
                          <a:solidFill>
                            <a:srgbClr val="0000FF"/>
                          </a:solidFill>
                          <a:latin typeface="微軟正黑體" panose="020B0604030504040204" pitchFamily="34" charset="-120"/>
                          <a:ea typeface="微軟正黑體" panose="020B0604030504040204" pitchFamily="34" charset="-120"/>
                        </a:rPr>
                        <a:t>2020/06/30</a:t>
                      </a:r>
                      <a:endParaRPr lang="zh-TW" altLang="en-US" sz="1200" dirty="0">
                        <a:solidFill>
                          <a:srgbClr val="0000FF"/>
                        </a:solidFill>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a:endParaRPr lang="zh-TW" altLang="en-US" sz="1200" dirty="0"/>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02"/>
                  </a:ext>
                </a:extLst>
              </a:tr>
              <a:tr h="5340581">
                <a:tc>
                  <a:txBody>
                    <a:bodyPr/>
                    <a:lstStyle/>
                    <a:p>
                      <a:pPr algn="ctr" fontAlgn="ctr"/>
                      <a:r>
                        <a:rPr lang="zh-TW" altLang="en-US" sz="1400" b="1" i="0" u="none" strike="noStrike" dirty="0">
                          <a:solidFill>
                            <a:schemeClr val="bg1"/>
                          </a:solidFill>
                          <a:effectLst/>
                          <a:latin typeface="微軟正黑體" panose="020B0604030504040204" pitchFamily="34" charset="-120"/>
                          <a:ea typeface="微軟正黑體" panose="020B0604030504040204" pitchFamily="34" charset="-120"/>
                        </a:rPr>
                        <a:t>專案狀態</a:t>
                      </a:r>
                      <a:r>
                        <a:rPr lang="zh-TW" altLang="en-US" sz="1400" b="1" i="0" u="none" strike="noStrike" dirty="0" smtClean="0">
                          <a:solidFill>
                            <a:schemeClr val="bg1"/>
                          </a:solidFill>
                          <a:effectLst/>
                          <a:latin typeface="微軟正黑體" panose="020B0604030504040204" pitchFamily="34" charset="-120"/>
                          <a:ea typeface="微軟正黑體" panose="020B0604030504040204" pitchFamily="34" charset="-120"/>
                        </a:rPr>
                        <a:t>說明</a:t>
                      </a:r>
                      <a:endParaRPr lang="zh-TW" altLang="en-US" sz="1400" b="1" i="0" u="none" strike="noStrike" dirty="0">
                        <a:solidFill>
                          <a:schemeClr val="bg1"/>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gridSpan="7">
                  <a:txBody>
                    <a:bodyPr/>
                    <a:lstStyle/>
                    <a:p>
                      <a:pPr marL="285750" marR="0" lvl="1" indent="-285750" algn="l" defTabSz="914400" rtl="0" eaLnBrk="1" fontAlgn="auto" latinLnBrk="0" hangingPunct="1">
                        <a:lnSpc>
                          <a:spcPct val="100000"/>
                        </a:lnSpc>
                        <a:spcBef>
                          <a:spcPts val="0"/>
                        </a:spcBef>
                        <a:spcAft>
                          <a:spcPts val="0"/>
                        </a:spcAft>
                        <a:buClrTx/>
                        <a:buSzPct val="100000"/>
                        <a:buFont typeface="Wingdings" panose="05000000000000000000" pitchFamily="2" charset="2"/>
                        <a:buChar char="n"/>
                        <a:tabLst/>
                        <a:defRPr/>
                      </a:pPr>
                      <a:r>
                        <a:rPr lang="zh-TW" altLang="en-US" sz="1400" dirty="0" smtClean="0">
                          <a:solidFill>
                            <a:schemeClr val="tx1"/>
                          </a:solidFill>
                          <a:latin typeface="微軟正黑體" panose="020B0604030504040204" pitchFamily="34" charset="-120"/>
                          <a:ea typeface="微軟正黑體" panose="020B0604030504040204" pitchFamily="34" charset="-120"/>
                          <a:cs typeface="Arial" pitchFamily="34" charset="0"/>
                        </a:rPr>
                        <a:t>進度</a:t>
                      </a:r>
                      <a:r>
                        <a:rPr lang="en-US" altLang="zh-TW" sz="1400" baseline="0" dirty="0" smtClean="0">
                          <a:solidFill>
                            <a:schemeClr val="tx1"/>
                          </a:solidFill>
                          <a:latin typeface="微軟正黑體" panose="020B0604030504040204" pitchFamily="34" charset="-120"/>
                          <a:ea typeface="微軟正黑體" panose="020B0604030504040204" pitchFamily="34" charset="-120"/>
                          <a:cs typeface="Arial" pitchFamily="34" charset="0"/>
                        </a:rPr>
                        <a:t> </a:t>
                      </a:r>
                      <a:r>
                        <a:rPr kumimoji="1" lang="en-US" altLang="zh-TW" sz="1400" b="0" kern="1200" dirty="0" smtClean="0">
                          <a:solidFill>
                            <a:schemeClr val="tx1"/>
                          </a:solidFill>
                          <a:latin typeface="微軟正黑體" pitchFamily="34" charset="-120"/>
                          <a:ea typeface="微軟正黑體" pitchFamily="34" charset="-120"/>
                          <a:cs typeface="+mn-cs"/>
                        </a:rPr>
                        <a:t>SPI :0.91 </a:t>
                      </a:r>
                      <a:r>
                        <a:rPr kumimoji="1" lang="en-US" altLang="zh-TW" sz="1400" b="0" kern="1200" baseline="0" dirty="0" smtClean="0">
                          <a:solidFill>
                            <a:schemeClr val="tx1"/>
                          </a:solidFill>
                          <a:latin typeface="微軟正黑體" pitchFamily="34" charset="-120"/>
                          <a:ea typeface="微軟正黑體" pitchFamily="34" charset="-120"/>
                          <a:cs typeface="+mn-cs"/>
                        </a:rPr>
                        <a:t>(0.9-&gt;0.91)  </a:t>
                      </a:r>
                      <a:r>
                        <a:rPr kumimoji="1" lang="en-US" altLang="zh-TW" sz="1400" b="0" kern="1200" dirty="0" smtClean="0">
                          <a:solidFill>
                            <a:schemeClr val="tx1"/>
                          </a:solidFill>
                          <a:latin typeface="微軟正黑體" pitchFamily="34" charset="-120"/>
                          <a:ea typeface="微軟正黑體" pitchFamily="34" charset="-120"/>
                          <a:cs typeface="+mn-cs"/>
                        </a:rPr>
                        <a:t>2.</a:t>
                      </a:r>
                      <a:r>
                        <a:rPr kumimoji="1" lang="zh-TW" altLang="en-US" sz="1400" b="0" kern="1200" dirty="0" smtClean="0">
                          <a:solidFill>
                            <a:schemeClr val="tx1"/>
                          </a:solidFill>
                          <a:latin typeface="微軟正黑體" pitchFamily="34" charset="-120"/>
                          <a:ea typeface="微軟正黑體" pitchFamily="34" charset="-120"/>
                          <a:cs typeface="+mn-cs"/>
                        </a:rPr>
                        <a:t>預計進度</a:t>
                      </a:r>
                      <a:r>
                        <a:rPr kumimoji="1" lang="en-US" altLang="zh-TW" sz="1400" b="0" kern="1200" dirty="0" smtClean="0">
                          <a:solidFill>
                            <a:schemeClr val="tx1"/>
                          </a:solidFill>
                          <a:latin typeface="微軟正黑體" pitchFamily="34" charset="-120"/>
                          <a:ea typeface="微軟正黑體" pitchFamily="34" charset="-120"/>
                          <a:cs typeface="+mn-cs"/>
                        </a:rPr>
                        <a:t>/</a:t>
                      </a:r>
                      <a:r>
                        <a:rPr kumimoji="1" lang="zh-TW" altLang="en-US" sz="1400" b="0" kern="1200" dirty="0" smtClean="0">
                          <a:solidFill>
                            <a:schemeClr val="tx1"/>
                          </a:solidFill>
                          <a:latin typeface="微軟正黑體" pitchFamily="34" charset="-120"/>
                          <a:ea typeface="微軟正黑體" pitchFamily="34" charset="-120"/>
                          <a:cs typeface="+mn-cs"/>
                        </a:rPr>
                        <a:t>實際進度：</a:t>
                      </a:r>
                      <a:r>
                        <a:rPr kumimoji="1" lang="en-US" altLang="zh-TW" sz="1400" b="0" kern="1200" dirty="0" smtClean="0">
                          <a:solidFill>
                            <a:schemeClr val="tx1"/>
                          </a:solidFill>
                          <a:latin typeface="微軟正黑體" pitchFamily="34" charset="-120"/>
                          <a:ea typeface="微軟正黑體" pitchFamily="34" charset="-120"/>
                          <a:cs typeface="+mn-cs"/>
                        </a:rPr>
                        <a:t>90%/81% </a:t>
                      </a: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kumimoji="1" lang="en-US" altLang="zh-TW" sz="1400" b="0" kern="1200" baseline="0" dirty="0" smtClean="0">
                          <a:solidFill>
                            <a:srgbClr val="CC6600"/>
                          </a:solidFill>
                          <a:latin typeface="微軟正黑體" pitchFamily="34" charset="-120"/>
                          <a:ea typeface="微軟正黑體" pitchFamily="34" charset="-120"/>
                          <a:cs typeface="+mn-cs"/>
                        </a:rPr>
                        <a:t>       </a:t>
                      </a:r>
                      <a:r>
                        <a:rPr kumimoji="1" lang="zh-TW" altLang="en-US" sz="1400" b="0" kern="1200" dirty="0" smtClean="0">
                          <a:solidFill>
                            <a:srgbClr val="CC6600"/>
                          </a:solidFill>
                          <a:latin typeface="微軟正黑體" pitchFamily="34" charset="-120"/>
                          <a:ea typeface="微軟正黑體" pitchFamily="34" charset="-120"/>
                          <a:cs typeface="+mn-cs"/>
                        </a:rPr>
                        <a:t>主動交易應投入工時大多已完成，</a:t>
                      </a:r>
                      <a:r>
                        <a:rPr kumimoji="1" lang="en-US" altLang="zh-TW" sz="1400" b="0" kern="1200" baseline="0" dirty="0" smtClean="0">
                          <a:solidFill>
                            <a:srgbClr val="CC6600"/>
                          </a:solidFill>
                          <a:latin typeface="微軟正黑體" pitchFamily="34" charset="-120"/>
                          <a:ea typeface="微軟正黑體" pitchFamily="34" charset="-120"/>
                          <a:cs typeface="+mn-cs"/>
                        </a:rPr>
                        <a:t> </a:t>
                      </a:r>
                      <a:r>
                        <a:rPr kumimoji="1" lang="zh-TW" altLang="en-US" sz="1400" b="0" kern="1200" dirty="0" smtClean="0">
                          <a:solidFill>
                            <a:srgbClr val="CC6600"/>
                          </a:solidFill>
                          <a:latin typeface="微軟正黑體" pitchFamily="34" charset="-120"/>
                          <a:ea typeface="微軟正黑體" pitchFamily="34" charset="-120"/>
                          <a:cs typeface="+mn-cs"/>
                        </a:rPr>
                        <a:t>被主動交易時程尚未調整</a:t>
                      </a:r>
                      <a:endParaRPr kumimoji="1" lang="en-US" altLang="zh-TW" sz="1400" b="0" kern="1200" dirty="0" smtClean="0">
                        <a:solidFill>
                          <a:srgbClr val="CC6600"/>
                        </a:solidFill>
                        <a:latin typeface="微軟正黑體" pitchFamily="34" charset="-120"/>
                        <a:ea typeface="微軟正黑體" pitchFamily="34" charset="-120"/>
                        <a:cs typeface="+mn-cs"/>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kumimoji="1" lang="en-US" altLang="zh-TW" sz="1400" b="0" kern="1200" baseline="0" dirty="0" smtClean="0">
                        <a:solidFill>
                          <a:srgbClr val="CC6600"/>
                        </a:solidFill>
                        <a:latin typeface="微軟正黑體" pitchFamily="34" charset="-120"/>
                        <a:ea typeface="微軟正黑體" pitchFamily="34" charset="-120"/>
                        <a:cs typeface="+mn-cs"/>
                      </a:endParaRPr>
                    </a:p>
                    <a:p>
                      <a:pPr marL="285750" marR="0" lvl="1" indent="-285750" algn="l" defTabSz="914400" rtl="0" eaLnBrk="1" fontAlgn="auto" latinLnBrk="0" hangingPunct="1">
                        <a:lnSpc>
                          <a:spcPct val="100000"/>
                        </a:lnSpc>
                        <a:spcBef>
                          <a:spcPts val="0"/>
                        </a:spcBef>
                        <a:spcAft>
                          <a:spcPts val="0"/>
                        </a:spcAft>
                        <a:buClrTx/>
                        <a:buSzPct val="100000"/>
                        <a:buFont typeface="Wingdings" panose="05000000000000000000" pitchFamily="2" charset="2"/>
                        <a:buChar char="n"/>
                        <a:tabLst/>
                        <a:defRPr/>
                      </a:pPr>
                      <a:r>
                        <a:rPr kumimoji="1" lang="zh-TW" altLang="en-US" sz="1400" b="0" kern="1200" baseline="0" dirty="0" smtClean="0">
                          <a:solidFill>
                            <a:srgbClr val="CC6600"/>
                          </a:solidFill>
                          <a:latin typeface="微軟正黑體" pitchFamily="34" charset="-120"/>
                          <a:ea typeface="微軟正黑體" pitchFamily="34" charset="-120"/>
                          <a:cs typeface="+mn-cs"/>
                        </a:rPr>
                        <a:t> 　</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基金上線時程規劃</a:t>
                      </a: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1.</a:t>
                      </a:r>
                      <a:r>
                        <a:rPr lang="zh-TW" altLang="en-US" sz="1400" baseline="0" dirty="0" smtClean="0">
                          <a:solidFill>
                            <a:srgbClr val="0000FF"/>
                          </a:solidFill>
                          <a:latin typeface="微軟正黑體" panose="020B0604030504040204" pitchFamily="34" charset="-120"/>
                          <a:ea typeface="微軟正黑體" panose="020B0604030504040204" pitchFamily="34" charset="-120"/>
                          <a:cs typeface="Arial" pitchFamily="34" charset="0"/>
                        </a:rPr>
                        <a:t>境外基金後台</a:t>
                      </a:r>
                      <a:r>
                        <a:rPr lang="en-US" altLang="zh-TW" sz="1400" baseline="0" dirty="0" smtClean="0">
                          <a:solidFill>
                            <a:srgbClr val="0000FF"/>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srgbClr val="0000FF"/>
                          </a:solidFill>
                          <a:latin typeface="微軟正黑體" panose="020B0604030504040204" pitchFamily="34" charset="-120"/>
                          <a:ea typeface="微軟正黑體" panose="020B0604030504040204" pitchFamily="34" charset="-120"/>
                          <a:cs typeface="Arial" pitchFamily="34" charset="0"/>
                        </a:rPr>
                        <a:t>日帳系統</a:t>
                      </a:r>
                      <a:r>
                        <a:rPr lang="en-US" altLang="zh-TW" sz="1400" baseline="0" dirty="0" smtClean="0">
                          <a:solidFill>
                            <a:srgbClr val="0000FF"/>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預計</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7/8(</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三</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晚上上版，</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7/9(</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四</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前台、中台再上版與後台介接之排程  </a:t>
                      </a: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及風控</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check 4(</a:t>
                      </a:r>
                      <a:r>
                        <a:rPr lang="zh-TW" altLang="en-US" sz="1400" baseline="0" dirty="0" smtClean="0">
                          <a:solidFill>
                            <a:srgbClr val="CC6600"/>
                          </a:solidFill>
                          <a:latin typeface="微軟正黑體" panose="020B0604030504040204" pitchFamily="34" charset="-120"/>
                          <a:ea typeface="微軟正黑體" panose="020B0604030504040204" pitchFamily="34" charset="-120"/>
                          <a:cs typeface="Arial" pitchFamily="34" charset="0"/>
                        </a:rPr>
                        <a:t>庫存檢核</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，上版後執行排程並驗證資料，並由</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user</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驗證境外基金庫存。</a:t>
                      </a: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2.</a:t>
                      </a:r>
                      <a:r>
                        <a:rPr lang="zh-TW" altLang="en-US" sz="1400" baseline="0" dirty="0" smtClean="0">
                          <a:solidFill>
                            <a:srgbClr val="0000FF"/>
                          </a:solidFill>
                          <a:latin typeface="微軟正黑體" panose="020B0604030504040204" pitchFamily="34" charset="-120"/>
                          <a:ea typeface="微軟正黑體" panose="020B0604030504040204" pitchFamily="34" charset="-120"/>
                          <a:cs typeface="Arial" pitchFamily="34" charset="0"/>
                        </a:rPr>
                        <a:t>境內基金後台</a:t>
                      </a:r>
                      <a:r>
                        <a:rPr lang="en-US" altLang="zh-TW" sz="1400" baseline="0" dirty="0" smtClean="0">
                          <a:solidFill>
                            <a:srgbClr val="0000FF"/>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srgbClr val="0000FF"/>
                          </a:solidFill>
                          <a:latin typeface="微軟正黑體" panose="020B0604030504040204" pitchFamily="34" charset="-120"/>
                          <a:ea typeface="微軟正黑體" panose="020B0604030504040204" pitchFamily="34" charset="-120"/>
                          <a:cs typeface="Arial" pitchFamily="34" charset="0"/>
                        </a:rPr>
                        <a:t>光訊</a:t>
                      </a:r>
                      <a:r>
                        <a:rPr lang="en-US" altLang="zh-TW" sz="1400" baseline="0" dirty="0" smtClean="0">
                          <a:solidFill>
                            <a:srgbClr val="0000FF"/>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預計</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7/10(</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五</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晚上結帳完成後上版，因前</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中台與後台介接項目於</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7/9(</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四</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a:t>
                      </a: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已驗證，境內庫存需待光訊結帳後再確認，故於</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7/13(</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一</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上午請</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user</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驗證境內庫存，其他 </a:t>
                      </a: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項目於</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7/9(</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四</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驗證完畢。</a:t>
                      </a: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a:t>
                      </a: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txBody>
                  <a:tcPr marL="6588" marR="6588" marT="658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1" i="0" u="none" strike="noStrike" dirty="0" smtClean="0">
                        <a:solidFill>
                          <a:srgbClr val="FF0000"/>
                        </a:solidFill>
                        <a:effectLst/>
                        <a:latin typeface="微軟正黑體" panose="020B0604030504040204" pitchFamily="34" charset="-120"/>
                        <a:ea typeface="微軟正黑體" panose="020B0604030504040204" pitchFamily="34" charset="-120"/>
                      </a:endParaRPr>
                    </a:p>
                  </a:txBody>
                  <a:tcPr marL="6588" marR="6588" marT="6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1" i="0" u="none" strike="noStrike" dirty="0" smtClean="0">
                        <a:solidFill>
                          <a:srgbClr val="FF0000"/>
                        </a:solidFill>
                        <a:effectLst/>
                        <a:latin typeface="微軟正黑體" panose="020B0604030504040204" pitchFamily="34" charset="-120"/>
                        <a:ea typeface="微軟正黑體" panose="020B0604030504040204" pitchFamily="34" charset="-120"/>
                      </a:endParaRPr>
                    </a:p>
                  </a:txBody>
                  <a:tcPr marL="6588" marR="6588" marT="6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1" i="0" u="none" strike="noStrike" dirty="0" smtClean="0">
                        <a:solidFill>
                          <a:srgbClr val="FF0000"/>
                        </a:solidFill>
                        <a:effectLst/>
                        <a:latin typeface="微軟正黑體" panose="020B0604030504040204" pitchFamily="34" charset="-120"/>
                        <a:ea typeface="微軟正黑體" panose="020B0604030504040204" pitchFamily="34" charset="-120"/>
                      </a:endParaRPr>
                    </a:p>
                  </a:txBody>
                  <a:tcPr marL="6588" marR="6588" marT="6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213" name="圓角矩形 2"/>
          <p:cNvSpPr>
            <a:spLocks noChangeArrowheads="1"/>
          </p:cNvSpPr>
          <p:nvPr/>
        </p:nvSpPr>
        <p:spPr bwMode="auto">
          <a:xfrm>
            <a:off x="2784475" y="4108450"/>
            <a:ext cx="765175" cy="287338"/>
          </a:xfrm>
          <a:prstGeom prst="roundRect">
            <a:avLst>
              <a:gd name="adj" fmla="val 16667"/>
            </a:avLst>
          </a:prstGeom>
          <a:solidFill>
            <a:srgbClr val="0099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400" b="0" i="0" u="none" strike="noStrike" kern="1200" cap="none" spc="0" normalizeH="0" baseline="0" noProof="0" smtClean="0">
                <a:ln>
                  <a:noFill/>
                </a:ln>
                <a:solidFill>
                  <a:srgbClr val="FFFFFF"/>
                </a:solidFill>
                <a:effectLst/>
                <a:uLnTx/>
                <a:uFillTx/>
                <a:latin typeface="微軟正黑體" panose="020B0604030504040204" pitchFamily="34" charset="-120"/>
                <a:ea typeface="微軟正黑體" panose="020B0604030504040204" pitchFamily="34" charset="-120"/>
                <a:cs typeface="+mn-cs"/>
              </a:rPr>
              <a:t>已完成</a:t>
            </a:r>
          </a:p>
        </p:txBody>
      </p:sp>
      <p:sp>
        <p:nvSpPr>
          <p:cNvPr id="7214" name="圓角矩形 6"/>
          <p:cNvSpPr>
            <a:spLocks noChangeArrowheads="1"/>
          </p:cNvSpPr>
          <p:nvPr/>
        </p:nvSpPr>
        <p:spPr bwMode="auto">
          <a:xfrm>
            <a:off x="2916238" y="4719638"/>
            <a:ext cx="792162" cy="285750"/>
          </a:xfrm>
          <a:prstGeom prst="roundRect">
            <a:avLst>
              <a:gd name="adj" fmla="val 16667"/>
            </a:avLst>
          </a:prstGeom>
          <a:solidFill>
            <a:srgbClr val="0099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400" b="0" i="0" u="none" strike="noStrike" kern="1200" cap="none" spc="0" normalizeH="0" baseline="0" noProof="0" smtClean="0">
                <a:ln>
                  <a:noFill/>
                </a:ln>
                <a:solidFill>
                  <a:srgbClr val="FFFFFF"/>
                </a:solidFill>
                <a:effectLst/>
                <a:uLnTx/>
                <a:uFillTx/>
                <a:latin typeface="微軟正黑體" panose="020B0604030504040204" pitchFamily="34" charset="-120"/>
                <a:ea typeface="微軟正黑體" panose="020B0604030504040204" pitchFamily="34" charset="-120"/>
                <a:cs typeface="+mn-cs"/>
              </a:rPr>
              <a:t>已完成</a:t>
            </a:r>
          </a:p>
        </p:txBody>
      </p:sp>
      <p:sp>
        <p:nvSpPr>
          <p:cNvPr id="7215" name="圓角矩形 7"/>
          <p:cNvSpPr>
            <a:spLocks noChangeArrowheads="1"/>
          </p:cNvSpPr>
          <p:nvPr/>
        </p:nvSpPr>
        <p:spPr bwMode="auto">
          <a:xfrm>
            <a:off x="2916238" y="5184775"/>
            <a:ext cx="792162" cy="287338"/>
          </a:xfrm>
          <a:prstGeom prst="roundRect">
            <a:avLst>
              <a:gd name="adj" fmla="val 16667"/>
            </a:avLst>
          </a:prstGeom>
          <a:solidFill>
            <a:srgbClr val="0099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400" b="0" i="0" u="none" strike="noStrike" kern="1200" cap="none" spc="0" normalizeH="0" baseline="0" noProof="0" smtClean="0">
                <a:ln>
                  <a:noFill/>
                </a:ln>
                <a:solidFill>
                  <a:srgbClr val="FFFFFF"/>
                </a:solidFill>
                <a:effectLst/>
                <a:uLnTx/>
                <a:uFillTx/>
                <a:latin typeface="微軟正黑體" panose="020B0604030504040204" pitchFamily="34" charset="-120"/>
                <a:ea typeface="微軟正黑體" panose="020B0604030504040204" pitchFamily="34" charset="-120"/>
                <a:cs typeface="+mn-cs"/>
              </a:rPr>
              <a:t>已完成</a:t>
            </a:r>
          </a:p>
        </p:txBody>
      </p:sp>
      <p:sp>
        <p:nvSpPr>
          <p:cNvPr id="7216" name="圓角矩形 8"/>
          <p:cNvSpPr>
            <a:spLocks noChangeArrowheads="1"/>
          </p:cNvSpPr>
          <p:nvPr/>
        </p:nvSpPr>
        <p:spPr bwMode="auto">
          <a:xfrm>
            <a:off x="2784475" y="6026150"/>
            <a:ext cx="792163" cy="288925"/>
          </a:xfrm>
          <a:prstGeom prst="roundRect">
            <a:avLst>
              <a:gd name="adj" fmla="val 16667"/>
            </a:avLst>
          </a:prstGeom>
          <a:solidFill>
            <a:srgbClr val="CC6600"/>
          </a:solidFill>
          <a:ln w="9525" algn="ctr">
            <a:solidFill>
              <a:srgbClr val="CC6600"/>
            </a:solidFill>
            <a:round/>
            <a:headEnd/>
            <a:tailEnd/>
          </a:ln>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400" b="0" i="0" u="none" strike="noStrike" kern="1200" cap="none" spc="0" normalizeH="0" baseline="0" noProof="0" smtClean="0">
                <a:ln>
                  <a:noFill/>
                </a:ln>
                <a:solidFill>
                  <a:srgbClr val="FFFFFF"/>
                </a:solidFill>
                <a:effectLst/>
                <a:uLnTx/>
                <a:uFillTx/>
                <a:latin typeface="微軟正黑體" panose="020B0604030504040204" pitchFamily="34" charset="-120"/>
                <a:ea typeface="微軟正黑體" panose="020B0604030504040204" pitchFamily="34" charset="-120"/>
                <a:cs typeface="+mn-cs"/>
              </a:rPr>
              <a:t>待執行</a:t>
            </a:r>
          </a:p>
        </p:txBody>
      </p:sp>
      <p:sp>
        <p:nvSpPr>
          <p:cNvPr id="7217" name="頁尾版面配置區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492123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p:cNvPr>
          <p:cNvSpPr>
            <a:spLocks noGrp="1"/>
          </p:cNvSpPr>
          <p:nvPr>
            <p:ph type="title"/>
          </p:nvPr>
        </p:nvSpPr>
        <p:spPr>
          <a:xfrm>
            <a:off x="2555875" y="117475"/>
            <a:ext cx="6246813" cy="431800"/>
          </a:xfrm>
          <a:solidFill>
            <a:schemeClr val="accent2">
              <a:lumMod val="75000"/>
            </a:schemeClr>
          </a:solidFill>
        </p:spPr>
        <p:txBody>
          <a:bodyPr/>
          <a:lstStyle/>
          <a:p>
            <a:pPr>
              <a:defRPr/>
            </a:pPr>
            <a:r>
              <a:rPr lang="zh-TW" altLang="en-US" dirty="0" smtClean="0">
                <a:solidFill>
                  <a:schemeClr val="bg1"/>
                </a:solidFill>
              </a:rPr>
              <a:t>基金投資系統</a:t>
            </a:r>
            <a:endParaRPr lang="zh-TW" altLang="en-US" dirty="0">
              <a:solidFill>
                <a:schemeClr val="bg1"/>
              </a:solidFill>
            </a:endParaRPr>
          </a:p>
        </p:txBody>
      </p:sp>
      <p:graphicFrame>
        <p:nvGraphicFramePr>
          <p:cNvPr id="6" name="表格 5"/>
          <p:cNvGraphicFramePr>
            <a:graphicFrameLocks noGrp="1"/>
          </p:cNvGraphicFramePr>
          <p:nvPr/>
        </p:nvGraphicFramePr>
        <p:xfrm>
          <a:off x="107950" y="655638"/>
          <a:ext cx="8824913" cy="5942012"/>
        </p:xfrm>
        <a:graphic>
          <a:graphicData uri="http://schemas.openxmlformats.org/drawingml/2006/table">
            <a:tbl>
              <a:tblPr/>
              <a:tblGrid>
                <a:gridCol w="1100779">
                  <a:extLst>
                    <a:ext uri="{9D8B030D-6E8A-4147-A177-3AD203B41FA5}">
                      <a16:colId xmlns:a16="http://schemas.microsoft.com/office/drawing/2014/main" val="20000"/>
                    </a:ext>
                  </a:extLst>
                </a:gridCol>
                <a:gridCol w="1430956">
                  <a:extLst>
                    <a:ext uri="{9D8B030D-6E8A-4147-A177-3AD203B41FA5}">
                      <a16:colId xmlns:a16="http://schemas.microsoft.com/office/drawing/2014/main" val="20001"/>
                    </a:ext>
                  </a:extLst>
                </a:gridCol>
                <a:gridCol w="1085030">
                  <a:extLst>
                    <a:ext uri="{9D8B030D-6E8A-4147-A177-3AD203B41FA5}">
                      <a16:colId xmlns:a16="http://schemas.microsoft.com/office/drawing/2014/main" val="20002"/>
                    </a:ext>
                  </a:extLst>
                </a:gridCol>
                <a:gridCol w="940360">
                  <a:extLst>
                    <a:ext uri="{9D8B030D-6E8A-4147-A177-3AD203B41FA5}">
                      <a16:colId xmlns:a16="http://schemas.microsoft.com/office/drawing/2014/main" val="20003"/>
                    </a:ext>
                  </a:extLst>
                </a:gridCol>
                <a:gridCol w="1085030">
                  <a:extLst>
                    <a:ext uri="{9D8B030D-6E8A-4147-A177-3AD203B41FA5}">
                      <a16:colId xmlns:a16="http://schemas.microsoft.com/office/drawing/2014/main" val="20004"/>
                    </a:ext>
                  </a:extLst>
                </a:gridCol>
                <a:gridCol w="1012695">
                  <a:extLst>
                    <a:ext uri="{9D8B030D-6E8A-4147-A177-3AD203B41FA5}">
                      <a16:colId xmlns:a16="http://schemas.microsoft.com/office/drawing/2014/main" val="20005"/>
                    </a:ext>
                  </a:extLst>
                </a:gridCol>
                <a:gridCol w="1012695">
                  <a:extLst>
                    <a:ext uri="{9D8B030D-6E8A-4147-A177-3AD203B41FA5}">
                      <a16:colId xmlns:a16="http://schemas.microsoft.com/office/drawing/2014/main" val="20006"/>
                    </a:ext>
                  </a:extLst>
                </a:gridCol>
                <a:gridCol w="1157366">
                  <a:extLst>
                    <a:ext uri="{9D8B030D-6E8A-4147-A177-3AD203B41FA5}">
                      <a16:colId xmlns:a16="http://schemas.microsoft.com/office/drawing/2014/main" val="20007"/>
                    </a:ext>
                  </a:extLst>
                </a:gridCol>
              </a:tblGrid>
              <a:tr h="290382">
                <a:tc>
                  <a:txBody>
                    <a:bodyPr/>
                    <a:lstStyle/>
                    <a:p>
                      <a:pPr algn="ctr" fontAlgn="ctr"/>
                      <a:r>
                        <a:rPr lang="zh-TW" altLang="en-US" sz="1100" b="1" i="0" u="none" strike="noStrike" dirty="0" smtClean="0">
                          <a:solidFill>
                            <a:srgbClr val="FFFFFF"/>
                          </a:solidFill>
                          <a:effectLst/>
                          <a:latin typeface="微軟正黑體" panose="020B0604030504040204" pitchFamily="34" charset="-120"/>
                          <a:ea typeface="微軟正黑體" panose="020B0604030504040204" pitchFamily="34" charset="-120"/>
                        </a:rPr>
                        <a:t>工作項目</a:t>
                      </a:r>
                      <a:endParaRPr lang="zh-TW" alt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DD5"/>
                    </a:solidFill>
                  </a:tcPr>
                </a:tc>
                <a:tc>
                  <a:txBody>
                    <a:bodyPr/>
                    <a:lstStyle/>
                    <a:p>
                      <a:pPr algn="ctr" fontAlgn="ctr"/>
                      <a:r>
                        <a:rPr lang="zh-TW" altLang="en-US" sz="1100" b="1" i="0" u="none" strike="noStrike" dirty="0" smtClean="0">
                          <a:solidFill>
                            <a:srgbClr val="FFFFFF"/>
                          </a:solidFill>
                          <a:effectLst/>
                          <a:latin typeface="微軟正黑體" panose="020B0604030504040204" pitchFamily="34" charset="-120"/>
                          <a:ea typeface="微軟正黑體" panose="020B0604030504040204" pitchFamily="34" charset="-120"/>
                        </a:rPr>
                        <a:t>專案啟動</a:t>
                      </a:r>
                      <a:endParaRPr 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fontAlgn="ctr"/>
                      <a:r>
                        <a:rPr lang="zh-TW" altLang="en-US" sz="1100" b="1" i="0" u="none" strike="noStrike" dirty="0" smtClean="0">
                          <a:solidFill>
                            <a:srgbClr val="FFFFFF"/>
                          </a:solidFill>
                          <a:effectLst/>
                          <a:latin typeface="微軟正黑體" panose="020B0604030504040204" pitchFamily="34" charset="-120"/>
                          <a:ea typeface="微軟正黑體" panose="020B0604030504040204" pitchFamily="34" charset="-120"/>
                        </a:rPr>
                        <a:t>系統分析</a:t>
                      </a:r>
                      <a:endParaRPr lang="zh-TW" alt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fontAlgn="ctr"/>
                      <a:r>
                        <a:rPr lang="zh-TW" altLang="en-US" sz="1100" b="1" i="0" u="none" strike="noStrike" dirty="0" smtClean="0">
                          <a:solidFill>
                            <a:srgbClr val="FFFFFF"/>
                          </a:solidFill>
                          <a:effectLst/>
                          <a:latin typeface="微軟正黑體" panose="020B0604030504040204" pitchFamily="34" charset="-120"/>
                          <a:ea typeface="微軟正黑體" panose="020B0604030504040204" pitchFamily="34" charset="-120"/>
                        </a:rPr>
                        <a:t>系統設計</a:t>
                      </a:r>
                      <a:endParaRPr lang="zh-TW" alt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fontAlgn="ctr"/>
                      <a:r>
                        <a:rPr lang="zh-TW" altLang="en-US" sz="1100" b="1" i="0" u="none" strike="noStrike" dirty="0" smtClean="0">
                          <a:solidFill>
                            <a:srgbClr val="FFFFFF"/>
                          </a:solidFill>
                          <a:effectLst/>
                          <a:latin typeface="微軟正黑體" panose="020B0604030504040204" pitchFamily="34" charset="-120"/>
                          <a:ea typeface="微軟正黑體" panose="020B0604030504040204" pitchFamily="34" charset="-120"/>
                        </a:rPr>
                        <a:t>程式開發</a:t>
                      </a:r>
                      <a:endParaRPr lang="zh-TW" alt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fontAlgn="ctr"/>
                      <a:r>
                        <a:rPr lang="en-US" altLang="zh-TW" sz="1100" b="1" i="0" u="none" strike="noStrike" dirty="0" smtClean="0">
                          <a:solidFill>
                            <a:srgbClr val="FFFFFF"/>
                          </a:solidFill>
                          <a:effectLst/>
                          <a:latin typeface="微軟正黑體" panose="020B0604030504040204" pitchFamily="34" charset="-120"/>
                          <a:ea typeface="微軟正黑體" panose="020B0604030504040204" pitchFamily="34" charset="-120"/>
                        </a:rPr>
                        <a:t>SIT</a:t>
                      </a:r>
                      <a:endParaRPr lang="zh-TW" altLang="en-US" sz="1100" b="1" i="0" u="none" strike="noStrike" dirty="0">
                        <a:solidFill>
                          <a:srgbClr val="FFFF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a:r>
                        <a:rPr lang="en-US" altLang="zh-TW" sz="1100" b="1" dirty="0" smtClean="0">
                          <a:solidFill>
                            <a:schemeClr val="bg1"/>
                          </a:solidFill>
                          <a:latin typeface="微軟正黑體" panose="020B0604030504040204" pitchFamily="34" charset="-120"/>
                          <a:ea typeface="微軟正黑體" panose="020B0604030504040204" pitchFamily="34" charset="-120"/>
                        </a:rPr>
                        <a:t>UAT</a:t>
                      </a:r>
                      <a:endParaRPr lang="zh-TW" altLang="en-US" sz="1100" b="1" dirty="0">
                        <a:solidFill>
                          <a:schemeClr val="bg1"/>
                        </a:solidFill>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tc>
                  <a:txBody>
                    <a:bodyPr/>
                    <a:lstStyle/>
                    <a:p>
                      <a:pPr algn="ctr"/>
                      <a:r>
                        <a:rPr lang="zh-TW" altLang="en-US" sz="1100" b="1" dirty="0" smtClean="0">
                          <a:solidFill>
                            <a:schemeClr val="bg1"/>
                          </a:solidFill>
                          <a:latin typeface="微軟正黑體" panose="020B0604030504040204" pitchFamily="34" charset="-120"/>
                          <a:ea typeface="微軟正黑體" panose="020B0604030504040204" pitchFamily="34" charset="-120"/>
                        </a:rPr>
                        <a:t>系統上線</a:t>
                      </a:r>
                      <a:endParaRPr lang="zh-TW" altLang="en-US" sz="1100" b="1" dirty="0">
                        <a:solidFill>
                          <a:schemeClr val="bg1"/>
                        </a:solidFill>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BB0"/>
                    </a:solidFill>
                  </a:tcPr>
                </a:tc>
                <a:extLst>
                  <a:ext uri="{0D108BD9-81ED-4DB2-BD59-A6C34878D82A}">
                    <a16:rowId xmlns:a16="http://schemas.microsoft.com/office/drawing/2014/main" val="10000"/>
                  </a:ext>
                </a:extLst>
              </a:tr>
              <a:tr h="409107">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100" b="1" i="0" u="none" strike="noStrike" dirty="0" smtClean="0">
                          <a:solidFill>
                            <a:srgbClr val="0066CC"/>
                          </a:solidFill>
                          <a:effectLst/>
                          <a:latin typeface="微軟正黑體" panose="020B0604030504040204" pitchFamily="34" charset="-120"/>
                          <a:ea typeface="微軟正黑體" panose="020B0604030504040204" pitchFamily="34" charset="-120"/>
                        </a:rPr>
                        <a:t>2018/11~</a:t>
                      </a: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100" b="1" i="0" u="none" strike="noStrike" dirty="0" smtClean="0">
                          <a:solidFill>
                            <a:srgbClr val="0066CC"/>
                          </a:solidFill>
                          <a:effectLst/>
                          <a:latin typeface="微軟正黑體" panose="020B0604030504040204" pitchFamily="34" charset="-120"/>
                          <a:ea typeface="微軟正黑體" panose="020B0604030504040204" pitchFamily="34" charset="-120"/>
                        </a:rPr>
                        <a:t>2020/04</a:t>
                      </a:r>
                      <a:endParaRPr lang="zh-TW" altLang="en-US" sz="1100" b="1" i="0" u="none" strike="noStrike" dirty="0">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200" kern="100" dirty="0" smtClean="0">
                          <a:effectLst/>
                          <a:latin typeface="微軟正黑體" panose="020B0604030504040204" pitchFamily="34" charset="-120"/>
                          <a:ea typeface="微軟正黑體" panose="020B0604030504040204" pitchFamily="34" charset="-120"/>
                        </a:rPr>
                        <a:t>2018/11/30</a:t>
                      </a:r>
                      <a:endParaRPr lang="zh-TW" altLang="zh-TW" sz="1200" kern="100" dirty="0">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altLang="zh-TW" sz="1200" kern="100" dirty="0" smtClean="0">
                          <a:effectLst/>
                          <a:latin typeface="微軟正黑體" panose="020B0604030504040204" pitchFamily="34" charset="-120"/>
                          <a:ea typeface="微軟正黑體" panose="020B0604030504040204" pitchFamily="34" charset="-120"/>
                        </a:rPr>
                        <a:t>2019/04/24</a:t>
                      </a:r>
                      <a:endParaRPr lang="zh-TW" altLang="zh-TW" sz="1200" kern="100" dirty="0">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200" kern="100" dirty="0" smtClean="0">
                          <a:solidFill>
                            <a:schemeClr val="tx1"/>
                          </a:solidFill>
                          <a:effectLst/>
                          <a:latin typeface="微軟正黑體" panose="020B0604030504040204" pitchFamily="34" charset="-120"/>
                          <a:ea typeface="微軟正黑體" panose="020B0604030504040204" pitchFamily="34" charset="-120"/>
                        </a:rPr>
                        <a:t>2019/06/28</a:t>
                      </a: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　</a:t>
                      </a: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200" kern="100" dirty="0" smtClean="0">
                          <a:solidFill>
                            <a:schemeClr val="tx1"/>
                          </a:solidFill>
                          <a:effectLst/>
                          <a:latin typeface="微軟正黑體" panose="020B0604030504040204" pitchFamily="34" charset="-120"/>
                          <a:ea typeface="微軟正黑體" panose="020B0604030504040204" pitchFamily="34" charset="-120"/>
                        </a:rPr>
                        <a:t>2019/10/31 </a:t>
                      </a:r>
                      <a:endParaRPr lang="zh-TW" altLang="zh-TW" sz="1200" kern="100" dirty="0" smtClean="0">
                        <a:solidFill>
                          <a:schemeClr val="tx1"/>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kern="100" dirty="0" smtClean="0">
                          <a:solidFill>
                            <a:srgbClr val="0000FF"/>
                          </a:solidFill>
                          <a:effectLst/>
                          <a:latin typeface="微軟正黑體" panose="020B0604030504040204" pitchFamily="34" charset="-120"/>
                          <a:ea typeface="微軟正黑體" panose="020B0604030504040204" pitchFamily="34" charset="-120"/>
                        </a:rPr>
                        <a:t>2020/04/30</a:t>
                      </a: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kern="100" dirty="0" smtClean="0">
                          <a:effectLst/>
                          <a:latin typeface="微軟正黑體" panose="020B0604030504040204" pitchFamily="34" charset="-120"/>
                          <a:ea typeface="微軟正黑體" panose="020B0604030504040204" pitchFamily="34" charset="-120"/>
                        </a:rPr>
                        <a:t>2020/05/14</a:t>
                      </a:r>
                      <a:endParaRPr lang="zh-TW" altLang="zh-TW" sz="1200" kern="100" dirty="0" smtClean="0">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lvl1pPr eaLnBrk="0" hangingPunct="0">
                        <a:spcBef>
                          <a:spcPct val="20000"/>
                        </a:spcBef>
                        <a:defRPr kumimoji="1" sz="1600">
                          <a:solidFill>
                            <a:schemeClr val="tx1"/>
                          </a:solidFill>
                          <a:latin typeface="微軟正黑體" pitchFamily="34" charset="-120"/>
                          <a:ea typeface="微軟正黑體" pitchFamily="34" charset="-120"/>
                          <a:cs typeface="微軟正黑體" pitchFamily="34" charset="-120"/>
                        </a:defRPr>
                      </a:lvl1pPr>
                      <a:lvl2pPr marL="742950" indent="-285750" eaLnBrk="0" hangingPunct="0">
                        <a:spcBef>
                          <a:spcPct val="20000"/>
                        </a:spcBef>
                        <a:defRPr kumimoji="1" sz="2400">
                          <a:solidFill>
                            <a:schemeClr val="tx1"/>
                          </a:solidFill>
                          <a:latin typeface="標楷體" pitchFamily="65" charset="-120"/>
                          <a:ea typeface="標楷體" pitchFamily="65" charset="-120"/>
                          <a:cs typeface="微軟正黑體" pitchFamily="34" charset="-120"/>
                        </a:defRPr>
                      </a:lvl2pPr>
                      <a:lvl3pPr marL="1143000" indent="-228600" eaLnBrk="0" hangingPunct="0">
                        <a:spcBef>
                          <a:spcPct val="20000"/>
                        </a:spcBef>
                        <a:defRPr kumimoji="1" sz="2000">
                          <a:solidFill>
                            <a:schemeClr val="tx1"/>
                          </a:solidFill>
                          <a:latin typeface="標楷體" pitchFamily="65" charset="-120"/>
                          <a:ea typeface="標楷體" pitchFamily="65" charset="-120"/>
                          <a:cs typeface="微軟正黑體" pitchFamily="34" charset="-120"/>
                        </a:defRPr>
                      </a:lvl3pPr>
                      <a:lvl4pPr marL="1600200" indent="-228600" eaLnBrk="0" hangingPunct="0">
                        <a:spcBef>
                          <a:spcPct val="20000"/>
                        </a:spcBef>
                        <a:defRPr kumimoji="1">
                          <a:solidFill>
                            <a:schemeClr val="tx1"/>
                          </a:solidFill>
                          <a:latin typeface="標楷體" pitchFamily="65" charset="-120"/>
                          <a:ea typeface="標楷體" pitchFamily="65" charset="-120"/>
                          <a:cs typeface="微軟正黑體" pitchFamily="34" charset="-120"/>
                        </a:defRPr>
                      </a:lvl4pPr>
                      <a:lvl5pPr marL="2057400" indent="-228600" eaLnBrk="0" hangingPunct="0">
                        <a:spcBef>
                          <a:spcPct val="20000"/>
                        </a:spcBef>
                        <a:defRPr kumimoji="1">
                          <a:solidFill>
                            <a:schemeClr val="tx1"/>
                          </a:solidFill>
                          <a:latin typeface="標楷體" pitchFamily="65" charset="-120"/>
                          <a:ea typeface="標楷體" pitchFamily="65" charset="-120"/>
                          <a:cs typeface="微軟正黑體" pitchFamily="34" charset="-120"/>
                        </a:defRPr>
                      </a:lvl5pPr>
                      <a:lvl6pPr marL="2514600" indent="-228600" eaLnBrk="0" fontAlgn="base" hangingPunct="0">
                        <a:spcBef>
                          <a:spcPct val="20000"/>
                        </a:spcBef>
                        <a:spcAft>
                          <a:spcPct val="0"/>
                        </a:spcAft>
                        <a:defRPr kumimoji="1">
                          <a:solidFill>
                            <a:schemeClr val="tx1"/>
                          </a:solidFill>
                          <a:latin typeface="標楷體" pitchFamily="65" charset="-120"/>
                          <a:ea typeface="標楷體" pitchFamily="65" charset="-120"/>
                          <a:cs typeface="微軟正黑體" pitchFamily="34" charset="-120"/>
                        </a:defRPr>
                      </a:lvl6pPr>
                      <a:lvl7pPr marL="2971800" indent="-228600" eaLnBrk="0" fontAlgn="base" hangingPunct="0">
                        <a:spcBef>
                          <a:spcPct val="20000"/>
                        </a:spcBef>
                        <a:spcAft>
                          <a:spcPct val="0"/>
                        </a:spcAft>
                        <a:defRPr kumimoji="1">
                          <a:solidFill>
                            <a:schemeClr val="tx1"/>
                          </a:solidFill>
                          <a:latin typeface="標楷體" pitchFamily="65" charset="-120"/>
                          <a:ea typeface="標楷體" pitchFamily="65" charset="-120"/>
                          <a:cs typeface="微軟正黑體" pitchFamily="34" charset="-120"/>
                        </a:defRPr>
                      </a:lvl7pPr>
                      <a:lvl8pPr marL="3429000" indent="-228600" eaLnBrk="0" fontAlgn="base" hangingPunct="0">
                        <a:spcBef>
                          <a:spcPct val="20000"/>
                        </a:spcBef>
                        <a:spcAft>
                          <a:spcPct val="0"/>
                        </a:spcAft>
                        <a:defRPr kumimoji="1">
                          <a:solidFill>
                            <a:schemeClr val="tx1"/>
                          </a:solidFill>
                          <a:latin typeface="標楷體" pitchFamily="65" charset="-120"/>
                          <a:ea typeface="標楷體" pitchFamily="65" charset="-120"/>
                          <a:cs typeface="微軟正黑體" pitchFamily="34" charset="-120"/>
                        </a:defRPr>
                      </a:lvl8pPr>
                      <a:lvl9pPr marL="3886200" indent="-228600" eaLnBrk="0" fontAlgn="base" hangingPunct="0">
                        <a:spcBef>
                          <a:spcPct val="20000"/>
                        </a:spcBef>
                        <a:spcAft>
                          <a:spcPct val="0"/>
                        </a:spcAft>
                        <a:defRPr kumimoji="1">
                          <a:solidFill>
                            <a:schemeClr val="tx1"/>
                          </a:solidFill>
                          <a:latin typeface="標楷體" pitchFamily="65" charset="-120"/>
                          <a:ea typeface="標楷體" pitchFamily="65" charset="-120"/>
                          <a:cs typeface="微軟正黑體" pitchFamily="34"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微軟正黑體" pitchFamily="34" charset="-120"/>
                          <a:ea typeface="微軟正黑體" pitchFamily="34" charset="-120"/>
                        </a:rPr>
                        <a:t>2020/06/12</a:t>
                      </a:r>
                      <a:endParaRPr kumimoji="0" lang="zh-TW" altLang="zh-TW" sz="1200" b="0" i="0" u="none" strike="noStrike" cap="none" normalizeH="0" baseline="0" dirty="0" smtClean="0">
                        <a:ln>
                          <a:noFill/>
                        </a:ln>
                        <a:solidFill>
                          <a:schemeClr val="tx1"/>
                        </a:solidFill>
                        <a:effectLst/>
                        <a:latin typeface="微軟正黑體" pitchFamily="34" charset="-120"/>
                        <a:ea typeface="微軟正黑體" pitchFamily="34" charset="-120"/>
                      </a:endParaRPr>
                    </a:p>
                  </a:txBody>
                  <a:tcPr marL="6588" marR="6588" marT="6587"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1553">
                <a:tc vMerge="1">
                  <a:txBody>
                    <a:bodyPr/>
                    <a:lstStyle/>
                    <a:p>
                      <a:endParaRPr lang="zh-TW" alt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2018/11/29</a:t>
                      </a:r>
                      <a:endParaRPr lang="zh-TW" altLang="en-US" sz="12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2019/04/26</a:t>
                      </a:r>
                      <a:endParaRPr lang="zh-TW" altLang="en-US" sz="12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2019/6/28</a:t>
                      </a:r>
                      <a:endParaRPr lang="zh-TW" altLang="en-US" sz="12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2019/10/31</a:t>
                      </a:r>
                      <a:endParaRPr lang="zh-TW" altLang="en-US" sz="12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200" b="1" i="0" u="none" strike="noStrike" dirty="0" smtClean="0">
                          <a:solidFill>
                            <a:srgbClr val="0000FF"/>
                          </a:solidFill>
                          <a:effectLst/>
                          <a:latin typeface="微軟正黑體" panose="020B0604030504040204" pitchFamily="34" charset="-120"/>
                          <a:ea typeface="微軟正黑體" panose="020B0604030504040204" pitchFamily="34" charset="-120"/>
                        </a:rPr>
                        <a:t>2020/5/4</a:t>
                      </a:r>
                      <a:endParaRPr lang="zh-TW" altLang="en-US" sz="1200" b="1" i="0" u="none" strike="noStrike" dirty="0" smtClean="0">
                        <a:solidFill>
                          <a:srgbClr val="0000FF"/>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a:r>
                        <a:rPr lang="en-US" altLang="zh-TW" sz="1200" dirty="0" smtClean="0">
                          <a:solidFill>
                            <a:srgbClr val="0000FF"/>
                          </a:solidFill>
                          <a:latin typeface="微軟正黑體" panose="020B0604030504040204" pitchFamily="34" charset="-120"/>
                          <a:ea typeface="微軟正黑體" panose="020B0604030504040204" pitchFamily="34" charset="-120"/>
                        </a:rPr>
                        <a:t>2020/06/30</a:t>
                      </a:r>
                      <a:endParaRPr lang="zh-TW" altLang="en-US" sz="1200" dirty="0"/>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a:endParaRPr lang="zh-TW" altLang="en-US" sz="1200" dirty="0"/>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extLst>
                  <a:ext uri="{0D108BD9-81ED-4DB2-BD59-A6C34878D82A}">
                    <a16:rowId xmlns:a16="http://schemas.microsoft.com/office/drawing/2014/main" val="10002"/>
                  </a:ext>
                </a:extLst>
              </a:tr>
              <a:tr h="4900970">
                <a:tc>
                  <a:txBody>
                    <a:bodyPr/>
                    <a:lstStyle/>
                    <a:p>
                      <a:pPr algn="ctr" fontAlgn="ctr"/>
                      <a:r>
                        <a:rPr lang="zh-TW" altLang="en-US" sz="1400" b="1" i="0" u="none" strike="noStrike" dirty="0">
                          <a:solidFill>
                            <a:schemeClr val="bg1"/>
                          </a:solidFill>
                          <a:effectLst/>
                          <a:latin typeface="微軟正黑體" panose="020B0604030504040204" pitchFamily="34" charset="-120"/>
                          <a:ea typeface="微軟正黑體" panose="020B0604030504040204" pitchFamily="34" charset="-120"/>
                        </a:rPr>
                        <a:t>專案狀態</a:t>
                      </a:r>
                      <a:r>
                        <a:rPr lang="zh-TW" altLang="en-US" sz="1400" b="1" i="0" u="none" strike="noStrike" dirty="0" smtClean="0">
                          <a:solidFill>
                            <a:schemeClr val="bg1"/>
                          </a:solidFill>
                          <a:effectLst/>
                          <a:latin typeface="微軟正黑體" panose="020B0604030504040204" pitchFamily="34" charset="-120"/>
                          <a:ea typeface="微軟正黑體" panose="020B0604030504040204" pitchFamily="34" charset="-120"/>
                        </a:rPr>
                        <a:t>說明</a:t>
                      </a:r>
                      <a:endParaRPr lang="zh-TW" altLang="en-US" sz="1400" b="1" i="0" u="none" strike="noStrike" dirty="0">
                        <a:solidFill>
                          <a:schemeClr val="bg1"/>
                        </a:solidFill>
                        <a:effectLst/>
                        <a:latin typeface="微軟正黑體" panose="020B0604030504040204" pitchFamily="34" charset="-120"/>
                        <a:ea typeface="微軟正黑體" panose="020B0604030504040204" pitchFamily="34" charset="-120"/>
                      </a:endParaRPr>
                    </a:p>
                  </a:txBody>
                  <a:tcPr marL="6588" marR="6588" marT="65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gridSpan="7">
                  <a:txBody>
                    <a:bodyPr/>
                    <a:lstStyle/>
                    <a:p>
                      <a:pPr marL="285750" marR="0" lvl="1" indent="-285750" algn="l" defTabSz="914400" rtl="0" eaLnBrk="1" fontAlgn="auto" latinLnBrk="0" hangingPunct="1">
                        <a:lnSpc>
                          <a:spcPct val="100000"/>
                        </a:lnSpc>
                        <a:spcBef>
                          <a:spcPts val="0"/>
                        </a:spcBef>
                        <a:spcAft>
                          <a:spcPts val="0"/>
                        </a:spcAft>
                        <a:buClrTx/>
                        <a:buSzPct val="100000"/>
                        <a:buFont typeface="Wingdings" panose="05000000000000000000" pitchFamily="2" charset="2"/>
                        <a:buChar char="n"/>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285750" marR="0" lvl="1" indent="-285750" algn="l" defTabSz="914400" rtl="0" eaLnBrk="1" fontAlgn="auto" latinLnBrk="0" hangingPunct="1">
                        <a:lnSpc>
                          <a:spcPct val="100000"/>
                        </a:lnSpc>
                        <a:spcBef>
                          <a:spcPts val="0"/>
                        </a:spcBef>
                        <a:spcAft>
                          <a:spcPts val="0"/>
                        </a:spcAft>
                        <a:buClrTx/>
                        <a:buSzPct val="100000"/>
                        <a:buFont typeface="Wingdings" panose="05000000000000000000" pitchFamily="2" charset="2"/>
                        <a:buChar char="n"/>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285750" marR="0" lvl="1" indent="-285750" algn="l" defTabSz="914400" rtl="0" eaLnBrk="1" fontAlgn="auto" latinLnBrk="0" hangingPunct="1">
                        <a:lnSpc>
                          <a:spcPct val="100000"/>
                        </a:lnSpc>
                        <a:spcBef>
                          <a:spcPts val="0"/>
                        </a:spcBef>
                        <a:spcAft>
                          <a:spcPts val="0"/>
                        </a:spcAft>
                        <a:buClrTx/>
                        <a:buSzPct val="100000"/>
                        <a:buFont typeface="Wingdings" panose="05000000000000000000" pitchFamily="2" charset="2"/>
                        <a:buChar char="n"/>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285750" marR="0" lvl="1" indent="-285750" algn="l" defTabSz="914400" rtl="0" eaLnBrk="1" fontAlgn="auto" latinLnBrk="0" hangingPunct="1">
                        <a:lnSpc>
                          <a:spcPct val="100000"/>
                        </a:lnSpc>
                        <a:spcBef>
                          <a:spcPts val="0"/>
                        </a:spcBef>
                        <a:spcAft>
                          <a:spcPts val="0"/>
                        </a:spcAft>
                        <a:buClrTx/>
                        <a:buSzPct val="100000"/>
                        <a:buFont typeface="Wingdings" panose="05000000000000000000" pitchFamily="2" charset="2"/>
                        <a:buChar char="n"/>
                        <a:tabLst/>
                        <a:defRPr/>
                      </a:pP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正式上線</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7/13(</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一</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國內股票部</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7/6(</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一</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通知擬申購「新光投信全球宅經濟」共同基金</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IPO</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，使用者確認於</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7/13 </a:t>
                      </a: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在基金系統下單。</a:t>
                      </a: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285750" marR="0" lvl="1" indent="-285750" algn="l" defTabSz="914400" rtl="0" eaLnBrk="1" fontAlgn="auto" latinLnBrk="0" hangingPunct="1">
                        <a:lnSpc>
                          <a:spcPct val="100000"/>
                        </a:lnSpc>
                        <a:spcBef>
                          <a:spcPts val="0"/>
                        </a:spcBef>
                        <a:spcAft>
                          <a:spcPts val="0"/>
                        </a:spcAft>
                        <a:buClrTx/>
                        <a:buSzPct val="100000"/>
                        <a:buFont typeface="Wingdings" panose="05000000000000000000" pitchFamily="2" charset="2"/>
                        <a:buChar char="n"/>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285750" marR="0" lvl="1" indent="-285750" algn="l" defTabSz="914400" rtl="0" eaLnBrk="1" fontAlgn="auto" latinLnBrk="0" hangingPunct="1">
                        <a:lnSpc>
                          <a:spcPct val="100000"/>
                        </a:lnSpc>
                        <a:spcBef>
                          <a:spcPts val="0"/>
                        </a:spcBef>
                        <a:spcAft>
                          <a:spcPts val="0"/>
                        </a:spcAft>
                        <a:buClrTx/>
                        <a:buSzPct val="100000"/>
                        <a:buFont typeface="Wingdings" panose="05000000000000000000" pitchFamily="2" charset="2"/>
                        <a:buChar char="n"/>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285750" marR="0" lvl="1" indent="-285750" algn="l" defTabSz="914400" rtl="0" eaLnBrk="1" fontAlgn="auto" latinLnBrk="0" hangingPunct="1">
                        <a:lnSpc>
                          <a:spcPct val="100000"/>
                        </a:lnSpc>
                        <a:spcBef>
                          <a:spcPts val="0"/>
                        </a:spcBef>
                        <a:spcAft>
                          <a:spcPts val="0"/>
                        </a:spcAft>
                        <a:buClrTx/>
                        <a:buSzPct val="100000"/>
                        <a:buFont typeface="Wingdings" panose="05000000000000000000" pitchFamily="2" charset="2"/>
                        <a:buChar char="n"/>
                        <a:tabLst/>
                        <a:defRPr/>
                      </a:pP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需求變更</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風險</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議題</a:t>
                      </a: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1.</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需求變更</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被主動交易作業</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私募淨值確認、匯回款項確認作業</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，前台</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18</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個人月、後台</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7</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個人月</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zh-TW" altLang="en-US" sz="1400" baseline="0" dirty="0" smtClean="0">
                          <a:solidFill>
                            <a:srgbClr val="CC6600"/>
                          </a:solidFill>
                          <a:latin typeface="微軟正黑體" panose="020B0604030504040204" pitchFamily="34" charset="-120"/>
                          <a:ea typeface="微軟正黑體" panose="020B0604030504040204" pitchFamily="34" charset="-120"/>
                          <a:cs typeface="Arial" pitchFamily="34" charset="0"/>
                        </a:rPr>
                        <a:t>     永康 、瀅如審查需求規格中，其他人員先執行</a:t>
                      </a:r>
                      <a:r>
                        <a:rPr lang="en-US" altLang="zh-TW" sz="1400" baseline="0" dirty="0" smtClean="0">
                          <a:solidFill>
                            <a:srgbClr val="CC6600"/>
                          </a:solidFill>
                          <a:latin typeface="微軟正黑體" panose="020B0604030504040204" pitchFamily="34" charset="-120"/>
                          <a:ea typeface="微軟正黑體" panose="020B0604030504040204" pitchFamily="34" charset="-120"/>
                          <a:cs typeface="Arial" pitchFamily="34" charset="0"/>
                        </a:rPr>
                        <a:t>ETS</a:t>
                      </a:r>
                      <a:r>
                        <a:rPr lang="zh-TW" altLang="en-US" sz="1400" baseline="0" dirty="0" smtClean="0">
                          <a:solidFill>
                            <a:srgbClr val="CC6600"/>
                          </a:solidFill>
                          <a:latin typeface="微軟正黑體" panose="020B0604030504040204" pitchFamily="34" charset="-120"/>
                          <a:ea typeface="微軟正黑體" panose="020B0604030504040204" pitchFamily="34" charset="-120"/>
                          <a:cs typeface="Arial" pitchFamily="34" charset="0"/>
                        </a:rPr>
                        <a:t>金檢需求單。</a:t>
                      </a: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2.</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時程風險：因各線人員身兼多項專案、維護案，時程風險維持高風險，排序依</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4/16(</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四</a:t>
                      </a: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a:t>
                      </a:r>
                      <a:r>
                        <a:rPr lang="zh-TW" altLang="en-US"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高階會議決議排序</a:t>
                      </a:r>
                      <a:endParaRPr kumimoji="0" lang="en-US" altLang="zh-TW" sz="1400" b="0"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r>
                        <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rPr>
                        <a:t>   </a:t>
                      </a:r>
                      <a:r>
                        <a:rPr kumimoji="0" lang="zh-TW" altLang="en-US"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投資報表系統 </a:t>
                      </a:r>
                      <a:r>
                        <a:rPr kumimoji="0" lang="en-US" altLang="zh-TW"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a:t>
                      </a:r>
                      <a:r>
                        <a:rPr kumimoji="0" lang="zh-TW" altLang="en-US"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金檢矯正措施之需求單 </a:t>
                      </a:r>
                      <a:r>
                        <a:rPr kumimoji="0" lang="en-US" altLang="zh-TW"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 </a:t>
                      </a:r>
                      <a:r>
                        <a:rPr kumimoji="0" lang="zh-TW" altLang="en-US"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外法需求</a:t>
                      </a:r>
                      <a:r>
                        <a:rPr kumimoji="0" lang="en-US" altLang="zh-TW"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a:t>
                      </a:r>
                      <a:r>
                        <a:rPr kumimoji="0" lang="zh-TW" altLang="en-US"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業務需求  </a:t>
                      </a:r>
                      <a:r>
                        <a:rPr kumimoji="0" lang="en-US" altLang="zh-TW" sz="1400" b="0" i="0" u="none" strike="noStrike" cap="none" normalizeH="0" baseline="0" dirty="0" smtClean="0">
                          <a:ln>
                            <a:noFill/>
                          </a:ln>
                          <a:solidFill>
                            <a:srgbClr val="0000FF"/>
                          </a:solidFill>
                          <a:effectLst/>
                          <a:latin typeface="微軟正黑體" panose="020B0604030504040204" pitchFamily="34" charset="-120"/>
                          <a:ea typeface="微軟正黑體" panose="020B0604030504040204" pitchFamily="34" charset="-120"/>
                          <a:sym typeface="Wingdings" panose="05000000000000000000" pitchFamily="2" charset="2"/>
                        </a:rPr>
                        <a:t>&gt;</a:t>
                      </a:r>
                      <a:r>
                        <a:rPr kumimoji="0" lang="en-US" altLang="zh-TW"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 </a:t>
                      </a:r>
                      <a:r>
                        <a:rPr kumimoji="0" lang="zh-TW" altLang="en-US"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基金系統  </a:t>
                      </a:r>
                      <a:r>
                        <a:rPr kumimoji="0" lang="en-US" altLang="zh-TW" sz="1400" b="0" i="0" u="none" strike="noStrike" cap="none" normalizeH="0" baseline="0" dirty="0" smtClean="0">
                          <a:ln>
                            <a:noFill/>
                          </a:ln>
                          <a:solidFill>
                            <a:srgbClr val="0000FF"/>
                          </a:solidFill>
                          <a:effectLst/>
                          <a:latin typeface="微軟正黑體" panose="020B0604030504040204" pitchFamily="34" charset="-120"/>
                          <a:ea typeface="微軟正黑體" panose="020B0604030504040204" pitchFamily="34" charset="-120"/>
                          <a:sym typeface="Wingdings" panose="05000000000000000000" pitchFamily="2" charset="2"/>
                        </a:rPr>
                        <a:t>&gt;</a:t>
                      </a:r>
                      <a:r>
                        <a:rPr kumimoji="0" lang="zh-TW" altLang="en-US"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維運需求</a:t>
                      </a:r>
                      <a:r>
                        <a:rPr kumimoji="0" lang="en-US" altLang="zh-TW"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a:t>
                      </a:r>
                      <a:r>
                        <a:rPr kumimoji="0" lang="zh-TW" altLang="en-US"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排序之需求</a:t>
                      </a:r>
                      <a:r>
                        <a:rPr kumimoji="0" lang="en-US" altLang="zh-TW"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sym typeface="Wingdings" panose="05000000000000000000" pitchFamily="2" charset="2"/>
                        </a:rPr>
                        <a:t>)</a:t>
                      </a: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kumimoji="0" lang="en-US" altLang="zh-TW"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cs typeface="Arial" pitchFamily="34" charset="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kumimoji="0" lang="en-US" altLang="zh-TW"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cs typeface="Arial" pitchFamily="34" charset="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kumimoji="0" lang="en-US" altLang="zh-TW" sz="1400" b="0" i="0" u="none" strike="noStrike" cap="none" normalizeH="0" baseline="0" dirty="0" smtClean="0">
                        <a:ln>
                          <a:noFill/>
                        </a:ln>
                        <a:solidFill>
                          <a:srgbClr val="CC6600"/>
                        </a:solidFill>
                        <a:effectLst/>
                        <a:latin typeface="微軟正黑體" panose="020B0604030504040204" pitchFamily="34" charset="-120"/>
                        <a:ea typeface="微軟正黑體" panose="020B0604030504040204" pitchFamily="34" charset="-120"/>
                        <a:cs typeface="Arial" pitchFamily="34" charset="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Pct val="100000"/>
                        <a:buFont typeface="Wingdings" panose="05000000000000000000" pitchFamily="2" charset="2"/>
                        <a:buNone/>
                        <a:tabLst/>
                        <a:defRPr/>
                      </a:pPr>
                      <a:endParaRPr lang="en-US" altLang="zh-TW" sz="1400" baseline="0" dirty="0" smtClean="0">
                        <a:solidFill>
                          <a:prstClr val="black"/>
                        </a:solidFill>
                        <a:latin typeface="微軟正黑體" panose="020B0604030504040204" pitchFamily="34" charset="-120"/>
                        <a:ea typeface="微軟正黑體" panose="020B0604030504040204" pitchFamily="34" charset="-120"/>
                        <a:cs typeface="Arial" pitchFamily="34" charset="0"/>
                      </a:endParaRPr>
                    </a:p>
                  </a:txBody>
                  <a:tcPr marL="6588" marR="6588" marT="658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1" i="0" u="none" strike="noStrike" dirty="0" smtClean="0">
                        <a:solidFill>
                          <a:srgbClr val="FF0000"/>
                        </a:solidFill>
                        <a:effectLst/>
                        <a:latin typeface="微軟正黑體" panose="020B0604030504040204" pitchFamily="34" charset="-120"/>
                        <a:ea typeface="微軟正黑體" panose="020B0604030504040204" pitchFamily="34" charset="-120"/>
                      </a:endParaRPr>
                    </a:p>
                  </a:txBody>
                  <a:tcPr marL="6588" marR="6588" marT="6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1" i="0" u="none" strike="noStrike" dirty="0" smtClean="0">
                        <a:solidFill>
                          <a:srgbClr val="FF0000"/>
                        </a:solidFill>
                        <a:effectLst/>
                        <a:latin typeface="微軟正黑體" panose="020B0604030504040204" pitchFamily="34" charset="-120"/>
                        <a:ea typeface="微軟正黑體" panose="020B0604030504040204" pitchFamily="34" charset="-120"/>
                      </a:endParaRPr>
                    </a:p>
                  </a:txBody>
                  <a:tcPr marL="6588" marR="6588" marT="6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1" i="0" u="none" strike="noStrike" dirty="0" smtClean="0">
                        <a:solidFill>
                          <a:srgbClr val="FF0000"/>
                        </a:solidFill>
                        <a:effectLst/>
                        <a:latin typeface="微軟正黑體" panose="020B0604030504040204" pitchFamily="34" charset="-120"/>
                        <a:ea typeface="微軟正黑體" panose="020B0604030504040204" pitchFamily="34" charset="-120"/>
                      </a:endParaRPr>
                    </a:p>
                  </a:txBody>
                  <a:tcPr marL="6588" marR="6588" marT="65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260" name="頁尾版面配置區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476466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頁尾版面配置區 2"/>
          <p:cNvSpPr>
            <a:spLocks noGrp="1"/>
          </p:cNvSpPr>
          <p:nvPr>
            <p:ph type="ftr" sz="quarter" idx="10"/>
          </p:nvPr>
        </p:nvSpPr>
        <p:spPr bwMode="auto">
          <a:xfrm>
            <a:off x="285750" y="6532563"/>
            <a:ext cx="6783388"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
        <p:nvSpPr>
          <p:cNvPr id="4" name="標題 1">
            <a:extLst/>
          </p:cNvPr>
          <p:cNvSpPr>
            <a:spLocks noGrp="1"/>
          </p:cNvSpPr>
          <p:nvPr>
            <p:ph type="title"/>
          </p:nvPr>
        </p:nvSpPr>
        <p:spPr>
          <a:xfrm>
            <a:off x="2286000" y="46038"/>
            <a:ext cx="6246813" cy="538162"/>
          </a:xfrm>
          <a:solidFill>
            <a:schemeClr val="accent2">
              <a:lumMod val="75000"/>
            </a:schemeClr>
          </a:solidFill>
        </p:spPr>
        <p:txBody>
          <a:bodyPr/>
          <a:lstStyle/>
          <a:p>
            <a:pPr>
              <a:defRPr/>
            </a:pPr>
            <a:r>
              <a:rPr lang="zh-TW" altLang="en-US" dirty="0" smtClean="0">
                <a:solidFill>
                  <a:schemeClr val="bg1"/>
                </a:solidFill>
              </a:rPr>
              <a:t>基金投資系統  </a:t>
            </a:r>
            <a:r>
              <a:rPr lang="en-US" altLang="zh-TW" dirty="0" smtClean="0">
                <a:solidFill>
                  <a:schemeClr val="bg1"/>
                </a:solidFill>
              </a:rPr>
              <a:t>- UAT</a:t>
            </a:r>
            <a:endParaRPr lang="zh-TW" altLang="en-US" dirty="0">
              <a:solidFill>
                <a:schemeClr val="bg1"/>
              </a:solidFill>
            </a:endParaRPr>
          </a:p>
        </p:txBody>
      </p:sp>
      <p:sp>
        <p:nvSpPr>
          <p:cNvPr id="11268" name="文字方塊 3"/>
          <p:cNvSpPr txBox="1">
            <a:spLocks noChangeArrowheads="1"/>
          </p:cNvSpPr>
          <p:nvPr/>
        </p:nvSpPr>
        <p:spPr bwMode="auto">
          <a:xfrm>
            <a:off x="4600575" y="698500"/>
            <a:ext cx="449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u="sng">
                <a:solidFill>
                  <a:schemeClr val="tx1"/>
                </a:solidFill>
                <a:latin typeface="Times New Roman" panose="02020603050405020304" pitchFamily="18" charset="0"/>
                <a:ea typeface="新細明體" panose="02020500000000000000" pitchFamily="18" charset="-120"/>
              </a:defRPr>
            </a:lvl1pPr>
            <a:lvl2pPr marL="2857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285750" marR="0" lvl="1" indent="-285750" algn="l" defTabSz="914400" rtl="0" eaLnBrk="1" fontAlgn="base" latinLnBrk="0" hangingPunct="1">
              <a:lnSpc>
                <a:spcPct val="100000"/>
              </a:lnSpc>
              <a:spcBef>
                <a:spcPct val="0"/>
              </a:spcBef>
              <a:spcAft>
                <a:spcPct val="0"/>
              </a:spcAft>
              <a:buClrTx/>
              <a:buSzPct val="100000"/>
              <a:buFont typeface="Wingdings" panose="05000000000000000000" pitchFamily="2" charset="2"/>
              <a:buChar char="n"/>
              <a:tabLst/>
              <a:defRPr/>
            </a:pPr>
            <a:r>
              <a:rPr kumimoji="1" lang="zh-TW" altLang="en-US" sz="1600" b="1"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境外交易確認</a:t>
            </a:r>
            <a:r>
              <a:rPr kumimoji="1" lang="en-US" altLang="zh-TW" sz="1600" b="1"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UAT</a:t>
            </a:r>
            <a:endParaRPr kumimoji="1" lang="en-US" altLang="zh-TW" sz="1600" b="1" i="0" u="none" strike="noStrike" kern="1200" cap="none" spc="0" normalizeH="0" baseline="0" noProof="0" smtClean="0">
              <a:ln>
                <a:noFill/>
              </a:ln>
              <a:solidFill>
                <a:srgbClr val="FF0000"/>
              </a:solidFill>
              <a:effectLst/>
              <a:uLnTx/>
              <a:uFillTx/>
              <a:latin typeface="微軟正黑體" panose="020B0604030504040204" pitchFamily="34" charset="-120"/>
              <a:ea typeface="微軟正黑體" panose="020B0604030504040204" pitchFamily="34" charset="-120"/>
              <a:cs typeface="+mn-cs"/>
            </a:endParaRPr>
          </a:p>
        </p:txBody>
      </p:sp>
      <p:sp>
        <p:nvSpPr>
          <p:cNvPr id="14" name="文字方塊 3"/>
          <p:cNvSpPr txBox="1">
            <a:spLocks noChangeArrowheads="1"/>
          </p:cNvSpPr>
          <p:nvPr/>
        </p:nvSpPr>
        <p:spPr bwMode="auto">
          <a:xfrm>
            <a:off x="4248150" y="1074738"/>
            <a:ext cx="505301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u="sng">
                <a:solidFill>
                  <a:schemeClr val="tx1"/>
                </a:solidFill>
                <a:latin typeface="Times New Roman" panose="02020603050405020304" pitchFamily="18" charset="0"/>
                <a:ea typeface="新細明體" panose="02020500000000000000" pitchFamily="18" charset="-120"/>
              </a:defRPr>
            </a:lvl1pPr>
            <a:lvl2pPr>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285750" marR="0" lvl="1"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p"/>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個案</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總數</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通過 </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  </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未完成 </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 </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未通過</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 </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en-US" altLang="zh-TW"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12 / 11 /0 / 1</a:t>
            </a:r>
            <a:r>
              <a:rPr kumimoji="1" lang="zh-TW" altLang="en-US"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，未通過個案為交割指示下載</a:t>
            </a:r>
            <a:r>
              <a:rPr kumimoji="1" lang="en-US" altLang="zh-TW"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a:t>
            </a:r>
            <a:r>
              <a:rPr kumimoji="1" lang="zh-TW" altLang="en-US"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私募贖回</a:t>
            </a:r>
            <a:r>
              <a:rPr kumimoji="1" lang="en-US" altLang="zh-TW"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 </a:t>
            </a:r>
            <a:r>
              <a:rPr kumimoji="1" lang="zh-TW" altLang="en-US"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待</a:t>
            </a:r>
            <a:r>
              <a:rPr kumimoji="1" lang="en-US" altLang="zh-TW"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7/13</a:t>
            </a:r>
            <a:r>
              <a:rPr kumimoji="1" lang="zh-TW" altLang="en-US"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後討論並調整，預計</a:t>
            </a:r>
            <a:r>
              <a:rPr kumimoji="1" lang="en-US" altLang="zh-TW"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7/31</a:t>
            </a:r>
            <a:r>
              <a:rPr kumimoji="1" lang="zh-TW" altLang="en-US"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調整完畢。</a:t>
            </a:r>
            <a:endParaRPr kumimoji="1" lang="en-US" altLang="zh-TW"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endParaRPr>
          </a:p>
          <a:p>
            <a:pPr marL="0" marR="0" lvl="1"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285750" marR="0" lvl="1"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p"/>
              <a:tabLst/>
              <a:defRPr/>
            </a:pP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Defect(</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總數</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/New/Fixed/open/Closed)</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41/3/3/0/35</a:t>
            </a:r>
          </a:p>
          <a:p>
            <a:pPr marL="0" marR="0" lvl="1"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       (</a:t>
            </a:r>
            <a:r>
              <a:rPr kumimoji="1" lang="zh-TW" altLang="en-US"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含變更</a:t>
            </a:r>
            <a:r>
              <a:rPr kumimoji="1" lang="en-US" altLang="zh-TW"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a:t>
            </a:r>
          </a:p>
          <a:p>
            <a:pPr marL="0" marR="0" lvl="1"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285750" marR="0" lvl="1"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p"/>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需求變更：現行異動項目為「欄位調整、報表新增欄位、新增</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調整檢核</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等」，未計算變更量</a:t>
            </a:r>
            <a:endPar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285750" marR="0" lvl="1"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p"/>
              <a:tabLst/>
              <a:defRPr/>
            </a:pPr>
            <a:endPar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285750" marR="0" lvl="1"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p"/>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測試狀態：其他</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defect</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不影響正確性，上線後處理</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由新人執行</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endParaRPr kumimoji="1" lang="en-US" altLang="zh-TW"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endParaRPr>
          </a:p>
        </p:txBody>
      </p:sp>
      <p:sp>
        <p:nvSpPr>
          <p:cNvPr id="10" name="文字方塊 3"/>
          <p:cNvSpPr txBox="1">
            <a:spLocks noChangeArrowheads="1"/>
          </p:cNvSpPr>
          <p:nvPr/>
        </p:nvSpPr>
        <p:spPr bwMode="auto">
          <a:xfrm>
            <a:off x="17463" y="676275"/>
            <a:ext cx="4495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u="sng">
                <a:solidFill>
                  <a:schemeClr val="tx1"/>
                </a:solidFill>
                <a:latin typeface="Times New Roman" panose="02020603050405020304" pitchFamily="18" charset="0"/>
                <a:ea typeface="新細明體" panose="02020500000000000000" pitchFamily="18" charset="-120"/>
              </a:defRPr>
            </a:lvl1pPr>
            <a:lvl2pPr marL="2857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285750" marR="0" lvl="1" indent="-285750" algn="l" defTabSz="914400" rtl="0" eaLnBrk="1" fontAlgn="base" latinLnBrk="0" hangingPunct="1">
              <a:lnSpc>
                <a:spcPct val="100000"/>
              </a:lnSpc>
              <a:spcBef>
                <a:spcPct val="0"/>
              </a:spcBef>
              <a:spcAft>
                <a:spcPct val="0"/>
              </a:spcAft>
              <a:buClrTx/>
              <a:buSzPct val="100000"/>
              <a:buFont typeface="Wingdings" panose="05000000000000000000" pitchFamily="2" charset="2"/>
              <a:buChar char="n"/>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境內後台</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UAT</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：已完成</a:t>
            </a:r>
            <a:endParaRPr kumimoji="1" lang="en-US" altLang="zh-TW" sz="14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endParaRPr>
          </a:p>
          <a:p>
            <a:pPr marL="0" marR="0" lvl="1" indent="0" algn="l" defTabSz="914400" rtl="0" eaLnBrk="1" fontAlgn="base" latinLnBrk="0" hangingPunct="1">
              <a:lnSpc>
                <a:spcPct val="100000"/>
              </a:lnSpc>
              <a:spcBef>
                <a:spcPct val="0"/>
              </a:spcBef>
              <a:spcAft>
                <a:spcPct val="0"/>
              </a:spcAft>
              <a:buClrTx/>
              <a:buSzPct val="100000"/>
              <a:buFontTx/>
              <a:buNone/>
              <a:tabLst/>
              <a:defRPr/>
            </a:pPr>
            <a:r>
              <a:rPr kumimoji="1"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個案</a:t>
            </a:r>
            <a:r>
              <a:rPr kumimoji="1"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總數 </a:t>
            </a:r>
            <a:r>
              <a:rPr kumimoji="1"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 </a:t>
            </a:r>
            <a:r>
              <a:rPr kumimoji="1"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通過 </a:t>
            </a:r>
            <a:r>
              <a:rPr kumimoji="1"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  </a:t>
            </a:r>
            <a:r>
              <a:rPr kumimoji="1"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未完成 </a:t>
            </a:r>
            <a:r>
              <a:rPr kumimoji="1"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 </a:t>
            </a:r>
            <a:r>
              <a:rPr kumimoji="1"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未通過</a:t>
            </a:r>
            <a:r>
              <a:rPr kumimoji="1"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rPr>
              <a:t> </a:t>
            </a:r>
            <a:r>
              <a:rPr kumimoji="1"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en-US" altLang="zh-TW" sz="12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9 / 9 /0/ 0</a:t>
            </a:r>
          </a:p>
          <a:p>
            <a:pPr marL="0" marR="0" lvl="1" indent="0" algn="l" defTabSz="914400" rtl="0" eaLnBrk="1" fontAlgn="base" latinLnBrk="0" hangingPunct="1">
              <a:lnSpc>
                <a:spcPct val="100000"/>
              </a:lnSpc>
              <a:spcBef>
                <a:spcPct val="0"/>
              </a:spcBef>
              <a:spcAft>
                <a:spcPct val="0"/>
              </a:spcAft>
              <a:buClrTx/>
              <a:buSzPct val="100000"/>
              <a:buFontTx/>
              <a:buNone/>
              <a:tabLst/>
              <a:defRPr/>
            </a:pPr>
            <a:r>
              <a:rPr kumimoji="1"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Defect</a:t>
            </a:r>
            <a:r>
              <a:rPr kumimoji="1" lang="en-US" altLang="zh-TW" sz="12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2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總數</a:t>
            </a:r>
            <a:r>
              <a:rPr kumimoji="1" lang="en-US" altLang="zh-TW" sz="12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/New/Fixed/open/Closed)</a:t>
            </a:r>
            <a:r>
              <a:rPr kumimoji="1" lang="zh-TW" altLang="en-US"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r>
              <a:rPr kumimoji="1"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10/1/0/2/7</a:t>
            </a:r>
          </a:p>
          <a:p>
            <a:pPr marL="0" marR="0" lvl="1" indent="0" algn="l" defTabSz="914400" rtl="0" eaLnBrk="1" fontAlgn="base" latinLnBrk="0" hangingPunct="1">
              <a:lnSpc>
                <a:spcPct val="100000"/>
              </a:lnSpc>
              <a:spcBef>
                <a:spcPct val="0"/>
              </a:spcBef>
              <a:spcAft>
                <a:spcPct val="0"/>
              </a:spcAft>
              <a:buClrTx/>
              <a:buSzPct val="100000"/>
              <a:buFontTx/>
              <a:buNone/>
              <a:tabLst/>
              <a:defRPr/>
            </a:pPr>
            <a:endParaRPr kumimoji="1"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
        <p:nvSpPr>
          <p:cNvPr id="12" name="文字方塊 3"/>
          <p:cNvSpPr txBox="1">
            <a:spLocks noChangeArrowheads="1"/>
          </p:cNvSpPr>
          <p:nvPr/>
        </p:nvSpPr>
        <p:spPr bwMode="auto">
          <a:xfrm>
            <a:off x="-1588" y="2155825"/>
            <a:ext cx="4445001"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u="sng">
                <a:solidFill>
                  <a:schemeClr val="tx1"/>
                </a:solidFill>
                <a:latin typeface="Times New Roman" panose="02020603050405020304" pitchFamily="18" charset="0"/>
                <a:ea typeface="新細明體" panose="02020500000000000000" pitchFamily="18" charset="-120"/>
              </a:defRPr>
            </a:lvl1pPr>
            <a:lvl2pPr marL="2857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285750" marR="0" lvl="1"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n"/>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境外後台</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UAT</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：已完成</a:t>
            </a:r>
            <a:endParaRPr kumimoji="1" lang="en-US" altLang="zh-TW" sz="13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1" lang="zh-TW"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財管課：個案總數</a:t>
            </a:r>
            <a:r>
              <a:rPr kumimoji="1" lang="en-US"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通過</a:t>
            </a:r>
            <a:r>
              <a:rPr kumimoji="1" lang="en-US"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  </a:t>
            </a:r>
            <a:r>
              <a:rPr kumimoji="1" lang="zh-TW"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未完成</a:t>
            </a:r>
            <a:r>
              <a:rPr kumimoji="1" lang="en-US"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 </a:t>
            </a:r>
            <a:r>
              <a:rPr kumimoji="1" lang="zh-TW"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未通過 ：</a:t>
            </a:r>
            <a:r>
              <a:rPr kumimoji="1" lang="en-US"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11 </a:t>
            </a:r>
            <a:r>
              <a:rPr kumimoji="1" lang="en-US" altLang="zh-TW" sz="13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/11 </a:t>
            </a:r>
            <a:r>
              <a:rPr kumimoji="1" lang="en-US"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r>
              <a:rPr kumimoji="1" lang="en-US" altLang="zh-TW" sz="13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0 /0</a:t>
            </a:r>
            <a:endParaRPr kumimoji="1" lang="zh-TW"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1" lang="zh-TW"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投會課：個案總數</a:t>
            </a:r>
            <a:r>
              <a:rPr kumimoji="1" lang="en-US"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通過</a:t>
            </a:r>
            <a:r>
              <a:rPr kumimoji="1" lang="en-US"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  </a:t>
            </a:r>
            <a:r>
              <a:rPr kumimoji="1" lang="zh-TW"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未完成</a:t>
            </a:r>
            <a:r>
              <a:rPr kumimoji="1" lang="en-US"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 </a:t>
            </a:r>
            <a:r>
              <a:rPr kumimoji="1" lang="zh-TW"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未通過 ：</a:t>
            </a:r>
            <a:r>
              <a:rPr kumimoji="1" lang="en-US"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6/ </a:t>
            </a:r>
            <a:r>
              <a:rPr kumimoji="1" lang="en-US" altLang="zh-TW" sz="13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6 </a:t>
            </a:r>
            <a:r>
              <a:rPr kumimoji="1" lang="en-US"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r>
              <a:rPr kumimoji="1" lang="en-US" altLang="zh-TW" sz="13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0 /0</a:t>
            </a:r>
            <a:endParaRPr kumimoji="1" lang="zh-TW" altLang="zh-TW" sz="13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1" indent="0" algn="l" defTabSz="914400" rtl="0" eaLnBrk="1" fontAlgn="base" latinLnBrk="0" hangingPunct="1">
              <a:lnSpc>
                <a:spcPct val="100000"/>
              </a:lnSpc>
              <a:spcBef>
                <a:spcPct val="0"/>
              </a:spcBef>
              <a:spcAft>
                <a:spcPct val="0"/>
              </a:spcAft>
              <a:buClrTx/>
              <a:buSzTx/>
              <a:buFontTx/>
              <a:buNone/>
              <a:tabLst/>
              <a:defRPr/>
            </a:pPr>
            <a:r>
              <a:rPr kumimoji="1"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r>
              <a:rPr kumimoji="1" lang="en-US" altLang="zh-TW" sz="12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Defect(</a:t>
            </a:r>
            <a:r>
              <a:rPr kumimoji="1" lang="zh-TW" altLang="en-US" sz="12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總數</a:t>
            </a:r>
            <a:r>
              <a:rPr kumimoji="1" lang="en-US" altLang="zh-TW" sz="12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/New/Fixed/open/Closed)</a:t>
            </a:r>
            <a:r>
              <a:rPr kumimoji="1" lang="zh-TW" altLang="en-US" sz="12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r>
              <a:rPr kumimoji="1" lang="en-US" altLang="zh-TW" sz="12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15/0/0/0/15</a:t>
            </a:r>
          </a:p>
          <a:p>
            <a:pPr marL="0" marR="0" lvl="1" indent="0" algn="l" defTabSz="914400" rtl="0" eaLnBrk="1" fontAlgn="base" latinLnBrk="0" hangingPunct="1">
              <a:lnSpc>
                <a:spcPct val="100000"/>
              </a:lnSpc>
              <a:spcBef>
                <a:spcPct val="0"/>
              </a:spcBef>
              <a:spcAft>
                <a:spcPct val="0"/>
              </a:spcAft>
              <a:buClrTx/>
              <a:buSzTx/>
              <a:buFontTx/>
              <a:buNone/>
              <a:tabLst/>
              <a:defRPr/>
            </a:pPr>
            <a:endParaRPr kumimoji="1" lang="en-US" altLang="zh-TW" sz="1200" b="0" i="0" u="none" strike="noStrike" kern="1200" cap="none" spc="0" normalizeH="0" baseline="0" noProof="0" dirty="0" smtClean="0">
              <a:ln>
                <a:noFill/>
              </a:ln>
              <a:solidFill>
                <a:srgbClr val="CC6600"/>
              </a:solidFill>
              <a:effectLst/>
              <a:uLnTx/>
              <a:uFillTx/>
              <a:latin typeface="微軟正黑體" panose="020B0604030504040204" pitchFamily="34" charset="-120"/>
              <a:ea typeface="微軟正黑體" panose="020B0604030504040204" pitchFamily="34" charset="-120"/>
              <a:cs typeface="+mn-cs"/>
            </a:endParaRPr>
          </a:p>
        </p:txBody>
      </p:sp>
      <p:graphicFrame>
        <p:nvGraphicFramePr>
          <p:cNvPr id="3" name="表格 2"/>
          <p:cNvGraphicFramePr>
            <a:graphicFrameLocks noGrp="1"/>
          </p:cNvGraphicFramePr>
          <p:nvPr/>
        </p:nvGraphicFramePr>
        <p:xfrm>
          <a:off x="30163" y="3409950"/>
          <a:ext cx="4437062" cy="2916238"/>
        </p:xfrm>
        <a:graphic>
          <a:graphicData uri="http://schemas.openxmlformats.org/drawingml/2006/table">
            <a:tbl>
              <a:tblPr firstRow="1" bandRow="1">
                <a:tableStyleId>{5C22544A-7EE6-4342-B048-85BDC9FD1C3A}</a:tableStyleId>
              </a:tblPr>
              <a:tblGrid>
                <a:gridCol w="1276267">
                  <a:extLst>
                    <a:ext uri="{9D8B030D-6E8A-4147-A177-3AD203B41FA5}">
                      <a16:colId xmlns:a16="http://schemas.microsoft.com/office/drawing/2014/main" val="3138654712"/>
                    </a:ext>
                  </a:extLst>
                </a:gridCol>
                <a:gridCol w="792206">
                  <a:extLst>
                    <a:ext uri="{9D8B030D-6E8A-4147-A177-3AD203B41FA5}">
                      <a16:colId xmlns:a16="http://schemas.microsoft.com/office/drawing/2014/main" val="1390510253"/>
                    </a:ext>
                  </a:extLst>
                </a:gridCol>
                <a:gridCol w="2368589">
                  <a:extLst>
                    <a:ext uri="{9D8B030D-6E8A-4147-A177-3AD203B41FA5}">
                      <a16:colId xmlns:a16="http://schemas.microsoft.com/office/drawing/2014/main" val="3109221698"/>
                    </a:ext>
                  </a:extLst>
                </a:gridCol>
              </a:tblGrid>
              <a:tr h="317475">
                <a:tc>
                  <a:txBody>
                    <a:bodyPr/>
                    <a:lstStyle/>
                    <a:p>
                      <a:pPr algn="ctr"/>
                      <a:r>
                        <a:rPr lang="zh-TW" altLang="en-US" sz="1400" dirty="0" smtClean="0"/>
                        <a:t>線別</a:t>
                      </a:r>
                      <a:endParaRPr lang="zh-TW" altLang="en-US" sz="1400" dirty="0"/>
                    </a:p>
                  </a:txBody>
                  <a:tcPr marL="91459" marR="91459" marT="45672" marB="45672"/>
                </a:tc>
                <a:tc>
                  <a:txBody>
                    <a:bodyPr/>
                    <a:lstStyle/>
                    <a:p>
                      <a:pPr algn="ctr"/>
                      <a:r>
                        <a:rPr lang="zh-TW" altLang="en-US" sz="1400" dirty="0" smtClean="0"/>
                        <a:t>狀態</a:t>
                      </a:r>
                      <a:endParaRPr lang="zh-TW" altLang="en-US" sz="1400" dirty="0"/>
                    </a:p>
                  </a:txBody>
                  <a:tcPr marL="91459" marR="91459" marT="45672" marB="45672"/>
                </a:tc>
                <a:tc>
                  <a:txBody>
                    <a:bodyPr/>
                    <a:lstStyle/>
                    <a:p>
                      <a:pPr algn="ctr"/>
                      <a:r>
                        <a:rPr lang="zh-TW" altLang="en-US" sz="1400" dirty="0" smtClean="0"/>
                        <a:t>說明</a:t>
                      </a:r>
                      <a:endParaRPr lang="zh-TW" altLang="en-US" sz="1400" dirty="0"/>
                    </a:p>
                  </a:txBody>
                  <a:tcPr marL="91459" marR="91459" marT="45672" marB="45672"/>
                </a:tc>
                <a:extLst>
                  <a:ext uri="{0D108BD9-81ED-4DB2-BD59-A6C34878D82A}">
                    <a16:rowId xmlns:a16="http://schemas.microsoft.com/office/drawing/2014/main" val="3743981183"/>
                  </a:ext>
                </a:extLst>
              </a:tr>
              <a:tr h="321538">
                <a:tc>
                  <a:txBody>
                    <a:bodyPr/>
                    <a:lstStyle/>
                    <a:p>
                      <a:r>
                        <a:rPr lang="zh-TW" altLang="en-US" sz="1400" dirty="0" smtClean="0">
                          <a:latin typeface="微軟正黑體" panose="020B0604030504040204" pitchFamily="34" charset="-120"/>
                          <a:ea typeface="微軟正黑體" panose="020B0604030504040204" pitchFamily="34" charset="-120"/>
                        </a:rPr>
                        <a:t>前台</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r>
                        <a:rPr lang="zh-TW" altLang="en-US" sz="1400" dirty="0" smtClean="0">
                          <a:solidFill>
                            <a:schemeClr val="tx1"/>
                          </a:solidFill>
                          <a:latin typeface="微軟正黑體" panose="020B0604030504040204" pitchFamily="34" charset="-120"/>
                          <a:ea typeface="微軟正黑體" panose="020B0604030504040204" pitchFamily="34" charset="-120"/>
                        </a:rPr>
                        <a:t>已完成</a:t>
                      </a:r>
                      <a:endParaRPr lang="zh-TW" altLang="en-US" sz="1400" dirty="0">
                        <a:solidFill>
                          <a:schemeClr val="tx1"/>
                        </a:solidFill>
                        <a:latin typeface="微軟正黑體" panose="020B0604030504040204" pitchFamily="34" charset="-120"/>
                        <a:ea typeface="微軟正黑體" panose="020B0604030504040204" pitchFamily="34" charset="-120"/>
                      </a:endParaRPr>
                    </a:p>
                  </a:txBody>
                  <a:tcPr marL="91459" marR="91459" marT="45672" marB="45672"/>
                </a:tc>
                <a:tc>
                  <a:txBody>
                    <a:bodyPr/>
                    <a:lstStyle/>
                    <a:p>
                      <a:endParaRPr lang="zh-TW" altLang="en-US" sz="1400" dirty="0">
                        <a:solidFill>
                          <a:schemeClr val="tx1"/>
                        </a:solidFill>
                        <a:latin typeface="微軟正黑體" panose="020B0604030504040204" pitchFamily="34" charset="-120"/>
                        <a:ea typeface="微軟正黑體" panose="020B0604030504040204" pitchFamily="34" charset="-120"/>
                      </a:endParaRPr>
                    </a:p>
                  </a:txBody>
                  <a:tcPr marL="91459" marR="91459" marT="45672" marB="45672"/>
                </a:tc>
                <a:extLst>
                  <a:ext uri="{0D108BD9-81ED-4DB2-BD59-A6C34878D82A}">
                    <a16:rowId xmlns:a16="http://schemas.microsoft.com/office/drawing/2014/main" val="1984371268"/>
                  </a:ext>
                </a:extLst>
              </a:tr>
              <a:tr h="321754">
                <a:tc>
                  <a:txBody>
                    <a:bodyPr/>
                    <a:lstStyle/>
                    <a:p>
                      <a:r>
                        <a:rPr lang="zh-TW" altLang="en-US" sz="1400" dirty="0" smtClean="0">
                          <a:latin typeface="微軟正黑體" panose="020B0604030504040204" pitchFamily="34" charset="-120"/>
                          <a:ea typeface="微軟正黑體" panose="020B0604030504040204" pitchFamily="34" charset="-120"/>
                        </a:rPr>
                        <a:t>交易課</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r>
                        <a:rPr lang="zh-TW" altLang="en-US" sz="1400" dirty="0" smtClean="0">
                          <a:latin typeface="微軟正黑體" panose="020B0604030504040204" pitchFamily="34" charset="-120"/>
                          <a:ea typeface="微軟正黑體" panose="020B0604030504040204" pitchFamily="34" charset="-120"/>
                        </a:rPr>
                        <a:t>已完成</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extLst>
                  <a:ext uri="{0D108BD9-81ED-4DB2-BD59-A6C34878D82A}">
                    <a16:rowId xmlns:a16="http://schemas.microsoft.com/office/drawing/2014/main" val="2356683180"/>
                  </a:ext>
                </a:extLst>
              </a:tr>
              <a:tr h="321754">
                <a:tc>
                  <a:txBody>
                    <a:bodyPr/>
                    <a:lstStyle/>
                    <a:p>
                      <a:r>
                        <a:rPr lang="zh-TW" altLang="en-US" sz="1400" dirty="0" smtClean="0">
                          <a:latin typeface="微軟正黑體" panose="020B0604030504040204" pitchFamily="34" charset="-120"/>
                          <a:ea typeface="微軟正黑體" panose="020B0604030504040204" pitchFamily="34" charset="-120"/>
                        </a:rPr>
                        <a:t>境內交易確認</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r>
                        <a:rPr lang="zh-TW" altLang="en-US" sz="1400" dirty="0" smtClean="0">
                          <a:latin typeface="微軟正黑體" panose="020B0604030504040204" pitchFamily="34" charset="-120"/>
                          <a:ea typeface="微軟正黑體" panose="020B0604030504040204" pitchFamily="34" charset="-120"/>
                        </a:rPr>
                        <a:t>已完成</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extLst>
                  <a:ext uri="{0D108BD9-81ED-4DB2-BD59-A6C34878D82A}">
                    <a16:rowId xmlns:a16="http://schemas.microsoft.com/office/drawing/2014/main" val="1789488834"/>
                  </a:ext>
                </a:extLst>
              </a:tr>
              <a:tr h="346529">
                <a:tc>
                  <a:txBody>
                    <a:bodyPr/>
                    <a:lstStyle/>
                    <a:p>
                      <a:r>
                        <a:rPr lang="zh-TW" altLang="en-US" sz="1400" dirty="0" smtClean="0">
                          <a:latin typeface="微軟正黑體" panose="020B0604030504040204" pitchFamily="34" charset="-120"/>
                          <a:ea typeface="微軟正黑體" panose="020B0604030504040204" pitchFamily="34" charset="-120"/>
                        </a:rPr>
                        <a:t>境外交易確認</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r>
                        <a:rPr lang="zh-TW" altLang="en-US" sz="1400" dirty="0" smtClean="0">
                          <a:solidFill>
                            <a:schemeClr val="tx1"/>
                          </a:solidFill>
                          <a:latin typeface="微軟正黑體" panose="020B0604030504040204" pitchFamily="34" charset="-120"/>
                          <a:ea typeface="微軟正黑體" panose="020B0604030504040204" pitchFamily="34" charset="-120"/>
                        </a:rPr>
                        <a:t>已完成</a:t>
                      </a:r>
                      <a:endParaRPr lang="zh-TW" altLang="en-US" sz="1400" dirty="0">
                        <a:solidFill>
                          <a:schemeClr val="tx1"/>
                        </a:solidFill>
                        <a:latin typeface="微軟正黑體" panose="020B0604030504040204" pitchFamily="34" charset="-120"/>
                        <a:ea typeface="微軟正黑體" panose="020B0604030504040204" pitchFamily="34" charset="-120"/>
                      </a:endParaRPr>
                    </a:p>
                  </a:txBody>
                  <a:tcPr marL="91459" marR="91459" marT="45672" marB="45672"/>
                </a:tc>
                <a:tc>
                  <a:txBody>
                    <a:bodyPr/>
                    <a:lstStyle/>
                    <a:p>
                      <a:r>
                        <a:rPr lang="zh-TW" altLang="en-US" sz="1400" dirty="0" smtClean="0">
                          <a:solidFill>
                            <a:srgbClr val="CC6600"/>
                          </a:solidFill>
                          <a:latin typeface="微軟正黑體" panose="020B0604030504040204" pitchFamily="34" charset="-120"/>
                          <a:ea typeface="微軟正黑體" panose="020B0604030504040204" pitchFamily="34" charset="-120"/>
                        </a:rPr>
                        <a:t>交割指示以原規格驗收</a:t>
                      </a:r>
                      <a:endParaRPr lang="zh-TW" altLang="en-US" sz="1400" dirty="0">
                        <a:solidFill>
                          <a:srgbClr val="CC6600"/>
                        </a:solidFill>
                        <a:latin typeface="微軟正黑體" panose="020B0604030504040204" pitchFamily="34" charset="-120"/>
                        <a:ea typeface="微軟正黑體" panose="020B0604030504040204" pitchFamily="34" charset="-120"/>
                      </a:endParaRPr>
                    </a:p>
                  </a:txBody>
                  <a:tcPr marL="91459" marR="91459" marT="45672" marB="45672"/>
                </a:tc>
                <a:extLst>
                  <a:ext uri="{0D108BD9-81ED-4DB2-BD59-A6C34878D82A}">
                    <a16:rowId xmlns:a16="http://schemas.microsoft.com/office/drawing/2014/main" val="2773802829"/>
                  </a:ext>
                </a:extLst>
              </a:tr>
              <a:tr h="321754">
                <a:tc>
                  <a:txBody>
                    <a:bodyPr/>
                    <a:lstStyle/>
                    <a:p>
                      <a:r>
                        <a:rPr lang="zh-TW" altLang="en-US" sz="1400" dirty="0" smtClean="0">
                          <a:latin typeface="微軟正黑體" panose="020B0604030504040204" pitchFamily="34" charset="-120"/>
                          <a:ea typeface="微軟正黑體" panose="020B0604030504040204" pitchFamily="34" charset="-120"/>
                        </a:rPr>
                        <a:t>獨立共用</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r>
                        <a:rPr lang="zh-TW" altLang="en-US" sz="1400" dirty="0" smtClean="0">
                          <a:latin typeface="微軟正黑體" panose="020B0604030504040204" pitchFamily="34" charset="-120"/>
                          <a:ea typeface="微軟正黑體" panose="020B0604030504040204" pitchFamily="34" charset="-120"/>
                        </a:rPr>
                        <a:t>已完成</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extLst>
                  <a:ext uri="{0D108BD9-81ED-4DB2-BD59-A6C34878D82A}">
                    <a16:rowId xmlns:a16="http://schemas.microsoft.com/office/drawing/2014/main" val="2640079800"/>
                  </a:ext>
                </a:extLst>
              </a:tr>
              <a:tr h="321754">
                <a:tc>
                  <a:txBody>
                    <a:bodyPr/>
                    <a:lstStyle/>
                    <a:p>
                      <a:r>
                        <a:rPr lang="zh-TW" altLang="en-US" sz="1400" dirty="0" smtClean="0">
                          <a:latin typeface="微軟正黑體" panose="020B0604030504040204" pitchFamily="34" charset="-120"/>
                          <a:ea typeface="微軟正黑體" panose="020B0604030504040204" pitchFamily="34" charset="-120"/>
                        </a:rPr>
                        <a:t>中台法規</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r>
                        <a:rPr lang="zh-TW" altLang="en-US" sz="1400" dirty="0" smtClean="0">
                          <a:latin typeface="微軟正黑體" panose="020B0604030504040204" pitchFamily="34" charset="-120"/>
                          <a:ea typeface="微軟正黑體" panose="020B0604030504040204" pitchFamily="34" charset="-120"/>
                        </a:rPr>
                        <a:t>已完成</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extLst>
                  <a:ext uri="{0D108BD9-81ED-4DB2-BD59-A6C34878D82A}">
                    <a16:rowId xmlns:a16="http://schemas.microsoft.com/office/drawing/2014/main" val="3607124495"/>
                  </a:ext>
                </a:extLst>
              </a:tr>
              <a:tr h="321925">
                <a:tc>
                  <a:txBody>
                    <a:bodyPr/>
                    <a:lstStyle/>
                    <a:p>
                      <a:r>
                        <a:rPr lang="zh-TW" altLang="en-US" sz="1400" dirty="0" smtClean="0">
                          <a:latin typeface="微軟正黑體" panose="020B0604030504040204" pitchFamily="34" charset="-120"/>
                          <a:ea typeface="微軟正黑體" panose="020B0604030504040204" pitchFamily="34" charset="-120"/>
                        </a:rPr>
                        <a:t>境外後台</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solidFill>
                            <a:schemeClr val="tx1"/>
                          </a:solidFill>
                          <a:latin typeface="微軟正黑體" panose="020B0604030504040204" pitchFamily="34" charset="-120"/>
                          <a:ea typeface="微軟正黑體" panose="020B0604030504040204" pitchFamily="34" charset="-120"/>
                        </a:rPr>
                        <a:t>已完成</a:t>
                      </a:r>
                    </a:p>
                  </a:txBody>
                  <a:tcPr marL="91459" marR="91459" marT="45672" marB="45672"/>
                </a:tc>
                <a:tc>
                  <a:txBody>
                    <a:bodyPr/>
                    <a:lstStyle/>
                    <a:p>
                      <a:endParaRPr lang="zh-TW" altLang="en-US" sz="1400" dirty="0" smtClean="0">
                        <a:solidFill>
                          <a:srgbClr val="CC6600"/>
                        </a:solidFill>
                        <a:latin typeface="微軟正黑體" panose="020B0604030504040204" pitchFamily="34" charset="-120"/>
                        <a:ea typeface="微軟正黑體" panose="020B0604030504040204" pitchFamily="34" charset="-120"/>
                      </a:endParaRPr>
                    </a:p>
                  </a:txBody>
                  <a:tcPr marL="91459" marR="91459" marT="45672" marB="45672"/>
                </a:tc>
                <a:extLst>
                  <a:ext uri="{0D108BD9-81ED-4DB2-BD59-A6C34878D82A}">
                    <a16:rowId xmlns:a16="http://schemas.microsoft.com/office/drawing/2014/main" val="46957402"/>
                  </a:ext>
                </a:extLst>
              </a:tr>
              <a:tr h="321754">
                <a:tc>
                  <a:txBody>
                    <a:bodyPr/>
                    <a:lstStyle/>
                    <a:p>
                      <a:r>
                        <a:rPr lang="zh-TW" altLang="en-US" sz="1400" dirty="0" smtClean="0">
                          <a:latin typeface="微軟正黑體" panose="020B0604030504040204" pitchFamily="34" charset="-120"/>
                          <a:ea typeface="微軟正黑體" panose="020B0604030504040204" pitchFamily="34" charset="-120"/>
                        </a:rPr>
                        <a:t>境內後台</a:t>
                      </a:r>
                      <a:endParaRPr lang="zh-TW" altLang="en-US" sz="1400" dirty="0">
                        <a:latin typeface="微軟正黑體" panose="020B0604030504040204" pitchFamily="34" charset="-120"/>
                        <a:ea typeface="微軟正黑體" panose="020B0604030504040204" pitchFamily="34" charset="-120"/>
                      </a:endParaRPr>
                    </a:p>
                  </a:txBody>
                  <a:tcPr marL="91459" marR="91459" marT="45672" marB="45672"/>
                </a:tc>
                <a:tc>
                  <a:txBody>
                    <a:bodyPr/>
                    <a:lstStyle/>
                    <a:p>
                      <a:r>
                        <a:rPr lang="zh-TW" altLang="en-US" sz="1400" dirty="0" smtClean="0">
                          <a:solidFill>
                            <a:schemeClr val="tx1"/>
                          </a:solidFill>
                          <a:latin typeface="微軟正黑體" panose="020B0604030504040204" pitchFamily="34" charset="-120"/>
                          <a:ea typeface="微軟正黑體" panose="020B0604030504040204" pitchFamily="34" charset="-120"/>
                        </a:rPr>
                        <a:t>已完成</a:t>
                      </a:r>
                      <a:endParaRPr lang="zh-TW" altLang="en-US" sz="1400" dirty="0">
                        <a:solidFill>
                          <a:schemeClr val="tx1"/>
                        </a:solidFill>
                        <a:latin typeface="微軟正黑體" panose="020B0604030504040204" pitchFamily="34" charset="-120"/>
                        <a:ea typeface="微軟正黑體" panose="020B0604030504040204" pitchFamily="34" charset="-120"/>
                      </a:endParaRPr>
                    </a:p>
                  </a:txBody>
                  <a:tcPr marL="91459" marR="91459" marT="45672" marB="45672"/>
                </a:tc>
                <a:tc>
                  <a:txBody>
                    <a:bodyPr/>
                    <a:lstStyle/>
                    <a:p>
                      <a:endParaRPr lang="zh-TW" altLang="en-US" sz="1400" dirty="0">
                        <a:solidFill>
                          <a:srgbClr val="CC6600"/>
                        </a:solidFill>
                        <a:latin typeface="微軟正黑體" panose="020B0604030504040204" pitchFamily="34" charset="-120"/>
                        <a:ea typeface="微軟正黑體" panose="020B0604030504040204" pitchFamily="34" charset="-120"/>
                      </a:endParaRPr>
                    </a:p>
                  </a:txBody>
                  <a:tcPr marL="91459" marR="91459" marT="45672" marB="45672"/>
                </a:tc>
                <a:extLst>
                  <a:ext uri="{0D108BD9-81ED-4DB2-BD59-A6C34878D82A}">
                    <a16:rowId xmlns:a16="http://schemas.microsoft.com/office/drawing/2014/main" val="2378496896"/>
                  </a:ext>
                </a:extLst>
              </a:tr>
            </a:tbl>
          </a:graphicData>
        </a:graphic>
      </p:graphicFrame>
      <p:pic>
        <p:nvPicPr>
          <p:cNvPr id="11314"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5963" y="3967163"/>
            <a:ext cx="45005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7087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p:cNvPr>
          <p:cNvSpPr>
            <a:spLocks noGrp="1"/>
          </p:cNvSpPr>
          <p:nvPr>
            <p:ph type="title"/>
          </p:nvPr>
        </p:nvSpPr>
        <p:spPr>
          <a:xfrm>
            <a:off x="2124075" y="188913"/>
            <a:ext cx="6246813" cy="538162"/>
          </a:xfrm>
          <a:solidFill>
            <a:schemeClr val="accent2">
              <a:lumMod val="75000"/>
            </a:schemeClr>
          </a:solidFill>
        </p:spPr>
        <p:txBody>
          <a:bodyPr/>
          <a:lstStyle/>
          <a:p>
            <a:pPr>
              <a:defRPr/>
            </a:pPr>
            <a:r>
              <a:rPr lang="zh-TW" altLang="en-US" dirty="0">
                <a:solidFill>
                  <a:schemeClr val="bg1"/>
                </a:solidFill>
              </a:rPr>
              <a:t>投資電子下單系統需求說明</a:t>
            </a:r>
          </a:p>
        </p:txBody>
      </p:sp>
      <p:sp>
        <p:nvSpPr>
          <p:cNvPr id="12291" name="內容版面配置區 2"/>
          <p:cNvSpPr>
            <a:spLocks noGrp="1"/>
          </p:cNvSpPr>
          <p:nvPr>
            <p:ph sz="quarter" idx="10"/>
          </p:nvPr>
        </p:nvSpPr>
        <p:spPr bwMode="auto">
          <a:xfrm>
            <a:off x="23813" y="765175"/>
            <a:ext cx="9120187" cy="3673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zh-TW" smtClean="0"/>
              <a:t>【</a:t>
            </a:r>
            <a:r>
              <a:rPr lang="zh-TW" altLang="en-US" smtClean="0"/>
              <a:t>需求單執行中</a:t>
            </a:r>
            <a:r>
              <a:rPr lang="en-US" altLang="zh-TW" smtClean="0"/>
              <a:t>】</a:t>
            </a:r>
          </a:p>
          <a:p>
            <a:pPr marL="0" indent="0">
              <a:buFontTx/>
              <a:buNone/>
            </a:pPr>
            <a:r>
              <a:rPr lang="en-US" altLang="zh-TW" sz="1600" smtClean="0"/>
              <a:t>1.RE201901012-</a:t>
            </a:r>
            <a:r>
              <a:rPr lang="zh-TW" altLang="en-US" sz="1600" smtClean="0"/>
              <a:t>台股逐筆交易：</a:t>
            </a:r>
            <a:endParaRPr lang="en-US" altLang="zh-TW" sz="1600" smtClean="0"/>
          </a:p>
          <a:p>
            <a:pPr marL="0" indent="0">
              <a:buFontTx/>
              <a:buNone/>
            </a:pPr>
            <a:r>
              <a:rPr lang="zh-TW" altLang="en-US" sz="1600" smtClean="0"/>
              <a:t>　</a:t>
            </a:r>
            <a:r>
              <a:rPr lang="zh-TW" altLang="en-US" sz="1400" smtClean="0">
                <a:sym typeface="Wingdings" panose="05000000000000000000" pitchFamily="2" charset="2"/>
              </a:rPr>
              <a:t> </a:t>
            </a:r>
            <a:r>
              <a:rPr lang="en-US" altLang="zh-TW" sz="1400" smtClean="0">
                <a:sym typeface="Wingdings" panose="05000000000000000000" pitchFamily="2" charset="2"/>
              </a:rPr>
              <a:t>(1)</a:t>
            </a:r>
            <a:r>
              <a:rPr lang="zh-TW" altLang="en-US" sz="1400" b="1" smtClean="0"/>
              <a:t>國內股票券商串測：</a:t>
            </a:r>
            <a:r>
              <a:rPr lang="zh-TW" altLang="en-US" sz="1400" b="1" smtClean="0">
                <a:solidFill>
                  <a:srgbClr val="CC6600"/>
                </a:solidFill>
              </a:rPr>
              <a:t>總家數 </a:t>
            </a:r>
            <a:r>
              <a:rPr lang="en-US" altLang="zh-TW" sz="1400" b="1" smtClean="0">
                <a:solidFill>
                  <a:srgbClr val="CC6600"/>
                </a:solidFill>
              </a:rPr>
              <a:t>/ </a:t>
            </a:r>
            <a:r>
              <a:rPr lang="zh-TW" altLang="en-US" sz="1400" b="1" smtClean="0">
                <a:solidFill>
                  <a:srgbClr val="CC6600"/>
                </a:solidFill>
              </a:rPr>
              <a:t>已完成：</a:t>
            </a:r>
            <a:r>
              <a:rPr lang="en-US" altLang="zh-TW" sz="1400" b="1" smtClean="0">
                <a:solidFill>
                  <a:srgbClr val="CC6600"/>
                </a:solidFill>
              </a:rPr>
              <a:t>27</a:t>
            </a:r>
            <a:r>
              <a:rPr lang="zh-TW" altLang="en-US" sz="1400" b="1" smtClean="0">
                <a:solidFill>
                  <a:srgbClr val="CC6600"/>
                </a:solidFill>
              </a:rPr>
              <a:t>／</a:t>
            </a:r>
            <a:r>
              <a:rPr lang="en-US" altLang="zh-TW" sz="1400" b="1" smtClean="0">
                <a:solidFill>
                  <a:srgbClr val="CC6600"/>
                </a:solidFill>
              </a:rPr>
              <a:t>17</a:t>
            </a:r>
            <a:r>
              <a:rPr lang="zh-TW" altLang="en-US" sz="1400" b="1" smtClean="0">
                <a:solidFill>
                  <a:srgbClr val="CC6600"/>
                </a:solidFill>
              </a:rPr>
              <a:t>，</a:t>
            </a:r>
            <a:endParaRPr lang="en-US" altLang="zh-TW" sz="1400" smtClean="0">
              <a:solidFill>
                <a:srgbClr val="CC6600"/>
              </a:solidFill>
              <a:sym typeface="Wingdings" panose="05000000000000000000" pitchFamily="2" charset="2"/>
            </a:endParaRPr>
          </a:p>
          <a:p>
            <a:pPr marL="0" indent="0">
              <a:buFontTx/>
              <a:buNone/>
            </a:pPr>
            <a:r>
              <a:rPr lang="zh-TW" altLang="en-US" sz="1400" smtClean="0">
                <a:solidFill>
                  <a:srgbClr val="CC6600"/>
                </a:solidFill>
                <a:sym typeface="Wingdings" panose="05000000000000000000" pitchFamily="2" charset="2"/>
              </a:rPr>
              <a:t>　</a:t>
            </a:r>
            <a:r>
              <a:rPr lang="zh-TW" altLang="en-US" sz="1400" smtClean="0">
                <a:sym typeface="Wingdings" panose="05000000000000000000" pitchFamily="2" charset="2"/>
              </a:rPr>
              <a:t> </a:t>
            </a:r>
            <a:r>
              <a:rPr lang="en-US" altLang="zh-TW" sz="1400" smtClean="0">
                <a:sym typeface="Wingdings" panose="05000000000000000000" pitchFamily="2" charset="2"/>
              </a:rPr>
              <a:t>(2)</a:t>
            </a:r>
            <a:r>
              <a:rPr lang="zh-TW" altLang="en-US" sz="1400" smtClean="0">
                <a:sym typeface="Wingdings" panose="05000000000000000000" pitchFamily="2" charset="2"/>
              </a:rPr>
              <a:t>已通過之券商：元富證、凱基證、元大證、台新證、富邦證、康和證券、華南永昌證券、匯豐證券、第一金　</a:t>
            </a:r>
            <a:endParaRPr lang="en-US" altLang="zh-TW" sz="1400" smtClean="0">
              <a:sym typeface="Wingdings" panose="05000000000000000000" pitchFamily="2" charset="2"/>
            </a:endParaRPr>
          </a:p>
          <a:p>
            <a:pPr marL="0" indent="0">
              <a:buFontTx/>
              <a:buNone/>
            </a:pPr>
            <a:r>
              <a:rPr lang="zh-TW" altLang="en-US" sz="1400" smtClean="0">
                <a:sym typeface="Wingdings" panose="05000000000000000000" pitchFamily="2" charset="2"/>
              </a:rPr>
              <a:t>　　證券、新光證券、大和國泰證券、土地銀行、中信證、永豐金、國泰證、統一證、合庫證</a:t>
            </a:r>
            <a:endParaRPr lang="en-US" altLang="zh-TW" sz="1400" smtClean="0">
              <a:sym typeface="Wingdings" panose="05000000000000000000" pitchFamily="2" charset="2"/>
            </a:endParaRPr>
          </a:p>
          <a:p>
            <a:pPr marL="0" indent="0">
              <a:buFontTx/>
              <a:buNone/>
            </a:pPr>
            <a:r>
              <a:rPr lang="en-US" altLang="zh-TW" sz="1400" smtClean="0">
                <a:solidFill>
                  <a:srgbClr val="CC6600"/>
                </a:solidFill>
                <a:sym typeface="Wingdings" panose="05000000000000000000" pitchFamily="2" charset="2"/>
              </a:rPr>
              <a:t>     (3)</a:t>
            </a:r>
            <a:r>
              <a:rPr lang="zh-TW" altLang="en-US" sz="1400" smtClean="0">
                <a:solidFill>
                  <a:srgbClr val="CC6600"/>
                </a:solidFill>
                <a:sym typeface="Wingdings" panose="05000000000000000000" pitchFamily="2" charset="2"/>
              </a:rPr>
              <a:t> 「統一證、合庫證券」於</a:t>
            </a:r>
            <a:r>
              <a:rPr lang="en-US" altLang="zh-TW" sz="1400" smtClean="0">
                <a:solidFill>
                  <a:srgbClr val="CC6600"/>
                </a:solidFill>
                <a:sym typeface="Wingdings" panose="05000000000000000000" pitchFamily="2" charset="2"/>
              </a:rPr>
              <a:t>7/6</a:t>
            </a:r>
            <a:r>
              <a:rPr lang="zh-TW" altLang="en-US" sz="1400" smtClean="0">
                <a:solidFill>
                  <a:srgbClr val="CC6600"/>
                </a:solidFill>
                <a:sym typeface="Wingdings" panose="05000000000000000000" pitchFamily="2" charset="2"/>
              </a:rPr>
              <a:t>已完成電子下單設定，</a:t>
            </a:r>
            <a:r>
              <a:rPr lang="en-US" altLang="zh-TW" sz="1400" smtClean="0">
                <a:solidFill>
                  <a:srgbClr val="CC6600"/>
                </a:solidFill>
                <a:sym typeface="Wingdings" panose="05000000000000000000" pitchFamily="2" charset="2"/>
              </a:rPr>
              <a:t>7/7</a:t>
            </a:r>
            <a:r>
              <a:rPr lang="zh-TW" altLang="en-US" sz="1400" smtClean="0">
                <a:solidFill>
                  <a:srgbClr val="CC6600"/>
                </a:solidFill>
                <a:sym typeface="Wingdings" panose="05000000000000000000" pitchFamily="2" charset="2"/>
              </a:rPr>
              <a:t>啟用。</a:t>
            </a:r>
            <a:endParaRPr lang="en-US" altLang="zh-TW" sz="1400" smtClean="0">
              <a:solidFill>
                <a:srgbClr val="CC6600"/>
              </a:solidFill>
              <a:sym typeface="Wingdings" panose="05000000000000000000" pitchFamily="2" charset="2"/>
            </a:endParaRPr>
          </a:p>
          <a:p>
            <a:pPr marL="0" lvl="1" indent="0">
              <a:buFontTx/>
              <a:buNone/>
            </a:pPr>
            <a:endParaRPr lang="en-US" altLang="zh-TW" sz="1400" smtClean="0">
              <a:solidFill>
                <a:srgbClr val="CC6600"/>
              </a:solidFill>
              <a:latin typeface="微軟正黑體" panose="020B0604030504040204" pitchFamily="34" charset="-120"/>
              <a:ea typeface="微軟正黑體" panose="020B0604030504040204" pitchFamily="34" charset="-120"/>
            </a:endParaRPr>
          </a:p>
          <a:p>
            <a:pPr marL="0" lvl="1" indent="0">
              <a:buFontTx/>
              <a:buNone/>
            </a:pPr>
            <a:r>
              <a:rPr lang="en-US" altLang="zh-TW" sz="1600" smtClean="0">
                <a:latin typeface="微軟正黑體" panose="020B0604030504040204" pitchFamily="34" charset="-120"/>
                <a:ea typeface="微軟正黑體" panose="020B0604030504040204" pitchFamily="34" charset="-120"/>
              </a:rPr>
              <a:t>2. RE202001566 NYFIX</a:t>
            </a:r>
            <a:r>
              <a:rPr lang="zh-TW" altLang="en-US" sz="1600" smtClean="0">
                <a:latin typeface="微軟正黑體" panose="020B0604030504040204" pitchFamily="34" charset="-120"/>
                <a:ea typeface="微軟正黑體" panose="020B0604030504040204" pitchFamily="34" charset="-120"/>
              </a:rPr>
              <a:t> </a:t>
            </a:r>
            <a:r>
              <a:rPr lang="en-US" altLang="zh-TW" sz="1600" smtClean="0">
                <a:latin typeface="微軟正黑體" panose="020B0604030504040204" pitchFamily="34" charset="-120"/>
                <a:ea typeface="微軟正黑體" panose="020B0604030504040204" pitchFamily="34" charset="-120"/>
              </a:rPr>
              <a:t>Appia MiFidII </a:t>
            </a:r>
            <a:r>
              <a:rPr lang="zh-TW" altLang="en-US" sz="1600" smtClean="0">
                <a:latin typeface="微軟正黑體" panose="020B0604030504040204" pitchFamily="34" charset="-120"/>
                <a:ea typeface="微軟正黑體" panose="020B0604030504040204" pitchFamily="34" charset="-120"/>
              </a:rPr>
              <a:t>元件升級：</a:t>
            </a:r>
            <a:endParaRPr lang="en-US" altLang="zh-TW" sz="1600" smtClean="0">
              <a:latin typeface="微軟正黑體" panose="020B0604030504040204" pitchFamily="34" charset="-120"/>
              <a:ea typeface="微軟正黑體" panose="020B0604030504040204" pitchFamily="34" charset="-120"/>
            </a:endParaRPr>
          </a:p>
          <a:p>
            <a:pPr marL="0" lvl="1" indent="0">
              <a:buFontTx/>
              <a:buNone/>
            </a:pPr>
            <a:r>
              <a:rPr lang="en-US" altLang="zh-TW" sz="1600" smtClean="0">
                <a:solidFill>
                  <a:srgbClr val="CC6600"/>
                </a:solidFill>
                <a:latin typeface="微軟正黑體" panose="020B0604030504040204" pitchFamily="34" charset="-120"/>
                <a:ea typeface="微軟正黑體" panose="020B0604030504040204" pitchFamily="34" charset="-120"/>
              </a:rPr>
              <a:t> (1) 6/23</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已通知廠商</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業務、會計</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 發票開立問題，並請提出將新、舊元件發票分別開立以免影響付款</a:t>
            </a:r>
            <a:endPar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      </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截至</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7/7</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 </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業務、會計組皆無回應，今日再發信詢問</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NYFIX</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是否有更新狀態。</a:t>
            </a:r>
            <a:endPar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600" smtClean="0">
                <a:solidFill>
                  <a:srgbClr val="CC6600"/>
                </a:solidFill>
                <a:latin typeface="微軟正黑體" panose="020B0604030504040204" pitchFamily="34" charset="-120"/>
                <a:ea typeface="微軟正黑體" panose="020B0604030504040204" pitchFamily="34" charset="-120"/>
              </a:rPr>
              <a:t> (2) 7/6 Middleware</a:t>
            </a:r>
            <a:r>
              <a:rPr lang="zh-TW" altLang="en-US" sz="1600" smtClean="0">
                <a:solidFill>
                  <a:srgbClr val="CC6600"/>
                </a:solidFill>
                <a:latin typeface="微軟正黑體" panose="020B0604030504040204" pitchFamily="34" charset="-120"/>
                <a:ea typeface="微軟正黑體" panose="020B0604030504040204" pitchFamily="34" charset="-120"/>
              </a:rPr>
              <a:t>成功接到成回，約券商執行個案測試。</a:t>
            </a:r>
            <a:endParaRPr lang="en-US" altLang="zh-TW" sz="1600" smtClean="0">
              <a:solidFill>
                <a:srgbClr val="CC6600"/>
              </a:solidFill>
              <a:latin typeface="微軟正黑體" panose="020B0604030504040204" pitchFamily="34" charset="-120"/>
              <a:ea typeface="微軟正黑體" panose="020B0604030504040204" pitchFamily="34" charset="-120"/>
            </a:endParaRPr>
          </a:p>
          <a:p>
            <a:pPr marL="0" lvl="1" indent="0">
              <a:buFontTx/>
              <a:buNone/>
            </a:pPr>
            <a:r>
              <a:rPr lang="en-US" altLang="zh-TW" sz="1600" smtClean="0">
                <a:solidFill>
                  <a:srgbClr val="CC6600"/>
                </a:solidFill>
                <a:latin typeface="微軟正黑體" panose="020B0604030504040204" pitchFamily="34" charset="-120"/>
                <a:ea typeface="微軟正黑體" panose="020B0604030504040204" pitchFamily="34" charset="-120"/>
              </a:rPr>
              <a:t> </a:t>
            </a:r>
          </a:p>
          <a:p>
            <a:pPr marL="0" lvl="1" indent="0">
              <a:buFontTx/>
              <a:buNone/>
            </a:pPr>
            <a:endParaRPr lang="en-US" altLang="zh-TW" sz="1600" smtClean="0">
              <a:solidFill>
                <a:srgbClr val="CC6600"/>
              </a:solidFill>
              <a:latin typeface="微軟正黑體" panose="020B0604030504040204" pitchFamily="34" charset="-120"/>
              <a:ea typeface="微軟正黑體" panose="020B0604030504040204" pitchFamily="34" charset="-120"/>
            </a:endParaRPr>
          </a:p>
          <a:p>
            <a:pPr marL="0" lvl="1" indent="0">
              <a:buFontTx/>
              <a:buNone/>
            </a:pPr>
            <a:endParaRPr lang="en-US" altLang="zh-TW" sz="1600" smtClean="0">
              <a:solidFill>
                <a:srgbClr val="CC6600"/>
              </a:solidFill>
              <a:latin typeface="微軟正黑體" panose="020B0604030504040204" pitchFamily="34" charset="-120"/>
              <a:ea typeface="微軟正黑體" panose="020B0604030504040204" pitchFamily="34" charset="-120"/>
            </a:endParaRPr>
          </a:p>
          <a:p>
            <a:pPr marL="0" lvl="1" indent="0">
              <a:buFontTx/>
              <a:buNone/>
            </a:pPr>
            <a:endParaRPr lang="en-US" altLang="zh-TW" sz="1600" smtClean="0">
              <a:solidFill>
                <a:srgbClr val="CC6600"/>
              </a:solidFill>
              <a:latin typeface="微軟正黑體" panose="020B0604030504040204" pitchFamily="34" charset="-120"/>
              <a:ea typeface="微軟正黑體" panose="020B0604030504040204" pitchFamily="34" charset="-120"/>
            </a:endParaRPr>
          </a:p>
          <a:p>
            <a:pPr marL="0" lvl="1" indent="0">
              <a:buFontTx/>
              <a:buNone/>
            </a:pPr>
            <a:endParaRPr lang="en-US" altLang="zh-TW" sz="1600" smtClean="0">
              <a:solidFill>
                <a:srgbClr val="CC6600"/>
              </a:solidFill>
              <a:latin typeface="微軟正黑體" panose="020B0604030504040204" pitchFamily="34" charset="-120"/>
              <a:ea typeface="微軟正黑體" panose="020B0604030504040204" pitchFamily="34" charset="-120"/>
            </a:endParaRPr>
          </a:p>
          <a:p>
            <a:pPr marL="0" lvl="1" indent="0">
              <a:buFontTx/>
              <a:buNone/>
            </a:pPr>
            <a:endParaRPr lang="en-US" altLang="zh-TW" sz="1600" smtClean="0">
              <a:solidFill>
                <a:srgbClr val="CC6600"/>
              </a:solidFill>
              <a:latin typeface="微軟正黑體" panose="020B0604030504040204" pitchFamily="34" charset="-120"/>
              <a:ea typeface="微軟正黑體" panose="020B0604030504040204" pitchFamily="34" charset="-120"/>
            </a:endParaRPr>
          </a:p>
          <a:p>
            <a:pPr marL="0" lvl="1" indent="0">
              <a:buFontTx/>
              <a:buNone/>
            </a:pPr>
            <a:endParaRPr lang="en-US" altLang="zh-TW" sz="1600" smtClean="0">
              <a:solidFill>
                <a:srgbClr val="CC6600"/>
              </a:solidFill>
              <a:latin typeface="微軟正黑體" panose="020B0604030504040204" pitchFamily="34" charset="-120"/>
              <a:ea typeface="微軟正黑體" panose="020B0604030504040204" pitchFamily="34" charset="-120"/>
            </a:endParaRPr>
          </a:p>
          <a:p>
            <a:pPr marL="0" lvl="1" indent="0">
              <a:buFontTx/>
              <a:buNone/>
            </a:pPr>
            <a:r>
              <a:rPr lang="en-US" altLang="zh-TW" sz="1600" smtClean="0">
                <a:solidFill>
                  <a:srgbClr val="CC6600"/>
                </a:solidFill>
                <a:latin typeface="微軟正黑體" panose="020B0604030504040204" pitchFamily="34" charset="-120"/>
                <a:ea typeface="微軟正黑體" panose="020B0604030504040204" pitchFamily="34" charset="-120"/>
              </a:rPr>
              <a:t>4.</a:t>
            </a:r>
            <a:r>
              <a:rPr lang="zh-TW" altLang="en-US" sz="1600" smtClean="0">
                <a:latin typeface="微軟正黑體" panose="020B0604030504040204" pitchFamily="34" charset="-120"/>
                <a:ea typeface="微軟正黑體" panose="020B0604030504040204" pitchFamily="34" charset="-120"/>
              </a:rPr>
              <a:t>配合期權下單調整法規檢核規則</a:t>
            </a:r>
            <a:r>
              <a:rPr lang="en-US" altLang="zh-TW" sz="1600" smtClean="0">
                <a:latin typeface="微軟正黑體" panose="020B0604030504040204" pitchFamily="34" charset="-120"/>
                <a:ea typeface="微軟正黑體" panose="020B0604030504040204" pitchFamily="34" charset="-120"/>
              </a:rPr>
              <a:t>(</a:t>
            </a:r>
            <a:r>
              <a:rPr lang="zh-TW" altLang="en-US" sz="1600" smtClean="0">
                <a:latin typeface="微軟正黑體" panose="020B0604030504040204" pitchFamily="34" charset="-120"/>
                <a:ea typeface="微軟正黑體" panose="020B0604030504040204" pitchFamily="34" charset="-120"/>
              </a:rPr>
              <a:t>規劃課</a:t>
            </a:r>
            <a:r>
              <a:rPr lang="en-US" altLang="zh-TW" sz="1600" smtClean="0">
                <a:latin typeface="微軟正黑體" panose="020B0604030504040204" pitchFamily="34" charset="-120"/>
                <a:ea typeface="微軟正黑體" panose="020B0604030504040204" pitchFamily="34" charset="-120"/>
              </a:rPr>
              <a:t>)</a:t>
            </a:r>
            <a:r>
              <a:rPr lang="zh-TW" altLang="en-US" sz="1600" smtClean="0">
                <a:latin typeface="微軟正黑體" panose="020B0604030504040204" pitchFamily="34" charset="-120"/>
                <a:ea typeface="微軟正黑體" panose="020B0604030504040204" pitchFamily="34" charset="-120"/>
              </a:rPr>
              <a:t>：配合「期權法規檢核規則」，需求訪談中</a:t>
            </a:r>
            <a:endParaRPr lang="en-US" altLang="zh-TW" sz="1600" smtClean="0">
              <a:solidFill>
                <a:srgbClr val="CC6600"/>
              </a:solidFill>
              <a:latin typeface="微軟正黑體" panose="020B0604030504040204" pitchFamily="34" charset="-120"/>
              <a:ea typeface="微軟正黑體" panose="020B0604030504040204" pitchFamily="34" charset="-120"/>
            </a:endParaRPr>
          </a:p>
          <a:p>
            <a:pPr marL="0" lvl="1" indent="0">
              <a:buFontTx/>
              <a:buNone/>
            </a:pPr>
            <a:endParaRPr lang="en-US" altLang="zh-TW" sz="1600" smtClean="0">
              <a:solidFill>
                <a:srgbClr val="CC6600"/>
              </a:solidFill>
              <a:latin typeface="微軟正黑體" panose="020B0604030504040204" pitchFamily="34" charset="-120"/>
              <a:ea typeface="微軟正黑體" panose="020B0604030504040204" pitchFamily="34" charset="-120"/>
            </a:endParaRPr>
          </a:p>
        </p:txBody>
      </p:sp>
      <p:sp>
        <p:nvSpPr>
          <p:cNvPr id="12292" name="頁尾版面配置區 2"/>
          <p:cNvSpPr>
            <a:spLocks noGrp="1"/>
          </p:cNvSpPr>
          <p:nvPr>
            <p:ph type="ftr" sz="quarter" idx="11"/>
          </p:nvPr>
        </p:nvSpPr>
        <p:spPr bwMode="auto">
          <a:xfrm>
            <a:off x="2916238" y="65770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graphicFrame>
        <p:nvGraphicFramePr>
          <p:cNvPr id="3" name="表格 2"/>
          <p:cNvGraphicFramePr>
            <a:graphicFrameLocks noGrp="1"/>
          </p:cNvGraphicFramePr>
          <p:nvPr/>
        </p:nvGraphicFramePr>
        <p:xfrm>
          <a:off x="161925" y="3933825"/>
          <a:ext cx="8208963" cy="1854200"/>
        </p:xfrm>
        <a:graphic>
          <a:graphicData uri="http://schemas.openxmlformats.org/drawingml/2006/table">
            <a:tbl>
              <a:tblPr firstRow="1" bandRow="1">
                <a:tableStyleId>{5C22544A-7EE6-4342-B048-85BDC9FD1C3A}</a:tableStyleId>
              </a:tblPr>
              <a:tblGrid>
                <a:gridCol w="936110">
                  <a:extLst>
                    <a:ext uri="{9D8B030D-6E8A-4147-A177-3AD203B41FA5}">
                      <a16:colId xmlns:a16="http://schemas.microsoft.com/office/drawing/2014/main" val="1724302327"/>
                    </a:ext>
                  </a:extLst>
                </a:gridCol>
                <a:gridCol w="7272853">
                  <a:extLst>
                    <a:ext uri="{9D8B030D-6E8A-4147-A177-3AD203B41FA5}">
                      <a16:colId xmlns:a16="http://schemas.microsoft.com/office/drawing/2014/main" val="2470991061"/>
                    </a:ext>
                  </a:extLst>
                </a:gridCol>
              </a:tblGrid>
              <a:tr h="370840">
                <a:tc>
                  <a:txBody>
                    <a:bodyPr/>
                    <a:lstStyle/>
                    <a:p>
                      <a:pPr algn="ctr"/>
                      <a:r>
                        <a:rPr lang="zh-TW" altLang="en-US" sz="1400" dirty="0" smtClean="0">
                          <a:latin typeface="微軟正黑體" panose="020B0604030504040204" pitchFamily="34" charset="-120"/>
                          <a:ea typeface="微軟正黑體" panose="020B0604030504040204" pitchFamily="34" charset="-120"/>
                        </a:rPr>
                        <a:t>券商</a:t>
                      </a:r>
                      <a:endParaRPr lang="zh-TW" altLang="en-US" sz="1400" dirty="0">
                        <a:latin typeface="微軟正黑體" panose="020B0604030504040204" pitchFamily="34" charset="-120"/>
                        <a:ea typeface="微軟正黑體" panose="020B0604030504040204" pitchFamily="34" charset="-120"/>
                      </a:endParaRPr>
                    </a:p>
                  </a:txBody>
                  <a:tcPr marL="91441" marR="91441"/>
                </a:tc>
                <a:tc>
                  <a:txBody>
                    <a:bodyPr/>
                    <a:lstStyle/>
                    <a:p>
                      <a:pPr algn="ctr"/>
                      <a:r>
                        <a:rPr lang="zh-TW" altLang="en-US" sz="1400" dirty="0" smtClean="0">
                          <a:latin typeface="微軟正黑體" panose="020B0604030504040204" pitchFamily="34" charset="-120"/>
                          <a:ea typeface="微軟正黑體" panose="020B0604030504040204" pitchFamily="34" charset="-120"/>
                        </a:rPr>
                        <a:t>狀態</a:t>
                      </a:r>
                      <a:endParaRPr lang="zh-TW" altLang="en-US" sz="1400" dirty="0">
                        <a:latin typeface="微軟正黑體" panose="020B0604030504040204" pitchFamily="34" charset="-120"/>
                        <a:ea typeface="微軟正黑體" panose="020B0604030504040204" pitchFamily="34" charset="-120"/>
                      </a:endParaRPr>
                    </a:p>
                  </a:txBody>
                  <a:tcPr marL="91441" marR="91441"/>
                </a:tc>
                <a:extLst>
                  <a:ext uri="{0D108BD9-81ED-4DB2-BD59-A6C34878D82A}">
                    <a16:rowId xmlns:a16="http://schemas.microsoft.com/office/drawing/2014/main" val="626712074"/>
                  </a:ext>
                </a:extLst>
              </a:tr>
              <a:tr h="370840">
                <a:tc>
                  <a:txBody>
                    <a:bodyPr/>
                    <a:lstStyle/>
                    <a:p>
                      <a:r>
                        <a:rPr lang="zh-TW" altLang="en-US" sz="1400" dirty="0" smtClean="0">
                          <a:latin typeface="微軟正黑體" panose="020B0604030504040204" pitchFamily="34" charset="-120"/>
                          <a:ea typeface="微軟正黑體" panose="020B0604030504040204" pitchFamily="34" charset="-120"/>
                        </a:rPr>
                        <a:t>元富證</a:t>
                      </a:r>
                      <a:endParaRPr lang="zh-TW" altLang="en-US" sz="1400" dirty="0">
                        <a:latin typeface="微軟正黑體" panose="020B0604030504040204" pitchFamily="34" charset="-120"/>
                        <a:ea typeface="微軟正黑體" panose="020B0604030504040204" pitchFamily="34" charset="-120"/>
                      </a:endParaRPr>
                    </a:p>
                  </a:txBody>
                  <a:tcPr marL="91441" marR="9144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solidFill>
                            <a:schemeClr val="tx1"/>
                          </a:solidFill>
                          <a:latin typeface="微軟正黑體" panose="020B0604030504040204" pitchFamily="34" charset="-120"/>
                          <a:ea typeface="微軟正黑體" panose="020B0604030504040204" pitchFamily="34" charset="-120"/>
                        </a:rPr>
                        <a:t>有成功接到成回</a:t>
                      </a:r>
                      <a:endParaRPr lang="en-US" altLang="zh-TW" sz="1400" dirty="0" smtClean="0">
                        <a:solidFill>
                          <a:schemeClr val="tx1"/>
                        </a:solidFill>
                        <a:latin typeface="微軟正黑體" panose="020B0604030504040204" pitchFamily="34" charset="-120"/>
                        <a:ea typeface="微軟正黑體" panose="020B0604030504040204" pitchFamily="34" charset="-120"/>
                      </a:endParaRPr>
                    </a:p>
                  </a:txBody>
                  <a:tcPr marL="91441" marR="91441"/>
                </a:tc>
                <a:extLst>
                  <a:ext uri="{0D108BD9-81ED-4DB2-BD59-A6C34878D82A}">
                    <a16:rowId xmlns:a16="http://schemas.microsoft.com/office/drawing/2014/main" val="3278828858"/>
                  </a:ext>
                </a:extLst>
              </a:tr>
              <a:tr h="370840">
                <a:tc>
                  <a:txBody>
                    <a:bodyPr/>
                    <a:lstStyle/>
                    <a:p>
                      <a:r>
                        <a:rPr lang="en-US" altLang="zh-TW" sz="1400" dirty="0" smtClean="0">
                          <a:latin typeface="微軟正黑體" panose="020B0604030504040204" pitchFamily="34" charset="-120"/>
                          <a:ea typeface="微軟正黑體" panose="020B0604030504040204" pitchFamily="34" charset="-120"/>
                        </a:rPr>
                        <a:t>MS</a:t>
                      </a:r>
                      <a:endParaRPr lang="zh-TW" altLang="en-US" sz="1400" dirty="0">
                        <a:latin typeface="微軟正黑體" panose="020B0604030504040204" pitchFamily="34" charset="-120"/>
                        <a:ea typeface="微軟正黑體" panose="020B0604030504040204" pitchFamily="34" charset="-120"/>
                      </a:endParaRPr>
                    </a:p>
                  </a:txBody>
                  <a:tcPr marL="91441" marR="9144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olidFill>
                            <a:schemeClr val="tx1"/>
                          </a:solidFill>
                          <a:latin typeface="微軟正黑體" panose="020B0604030504040204" pitchFamily="34" charset="-120"/>
                          <a:ea typeface="微軟正黑體" panose="020B0604030504040204" pitchFamily="34" charset="-120"/>
                        </a:rPr>
                        <a:t>IT</a:t>
                      </a:r>
                      <a:r>
                        <a:rPr lang="zh-TW" altLang="en-US" sz="1400" dirty="0" smtClean="0">
                          <a:solidFill>
                            <a:schemeClr val="tx1"/>
                          </a:solidFill>
                          <a:latin typeface="微軟正黑體" panose="020B0604030504040204" pitchFamily="34" charset="-120"/>
                          <a:ea typeface="微軟正黑體" panose="020B0604030504040204" pitchFamily="34" charset="-120"/>
                        </a:rPr>
                        <a:t>測試已通過，待交易員測試</a:t>
                      </a:r>
                      <a:endParaRPr lang="en-US" altLang="zh-TW" sz="1400" dirty="0" smtClean="0">
                        <a:solidFill>
                          <a:schemeClr val="tx1"/>
                        </a:solidFill>
                        <a:latin typeface="微軟正黑體" panose="020B0604030504040204" pitchFamily="34" charset="-120"/>
                        <a:ea typeface="微軟正黑體" panose="020B0604030504040204" pitchFamily="34" charset="-120"/>
                      </a:endParaRPr>
                    </a:p>
                  </a:txBody>
                  <a:tcPr marL="91441" marR="91441"/>
                </a:tc>
                <a:extLst>
                  <a:ext uri="{0D108BD9-81ED-4DB2-BD59-A6C34878D82A}">
                    <a16:rowId xmlns:a16="http://schemas.microsoft.com/office/drawing/2014/main" val="2280842133"/>
                  </a:ext>
                </a:extLst>
              </a:tr>
              <a:tr h="370840">
                <a:tc>
                  <a:txBody>
                    <a:bodyPr/>
                    <a:lstStyle/>
                    <a:p>
                      <a:r>
                        <a:rPr lang="en-US" altLang="zh-TW" sz="1400" dirty="0" smtClean="0">
                          <a:latin typeface="微軟正黑體" panose="020B0604030504040204" pitchFamily="34" charset="-120"/>
                          <a:ea typeface="微軟正黑體" panose="020B0604030504040204" pitchFamily="34" charset="-120"/>
                        </a:rPr>
                        <a:t>Canter </a:t>
                      </a:r>
                      <a:endParaRPr lang="zh-TW" altLang="en-US" sz="1400" dirty="0">
                        <a:latin typeface="微軟正黑體" panose="020B0604030504040204" pitchFamily="34" charset="-120"/>
                        <a:ea typeface="微軟正黑體" panose="020B0604030504040204" pitchFamily="34" charset="-120"/>
                      </a:endParaRPr>
                    </a:p>
                  </a:txBody>
                  <a:tcPr marL="91441" marR="9144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olidFill>
                            <a:schemeClr val="tx1"/>
                          </a:solidFill>
                          <a:latin typeface="微軟正黑體" panose="020B0604030504040204" pitchFamily="34" charset="-120"/>
                          <a:ea typeface="微軟正黑體" panose="020B0604030504040204" pitchFamily="34" charset="-120"/>
                        </a:rPr>
                        <a:t>IT</a:t>
                      </a:r>
                      <a:r>
                        <a:rPr lang="zh-TW" altLang="en-US" sz="1400" dirty="0" smtClean="0">
                          <a:solidFill>
                            <a:schemeClr val="tx1"/>
                          </a:solidFill>
                          <a:latin typeface="微軟正黑體" panose="020B0604030504040204" pitchFamily="34" charset="-120"/>
                          <a:ea typeface="微軟正黑體" panose="020B0604030504040204" pitchFamily="34" charset="-120"/>
                        </a:rPr>
                        <a:t>測試已通過，待交易員測試</a:t>
                      </a:r>
                      <a:endParaRPr lang="en-US" altLang="zh-TW" sz="1400" dirty="0" smtClean="0">
                        <a:solidFill>
                          <a:schemeClr val="tx1"/>
                        </a:solidFill>
                        <a:latin typeface="微軟正黑體" panose="020B0604030504040204" pitchFamily="34" charset="-120"/>
                        <a:ea typeface="微軟正黑體" panose="020B0604030504040204" pitchFamily="34" charset="-120"/>
                      </a:endParaRPr>
                    </a:p>
                  </a:txBody>
                  <a:tcPr marL="91441" marR="91441"/>
                </a:tc>
                <a:extLst>
                  <a:ext uri="{0D108BD9-81ED-4DB2-BD59-A6C34878D82A}">
                    <a16:rowId xmlns:a16="http://schemas.microsoft.com/office/drawing/2014/main" val="4083371714"/>
                  </a:ext>
                </a:extLst>
              </a:tr>
              <a:tr h="370840">
                <a:tc>
                  <a:txBody>
                    <a:bodyPr/>
                    <a:lstStyle/>
                    <a:p>
                      <a:r>
                        <a:rPr lang="zh-TW" altLang="en-US" sz="1400" dirty="0" smtClean="0">
                          <a:latin typeface="微軟正黑體" panose="020B0604030504040204" pitchFamily="34" charset="-120"/>
                          <a:ea typeface="微軟正黑體" panose="020B0604030504040204" pitchFamily="34" charset="-120"/>
                        </a:rPr>
                        <a:t>凱基</a:t>
                      </a:r>
                      <a:endParaRPr lang="zh-TW" altLang="en-US" sz="1400" dirty="0">
                        <a:latin typeface="微軟正黑體" panose="020B0604030504040204" pitchFamily="34" charset="-120"/>
                        <a:ea typeface="微軟正黑體" panose="020B0604030504040204" pitchFamily="34" charset="-120"/>
                      </a:endParaRPr>
                    </a:p>
                  </a:txBody>
                  <a:tcPr marL="91441" marR="91441"/>
                </a:tc>
                <a:tc>
                  <a:txBody>
                    <a:bodyPr/>
                    <a:lstStyle/>
                    <a:p>
                      <a:r>
                        <a:rPr lang="zh-TW" altLang="en-US" sz="1400" dirty="0" smtClean="0">
                          <a:solidFill>
                            <a:schemeClr val="tx1"/>
                          </a:solidFill>
                          <a:latin typeface="微軟正黑體" panose="020B0604030504040204" pitchFamily="34" charset="-120"/>
                          <a:ea typeface="微軟正黑體" panose="020B0604030504040204" pitchFamily="34" charset="-120"/>
                        </a:rPr>
                        <a:t>約測中，尚未敲定測試日期</a:t>
                      </a:r>
                      <a:endParaRPr lang="zh-TW" altLang="en-US" sz="1400" dirty="0">
                        <a:solidFill>
                          <a:schemeClr val="tx1"/>
                        </a:solidFill>
                        <a:latin typeface="微軟正黑體" panose="020B0604030504040204" pitchFamily="34" charset="-120"/>
                        <a:ea typeface="微軟正黑體" panose="020B0604030504040204" pitchFamily="34" charset="-120"/>
                      </a:endParaRPr>
                    </a:p>
                  </a:txBody>
                  <a:tcPr marL="91441" marR="91441"/>
                </a:tc>
                <a:extLst>
                  <a:ext uri="{0D108BD9-81ED-4DB2-BD59-A6C34878D82A}">
                    <a16:rowId xmlns:a16="http://schemas.microsoft.com/office/drawing/2014/main" val="852264917"/>
                  </a:ext>
                </a:extLst>
              </a:tr>
            </a:tbl>
          </a:graphicData>
        </a:graphic>
      </p:graphicFrame>
    </p:spTree>
    <p:extLst>
      <p:ext uri="{BB962C8B-B14F-4D97-AF65-F5344CB8AC3E}">
        <p14:creationId xmlns:p14="http://schemas.microsoft.com/office/powerpoint/2010/main" val="1201158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p:cNvPr>
          <p:cNvSpPr>
            <a:spLocks noGrp="1"/>
          </p:cNvSpPr>
          <p:nvPr>
            <p:ph type="title"/>
          </p:nvPr>
        </p:nvSpPr>
        <p:spPr>
          <a:xfrm>
            <a:off x="2124075" y="188913"/>
            <a:ext cx="6911975" cy="538162"/>
          </a:xfrm>
          <a:solidFill>
            <a:schemeClr val="accent2">
              <a:lumMod val="75000"/>
            </a:schemeClr>
          </a:solidFill>
        </p:spPr>
        <p:txBody>
          <a:bodyPr/>
          <a:lstStyle/>
          <a:p>
            <a:pPr>
              <a:defRPr/>
            </a:pPr>
            <a:r>
              <a:rPr lang="zh-TW" altLang="en-US" sz="2400" dirty="0">
                <a:solidFill>
                  <a:schemeClr val="bg1"/>
                </a:solidFill>
              </a:rPr>
              <a:t>投資電子下單系統需求</a:t>
            </a:r>
            <a:r>
              <a:rPr lang="zh-TW" altLang="en-US" sz="2400" dirty="0" smtClean="0">
                <a:solidFill>
                  <a:schemeClr val="bg1"/>
                </a:solidFill>
              </a:rPr>
              <a:t>說明</a:t>
            </a:r>
            <a:r>
              <a:rPr lang="en-US" altLang="zh-TW" sz="2400" dirty="0" smtClean="0">
                <a:solidFill>
                  <a:schemeClr val="bg1"/>
                </a:solidFill>
              </a:rPr>
              <a:t>-</a:t>
            </a:r>
            <a:r>
              <a:rPr lang="en-US" altLang="zh-TW" sz="2400" dirty="0">
                <a:solidFill>
                  <a:schemeClr val="bg1"/>
                </a:solidFill>
                <a:cs typeface="Arial" panose="020B0604020202020204" pitchFamily="34" charset="0"/>
              </a:rPr>
              <a:t>[</a:t>
            </a:r>
            <a:r>
              <a:rPr lang="zh-TW" altLang="en-US" sz="2400" dirty="0">
                <a:solidFill>
                  <a:schemeClr val="bg1"/>
                </a:solidFill>
                <a:cs typeface="Arial" panose="020B0604020202020204" pitchFamily="34" charset="0"/>
              </a:rPr>
              <a:t>投資部室金檢需求</a:t>
            </a:r>
            <a:r>
              <a:rPr lang="en-US" altLang="zh-TW" sz="2400" dirty="0">
                <a:solidFill>
                  <a:schemeClr val="bg1"/>
                </a:solidFill>
                <a:cs typeface="Arial" panose="020B0604020202020204" pitchFamily="34" charset="0"/>
              </a:rPr>
              <a:t>]</a:t>
            </a:r>
            <a:br>
              <a:rPr lang="en-US" altLang="zh-TW" sz="2400" dirty="0">
                <a:solidFill>
                  <a:schemeClr val="bg1"/>
                </a:solidFill>
                <a:cs typeface="Arial" panose="020B0604020202020204" pitchFamily="34" charset="0"/>
              </a:rPr>
            </a:br>
            <a:endParaRPr lang="zh-TW" altLang="en-US" sz="2400" dirty="0">
              <a:solidFill>
                <a:schemeClr val="bg1"/>
              </a:solidFill>
            </a:endParaRPr>
          </a:p>
        </p:txBody>
      </p:sp>
      <p:sp>
        <p:nvSpPr>
          <p:cNvPr id="14339" name="內容版面配置區 2"/>
          <p:cNvSpPr>
            <a:spLocks noGrp="1"/>
          </p:cNvSpPr>
          <p:nvPr>
            <p:ph sz="quarter" idx="10"/>
          </p:nvPr>
        </p:nvSpPr>
        <p:spPr bwMode="auto">
          <a:xfrm>
            <a:off x="-71438" y="765175"/>
            <a:ext cx="9215438"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1" indent="0">
              <a:buFontTx/>
              <a:buNone/>
            </a:pP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1. RE202001219 (</a:t>
            </a:r>
            <a:r>
              <a:rPr lang="zh-TW" altLang="zh-TW" sz="1600" smtClean="0">
                <a:latin typeface="微軟正黑體" panose="020B0604030504040204" pitchFamily="34" charset="-120"/>
                <a:ea typeface="微軟正黑體" panose="020B0604030504040204" pitchFamily="34" charset="-120"/>
                <a:cs typeface="Arial" panose="020B0604020202020204" pitchFamily="34" charset="0"/>
              </a:rPr>
              <a:t>單一個股</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a:t>
            </a:r>
            <a:r>
              <a:rPr lang="zh-TW" altLang="zh-TW" sz="1600" smtClean="0">
                <a:latin typeface="微軟正黑體" panose="020B0604030504040204" pitchFamily="34" charset="-120"/>
                <a:ea typeface="微軟正黑體" panose="020B0604030504040204" pitchFamily="34" charset="-120"/>
                <a:cs typeface="Arial" panose="020B0604020202020204" pitchFamily="34" charset="0"/>
              </a:rPr>
              <a:t>台灣</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50</a:t>
            </a:r>
            <a:r>
              <a:rPr lang="zh-TW" altLang="zh-TW" sz="1600" smtClean="0">
                <a:latin typeface="微軟正黑體" panose="020B0604030504040204" pitchFamily="34" charset="-120"/>
                <a:ea typeface="微軟正黑體" panose="020B0604030504040204" pitchFamily="34" charset="-120"/>
                <a:cs typeface="Arial" panose="020B0604020202020204" pitchFamily="34" charset="0"/>
              </a:rPr>
              <a:t>成份股</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a:t>
            </a:r>
            <a:r>
              <a:rPr lang="zh-TW" altLang="zh-TW" sz="1600" smtClean="0">
                <a:latin typeface="微軟正黑體" panose="020B0604030504040204" pitchFamily="34" charset="-120"/>
                <a:ea typeface="微軟正黑體" panose="020B0604030504040204" pitchFamily="34" charset="-120"/>
                <a:cs typeface="Arial" panose="020B0604020202020204" pitchFamily="34" charset="0"/>
              </a:rPr>
              <a:t>預定買進或賣出金額是否達可運用資金千分之</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0.75(</a:t>
            </a:r>
            <a:r>
              <a:rPr lang="zh-TW" altLang="zh-TW" sz="1600" smtClean="0">
                <a:latin typeface="微軟正黑體" panose="020B0604030504040204" pitchFamily="34" charset="-120"/>
                <a:ea typeface="微軟正黑體" panose="020B0604030504040204" pitchFamily="34" charset="-120"/>
                <a:cs typeface="Arial" panose="020B0604020202020204" pitchFamily="34" charset="0"/>
              </a:rPr>
              <a:t>含</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a:t>
            </a:r>
            <a:r>
              <a:rPr lang="zh-TW" altLang="zh-TW" sz="1600" smtClean="0">
                <a:latin typeface="微軟正黑體" panose="020B0604030504040204" pitchFamily="34" charset="-120"/>
                <a:ea typeface="微軟正黑體" panose="020B0604030504040204" pitchFamily="34" charset="-120"/>
                <a:cs typeface="Arial" panose="020B0604020202020204" pitchFamily="34" charset="0"/>
              </a:rPr>
              <a:t>以上</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，５月底前完成</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前台排程配合法規於</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6/4</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上版、報表預計</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6/24</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完成，因南岑休假，由振勝協助開發 預計</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7/10</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提供</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UAT</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7/6 user</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提出明細報表</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layout</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需調整，故與</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user</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說明</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7/10</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提供「買賣預定表」供測試，「控管之明細報表」待提供</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layout</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後討論再評估預計完成日</a:t>
            </a:r>
            <a:endPar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endParaRPr lang="en-US" altLang="zh-TW" sz="1600" smtClean="0">
              <a:solidFill>
                <a:srgbClr val="C000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2.RE202000753</a:t>
            </a:r>
            <a:r>
              <a:rPr lang="en-US" altLang="zh-TW" sz="1600" smtClean="0">
                <a:ea typeface="微軟正黑體" panose="020B0604030504040204" pitchFamily="34" charset="-120"/>
                <a:cs typeface="Arial" panose="020B0604020202020204" pitchFamily="34" charset="0"/>
              </a:rPr>
              <a:t> </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國外股票下單新增控管項目</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a:t>
            </a:r>
            <a:r>
              <a:rPr lang="zh-TW" altLang="zh-TW" sz="1600" smtClean="0">
                <a:latin typeface="微軟正黑體" panose="020B0604030504040204" pitchFamily="34" charset="-120"/>
                <a:ea typeface="微軟正黑體" panose="020B0604030504040204" pitchFamily="34" charset="-120"/>
                <a:cs typeface="Arial" panose="020B0604020202020204" pitchFamily="34" charset="0"/>
              </a:rPr>
              <a:t>單一個股預定買進或賣出金額是否達可運用資金千分</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 </a:t>
            </a:r>
          </a:p>
          <a:p>
            <a:pPr marL="0" lvl="1" indent="0">
              <a:buFontTx/>
              <a:buNone/>
            </a:pP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   </a:t>
            </a:r>
            <a:r>
              <a:rPr lang="zh-TW" altLang="zh-TW" sz="1600" smtClean="0">
                <a:latin typeface="微軟正黑體" panose="020B0604030504040204" pitchFamily="34" charset="-120"/>
                <a:ea typeface="微軟正黑體" panose="020B0604030504040204" pitchFamily="34" charset="-120"/>
                <a:cs typeface="Arial" panose="020B0604020202020204" pitchFamily="34" charset="0"/>
              </a:rPr>
              <a:t>之</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0.75(</a:t>
            </a:r>
            <a:r>
              <a:rPr lang="zh-TW" altLang="zh-TW" sz="1600" smtClean="0">
                <a:latin typeface="微軟正黑體" panose="020B0604030504040204" pitchFamily="34" charset="-120"/>
                <a:ea typeface="微軟正黑體" panose="020B0604030504040204" pitchFamily="34" charset="-120"/>
                <a:cs typeface="Arial" panose="020B0604020202020204" pitchFamily="34" charset="0"/>
              </a:rPr>
              <a:t>含</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a:t>
            </a:r>
            <a:r>
              <a:rPr lang="zh-TW" altLang="zh-TW" sz="1600" smtClean="0">
                <a:latin typeface="微軟正黑體" panose="020B0604030504040204" pitchFamily="34" charset="-120"/>
                <a:ea typeface="微軟正黑體" panose="020B0604030504040204" pitchFamily="34" charset="-120"/>
                <a:cs typeface="Arial" panose="020B0604020202020204" pitchFamily="34" charset="0"/>
              </a:rPr>
              <a:t>以上</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 5</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月底前完成</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 </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法規</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#2021</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已於</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 4/22</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上版，前台報表</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7/6</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已上版，昨天</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user</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回覆 </a:t>
            </a:r>
            <a:endPar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   </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有</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defect</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需調整</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報酬率之百分比顯示的問題</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a:t>
            </a:r>
            <a:endParaRPr lang="en-US" altLang="zh-TW" sz="1800" smtClean="0">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3.RE202000342</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台股每月最後一個交易日最後</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30</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分交易及成交紀錄：現行資料下載後提供給風管部， </a:t>
            </a:r>
            <a:endParaRPr lang="en-US" altLang="zh-TW" sz="1600" smtClean="0">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   4</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月份交易</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5/5</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已提供，待開發功能由使用者自行下載</a:t>
            </a:r>
            <a:endPar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endParaRPr lang="en-US" altLang="zh-TW" sz="18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800" smtClean="0">
                <a:latin typeface="微軟正黑體" panose="020B0604030504040204" pitchFamily="34" charset="-120"/>
                <a:ea typeface="微軟正黑體" panose="020B0604030504040204" pitchFamily="34" charset="-120"/>
                <a:cs typeface="Arial" panose="020B0604020202020204" pitchFamily="34" charset="0"/>
              </a:rPr>
              <a:t>4.</a:t>
            </a:r>
            <a:r>
              <a:rPr lang="zh-TW" altLang="en-US" sz="1800" smtClean="0">
                <a:latin typeface="微軟正黑體" panose="020B0604030504040204" pitchFamily="34" charset="-120"/>
                <a:ea typeface="微軟正黑體" panose="020B0604030504040204" pitchFamily="34" charset="-120"/>
                <a:cs typeface="Arial" panose="020B0604020202020204" pitchFamily="34" charset="0"/>
              </a:rPr>
              <a:t>提單中：股債交易資料下載，風管部原使用帳務系統資料進行部位控管，因帳務有時會　</a:t>
            </a:r>
            <a:endParaRPr lang="en-US" altLang="zh-TW" sz="1800" smtClean="0">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zh-TW" altLang="en-US" sz="1800" smtClean="0">
                <a:latin typeface="微軟正黑體" panose="020B0604030504040204" pitchFamily="34" charset="-120"/>
                <a:ea typeface="微軟正黑體" panose="020B0604030504040204" pitchFamily="34" charset="-120"/>
                <a:cs typeface="Arial" panose="020B0604020202020204" pitchFamily="34" charset="0"/>
              </a:rPr>
              <a:t>　跨月，金檢提出需事前控管，故改採前台交易進行控管，預計下周討論。</a:t>
            </a:r>
            <a:endParaRPr lang="en-US" altLang="zh-TW" sz="1800" smtClean="0">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endParaRPr lang="en-US" altLang="zh-TW" sz="1800" smtClean="0">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zh-TW" altLang="en-US" sz="1800" smtClean="0">
                <a:latin typeface="微軟正黑體" panose="020B0604030504040204" pitchFamily="34" charset="-120"/>
                <a:ea typeface="微軟正黑體" panose="020B0604030504040204" pitchFamily="34" charset="-120"/>
                <a:cs typeface="Arial" panose="020B0604020202020204" pitchFamily="34" charset="0"/>
              </a:rPr>
              <a:t>［已完成］</a:t>
            </a:r>
            <a:endParaRPr lang="en-US" altLang="zh-TW" sz="1800" smtClean="0">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zh-TW" altLang="en-US" sz="18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sz="14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1.RE202000326-</a:t>
            </a:r>
            <a:r>
              <a:rPr lang="zh-TW" altLang="en-US" sz="14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台股每月最後一個交易日最後</a:t>
            </a:r>
            <a:r>
              <a:rPr lang="en-US" altLang="zh-TW" sz="14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30</a:t>
            </a:r>
            <a:r>
              <a:rPr lang="zh-TW" altLang="en-US" sz="14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分不交易：</a:t>
            </a:r>
            <a:r>
              <a:rPr lang="en-US" altLang="zh-TW" sz="1400" b="1"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2/26</a:t>
            </a:r>
            <a:r>
              <a:rPr lang="zh-TW" altLang="en-US" sz="1400" b="1"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上版</a:t>
            </a:r>
            <a:endParaRPr lang="en-US" altLang="zh-TW" sz="14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400" smtClean="0">
                <a:latin typeface="微軟正黑體" panose="020B0604030504040204" pitchFamily="34" charset="-120"/>
                <a:ea typeface="微軟正黑體" panose="020B0604030504040204" pitchFamily="34" charset="-120"/>
                <a:cs typeface="Arial" panose="020B0604020202020204" pitchFamily="34" charset="0"/>
              </a:rPr>
              <a:t> 2.RE202000201</a:t>
            </a:r>
            <a:r>
              <a:rPr lang="en-US" altLang="zh-TW" sz="14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14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專案投資小組編制納入國內股票部：</a:t>
            </a:r>
            <a:r>
              <a:rPr lang="en-US" altLang="zh-TW" sz="1400" b="1"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 2/26</a:t>
            </a:r>
            <a:r>
              <a:rPr lang="zh-TW" altLang="en-US" sz="1400" b="1"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上版</a:t>
            </a:r>
            <a:endParaRPr lang="en-US" altLang="zh-TW" sz="14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zh-TW" altLang="en-US" sz="1400" smtClean="0">
                <a:latin typeface="微軟正黑體" panose="020B0604030504040204" pitchFamily="34" charset="-120"/>
                <a:ea typeface="微軟正黑體" panose="020B0604030504040204" pitchFamily="34" charset="-120"/>
                <a:cs typeface="Arial" panose="020B0604020202020204" pitchFamily="34" charset="0"/>
              </a:rPr>
              <a:t> </a:t>
            </a:r>
            <a:r>
              <a:rPr lang="en-US" altLang="zh-TW" sz="1400" smtClean="0">
                <a:latin typeface="微軟正黑體" panose="020B0604030504040204" pitchFamily="34" charset="-120"/>
                <a:ea typeface="微軟正黑體" panose="020B0604030504040204" pitchFamily="34" charset="-120"/>
                <a:cs typeface="Arial" panose="020B0604020202020204" pitchFamily="34" charset="0"/>
              </a:rPr>
              <a:t>3.RE202000425-</a:t>
            </a:r>
            <a:r>
              <a:rPr lang="zh-TW" altLang="en-US" sz="1400" smtClean="0">
                <a:latin typeface="微軟正黑體" panose="020B0604030504040204" pitchFamily="34" charset="-120"/>
                <a:ea typeface="微軟正黑體" panose="020B0604030504040204" pitchFamily="34" charset="-120"/>
                <a:cs typeface="Arial" panose="020B0604020202020204" pitchFamily="34" charset="0"/>
              </a:rPr>
              <a:t>交易員國內股票下單限特定交易員：</a:t>
            </a:r>
            <a:r>
              <a:rPr lang="en-US" altLang="zh-TW" sz="1400" b="1"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 2/26</a:t>
            </a:r>
            <a:r>
              <a:rPr lang="zh-TW" altLang="en-US" sz="1400" b="1"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上版</a:t>
            </a:r>
            <a:endParaRPr lang="en-US" altLang="zh-TW" sz="1400" b="1"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 4.RE202000613-</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國內股票與研報反向的比例過高</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 </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4/17</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上版</a:t>
            </a:r>
            <a:endPar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 5.RE202000514 -</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國外股票與研報反向的比例過高</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副董指示</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6</a:t>
            </a:r>
            <a:r>
              <a:rPr lang="zh-TW" altLang="en-US" sz="1600" smtClean="0">
                <a:latin typeface="微軟正黑體" panose="020B0604030504040204" pitchFamily="34" charset="-120"/>
                <a:ea typeface="微軟正黑體" panose="020B0604030504040204" pitchFamily="34" charset="-120"/>
                <a:cs typeface="Arial" panose="020B0604020202020204" pitchFamily="34" charset="0"/>
              </a:rPr>
              <a:t>月底完成</a:t>
            </a:r>
            <a:r>
              <a:rPr lang="en-US" altLang="zh-TW" sz="1600" smtClean="0">
                <a:latin typeface="微軟正黑體" panose="020B0604030504040204" pitchFamily="34" charset="-120"/>
                <a:ea typeface="微軟正黑體" panose="020B0604030504040204" pitchFamily="34" charset="-120"/>
                <a:cs typeface="Arial" panose="020B0604020202020204" pitchFamily="34" charset="0"/>
              </a:rPr>
              <a:t>) :</a:t>
            </a:r>
            <a:r>
              <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6/23</a:t>
            </a:r>
            <a:r>
              <a:rPr lang="zh-TW" altLang="en-US"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上版</a:t>
            </a:r>
            <a:endParaRPr lang="en-US" altLang="zh-TW" sz="160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endParaRPr lang="en-US" altLang="zh-TW" sz="1800" smtClean="0">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r>
              <a:rPr lang="en-US" altLang="zh-TW" sz="14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rPr>
              <a:t>    </a:t>
            </a:r>
          </a:p>
          <a:p>
            <a:pPr marL="0" lvl="1" indent="0">
              <a:buFontTx/>
              <a:buNone/>
            </a:pPr>
            <a:endParaRPr lang="en-US" altLang="zh-TW" sz="14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endParaRPr lang="en-US" altLang="zh-TW" sz="14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pPr>
            <a:endParaRPr lang="en-US" altLang="zh-TW" sz="1400" smtClean="0">
              <a:solidFill>
                <a:srgbClr val="000000"/>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14340" name="頁尾版面配置區 2"/>
          <p:cNvSpPr>
            <a:spLocks noGrp="1"/>
          </p:cNvSpPr>
          <p:nvPr>
            <p:ph type="ftr" sz="quarter" idx="11"/>
          </p:nvPr>
        </p:nvSpPr>
        <p:spPr bwMode="auto">
          <a:xfrm>
            <a:off x="539750" y="6572250"/>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65144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p:cNvPr>
          <p:cNvSpPr>
            <a:spLocks noGrp="1"/>
          </p:cNvSpPr>
          <p:nvPr>
            <p:ph type="title"/>
          </p:nvPr>
        </p:nvSpPr>
        <p:spPr>
          <a:xfrm>
            <a:off x="2124075" y="188913"/>
            <a:ext cx="6246813" cy="538162"/>
          </a:xfrm>
          <a:solidFill>
            <a:schemeClr val="accent2">
              <a:lumMod val="75000"/>
            </a:schemeClr>
          </a:solidFill>
        </p:spPr>
        <p:txBody>
          <a:bodyPr/>
          <a:lstStyle/>
          <a:p>
            <a:pPr>
              <a:defRPr/>
            </a:pPr>
            <a:r>
              <a:rPr lang="zh-TW" altLang="en-US" dirty="0">
                <a:solidFill>
                  <a:schemeClr val="bg1"/>
                </a:solidFill>
              </a:rPr>
              <a:t>投資電子下單系統需求說明</a:t>
            </a:r>
          </a:p>
        </p:txBody>
      </p:sp>
      <p:sp>
        <p:nvSpPr>
          <p:cNvPr id="23555" name="內容版面配置區 2"/>
          <p:cNvSpPr>
            <a:spLocks noGrp="1"/>
          </p:cNvSpPr>
          <p:nvPr>
            <p:ph sz="quarter" idx="10"/>
          </p:nvPr>
        </p:nvSpPr>
        <p:spPr bwMode="auto">
          <a:xfrm>
            <a:off x="23813" y="765175"/>
            <a:ext cx="8869362" cy="46069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endParaRPr lang="en-US" altLang="zh-TW" sz="1600" dirty="0" smtClean="0">
              <a:cs typeface="Arial" panose="020B0604020202020204" pitchFamily="34" charset="0"/>
            </a:endParaRPr>
          </a:p>
          <a:p>
            <a:pPr marL="0" indent="0">
              <a:buFontTx/>
              <a:buNone/>
              <a:defRPr/>
            </a:pPr>
            <a:r>
              <a:rPr lang="en-US" altLang="zh-TW" sz="1600" dirty="0" smtClean="0">
                <a:cs typeface="Arial" panose="020B0604020202020204" pitchFamily="34" charset="0"/>
              </a:rPr>
              <a:t>【</a:t>
            </a:r>
            <a:r>
              <a:rPr lang="zh-TW" altLang="en-US" sz="1600" dirty="0" smtClean="0">
                <a:cs typeface="Arial" panose="020B0604020202020204" pitchFamily="34" charset="0"/>
              </a:rPr>
              <a:t>其他</a:t>
            </a:r>
            <a:r>
              <a:rPr lang="en-US" altLang="zh-TW" sz="1600" dirty="0" smtClean="0">
                <a:cs typeface="Arial" panose="020B0604020202020204" pitchFamily="34" charset="0"/>
              </a:rPr>
              <a:t>】</a:t>
            </a:r>
          </a:p>
          <a:p>
            <a:pPr marL="0" indent="0">
              <a:buFontTx/>
              <a:buNone/>
              <a:defRPr/>
            </a:pPr>
            <a:r>
              <a:rPr lang="en-US" altLang="zh-TW" sz="1600" dirty="0" smtClean="0">
                <a:cs typeface="Arial" panose="020B0604020202020204" pitchFamily="34" charset="0"/>
              </a:rPr>
              <a:t> 1. </a:t>
            </a:r>
            <a:r>
              <a:rPr lang="zh-TW" altLang="en-US" sz="1600" dirty="0" smtClean="0">
                <a:cs typeface="Arial" panose="020B0604020202020204" pitchFamily="34" charset="0"/>
              </a:rPr>
              <a:t>設備</a:t>
            </a:r>
            <a:r>
              <a:rPr lang="en-US" altLang="zh-TW" sz="1600" dirty="0" smtClean="0">
                <a:cs typeface="Arial" panose="020B0604020202020204" pitchFamily="34" charset="0"/>
              </a:rPr>
              <a:t>EOS</a:t>
            </a:r>
            <a:r>
              <a:rPr lang="zh-TW" altLang="en-US" sz="1600" dirty="0" smtClean="0">
                <a:cs typeface="Arial" panose="020B0604020202020204" pitchFamily="34" charset="0"/>
              </a:rPr>
              <a:t>採購簽呈：</a:t>
            </a:r>
            <a:endParaRPr lang="en-US" altLang="zh-TW" sz="1600" dirty="0" smtClean="0">
              <a:cs typeface="Arial" panose="020B0604020202020204" pitchFamily="34" charset="0"/>
            </a:endParaRPr>
          </a:p>
          <a:p>
            <a:pPr lvl="1">
              <a:buFont typeface="Wingdings" panose="05000000000000000000" pitchFamily="2" charset="2"/>
              <a:buChar char="u"/>
              <a:defRPr/>
            </a:pPr>
            <a:r>
              <a:rPr lang="en-US" altLang="zh-TW" sz="1600" dirty="0" smtClean="0">
                <a:latin typeface="微軟正黑體" panose="020B0604030504040204" pitchFamily="34" charset="-120"/>
                <a:ea typeface="微軟正黑體" panose="020B0604030504040204" pitchFamily="34" charset="-120"/>
                <a:cs typeface="Arial" panose="020B0604020202020204" pitchFamily="34" charset="0"/>
              </a:rPr>
              <a:t>109/02/07</a:t>
            </a:r>
            <a:r>
              <a:rPr lang="zh-TW" altLang="en-US" sz="1600" dirty="0" smtClean="0">
                <a:latin typeface="微軟正黑體" panose="020B0604030504040204" pitchFamily="34" charset="-120"/>
                <a:ea typeface="微軟正黑體" panose="020B0604030504040204" pitchFamily="34" charset="-120"/>
                <a:cs typeface="Arial" panose="020B0604020202020204" pitchFamily="34" charset="0"/>
              </a:rPr>
              <a:t>總經理已簽准，</a:t>
            </a:r>
            <a:r>
              <a:rPr lang="en-US" altLang="zh-TW" sz="1600" dirty="0" smtClean="0">
                <a:latin typeface="微軟正黑體" panose="020B0604030504040204" pitchFamily="34" charset="-120"/>
                <a:ea typeface="微軟正黑體" panose="020B0604030504040204" pitchFamily="34" charset="-120"/>
                <a:cs typeface="Arial" panose="020B0604020202020204" pitchFamily="34" charset="0"/>
              </a:rPr>
              <a:t>2/10</a:t>
            </a:r>
            <a:r>
              <a:rPr lang="zh-TW" altLang="en-US" sz="1600" dirty="0" smtClean="0">
                <a:latin typeface="微軟正黑體" panose="020B0604030504040204" pitchFamily="34" charset="-120"/>
                <a:ea typeface="微軟正黑體" panose="020B0604030504040204" pitchFamily="34" charset="-120"/>
                <a:cs typeface="Arial" panose="020B0604020202020204" pitchFamily="34" charset="0"/>
              </a:rPr>
              <a:t>通知資系部準備報價單，</a:t>
            </a:r>
            <a:r>
              <a:rPr lang="en-US" altLang="zh-TW" sz="1600" dirty="0" smtClean="0">
                <a:latin typeface="微軟正黑體" panose="020B0604030504040204" pitchFamily="34" charset="-120"/>
                <a:ea typeface="微軟正黑體" panose="020B0604030504040204" pitchFamily="34" charset="-120"/>
                <a:cs typeface="Arial" panose="020B0604020202020204" pitchFamily="34" charset="0"/>
              </a:rPr>
              <a:t>4/28</a:t>
            </a:r>
            <a:r>
              <a:rPr lang="zh-TW" altLang="en-US" sz="1600" dirty="0" smtClean="0">
                <a:latin typeface="微軟正黑體" panose="020B0604030504040204" pitchFamily="34" charset="-120"/>
                <a:ea typeface="微軟正黑體" panose="020B0604030504040204" pitchFamily="34" charset="-120"/>
                <a:cs typeface="Arial" panose="020B0604020202020204" pitchFamily="34" charset="0"/>
              </a:rPr>
              <a:t>已提請採購。</a:t>
            </a:r>
            <a:endParaRPr lang="en-US" altLang="zh-TW" sz="1600" dirty="0" smtClean="0">
              <a:latin typeface="微軟正黑體" panose="020B0604030504040204" pitchFamily="34" charset="-120"/>
              <a:ea typeface="微軟正黑體" panose="020B0604030504040204" pitchFamily="34" charset="-120"/>
              <a:cs typeface="Arial" panose="020B0604020202020204" pitchFamily="34" charset="0"/>
            </a:endParaRPr>
          </a:p>
          <a:p>
            <a:pPr lvl="1">
              <a:buFont typeface="Wingdings" panose="05000000000000000000" pitchFamily="2" charset="2"/>
              <a:buChar char="u"/>
              <a:defRPr/>
            </a:pPr>
            <a:r>
              <a:rPr lang="zh-TW" altLang="en-US"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原</a:t>
            </a:r>
            <a:r>
              <a:rPr lang="en-US" altLang="zh-TW"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5/20(</a:t>
            </a:r>
            <a:r>
              <a:rPr lang="zh-TW" altLang="en-US"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三</a:t>
            </a:r>
            <a:r>
              <a:rPr lang="en-US" altLang="zh-TW"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進行議價，因故取消，於</a:t>
            </a:r>
            <a:r>
              <a:rPr lang="en-US" altLang="zh-TW"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6/11(</a:t>
            </a:r>
            <a:r>
              <a:rPr lang="zh-TW" altLang="en-US"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四</a:t>
            </a:r>
            <a:r>
              <a:rPr lang="en-US" altLang="zh-TW"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下午已議價，後續等資系部通知驗收。</a:t>
            </a:r>
            <a:endParaRPr lang="en-US" altLang="zh-TW"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457200" lvl="1" indent="0">
              <a:buFontTx/>
              <a:buNone/>
              <a:defRPr/>
            </a:pPr>
            <a:r>
              <a:rPr lang="zh-TW" altLang="en-US" sz="1600" dirty="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　</a:t>
            </a:r>
            <a:r>
              <a:rPr lang="zh-TW" altLang="en-US"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7/7</a:t>
            </a:r>
            <a:r>
              <a:rPr lang="zh-TW" altLang="en-US"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跟催時，仕哲回覆「原廠尚未回覆何時可提供設備」。</a:t>
            </a:r>
            <a:endParaRPr lang="en-US" altLang="zh-TW"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lvl="1">
              <a:buFont typeface="Wingdings" panose="05000000000000000000" pitchFamily="2" charset="2"/>
              <a:buChar char="u"/>
              <a:defRPr/>
            </a:pPr>
            <a:endParaRPr lang="en-US" altLang="zh-TW"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0" indent="0">
              <a:buFontTx/>
              <a:buNone/>
              <a:defRPr/>
            </a:pPr>
            <a:r>
              <a:rPr lang="en-US" altLang="zh-TW" sz="1600" dirty="0" smtClean="0">
                <a:cs typeface="Arial" panose="020B0604020202020204" pitchFamily="34" charset="0"/>
              </a:rPr>
              <a:t> 2.</a:t>
            </a:r>
            <a:r>
              <a:rPr lang="zh-TW" altLang="en-US" sz="1600" dirty="0" smtClean="0">
                <a:solidFill>
                  <a:srgbClr val="000000"/>
                </a:solidFill>
                <a:cs typeface="Arial" panose="020B0604020202020204" pitchFamily="34" charset="0"/>
              </a:rPr>
              <a:t>資料庫使用軌稽：擬稿中 </a:t>
            </a:r>
            <a:r>
              <a:rPr lang="en-US" altLang="zh-TW" sz="1600" dirty="0" smtClean="0">
                <a:solidFill>
                  <a:srgbClr val="000000"/>
                </a:solidFill>
                <a:cs typeface="Arial" panose="020B0604020202020204" pitchFamily="34" charset="0"/>
              </a:rPr>
              <a:t>(</a:t>
            </a:r>
            <a:r>
              <a:rPr lang="zh-TW" altLang="en-US" sz="1600" dirty="0" smtClean="0">
                <a:solidFill>
                  <a:srgbClr val="000000"/>
                </a:solidFill>
                <a:cs typeface="Arial" panose="020B0604020202020204" pitchFamily="34" charset="0"/>
              </a:rPr>
              <a:t>上周無進度</a:t>
            </a:r>
            <a:r>
              <a:rPr lang="en-US" altLang="zh-TW" sz="1600" dirty="0" smtClean="0">
                <a:solidFill>
                  <a:srgbClr val="000000"/>
                </a:solidFill>
                <a:cs typeface="Arial" panose="020B0604020202020204" pitchFamily="34" charset="0"/>
              </a:rPr>
              <a:t>)</a:t>
            </a:r>
            <a:r>
              <a:rPr lang="zh-TW" altLang="en-US" sz="1600" dirty="0" smtClean="0">
                <a:solidFill>
                  <a:srgbClr val="000000"/>
                </a:solidFill>
                <a:cs typeface="Arial" panose="020B0604020202020204" pitchFamily="34" charset="0"/>
              </a:rPr>
              <a:t>。</a:t>
            </a:r>
            <a:endParaRPr lang="en-US" altLang="zh-TW" sz="1600" dirty="0" smtClean="0">
              <a:solidFill>
                <a:srgbClr val="000000"/>
              </a:solidFill>
              <a:cs typeface="Arial" panose="020B0604020202020204" pitchFamily="34" charset="0"/>
            </a:endParaRPr>
          </a:p>
          <a:p>
            <a:pPr marL="0" lvl="1" indent="0">
              <a:buFontTx/>
              <a:buNone/>
              <a:defRPr/>
            </a:pPr>
            <a:r>
              <a:rPr lang="en-US" altLang="zh-TW" sz="1600" dirty="0" smtClean="0">
                <a:latin typeface="微軟正黑體" panose="020B0604030504040204" pitchFamily="34" charset="-120"/>
                <a:ea typeface="微軟正黑體" panose="020B0604030504040204" pitchFamily="34" charset="-120"/>
              </a:rPr>
              <a:t>3. RPA</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0" lvl="1" indent="0">
              <a:buFontTx/>
              <a:buNone/>
              <a:defRPr/>
            </a:pP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(1)</a:t>
            </a:r>
            <a:r>
              <a:rPr lang="zh-TW" altLang="en-US" sz="1600" dirty="0" smtClean="0">
                <a:latin typeface="微軟正黑體" panose="020B0604030504040204" pitchFamily="34" charset="-120"/>
                <a:ea typeface="微軟正黑體" panose="020B0604030504040204" pitchFamily="34" charset="-120"/>
              </a:rPr>
              <a:t>採購簽呈董事長已簽核 ，專案預計</a:t>
            </a:r>
            <a:r>
              <a:rPr lang="en-US" altLang="zh-TW" sz="1600" dirty="0" smtClean="0">
                <a:latin typeface="微軟正黑體" panose="020B0604030504040204" pitchFamily="34" charset="-120"/>
                <a:ea typeface="微軟正黑體" panose="020B0604030504040204" pitchFamily="34" charset="-120"/>
              </a:rPr>
              <a:t>8</a:t>
            </a:r>
            <a:r>
              <a:rPr lang="zh-TW" altLang="en-US" sz="1600" dirty="0" smtClean="0">
                <a:latin typeface="微軟正黑體" panose="020B0604030504040204" pitchFamily="34" charset="-120"/>
                <a:ea typeface="微軟正黑體" panose="020B0604030504040204" pitchFamily="34" charset="-120"/>
              </a:rPr>
              <a:t>月啟動，啟動後預計執行</a:t>
            </a:r>
            <a:r>
              <a:rPr lang="en-US" altLang="zh-TW" sz="1600" dirty="0" smtClean="0">
                <a:latin typeface="微軟正黑體" panose="020B0604030504040204" pitchFamily="34" charset="-120"/>
                <a:ea typeface="微軟正黑體" panose="020B0604030504040204" pitchFamily="34" charset="-120"/>
              </a:rPr>
              <a:t>5</a:t>
            </a:r>
            <a:r>
              <a:rPr lang="zh-TW" altLang="en-US" sz="1600" dirty="0" smtClean="0">
                <a:latin typeface="微軟正黑體" panose="020B0604030504040204" pitchFamily="34" charset="-120"/>
                <a:ea typeface="微軟正黑體" panose="020B0604030504040204" pitchFamily="34" charset="-120"/>
              </a:rPr>
              <a:t>場教育訓練。</a:t>
            </a:r>
            <a:endParaRPr lang="en-US" altLang="zh-TW" sz="1600" dirty="0" smtClean="0">
              <a:latin typeface="微軟正黑體" panose="020B0604030504040204" pitchFamily="34" charset="-120"/>
              <a:ea typeface="微軟正黑體" panose="020B0604030504040204" pitchFamily="34" charset="-120"/>
            </a:endParaRPr>
          </a:p>
          <a:p>
            <a:pPr marL="0" lvl="1" indent="0">
              <a:buFontTx/>
              <a:buNone/>
              <a:defRPr/>
            </a:pPr>
            <a:r>
              <a:rPr lang="en-US" altLang="zh-TW" sz="1600" dirty="0">
                <a:solidFill>
                  <a:srgbClr val="000000"/>
                </a:solidFill>
                <a:latin typeface="微軟正黑體" panose="020B0604030504040204" pitchFamily="34" charset="-120"/>
                <a:ea typeface="微軟正黑體" panose="020B0604030504040204" pitchFamily="34" charset="-120"/>
              </a:rPr>
              <a:t> </a:t>
            </a:r>
            <a:r>
              <a:rPr lang="en-US" altLang="zh-TW" sz="1600" dirty="0" smtClean="0">
                <a:solidFill>
                  <a:srgbClr val="000000"/>
                </a:solidFill>
                <a:latin typeface="微軟正黑體" panose="020B0604030504040204" pitchFamily="34" charset="-120"/>
                <a:ea typeface="微軟正黑體" panose="020B0604030504040204" pitchFamily="34" charset="-120"/>
              </a:rPr>
              <a:t>  (2) POC</a:t>
            </a:r>
            <a:r>
              <a:rPr lang="zh-TW" altLang="en-US" sz="1600" dirty="0" smtClean="0">
                <a:solidFill>
                  <a:srgbClr val="000000"/>
                </a:solidFill>
                <a:latin typeface="微軟正黑體" panose="020B0604030504040204" pitchFamily="34" charset="-120"/>
                <a:ea typeface="微軟正黑體" panose="020B0604030504040204" pitchFamily="34" charset="-120"/>
              </a:rPr>
              <a:t>已取消。</a:t>
            </a:r>
            <a:endParaRPr lang="en-US" altLang="zh-TW" sz="1400" dirty="0" smtClean="0">
              <a:solidFill>
                <a:srgbClr val="000000"/>
              </a:solidFill>
              <a:latin typeface="微軟正黑體" panose="020B0604030504040204" pitchFamily="34" charset="-120"/>
              <a:ea typeface="微軟正黑體" panose="020B0604030504040204" pitchFamily="34" charset="-120"/>
            </a:endParaRPr>
          </a:p>
          <a:p>
            <a:pPr marL="0" lvl="1" indent="0">
              <a:buFontTx/>
              <a:buNone/>
              <a:defRPr/>
            </a:pPr>
            <a:endParaRPr lang="en-US" altLang="zh-TW" sz="1400" dirty="0" smtClean="0">
              <a:solidFill>
                <a:srgbClr val="000000"/>
              </a:solidFill>
              <a:latin typeface="微軟正黑體" panose="020B0604030504040204" pitchFamily="34" charset="-120"/>
              <a:ea typeface="微軟正黑體" panose="020B0604030504040204" pitchFamily="34" charset="-120"/>
            </a:endParaRPr>
          </a:p>
          <a:p>
            <a:pPr marL="0" lvl="1" indent="0">
              <a:buFontTx/>
              <a:buNone/>
              <a:defRPr/>
            </a:pPr>
            <a:endParaRPr lang="en-US" altLang="zh-TW" sz="1400" dirty="0" smtClean="0">
              <a:solidFill>
                <a:srgbClr val="000000"/>
              </a:solidFill>
              <a:latin typeface="微軟正黑體" panose="020B0604030504040204" pitchFamily="34" charset="-120"/>
              <a:ea typeface="微軟正黑體" panose="020B0604030504040204" pitchFamily="34" charset="-120"/>
            </a:endParaRPr>
          </a:p>
          <a:p>
            <a:pPr marL="0" lvl="1" indent="0">
              <a:buFontTx/>
              <a:buNone/>
              <a:defRPr/>
            </a:pPr>
            <a:endParaRPr lang="en-US" altLang="zh-TW" sz="1400" dirty="0" smtClean="0">
              <a:solidFill>
                <a:srgbClr val="000000"/>
              </a:solidFill>
              <a:latin typeface="微軟正黑體" panose="020B0604030504040204" pitchFamily="34" charset="-120"/>
              <a:ea typeface="微軟正黑體" panose="020B0604030504040204" pitchFamily="34" charset="-120"/>
            </a:endParaRPr>
          </a:p>
        </p:txBody>
      </p:sp>
      <p:sp>
        <p:nvSpPr>
          <p:cNvPr id="16388" name="頁尾版面配置區 2"/>
          <p:cNvSpPr>
            <a:spLocks noGrp="1"/>
          </p:cNvSpPr>
          <p:nvPr>
            <p:ph type="ftr" sz="quarter" idx="11"/>
          </p:nvPr>
        </p:nvSpPr>
        <p:spPr bwMode="auto">
          <a:xfrm>
            <a:off x="539750" y="6572250"/>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122726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p:cNvPr>
          <p:cNvSpPr>
            <a:spLocks noGrp="1"/>
          </p:cNvSpPr>
          <p:nvPr>
            <p:ph type="title"/>
          </p:nvPr>
        </p:nvSpPr>
        <p:spPr>
          <a:xfrm>
            <a:off x="2124075" y="188913"/>
            <a:ext cx="6246813" cy="538162"/>
          </a:xfrm>
          <a:solidFill>
            <a:schemeClr val="accent2">
              <a:lumMod val="75000"/>
            </a:schemeClr>
          </a:solidFill>
        </p:spPr>
        <p:txBody>
          <a:bodyPr/>
          <a:lstStyle/>
          <a:p>
            <a:pPr>
              <a:defRPr/>
            </a:pPr>
            <a:r>
              <a:rPr lang="zh-TW" altLang="en-US" dirty="0" smtClean="0">
                <a:solidFill>
                  <a:schemeClr val="bg1"/>
                </a:solidFill>
              </a:rPr>
              <a:t>研報系統</a:t>
            </a:r>
            <a:endParaRPr lang="zh-TW" altLang="en-US" dirty="0">
              <a:solidFill>
                <a:schemeClr val="bg1"/>
              </a:solidFill>
            </a:endParaRPr>
          </a:p>
        </p:txBody>
      </p:sp>
      <p:sp>
        <p:nvSpPr>
          <p:cNvPr id="18435" name="內容版面配置區 2"/>
          <p:cNvSpPr>
            <a:spLocks noGrp="1"/>
          </p:cNvSpPr>
          <p:nvPr>
            <p:ph sz="quarter" idx="10"/>
          </p:nvPr>
        </p:nvSpPr>
        <p:spPr bwMode="auto">
          <a:xfrm>
            <a:off x="23813" y="765175"/>
            <a:ext cx="8869362"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TW" altLang="en-US" sz="1400" smtClean="0">
                <a:solidFill>
                  <a:srgbClr val="000000"/>
                </a:solidFill>
              </a:rPr>
              <a:t>  </a:t>
            </a:r>
            <a:endParaRPr lang="en-US" altLang="zh-TW" sz="1400" smtClean="0">
              <a:solidFill>
                <a:srgbClr val="000000"/>
              </a:solidFill>
            </a:endParaRPr>
          </a:p>
          <a:p>
            <a:pPr marL="0" indent="0">
              <a:buFontTx/>
              <a:buNone/>
            </a:pPr>
            <a:r>
              <a:rPr lang="en-US" altLang="zh-TW" sz="1400" smtClean="0">
                <a:solidFill>
                  <a:srgbClr val="000000"/>
                </a:solidFill>
              </a:rPr>
              <a:t> 1.defect #7013 </a:t>
            </a:r>
            <a:r>
              <a:rPr lang="zh-TW" altLang="en-US" sz="1400" smtClean="0">
                <a:solidFill>
                  <a:srgbClr val="000000"/>
                </a:solidFill>
              </a:rPr>
              <a:t>境內基金研報上傳時，價格檢核需排除ＩＰＯ：南岑休假，尚未調整。</a:t>
            </a:r>
            <a:endParaRPr lang="en-US" altLang="zh-TW" sz="1400" smtClean="0">
              <a:solidFill>
                <a:srgbClr val="000000"/>
              </a:solidFill>
            </a:endParaRPr>
          </a:p>
          <a:p>
            <a:pPr marL="0" indent="0">
              <a:buFontTx/>
              <a:buNone/>
            </a:pPr>
            <a:endParaRPr lang="en-US" altLang="zh-TW" sz="1400" smtClean="0">
              <a:solidFill>
                <a:srgbClr val="000000"/>
              </a:solidFill>
            </a:endParaRPr>
          </a:p>
          <a:p>
            <a:pPr marL="0" indent="0">
              <a:buFontTx/>
              <a:buNone/>
            </a:pPr>
            <a:r>
              <a:rPr lang="en-US" altLang="zh-TW" sz="1400" smtClean="0">
                <a:solidFill>
                  <a:srgbClr val="000000"/>
                </a:solidFill>
              </a:rPr>
              <a:t>2. </a:t>
            </a:r>
            <a:r>
              <a:rPr lang="zh-TW" altLang="en-US" sz="1400" smtClean="0">
                <a:solidFill>
                  <a:srgbClr val="000000"/>
                </a:solidFill>
              </a:rPr>
              <a:t>下周國內股票部擬申購「</a:t>
            </a:r>
            <a:r>
              <a:rPr lang="en-US" altLang="zh-TW" sz="1400" smtClean="0">
                <a:solidFill>
                  <a:srgbClr val="000000"/>
                </a:solidFill>
              </a:rPr>
              <a:t>IPO-</a:t>
            </a:r>
            <a:r>
              <a:rPr lang="zh-TW" altLang="en-US" sz="1400" smtClean="0">
                <a:solidFill>
                  <a:srgbClr val="000000"/>
                </a:solidFill>
              </a:rPr>
              <a:t>新光投信宅經濟共同基金」，與使用者說明是否可</a:t>
            </a:r>
            <a:r>
              <a:rPr lang="en-US" altLang="zh-TW" sz="1400" smtClean="0">
                <a:solidFill>
                  <a:srgbClr val="000000"/>
                </a:solidFill>
              </a:rPr>
              <a:t>7/13(</a:t>
            </a:r>
            <a:r>
              <a:rPr lang="zh-TW" altLang="en-US" sz="1400" smtClean="0">
                <a:solidFill>
                  <a:srgbClr val="000000"/>
                </a:solidFill>
              </a:rPr>
              <a:t>一</a:t>
            </a:r>
            <a:r>
              <a:rPr lang="en-US" altLang="zh-TW" sz="1400" smtClean="0">
                <a:solidFill>
                  <a:srgbClr val="000000"/>
                </a:solidFill>
              </a:rPr>
              <a:t>)</a:t>
            </a:r>
            <a:r>
              <a:rPr lang="zh-TW" altLang="en-US" sz="1400" smtClean="0">
                <a:solidFill>
                  <a:srgbClr val="000000"/>
                </a:solidFill>
              </a:rPr>
              <a:t>於基金系統下單， 基金研報之處理比照</a:t>
            </a:r>
            <a:r>
              <a:rPr lang="en-US" altLang="zh-TW" sz="1400" smtClean="0">
                <a:solidFill>
                  <a:srgbClr val="000000"/>
                </a:solidFill>
              </a:rPr>
              <a:t>defect#7013</a:t>
            </a:r>
            <a:r>
              <a:rPr lang="zh-TW" altLang="en-US" sz="1400" smtClean="0">
                <a:solidFill>
                  <a:srgbClr val="000000"/>
                </a:solidFill>
              </a:rPr>
              <a:t>，於資料源先建立價格。</a:t>
            </a:r>
            <a:endParaRPr lang="en-US" altLang="zh-TW" sz="1400" smtClean="0">
              <a:solidFill>
                <a:srgbClr val="000000"/>
              </a:solidFill>
            </a:endParaRPr>
          </a:p>
          <a:p>
            <a:pPr marL="0" lvl="1" indent="0">
              <a:buFontTx/>
              <a:buNone/>
            </a:pPr>
            <a:endParaRPr lang="en-US" altLang="zh-TW" sz="1400" smtClean="0">
              <a:solidFill>
                <a:srgbClr val="000000"/>
              </a:solidFill>
              <a:latin typeface="微軟正黑體" panose="020B0604030504040204" pitchFamily="34" charset="-120"/>
              <a:ea typeface="微軟正黑體" panose="020B0604030504040204" pitchFamily="34" charset="-120"/>
            </a:endParaRPr>
          </a:p>
        </p:txBody>
      </p:sp>
      <p:sp>
        <p:nvSpPr>
          <p:cNvPr id="18436" name="頁尾版面配置區 2"/>
          <p:cNvSpPr>
            <a:spLocks noGrp="1"/>
          </p:cNvSpPr>
          <p:nvPr>
            <p:ph type="ftr" sz="quarter" idx="11"/>
          </p:nvPr>
        </p:nvSpPr>
        <p:spPr bwMode="auto">
          <a:xfrm>
            <a:off x="539750" y="6572250"/>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1321350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p:cNvPr>
          <p:cNvSpPr>
            <a:spLocks noGrp="1"/>
          </p:cNvSpPr>
          <p:nvPr>
            <p:ph type="title"/>
          </p:nvPr>
        </p:nvSpPr>
        <p:spPr>
          <a:xfrm>
            <a:off x="2897188" y="117475"/>
            <a:ext cx="6246812" cy="538163"/>
          </a:xfrm>
          <a:solidFill>
            <a:schemeClr val="accent2">
              <a:lumMod val="75000"/>
            </a:schemeClr>
          </a:solidFill>
        </p:spPr>
        <p:txBody>
          <a:bodyPr/>
          <a:lstStyle/>
          <a:p>
            <a:pPr>
              <a:defRPr/>
            </a:pPr>
            <a:r>
              <a:rPr lang="zh-TW" altLang="en-US" dirty="0">
                <a:solidFill>
                  <a:schemeClr val="bg1"/>
                </a:solidFill>
              </a:rPr>
              <a:t>投資型商品下單系統需求說明</a:t>
            </a:r>
          </a:p>
        </p:txBody>
      </p:sp>
      <p:sp>
        <p:nvSpPr>
          <p:cNvPr id="22531" name="內容版面配置區 2"/>
          <p:cNvSpPr>
            <a:spLocks noGrp="1"/>
          </p:cNvSpPr>
          <p:nvPr>
            <p:ph sz="quarter" idx="10"/>
          </p:nvPr>
        </p:nvSpPr>
        <p:spPr bwMode="auto">
          <a:xfrm>
            <a:off x="250825" y="765175"/>
            <a:ext cx="8893175" cy="46069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1" indent="0">
              <a:buFontTx/>
              <a:buNone/>
              <a:defRPr/>
            </a:pPr>
            <a:r>
              <a:rPr lang="en-US" altLang="zh-TW" sz="1600" dirty="0" smtClean="0"/>
              <a:t>【</a:t>
            </a:r>
            <a:r>
              <a:rPr lang="zh-TW" altLang="en-US" sz="1600" dirty="0" smtClean="0"/>
              <a:t>需求單</a:t>
            </a:r>
            <a:r>
              <a:rPr lang="en-US" altLang="zh-TW" sz="1600" dirty="0" smtClean="0"/>
              <a:t>】</a:t>
            </a:r>
            <a:r>
              <a:rPr lang="en-US" altLang="zh-TW" sz="1600" dirty="0" smtClean="0">
                <a:latin typeface="微軟正黑體" panose="020B0604030504040204" pitchFamily="34" charset="-120"/>
                <a:ea typeface="微軟正黑體" panose="020B0604030504040204" pitchFamily="34" charset="-120"/>
              </a:rPr>
              <a:t> </a:t>
            </a:r>
            <a:endParaRPr kumimoji="0" lang="en-US" altLang="zh-TW" sz="1600" dirty="0" smtClean="0">
              <a:latin typeface="微軟正黑體" panose="020B0604030504040204" pitchFamily="34" charset="-120"/>
              <a:ea typeface="微軟正黑體" panose="020B0604030504040204" pitchFamily="34" charset="-120"/>
              <a:cs typeface="Arial" panose="020B0604020202020204" pitchFamily="34" charset="0"/>
            </a:endParaRPr>
          </a:p>
          <a:p>
            <a:pPr marL="0" lvl="1" indent="0">
              <a:buFontTx/>
              <a:buNone/>
              <a:defRPr/>
            </a:pPr>
            <a:r>
              <a:rPr lang="en-US" altLang="zh-TW" sz="1600" dirty="0" smtClean="0">
                <a:latin typeface="微軟正黑體" panose="020B0604030504040204" pitchFamily="34" charset="-120"/>
                <a:ea typeface="微軟正黑體" panose="020B0604030504040204" pitchFamily="34" charset="-120"/>
              </a:rPr>
              <a:t>1. RE202001667</a:t>
            </a:r>
            <a:r>
              <a:rPr lang="zh-TW" altLang="en-US" sz="1600" dirty="0">
                <a:latin typeface="微軟正黑體" panose="020B0604030504040204" pitchFamily="34" charset="-120"/>
                <a:ea typeface="微軟正黑體" panose="020B0604030504040204" pitchFamily="34" charset="-120"/>
              </a:rPr>
              <a:t>全委下單系統資料</a:t>
            </a:r>
            <a:r>
              <a:rPr lang="zh-TW" altLang="en-US" sz="1600" dirty="0" smtClean="0">
                <a:latin typeface="微軟正黑體" panose="020B0604030504040204" pitchFamily="34" charset="-120"/>
                <a:ea typeface="微軟正黑體" panose="020B0604030504040204" pitchFamily="34" charset="-120"/>
              </a:rPr>
              <a:t>修改：</a:t>
            </a:r>
            <a:endParaRPr lang="en-US" altLang="zh-TW" sz="1600" dirty="0" smtClean="0">
              <a:latin typeface="微軟正黑體" panose="020B0604030504040204" pitchFamily="34" charset="-120"/>
              <a:ea typeface="微軟正黑體" panose="020B0604030504040204" pitchFamily="34" charset="-120"/>
            </a:endParaRPr>
          </a:p>
          <a:p>
            <a:pPr marL="0" lvl="1" indent="0">
              <a:buFontTx/>
              <a:buNone/>
              <a:defRPr/>
            </a:pP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4/28</a:t>
            </a:r>
            <a:r>
              <a:rPr lang="zh-TW" altLang="en-US" sz="1600" dirty="0" smtClean="0">
                <a:latin typeface="微軟正黑體" panose="020B0604030504040204" pitchFamily="34" charset="-120"/>
                <a:ea typeface="微軟正黑體" panose="020B0604030504040204" pitchFamily="34" charset="-120"/>
              </a:rPr>
              <a:t>雜幣、</a:t>
            </a:r>
            <a:r>
              <a:rPr lang="en-US" altLang="zh-TW" sz="1600" dirty="0" smtClean="0">
                <a:latin typeface="微軟正黑體" panose="020B0604030504040204" pitchFamily="34" charset="-120"/>
                <a:ea typeface="微軟正黑體" panose="020B0604030504040204" pitchFamily="34" charset="-120"/>
              </a:rPr>
              <a:t>4/29</a:t>
            </a:r>
            <a:r>
              <a:rPr lang="zh-TW" altLang="en-US" sz="1600" dirty="0" smtClean="0">
                <a:latin typeface="微軟正黑體" panose="020B0604030504040204" pitchFamily="34" charset="-120"/>
                <a:ea typeface="微軟正黑體" panose="020B0604030504040204" pitchFamily="34" charset="-120"/>
              </a:rPr>
              <a:t>雜幣</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一般申贖資料未建檔」因會有一版應用程式上版，與</a:t>
            </a:r>
            <a:r>
              <a:rPr lang="en-US" altLang="zh-TW" sz="1600" dirty="0" smtClean="0">
                <a:latin typeface="微軟正黑體" panose="020B0604030504040204" pitchFamily="34" charset="-120"/>
                <a:ea typeface="微軟正黑體" panose="020B0604030504040204" pitchFamily="34" charset="-120"/>
              </a:rPr>
              <a:t>RE20201549</a:t>
            </a:r>
            <a:r>
              <a:rPr lang="zh-TW" altLang="en-US" sz="1600" dirty="0" smtClean="0">
                <a:latin typeface="微軟正黑體" panose="020B0604030504040204" pitchFamily="34" charset="-120"/>
                <a:ea typeface="微軟正黑體" panose="020B0604030504040204" pitchFamily="34" charset="-120"/>
              </a:rPr>
              <a:t>一同 </a:t>
            </a:r>
            <a:endParaRPr lang="en-US" altLang="zh-TW" sz="1600" dirty="0" smtClean="0">
              <a:latin typeface="微軟正黑體" panose="020B0604030504040204" pitchFamily="34" charset="-120"/>
              <a:ea typeface="微軟正黑體" panose="020B0604030504040204" pitchFamily="34" charset="-120"/>
            </a:endParaRPr>
          </a:p>
          <a:p>
            <a:pPr marL="0" lvl="1" indent="0">
              <a:buFontTx/>
              <a:buNone/>
              <a:defRPr/>
            </a:pPr>
            <a:r>
              <a:rPr lang="en-US" altLang="zh-TW" sz="16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上版。</a:t>
            </a:r>
            <a:endParaRPr lang="en-US" altLang="zh-TW" sz="1600" dirty="0" smtClean="0">
              <a:latin typeface="微軟正黑體" panose="020B0604030504040204" pitchFamily="34" charset="-120"/>
              <a:ea typeface="微軟正黑體" panose="020B0604030504040204" pitchFamily="34" charset="-120"/>
            </a:endParaRPr>
          </a:p>
          <a:p>
            <a:pPr marL="0" lvl="1" indent="0">
              <a:buFontTx/>
              <a:buNone/>
              <a:defRPr/>
            </a:pPr>
            <a:endParaRPr lang="en-US" altLang="zh-TW" sz="1600" dirty="0" smtClean="0">
              <a:latin typeface="微軟正黑體" panose="020B0604030504040204" pitchFamily="34" charset="-120"/>
              <a:ea typeface="微軟正黑體" panose="020B0604030504040204" pitchFamily="34" charset="-120"/>
            </a:endParaRPr>
          </a:p>
          <a:p>
            <a:pPr marL="0" lvl="1" indent="0">
              <a:buFontTx/>
              <a:buNone/>
              <a:defRPr/>
            </a:pPr>
            <a:r>
              <a:rPr lang="en-US" altLang="zh-TW" sz="1600" dirty="0" smtClean="0">
                <a:latin typeface="微軟正黑體" panose="020B0604030504040204" pitchFamily="34" charset="-120"/>
                <a:ea typeface="微軟正黑體" panose="020B0604030504040204" pitchFamily="34" charset="-120"/>
              </a:rPr>
              <a:t>2.RE20201549</a:t>
            </a:r>
            <a:r>
              <a:rPr kumimoji="0" lang="zh-TW" altLang="en-US" sz="1600" dirty="0">
                <a:latin typeface="微軟正黑體" panose="020B0604030504040204" pitchFamily="34" charset="-120"/>
                <a:ea typeface="微軟正黑體" panose="020B0604030504040204" pitchFamily="34" charset="-120"/>
                <a:cs typeface="Arial" panose="020B0604020202020204" pitchFamily="34" charset="0"/>
              </a:rPr>
              <a:t>新、舊系統整合</a:t>
            </a:r>
            <a:r>
              <a:rPr kumimoji="0" lang="en-US" altLang="zh-TW" sz="1600" dirty="0">
                <a:latin typeface="微軟正黑體" panose="020B0604030504040204" pitchFamily="34" charset="-120"/>
                <a:ea typeface="微軟正黑體" panose="020B0604030504040204" pitchFamily="34" charset="-120"/>
                <a:cs typeface="Arial" panose="020B0604020202020204" pitchFamily="34" charset="0"/>
              </a:rPr>
              <a:t>login</a:t>
            </a:r>
            <a:r>
              <a:rPr kumimoji="0" lang="zh-TW" altLang="en-US" sz="1600" dirty="0">
                <a:latin typeface="微軟正黑體" panose="020B0604030504040204" pitchFamily="34" charset="-120"/>
                <a:ea typeface="微軟正黑體" panose="020B0604030504040204" pitchFamily="34" charset="-120"/>
                <a:cs typeface="Arial" panose="020B0604020202020204" pitchFamily="34" charset="0"/>
              </a:rPr>
              <a:t>頁面</a:t>
            </a:r>
            <a:r>
              <a:rPr kumimoji="0" lang="zh-TW" altLang="en-US" sz="1600" dirty="0" smtClean="0">
                <a:latin typeface="微軟正黑體" panose="020B0604030504040204" pitchFamily="34" charset="-120"/>
                <a:ea typeface="微軟正黑體" panose="020B0604030504040204" pitchFamily="34" charset="-120"/>
                <a:cs typeface="Arial" panose="020B0604020202020204" pitchFamily="34" charset="0"/>
              </a:rPr>
              <a:t>：</a:t>
            </a:r>
            <a:r>
              <a:rPr kumimoji="0" lang="zh-TW" altLang="en-US"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rPr>
              <a:t>系統上線確認單已簽核，待上版。</a:t>
            </a:r>
            <a:endParaRPr lang="en-US" altLang="zh-TW" sz="1600" dirty="0" smtClean="0">
              <a:latin typeface="微軟正黑體" panose="020B0604030504040204" pitchFamily="34" charset="-120"/>
              <a:ea typeface="微軟正黑體" panose="020B0604030504040204" pitchFamily="34" charset="-120"/>
            </a:endParaRPr>
          </a:p>
          <a:p>
            <a:pPr marL="0" lvl="1" indent="0">
              <a:buFontTx/>
              <a:buNone/>
              <a:defRPr/>
            </a:pPr>
            <a:endParaRPr lang="en-US" altLang="zh-TW" sz="1600" dirty="0" smtClean="0"/>
          </a:p>
          <a:p>
            <a:pPr marL="0" lvl="1" indent="0">
              <a:buFontTx/>
              <a:buNone/>
              <a:defRPr/>
            </a:pPr>
            <a:r>
              <a:rPr lang="en-US" altLang="zh-TW" sz="1600" dirty="0" smtClean="0"/>
              <a:t>【</a:t>
            </a:r>
            <a:r>
              <a:rPr lang="zh-TW" altLang="en-US" sz="1600" dirty="0" smtClean="0"/>
              <a:t>其他</a:t>
            </a:r>
            <a:r>
              <a:rPr lang="en-US" altLang="zh-TW" sz="1600" dirty="0" smtClean="0"/>
              <a:t>】</a:t>
            </a:r>
          </a:p>
          <a:p>
            <a:pPr marL="342900" lvl="1" indent="-342900">
              <a:buFontTx/>
              <a:buAutoNum type="arabicPeriod"/>
              <a:defRPr/>
            </a:pPr>
            <a:endParaRPr kumimoji="0" lang="en-US" altLang="zh-TW"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a:p>
            <a:pPr marL="342900" lvl="1" indent="-342900">
              <a:buFontTx/>
              <a:buAutoNum type="arabicPeriod"/>
              <a:defRPr/>
            </a:pPr>
            <a:r>
              <a:rPr lang="zh-TW" altLang="en-US" sz="1600" dirty="0" smtClean="0">
                <a:latin typeface="微軟正黑體" pitchFamily="34" charset="-120"/>
                <a:ea typeface="微軟正黑體" pitchFamily="34" charset="-120"/>
              </a:rPr>
              <a:t>災備：</a:t>
            </a:r>
            <a:r>
              <a:rPr lang="en-US" altLang="zh-TW" sz="1600" dirty="0" smtClean="0">
                <a:latin typeface="微軟正黑體" pitchFamily="34" charset="-120"/>
                <a:ea typeface="微軟正黑體" pitchFamily="34" charset="-120"/>
              </a:rPr>
              <a:t>DR</a:t>
            </a:r>
            <a:r>
              <a:rPr lang="zh-TW" altLang="en-US" sz="1600" dirty="0" smtClean="0">
                <a:latin typeface="微軟正黑體" pitchFamily="34" charset="-120"/>
                <a:ea typeface="微軟正黑體" pitchFamily="34" charset="-120"/>
              </a:rPr>
              <a:t>文件已提供，預計</a:t>
            </a:r>
            <a:r>
              <a:rPr lang="en-US" altLang="zh-TW" sz="1600" dirty="0" smtClean="0">
                <a:latin typeface="微軟正黑體" pitchFamily="34" charset="-120"/>
                <a:ea typeface="微軟正黑體" pitchFamily="34" charset="-120"/>
              </a:rPr>
              <a:t>7/14</a:t>
            </a:r>
            <a:r>
              <a:rPr lang="zh-TW" altLang="en-US" sz="1600" dirty="0" smtClean="0">
                <a:latin typeface="微軟正黑體" pitchFamily="34" charset="-120"/>
                <a:ea typeface="微軟正黑體" pitchFamily="34" charset="-120"/>
              </a:rPr>
              <a:t>審查</a:t>
            </a:r>
            <a:endParaRPr lang="en-US" altLang="zh-TW" sz="1600" dirty="0" smtClean="0">
              <a:latin typeface="微軟正黑體" pitchFamily="34" charset="-120"/>
              <a:ea typeface="微軟正黑體" pitchFamily="34" charset="-120"/>
            </a:endParaRPr>
          </a:p>
          <a:p>
            <a:pPr marL="342900" lvl="1" indent="-342900">
              <a:buFontTx/>
              <a:buAutoNum type="arabicPeriod"/>
              <a:defRPr/>
            </a:pPr>
            <a:r>
              <a:rPr lang="zh-TW" altLang="en-US" sz="1600" dirty="0" smtClean="0">
                <a:latin typeface="微軟正黑體" pitchFamily="34" charset="-120"/>
                <a:ea typeface="微軟正黑體" pitchFamily="34" charset="-120"/>
              </a:rPr>
              <a:t>投商提出未來下單新方案，若單一基金當日有申購、贖回，系統需</a:t>
            </a:r>
            <a:r>
              <a:rPr lang="en-US" altLang="zh-TW" sz="1600" dirty="0" smtClean="0">
                <a:latin typeface="微軟正黑體" pitchFamily="34" charset="-120"/>
                <a:ea typeface="微軟正黑體" pitchFamily="34" charset="-120"/>
              </a:rPr>
              <a:t>net</a:t>
            </a:r>
            <a:r>
              <a:rPr lang="zh-TW" altLang="en-US" sz="1600" dirty="0" smtClean="0">
                <a:latin typeface="微軟正黑體" pitchFamily="34" charset="-120"/>
                <a:ea typeface="微軟正黑體" pitchFamily="34" charset="-120"/>
              </a:rPr>
              <a:t>後顯示下單數字，此做法除了下單系統外，也可能影響後台做帳。</a:t>
            </a:r>
            <a:endParaRPr lang="en-US" altLang="zh-TW" sz="1600" dirty="0">
              <a:latin typeface="微軟正黑體" pitchFamily="34" charset="-120"/>
              <a:ea typeface="微軟正黑體" pitchFamily="34" charset="-120"/>
            </a:endParaRPr>
          </a:p>
          <a:p>
            <a:pPr marL="342900" lvl="1" indent="-342900">
              <a:buFontTx/>
              <a:buAutoNum type="arabicPeriod"/>
              <a:defRPr/>
            </a:pPr>
            <a:endParaRPr kumimoji="0" lang="en-US" altLang="zh-TW" sz="1600" dirty="0" smtClean="0">
              <a:solidFill>
                <a:srgbClr val="CC6600"/>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20484" name="頁尾版面配置區 2"/>
          <p:cNvSpPr>
            <a:spLocks noGrp="1"/>
          </p:cNvSpPr>
          <p:nvPr>
            <p:ph type="ftr" sz="quarter" idx="11"/>
          </p:nvPr>
        </p:nvSpPr>
        <p:spPr bwMode="auto">
          <a:xfrm>
            <a:off x="539750" y="64547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54687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bwMode="auto">
          <a:xfrm>
            <a:off x="611188" y="2422011"/>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TW" altLang="en-US" sz="5400" dirty="0" smtClean="0">
                <a:solidFill>
                  <a:srgbClr val="000000"/>
                </a:solidFill>
              </a:rPr>
              <a:t>專案經理報告</a:t>
            </a:r>
            <a:br>
              <a:rPr kumimoji="0" lang="zh-TW" altLang="en-US" sz="5400" dirty="0" smtClean="0">
                <a:solidFill>
                  <a:srgbClr val="000000"/>
                </a:solidFill>
              </a:rPr>
            </a:br>
            <a:endParaRPr lang="zh-TW" altLang="en-US" sz="5400" dirty="0" smtClean="0"/>
          </a:p>
        </p:txBody>
      </p:sp>
      <p:sp>
        <p:nvSpPr>
          <p:cNvPr id="7171" name="文字方塊 1"/>
          <p:cNvSpPr txBox="1">
            <a:spLocks noChangeArrowheads="1"/>
          </p:cNvSpPr>
          <p:nvPr/>
        </p:nvSpPr>
        <p:spPr bwMode="auto">
          <a:xfrm>
            <a:off x="2616637" y="4149725"/>
            <a:ext cx="39805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r>
              <a:rPr kumimoji="0" lang="zh-TW" altLang="en-US" sz="3200" u="none" dirty="0">
                <a:solidFill>
                  <a:srgbClr val="000000"/>
                </a:solidFill>
                <a:latin typeface="微軟正黑體" pitchFamily="34" charset="-120"/>
                <a:ea typeface="微軟正黑體" pitchFamily="34" charset="-120"/>
              </a:rPr>
              <a:t>報告人：葛展</a:t>
            </a:r>
            <a:r>
              <a:rPr kumimoji="0" lang="zh-TW" altLang="en-US" sz="3200" u="none" dirty="0" smtClean="0">
                <a:solidFill>
                  <a:srgbClr val="000000"/>
                </a:solidFill>
                <a:latin typeface="微軟正黑體" pitchFamily="34" charset="-120"/>
                <a:ea typeface="微軟正黑體" pitchFamily="34" charset="-120"/>
              </a:rPr>
              <a:t>宇 </a:t>
            </a:r>
            <a:r>
              <a:rPr kumimoji="0" lang="zh-TW" altLang="en-US" sz="3200" u="none" dirty="0">
                <a:solidFill>
                  <a:srgbClr val="000000"/>
                </a:solidFill>
                <a:latin typeface="微軟正黑體" pitchFamily="34" charset="-120"/>
                <a:ea typeface="微軟正黑體" pitchFamily="34" charset="-120"/>
              </a:rPr>
              <a:t>經理</a:t>
            </a:r>
          </a:p>
        </p:txBody>
      </p:sp>
      <p:sp>
        <p:nvSpPr>
          <p:cNvPr id="7172" name="頁尾版面配置區 3"/>
          <p:cNvSpPr>
            <a:spLocks noGrp="1"/>
          </p:cNvSpPr>
          <p:nvPr>
            <p:ph type="ftr" sz="quarter" idx="11"/>
          </p:nvPr>
        </p:nvSpPr>
        <p:spPr bwMode="auto">
          <a:xfrm>
            <a:off x="250825" y="6383307"/>
            <a:ext cx="6783388" cy="287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eaLnBrk="1" hangingPunct="1"/>
            <a:r>
              <a:rPr lang="zh-TW" altLang="en-US" sz="900" u="none" dirty="0" smtClean="0">
                <a:solidFill>
                  <a:srgbClr val="000000"/>
                </a:solidFill>
                <a:latin typeface="微軟正黑體" pitchFamily="34" charset="-120"/>
                <a:ea typeface="微軟正黑體" pitchFamily="34" charset="-120"/>
              </a:rPr>
              <a:t>機密等級：密            日期：</a:t>
            </a:r>
            <a:r>
              <a:rPr lang="en-US" altLang="zh-TW" sz="900" u="none" dirty="0" smtClean="0">
                <a:solidFill>
                  <a:srgbClr val="000000"/>
                </a:solidFill>
                <a:latin typeface="微軟正黑體" pitchFamily="34" charset="-120"/>
                <a:ea typeface="微軟正黑體" pitchFamily="34" charset="-120"/>
              </a:rPr>
              <a:t>2020/07/07</a:t>
            </a:r>
            <a:endParaRPr lang="zh-TW" altLang="en-US" sz="900" u="none" dirty="0" smtClean="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p:cNvPr>
          <p:cNvSpPr>
            <a:spLocks noGrp="1"/>
          </p:cNvSpPr>
          <p:nvPr>
            <p:ph type="title"/>
          </p:nvPr>
        </p:nvSpPr>
        <p:spPr>
          <a:xfrm>
            <a:off x="2124075" y="188913"/>
            <a:ext cx="6246813" cy="538162"/>
          </a:xfrm>
          <a:solidFill>
            <a:schemeClr val="accent2">
              <a:lumMod val="75000"/>
            </a:schemeClr>
          </a:solidFill>
        </p:spPr>
        <p:txBody>
          <a:bodyPr/>
          <a:lstStyle/>
          <a:p>
            <a:pPr>
              <a:defRPr/>
            </a:pPr>
            <a:r>
              <a:rPr lang="zh-TW" altLang="en-US" dirty="0">
                <a:solidFill>
                  <a:schemeClr val="bg1"/>
                </a:solidFill>
              </a:rPr>
              <a:t>外匯</a:t>
            </a:r>
            <a:r>
              <a:rPr lang="zh-TW" altLang="en-US" dirty="0" smtClean="0">
                <a:solidFill>
                  <a:schemeClr val="bg1"/>
                </a:solidFill>
              </a:rPr>
              <a:t>系統暨</a:t>
            </a:r>
            <a:r>
              <a:rPr lang="en-US" altLang="zh-TW" dirty="0" smtClean="0">
                <a:solidFill>
                  <a:schemeClr val="bg1"/>
                </a:solidFill>
              </a:rPr>
              <a:t>CSA</a:t>
            </a:r>
            <a:r>
              <a:rPr lang="zh-TW" altLang="en-US" dirty="0" smtClean="0">
                <a:solidFill>
                  <a:schemeClr val="bg1"/>
                </a:solidFill>
              </a:rPr>
              <a:t>需求</a:t>
            </a:r>
            <a:r>
              <a:rPr lang="zh-TW" altLang="en-US" dirty="0">
                <a:solidFill>
                  <a:schemeClr val="bg1"/>
                </a:solidFill>
              </a:rPr>
              <a:t>說明</a:t>
            </a:r>
          </a:p>
        </p:txBody>
      </p:sp>
      <p:sp>
        <p:nvSpPr>
          <p:cNvPr id="10243" name="內容版面配置區 2"/>
          <p:cNvSpPr>
            <a:spLocks noGrp="1"/>
          </p:cNvSpPr>
          <p:nvPr>
            <p:ph sz="quarter" idx="10"/>
          </p:nvPr>
        </p:nvSpPr>
        <p:spPr bwMode="auto">
          <a:xfrm>
            <a:off x="117475" y="693738"/>
            <a:ext cx="9036050" cy="57610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TW" dirty="0" smtClean="0"/>
              <a:t>【</a:t>
            </a:r>
            <a:r>
              <a:rPr lang="zh-TW" altLang="en-US" dirty="0" smtClean="0"/>
              <a:t>需求單</a:t>
            </a:r>
            <a:r>
              <a:rPr lang="en-US" altLang="zh-TW" dirty="0" smtClean="0"/>
              <a:t>】</a:t>
            </a:r>
            <a:r>
              <a:rPr lang="en-US" altLang="zh-TW" dirty="0">
                <a:solidFill>
                  <a:srgbClr val="FF0000"/>
                </a:solidFill>
              </a:rPr>
              <a:t> </a:t>
            </a:r>
          </a:p>
          <a:p>
            <a:pPr marL="0" indent="0">
              <a:buFontTx/>
              <a:buNone/>
              <a:defRPr/>
            </a:pPr>
            <a:r>
              <a:rPr lang="en-US" altLang="zh-TW" dirty="0" smtClean="0"/>
              <a:t>1.RE201901016-</a:t>
            </a:r>
            <a:r>
              <a:rPr lang="zh-TW" altLang="en-US" dirty="0" smtClean="0"/>
              <a:t>交易對手新增總行資訊且進行</a:t>
            </a:r>
            <a:r>
              <a:rPr lang="en-US" altLang="zh-TW" dirty="0" smtClean="0"/>
              <a:t>AML</a:t>
            </a:r>
            <a:r>
              <a:rPr lang="zh-TW" altLang="en-US" dirty="0" smtClean="0"/>
              <a:t>檢核</a:t>
            </a:r>
            <a:r>
              <a:rPr lang="en-US" altLang="zh-TW" dirty="0" smtClean="0"/>
              <a:t>(</a:t>
            </a:r>
            <a:r>
              <a:rPr lang="zh-TW" altLang="en-US" dirty="0" smtClean="0"/>
              <a:t>每日檢核</a:t>
            </a:r>
            <a:r>
              <a:rPr lang="en-US" altLang="zh-TW" dirty="0" smtClean="0"/>
              <a:t>)-</a:t>
            </a:r>
            <a:r>
              <a:rPr lang="zh-TW" altLang="en-US" dirty="0" smtClean="0"/>
              <a:t>第二階段</a:t>
            </a:r>
            <a:r>
              <a:rPr lang="en-US" altLang="zh-TW" dirty="0" smtClean="0"/>
              <a:t>(</a:t>
            </a:r>
            <a:r>
              <a:rPr lang="zh-TW" altLang="en-US" dirty="0" smtClean="0"/>
              <a:t>差異檔</a:t>
            </a:r>
            <a:r>
              <a:rPr lang="en-US" altLang="zh-TW" dirty="0" smtClean="0"/>
              <a:t>):</a:t>
            </a:r>
          </a:p>
          <a:p>
            <a:pPr marL="0" indent="0">
              <a:buFontTx/>
              <a:buNone/>
              <a:defRPr/>
            </a:pPr>
            <a:r>
              <a:rPr lang="en-US" altLang="zh-TW" dirty="0"/>
              <a:t> </a:t>
            </a:r>
            <a:r>
              <a:rPr lang="en-US" altLang="zh-TW" dirty="0" smtClean="0"/>
              <a:t>   </a:t>
            </a:r>
            <a:r>
              <a:rPr lang="zh-TW" altLang="en-US" dirty="0" smtClean="0"/>
              <a:t>無新進度，若下半年執行財務部需求單，此項目需</a:t>
            </a:r>
            <a:r>
              <a:rPr lang="en-US" altLang="zh-TW" dirty="0" smtClean="0">
                <a:solidFill>
                  <a:srgbClr val="CC6600"/>
                </a:solidFill>
              </a:rPr>
              <a:t>pending</a:t>
            </a:r>
          </a:p>
          <a:p>
            <a:pPr marL="0" indent="0">
              <a:buFontTx/>
              <a:buNone/>
              <a:defRPr/>
            </a:pPr>
            <a:endParaRPr lang="en-US" altLang="zh-TW" dirty="0" smtClean="0">
              <a:solidFill>
                <a:srgbClr val="CC6600"/>
              </a:solidFill>
            </a:endParaRPr>
          </a:p>
          <a:p>
            <a:pPr marL="0" indent="0">
              <a:buFontTx/>
              <a:buNone/>
              <a:defRPr/>
            </a:pPr>
            <a:r>
              <a:rPr lang="en-US" altLang="zh-TW" dirty="0" smtClean="0"/>
              <a:t>2.</a:t>
            </a:r>
            <a:r>
              <a:rPr lang="zh-TW" altLang="en-US" dirty="0" smtClean="0"/>
              <a:t> </a:t>
            </a:r>
            <a:r>
              <a:rPr lang="en-US" altLang="zh-TW" dirty="0" smtClean="0"/>
              <a:t>CS</a:t>
            </a:r>
            <a:r>
              <a:rPr lang="zh-TW" altLang="en-US" dirty="0" smtClean="0"/>
              <a:t>到期展延採用轉單時，交割指示需調整：待財務部提單</a:t>
            </a:r>
            <a:endParaRPr lang="en-US" altLang="zh-TW" dirty="0"/>
          </a:p>
          <a:p>
            <a:pPr marL="0" indent="0">
              <a:buFontTx/>
              <a:buNone/>
              <a:defRPr/>
            </a:pPr>
            <a:endParaRPr lang="en-US" altLang="zh-TW" dirty="0" smtClean="0">
              <a:solidFill>
                <a:srgbClr val="CC6600"/>
              </a:solidFill>
            </a:endParaRPr>
          </a:p>
          <a:p>
            <a:pPr marL="0" indent="0">
              <a:buFontTx/>
              <a:buNone/>
              <a:defRPr/>
            </a:pPr>
            <a:r>
              <a:rPr lang="en-US" altLang="zh-TW" sz="1600" dirty="0" smtClean="0"/>
              <a:t>【</a:t>
            </a:r>
            <a:r>
              <a:rPr lang="zh-TW" altLang="en-US" sz="1600" dirty="0" smtClean="0"/>
              <a:t>其他</a:t>
            </a:r>
            <a:r>
              <a:rPr lang="en-US" altLang="zh-TW" sz="1600" dirty="0" smtClean="0"/>
              <a:t>】</a:t>
            </a:r>
          </a:p>
          <a:p>
            <a:pPr marL="0" lvl="1" indent="0">
              <a:buFontTx/>
              <a:buNone/>
              <a:defRPr/>
            </a:pPr>
            <a:r>
              <a:rPr lang="en-US" altLang="zh-TW" sz="1600" dirty="0" smtClean="0">
                <a:latin typeface="微軟正黑體" panose="020B0604030504040204" pitchFamily="34" charset="-120"/>
                <a:ea typeface="微軟正黑體" panose="020B0604030504040204" pitchFamily="34" charset="-120"/>
              </a:rPr>
              <a:t>1.SWIFT </a:t>
            </a:r>
            <a:r>
              <a:rPr lang="zh-TW" altLang="en-US" sz="1600" dirty="0" smtClean="0">
                <a:latin typeface="微軟正黑體" pitchFamily="34" charset="-120"/>
                <a:ea typeface="微軟正黑體" pitchFamily="34" charset="-120"/>
              </a:rPr>
              <a:t>之</a:t>
            </a:r>
            <a:r>
              <a:rPr lang="en-US" altLang="zh-TW" sz="1600" dirty="0" smtClean="0">
                <a:latin typeface="微軟正黑體" pitchFamily="34" charset="-120"/>
                <a:ea typeface="微軟正黑體" pitchFamily="34" charset="-120"/>
              </a:rPr>
              <a:t>Security Notification</a:t>
            </a:r>
            <a:r>
              <a:rPr lang="zh-TW" altLang="en-US" sz="1600" dirty="0" smtClean="0">
                <a:latin typeface="微軟正黑體" pitchFamily="34" charset="-120"/>
                <a:ea typeface="微軟正黑體" pitchFamily="34" charset="-120"/>
              </a:rPr>
              <a:t>、</a:t>
            </a:r>
            <a:r>
              <a:rPr lang="en-US" altLang="zh-TW" sz="1600" dirty="0" smtClean="0">
                <a:latin typeface="微軟正黑體" pitchFamily="34" charset="-120"/>
                <a:ea typeface="微軟正黑體" pitchFamily="34" charset="-120"/>
              </a:rPr>
              <a:t>IOC</a:t>
            </a:r>
            <a:r>
              <a:rPr lang="zh-TW" altLang="en-US" sz="1600" dirty="0" smtClean="0">
                <a:latin typeface="微軟正黑體" pitchFamily="34" charset="-120"/>
                <a:ea typeface="微軟正黑體" pitchFamily="34" charset="-120"/>
              </a:rPr>
              <a:t>及</a:t>
            </a:r>
            <a:r>
              <a:rPr lang="en-US" altLang="zh-TW" sz="1600" dirty="0" smtClean="0">
                <a:latin typeface="微軟正黑體" pitchFamily="34" charset="-120"/>
                <a:ea typeface="微軟正黑體" pitchFamily="34" charset="-120"/>
              </a:rPr>
              <a:t>security update</a:t>
            </a:r>
            <a:r>
              <a:rPr lang="zh-TW" altLang="en-US" sz="1600" dirty="0" smtClean="0">
                <a:latin typeface="微軟正黑體" pitchFamily="34" charset="-120"/>
                <a:ea typeface="微軟正黑體" pitchFamily="34" charset="-120"/>
              </a:rPr>
              <a:t>資訊：</a:t>
            </a:r>
            <a:endParaRPr lang="en-US" altLang="zh-TW" sz="1600" dirty="0" smtClean="0">
              <a:latin typeface="微軟正黑體" pitchFamily="34" charset="-120"/>
              <a:ea typeface="微軟正黑體" pitchFamily="34" charset="-120"/>
            </a:endParaRPr>
          </a:p>
          <a:p>
            <a:pPr marL="0" lvl="1" indent="0">
              <a:buFontTx/>
              <a:buNone/>
              <a:defRPr/>
            </a:pPr>
            <a:r>
              <a:rPr lang="zh-TW" altLang="en-US" sz="1600" dirty="0" smtClean="0">
                <a:solidFill>
                  <a:srgbClr val="CC6600"/>
                </a:solidFill>
                <a:latin typeface="微軟正黑體" panose="020B0604030504040204" pitchFamily="34" charset="-120"/>
                <a:ea typeface="微軟正黑體" panose="020B0604030504040204" pitchFamily="34" charset="-120"/>
              </a:rPr>
              <a:t>　基金上線後研究</a:t>
            </a:r>
            <a:r>
              <a:rPr lang="en-US" altLang="zh-TW" sz="1600" dirty="0" smtClean="0">
                <a:solidFill>
                  <a:srgbClr val="CC6600"/>
                </a:solidFill>
                <a:latin typeface="微軟正黑體" panose="020B0604030504040204" pitchFamily="34" charset="-120"/>
                <a:ea typeface="微軟正黑體" panose="020B0604030504040204" pitchFamily="34" charset="-120"/>
              </a:rPr>
              <a:t>2020</a:t>
            </a:r>
            <a:r>
              <a:rPr lang="zh-TW" altLang="en-US" sz="1600" dirty="0" smtClean="0">
                <a:solidFill>
                  <a:srgbClr val="CC6600"/>
                </a:solidFill>
                <a:latin typeface="微軟正黑體" panose="020B0604030504040204" pitchFamily="34" charset="-120"/>
                <a:ea typeface="微軟正黑體" panose="020B0604030504040204" pitchFamily="34" charset="-120"/>
              </a:rPr>
              <a:t>年</a:t>
            </a:r>
            <a:r>
              <a:rPr lang="en-US" altLang="zh-TW" sz="1600" dirty="0" smtClean="0">
                <a:solidFill>
                  <a:srgbClr val="CC6600"/>
                </a:solidFill>
                <a:latin typeface="微軟正黑體" panose="020B0604030504040204" pitchFamily="34" charset="-120"/>
                <a:ea typeface="微軟正黑體" panose="020B0604030504040204" pitchFamily="34" charset="-120"/>
              </a:rPr>
              <a:t>SWIFT CSP</a:t>
            </a:r>
            <a:r>
              <a:rPr lang="zh-TW" altLang="en-US" sz="1600" dirty="0" smtClean="0">
                <a:solidFill>
                  <a:srgbClr val="CC6600"/>
                </a:solidFill>
                <a:latin typeface="微軟正黑體" panose="020B0604030504040204" pitchFamily="34" charset="-120"/>
                <a:ea typeface="微軟正黑體" panose="020B0604030504040204" pitchFamily="34" charset="-120"/>
              </a:rPr>
              <a:t>安全控制框架。</a:t>
            </a:r>
            <a:endParaRPr lang="en-US" altLang="zh-TW" sz="1600" dirty="0" smtClean="0">
              <a:solidFill>
                <a:srgbClr val="CC6600"/>
              </a:solidFill>
              <a:latin typeface="微軟正黑體" panose="020B0604030504040204" pitchFamily="34" charset="-120"/>
              <a:ea typeface="微軟正黑體" panose="020B0604030504040204" pitchFamily="34" charset="-120"/>
            </a:endParaRPr>
          </a:p>
          <a:p>
            <a:pPr marL="0" lvl="1" indent="0">
              <a:buFontTx/>
              <a:buNone/>
              <a:defRPr/>
            </a:pPr>
            <a:r>
              <a:rPr lang="en-US" altLang="zh-TW" sz="1600" dirty="0" smtClean="0">
                <a:solidFill>
                  <a:srgbClr val="CC6600"/>
                </a:solidFill>
                <a:latin typeface="微軟正黑體" panose="020B0604030504040204" pitchFamily="34" charset="-120"/>
                <a:ea typeface="微軟正黑體" panose="020B0604030504040204" pitchFamily="34" charset="-120"/>
              </a:rPr>
              <a:t>       </a:t>
            </a:r>
            <a:endParaRPr lang="en-US" altLang="zh-TW" sz="1600" dirty="0" smtClean="0">
              <a:latin typeface="微軟正黑體" pitchFamily="34" charset="-120"/>
              <a:ea typeface="微軟正黑體" pitchFamily="34" charset="-120"/>
            </a:endParaRPr>
          </a:p>
          <a:p>
            <a:pPr marL="0" lvl="1" indent="0">
              <a:buFontTx/>
              <a:buNone/>
              <a:defRPr/>
            </a:pPr>
            <a:endParaRPr lang="en-US" altLang="zh-TW" sz="1600" dirty="0">
              <a:latin typeface="微軟正黑體" pitchFamily="34" charset="-120"/>
              <a:ea typeface="微軟正黑體" pitchFamily="34" charset="-120"/>
            </a:endParaRPr>
          </a:p>
          <a:p>
            <a:pPr marL="0" lvl="1" indent="0">
              <a:buFontTx/>
              <a:buNone/>
              <a:defRPr/>
            </a:pPr>
            <a:r>
              <a:rPr lang="en-US" altLang="zh-TW" sz="1600" dirty="0" smtClean="0">
                <a:latin typeface="微軟正黑體" pitchFamily="34" charset="-120"/>
                <a:ea typeface="微軟正黑體" pitchFamily="34" charset="-120"/>
              </a:rPr>
              <a:t>2.</a:t>
            </a:r>
            <a:r>
              <a:rPr lang="zh-TW" altLang="en-US" sz="1600" dirty="0" smtClean="0">
                <a:latin typeface="微軟正黑體" pitchFamily="34" charset="-120"/>
                <a:ea typeface="微軟正黑體" pitchFamily="34" charset="-120"/>
              </a:rPr>
              <a:t>災備計劃：</a:t>
            </a:r>
            <a:endParaRPr lang="en-US" altLang="zh-TW" sz="1600" dirty="0" smtClean="0">
              <a:latin typeface="微軟正黑體" pitchFamily="34" charset="-120"/>
              <a:ea typeface="微軟正黑體" pitchFamily="34" charset="-120"/>
            </a:endParaRPr>
          </a:p>
          <a:p>
            <a:pPr marL="0" lvl="1" indent="0">
              <a:buFontTx/>
              <a:buNone/>
              <a:defRPr/>
            </a:pPr>
            <a:r>
              <a:rPr lang="zh-TW" altLang="en-US"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(1) SWIFT</a:t>
            </a:r>
            <a:r>
              <a:rPr lang="zh-TW" altLang="en-US" sz="1600" dirty="0" smtClean="0">
                <a:latin typeface="微軟正黑體" pitchFamily="34" charset="-120"/>
                <a:ea typeface="微軟正黑體" pitchFamily="34" charset="-120"/>
              </a:rPr>
              <a:t>：</a:t>
            </a:r>
            <a:r>
              <a:rPr lang="en-US" altLang="zh-TW" sz="1600" dirty="0" smtClean="0">
                <a:latin typeface="微軟正黑體" pitchFamily="34" charset="-120"/>
                <a:ea typeface="微軟正黑體" pitchFamily="34" charset="-120"/>
              </a:rPr>
              <a:t>6/18</a:t>
            </a:r>
            <a:r>
              <a:rPr lang="zh-TW" altLang="en-US"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DR</a:t>
            </a:r>
            <a:r>
              <a:rPr lang="zh-TW" altLang="en-US" sz="1600" dirty="0" smtClean="0">
                <a:latin typeface="微軟正黑體" pitchFamily="34" charset="-120"/>
                <a:ea typeface="微軟正黑體" pitchFamily="34" charset="-120"/>
              </a:rPr>
              <a:t>文件已審查，原訂</a:t>
            </a:r>
            <a:r>
              <a:rPr lang="en-US" altLang="zh-TW" sz="1600" dirty="0" smtClean="0">
                <a:latin typeface="微軟正黑體" pitchFamily="34" charset="-120"/>
                <a:ea typeface="微軟正黑體" pitchFamily="34" charset="-120"/>
              </a:rPr>
              <a:t>7/1~7/3</a:t>
            </a:r>
            <a:r>
              <a:rPr lang="zh-TW" altLang="en-US" sz="1600" dirty="0" smtClean="0">
                <a:latin typeface="微軟正黑體" pitchFamily="34" charset="-120"/>
                <a:ea typeface="微軟正黑體" pitchFamily="34" charset="-120"/>
              </a:rPr>
              <a:t>進行演練，因適逢</a:t>
            </a:r>
            <a:r>
              <a:rPr lang="en-US" altLang="zh-TW" sz="1600" dirty="0" smtClean="0">
                <a:latin typeface="微軟正黑體" pitchFamily="34" charset="-120"/>
                <a:ea typeface="微軟正黑體" pitchFamily="34" charset="-120"/>
              </a:rPr>
              <a:t>PIMS</a:t>
            </a:r>
            <a:r>
              <a:rPr lang="zh-TW" altLang="en-US" sz="1600" dirty="0" smtClean="0">
                <a:latin typeface="微軟正黑體" pitchFamily="34" charset="-120"/>
                <a:ea typeface="微軟正黑體" pitchFamily="34" charset="-120"/>
              </a:rPr>
              <a:t>、</a:t>
            </a:r>
            <a:r>
              <a:rPr lang="en-US" altLang="zh-TW" sz="1600" dirty="0" smtClean="0">
                <a:latin typeface="微軟正黑體" pitchFamily="34" charset="-120"/>
                <a:ea typeface="微軟正黑體" pitchFamily="34" charset="-120"/>
              </a:rPr>
              <a:t>ISO</a:t>
            </a:r>
            <a:r>
              <a:rPr lang="zh-TW" altLang="en-US" sz="1600" dirty="0" smtClean="0">
                <a:latin typeface="微軟正黑體" pitchFamily="34" charset="-120"/>
                <a:ea typeface="微軟正黑體" pitchFamily="34" charset="-120"/>
              </a:rPr>
              <a:t>查核，</a:t>
            </a:r>
            <a:endParaRPr lang="en-US" altLang="zh-TW" sz="1600" dirty="0" smtClean="0">
              <a:latin typeface="微軟正黑體" pitchFamily="34" charset="-120"/>
              <a:ea typeface="微軟正黑體" pitchFamily="34" charset="-120"/>
            </a:endParaRPr>
          </a:p>
          <a:p>
            <a:pPr marL="0" lvl="1" indent="0">
              <a:buFontTx/>
              <a:buNone/>
              <a:defRPr/>
            </a:pPr>
            <a:r>
              <a:rPr lang="en-US" altLang="zh-TW" sz="1600" dirty="0">
                <a:latin typeface="微軟正黑體" pitchFamily="34" charset="-120"/>
                <a:ea typeface="微軟正黑體" pitchFamily="34" charset="-120"/>
              </a:rPr>
              <a:t> </a:t>
            </a:r>
            <a:r>
              <a:rPr lang="en-US" altLang="zh-TW" sz="1600" dirty="0" smtClean="0">
                <a:latin typeface="微軟正黑體" pitchFamily="34" charset="-120"/>
                <a:ea typeface="微軟正黑體" pitchFamily="34" charset="-120"/>
              </a:rPr>
              <a:t>                         </a:t>
            </a:r>
            <a:r>
              <a:rPr lang="zh-TW" altLang="en-US" sz="1600" dirty="0" smtClean="0">
                <a:latin typeface="微軟正黑體" pitchFamily="34" charset="-120"/>
                <a:ea typeface="微軟正黑體" pitchFamily="34" charset="-120"/>
              </a:rPr>
              <a:t>故延期至</a:t>
            </a:r>
            <a:r>
              <a:rPr lang="en-US" altLang="zh-TW" sz="1600" dirty="0" smtClean="0">
                <a:latin typeface="微軟正黑體" pitchFamily="34" charset="-120"/>
                <a:ea typeface="微軟正黑體" pitchFamily="34" charset="-120"/>
              </a:rPr>
              <a:t>7/20~7/22</a:t>
            </a:r>
            <a:r>
              <a:rPr lang="zh-TW" altLang="en-US" sz="1600" dirty="0" smtClean="0">
                <a:latin typeface="微軟正黑體" pitchFamily="34" charset="-120"/>
                <a:ea typeface="微軟正黑體" pitchFamily="34" charset="-120"/>
              </a:rPr>
              <a:t>。</a:t>
            </a:r>
            <a:endParaRPr lang="en-US" altLang="zh-TW" sz="1600" dirty="0" smtClean="0">
              <a:latin typeface="微軟正黑體" pitchFamily="34" charset="-120"/>
              <a:ea typeface="微軟正黑體" pitchFamily="34" charset="-120"/>
            </a:endParaRPr>
          </a:p>
          <a:p>
            <a:pPr marL="0" lvl="1" indent="0">
              <a:buFontTx/>
              <a:buNone/>
              <a:defRPr/>
            </a:pPr>
            <a:r>
              <a:rPr lang="en-US" altLang="zh-TW" sz="1600" dirty="0" smtClean="0">
                <a:latin typeface="微軟正黑體" pitchFamily="34" charset="-120"/>
                <a:ea typeface="微軟正黑體" pitchFamily="34" charset="-120"/>
              </a:rPr>
              <a:t>    (2)</a:t>
            </a:r>
            <a:r>
              <a:rPr lang="zh-TW" altLang="en-US" sz="1600" dirty="0" smtClean="0">
                <a:latin typeface="微軟正黑體" pitchFamily="34" charset="-120"/>
                <a:ea typeface="微軟正黑體" pitchFamily="34" charset="-120"/>
              </a:rPr>
              <a:t>外匯</a:t>
            </a:r>
            <a:r>
              <a:rPr lang="en-US" altLang="zh-TW" sz="1600" dirty="0" smtClean="0">
                <a:latin typeface="微軟正黑體" pitchFamily="34" charset="-120"/>
                <a:ea typeface="微軟正黑體" pitchFamily="34" charset="-120"/>
              </a:rPr>
              <a:t>CSA</a:t>
            </a:r>
            <a:r>
              <a:rPr lang="zh-TW" altLang="en-US" sz="1600" dirty="0" smtClean="0">
                <a:latin typeface="微軟正黑體" pitchFamily="34" charset="-120"/>
                <a:ea typeface="微軟正黑體" pitchFamily="34" charset="-120"/>
              </a:rPr>
              <a:t>：</a:t>
            </a:r>
            <a:r>
              <a:rPr lang="en-US" altLang="zh-TW" sz="1600" dirty="0">
                <a:latin typeface="微軟正黑體" pitchFamily="34" charset="-120"/>
                <a:ea typeface="微軟正黑體" pitchFamily="34" charset="-120"/>
              </a:rPr>
              <a:t> DR</a:t>
            </a:r>
            <a:r>
              <a:rPr lang="zh-TW" altLang="en-US" sz="1600" dirty="0">
                <a:latin typeface="微軟正黑體" pitchFamily="34" charset="-120"/>
                <a:ea typeface="微軟正黑體" pitchFamily="34" charset="-120"/>
              </a:rPr>
              <a:t>文件已提供，預計</a:t>
            </a:r>
            <a:r>
              <a:rPr lang="en-US" altLang="zh-TW" sz="1600" dirty="0">
                <a:latin typeface="微軟正黑體" pitchFamily="34" charset="-120"/>
                <a:ea typeface="微軟正黑體" pitchFamily="34" charset="-120"/>
              </a:rPr>
              <a:t>7/14</a:t>
            </a:r>
            <a:r>
              <a:rPr lang="zh-TW" altLang="en-US" sz="1600" dirty="0">
                <a:latin typeface="微軟正黑體" pitchFamily="34" charset="-120"/>
                <a:ea typeface="微軟正黑體" pitchFamily="34" charset="-120"/>
              </a:rPr>
              <a:t>審查</a:t>
            </a:r>
            <a:endParaRPr lang="en-US" altLang="zh-TW" sz="1600" dirty="0">
              <a:latin typeface="微軟正黑體" pitchFamily="34" charset="-120"/>
              <a:ea typeface="微軟正黑體" pitchFamily="34" charset="-120"/>
            </a:endParaRPr>
          </a:p>
          <a:p>
            <a:pPr marL="0" lvl="1" indent="0">
              <a:buFontTx/>
              <a:buNone/>
              <a:defRPr/>
            </a:pPr>
            <a:endParaRPr lang="en-US" altLang="zh-TW" sz="1600" dirty="0" smtClean="0">
              <a:latin typeface="微軟正黑體" pitchFamily="34" charset="-120"/>
              <a:ea typeface="微軟正黑體" pitchFamily="34" charset="-120"/>
            </a:endParaRPr>
          </a:p>
          <a:p>
            <a:pPr marL="457200" lvl="1" indent="0" eaLnBrk="1" fontAlgn="auto" hangingPunct="1">
              <a:spcBef>
                <a:spcPts val="0"/>
              </a:spcBef>
              <a:spcAft>
                <a:spcPts val="0"/>
              </a:spcAft>
              <a:buFontTx/>
              <a:buNone/>
              <a:defRPr/>
            </a:pPr>
            <a:endParaRPr lang="en-US" altLang="zh-TW" sz="1600" dirty="0" smtClean="0"/>
          </a:p>
          <a:p>
            <a:pPr marL="457200" lvl="1" indent="0" eaLnBrk="1" fontAlgn="auto" hangingPunct="1">
              <a:spcBef>
                <a:spcPts val="0"/>
              </a:spcBef>
              <a:spcAft>
                <a:spcPts val="0"/>
              </a:spcAft>
              <a:buFontTx/>
              <a:buNone/>
              <a:defRPr/>
            </a:pPr>
            <a:endParaRPr lang="en-US" altLang="zh-TW" sz="1600" dirty="0" smtClean="0"/>
          </a:p>
          <a:p>
            <a:pPr marL="0" indent="0" eaLnBrk="1" fontAlgn="auto" hangingPunct="1">
              <a:spcBef>
                <a:spcPts val="0"/>
              </a:spcBef>
              <a:spcAft>
                <a:spcPts val="0"/>
              </a:spcAft>
              <a:buFontTx/>
              <a:buNone/>
              <a:defRPr/>
            </a:pPr>
            <a:endParaRPr lang="en-US" altLang="zh-TW" sz="1600" dirty="0" smtClean="0"/>
          </a:p>
          <a:p>
            <a:pPr marL="0" indent="0" eaLnBrk="1" fontAlgn="auto" hangingPunct="1">
              <a:spcBef>
                <a:spcPts val="0"/>
              </a:spcBef>
              <a:spcAft>
                <a:spcPts val="0"/>
              </a:spcAft>
              <a:buFontTx/>
              <a:buNone/>
              <a:defRPr/>
            </a:pPr>
            <a:endParaRPr lang="en-US" altLang="zh-TW" sz="1600" dirty="0"/>
          </a:p>
          <a:p>
            <a:pPr marL="0" indent="0" eaLnBrk="1" fontAlgn="auto" hangingPunct="1">
              <a:spcBef>
                <a:spcPts val="0"/>
              </a:spcBef>
              <a:spcAft>
                <a:spcPts val="0"/>
              </a:spcAft>
              <a:buFontTx/>
              <a:buNone/>
              <a:defRPr/>
            </a:pPr>
            <a:endParaRPr lang="en-US" altLang="zh-TW" sz="1600" dirty="0"/>
          </a:p>
          <a:p>
            <a:pPr marL="0" indent="0" eaLnBrk="1" fontAlgn="auto" hangingPunct="1">
              <a:spcBef>
                <a:spcPts val="0"/>
              </a:spcBef>
              <a:spcAft>
                <a:spcPts val="0"/>
              </a:spcAft>
              <a:buFontTx/>
              <a:buNone/>
              <a:defRPr/>
            </a:pPr>
            <a:endParaRPr lang="en-US" altLang="zh-TW" sz="1600" dirty="0" smtClean="0"/>
          </a:p>
        </p:txBody>
      </p:sp>
      <p:sp>
        <p:nvSpPr>
          <p:cNvPr id="22532" name="頁尾版面配置區 2"/>
          <p:cNvSpPr>
            <a:spLocks noGrp="1"/>
          </p:cNvSpPr>
          <p:nvPr>
            <p:ph type="ftr" sz="quarter" idx="11"/>
          </p:nvPr>
        </p:nvSpPr>
        <p:spPr bwMode="auto">
          <a:xfrm>
            <a:off x="468313" y="6572250"/>
            <a:ext cx="6783387"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3546528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頁尾版面配置區 2"/>
          <p:cNvSpPr>
            <a:spLocks noGrp="1"/>
          </p:cNvSpPr>
          <p:nvPr>
            <p:ph type="ftr" sz="quarter" idx="10"/>
          </p:nvPr>
        </p:nvSpPr>
        <p:spPr bwMode="auto">
          <a:xfrm>
            <a:off x="179388" y="6572250"/>
            <a:ext cx="6783387"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
        <p:nvSpPr>
          <p:cNvPr id="4" name="標題 1">
            <a:extLst/>
          </p:cNvPr>
          <p:cNvSpPr>
            <a:spLocks noGrp="1"/>
          </p:cNvSpPr>
          <p:nvPr>
            <p:ph type="title"/>
          </p:nvPr>
        </p:nvSpPr>
        <p:spPr>
          <a:xfrm>
            <a:off x="2070100" y="117475"/>
            <a:ext cx="6246813" cy="538163"/>
          </a:xfrm>
          <a:solidFill>
            <a:schemeClr val="accent2">
              <a:lumMod val="75000"/>
            </a:schemeClr>
          </a:solidFill>
        </p:spPr>
        <p:txBody>
          <a:bodyPr/>
          <a:lstStyle/>
          <a:p>
            <a:pPr>
              <a:defRPr/>
            </a:pPr>
            <a:r>
              <a:rPr lang="zh-TW" altLang="en-US" dirty="0" smtClean="0">
                <a:solidFill>
                  <a:schemeClr val="bg1"/>
                </a:solidFill>
              </a:rPr>
              <a:t>  行政事務</a:t>
            </a:r>
            <a:endParaRPr lang="zh-TW" altLang="en-US" dirty="0">
              <a:solidFill>
                <a:schemeClr val="bg1"/>
              </a:solidFill>
            </a:endParaRPr>
          </a:p>
        </p:txBody>
      </p:sp>
      <p:sp>
        <p:nvSpPr>
          <p:cNvPr id="24580" name="文字方塊 4"/>
          <p:cNvSpPr txBox="1">
            <a:spLocks noChangeArrowheads="1"/>
          </p:cNvSpPr>
          <p:nvPr/>
        </p:nvSpPr>
        <p:spPr bwMode="auto">
          <a:xfrm>
            <a:off x="30163" y="1196975"/>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u="sng">
                <a:solidFill>
                  <a:schemeClr val="tx1"/>
                </a:solidFill>
                <a:latin typeface="Times New Roman" panose="02020603050405020304" pitchFamily="18" charset="0"/>
                <a:ea typeface="新細明體" panose="02020500000000000000" pitchFamily="18" charset="-120"/>
              </a:defRPr>
            </a:lvl1pPr>
            <a:lvl2pPr marL="102870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7~9</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月執行新人訓練</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defRPr/>
            </a:pP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defRPr/>
            </a:pP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外匯測試機弱掃延後修補：此項因防火牆設定，實際為</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50.58</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這一台，故回覆與</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50.58</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的處理相同，刪除原本發出之簽辦單。</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829021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頁尾版面配置區 2"/>
          <p:cNvSpPr>
            <a:spLocks noGrp="1"/>
          </p:cNvSpPr>
          <p:nvPr>
            <p:ph type="ftr" sz="quarter" idx="10"/>
          </p:nvPr>
        </p:nvSpPr>
        <p:spPr bwMode="auto">
          <a:xfrm>
            <a:off x="179388" y="6572250"/>
            <a:ext cx="6783387"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2020/07/07</a:t>
            </a:r>
            <a:endPar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
        <p:nvSpPr>
          <p:cNvPr id="4" name="標題 1">
            <a:extLst/>
          </p:cNvPr>
          <p:cNvSpPr>
            <a:spLocks noGrp="1"/>
          </p:cNvSpPr>
          <p:nvPr>
            <p:ph type="title"/>
          </p:nvPr>
        </p:nvSpPr>
        <p:spPr>
          <a:xfrm>
            <a:off x="2070100" y="117475"/>
            <a:ext cx="6246813" cy="538163"/>
          </a:xfrm>
          <a:solidFill>
            <a:schemeClr val="accent2">
              <a:lumMod val="75000"/>
            </a:schemeClr>
          </a:solidFill>
        </p:spPr>
        <p:txBody>
          <a:bodyPr/>
          <a:lstStyle/>
          <a:p>
            <a:pPr>
              <a:defRPr/>
            </a:pPr>
            <a:r>
              <a:rPr lang="zh-TW" altLang="en-US" dirty="0" smtClean="0">
                <a:solidFill>
                  <a:schemeClr val="bg1"/>
                </a:solidFill>
              </a:rPr>
              <a:t>查核</a:t>
            </a:r>
            <a:endParaRPr lang="zh-TW" altLang="en-US" dirty="0">
              <a:solidFill>
                <a:schemeClr val="bg1"/>
              </a:solidFill>
            </a:endParaRPr>
          </a:p>
        </p:txBody>
      </p:sp>
      <p:sp>
        <p:nvSpPr>
          <p:cNvPr id="25604" name="文字方塊 4"/>
          <p:cNvSpPr txBox="1">
            <a:spLocks noChangeArrowheads="1"/>
          </p:cNvSpPr>
          <p:nvPr/>
        </p:nvSpPr>
        <p:spPr bwMode="auto">
          <a:xfrm>
            <a:off x="0" y="765175"/>
            <a:ext cx="9144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102870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會計師</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108</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年度內控專案審查</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2/14 </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資料下載</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- 108</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年</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12</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月國內債券的交易明細</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含特別股</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已完成</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2.</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會計師查核：</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Rule2014 3/5</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已上版</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3.</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金檢意見追踨</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3/8</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已提供盤後交易資料下載</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r>
              <a:rPr kumimoji="1" lang="en-US" altLang="zh-TW" sz="1600" b="1"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108/12/1~109/02/29</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期間國內股票</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投資部股票交易明細</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102870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2/4</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凱基證成回時間異常</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回報時間為零晨</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5</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點</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，經查證為凱基端的問題，已請凱基證提供說明並提供給稽核，此議題已結案。</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4.108</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年金檢一般查核意見</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此次投訊部無查核意見，無需提供陳述書。</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5.</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109</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年度上半年金控專案查核</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109/04/13(</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一</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至</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109/04/30(</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四</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：投訊部無查核項目，但需協助</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user</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單位提供資料。</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6.109 </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金融消費者專案檢查</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109/4/21~109/06/03</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：投訊部無查核項目，但需協助</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user</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單位提供資料</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7.</a:t>
            </a:r>
            <a:r>
              <a:rPr kumimoji="1" lang="en-US" altLang="zh-TW" sz="1600" b="0" i="0" u="sng"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109</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年度內部稽核作業暨稽核</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109</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年</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FATCA</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法案執行情形專案查核」</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擬於</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109.05.04~109.05.31</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進行專案查核</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，目前僅規劃課有相關需求單。</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8. 109</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年度</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一般查核</a:t>
            </a:r>
            <a:r>
              <a:rPr kumimoji="1" lang="zh-TW"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內部稽核作業暨稽核計劃</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109/5/11~5/31</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：佐證資料已上傳至部室</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share point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     6/19</a:t>
            </a:r>
            <a:r>
              <a:rPr kumimoji="1" lang="zh-TW" altLang="en-US" sz="1600" b="0" i="0" u="none" strike="noStrike" kern="1200" cap="none" spc="0" normalizeH="0" baseline="0" noProof="0" smtClean="0">
                <a:ln>
                  <a:noFill/>
                </a:ln>
                <a:solidFill>
                  <a:srgbClr val="CC6600"/>
                </a:solidFill>
                <a:effectLst/>
                <a:uLnTx/>
                <a:uFillTx/>
                <a:latin typeface="微軟正黑體" panose="020B0604030504040204" pitchFamily="34" charset="-120"/>
                <a:ea typeface="微軟正黑體" panose="020B0604030504040204" pitchFamily="34" charset="-120"/>
                <a:cs typeface="+mn-cs"/>
              </a:rPr>
              <a:t>詢問佳蕙，尚未查核</a:t>
            </a:r>
            <a:endParaRPr kumimoji="1" lang="en-US" altLang="zh-TW" sz="1600" b="0" i="0" u="none" strike="noStrike" kern="1200" cap="none" spc="0" normalizeH="0" baseline="0" noProof="0" smtClean="0">
              <a:ln>
                <a:noFill/>
              </a:ln>
              <a:solidFill>
                <a:srgbClr val="CC66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9.</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有價證券金檢專案查核</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 109/5/11~109/05/20</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：提供項目「國內</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外股交易、法規檢核項目</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金檢</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1090430</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來函，要求提供缺失項目之佐證資料：</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109/03</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國內股票交易資料：</a:t>
            </a:r>
            <a:r>
              <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5/7</a:t>
            </a:r>
            <a:r>
              <a:rPr kumimoji="1" lang="zh-TW" altLang="en-US"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已提供</a:t>
            </a: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TW" sz="1600" b="0" i="0" u="none" strike="noStrike" kern="1200" cap="none" spc="0" normalizeH="0" baseline="0" noProof="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11.</a:t>
            </a:r>
            <a:r>
              <a:rPr kumimoji="1" lang="zh-TW" altLang="en-US" sz="1600" b="0" i="0" u="none" strike="noStrike" kern="1200" cap="none" spc="0" normalizeH="0" baseline="0" noProof="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稽核室資安評估覆核：預計</a:t>
            </a:r>
            <a:r>
              <a:rPr kumimoji="1" lang="en-US" altLang="zh-TW" sz="1600" b="0" i="0" u="none" strike="noStrike" kern="1200" cap="none" spc="0" normalizeH="0" baseline="0" noProof="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7/13</a:t>
            </a:r>
            <a:r>
              <a:rPr kumimoji="1" lang="zh-TW" altLang="en-US" sz="1600" b="0" i="0" u="none" strike="noStrike" kern="1200" cap="none" spc="0" normalizeH="0" baseline="0" noProof="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之後與資規部、稽核室、部室各課資安評估窗口討論覆核方式，以減少重工。</a:t>
            </a:r>
            <a:endParaRPr kumimoji="1" lang="en-US" altLang="zh-TW" sz="1600" b="0" i="0" u="none" strike="noStrike" kern="1200" cap="none" spc="0" normalizeH="0" baseline="0" noProof="0" smtClean="0">
              <a:ln>
                <a:noFill/>
              </a:ln>
              <a:solidFill>
                <a:srgbClr val="FF0000"/>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TW" sz="16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655216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bwMode="auto">
          <a:xfrm>
            <a:off x="611188" y="22794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TW" altLang="en-US" sz="5400" smtClean="0">
                <a:solidFill>
                  <a:srgbClr val="000000"/>
                </a:solidFill>
              </a:rPr>
              <a:t>課務報告</a:t>
            </a:r>
            <a:r>
              <a:rPr kumimoji="0" lang="en-US" altLang="zh-TW" sz="5400" smtClean="0">
                <a:solidFill>
                  <a:srgbClr val="000000"/>
                </a:solidFill>
              </a:rPr>
              <a:t>-</a:t>
            </a:r>
            <a:r>
              <a:rPr kumimoji="0" lang="zh-TW" altLang="en-US" sz="5400" smtClean="0">
                <a:solidFill>
                  <a:srgbClr val="000000"/>
                </a:solidFill>
              </a:rPr>
              <a:t>投資資訊二課</a:t>
            </a:r>
            <a:br>
              <a:rPr kumimoji="0" lang="zh-TW" altLang="en-US" sz="5400" smtClean="0">
                <a:solidFill>
                  <a:srgbClr val="000000"/>
                </a:solidFill>
              </a:rPr>
            </a:br>
            <a:endParaRPr lang="zh-TW" altLang="en-US" sz="5400" smtClean="0"/>
          </a:p>
        </p:txBody>
      </p:sp>
      <p:sp>
        <p:nvSpPr>
          <p:cNvPr id="9219" name="文字方塊 1"/>
          <p:cNvSpPr txBox="1">
            <a:spLocks noChangeArrowheads="1"/>
          </p:cNvSpPr>
          <p:nvPr/>
        </p:nvSpPr>
        <p:spPr bwMode="auto">
          <a:xfrm>
            <a:off x="2622203" y="3670882"/>
            <a:ext cx="39805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a:r>
              <a:rPr kumimoji="0" lang="zh-TW" altLang="en-US" sz="3200" u="none" dirty="0">
                <a:solidFill>
                  <a:srgbClr val="000000"/>
                </a:solidFill>
                <a:latin typeface="微軟正黑體" pitchFamily="34" charset="-120"/>
                <a:ea typeface="微軟正黑體" pitchFamily="34" charset="-120"/>
              </a:rPr>
              <a:t>報告人</a:t>
            </a:r>
            <a:r>
              <a:rPr kumimoji="0" lang="zh-TW" altLang="en-US" sz="3200" u="none" dirty="0" smtClean="0">
                <a:solidFill>
                  <a:srgbClr val="000000"/>
                </a:solidFill>
                <a:latin typeface="微軟正黑體" pitchFamily="34" charset="-120"/>
                <a:ea typeface="微軟正黑體" pitchFamily="34" charset="-120"/>
              </a:rPr>
              <a:t>：</a:t>
            </a:r>
            <a:r>
              <a:rPr kumimoji="0" lang="zh-TW" altLang="en-US" sz="3200" u="none" dirty="0" smtClean="0">
                <a:latin typeface="微軟正黑體" pitchFamily="34" charset="-120"/>
                <a:ea typeface="微軟正黑體" pitchFamily="34" charset="-120"/>
              </a:rPr>
              <a:t>陳惠雯 </a:t>
            </a:r>
            <a:r>
              <a:rPr kumimoji="0" lang="zh-TW" altLang="en-US" sz="3200" u="none" dirty="0" smtClean="0">
                <a:solidFill>
                  <a:srgbClr val="000000"/>
                </a:solidFill>
                <a:latin typeface="微軟正黑體" pitchFamily="34" charset="-120"/>
                <a:ea typeface="微軟正黑體" pitchFamily="34" charset="-120"/>
              </a:rPr>
              <a:t>經理</a:t>
            </a:r>
            <a:endParaRPr kumimoji="0" lang="zh-TW" altLang="en-US" sz="3200" u="none" dirty="0">
              <a:solidFill>
                <a:srgbClr val="000000"/>
              </a:solidFill>
              <a:latin typeface="微軟正黑體" pitchFamily="34" charset="-120"/>
              <a:ea typeface="微軟正黑體" pitchFamily="34" charset="-120"/>
            </a:endParaRPr>
          </a:p>
        </p:txBody>
      </p:sp>
      <p:sp>
        <p:nvSpPr>
          <p:cNvPr id="9220" name="頁尾版面配置區 3"/>
          <p:cNvSpPr>
            <a:spLocks noGrp="1"/>
          </p:cNvSpPr>
          <p:nvPr>
            <p:ph type="ftr" sz="quarter" idx="11"/>
          </p:nvPr>
        </p:nvSpPr>
        <p:spPr bwMode="auto">
          <a:xfrm>
            <a:off x="250825" y="6383307"/>
            <a:ext cx="6783388" cy="287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eaLnBrk="1" hangingPunct="1"/>
            <a:r>
              <a:rPr lang="zh-TW" altLang="en-US" sz="900" u="none" dirty="0">
                <a:solidFill>
                  <a:srgbClr val="000000"/>
                </a:solidFill>
                <a:latin typeface="微軟正黑體" pitchFamily="34" charset="-120"/>
                <a:ea typeface="微軟正黑體" pitchFamily="34" charset="-120"/>
              </a:rPr>
              <a:t>機密等級：密            日期</a:t>
            </a:r>
            <a:r>
              <a:rPr lang="zh-TW" altLang="en-US" sz="900" u="none" dirty="0" smtClean="0">
                <a:solidFill>
                  <a:srgbClr val="000000"/>
                </a:solidFill>
                <a:latin typeface="微軟正黑體" pitchFamily="34" charset="-120"/>
                <a:ea typeface="微軟正黑體" pitchFamily="34" charset="-120"/>
              </a:rPr>
              <a:t>：</a:t>
            </a:r>
            <a:r>
              <a:rPr lang="en-US" altLang="zh-TW" sz="900" u="none" dirty="0" smtClean="0">
                <a:solidFill>
                  <a:srgbClr val="000000"/>
                </a:solidFill>
                <a:latin typeface="微軟正黑體" pitchFamily="34" charset="-120"/>
                <a:ea typeface="微軟正黑體" pitchFamily="34" charset="-120"/>
              </a:rPr>
              <a:t>2020/07/07</a:t>
            </a:r>
            <a:endParaRPr lang="zh-TW" altLang="en-US" sz="900" u="none"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剪去並圓角化單一角落矩形 36"/>
          <p:cNvSpPr/>
          <p:nvPr/>
        </p:nvSpPr>
        <p:spPr bwMode="auto">
          <a:xfrm>
            <a:off x="7236296" y="4244660"/>
            <a:ext cx="1296144" cy="1056503"/>
          </a:xfrm>
          <a:prstGeom prst="snipRound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2400" b="0" i="0" u="sng" strike="noStrike" kern="1200" cap="none" spc="0" normalizeH="0" baseline="0" noProof="0" smtClean="0">
              <a:ln>
                <a:noFill/>
              </a:ln>
              <a:solidFill>
                <a:srgbClr val="000000"/>
              </a:solidFill>
              <a:effectLst/>
              <a:uLnTx/>
              <a:uFillTx/>
              <a:latin typeface="Times New Roman" pitchFamily="18" charset="0"/>
              <a:ea typeface="新細明體" pitchFamily="18" charset="-120"/>
              <a:cs typeface="+mn-cs"/>
            </a:endParaRPr>
          </a:p>
        </p:txBody>
      </p:sp>
      <p:sp>
        <p:nvSpPr>
          <p:cNvPr id="2" name="標題 1"/>
          <p:cNvSpPr>
            <a:spLocks noGrp="1"/>
          </p:cNvSpPr>
          <p:nvPr>
            <p:ph type="title"/>
          </p:nvPr>
        </p:nvSpPr>
        <p:spPr>
          <a:xfrm>
            <a:off x="565116" y="765498"/>
            <a:ext cx="6247357" cy="537964"/>
          </a:xfrm>
        </p:spPr>
        <p:txBody>
          <a:bodyPr anchor="ctr"/>
          <a:lstStyle/>
          <a:p>
            <a:r>
              <a:rPr lang="zh-TW" altLang="en-US" b="1" dirty="0"/>
              <a:t>國內股、債、基</a:t>
            </a:r>
            <a:r>
              <a:rPr lang="zh-TW" altLang="en-US" b="1" dirty="0" smtClean="0"/>
              <a:t>報表提供方式說明</a:t>
            </a:r>
            <a:endParaRPr lang="zh-TW" altLang="en-US" b="1" dirty="0"/>
          </a:p>
        </p:txBody>
      </p:sp>
      <p:sp>
        <p:nvSpPr>
          <p:cNvPr id="4" name="頁尾版面配置區 3"/>
          <p:cNvSpPr>
            <a:spLocks noGrp="1"/>
          </p:cNvSpPr>
          <p:nvPr>
            <p:ph type="ftr" sz="quarter" idx="11"/>
          </p:nvPr>
        </p:nvSpPr>
        <p:spPr/>
        <p:txBody>
          <a:bodyPr anchor="ct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a:t>
            </a:r>
            <a:endParaRPr kumimoji="1" lang="zh-TW" altLang="en-US" sz="9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
        <p:nvSpPr>
          <p:cNvPr id="5" name="圓角矩形 4"/>
          <p:cNvSpPr/>
          <p:nvPr/>
        </p:nvSpPr>
        <p:spPr bwMode="auto">
          <a:xfrm>
            <a:off x="611560" y="1773610"/>
            <a:ext cx="1296144" cy="432048"/>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PORTIA</a:t>
            </a:r>
            <a:endParaRPr kumimoji="1" lang="zh-TW" altLang="en-US"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p:txBody>
      </p:sp>
      <p:sp>
        <p:nvSpPr>
          <p:cNvPr id="6" name="文字方塊 5"/>
          <p:cNvSpPr txBox="1"/>
          <p:nvPr/>
        </p:nvSpPr>
        <p:spPr>
          <a:xfrm>
            <a:off x="474802" y="2237016"/>
            <a:ext cx="1569660" cy="369332"/>
          </a:xfrm>
          <a:prstGeom prst="rect">
            <a:avLst/>
          </a:prstGeom>
          <a:noFill/>
        </p:spPr>
        <p:txBody>
          <a:bodyPr wrap="none"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8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提供投組資產</a:t>
            </a:r>
            <a:endParaRPr kumimoji="1" lang="zh-TW" altLang="en-US" sz="1800" b="0"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endParaRPr>
          </a:p>
        </p:txBody>
      </p:sp>
      <p:sp>
        <p:nvSpPr>
          <p:cNvPr id="7" name="圓角矩形 6"/>
          <p:cNvSpPr/>
          <p:nvPr/>
        </p:nvSpPr>
        <p:spPr bwMode="auto">
          <a:xfrm>
            <a:off x="611560" y="3645817"/>
            <a:ext cx="1296144" cy="433789"/>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光訊系統</a:t>
            </a:r>
          </a:p>
        </p:txBody>
      </p:sp>
      <p:sp>
        <p:nvSpPr>
          <p:cNvPr id="8" name="文字方塊 7"/>
          <p:cNvSpPr txBox="1"/>
          <p:nvPr/>
        </p:nvSpPr>
        <p:spPr>
          <a:xfrm>
            <a:off x="557858" y="4149874"/>
            <a:ext cx="1261884" cy="523220"/>
          </a:xfrm>
          <a:prstGeom prst="rect">
            <a:avLst/>
          </a:prstGeom>
          <a:noFill/>
        </p:spPr>
        <p:txBody>
          <a:bodyPr wrap="non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提供帳務資產</a:t>
            </a:r>
            <a:endPar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無投組資料</a:t>
            </a:r>
            <a:endPar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endParaRPr>
          </a:p>
        </p:txBody>
      </p:sp>
      <p:sp>
        <p:nvSpPr>
          <p:cNvPr id="10" name="圓角矩形 9"/>
          <p:cNvSpPr/>
          <p:nvPr/>
        </p:nvSpPr>
        <p:spPr bwMode="auto">
          <a:xfrm>
            <a:off x="2267744" y="3647559"/>
            <a:ext cx="1296144" cy="432048"/>
          </a:xfrm>
          <a:prstGeom prst="round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2000" b="1" i="0" u="none" strike="noStrike" kern="1200" cap="none" spc="0" normalizeH="0" baseline="0" noProof="0" dirty="0" smtClean="0">
                <a:ln>
                  <a:noFill/>
                </a:ln>
                <a:solidFill>
                  <a:srgbClr val="FFFFFF"/>
                </a:solidFill>
                <a:effectLst/>
                <a:uLnTx/>
                <a:uFillTx/>
                <a:latin typeface="微軟正黑體" pitchFamily="34" charset="-120"/>
                <a:ea typeface="微軟正黑體" pitchFamily="34" charset="-120"/>
                <a:cs typeface="+mn-cs"/>
              </a:rPr>
              <a:t>光訊系統</a:t>
            </a:r>
          </a:p>
        </p:txBody>
      </p:sp>
      <p:sp>
        <p:nvSpPr>
          <p:cNvPr id="11" name="文字方塊 10"/>
          <p:cNvSpPr txBox="1"/>
          <p:nvPr/>
        </p:nvSpPr>
        <p:spPr>
          <a:xfrm>
            <a:off x="611188" y="4354138"/>
            <a:ext cx="3856671" cy="738664"/>
          </a:xfrm>
          <a:prstGeom prst="rect">
            <a:avLst/>
          </a:prstGeom>
          <a:noFill/>
        </p:spPr>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4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投組</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改造需求</a:t>
            </a:r>
            <a:endPar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*提供投組資料</a:t>
            </a:r>
            <a:endPar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400" b="1"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股票、基金</a:t>
            </a:r>
            <a:r>
              <a:rPr kumimoji="1" lang="zh-TW" altLang="en-US" sz="1400" b="1" i="0" u="sng"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系統調整</a:t>
            </a:r>
            <a:r>
              <a:rPr kumimoji="1" lang="zh-TW" altLang="en-US" sz="1400" b="1"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預計</a:t>
            </a:r>
            <a:r>
              <a:rPr kumimoji="1" lang="en-US" altLang="zh-TW" sz="1400" b="1"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2020</a:t>
            </a:r>
            <a:r>
              <a:rPr kumimoji="1" lang="zh-TW" altLang="en-US" sz="1400" b="1"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年上線</a:t>
            </a:r>
            <a:endParaRPr kumimoji="1" lang="en-US" altLang="zh-TW" sz="1400" b="1"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p:txBody>
      </p:sp>
      <p:sp>
        <p:nvSpPr>
          <p:cNvPr id="12" name="圓角矩形 11"/>
          <p:cNvSpPr/>
          <p:nvPr/>
        </p:nvSpPr>
        <p:spPr bwMode="auto">
          <a:xfrm>
            <a:off x="611560" y="2709714"/>
            <a:ext cx="1296144" cy="504056"/>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FAS</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系統</a:t>
            </a:r>
          </a:p>
        </p:txBody>
      </p:sp>
      <p:sp>
        <p:nvSpPr>
          <p:cNvPr id="13" name="圓角矩形 12"/>
          <p:cNvSpPr/>
          <p:nvPr/>
        </p:nvSpPr>
        <p:spPr bwMode="auto">
          <a:xfrm>
            <a:off x="5113947" y="2633725"/>
            <a:ext cx="1728192" cy="868077"/>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2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國外帳務系統</a:t>
            </a:r>
          </a:p>
        </p:txBody>
      </p:sp>
      <p:sp>
        <p:nvSpPr>
          <p:cNvPr id="14" name="圓角矩形 13"/>
          <p:cNvSpPr/>
          <p:nvPr/>
        </p:nvSpPr>
        <p:spPr bwMode="auto">
          <a:xfrm>
            <a:off x="5143638" y="3526810"/>
            <a:ext cx="1728192" cy="865091"/>
          </a:xfrm>
          <a:prstGeom prst="round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2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國內帳務資料</a:t>
            </a:r>
          </a:p>
        </p:txBody>
      </p:sp>
      <p:cxnSp>
        <p:nvCxnSpPr>
          <p:cNvPr id="16" name="肘形接點 15"/>
          <p:cNvCxnSpPr>
            <a:stCxn id="12" idx="3"/>
            <a:endCxn id="14" idx="1"/>
          </p:cNvCxnSpPr>
          <p:nvPr/>
        </p:nvCxnSpPr>
        <p:spPr bwMode="auto">
          <a:xfrm>
            <a:off x="1907704" y="2961742"/>
            <a:ext cx="3235934" cy="997614"/>
          </a:xfrm>
          <a:prstGeom prst="bentConnector3">
            <a:avLst>
              <a:gd name="adj1" fmla="val 71488"/>
            </a:avLst>
          </a:prstGeom>
          <a:solidFill>
            <a:schemeClr val="accent1"/>
          </a:soli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肘形接點 18"/>
          <p:cNvCxnSpPr>
            <a:stCxn id="5" idx="3"/>
            <a:endCxn id="14" idx="1"/>
          </p:cNvCxnSpPr>
          <p:nvPr/>
        </p:nvCxnSpPr>
        <p:spPr bwMode="auto">
          <a:xfrm>
            <a:off x="1907704" y="1989634"/>
            <a:ext cx="3235934" cy="1969722"/>
          </a:xfrm>
          <a:prstGeom prst="bentConnector3">
            <a:avLst>
              <a:gd name="adj1" fmla="val 71488"/>
            </a:avLst>
          </a:prstGeom>
          <a:solidFill>
            <a:schemeClr val="accent1"/>
          </a:soli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肘形接點 21"/>
          <p:cNvCxnSpPr>
            <a:stCxn id="10" idx="3"/>
          </p:cNvCxnSpPr>
          <p:nvPr/>
        </p:nvCxnSpPr>
        <p:spPr bwMode="auto">
          <a:xfrm>
            <a:off x="3563888" y="3863583"/>
            <a:ext cx="1550059" cy="381077"/>
          </a:xfrm>
          <a:prstGeom prst="bentConnector3">
            <a:avLst>
              <a:gd name="adj1" fmla="val 24806"/>
            </a:avLst>
          </a:prstGeom>
          <a:solidFill>
            <a:schemeClr val="accent1"/>
          </a:solidFill>
          <a:ln w="28575"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文字方塊 25"/>
          <p:cNvSpPr txBox="1"/>
          <p:nvPr/>
        </p:nvSpPr>
        <p:spPr>
          <a:xfrm>
            <a:off x="4144144" y="2505207"/>
            <a:ext cx="430887" cy="913070"/>
          </a:xfrm>
          <a:prstGeom prst="rect">
            <a:avLst/>
          </a:prstGeom>
          <a:noFill/>
          <a:ln>
            <a:solidFill>
              <a:schemeClr val="bg1"/>
            </a:solidFill>
          </a:ln>
        </p:spPr>
        <p:txBody>
          <a:bodyPr vert="eaVert" wrap="none"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600" b="0" i="0" u="none" strike="noStrike" kern="1200" cap="none" spc="0" normalizeH="0" baseline="0" noProof="0" dirty="0" smtClean="0">
                <a:ln>
                  <a:noFill/>
                </a:ln>
                <a:solidFill>
                  <a:srgbClr val="FF3300"/>
                </a:solidFill>
                <a:effectLst/>
                <a:uLnTx/>
                <a:uFillTx/>
                <a:latin typeface="微軟正黑體" pitchFamily="34" charset="-120"/>
                <a:ea typeface="微軟正黑體" pitchFamily="34" charset="-120"/>
                <a:cs typeface="+mn-cs"/>
              </a:rPr>
              <a:t>歷史資料</a:t>
            </a:r>
            <a:endParaRPr kumimoji="1" lang="zh-TW" altLang="en-US" sz="1600" b="0" i="0" u="none" strike="noStrike" kern="1200" cap="none" spc="0" normalizeH="0" baseline="0" noProof="0" dirty="0">
              <a:ln>
                <a:noFill/>
              </a:ln>
              <a:solidFill>
                <a:srgbClr val="FF3300"/>
              </a:solidFill>
              <a:effectLst/>
              <a:uLnTx/>
              <a:uFillTx/>
              <a:latin typeface="微軟正黑體" pitchFamily="34" charset="-120"/>
              <a:ea typeface="微軟正黑體" pitchFamily="34" charset="-120"/>
              <a:cs typeface="+mn-cs"/>
            </a:endParaRPr>
          </a:p>
        </p:txBody>
      </p:sp>
      <p:sp>
        <p:nvSpPr>
          <p:cNvPr id="27" name="文字方塊 26"/>
          <p:cNvSpPr txBox="1"/>
          <p:nvPr/>
        </p:nvSpPr>
        <p:spPr>
          <a:xfrm>
            <a:off x="3923928" y="3997147"/>
            <a:ext cx="1005403" cy="584775"/>
          </a:xfrm>
          <a:prstGeom prst="rect">
            <a:avLst/>
          </a:prstGeom>
          <a:noFill/>
          <a:ln>
            <a:noFill/>
          </a:ln>
        </p:spPr>
        <p:txBody>
          <a:bodyPr wrap="none"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600" b="1" i="0" u="none" strike="noStrike" kern="1200" cap="none" spc="0" normalizeH="0" baseline="0" noProof="0" dirty="0">
                <a:ln>
                  <a:noFill/>
                </a:ln>
                <a:solidFill>
                  <a:srgbClr val="00B050"/>
                </a:solidFill>
                <a:effectLst/>
                <a:uLnTx/>
                <a:uFillTx/>
                <a:latin typeface="微軟正黑體" pitchFamily="34" charset="-120"/>
                <a:ea typeface="微軟正黑體" pitchFamily="34" charset="-120"/>
                <a:cs typeface="+mn-cs"/>
              </a:rPr>
              <a:t>光訊</a:t>
            </a:r>
            <a:r>
              <a:rPr kumimoji="1" lang="en-US" altLang="zh-TW" sz="1600" b="1" i="0" u="none" strike="noStrike" kern="1200" cap="none" spc="0" normalizeH="0" baseline="0" noProof="0" dirty="0" smtClean="0">
                <a:ln>
                  <a:noFill/>
                </a:ln>
                <a:solidFill>
                  <a:srgbClr val="00B050"/>
                </a:solidFill>
                <a:effectLst/>
                <a:uLnTx/>
                <a:uFillTx/>
                <a:latin typeface="微軟正黑體" pitchFamily="34" charset="-120"/>
                <a:ea typeface="微軟正黑體" pitchFamily="34" charset="-120"/>
                <a:cs typeface="+mn-cs"/>
              </a:rPr>
              <a:t>API</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600" b="1" i="0" u="none" strike="noStrike" kern="1200" cap="none" spc="0" normalizeH="0" baseline="0" noProof="0" dirty="0" smtClean="0">
                <a:ln>
                  <a:noFill/>
                </a:ln>
                <a:solidFill>
                  <a:srgbClr val="00B050"/>
                </a:solidFill>
                <a:effectLst/>
                <a:uLnTx/>
                <a:uFillTx/>
                <a:latin typeface="微軟正黑體" pitchFamily="34" charset="-120"/>
                <a:ea typeface="微軟正黑體" pitchFamily="34" charset="-120"/>
                <a:cs typeface="+mn-cs"/>
              </a:rPr>
              <a:t>平行資料</a:t>
            </a:r>
            <a:endParaRPr kumimoji="1" lang="zh-TW" altLang="en-US" sz="1600" b="1" i="0" u="none" strike="noStrike" kern="1200" cap="none" spc="0" normalizeH="0" baseline="0" noProof="0" dirty="0">
              <a:ln>
                <a:noFill/>
              </a:ln>
              <a:solidFill>
                <a:srgbClr val="00B050"/>
              </a:solidFill>
              <a:effectLst/>
              <a:uLnTx/>
              <a:uFillTx/>
              <a:latin typeface="微軟正黑體" pitchFamily="34" charset="-120"/>
              <a:ea typeface="微軟正黑體" pitchFamily="34" charset="-120"/>
              <a:cs typeface="+mn-cs"/>
            </a:endParaRPr>
          </a:p>
        </p:txBody>
      </p:sp>
      <p:sp>
        <p:nvSpPr>
          <p:cNvPr id="29" name="文字方塊 28"/>
          <p:cNvSpPr txBox="1"/>
          <p:nvPr/>
        </p:nvSpPr>
        <p:spPr>
          <a:xfrm>
            <a:off x="3674113" y="5141724"/>
            <a:ext cx="3562183" cy="1600438"/>
          </a:xfrm>
          <a:prstGeom prst="rect">
            <a:avLst/>
          </a:prstGeom>
          <a:noFill/>
        </p:spPr>
        <p:txBody>
          <a:bodyPr wrap="square"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1.</a:t>
            </a:r>
            <a:r>
              <a:rPr kumimoji="1" lang="zh-TW" altLang="en-US" sz="1400" b="1" i="0" u="sng"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歷史資料</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以</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FAS</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為</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BASE</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，配合</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PORTIA</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及光訊資料。</a:t>
            </a:r>
            <a:endPar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742950" marR="0" lvl="1"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股票</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:2018/1/1~</a:t>
            </a:r>
            <a:r>
              <a:rPr kumimoji="1" lang="en-US" altLang="zh-TW" sz="1400" b="1"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2020/6/9</a:t>
            </a:r>
            <a:r>
              <a:rPr kumimoji="1" lang="zh-TW" altLang="en-US"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a:t>
            </a:r>
            <a:endParaRPr kumimoji="1" lang="en-US" altLang="zh-TW"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endParaRPr>
          </a:p>
          <a:p>
            <a:pPr marL="742950" marR="0" lvl="1"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zh-TW" altLang="en-US"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基金</a:t>
            </a:r>
            <a:r>
              <a:rPr kumimoji="1" lang="en-US" altLang="zh-TW"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:2018/1/1~2020/7/9</a:t>
            </a:r>
            <a:r>
              <a:rPr kumimoji="1" lang="zh-TW" altLang="en-US"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a:t>
            </a:r>
            <a:endParaRPr kumimoji="1" lang="en-US" altLang="zh-TW"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光訊</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API</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提供日後的</a:t>
            </a:r>
            <a:r>
              <a:rPr kumimoji="1" lang="zh-TW" altLang="en-US" sz="1400" b="1" i="0" u="sng"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平行資料</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742950" marR="0" lvl="1"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zh-TW" altLang="en-US" sz="1400" b="1"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股票</a:t>
            </a:r>
            <a:r>
              <a:rPr kumimoji="1" lang="en-US" altLang="zh-TW" sz="1400" b="1"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:2020/6/10</a:t>
            </a:r>
            <a:r>
              <a:rPr kumimoji="1" lang="zh-TW" altLang="en-US"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a:t>
            </a:r>
            <a:endParaRPr kumimoji="1" lang="en-US" altLang="zh-TW" sz="1400" b="0" i="0" u="none" strike="noStrike" kern="1200" cap="none" spc="0" normalizeH="0" baseline="0" noProof="0" dirty="0">
              <a:ln>
                <a:noFill/>
              </a:ln>
              <a:solidFill>
                <a:srgbClr val="134AF9"/>
              </a:solidFill>
              <a:effectLst/>
              <a:uLnTx/>
              <a:uFillTx/>
              <a:latin typeface="微軟正黑體" pitchFamily="34" charset="-120"/>
              <a:ea typeface="微軟正黑體" pitchFamily="34" charset="-120"/>
              <a:cs typeface="+mn-cs"/>
            </a:endParaRPr>
          </a:p>
          <a:p>
            <a:pPr marL="742950" marR="0" lvl="1"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zh-TW" altLang="en-US" sz="1400" b="0" i="0" u="none" strike="noStrike" kern="1200" cap="none" spc="0" normalizeH="0" baseline="0" noProof="0" dirty="0">
                <a:ln>
                  <a:noFill/>
                </a:ln>
                <a:solidFill>
                  <a:srgbClr val="134AF9"/>
                </a:solidFill>
                <a:effectLst/>
                <a:uLnTx/>
                <a:uFillTx/>
                <a:latin typeface="微軟正黑體" pitchFamily="34" charset="-120"/>
                <a:ea typeface="微軟正黑體" pitchFamily="34" charset="-120"/>
                <a:cs typeface="+mn-cs"/>
              </a:rPr>
              <a:t>基金</a:t>
            </a:r>
            <a:r>
              <a:rPr kumimoji="1" lang="en-US" altLang="zh-TW"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預計</a:t>
            </a:r>
            <a:r>
              <a:rPr kumimoji="1" lang="en-US" altLang="zh-TW"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2020/7/10</a:t>
            </a:r>
            <a:r>
              <a:rPr kumimoji="1" lang="zh-TW" altLang="en-US" sz="14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a:t>
            </a:r>
            <a:endParaRPr kumimoji="1" lang="en-US" altLang="zh-TW" sz="1400" b="0" i="0" u="none" strike="noStrike" kern="1200" cap="none" spc="0" normalizeH="0" baseline="0" noProof="0" dirty="0">
              <a:ln>
                <a:noFill/>
              </a:ln>
              <a:solidFill>
                <a:srgbClr val="134AF9"/>
              </a:solidFill>
              <a:effectLst/>
              <a:uLnTx/>
              <a:uFillTx/>
              <a:latin typeface="微軟正黑體" pitchFamily="34" charset="-120"/>
              <a:ea typeface="微軟正黑體" pitchFamily="34" charset="-120"/>
              <a:cs typeface="+mn-cs"/>
            </a:endParaRPr>
          </a:p>
        </p:txBody>
      </p:sp>
      <p:sp>
        <p:nvSpPr>
          <p:cNvPr id="36" name="剪去並圓角化單一角落矩形 35"/>
          <p:cNvSpPr/>
          <p:nvPr/>
        </p:nvSpPr>
        <p:spPr bwMode="auto">
          <a:xfrm>
            <a:off x="7380312" y="4361917"/>
            <a:ext cx="1368152" cy="1156109"/>
          </a:xfrm>
          <a:prstGeom prst="snipRound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6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國內股票、基金、債券之</a:t>
            </a:r>
            <a:r>
              <a:rPr kumimoji="1" lang="en-US" altLang="zh-TW" sz="16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PORTIA</a:t>
            </a:r>
            <a:r>
              <a:rPr kumimoji="1" lang="zh-TW" altLang="en-US" sz="16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報表</a:t>
            </a:r>
          </a:p>
        </p:txBody>
      </p:sp>
      <p:cxnSp>
        <p:nvCxnSpPr>
          <p:cNvPr id="39" name="肘形接點 38"/>
          <p:cNvCxnSpPr>
            <a:stCxn id="14" idx="3"/>
            <a:endCxn id="36" idx="2"/>
          </p:cNvCxnSpPr>
          <p:nvPr/>
        </p:nvCxnSpPr>
        <p:spPr bwMode="auto">
          <a:xfrm>
            <a:off x="6871830" y="3959356"/>
            <a:ext cx="508482" cy="980616"/>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圓角矩形 47"/>
          <p:cNvSpPr/>
          <p:nvPr/>
        </p:nvSpPr>
        <p:spPr bwMode="auto">
          <a:xfrm>
            <a:off x="4860032" y="1989634"/>
            <a:ext cx="2376264" cy="2622361"/>
          </a:xfrm>
          <a:prstGeom prst="roundRect">
            <a:avLst/>
          </a:prstGeom>
          <a:noFill/>
          <a:ln w="38100" cap="flat" cmpd="sng" algn="ctr">
            <a:solidFill>
              <a:srgbClr val="134AF9"/>
            </a:solidFill>
            <a:prstDash val="sysDot"/>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2400" b="0" i="0" u="sng" strike="noStrike" kern="1200" cap="none" spc="0" normalizeH="0" baseline="0" noProof="0" smtClean="0">
              <a:ln>
                <a:noFill/>
              </a:ln>
              <a:solidFill>
                <a:srgbClr val="000000"/>
              </a:solidFill>
              <a:effectLst/>
              <a:uLnTx/>
              <a:uFillTx/>
              <a:latin typeface="Times New Roman" pitchFamily="18" charset="0"/>
              <a:ea typeface="新細明體" pitchFamily="18" charset="-120"/>
              <a:cs typeface="+mn-cs"/>
            </a:endParaRPr>
          </a:p>
        </p:txBody>
      </p:sp>
      <p:sp>
        <p:nvSpPr>
          <p:cNvPr id="51" name="文字方塊 50"/>
          <p:cNvSpPr txBox="1"/>
          <p:nvPr/>
        </p:nvSpPr>
        <p:spPr>
          <a:xfrm>
            <a:off x="4884341" y="2140541"/>
            <a:ext cx="2236510" cy="400110"/>
          </a:xfrm>
          <a:prstGeom prst="rect">
            <a:avLst/>
          </a:prstGeom>
          <a:noFill/>
        </p:spPr>
        <p:txBody>
          <a:bodyPr wrap="none"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2000" b="1"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投資管理報表專案</a:t>
            </a:r>
            <a:endParaRPr kumimoji="1" lang="zh-TW" altLang="en-US" sz="2000" b="1" i="0" u="none" strike="noStrike" kern="1200" cap="none" spc="0" normalizeH="0" baseline="0" noProof="0" dirty="0">
              <a:ln>
                <a:noFill/>
              </a:ln>
              <a:solidFill>
                <a:srgbClr val="134AF9"/>
              </a:solidFill>
              <a:effectLst/>
              <a:uLnTx/>
              <a:uFillTx/>
              <a:latin typeface="微軟正黑體" pitchFamily="34" charset="-120"/>
              <a:ea typeface="微軟正黑體" pitchFamily="34" charset="-120"/>
              <a:cs typeface="+mn-cs"/>
            </a:endParaRPr>
          </a:p>
        </p:txBody>
      </p:sp>
      <p:cxnSp>
        <p:nvCxnSpPr>
          <p:cNvPr id="53" name="肘形接點 52"/>
          <p:cNvCxnSpPr>
            <a:stCxn id="7" idx="3"/>
            <a:endCxn id="10" idx="1"/>
          </p:cNvCxnSpPr>
          <p:nvPr/>
        </p:nvCxnSpPr>
        <p:spPr bwMode="auto">
          <a:xfrm>
            <a:off x="1907704" y="3862712"/>
            <a:ext cx="360040" cy="871"/>
          </a:xfrm>
          <a:prstGeom prst="bentConnector3">
            <a:avLst/>
          </a:prstGeom>
          <a:solidFill>
            <a:schemeClr val="accent1"/>
          </a:solidFill>
          <a:ln w="28575"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122" name="Picture 2" descr="C:\Users\af0840\AppData\Local\Microsoft\Windows\Temporary Internet Files\Content.IE5\66W8QFQF\target_PNG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1574" y="3980963"/>
            <a:ext cx="731943" cy="73194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af0840\AppData\Local\Microsoft\Windows\Temporary Internet Files\Content.IE5\66W8QFQF\target_PNG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3101446"/>
            <a:ext cx="731943" cy="73194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af0840\AppData\Local\Microsoft\Windows\Temporary Internet Files\Content.IE5\66W8QFQF\target_PNG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136" y="5454556"/>
            <a:ext cx="495518" cy="495518"/>
          </a:xfrm>
          <a:prstGeom prst="rect">
            <a:avLst/>
          </a:prstGeom>
          <a:noFill/>
          <a:extLst>
            <a:ext uri="{909E8E84-426E-40DD-AFC4-6F175D3DCCD1}">
              <a14:hiddenFill xmlns:a14="http://schemas.microsoft.com/office/drawing/2010/main">
                <a:solidFill>
                  <a:srgbClr val="FFFFFF"/>
                </a:solidFill>
              </a14:hiddenFill>
            </a:ext>
          </a:extLst>
        </p:spPr>
      </p:pic>
      <p:sp>
        <p:nvSpPr>
          <p:cNvPr id="57" name="文字方塊 56"/>
          <p:cNvSpPr txBox="1"/>
          <p:nvPr/>
        </p:nvSpPr>
        <p:spPr>
          <a:xfrm>
            <a:off x="827584" y="5303743"/>
            <a:ext cx="1569660" cy="646331"/>
          </a:xfrm>
          <a:prstGeom prst="rect">
            <a:avLst/>
          </a:prstGeom>
          <a:noFill/>
        </p:spPr>
        <p:txBody>
          <a:bodyPr wrap="none"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8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說明</a:t>
            </a:r>
            <a:r>
              <a:rPr kumimoji="1" lang="en-US" altLang="zh-TW" sz="18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8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現</a:t>
            </a:r>
            <a:r>
              <a:rPr kumimoji="1" lang="zh-TW" altLang="en-US" sz="18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正</a:t>
            </a:r>
            <a:r>
              <a:rPr kumimoji="1" lang="zh-TW" altLang="en-US" sz="18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執行項目</a:t>
            </a:r>
            <a:endParaRPr kumimoji="1" lang="zh-TW" altLang="en-US" sz="18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endParaRPr>
          </a:p>
        </p:txBody>
      </p:sp>
      <p:sp>
        <p:nvSpPr>
          <p:cNvPr id="61" name="圓角矩形 60"/>
          <p:cNvSpPr/>
          <p:nvPr/>
        </p:nvSpPr>
        <p:spPr bwMode="auto">
          <a:xfrm>
            <a:off x="501925" y="5878067"/>
            <a:ext cx="973731" cy="216894"/>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2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現有</a:t>
            </a:r>
            <a:r>
              <a:rPr kumimoji="1" lang="zh-TW" altLang="en-US" sz="12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系統</a:t>
            </a:r>
          </a:p>
        </p:txBody>
      </p:sp>
      <p:sp>
        <p:nvSpPr>
          <p:cNvPr id="62" name="圓角矩形 61"/>
          <p:cNvSpPr/>
          <p:nvPr/>
        </p:nvSpPr>
        <p:spPr bwMode="auto">
          <a:xfrm>
            <a:off x="1475656" y="5878067"/>
            <a:ext cx="973731" cy="216894"/>
          </a:xfrm>
          <a:prstGeom prst="round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2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專案範圍</a:t>
            </a:r>
          </a:p>
        </p:txBody>
      </p:sp>
      <p:sp>
        <p:nvSpPr>
          <p:cNvPr id="63" name="圓角矩形 62"/>
          <p:cNvSpPr/>
          <p:nvPr/>
        </p:nvSpPr>
        <p:spPr bwMode="auto">
          <a:xfrm>
            <a:off x="501925" y="6094961"/>
            <a:ext cx="1947462" cy="216894"/>
          </a:xfrm>
          <a:prstGeom prst="round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200" b="1" i="0" u="none" strike="noStrike" kern="1200" cap="none" spc="0" normalizeH="0" baseline="0" noProof="0" dirty="0">
                <a:ln>
                  <a:noFill/>
                </a:ln>
                <a:solidFill>
                  <a:srgbClr val="FFFFFF"/>
                </a:solidFill>
                <a:effectLst/>
                <a:uLnTx/>
                <a:uFillTx/>
                <a:latin typeface="微軟正黑體" pitchFamily="34" charset="-120"/>
                <a:ea typeface="微軟正黑體" pitchFamily="34" charset="-120"/>
                <a:cs typeface="+mn-cs"/>
              </a:rPr>
              <a:t>配合專案調整</a:t>
            </a:r>
            <a:r>
              <a:rPr kumimoji="1" lang="zh-TW" altLang="en-US" sz="1200" b="1" i="0" u="none" strike="noStrike" kern="1200" cap="none" spc="0" normalizeH="0" baseline="0" noProof="0" dirty="0" smtClean="0">
                <a:ln>
                  <a:noFill/>
                </a:ln>
                <a:solidFill>
                  <a:srgbClr val="FFFFFF"/>
                </a:solidFill>
                <a:effectLst/>
                <a:uLnTx/>
                <a:uFillTx/>
                <a:latin typeface="微軟正黑體" pitchFamily="34" charset="-120"/>
                <a:ea typeface="微軟正黑體" pitchFamily="34" charset="-120"/>
                <a:cs typeface="+mn-cs"/>
              </a:rPr>
              <a:t>項目</a:t>
            </a:r>
          </a:p>
        </p:txBody>
      </p:sp>
      <p:cxnSp>
        <p:nvCxnSpPr>
          <p:cNvPr id="9" name="肘形接點 8"/>
          <p:cNvCxnSpPr>
            <a:stCxn id="7" idx="0"/>
          </p:cNvCxnSpPr>
          <p:nvPr/>
        </p:nvCxnSpPr>
        <p:spPr bwMode="auto">
          <a:xfrm rot="16200000" flipH="1">
            <a:off x="3030019" y="1875429"/>
            <a:ext cx="313539" cy="3854315"/>
          </a:xfrm>
          <a:prstGeom prst="bentConnector4">
            <a:avLst>
              <a:gd name="adj1" fmla="val -103380"/>
              <a:gd name="adj2" fmla="val 76820"/>
            </a:avLst>
          </a:prstGeom>
          <a:solidFill>
            <a:schemeClr val="accent1"/>
          </a:soli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圓角矩形 2"/>
          <p:cNvSpPr/>
          <p:nvPr/>
        </p:nvSpPr>
        <p:spPr bwMode="auto">
          <a:xfrm>
            <a:off x="4522733" y="1341562"/>
            <a:ext cx="1777459" cy="576064"/>
          </a:xfrm>
          <a:prstGeom prst="round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400" b="1" i="0" u="none" strike="noStrike" kern="1200" cap="none" spc="0" normalizeH="0" baseline="0" noProof="0" dirty="0" smtClean="0">
                <a:ln>
                  <a:noFill/>
                </a:ln>
                <a:solidFill>
                  <a:srgbClr val="FF0000"/>
                </a:solidFill>
                <a:effectLst/>
                <a:uLnTx/>
                <a:uFillTx/>
                <a:latin typeface="Times New Roman" pitchFamily="18" charset="0"/>
                <a:ea typeface="新細明體" pitchFamily="18" charset="-120"/>
                <a:cs typeface="+mn-cs"/>
              </a:rPr>
              <a:t>歷史資料</a:t>
            </a:r>
            <a:endParaRPr kumimoji="1" lang="en-US" altLang="zh-TW" sz="1400" b="1" i="0" u="none" strike="noStrike" kern="1200" cap="none" spc="0" normalizeH="0" baseline="0" noProof="0" dirty="0" smtClean="0">
              <a:ln>
                <a:noFill/>
              </a:ln>
              <a:solidFill>
                <a:srgbClr val="FF0000"/>
              </a:solidFill>
              <a:effectLst/>
              <a:uLnTx/>
              <a:uFillTx/>
              <a:latin typeface="Times New Roman" pitchFamily="18" charset="0"/>
              <a:ea typeface="新細明體"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400" b="1" i="0" u="none" strike="noStrike" kern="1200" cap="none" spc="0" normalizeH="0" baseline="0" noProof="0" dirty="0" smtClean="0">
                <a:ln>
                  <a:noFill/>
                </a:ln>
                <a:solidFill>
                  <a:srgbClr val="FF0000"/>
                </a:solidFill>
                <a:effectLst/>
                <a:uLnTx/>
                <a:uFillTx/>
                <a:latin typeface="Times New Roman" pitchFamily="18" charset="0"/>
                <a:ea typeface="新細明體" pitchFamily="18" charset="-120"/>
                <a:cs typeface="+mn-cs"/>
              </a:rPr>
              <a:t>2018/1/1~2020/06</a:t>
            </a:r>
            <a:endParaRPr kumimoji="1" lang="zh-TW" altLang="en-US" sz="1400" b="1" i="0" u="none" strike="noStrike" kern="1200" cap="none" spc="0" normalizeH="0" baseline="0" noProof="0" dirty="0" smtClean="0">
              <a:ln>
                <a:noFill/>
              </a:ln>
              <a:solidFill>
                <a:srgbClr val="FF0000"/>
              </a:solidFill>
              <a:effectLst/>
              <a:uLnTx/>
              <a:uFillTx/>
              <a:latin typeface="Times New Roman" pitchFamily="18" charset="0"/>
              <a:ea typeface="新細明體" pitchFamily="18" charset="-120"/>
              <a:cs typeface="+mn-cs"/>
            </a:endParaRPr>
          </a:p>
        </p:txBody>
      </p:sp>
      <p:sp>
        <p:nvSpPr>
          <p:cNvPr id="15" name="向右箭號 14"/>
          <p:cNvSpPr/>
          <p:nvPr/>
        </p:nvSpPr>
        <p:spPr bwMode="auto">
          <a:xfrm>
            <a:off x="6300192" y="1053530"/>
            <a:ext cx="1764196" cy="1183486"/>
          </a:xfrm>
          <a:prstGeom prst="rightArrow">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1400" b="1" i="0" u="none" strike="noStrike" kern="1200" cap="none" spc="0" normalizeH="0" baseline="0" noProof="0" dirty="0">
                <a:ln>
                  <a:noFill/>
                </a:ln>
                <a:solidFill>
                  <a:srgbClr val="00CC99">
                    <a:lumMod val="50000"/>
                  </a:srgbClr>
                </a:solidFill>
                <a:effectLst/>
                <a:uLnTx/>
                <a:uFillTx/>
                <a:latin typeface="Times New Roman" pitchFamily="18" charset="0"/>
                <a:ea typeface="新細明體" pitchFamily="18" charset="-120"/>
                <a:cs typeface="+mn-cs"/>
              </a:rPr>
              <a:t>平行資料</a:t>
            </a:r>
            <a:endParaRPr kumimoji="1" lang="en-US" altLang="zh-TW" sz="1400" b="1" i="0" u="none" strike="noStrike" kern="1200" cap="none" spc="0" normalizeH="0" baseline="0" noProof="0" dirty="0">
              <a:ln>
                <a:noFill/>
              </a:ln>
              <a:solidFill>
                <a:srgbClr val="00CC99">
                  <a:lumMod val="50000"/>
                </a:srgbClr>
              </a:solidFill>
              <a:effectLst/>
              <a:uLnTx/>
              <a:uFillTx/>
              <a:latin typeface="Times New Roman" pitchFamily="18" charset="0"/>
              <a:ea typeface="新細明體" pitchFamily="18" charset="-120"/>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400" b="1" i="0" u="none" strike="noStrike" kern="1200" cap="none" spc="0" normalizeH="0" baseline="0" noProof="0" dirty="0" smtClean="0">
                <a:ln>
                  <a:noFill/>
                </a:ln>
                <a:solidFill>
                  <a:srgbClr val="00CC99">
                    <a:lumMod val="50000"/>
                  </a:srgbClr>
                </a:solidFill>
                <a:effectLst/>
                <a:uLnTx/>
                <a:uFillTx/>
                <a:latin typeface="Times New Roman" pitchFamily="18" charset="0"/>
                <a:ea typeface="新細明體" pitchFamily="18" charset="-120"/>
                <a:cs typeface="+mn-cs"/>
              </a:rPr>
              <a:t>2020/6</a:t>
            </a:r>
            <a:endParaRPr kumimoji="1" lang="zh-TW" altLang="en-US" sz="1400" b="1" i="0" u="none" strike="noStrike" kern="1200" cap="none" spc="0" normalizeH="0" baseline="0" noProof="0" dirty="0">
              <a:ln>
                <a:noFill/>
              </a:ln>
              <a:solidFill>
                <a:srgbClr val="00CC99">
                  <a:lumMod val="50000"/>
                </a:srgbClr>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718441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6" name="內容版面配置區 2"/>
          <p:cNvSpPr txBox="1">
            <a:spLocks/>
          </p:cNvSpPr>
          <p:nvPr/>
        </p:nvSpPr>
        <p:spPr bwMode="auto">
          <a:xfrm>
            <a:off x="0" y="2088232"/>
            <a:ext cx="9144000" cy="4797946"/>
          </a:xfrm>
          <a:prstGeom prst="rect">
            <a:avLst/>
          </a:prstGeom>
          <a:solidFill>
            <a:schemeClr val="bg1"/>
          </a:solidFill>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zh-TW" altLang="en-US" sz="2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投資管理報表系統專案</a:t>
            </a:r>
            <a:endParaRPr kumimoji="1" lang="en-US" altLang="zh-TW" sz="2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742950" marR="0" lvl="1" indent="-342900" algn="l" defTabSz="914400" rtl="0" eaLnBrk="0" fontAlgn="base" latinLnBrk="0" hangingPunct="0">
              <a:lnSpc>
                <a:spcPct val="100000"/>
              </a:lnSpc>
              <a:spcBef>
                <a:spcPct val="20000"/>
              </a:spcBef>
              <a:spcAft>
                <a:spcPct val="0"/>
              </a:spcAft>
              <a:buClrTx/>
              <a:buSzTx/>
              <a:buFont typeface="Wingdings" pitchFamily="2" charset="2"/>
              <a:buChar char="n"/>
              <a:tabLst/>
              <a:defRPr/>
            </a:pPr>
            <a:r>
              <a:rPr kumimoji="1" lang="en-US" altLang="zh-TW" sz="1600" b="0" i="0" u="none" strike="noStrike" kern="120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SPI=0.9(0.9&gt;&gt;0.9)</a:t>
            </a:r>
            <a:r>
              <a:rPr kumimoji="1" lang="zh-TW" altLang="en-US" sz="1600" b="0"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預計進度： </a:t>
            </a:r>
            <a:r>
              <a:rPr kumimoji="1" lang="en-US" altLang="zh-TW" sz="1600" b="0" i="0" u="none" strike="noStrike" kern="120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98.31%</a:t>
            </a:r>
            <a:r>
              <a:rPr kumimoji="1" lang="zh-TW" altLang="en-US" sz="1600" b="0"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、實際進度</a:t>
            </a:r>
            <a:r>
              <a:rPr kumimoji="1" lang="zh-TW" altLang="en-US" sz="1600" b="0" i="0" u="none" strike="noStrike" kern="120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a:t>
            </a:r>
            <a:r>
              <a:rPr kumimoji="1" lang="en-US" altLang="zh-TW" sz="1600" b="0" i="0" u="none" strike="noStrike" kern="120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88.25%</a:t>
            </a:r>
            <a:endParaRPr kumimoji="1" lang="en-US" altLang="zh-TW" sz="1600" b="0"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n"/>
              <a:tabLst/>
              <a:defRPr/>
            </a:pPr>
            <a:r>
              <a:rPr kumimoji="1" lang="zh-TW" altLang="en-US" sz="16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歷史資料</a:t>
            </a:r>
            <a:r>
              <a:rPr kumimoji="1" lang="en-US" altLang="zh-TW" sz="16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&amp;</a:t>
            </a:r>
            <a:r>
              <a:rPr kumimoji="1" lang="zh-TW" altLang="en-US" sz="16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平行資料準備</a:t>
            </a:r>
            <a:r>
              <a:rPr kumimoji="1" lang="en-US" altLang="zh-TW" sz="16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404813" marR="0" lvl="1" indent="-182563" algn="l" defTabSz="914400" rtl="0" eaLnBrk="0" fontAlgn="base" latinLnBrk="0" hangingPunct="0">
              <a:lnSpc>
                <a:spcPct val="100000"/>
              </a:lnSpc>
              <a:spcBef>
                <a:spcPct val="20000"/>
              </a:spcBef>
              <a:spcAft>
                <a:spcPct val="0"/>
              </a:spcAft>
              <a:buClrTx/>
              <a:buSzTx/>
              <a:buFont typeface="Wingdings" pitchFamily="2" charset="2"/>
              <a:buChar char="p"/>
              <a:tabLst/>
              <a:defRPr/>
            </a:pPr>
            <a:r>
              <a:rPr kumimoji="1" lang="zh-TW" altLang="en-US"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國內</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債券</a:t>
            </a: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整體工作項目已完成</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逾期</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執行中</a:t>
            </a: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待執行</a:t>
            </a: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總數</a:t>
            </a: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58/0/0/0/58</a:t>
            </a:r>
            <a:endPar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endParaRPr>
          </a:p>
          <a:p>
            <a:pPr marL="530225" marR="0" lvl="2" indent="-182563"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已經開始拋轉正式資料到帳務系統之正式環境。</a:t>
            </a:r>
            <a:endPar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404813" marR="0" lvl="1" indent="-182563" algn="l" defTabSz="914400" rtl="0" eaLnBrk="0" fontAlgn="base" latinLnBrk="0" hangingPunct="0">
              <a:lnSpc>
                <a:spcPct val="100000"/>
              </a:lnSpc>
              <a:spcBef>
                <a:spcPct val="20000"/>
              </a:spcBef>
              <a:spcAft>
                <a:spcPct val="0"/>
              </a:spcAft>
              <a:buClrTx/>
              <a:buSzTx/>
              <a:buFont typeface="Wingdings" pitchFamily="2" charset="2"/>
              <a:buChar char="p"/>
              <a:tabLst/>
              <a:defRPr/>
            </a:pPr>
            <a:r>
              <a:rPr kumimoji="1" lang="zh-TW" altLang="en-US"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國內</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股票</a:t>
            </a: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整體工作項目已完成</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smtClean="0">
                <a:ln>
                  <a:noFill/>
                </a:ln>
                <a:solidFill>
                  <a:srgbClr val="FF3300"/>
                </a:solidFill>
                <a:effectLst/>
                <a:uLnTx/>
                <a:uFillTx/>
                <a:latin typeface="微軟正黑體" pitchFamily="34" charset="-120"/>
                <a:ea typeface="微軟正黑體" pitchFamily="34" charset="-120"/>
                <a:cs typeface="+mn-cs"/>
              </a:rPr>
              <a:t>逾</a:t>
            </a:r>
            <a:r>
              <a:rPr kumimoji="1" lang="zh-TW" altLang="en-US" sz="2000" b="0" i="0" u="none" strike="noStrike" kern="1200" cap="none" spc="0" normalizeH="0" baseline="0" noProof="0" dirty="0">
                <a:ln>
                  <a:noFill/>
                </a:ln>
                <a:solidFill>
                  <a:srgbClr val="FF3300"/>
                </a:solidFill>
                <a:effectLst/>
                <a:uLnTx/>
                <a:uFillTx/>
                <a:latin typeface="微軟正黑體" pitchFamily="34" charset="-120"/>
                <a:ea typeface="微軟正黑體" pitchFamily="34" charset="-120"/>
                <a:cs typeface="+mn-cs"/>
              </a:rPr>
              <a:t>期</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執行中</a:t>
            </a: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待執行</a:t>
            </a: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總數</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:65/</a:t>
            </a:r>
            <a:r>
              <a:rPr kumimoji="1" lang="en-US" altLang="zh-TW" sz="20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1</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/0/1/67</a:t>
            </a:r>
          </a:p>
          <a:p>
            <a:pPr marL="530225" marR="0" lvl="2" indent="-182563"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歷史資料追補</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2018/1/1~2020/6/9</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，已經驗證完畢。</a:t>
            </a:r>
            <a:endParaRPr kumimoji="1" lang="en-US" altLang="zh-TW" sz="14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endParaRPr>
          </a:p>
          <a:p>
            <a:pPr marL="530225" marR="0" lvl="2" indent="-182563"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1" lang="zh-TW"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光</a:t>
            </a:r>
            <a:r>
              <a:rPr kumimoji="1" lang="zh-TW" altLang="zh-TW" sz="14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訊每日結帳拋轉資料至國外帳務</a:t>
            </a:r>
            <a:r>
              <a:rPr kumimoji="1" lang="zh-TW"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系統</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:6/10</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已經完成上版，目前每日平轉正式資料。</a:t>
            </a:r>
            <a:endPar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530225" marR="0" lvl="2" indent="-182563"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歷史資料驗證完畢但尚未上版</a:t>
            </a:r>
            <a:r>
              <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之</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原因</a:t>
            </a:r>
            <a:r>
              <a:rPr kumimoji="1" lang="en-US" altLang="zh-TW"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報表測</a:t>
            </a:r>
            <a:r>
              <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試</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發現</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部、</a:t>
            </a:r>
            <a:r>
              <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課</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投組的成本差異問題</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，已確認調整做法，因七月初基金專案上線，將請</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USER</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提出需求變更，待基金專案上線</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(7/13)</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完畢後，再進行調整，預計影響股票、基金歷史資料與正式拋轉之運作，預計</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7</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月底調整測試完畢。</a:t>
            </a:r>
            <a:endPar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404813" marR="0" lvl="1" indent="-182563" algn="l" defTabSz="914400" rtl="0" eaLnBrk="0" fontAlgn="base" latinLnBrk="0" hangingPunct="0">
              <a:lnSpc>
                <a:spcPct val="100000"/>
              </a:lnSpc>
              <a:spcBef>
                <a:spcPct val="20000"/>
              </a:spcBef>
              <a:spcAft>
                <a:spcPct val="0"/>
              </a:spcAft>
              <a:buClrTx/>
              <a:buSzTx/>
              <a:buFont typeface="Wingdings" pitchFamily="2" charset="2"/>
              <a:buChar char="p"/>
              <a:tabLst/>
              <a:defRPr/>
            </a:pPr>
            <a:r>
              <a:rPr kumimoji="1" lang="zh-TW" altLang="en-US"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國內</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基金</a:t>
            </a: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整體工作項目已完成</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FF3300"/>
                </a:solidFill>
                <a:effectLst/>
                <a:uLnTx/>
                <a:uFillTx/>
                <a:latin typeface="微軟正黑體" pitchFamily="34" charset="-120"/>
                <a:ea typeface="微軟正黑體" pitchFamily="34" charset="-120"/>
                <a:cs typeface="+mn-cs"/>
              </a:rPr>
              <a:t>逾期</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執行中</a:t>
            </a: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待執行</a:t>
            </a:r>
            <a:r>
              <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總數</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:32/</a:t>
            </a:r>
            <a:r>
              <a:rPr kumimoji="1" lang="en-US" altLang="zh-TW" sz="20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2</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/2/1/37</a:t>
            </a:r>
            <a:endPar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endParaRPr>
          </a:p>
          <a:p>
            <a:pPr marL="530225" marR="0" lvl="2" indent="-182563"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歷史</a:t>
            </a:r>
            <a:r>
              <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資料</a:t>
            </a:r>
            <a:r>
              <a:rPr kumimoji="1" lang="en-US" altLang="zh-TW"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UAT</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驗證</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資料</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USER</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驗證完畢，但因</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部、課投組的成本差異問題</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，待</a:t>
            </a:r>
            <a:r>
              <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基金專案上線</a:t>
            </a:r>
            <a:r>
              <a:rPr kumimoji="1" lang="en-US" altLang="zh-TW"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(7/13)</a:t>
            </a:r>
            <a:r>
              <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完畢後，再進行調整，預計影響股票、基金歷史資料與正式拋轉之運作，預計</a:t>
            </a:r>
            <a:r>
              <a:rPr kumimoji="1" lang="en-US" altLang="zh-TW"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7</a:t>
            </a:r>
            <a:r>
              <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月底調整測試完畢。</a:t>
            </a:r>
            <a:endParaRPr kumimoji="1" lang="en-US" altLang="zh-TW"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endParaRPr>
          </a:p>
          <a:p>
            <a:pPr marL="530225" marR="0" lvl="2" indent="-182563"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1" lang="zh-TW" altLang="en-US" sz="16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每日拋轉資料至</a:t>
            </a:r>
            <a:r>
              <a:rPr kumimoji="1" lang="zh-TW" altLang="zh-TW" sz="1600" b="0" i="0" u="none" strike="noStrike" kern="1200" cap="none" spc="0" normalizeH="0" baseline="0" noProof="0" dirty="0">
                <a:ln>
                  <a:noFill/>
                </a:ln>
                <a:solidFill>
                  <a:srgbClr val="134AF9"/>
                </a:solidFill>
                <a:effectLst/>
                <a:uLnTx/>
                <a:uFillTx/>
                <a:latin typeface="微軟正黑體" pitchFamily="34" charset="-120"/>
                <a:ea typeface="微軟正黑體" pitchFamily="34" charset="-120"/>
                <a:cs typeface="+mn-cs"/>
              </a:rPr>
              <a:t>國外帳務系統</a:t>
            </a:r>
            <a:r>
              <a:rPr kumimoji="1" lang="en-US" altLang="zh-TW" sz="16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a:t>
            </a:r>
            <a:r>
              <a:rPr kumimoji="1" lang="zh-TW" altLang="en-US" sz="16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配合基金專案</a:t>
            </a:r>
            <a:r>
              <a:rPr kumimoji="1" lang="en-US" altLang="zh-TW" sz="16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UAT</a:t>
            </a:r>
            <a:r>
              <a:rPr kumimoji="1" lang="zh-TW" altLang="en-US" sz="16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串測中，串測問題待修復與測試，準備</a:t>
            </a:r>
            <a:r>
              <a:rPr kumimoji="1" lang="en-US" altLang="zh-TW" sz="16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7/10</a:t>
            </a:r>
            <a:r>
              <a:rPr kumimoji="1" lang="zh-TW" altLang="en-US" sz="16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rPr>
              <a:t>之上版相關事宜</a:t>
            </a:r>
            <a:r>
              <a:rPr kumimoji="1" lang="zh-TW" altLang="en-US" sz="16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endParaRPr kumimoji="1" lang="en-US" altLang="zh-TW" sz="16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endParaRPr>
          </a:p>
          <a:p>
            <a:pPr marL="347662" marR="0" lvl="2" indent="0" algn="l" defTabSz="914400" rtl="0" eaLnBrk="0" fontAlgn="base" latinLnBrk="0" hangingPunct="0">
              <a:lnSpc>
                <a:spcPct val="100000"/>
              </a:lnSpc>
              <a:spcBef>
                <a:spcPct val="20000"/>
              </a:spcBef>
              <a:spcAft>
                <a:spcPct val="0"/>
              </a:spcAft>
              <a:buClrTx/>
              <a:buSzTx/>
              <a:buFontTx/>
              <a:buNone/>
              <a:tabLst/>
              <a:defRPr/>
            </a:pPr>
            <a:endParaRPr kumimoji="1" lang="en-US" altLang="zh-TW" sz="1600" b="0" i="0" u="none" strike="noStrike" kern="1200" cap="none" spc="0" normalizeH="0" baseline="0" noProof="0" dirty="0" smtClean="0">
              <a:ln>
                <a:noFill/>
              </a:ln>
              <a:solidFill>
                <a:srgbClr val="134AF9"/>
              </a:solidFill>
              <a:effectLst/>
              <a:uLnTx/>
              <a:uFillTx/>
              <a:latin typeface="微軟正黑體" pitchFamily="34" charset="-120"/>
              <a:ea typeface="微軟正黑體" pitchFamily="34" charset="-120"/>
              <a:cs typeface="+mn-cs"/>
            </a:endParaRPr>
          </a:p>
          <a:p>
            <a:pPr marL="0" marR="0" lvl="6" indent="-101600" algn="l" defTabSz="914400" rtl="0" eaLnBrk="1" fontAlgn="base" latinLnBrk="0" hangingPunct="1">
              <a:lnSpc>
                <a:spcPct val="100000"/>
              </a:lnSpc>
              <a:spcBef>
                <a:spcPts val="1200"/>
              </a:spcBef>
              <a:spcAft>
                <a:spcPct val="0"/>
              </a:spcAft>
              <a:buClrTx/>
              <a:buSzTx/>
              <a:buFontTx/>
              <a:buNone/>
              <a:tabLst/>
              <a:defRPr/>
            </a:pPr>
            <a:endPar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p:txBody>
      </p:sp>
      <p:graphicFrame>
        <p:nvGraphicFramePr>
          <p:cNvPr id="7" name="資料庫圖表 6"/>
          <p:cNvGraphicFramePr/>
          <p:nvPr>
            <p:extLst/>
          </p:nvPr>
        </p:nvGraphicFramePr>
        <p:xfrm>
          <a:off x="72008" y="1197546"/>
          <a:ext cx="8964488"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15341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6" name="內容版面配置區 2"/>
          <p:cNvSpPr txBox="1">
            <a:spLocks/>
          </p:cNvSpPr>
          <p:nvPr/>
        </p:nvSpPr>
        <p:spPr bwMode="auto">
          <a:xfrm>
            <a:off x="0" y="2159744"/>
            <a:ext cx="9144000" cy="4654426"/>
          </a:xfrm>
          <a:prstGeom prst="rect">
            <a:avLst/>
          </a:prstGeom>
          <a:solidFill>
            <a:schemeClr val="bg1"/>
          </a:solidFill>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zh-TW" altLang="en-US" sz="2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投資管理報表系統專案</a:t>
            </a:r>
            <a:r>
              <a:rPr kumimoji="1" lang="en-US" altLang="zh-TW" sz="2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a:t>
            </a:r>
            <a:endParaRPr kumimoji="1" lang="en-US" altLang="zh-TW" sz="2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742950" marR="0" lvl="1" indent="-342900" algn="l" defTabSz="914400" rtl="0" eaLnBrk="0" fontAlgn="base" latinLnBrk="0" hangingPunct="0">
              <a:lnSpc>
                <a:spcPct val="100000"/>
              </a:lnSpc>
              <a:spcBef>
                <a:spcPct val="20000"/>
              </a:spcBef>
              <a:spcAft>
                <a:spcPct val="0"/>
              </a:spcAft>
              <a:buClrTx/>
              <a:buSzTx/>
              <a:buFont typeface="Wingdings" pitchFamily="2" charset="2"/>
              <a:buChar char="n"/>
              <a:tabLst/>
              <a:defRPr/>
            </a:pPr>
            <a:r>
              <a:rPr kumimoji="1" lang="en-US" altLang="zh-TW" sz="1600" b="0"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SPI=0.9(0.9&gt;&gt;0.9)</a:t>
            </a:r>
            <a:r>
              <a:rPr kumimoji="1" lang="zh-TW" altLang="en-US" sz="1600" b="0"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預計進度： </a:t>
            </a:r>
            <a:r>
              <a:rPr kumimoji="1" lang="en-US" altLang="zh-TW" sz="1600" b="0"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98.31%</a:t>
            </a:r>
            <a:r>
              <a:rPr kumimoji="1" lang="zh-TW" altLang="en-US" sz="1600" b="0"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、實際進度：</a:t>
            </a:r>
            <a:r>
              <a:rPr kumimoji="1" lang="en-US" altLang="zh-TW" sz="1600" b="0"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88.25</a:t>
            </a:r>
            <a:r>
              <a:rPr kumimoji="1" lang="en-US" altLang="zh-TW" sz="1600" b="0" i="0" u="none" strike="noStrike" kern="120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a:t>
            </a:r>
            <a:r>
              <a:rPr kumimoji="1" lang="zh-TW" altLang="en-US" sz="12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a:t>
            </a:r>
            <a:r>
              <a:rPr kumimoji="1" lang="en-US" altLang="zh-TW" sz="1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Check Point : 4</a:t>
            </a:r>
            <a:r>
              <a:rPr kumimoji="1" lang="zh-TW" altLang="en-US" sz="1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月底預計完成</a:t>
            </a:r>
            <a:r>
              <a:rPr kumimoji="1" lang="en-US" altLang="zh-TW" sz="12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17(19&gt;&gt;17)</a:t>
            </a:r>
            <a:r>
              <a:rPr kumimoji="1" lang="zh-TW" altLang="en-US" sz="12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張</a:t>
            </a:r>
            <a:r>
              <a:rPr kumimoji="1" lang="zh-TW" altLang="en-US" sz="1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報表</a:t>
            </a:r>
            <a:r>
              <a:rPr kumimoji="1" lang="en-US" altLang="zh-TW" sz="1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UAT</a:t>
            </a:r>
            <a:r>
              <a:rPr kumimoji="1" lang="zh-TW" altLang="en-US" sz="1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rPr>
              <a:t>測試。</a:t>
            </a:r>
            <a:endParaRPr kumimoji="1" lang="en-US" altLang="zh-TW" sz="1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軟正黑體" pitchFamily="34" charset="-120"/>
              <a:ea typeface="微軟正黑體" pitchFamily="34" charset="-120"/>
              <a:cs typeface="+mn-cs"/>
            </a:endParaRPr>
          </a:p>
          <a:p>
            <a:pPr marL="742950" marR="0" lvl="1"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1" lang="zh-TW" altLang="en-US"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國內商品報表開發進度</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742950" marR="0" lvl="1"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r>
              <a:rPr kumimoji="1" lang="zh-TW" altLang="en-US"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國內債券、股票、基金報表數量</a:t>
            </a:r>
            <a:r>
              <a:rPr kumimoji="1" lang="en-US" altLang="zh-TW" sz="1800" b="0"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rPr>
              <a:t>:</a:t>
            </a:r>
            <a:r>
              <a:rPr kumimoji="1" lang="zh-TW" altLang="en-US" sz="16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原定</a:t>
            </a:r>
            <a:r>
              <a:rPr kumimoji="1" lang="en-US" altLang="zh-TW" sz="16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28</a:t>
            </a:r>
            <a:r>
              <a:rPr kumimoji="1" lang="zh-TW" altLang="en-US" sz="16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張報表，規格確認、開發調整為</a:t>
            </a:r>
            <a:r>
              <a:rPr kumimoji="1" lang="en-US" altLang="zh-TW" sz="16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24</a:t>
            </a:r>
            <a:r>
              <a:rPr kumimoji="1" lang="zh-TW" altLang="en-US" sz="16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張，已經送出進行</a:t>
            </a:r>
            <a:r>
              <a:rPr kumimoji="1" lang="en-US" altLang="zh-TW" sz="16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UAT</a:t>
            </a:r>
            <a:r>
              <a:rPr kumimoji="1" lang="zh-TW" altLang="en-US" sz="16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a:t>
            </a:r>
            <a:endParaRPr kumimoji="1" lang="en-US" altLang="zh-TW" sz="16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endParaRPr>
          </a:p>
          <a:p>
            <a:pPr marL="892175" marR="0" lvl="2" indent="-263525"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UAT</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測試項</a:t>
            </a:r>
            <a:r>
              <a:rPr kumimoji="1" lang="zh-TW" altLang="en-US" sz="1400" b="0"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rPr>
              <a:t>目</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進度</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已</a:t>
            </a:r>
            <a:r>
              <a:rPr kumimoji="1" lang="zh-TW" altLang="en-US" sz="14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完成</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a:ln>
                  <a:noFill/>
                </a:ln>
                <a:solidFill>
                  <a:srgbClr val="FF3300"/>
                </a:solidFill>
                <a:effectLst/>
                <a:uLnTx/>
                <a:uFillTx/>
                <a:latin typeface="微軟正黑體" pitchFamily="34" charset="-120"/>
                <a:ea typeface="微軟正黑體" pitchFamily="34" charset="-120"/>
                <a:cs typeface="+mn-cs"/>
              </a:rPr>
              <a:t>逾期</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執行中</a:t>
            </a:r>
            <a:r>
              <a:rPr kumimoji="1" lang="en-US" altLang="zh-TW" sz="14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待執行</a:t>
            </a:r>
            <a:r>
              <a:rPr kumimoji="1" lang="en-US" altLang="zh-TW" sz="14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總數</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:19/</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5</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/0/0/24</a:t>
            </a:r>
          </a:p>
          <a:p>
            <a:pPr marL="1085850" marR="0" lvl="2"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未完</a:t>
            </a:r>
            <a:r>
              <a:rPr kumimoji="1" lang="zh-TW" altLang="en-US" sz="1400" b="0"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rPr>
              <a:t>成</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a:t>
            </a:r>
            <a:r>
              <a:rPr kumimoji="1" lang="zh-TW" altLang="en-US" sz="1400" b="1"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rPr>
              <a:t>前台</a:t>
            </a:r>
            <a:r>
              <a:rPr kumimoji="1" lang="zh-TW" altLang="en-US" sz="1400" b="1"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報表</a:t>
            </a:r>
            <a:r>
              <a:rPr kumimoji="1" lang="en-US" altLang="zh-TW" sz="1400" b="1"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(5)</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客製化報表查詢條件，</a:t>
            </a:r>
            <a:r>
              <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USER</a:t>
            </a:r>
            <a:r>
              <a:rPr kumimoji="1" lang="zh-TW" altLang="en-US"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測試，</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 </a:t>
            </a:r>
            <a:r>
              <a:rPr kumimoji="1" lang="en-US" altLang="zh-TW"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部、課投組的成本差異問題</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待調整。</a:t>
            </a:r>
            <a:endParaRPr kumimoji="1" lang="en-US" altLang="zh-TW" sz="14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1085850" marR="0" lvl="2"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測試中發現部</a:t>
            </a:r>
            <a:r>
              <a:rPr kumimoji="1" lang="zh-TW" altLang="en-US" sz="14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rPr>
              <a:t>投組成</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本不相符的原因，已討論調整方式，待</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7/10</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基金上版後進行調修與測試。</a:t>
            </a:r>
            <a:endPar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900113" marR="0" lvl="1" indent="-2730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上版作業</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已完成</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逾期</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執行中</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待執行</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總數</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:17/</a:t>
            </a:r>
            <a:r>
              <a:rPr kumimoji="1" lang="en-US" altLang="zh-TW" sz="14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0</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/0/7/24</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a:t>
            </a:r>
            <a:endPar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endParaRPr>
          </a:p>
          <a:p>
            <a:pPr marL="1312863" marR="0" lvl="2" indent="-22860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6/30</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完成第二次上版，共上版</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17</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張</a:t>
            </a:r>
            <a:r>
              <a:rPr kumimoji="1" lang="zh-TW" altLang="en-US" sz="1400" b="0"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rPr>
              <a:t>報表，完成上版之報表，已通知使用單位</a:t>
            </a:r>
            <a:r>
              <a:rPr kumimoji="1" lang="en-US" altLang="zh-TW" sz="1400" b="0"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rPr>
              <a:t>6/30</a:t>
            </a:r>
            <a:r>
              <a:rPr kumimoji="1" lang="zh-TW" altLang="en-US" sz="1400" b="0"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rPr>
              <a:t>開始進行平測。</a:t>
            </a:r>
            <a:endParaRPr kumimoji="1" lang="en-US" altLang="zh-TW" sz="1400" b="0"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endParaRPr>
          </a:p>
          <a:p>
            <a:pPr marL="1312863" marR="0" lvl="2" indent="-22860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待執行</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(7)</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為前台尚未通過</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UAT</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之</a:t>
            </a:r>
            <a:r>
              <a:rPr kumimoji="1" lang="en-US" altLang="zh-TW" sz="1400" b="0"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rPr>
              <a:t>5</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張報表，</a:t>
            </a:r>
            <a:r>
              <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2</a:t>
            </a:r>
            <a:r>
              <a:rPr kumimoji="1" lang="zh-TW" altLang="en-US"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rPr>
              <a:t>張已通過報表需等候一起上版。</a:t>
            </a:r>
            <a:endParaRPr kumimoji="1" lang="en-US" altLang="zh-TW" sz="1400" b="0" i="0" u="none" strike="noStrike" kern="1200" cap="none" spc="0" normalizeH="0" baseline="0" noProof="0" dirty="0" smtClean="0">
              <a:ln>
                <a:noFill/>
              </a:ln>
              <a:solidFill>
                <a:srgbClr val="0033CC"/>
              </a:solidFill>
              <a:effectLst/>
              <a:uLnTx/>
              <a:uFillTx/>
              <a:latin typeface="微軟正黑體" pitchFamily="34" charset="-120"/>
              <a:ea typeface="微軟正黑體" pitchFamily="34" charset="-120"/>
              <a:cs typeface="+mn-cs"/>
            </a:endParaRPr>
          </a:p>
          <a:p>
            <a:pPr marL="742950" marR="0" lvl="1"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p"/>
              <a:tabLst/>
              <a:defRPr/>
            </a:pPr>
            <a:r>
              <a:rPr kumimoji="1" lang="zh-TW" altLang="en-US"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預計</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7/17</a:t>
            </a:r>
            <a:r>
              <a:rPr kumimoji="1" lang="zh-TW" altLang="en-US"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前召開</a:t>
            </a:r>
            <a:r>
              <a:rPr kumimoji="1" lang="en-US" altLang="zh-TW"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UAT</a:t>
            </a:r>
            <a:r>
              <a:rPr kumimoji="1" lang="zh-TW" altLang="en-US" sz="2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檢視會議。</a:t>
            </a:r>
            <a:endParaRPr kumimoji="1" lang="en-US" altLang="zh-TW" sz="20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endParaRPr>
          </a:p>
          <a:p>
            <a:pPr marL="1543050" marR="0" lvl="3"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1" lang="en-US" altLang="zh-TW" sz="1000" b="0" i="0" u="none" strike="noStrike" kern="1200" cap="none" spc="0" normalizeH="0" baseline="0" noProof="0" dirty="0">
              <a:ln>
                <a:noFill/>
              </a:ln>
              <a:solidFill>
                <a:srgbClr val="0033CC"/>
              </a:solidFill>
              <a:effectLst/>
              <a:uLnTx/>
              <a:uFillTx/>
              <a:latin typeface="微軟正黑體" pitchFamily="34" charset="-120"/>
              <a:ea typeface="微軟正黑體" pitchFamily="34" charset="-120"/>
              <a:cs typeface="+mn-cs"/>
            </a:endParaRPr>
          </a:p>
        </p:txBody>
      </p:sp>
      <p:graphicFrame>
        <p:nvGraphicFramePr>
          <p:cNvPr id="7" name="資料庫圖表 6"/>
          <p:cNvGraphicFramePr/>
          <p:nvPr>
            <p:extLst/>
          </p:nvPr>
        </p:nvGraphicFramePr>
        <p:xfrm>
          <a:off x="72008" y="1197546"/>
          <a:ext cx="8964488" cy="1008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0215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43511" y="1199679"/>
            <a:ext cx="3800475" cy="1685925"/>
          </a:xfrm>
          <a:prstGeom prst="rect">
            <a:avLst/>
          </a:prstGeom>
        </p:spPr>
      </p:pic>
      <p:pic>
        <p:nvPicPr>
          <p:cNvPr id="4" name="圖片 3"/>
          <p:cNvPicPr>
            <a:picLocks noChangeAspect="1"/>
          </p:cNvPicPr>
          <p:nvPr/>
        </p:nvPicPr>
        <p:blipFill>
          <a:blip r:embed="rId3"/>
          <a:stretch>
            <a:fillRect/>
          </a:stretch>
        </p:blipFill>
        <p:spPr>
          <a:xfrm>
            <a:off x="386252" y="2961797"/>
            <a:ext cx="8482161" cy="3819193"/>
          </a:xfrm>
          <a:prstGeom prst="rect">
            <a:avLst/>
          </a:prstGeom>
        </p:spPr>
      </p:pic>
      <p:sp>
        <p:nvSpPr>
          <p:cNvPr id="7" name="標題 1"/>
          <p:cNvSpPr txBox="1">
            <a:spLocks/>
          </p:cNvSpPr>
          <p:nvPr/>
        </p:nvSpPr>
        <p:spPr bwMode="auto">
          <a:xfrm>
            <a:off x="300560" y="662904"/>
            <a:ext cx="8567853" cy="537964"/>
          </a:xfrm>
          <a:prstGeom prst="rect">
            <a:avLst/>
          </a:prstGeom>
          <a:noFill/>
          <a:ln w="9525">
            <a:noFill/>
            <a:miter lim="800000"/>
            <a:headEnd/>
            <a:tailEnd/>
          </a:ln>
        </p:spPr>
        <p:txBody>
          <a:bodyPr/>
          <a:lstStyle>
            <a:lvl1pPr algn="l" rtl="0" eaLnBrk="0" fontAlgn="base" hangingPunct="0">
              <a:spcBef>
                <a:spcPct val="0"/>
              </a:spcBef>
              <a:spcAft>
                <a:spcPct val="0"/>
              </a:spcAft>
              <a:defRPr kumimoji="1" sz="2800" b="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2800" b="0" i="0" u="none" strike="noStrike" kern="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j-cs"/>
              </a:rPr>
              <a:t>國內股債基報表</a:t>
            </a:r>
            <a:r>
              <a:rPr kumimoji="1" lang="en-US" altLang="zh-TW" sz="2800" b="0" i="0" u="none" strike="noStrike" kern="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j-cs"/>
              </a:rPr>
              <a:t>-</a:t>
            </a:r>
            <a:r>
              <a:rPr kumimoji="1" lang="zh-TW" altLang="en-US" sz="2800" b="0" i="0" u="none" strike="noStrike" kern="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j-cs"/>
              </a:rPr>
              <a:t>使用單</a:t>
            </a:r>
            <a:r>
              <a:rPr kumimoji="1" lang="zh-TW" altLang="en-US" sz="2800" b="0"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j-cs"/>
              </a:rPr>
              <a:t>位</a:t>
            </a:r>
            <a:r>
              <a:rPr kumimoji="1" lang="en-US" altLang="zh-TW" sz="2800" b="0" i="0" u="none" strike="noStrike" kern="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j-cs"/>
              </a:rPr>
              <a:t>UAT</a:t>
            </a:r>
            <a:r>
              <a:rPr kumimoji="1" lang="zh-TW" altLang="en-US" sz="2800" b="0" i="0" u="none" strike="noStrike" kern="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j-cs"/>
              </a:rPr>
              <a:t>測試個案執行統計</a:t>
            </a:r>
            <a:r>
              <a:rPr kumimoji="1" lang="en-US" altLang="zh-TW" sz="2800" b="0" i="0" u="none" strike="noStrike" kern="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j-cs"/>
              </a:rPr>
              <a:t>(1)</a:t>
            </a:r>
            <a:endParaRPr kumimoji="1" lang="zh-TW" altLang="en-US" sz="2800" b="0"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j-cs"/>
            </a:endParaRPr>
          </a:p>
        </p:txBody>
      </p:sp>
      <p:sp>
        <p:nvSpPr>
          <p:cNvPr id="8" name="矩形 7"/>
          <p:cNvSpPr/>
          <p:nvPr/>
        </p:nvSpPr>
        <p:spPr bwMode="auto">
          <a:xfrm>
            <a:off x="150407" y="1468507"/>
            <a:ext cx="1904311" cy="593136"/>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2400" b="0" i="0" u="sng" strike="noStrike" kern="1200" cap="none" spc="0" normalizeH="0" baseline="0" noProof="0" smtClean="0">
              <a:ln>
                <a:noFill/>
              </a:ln>
              <a:solidFill>
                <a:srgbClr val="000000"/>
              </a:solidFill>
              <a:effectLst/>
              <a:uLnTx/>
              <a:uFillTx/>
              <a:latin typeface="Times New Roman" pitchFamily="18" charset="0"/>
              <a:ea typeface="新細明體" pitchFamily="18" charset="-120"/>
              <a:cs typeface="+mn-cs"/>
            </a:endParaRPr>
          </a:p>
        </p:txBody>
      </p:sp>
      <p:graphicFrame>
        <p:nvGraphicFramePr>
          <p:cNvPr id="12" name="表格 11"/>
          <p:cNvGraphicFramePr>
            <a:graphicFrameLocks noGrp="1"/>
          </p:cNvGraphicFramePr>
          <p:nvPr>
            <p:extLst/>
          </p:nvPr>
        </p:nvGraphicFramePr>
        <p:xfrm>
          <a:off x="5478686" y="1360495"/>
          <a:ext cx="3240360" cy="845163"/>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1659068624"/>
                    </a:ext>
                  </a:extLst>
                </a:gridCol>
                <a:gridCol w="720080">
                  <a:extLst>
                    <a:ext uri="{9D8B030D-6E8A-4147-A177-3AD203B41FA5}">
                      <a16:colId xmlns:a16="http://schemas.microsoft.com/office/drawing/2014/main" val="1014232155"/>
                    </a:ext>
                  </a:extLst>
                </a:gridCol>
                <a:gridCol w="864096">
                  <a:extLst>
                    <a:ext uri="{9D8B030D-6E8A-4147-A177-3AD203B41FA5}">
                      <a16:colId xmlns:a16="http://schemas.microsoft.com/office/drawing/2014/main" val="1821868457"/>
                    </a:ext>
                  </a:extLst>
                </a:gridCol>
                <a:gridCol w="648072">
                  <a:extLst>
                    <a:ext uri="{9D8B030D-6E8A-4147-A177-3AD203B41FA5}">
                      <a16:colId xmlns:a16="http://schemas.microsoft.com/office/drawing/2014/main" val="3295014172"/>
                    </a:ext>
                  </a:extLst>
                </a:gridCol>
              </a:tblGrid>
              <a:tr h="370840">
                <a:tc>
                  <a:txBody>
                    <a:bodyPr/>
                    <a:lstStyle/>
                    <a:p>
                      <a:r>
                        <a:rPr lang="zh-TW" altLang="en-US" sz="1400" dirty="0" smtClean="0"/>
                        <a:t>報表開發已取消</a:t>
                      </a:r>
                      <a:endParaRPr lang="zh-TW" altLang="en-US" sz="1400" dirty="0"/>
                    </a:p>
                  </a:txBody>
                  <a:tcPr/>
                </a:tc>
                <a:tc>
                  <a:txBody>
                    <a:bodyPr/>
                    <a:lstStyle/>
                    <a:p>
                      <a:r>
                        <a:rPr lang="en-US" altLang="zh-TW" sz="1400" dirty="0" smtClean="0"/>
                        <a:t>UAT</a:t>
                      </a:r>
                      <a:r>
                        <a:rPr lang="zh-TW" altLang="en-US" sz="1400" dirty="0" smtClean="0"/>
                        <a:t>測試中</a:t>
                      </a:r>
                      <a:endParaRPr lang="zh-TW" altLang="en-US" sz="1400" dirty="0"/>
                    </a:p>
                  </a:txBody>
                  <a:tcPr>
                    <a:lnB w="12700" cap="flat" cmpd="sng" algn="ctr">
                      <a:solidFill>
                        <a:schemeClr val="tx1"/>
                      </a:solidFill>
                      <a:prstDash val="solid"/>
                      <a:round/>
                      <a:headEnd type="none" w="med" len="med"/>
                      <a:tailEnd type="none" w="med" len="med"/>
                    </a:lnB>
                  </a:tcPr>
                </a:tc>
                <a:tc>
                  <a:txBody>
                    <a:bodyPr/>
                    <a:lstStyle/>
                    <a:p>
                      <a:r>
                        <a:rPr lang="en-US" altLang="zh-TW" sz="1400" dirty="0" smtClean="0"/>
                        <a:t>UAT</a:t>
                      </a:r>
                      <a:r>
                        <a:rPr lang="zh-TW" altLang="en-US" sz="1400" dirty="0" smtClean="0"/>
                        <a:t>測試通過</a:t>
                      </a:r>
                      <a:endParaRPr lang="zh-TW" altLang="en-US" sz="1400" dirty="0"/>
                    </a:p>
                  </a:txBody>
                  <a:tcPr/>
                </a:tc>
                <a:tc>
                  <a:txBody>
                    <a:bodyPr/>
                    <a:lstStyle/>
                    <a:p>
                      <a:r>
                        <a:rPr lang="zh-TW" altLang="en-US" sz="1400" dirty="0" smtClean="0"/>
                        <a:t>總數</a:t>
                      </a:r>
                      <a:endParaRPr lang="zh-TW" altLang="en-US" sz="1400" dirty="0"/>
                    </a:p>
                  </a:txBody>
                  <a:tcPr/>
                </a:tc>
                <a:extLst>
                  <a:ext uri="{0D108BD9-81ED-4DB2-BD59-A6C34878D82A}">
                    <a16:rowId xmlns:a16="http://schemas.microsoft.com/office/drawing/2014/main" val="2897964811"/>
                  </a:ext>
                </a:extLst>
              </a:tr>
              <a:tr h="327003">
                <a:tc>
                  <a:txBody>
                    <a:bodyPr/>
                    <a:lstStyle/>
                    <a:p>
                      <a:pPr algn="ctr"/>
                      <a:r>
                        <a:rPr lang="en-US" altLang="zh-TW" sz="1400" dirty="0" smtClean="0"/>
                        <a:t>4</a:t>
                      </a:r>
                      <a:endParaRPr lang="zh-TW" altLang="en-US" sz="1400" dirty="0"/>
                    </a:p>
                  </a:txBody>
                  <a:tcPr>
                    <a:lnR w="12700" cap="flat" cmpd="sng" algn="ctr">
                      <a:solidFill>
                        <a:schemeClr val="tx1"/>
                      </a:solidFill>
                      <a:prstDash val="solid"/>
                      <a:round/>
                      <a:headEnd type="none" w="med" len="med"/>
                      <a:tailEnd type="none" w="med" len="med"/>
                    </a:lnR>
                  </a:tcPr>
                </a:tc>
                <a:tc>
                  <a:txBody>
                    <a:bodyPr/>
                    <a:lstStyle/>
                    <a:p>
                      <a:pPr algn="ctr"/>
                      <a:r>
                        <a:rPr lang="en-US" altLang="zh-TW" sz="1400" dirty="0" smtClean="0">
                          <a:solidFill>
                            <a:srgbClr val="FF0000"/>
                          </a:solidFill>
                        </a:rPr>
                        <a:t>5</a:t>
                      </a:r>
                      <a:endParaRPr lang="zh-TW"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smtClean="0"/>
                        <a:t>19</a:t>
                      </a:r>
                      <a:endParaRPr lang="zh-TW" altLang="en-US" sz="1400" dirty="0"/>
                    </a:p>
                  </a:txBody>
                  <a:tcPr>
                    <a:lnL w="12700" cap="flat" cmpd="sng" algn="ctr">
                      <a:solidFill>
                        <a:schemeClr val="tx1"/>
                      </a:solidFill>
                      <a:prstDash val="solid"/>
                      <a:round/>
                      <a:headEnd type="none" w="med" len="med"/>
                      <a:tailEnd type="none" w="med" len="med"/>
                    </a:lnL>
                  </a:tcPr>
                </a:tc>
                <a:tc>
                  <a:txBody>
                    <a:bodyPr/>
                    <a:lstStyle/>
                    <a:p>
                      <a:pPr algn="ctr"/>
                      <a:r>
                        <a:rPr lang="en-US" altLang="zh-TW" sz="1400" dirty="0" smtClean="0"/>
                        <a:t>28</a:t>
                      </a:r>
                      <a:endParaRPr lang="zh-TW" altLang="en-US" sz="1400" dirty="0"/>
                    </a:p>
                  </a:txBody>
                  <a:tcPr/>
                </a:tc>
                <a:extLst>
                  <a:ext uri="{0D108BD9-81ED-4DB2-BD59-A6C34878D82A}">
                    <a16:rowId xmlns:a16="http://schemas.microsoft.com/office/drawing/2014/main" val="2221338539"/>
                  </a:ext>
                </a:extLst>
              </a:tr>
            </a:tbl>
          </a:graphicData>
        </a:graphic>
      </p:graphicFrame>
      <p:sp>
        <p:nvSpPr>
          <p:cNvPr id="9" name="文字方塊 8"/>
          <p:cNvSpPr txBox="1"/>
          <p:nvPr/>
        </p:nvSpPr>
        <p:spPr>
          <a:xfrm>
            <a:off x="26210" y="2838459"/>
            <a:ext cx="4035079" cy="3077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400" b="0" i="0" u="sng"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*國內股票投資部與投資企劃部測試之報表相同</a:t>
            </a:r>
            <a:r>
              <a:rPr kumimoji="1" lang="zh-TW" altLang="en-US" sz="1400" b="0" i="0" u="sng"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p>
        </p:txBody>
      </p:sp>
    </p:spTree>
    <p:extLst>
      <p:ext uri="{BB962C8B-B14F-4D97-AF65-F5344CB8AC3E}">
        <p14:creationId xmlns:p14="http://schemas.microsoft.com/office/powerpoint/2010/main" val="920504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5091501" y="4892675"/>
            <a:ext cx="3724275" cy="1704975"/>
          </a:xfrm>
          <a:prstGeom prst="rect">
            <a:avLst/>
          </a:prstGeom>
        </p:spPr>
      </p:pic>
      <p:sp>
        <p:nvSpPr>
          <p:cNvPr id="4" name="頁尾版面配置區 3"/>
          <p:cNvSpPr>
            <a:spLocks noGrp="1"/>
          </p:cNvSpPr>
          <p:nvPr>
            <p:ph type="ftr" sz="quarter" idx="11"/>
          </p:nvPr>
        </p:nvSpPr>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a:t>
            </a:r>
            <a:endParaRPr kumimoji="1" lang="zh-TW" altLang="en-US" sz="900" b="0" i="0" u="none" strike="noStrike" kern="1200" cap="none" spc="0" normalizeH="0" baseline="0" noProof="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
        <p:nvSpPr>
          <p:cNvPr id="2" name="標題 1"/>
          <p:cNvSpPr>
            <a:spLocks noGrp="1"/>
          </p:cNvSpPr>
          <p:nvPr>
            <p:ph type="title"/>
          </p:nvPr>
        </p:nvSpPr>
        <p:spPr>
          <a:xfrm>
            <a:off x="531738" y="758654"/>
            <a:ext cx="7424637" cy="537964"/>
          </a:xfrm>
        </p:spPr>
        <p:txBody>
          <a:bodyPr/>
          <a:lstStyle/>
          <a:p>
            <a:r>
              <a:rPr lang="zh-TW" altLang="en-US" dirty="0" smtClean="0"/>
              <a:t>國內股債基報表</a:t>
            </a:r>
            <a:r>
              <a:rPr lang="en-US" altLang="zh-TW" dirty="0" smtClean="0"/>
              <a:t>UAT</a:t>
            </a:r>
            <a:r>
              <a:rPr lang="zh-TW" altLang="en-US" dirty="0" smtClean="0"/>
              <a:t>測試</a:t>
            </a:r>
            <a:r>
              <a:rPr lang="en-US" altLang="zh-TW" dirty="0" smtClean="0"/>
              <a:t>DEFECT</a:t>
            </a:r>
            <a:r>
              <a:rPr lang="zh-TW" altLang="en-US" dirty="0" smtClean="0"/>
              <a:t>執行統計</a:t>
            </a:r>
            <a:r>
              <a:rPr lang="en-US" altLang="zh-TW" dirty="0" smtClean="0"/>
              <a:t>(2)</a:t>
            </a:r>
            <a:endParaRPr lang="zh-TW" altLang="en-US" dirty="0"/>
          </a:p>
        </p:txBody>
      </p:sp>
      <p:sp>
        <p:nvSpPr>
          <p:cNvPr id="12" name="矩形 11"/>
          <p:cNvSpPr/>
          <p:nvPr/>
        </p:nvSpPr>
        <p:spPr bwMode="auto">
          <a:xfrm>
            <a:off x="6964002" y="5745162"/>
            <a:ext cx="478172" cy="430137"/>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2400" b="0" i="0" u="sng" strike="noStrike" kern="1200" cap="none" spc="0" normalizeH="0" baseline="0" noProof="0" smtClean="0">
              <a:ln>
                <a:noFill/>
              </a:ln>
              <a:solidFill>
                <a:srgbClr val="000000"/>
              </a:solidFill>
              <a:effectLst/>
              <a:uLnTx/>
              <a:uFillTx/>
              <a:latin typeface="Times New Roman" pitchFamily="18" charset="0"/>
              <a:ea typeface="新細明體" pitchFamily="18" charset="-120"/>
              <a:cs typeface="+mn-cs"/>
            </a:endParaRPr>
          </a:p>
        </p:txBody>
      </p:sp>
      <p:sp>
        <p:nvSpPr>
          <p:cNvPr id="10" name="向右箭號 9"/>
          <p:cNvSpPr/>
          <p:nvPr/>
        </p:nvSpPr>
        <p:spPr bwMode="auto">
          <a:xfrm>
            <a:off x="1694684" y="4892675"/>
            <a:ext cx="3320182" cy="1838701"/>
          </a:xfrm>
          <a:prstGeom prst="rightArrow">
            <a:avLst/>
          </a:prstGeom>
          <a:solidFill>
            <a:schemeClr val="accent5">
              <a:lumMod val="60000"/>
              <a:lumOff val="40000"/>
            </a:schemeClr>
          </a:solidFill>
          <a:ln w="9525" cap="flat" cmpd="sng" algn="ctr">
            <a:solidFill>
              <a:schemeClr val="tx2">
                <a:lumMod val="95000"/>
                <a:lumOff val="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zh-TW" sz="1800" b="1" i="0" u="none" strike="noStrike" kern="1200" cap="none" spc="0" normalizeH="0" baseline="0" noProof="0" dirty="0" smtClean="0">
                <a:ln>
                  <a:noFill/>
                </a:ln>
                <a:solidFill>
                  <a:srgbClr val="FF9900"/>
                </a:solidFill>
                <a:effectLst/>
                <a:uLnTx/>
                <a:uFillTx/>
                <a:latin typeface="微軟正黑體" panose="020B0604030504040204" pitchFamily="34" charset="-120"/>
                <a:ea typeface="微軟正黑體" panose="020B0604030504040204" pitchFamily="34" charset="-120"/>
                <a:cs typeface="+mn-cs"/>
              </a:rPr>
              <a:t>Fixed</a:t>
            </a:r>
            <a:r>
              <a:rPr kumimoji="1" lang="en-US" altLang="zh-TW" sz="18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r>
              <a:rPr kumimoji="1" lang="zh-TW" altLang="en-US" sz="18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敦促</a:t>
            </a:r>
            <a:r>
              <a:rPr kumimoji="1" lang="en-US" altLang="zh-TW" sz="18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USER</a:t>
            </a:r>
            <a:r>
              <a:rPr kumimoji="1" lang="zh-TW" altLang="en-US" sz="18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覆測</a:t>
            </a:r>
            <a:r>
              <a:rPr kumimoji="1" lang="en-US" altLang="zh-TW" sz="18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DEFECT</a:t>
            </a:r>
            <a:r>
              <a:rPr kumimoji="1" lang="zh-TW" altLang="en-US" sz="18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a:t>
            </a:r>
            <a:endParaRPr kumimoji="1" lang="en-US" altLang="zh-TW" sz="18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pic>
        <p:nvPicPr>
          <p:cNvPr id="7" name="圖片 6"/>
          <p:cNvPicPr>
            <a:picLocks noChangeAspect="1"/>
          </p:cNvPicPr>
          <p:nvPr/>
        </p:nvPicPr>
        <p:blipFill>
          <a:blip r:embed="rId4"/>
          <a:stretch>
            <a:fillRect/>
          </a:stretch>
        </p:blipFill>
        <p:spPr>
          <a:xfrm>
            <a:off x="107504" y="843191"/>
            <a:ext cx="8941636" cy="4049484"/>
          </a:xfrm>
          <a:prstGeom prst="rect">
            <a:avLst/>
          </a:prstGeom>
        </p:spPr>
      </p:pic>
    </p:spTree>
    <p:extLst>
      <p:ext uri="{BB962C8B-B14F-4D97-AF65-F5344CB8AC3E}">
        <p14:creationId xmlns:p14="http://schemas.microsoft.com/office/powerpoint/2010/main" val="33347039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1251" y="654419"/>
            <a:ext cx="7157217" cy="537964"/>
          </a:xfrm>
        </p:spPr>
        <p:txBody>
          <a:bodyPr/>
          <a:lstStyle/>
          <a:p>
            <a:r>
              <a:rPr lang="zh-TW" altLang="en-US" dirty="0" smtClean="0"/>
              <a:t>議題</a:t>
            </a:r>
            <a:r>
              <a:rPr lang="en-US" altLang="zh-TW" dirty="0" smtClean="0"/>
              <a:t>:</a:t>
            </a:r>
            <a:r>
              <a:rPr lang="zh-TW" altLang="en-US" dirty="0" smtClean="0"/>
              <a:t>部、課投組成本</a:t>
            </a:r>
            <a:r>
              <a:rPr lang="zh-TW" altLang="en-US" dirty="0"/>
              <a:t>與</a:t>
            </a:r>
            <a:r>
              <a:rPr lang="en-US" altLang="zh-TW" dirty="0"/>
              <a:t>PORTIA</a:t>
            </a:r>
            <a:r>
              <a:rPr lang="zh-TW" altLang="en-US" dirty="0"/>
              <a:t>之差異過大</a:t>
            </a:r>
          </a:p>
        </p:txBody>
      </p:sp>
      <p:sp>
        <p:nvSpPr>
          <p:cNvPr id="4" name="頁尾版面配置區 3"/>
          <p:cNvSpPr>
            <a:spLocks noGrp="1"/>
          </p:cNvSpPr>
          <p:nvPr>
            <p:ph type="ftr" sz="quarter" idx="11"/>
          </p:nvPr>
        </p:nvSpPr>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a:t>
            </a:r>
            <a:endParaRPr kumimoji="1" lang="zh-TW" altLang="en-US" sz="9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graphicFrame>
        <p:nvGraphicFramePr>
          <p:cNvPr id="6" name="表格 5"/>
          <p:cNvGraphicFramePr>
            <a:graphicFrameLocks noGrp="1"/>
          </p:cNvGraphicFramePr>
          <p:nvPr>
            <p:extLst/>
          </p:nvPr>
        </p:nvGraphicFramePr>
        <p:xfrm>
          <a:off x="395536" y="1123428"/>
          <a:ext cx="8640960" cy="24739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322688915"/>
                    </a:ext>
                  </a:extLst>
                </a:gridCol>
                <a:gridCol w="6984776">
                  <a:extLst>
                    <a:ext uri="{9D8B030D-6E8A-4147-A177-3AD203B41FA5}">
                      <a16:colId xmlns:a16="http://schemas.microsoft.com/office/drawing/2014/main" val="3277441298"/>
                    </a:ext>
                  </a:extLst>
                </a:gridCol>
              </a:tblGrid>
              <a:tr h="370840">
                <a:tc>
                  <a:txBody>
                    <a:bodyPr/>
                    <a:lstStyle/>
                    <a:p>
                      <a:r>
                        <a:rPr lang="zh-TW" altLang="en-US" sz="1800" dirty="0" smtClean="0">
                          <a:latin typeface="微軟正黑體" panose="020B0604030504040204" pitchFamily="34" charset="-120"/>
                          <a:ea typeface="微軟正黑體" panose="020B0604030504040204" pitchFamily="34" charset="-120"/>
                        </a:rPr>
                        <a:t>系統</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r>
                        <a:rPr lang="zh-TW" altLang="en-US" sz="1800" dirty="0" smtClean="0">
                          <a:latin typeface="微軟正黑體" panose="020B0604030504040204" pitchFamily="34" charset="-120"/>
                          <a:ea typeface="微軟正黑體" panose="020B0604030504040204" pitchFamily="34" charset="-120"/>
                        </a:rPr>
                        <a:t>作法差異</a:t>
                      </a:r>
                      <a:endParaRPr lang="zh-TW" altLang="en-US" sz="18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1491856270"/>
                  </a:ext>
                </a:extLst>
              </a:tr>
              <a:tr h="370840">
                <a:tc>
                  <a:txBody>
                    <a:bodyPr/>
                    <a:lstStyle/>
                    <a:p>
                      <a:r>
                        <a:rPr lang="en-US" altLang="zh-TW" sz="1800" dirty="0" smtClean="0">
                          <a:latin typeface="微軟正黑體" panose="020B0604030504040204" pitchFamily="34" charset="-120"/>
                          <a:ea typeface="微軟正黑體" panose="020B0604030504040204" pitchFamily="34" charset="-120"/>
                        </a:rPr>
                        <a:t>PORTIA</a:t>
                      </a:r>
                      <a:r>
                        <a:rPr lang="zh-TW" altLang="en-US" sz="1800" dirty="0" smtClean="0">
                          <a:latin typeface="微軟正黑體" panose="020B0604030504040204" pitchFamily="34" charset="-120"/>
                          <a:ea typeface="微軟正黑體" panose="020B0604030504040204" pitchFamily="34" charset="-120"/>
                        </a:rPr>
                        <a:t>系統</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pPr marL="342900" indent="-3429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一筆交易，同時入到經理人、課、部室投組，</a:t>
                      </a:r>
                      <a:r>
                        <a:rPr lang="zh-TW" altLang="en-US" sz="1800" dirty="0" smtClean="0">
                          <a:solidFill>
                            <a:srgbClr val="FF0000"/>
                          </a:solidFill>
                          <a:latin typeface="微軟正黑體" panose="020B0604030504040204" pitchFamily="34" charset="-120"/>
                          <a:ea typeface="微軟正黑體" panose="020B0604030504040204" pitchFamily="34" charset="-120"/>
                        </a:rPr>
                        <a:t>各自進行結帳</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交易費用不分會計類別均列入成本。</a:t>
                      </a:r>
                      <a:endParaRPr lang="zh-TW" altLang="en-US" sz="1800"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495996812"/>
                  </a:ext>
                </a:extLst>
              </a:tr>
              <a:tr h="370840">
                <a:tc>
                  <a:txBody>
                    <a:bodyPr/>
                    <a:lstStyle/>
                    <a:p>
                      <a:r>
                        <a:rPr lang="zh-TW" altLang="en-US" sz="1800" dirty="0" smtClean="0">
                          <a:latin typeface="微軟正黑體" panose="020B0604030504040204" pitchFamily="34" charset="-120"/>
                          <a:ea typeface="微軟正黑體" panose="020B0604030504040204" pitchFamily="34" charset="-120"/>
                        </a:rPr>
                        <a:t>光訊系統</a:t>
                      </a:r>
                      <a:endParaRPr lang="zh-TW" altLang="en-US" sz="1800" dirty="0">
                        <a:latin typeface="微軟正黑體" panose="020B0604030504040204" pitchFamily="34" charset="-120"/>
                        <a:ea typeface="微軟正黑體" panose="020B0604030504040204" pitchFamily="34" charset="-120"/>
                      </a:endParaRPr>
                    </a:p>
                  </a:txBody>
                  <a:tcPr/>
                </a:tc>
                <a:tc>
                  <a:txBody>
                    <a:bodyPr/>
                    <a:lstStyle/>
                    <a:p>
                      <a:pPr marL="342900" indent="-3429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一筆交易只入到經理人投組，再將所屬課、部室之經理人投組進行</a:t>
                      </a:r>
                      <a:r>
                        <a:rPr lang="zh-TW" altLang="en-US" sz="1800" b="1" dirty="0" smtClean="0">
                          <a:latin typeface="微軟正黑體" panose="020B0604030504040204" pitchFamily="34" charset="-120"/>
                          <a:ea typeface="微軟正黑體" panose="020B0604030504040204" pitchFamily="34" charset="-120"/>
                        </a:rPr>
                        <a:t>加總</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1800" strike="noStrike" dirty="0" smtClean="0">
                          <a:latin typeface="微軟正黑體" panose="020B0604030504040204" pitchFamily="34" charset="-120"/>
                          <a:ea typeface="微軟正黑體" panose="020B0604030504040204" pitchFamily="34" charset="-120"/>
                        </a:rPr>
                        <a:t>帳務考量會計類別計算成本</a:t>
                      </a:r>
                      <a:r>
                        <a:rPr lang="en-US" altLang="zh-TW" sz="1800" strike="noStrike" dirty="0" smtClean="0">
                          <a:latin typeface="微軟正黑體" panose="020B0604030504040204" pitchFamily="34" charset="-120"/>
                          <a:ea typeface="微軟正黑體" panose="020B0604030504040204" pitchFamily="34" charset="-120"/>
                        </a:rPr>
                        <a:t>:</a:t>
                      </a:r>
                    </a:p>
                    <a:p>
                      <a:pPr marL="800100" lvl="1" indent="-342900">
                        <a:buFont typeface="Arial" panose="020B0604020202020204" pitchFamily="34" charset="0"/>
                        <a:buChar char="•"/>
                      </a:pPr>
                      <a:r>
                        <a:rPr lang="en-US" altLang="zh-TW" sz="1800" strike="noStrike" dirty="0" smtClean="0">
                          <a:latin typeface="微軟正黑體" panose="020B0604030504040204" pitchFamily="34" charset="-120"/>
                          <a:ea typeface="微軟正黑體" panose="020B0604030504040204" pitchFamily="34" charset="-120"/>
                        </a:rPr>
                        <a:t>FVPL</a:t>
                      </a:r>
                      <a:r>
                        <a:rPr lang="zh-TW" altLang="en-US" sz="1800" strike="noStrike" dirty="0" smtClean="0">
                          <a:latin typeface="微軟正黑體" panose="020B0604030504040204" pitchFamily="34" charset="-120"/>
                          <a:ea typeface="微軟正黑體" panose="020B0604030504040204" pitchFamily="34" charset="-120"/>
                        </a:rPr>
                        <a:t>、</a:t>
                      </a:r>
                      <a:r>
                        <a:rPr lang="en-US" altLang="zh-TW" sz="1800" strike="noStrike" dirty="0" smtClean="0">
                          <a:latin typeface="微軟正黑體" panose="020B0604030504040204" pitchFamily="34" charset="-120"/>
                          <a:ea typeface="微軟正黑體" panose="020B0604030504040204" pitchFamily="34" charset="-120"/>
                        </a:rPr>
                        <a:t>FVPLO:</a:t>
                      </a:r>
                      <a:r>
                        <a:rPr lang="zh-TW" altLang="en-US" sz="1800" strike="noStrike" dirty="0" smtClean="0">
                          <a:latin typeface="微軟正黑體" panose="020B0604030504040204" pitchFamily="34" charset="-120"/>
                          <a:ea typeface="微軟正黑體" panose="020B0604030504040204" pitchFamily="34" charset="-120"/>
                        </a:rPr>
                        <a:t>交易費用不列入成本</a:t>
                      </a:r>
                      <a:r>
                        <a:rPr lang="en-US" altLang="zh-TW" sz="1800" strike="noStrike" dirty="0" smtClean="0">
                          <a:latin typeface="微軟正黑體" panose="020B0604030504040204" pitchFamily="34" charset="-120"/>
                          <a:ea typeface="微軟正黑體" panose="020B0604030504040204" pitchFamily="34" charset="-120"/>
                        </a:rPr>
                        <a:t>;</a:t>
                      </a:r>
                    </a:p>
                    <a:p>
                      <a:pPr marL="800100" lvl="1" indent="-342900">
                        <a:buFont typeface="Arial" panose="020B0604020202020204" pitchFamily="34" charset="0"/>
                        <a:buChar char="•"/>
                      </a:pPr>
                      <a:r>
                        <a:rPr lang="en-US" altLang="zh-TW" sz="1800" strike="noStrike" dirty="0" smtClean="0">
                          <a:latin typeface="微軟正黑體" panose="020B0604030504040204" pitchFamily="34" charset="-120"/>
                          <a:ea typeface="微軟正黑體" panose="020B0604030504040204" pitchFamily="34" charset="-120"/>
                        </a:rPr>
                        <a:t>FVOCI:</a:t>
                      </a:r>
                      <a:r>
                        <a:rPr lang="zh-TW" altLang="en-US" sz="1800" strike="noStrike" dirty="0" smtClean="0">
                          <a:latin typeface="微軟正黑體" panose="020B0604030504040204" pitchFamily="34" charset="-120"/>
                          <a:ea typeface="微軟正黑體" panose="020B0604030504040204" pitchFamily="34" charset="-120"/>
                        </a:rPr>
                        <a:t>交易費用列入成本。</a:t>
                      </a:r>
                      <a:endParaRPr lang="zh-TW" altLang="en-US" sz="1800" strike="noStrike" dirty="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250465352"/>
                  </a:ext>
                </a:extLst>
              </a:tr>
            </a:tbl>
          </a:graphicData>
        </a:graphic>
      </p:graphicFrame>
      <p:sp>
        <p:nvSpPr>
          <p:cNvPr id="8" name="Rectangle 2"/>
          <p:cNvSpPr>
            <a:spLocks noChangeArrowheads="1"/>
          </p:cNvSpPr>
          <p:nvPr/>
        </p:nvSpPr>
        <p:spPr bwMode="auto">
          <a:xfrm>
            <a:off x="684363" y="477304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2400" b="0" i="0" u="sng" strike="noStrike" kern="1200" cap="none" spc="0" normalizeH="0" baseline="0" noProof="0">
              <a:ln>
                <a:noFill/>
              </a:ln>
              <a:solidFill>
                <a:srgbClr val="000000"/>
              </a:solidFill>
              <a:effectLst/>
              <a:uLnTx/>
              <a:uFillTx/>
              <a:latin typeface="Times New Roman" pitchFamily="18" charset="0"/>
              <a:ea typeface="新細明體" charset="-120"/>
              <a:cs typeface="+mn-cs"/>
            </a:endParaRPr>
          </a:p>
        </p:txBody>
      </p:sp>
      <p:sp>
        <p:nvSpPr>
          <p:cNvPr id="10" name="文字方塊 9"/>
          <p:cNvSpPr txBox="1"/>
          <p:nvPr/>
        </p:nvSpPr>
        <p:spPr>
          <a:xfrm>
            <a:off x="5269610" y="3555005"/>
            <a:ext cx="3312368" cy="3323987"/>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n"/>
              <a:tabLst/>
              <a:defRPr/>
            </a:pPr>
            <a:r>
              <a:rPr kumimoji="1" lang="zh-TW"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下表說明自</a:t>
            </a:r>
            <a:r>
              <a:rPr kumimoji="1" lang="en-US"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2019/1/1</a:t>
            </a:r>
            <a:r>
              <a:rPr kumimoji="1" lang="zh-TW"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成本與股數逾期初切齊後</a:t>
            </a:r>
            <a:r>
              <a:rPr kumimoji="1" lang="zh-TW"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，於</a:t>
            </a:r>
            <a:r>
              <a:rPr kumimoji="1" lang="en-US"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2019/1/2</a:t>
            </a:r>
            <a:r>
              <a:rPr kumimoji="1" lang="zh-TW"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產生交易 賣出投組</a:t>
            </a:r>
            <a:r>
              <a:rPr kumimoji="1" lang="en-US"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DE1FVOCI_2019 </a:t>
            </a:r>
            <a:r>
              <a:rPr kumimoji="1" lang="zh-TW"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股數</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300,000</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n"/>
              <a:tabLst/>
              <a:defRPr/>
            </a:pPr>
            <a:r>
              <a:rPr kumimoji="1" lang="zh-TW"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帳</a:t>
            </a:r>
            <a:r>
              <a:rPr kumimoji="1" lang="zh-TW"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務系統之成本認列為</a:t>
            </a:r>
            <a:r>
              <a:rPr kumimoji="1" lang="en-US"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300,000 * </a:t>
            </a:r>
            <a:r>
              <a:rPr kumimoji="1" lang="en-US" altLang="zh-TW" sz="14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mn-cs"/>
              </a:rPr>
              <a:t>35.947</a:t>
            </a:r>
            <a:r>
              <a:rPr kumimoji="1" lang="en-US"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 </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10,784,152.724</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n"/>
              <a:tabLst/>
              <a:defRPr/>
            </a:pP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PORTIA</a:t>
            </a:r>
            <a:r>
              <a:rPr kumimoji="1" lang="zh-TW"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之成本認列為</a:t>
            </a:r>
            <a:r>
              <a:rPr kumimoji="1" lang="en-US"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300,000 * </a:t>
            </a:r>
            <a:r>
              <a:rPr kumimoji="1" lang="en-US" altLang="zh-TW" sz="14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mn-cs"/>
              </a:rPr>
              <a:t>33.391</a:t>
            </a:r>
            <a:r>
              <a:rPr kumimoji="1" lang="en-US"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 = </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10,017,379.838</a:t>
            </a:r>
            <a:endParaRPr kumimoji="1" lang="en-US"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n"/>
              <a:tabLst/>
              <a:defRPr/>
            </a:pPr>
            <a:r>
              <a:rPr kumimoji="1" lang="zh-TW"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因此</a:t>
            </a:r>
            <a:r>
              <a:rPr kumimoji="1" lang="zh-TW"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差異自此產生，而每經交易則會擴大差異，導致</a:t>
            </a:r>
            <a:r>
              <a:rPr kumimoji="1" lang="en-US" altLang="zh-TW"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2019/1/7</a:t>
            </a:r>
            <a:r>
              <a:rPr kumimoji="1" lang="zh-TW"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時</a:t>
            </a:r>
            <a:r>
              <a:rPr kumimoji="1" lang="zh-TW" altLang="en-US"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已</a:t>
            </a:r>
            <a:r>
              <a:rPr kumimoji="1" lang="zh-TW" altLang="en-US" sz="14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rPr>
              <a:t>累積</a:t>
            </a:r>
            <a:r>
              <a:rPr kumimoji="1" lang="zh-TW"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至</a:t>
            </a:r>
            <a:r>
              <a:rPr kumimoji="1" lang="en-US" altLang="zh-TW" sz="14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3,067,088.00</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n"/>
              <a:tabLst/>
              <a:defRPr/>
            </a:pPr>
            <a:r>
              <a:rPr kumimoji="1" lang="zh-TW" altLang="en-US" sz="14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計畫調整為</a:t>
            </a:r>
            <a:r>
              <a:rPr kumimoji="1" lang="en-US" altLang="zh-TW" sz="14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PORTIA</a:t>
            </a:r>
            <a:r>
              <a:rPr kumimoji="1" lang="zh-TW" altLang="en-US" sz="14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計算方式，但調整到核心結帳處理影響較大，且遇到基金專案上線，預計調整至</a:t>
            </a:r>
            <a:r>
              <a:rPr kumimoji="1" lang="en-US" altLang="zh-TW" sz="14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7/17</a:t>
            </a:r>
            <a:r>
              <a:rPr kumimoji="1" lang="zh-TW" altLang="en-US" sz="14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，測試至</a:t>
            </a:r>
            <a:r>
              <a:rPr kumimoji="1" lang="en-US" altLang="zh-TW" sz="14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7/31</a:t>
            </a:r>
            <a:r>
              <a:rPr kumimoji="1" lang="zh-TW" altLang="en-US" sz="14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a:t>
            </a:r>
            <a:endParaRPr kumimoji="1" lang="zh-TW" altLang="en-US" sz="1400" b="0"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mn-cs"/>
            </a:endParaRPr>
          </a:p>
        </p:txBody>
      </p:sp>
      <p:pic>
        <p:nvPicPr>
          <p:cNvPr id="1028" name="Picture 4"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66" y="3727103"/>
            <a:ext cx="4988844" cy="254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圓角矩形 2"/>
          <p:cNvSpPr/>
          <p:nvPr/>
        </p:nvSpPr>
        <p:spPr bwMode="auto">
          <a:xfrm>
            <a:off x="2033667" y="1463629"/>
            <a:ext cx="6696744" cy="395526"/>
          </a:xfrm>
          <a:prstGeom prst="roundRect">
            <a:avLst/>
          </a:prstGeom>
          <a:noFill/>
          <a:ln w="38100" cap="flat" cmpd="sng" algn="ctr">
            <a:solidFill>
              <a:srgbClr val="134AF9"/>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2400" b="0" i="0" u="sng" strike="noStrike" kern="1200" cap="none" spc="0" normalizeH="0" baseline="0" noProof="0" smtClean="0">
              <a:ln>
                <a:noFill/>
              </a:ln>
              <a:solidFill>
                <a:srgbClr val="000000"/>
              </a:solidFill>
              <a:effectLst/>
              <a:uLnTx/>
              <a:uFillTx/>
              <a:latin typeface="Times New Roman" pitchFamily="18" charset="0"/>
              <a:ea typeface="新細明體" pitchFamily="18" charset="-120"/>
              <a:cs typeface="+mn-cs"/>
            </a:endParaRPr>
          </a:p>
        </p:txBody>
      </p:sp>
      <p:sp>
        <p:nvSpPr>
          <p:cNvPr id="9" name="圓角矩形 8"/>
          <p:cNvSpPr/>
          <p:nvPr/>
        </p:nvSpPr>
        <p:spPr bwMode="auto">
          <a:xfrm>
            <a:off x="2051720" y="2681163"/>
            <a:ext cx="6696744" cy="873842"/>
          </a:xfrm>
          <a:prstGeom prst="roundRect">
            <a:avLst/>
          </a:prstGeom>
          <a:noFill/>
          <a:ln w="38100" cap="flat" cmpd="sng" algn="ctr">
            <a:solidFill>
              <a:srgbClr val="134AF9"/>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2400" b="0" i="0" u="sng" strike="noStrike" kern="1200" cap="none" spc="0" normalizeH="0" baseline="0" noProof="0" smtClean="0">
              <a:ln>
                <a:noFill/>
              </a:ln>
              <a:solidFill>
                <a:srgbClr val="000000"/>
              </a:solidFill>
              <a:effectLst/>
              <a:uLnTx/>
              <a:uFillTx/>
              <a:latin typeface="Times New Roman" pitchFamily="18" charset="0"/>
              <a:ea typeface="新細明體" pitchFamily="18" charset="-120"/>
              <a:cs typeface="+mn-cs"/>
            </a:endParaRPr>
          </a:p>
        </p:txBody>
      </p:sp>
      <p:sp>
        <p:nvSpPr>
          <p:cNvPr id="11" name="圓角矩形 10"/>
          <p:cNvSpPr/>
          <p:nvPr/>
        </p:nvSpPr>
        <p:spPr bwMode="auto">
          <a:xfrm>
            <a:off x="7394575" y="1059478"/>
            <a:ext cx="1628829" cy="395526"/>
          </a:xfrm>
          <a:prstGeom prst="roundRect">
            <a:avLst/>
          </a:prstGeom>
          <a:noFill/>
          <a:ln w="38100" cap="flat" cmpd="sng" algn="ctr">
            <a:solidFill>
              <a:srgbClr val="134AF9"/>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600" b="1"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決議調整項目</a:t>
            </a:r>
          </a:p>
        </p:txBody>
      </p:sp>
    </p:spTree>
    <p:extLst>
      <p:ext uri="{BB962C8B-B14F-4D97-AF65-F5344CB8AC3E}">
        <p14:creationId xmlns:p14="http://schemas.microsoft.com/office/powerpoint/2010/main" val="368503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nvPr>
        </p:nvGraphicFramePr>
        <p:xfrm>
          <a:off x="143508" y="765498"/>
          <a:ext cx="8856984" cy="5644112"/>
        </p:xfrm>
        <a:graphic>
          <a:graphicData uri="http://schemas.openxmlformats.org/drawingml/2006/table">
            <a:tbl>
              <a:tblPr/>
              <a:tblGrid>
                <a:gridCol w="764020">
                  <a:extLst>
                    <a:ext uri="{9D8B030D-6E8A-4147-A177-3AD203B41FA5}">
                      <a16:colId xmlns:a16="http://schemas.microsoft.com/office/drawing/2014/main" val="20000"/>
                    </a:ext>
                  </a:extLst>
                </a:gridCol>
                <a:gridCol w="811184">
                  <a:extLst>
                    <a:ext uri="{9D8B030D-6E8A-4147-A177-3AD203B41FA5}">
                      <a16:colId xmlns:a16="http://schemas.microsoft.com/office/drawing/2014/main" val="20001"/>
                    </a:ext>
                  </a:extLst>
                </a:gridCol>
                <a:gridCol w="764021">
                  <a:extLst>
                    <a:ext uri="{9D8B030D-6E8A-4147-A177-3AD203B41FA5}">
                      <a16:colId xmlns:a16="http://schemas.microsoft.com/office/drawing/2014/main" val="20002"/>
                    </a:ext>
                  </a:extLst>
                </a:gridCol>
                <a:gridCol w="782886">
                  <a:extLst>
                    <a:ext uri="{9D8B030D-6E8A-4147-A177-3AD203B41FA5}">
                      <a16:colId xmlns:a16="http://schemas.microsoft.com/office/drawing/2014/main" val="20003"/>
                    </a:ext>
                  </a:extLst>
                </a:gridCol>
                <a:gridCol w="886642">
                  <a:extLst>
                    <a:ext uri="{9D8B030D-6E8A-4147-A177-3AD203B41FA5}">
                      <a16:colId xmlns:a16="http://schemas.microsoft.com/office/drawing/2014/main" val="20004"/>
                    </a:ext>
                  </a:extLst>
                </a:gridCol>
                <a:gridCol w="886642">
                  <a:extLst>
                    <a:ext uri="{9D8B030D-6E8A-4147-A177-3AD203B41FA5}">
                      <a16:colId xmlns:a16="http://schemas.microsoft.com/office/drawing/2014/main" val="20005"/>
                    </a:ext>
                  </a:extLst>
                </a:gridCol>
                <a:gridCol w="707427">
                  <a:extLst>
                    <a:ext uri="{9D8B030D-6E8A-4147-A177-3AD203B41FA5}">
                      <a16:colId xmlns:a16="http://schemas.microsoft.com/office/drawing/2014/main" val="20006"/>
                    </a:ext>
                  </a:extLst>
                </a:gridCol>
                <a:gridCol w="801751">
                  <a:extLst>
                    <a:ext uri="{9D8B030D-6E8A-4147-A177-3AD203B41FA5}">
                      <a16:colId xmlns:a16="http://schemas.microsoft.com/office/drawing/2014/main" val="20007"/>
                    </a:ext>
                  </a:extLst>
                </a:gridCol>
                <a:gridCol w="881012">
                  <a:extLst>
                    <a:ext uri="{9D8B030D-6E8A-4147-A177-3AD203B41FA5}">
                      <a16:colId xmlns:a16="http://schemas.microsoft.com/office/drawing/2014/main" val="20008"/>
                    </a:ext>
                  </a:extLst>
                </a:gridCol>
                <a:gridCol w="628165">
                  <a:extLst>
                    <a:ext uri="{9D8B030D-6E8A-4147-A177-3AD203B41FA5}">
                      <a16:colId xmlns:a16="http://schemas.microsoft.com/office/drawing/2014/main" val="20009"/>
                    </a:ext>
                  </a:extLst>
                </a:gridCol>
                <a:gridCol w="943234">
                  <a:extLst>
                    <a:ext uri="{9D8B030D-6E8A-4147-A177-3AD203B41FA5}">
                      <a16:colId xmlns:a16="http://schemas.microsoft.com/office/drawing/2014/main" val="20010"/>
                    </a:ext>
                  </a:extLst>
                </a:gridCol>
              </a:tblGrid>
              <a:tr h="305863">
                <a:tc gridSpan="11">
                  <a:txBody>
                    <a:bodyPr/>
                    <a:lstStyle/>
                    <a:p>
                      <a:pPr algn="ctr" fontAlgn="ctr"/>
                      <a:r>
                        <a:rPr lang="zh-TW" altLang="en-US" sz="1600" b="1" i="0" u="none" strike="noStrike" dirty="0">
                          <a:effectLst/>
                          <a:latin typeface="標楷體" panose="03000509000000000000" pitchFamily="65" charset="-120"/>
                          <a:ea typeface="標楷體" panose="03000509000000000000" pitchFamily="65" charset="-120"/>
                        </a:rPr>
                        <a:t>放款管理系統專案里程碑追蹤表  </a:t>
                      </a:r>
                    </a:p>
                  </a:txBody>
                  <a:tcPr marL="6095" marR="6095" marT="609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9372">
                <a:tc gridSpan="2">
                  <a:txBody>
                    <a:bodyPr/>
                    <a:lstStyle/>
                    <a:p>
                      <a:pPr algn="ctr" fontAlgn="ctr"/>
                      <a:r>
                        <a:rPr lang="zh-TW" altLang="en-US" sz="1400" b="1" i="0" u="none" strike="noStrike" dirty="0">
                          <a:effectLst/>
                          <a:latin typeface="標楷體" panose="03000509000000000000" pitchFamily="65" charset="-120"/>
                          <a:ea typeface="標楷體" panose="03000509000000000000" pitchFamily="65" charset="-120"/>
                        </a:rPr>
                        <a:t>委外專案</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TW" altLang="en-US"/>
                    </a:p>
                  </a:txBody>
                  <a:tcPr/>
                </a:tc>
                <a:tc rowSpan="2">
                  <a:txBody>
                    <a:bodyPr/>
                    <a:lstStyle/>
                    <a:p>
                      <a:pPr algn="ctr" fontAlgn="ctr"/>
                      <a:r>
                        <a:rPr lang="zh-TW" altLang="en-US" sz="1200" b="1" i="0" u="none" strike="noStrike" dirty="0">
                          <a:effectLst/>
                          <a:latin typeface="標楷體" panose="03000509000000000000" pitchFamily="65" charset="-120"/>
                          <a:ea typeface="標楷體" panose="03000509000000000000" pitchFamily="65" charset="-120"/>
                        </a:rPr>
                        <a:t>工作</a:t>
                      </a:r>
                      <a:br>
                        <a:rPr lang="zh-TW" altLang="en-US" sz="1200" b="1" i="0" u="none" strike="noStrike" dirty="0">
                          <a:effectLst/>
                          <a:latin typeface="標楷體" panose="03000509000000000000" pitchFamily="65" charset="-120"/>
                          <a:ea typeface="標楷體" panose="03000509000000000000" pitchFamily="65" charset="-120"/>
                        </a:rPr>
                      </a:br>
                      <a:r>
                        <a:rPr lang="zh-TW" altLang="en-US" sz="1200" b="1" i="0" u="none" strike="noStrike" dirty="0">
                          <a:effectLst/>
                          <a:latin typeface="標楷體" panose="03000509000000000000" pitchFamily="65" charset="-120"/>
                          <a:ea typeface="標楷體" panose="03000509000000000000" pitchFamily="65" charset="-120"/>
                        </a:rPr>
                        <a:t>項目</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需求訪談階段</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hMerge="1">
                  <a:txBody>
                    <a:bodyPr/>
                    <a:lstStyle/>
                    <a:p>
                      <a:endParaRPr lang="zh-TW" altLang="en-US"/>
                    </a:p>
                  </a:txBody>
                  <a:tcPr/>
                </a:tc>
                <a:tc>
                  <a:txBody>
                    <a:bodyPr/>
                    <a:lstStyle/>
                    <a:p>
                      <a:pPr algn="ctr" fontAlgn="ctr"/>
                      <a:r>
                        <a:rPr lang="zh-TW" altLang="en-US" sz="1200" b="1" i="0" u="none" strike="noStrike">
                          <a:solidFill>
                            <a:srgbClr val="FFFFFF"/>
                          </a:solidFill>
                          <a:effectLst/>
                          <a:latin typeface="標楷體" panose="03000509000000000000" pitchFamily="65" charset="-120"/>
                          <a:ea typeface="標楷體" panose="03000509000000000000" pitchFamily="65" charset="-120"/>
                        </a:rPr>
                        <a:t>開發階段</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0080"/>
                    </a:solidFill>
                  </a:tcPr>
                </a:tc>
                <a:tc gridSpan="4">
                  <a:txBody>
                    <a:bodyPr/>
                    <a:lstStyle/>
                    <a:p>
                      <a:pPr algn="ctr" fontAlgn="ctr"/>
                      <a:r>
                        <a:rPr lang="zh-TW" altLang="en-US" sz="1200" b="1" i="0" u="none" strike="noStrike">
                          <a:solidFill>
                            <a:srgbClr val="FFFFFF"/>
                          </a:solidFill>
                          <a:effectLst/>
                          <a:latin typeface="標楷體" panose="03000509000000000000" pitchFamily="65" charset="-120"/>
                          <a:ea typeface="標楷體" panose="03000509000000000000" pitchFamily="65" charset="-120"/>
                        </a:rPr>
                        <a:t>系統測試階段</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結案</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CC"/>
                    </a:solidFill>
                  </a:tcPr>
                </a:tc>
                <a:extLst>
                  <a:ext uri="{0D108BD9-81ED-4DB2-BD59-A6C34878D82A}">
                    <a16:rowId xmlns:a16="http://schemas.microsoft.com/office/drawing/2014/main" val="10001"/>
                  </a:ext>
                </a:extLst>
              </a:tr>
              <a:tr h="400194">
                <a:tc>
                  <a:txBody>
                    <a:bodyPr/>
                    <a:lstStyle/>
                    <a:p>
                      <a:pPr algn="ctr" fontAlgn="ctr"/>
                      <a:r>
                        <a:rPr lang="zh-TW" altLang="en-US" sz="1400" b="1" i="0" u="none" strike="noStrike" dirty="0">
                          <a:effectLst/>
                          <a:latin typeface="標楷體" panose="03000509000000000000" pitchFamily="65" charset="-120"/>
                          <a:ea typeface="標楷體" panose="03000509000000000000" pitchFamily="65" charset="-120"/>
                        </a:rPr>
                        <a:t>投入</a:t>
                      </a:r>
                      <a:br>
                        <a:rPr lang="zh-TW" altLang="en-US" sz="1400" b="1" i="0" u="none" strike="noStrike" dirty="0">
                          <a:effectLst/>
                          <a:latin typeface="標楷體" panose="03000509000000000000" pitchFamily="65" charset="-120"/>
                          <a:ea typeface="標楷體" panose="03000509000000000000" pitchFamily="65" charset="-120"/>
                        </a:rPr>
                      </a:br>
                      <a:r>
                        <a:rPr lang="zh-TW" altLang="en-US" sz="1400" b="1" i="0" u="none" strike="noStrike" dirty="0">
                          <a:effectLst/>
                          <a:latin typeface="標楷體" panose="03000509000000000000" pitchFamily="65" charset="-120"/>
                          <a:ea typeface="標楷體" panose="03000509000000000000" pitchFamily="65" charset="-120"/>
                        </a:rPr>
                        <a:t>人力</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TW" altLang="en-US" sz="1400" b="1" i="0" u="none" strike="noStrike" dirty="0">
                          <a:effectLst/>
                          <a:latin typeface="標楷體" panose="03000509000000000000" pitchFamily="65" charset="-120"/>
                          <a:ea typeface="標楷體" panose="03000509000000000000" pitchFamily="65" charset="-120"/>
                        </a:rPr>
                        <a:t>專案</a:t>
                      </a:r>
                      <a:br>
                        <a:rPr lang="zh-TW" altLang="en-US" sz="1400" b="1" i="0" u="none" strike="noStrike" dirty="0">
                          <a:effectLst/>
                          <a:latin typeface="標楷體" panose="03000509000000000000" pitchFamily="65" charset="-120"/>
                          <a:ea typeface="標楷體" panose="03000509000000000000" pitchFamily="65" charset="-120"/>
                        </a:rPr>
                      </a:br>
                      <a:r>
                        <a:rPr lang="zh-TW" altLang="en-US" sz="1400" b="1" i="0" u="none" strike="noStrike" dirty="0">
                          <a:effectLst/>
                          <a:latin typeface="標楷體" panose="03000509000000000000" pitchFamily="65" charset="-120"/>
                          <a:ea typeface="標楷體" panose="03000509000000000000" pitchFamily="65" charset="-120"/>
                        </a:rPr>
                        <a:t>期間</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業務功能</a:t>
                      </a:r>
                      <a:br>
                        <a:rPr lang="zh-TW" altLang="en-US" sz="1200" b="1" i="0" u="none" strike="noStrike" dirty="0">
                          <a:solidFill>
                            <a:srgbClr val="FFFFFF"/>
                          </a:solidFill>
                          <a:effectLst/>
                          <a:latin typeface="標楷體" panose="03000509000000000000" pitchFamily="65" charset="-120"/>
                          <a:ea typeface="標楷體" panose="03000509000000000000" pitchFamily="65" charset="-120"/>
                        </a:rPr>
                      </a:b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差異分析</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 需求訪談</a:t>
                      </a:r>
                    </a:p>
                  </a:txBody>
                  <a:tcPr marL="6095" marR="6095" marT="609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系統開發</a:t>
                      </a:r>
                      <a:br>
                        <a:rPr lang="zh-TW" altLang="en-US" sz="1200" b="1" i="0" u="none" strike="noStrike" dirty="0">
                          <a:solidFill>
                            <a:srgbClr val="FFFFFF"/>
                          </a:solidFill>
                          <a:effectLst/>
                          <a:latin typeface="標楷體" panose="03000509000000000000" pitchFamily="65" charset="-120"/>
                          <a:ea typeface="標楷體" panose="03000509000000000000" pitchFamily="65" charset="-120"/>
                        </a:rPr>
                      </a:b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單元測試</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00080"/>
                    </a:solidFill>
                  </a:tcPr>
                </a:tc>
                <a:tc>
                  <a:txBody>
                    <a:bodyPr/>
                    <a:lstStyle/>
                    <a:p>
                      <a:pPr algn="ctr" fontAlgn="ctr"/>
                      <a:r>
                        <a:rPr lang="en-US" sz="1200" b="1" i="0" u="none" strike="noStrike" dirty="0">
                          <a:solidFill>
                            <a:srgbClr val="FFFFFF"/>
                          </a:solidFill>
                          <a:effectLst/>
                          <a:latin typeface="標楷體" panose="03000509000000000000" pitchFamily="65" charset="-120"/>
                          <a:ea typeface="標楷體" panose="03000509000000000000" pitchFamily="65" charset="-120"/>
                        </a:rPr>
                        <a:t>SIT</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8000"/>
                    </a:solidFill>
                  </a:tcPr>
                </a:tc>
                <a:tc>
                  <a:txBody>
                    <a:bodyPr/>
                    <a:lstStyle/>
                    <a:p>
                      <a:pPr algn="ctr" fontAlgn="ctr"/>
                      <a:r>
                        <a:rPr lang="en-US" sz="1200" b="1" i="0" u="none" strike="noStrike" dirty="0">
                          <a:solidFill>
                            <a:srgbClr val="FFFFFF"/>
                          </a:solidFill>
                          <a:effectLst/>
                          <a:latin typeface="標楷體" panose="03000509000000000000" pitchFamily="65" charset="-120"/>
                          <a:ea typeface="標楷體" panose="03000509000000000000" pitchFamily="65" charset="-120"/>
                        </a:rPr>
                        <a:t>UAT</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8000"/>
                    </a:solidFill>
                  </a:tcPr>
                </a:tc>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 平行</a:t>
                      </a:r>
                      <a:endParaRPr lang="en-US" altLang="zh-TW" sz="1200" b="1" i="0" u="none" strike="noStrike" dirty="0">
                        <a:solidFill>
                          <a:srgbClr val="FFFFFF"/>
                        </a:solidFill>
                        <a:effectLst/>
                        <a:latin typeface="標楷體" panose="03000509000000000000" pitchFamily="65" charset="-120"/>
                        <a:ea typeface="標楷體" panose="03000509000000000000" pitchFamily="65" charset="-120"/>
                      </a:endParaRPr>
                    </a:p>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演練</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8000"/>
                    </a:solidFill>
                  </a:tcPr>
                </a:tc>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上線</a:t>
                      </a:r>
                      <a:endParaRPr lang="en-US" altLang="zh-TW" sz="1200" b="1" i="0" u="none" strike="noStrike" dirty="0">
                        <a:solidFill>
                          <a:srgbClr val="FFFFFF"/>
                        </a:solidFill>
                        <a:effectLst/>
                        <a:latin typeface="標楷體" panose="03000509000000000000" pitchFamily="65" charset="-120"/>
                        <a:ea typeface="標楷體" panose="03000509000000000000" pitchFamily="65" charset="-120"/>
                      </a:endParaRPr>
                    </a:p>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啟用</a:t>
                      </a:r>
                    </a:p>
                  </a:txBody>
                  <a:tcPr marL="6095" marR="6095" marT="609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8000"/>
                    </a:solidFill>
                  </a:tcPr>
                </a:tc>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驗收</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33CCCC"/>
                    </a:solidFill>
                  </a:tcPr>
                </a:tc>
                <a:extLst>
                  <a:ext uri="{0D108BD9-81ED-4DB2-BD59-A6C34878D82A}">
                    <a16:rowId xmlns:a16="http://schemas.microsoft.com/office/drawing/2014/main" val="10002"/>
                  </a:ext>
                </a:extLst>
              </a:tr>
              <a:tr h="405637">
                <a:tc rowSpan="3">
                  <a:txBody>
                    <a:bodyPr/>
                    <a:lstStyle/>
                    <a:p>
                      <a:pPr algn="l" fontAlgn="ctr"/>
                      <a:r>
                        <a:rPr lang="en-US" sz="1400" b="0" i="0" u="none" strike="noStrike" dirty="0">
                          <a:effectLst/>
                          <a:latin typeface="標楷體" panose="03000509000000000000" pitchFamily="65" charset="-120"/>
                          <a:ea typeface="標楷體" panose="03000509000000000000" pitchFamily="65" charset="-120"/>
                        </a:rPr>
                        <a:t>IT 4人</a:t>
                      </a:r>
                      <a:br>
                        <a:rPr lang="en-US" sz="1400" b="0" i="0" u="none" strike="noStrike" dirty="0">
                          <a:effectLst/>
                          <a:latin typeface="標楷體" panose="03000509000000000000" pitchFamily="65" charset="-120"/>
                          <a:ea typeface="標楷體" panose="03000509000000000000" pitchFamily="65" charset="-120"/>
                        </a:rPr>
                      </a:br>
                      <a:r>
                        <a:rPr lang="en-US" sz="1400" b="0" i="0" u="none" strike="noStrike" dirty="0">
                          <a:effectLst/>
                          <a:latin typeface="標楷體" panose="03000509000000000000" pitchFamily="65" charset="-120"/>
                          <a:ea typeface="標楷體" panose="03000509000000000000" pitchFamily="65" charset="-120"/>
                        </a:rPr>
                        <a:t>User 4人</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ctr" fontAlgn="ctr"/>
                      <a:r>
                        <a:rPr lang="en-US" altLang="zh-TW" sz="1400" b="0" i="0" u="none" strike="noStrike" dirty="0">
                          <a:effectLst/>
                          <a:latin typeface="標楷體" panose="03000509000000000000" pitchFamily="65" charset="-120"/>
                          <a:ea typeface="標楷體" panose="03000509000000000000" pitchFamily="65" charset="-120"/>
                        </a:rPr>
                        <a:t>24</a:t>
                      </a:r>
                      <a:r>
                        <a:rPr lang="zh-TW" altLang="en-US" sz="1400" b="0" i="0" u="none" strike="noStrike" dirty="0">
                          <a:effectLst/>
                          <a:latin typeface="標楷體" panose="03000509000000000000" pitchFamily="65" charset="-120"/>
                          <a:ea typeface="標楷體" panose="03000509000000000000" pitchFamily="65" charset="-120"/>
                        </a:rPr>
                        <a:t>個月</a:t>
                      </a:r>
                      <a:br>
                        <a:rPr lang="zh-TW" altLang="en-US" sz="1400" b="0" i="0" u="none" strike="noStrike" dirty="0">
                          <a:effectLst/>
                          <a:latin typeface="標楷體" panose="03000509000000000000" pitchFamily="65" charset="-120"/>
                          <a:ea typeface="標楷體" panose="03000509000000000000" pitchFamily="65" charset="-120"/>
                        </a:rPr>
                      </a:br>
                      <a:endParaRPr lang="zh-TW" altLang="en-US" sz="1400" b="0" i="0" u="none" strike="noStrike" dirty="0">
                        <a:effectLst/>
                        <a:latin typeface="標楷體" panose="03000509000000000000" pitchFamily="65" charset="-120"/>
                        <a:ea typeface="標楷體" panose="03000509000000000000" pitchFamily="65" charset="-120"/>
                      </a:endParaRPr>
                    </a:p>
                  </a:txBody>
                  <a:tcPr marL="6095" marR="6095" marT="609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TW" altLang="en-US" sz="1200" b="0" i="0" u="none" strike="noStrike">
                          <a:effectLst/>
                          <a:latin typeface="標楷體" panose="03000509000000000000" pitchFamily="65" charset="-120"/>
                          <a:ea typeface="標楷體" panose="03000509000000000000" pitchFamily="65" charset="-120"/>
                        </a:rPr>
                        <a:t>預計</a:t>
                      </a:r>
                      <a:br>
                        <a:rPr lang="zh-TW" altLang="en-US" sz="1200" b="0" i="0" u="none" strike="noStrike">
                          <a:effectLst/>
                          <a:latin typeface="標楷體" panose="03000509000000000000" pitchFamily="65" charset="-120"/>
                          <a:ea typeface="標楷體" panose="03000509000000000000" pitchFamily="65" charset="-120"/>
                        </a:rPr>
                      </a:br>
                      <a:r>
                        <a:rPr lang="zh-TW" altLang="en-US" sz="1200" b="0" i="0" u="none" strike="noStrike">
                          <a:effectLst/>
                          <a:latin typeface="標楷體" panose="03000509000000000000" pitchFamily="65" charset="-120"/>
                          <a:ea typeface="標楷體" panose="03000509000000000000" pitchFamily="65" charset="-120"/>
                        </a:rPr>
                        <a:t>產出</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zh-TW" altLang="en-US" sz="1200" b="0" i="0" u="none" strike="noStrike" dirty="0">
                          <a:solidFill>
                            <a:schemeClr val="accent2"/>
                          </a:solidFill>
                          <a:effectLst/>
                          <a:latin typeface="標楷體" panose="03000509000000000000" pitchFamily="65" charset="-120"/>
                          <a:ea typeface="標楷體" panose="03000509000000000000" pitchFamily="65" charset="-120"/>
                        </a:rPr>
                        <a:t>差異分析報告</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200" b="0" i="0" u="none" strike="noStrike" dirty="0">
                          <a:solidFill>
                            <a:srgbClr val="FF0000"/>
                          </a:solidFill>
                          <a:effectLst/>
                          <a:latin typeface="標楷體" panose="03000509000000000000" pitchFamily="65" charset="-120"/>
                          <a:ea typeface="標楷體" panose="03000509000000000000" pitchFamily="65" charset="-120"/>
                        </a:rPr>
                        <a:t>規格書</a:t>
                      </a:r>
                      <a:br>
                        <a:rPr lang="zh-TW" altLang="en-US" sz="1200" b="0" i="0" u="none" strike="noStrike" dirty="0">
                          <a:solidFill>
                            <a:srgbClr val="FF0000"/>
                          </a:solidFill>
                          <a:effectLst/>
                          <a:latin typeface="標楷體" panose="03000509000000000000" pitchFamily="65" charset="-120"/>
                          <a:ea typeface="標楷體" panose="03000509000000000000" pitchFamily="65" charset="-120"/>
                        </a:rPr>
                      </a:br>
                      <a:r>
                        <a:rPr lang="en-US" altLang="zh-TW" sz="1200" b="0" i="0" u="none" strike="noStrike" dirty="0">
                          <a:solidFill>
                            <a:srgbClr val="FF0000"/>
                          </a:solidFill>
                          <a:effectLst/>
                          <a:latin typeface="標楷體" panose="03000509000000000000" pitchFamily="65" charset="-120"/>
                          <a:ea typeface="標楷體" panose="03000509000000000000" pitchFamily="65" charset="-120"/>
                        </a:rPr>
                        <a:t>(</a:t>
                      </a:r>
                      <a:r>
                        <a:rPr lang="en-US" sz="1200" b="0" i="0" u="none" strike="noStrike" dirty="0">
                          <a:solidFill>
                            <a:srgbClr val="FF0000"/>
                          </a:solidFill>
                          <a:effectLst/>
                          <a:latin typeface="標楷體" panose="03000509000000000000" pitchFamily="65" charset="-120"/>
                          <a:ea typeface="標楷體" panose="03000509000000000000" pitchFamily="65" charset="-120"/>
                        </a:rPr>
                        <a:t>URS,SRS) </a:t>
                      </a:r>
                    </a:p>
                  </a:txBody>
                  <a:tcPr marL="6095" marR="6095" marT="609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200" b="0" i="0" u="none" strike="noStrike" dirty="0">
                          <a:solidFill>
                            <a:srgbClr val="FF0000"/>
                          </a:solidFill>
                          <a:effectLst/>
                          <a:latin typeface="標楷體" panose="03000509000000000000" pitchFamily="65" charset="-120"/>
                          <a:ea typeface="標楷體" panose="03000509000000000000" pitchFamily="65" charset="-120"/>
                        </a:rPr>
                        <a:t> 單元測試</a:t>
                      </a:r>
                      <a:endParaRPr lang="en-US" altLang="zh-TW" sz="1200" b="0" i="0" u="none" strike="noStrike" dirty="0">
                        <a:solidFill>
                          <a:srgbClr val="FF0000"/>
                        </a:solidFill>
                        <a:effectLst/>
                        <a:latin typeface="標楷體" panose="03000509000000000000" pitchFamily="65" charset="-120"/>
                        <a:ea typeface="標楷體" panose="03000509000000000000" pitchFamily="65" charset="-120"/>
                      </a:endParaRPr>
                    </a:p>
                    <a:p>
                      <a:pPr algn="ctr" fontAlgn="ctr"/>
                      <a:r>
                        <a:rPr lang="zh-TW" altLang="en-US" sz="1200" b="0" i="0" u="none" strike="noStrike" dirty="0">
                          <a:solidFill>
                            <a:srgbClr val="FF0000"/>
                          </a:solidFill>
                          <a:effectLst/>
                          <a:latin typeface="標楷體" panose="03000509000000000000" pitchFamily="65" charset="-120"/>
                          <a:ea typeface="標楷體" panose="03000509000000000000" pitchFamily="65" charset="-120"/>
                        </a:rPr>
                        <a:t>報告</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FF0000"/>
                          </a:solidFill>
                          <a:effectLst/>
                          <a:latin typeface="標楷體" panose="03000509000000000000" pitchFamily="65" charset="-120"/>
                          <a:ea typeface="標楷體" panose="03000509000000000000" pitchFamily="65" charset="-120"/>
                        </a:rPr>
                        <a:t>SIT</a:t>
                      </a:r>
                      <a:r>
                        <a:rPr lang="zh-TW" altLang="en-US" sz="1200" b="0" i="0" u="none" strike="noStrike">
                          <a:solidFill>
                            <a:srgbClr val="FF0000"/>
                          </a:solidFill>
                          <a:effectLst/>
                          <a:latin typeface="標楷體" panose="03000509000000000000" pitchFamily="65" charset="-120"/>
                          <a:ea typeface="標楷體" panose="03000509000000000000" pitchFamily="65" charset="-120"/>
                        </a:rPr>
                        <a:t>計畫</a:t>
                      </a:r>
                      <a:r>
                        <a:rPr lang="en-US" altLang="zh-TW" sz="1200" b="0" i="0" u="none" strike="noStrike">
                          <a:solidFill>
                            <a:srgbClr val="FF0000"/>
                          </a:solidFill>
                          <a:effectLst/>
                          <a:latin typeface="標楷體" panose="03000509000000000000" pitchFamily="65" charset="-120"/>
                          <a:ea typeface="標楷體" panose="03000509000000000000" pitchFamily="65" charset="-120"/>
                        </a:rPr>
                        <a:t>/</a:t>
                      </a:r>
                      <a:br>
                        <a:rPr lang="en-US" altLang="zh-TW" sz="1200" b="0" i="0" u="none" strike="noStrike">
                          <a:solidFill>
                            <a:srgbClr val="FF0000"/>
                          </a:solidFill>
                          <a:effectLst/>
                          <a:latin typeface="標楷體" panose="03000509000000000000" pitchFamily="65" charset="-120"/>
                          <a:ea typeface="標楷體" panose="03000509000000000000" pitchFamily="65" charset="-120"/>
                        </a:rPr>
                      </a:br>
                      <a:r>
                        <a:rPr lang="zh-TW" altLang="en-US" sz="1200" b="0" i="0" u="none" strike="noStrike">
                          <a:solidFill>
                            <a:srgbClr val="FF0000"/>
                          </a:solidFill>
                          <a:effectLst/>
                          <a:latin typeface="標楷體" panose="03000509000000000000" pitchFamily="65" charset="-120"/>
                          <a:ea typeface="標楷體" panose="03000509000000000000" pitchFamily="65" charset="-120"/>
                        </a:rPr>
                        <a:t>測試報告</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FF0000"/>
                          </a:solidFill>
                          <a:effectLst/>
                          <a:latin typeface="標楷體" panose="03000509000000000000" pitchFamily="65" charset="-120"/>
                          <a:ea typeface="標楷體" panose="03000509000000000000" pitchFamily="65" charset="-120"/>
                        </a:rPr>
                        <a:t>UAT</a:t>
                      </a:r>
                      <a:r>
                        <a:rPr lang="zh-TW" altLang="en-US" sz="1200" b="0" i="0" u="none" strike="noStrike">
                          <a:solidFill>
                            <a:srgbClr val="FF0000"/>
                          </a:solidFill>
                          <a:effectLst/>
                          <a:latin typeface="標楷體" panose="03000509000000000000" pitchFamily="65" charset="-120"/>
                          <a:ea typeface="標楷體" panose="03000509000000000000" pitchFamily="65" charset="-120"/>
                        </a:rPr>
                        <a:t>計畫</a:t>
                      </a:r>
                      <a:r>
                        <a:rPr lang="en-US" altLang="zh-TW" sz="1200" b="0" i="0" u="none" strike="noStrike">
                          <a:solidFill>
                            <a:srgbClr val="FF0000"/>
                          </a:solidFill>
                          <a:effectLst/>
                          <a:latin typeface="標楷體" panose="03000509000000000000" pitchFamily="65" charset="-120"/>
                          <a:ea typeface="標楷體" panose="03000509000000000000" pitchFamily="65" charset="-120"/>
                        </a:rPr>
                        <a:t>/</a:t>
                      </a:r>
                      <a:br>
                        <a:rPr lang="en-US" altLang="zh-TW" sz="1200" b="0" i="0" u="none" strike="noStrike">
                          <a:solidFill>
                            <a:srgbClr val="FF0000"/>
                          </a:solidFill>
                          <a:effectLst/>
                          <a:latin typeface="標楷體" panose="03000509000000000000" pitchFamily="65" charset="-120"/>
                          <a:ea typeface="標楷體" panose="03000509000000000000" pitchFamily="65" charset="-120"/>
                        </a:rPr>
                      </a:br>
                      <a:r>
                        <a:rPr lang="zh-TW" altLang="en-US" sz="1200" b="0" i="0" u="none" strike="noStrike">
                          <a:solidFill>
                            <a:srgbClr val="FF0000"/>
                          </a:solidFill>
                          <a:effectLst/>
                          <a:latin typeface="標楷體" panose="03000509000000000000" pitchFamily="65" charset="-120"/>
                          <a:ea typeface="標楷體" panose="03000509000000000000" pitchFamily="65" charset="-120"/>
                        </a:rPr>
                        <a:t>測試報告</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200" b="0" i="0" u="none" strike="noStrike" dirty="0">
                          <a:solidFill>
                            <a:srgbClr val="FF0000"/>
                          </a:solidFill>
                          <a:effectLst/>
                          <a:latin typeface="標楷體" panose="03000509000000000000" pitchFamily="65" charset="-120"/>
                          <a:ea typeface="標楷體" panose="03000509000000000000" pitchFamily="65" charset="-120"/>
                        </a:rPr>
                        <a:t>平測試報告</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200" b="0" i="0" u="none" strike="noStrike" dirty="0">
                          <a:solidFill>
                            <a:srgbClr val="FF0000"/>
                          </a:solidFill>
                          <a:effectLst/>
                          <a:latin typeface="標楷體" panose="03000509000000000000" pitchFamily="65" charset="-120"/>
                          <a:ea typeface="標楷體" panose="03000509000000000000" pitchFamily="65" charset="-120"/>
                        </a:rPr>
                        <a:t> 上線計劃</a:t>
                      </a:r>
                      <a:r>
                        <a:rPr lang="en-US" altLang="zh-TW" sz="1200" b="0" i="0" u="none" strike="noStrike" dirty="0">
                          <a:solidFill>
                            <a:srgbClr val="FF0000"/>
                          </a:solidFill>
                          <a:effectLst/>
                          <a:latin typeface="標楷體" panose="03000509000000000000" pitchFamily="65" charset="-120"/>
                          <a:ea typeface="標楷體" panose="03000509000000000000" pitchFamily="65" charset="-120"/>
                        </a:rPr>
                        <a:t>/</a:t>
                      </a:r>
                      <a:r>
                        <a:rPr lang="zh-TW" altLang="en-US" sz="1200" b="0" i="0" u="none" strike="noStrike" dirty="0">
                          <a:solidFill>
                            <a:srgbClr val="FF0000"/>
                          </a:solidFill>
                          <a:effectLst/>
                          <a:latin typeface="標楷體" panose="03000509000000000000" pitchFamily="65" charset="-120"/>
                          <a:ea typeface="標楷體" panose="03000509000000000000" pitchFamily="65" charset="-120"/>
                        </a:rPr>
                        <a:t>上線</a:t>
                      </a:r>
                    </a:p>
                  </a:txBody>
                  <a:tcPr marL="6095" marR="6095" marT="609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200" b="0" i="0" u="none" strike="noStrike" dirty="0">
                          <a:solidFill>
                            <a:srgbClr val="FF0000"/>
                          </a:solidFill>
                          <a:effectLst/>
                          <a:latin typeface="標楷體" panose="03000509000000000000" pitchFamily="65" charset="-120"/>
                          <a:ea typeface="標楷體" panose="03000509000000000000" pitchFamily="65" charset="-120"/>
                        </a:rPr>
                        <a:t>原始碼</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5224">
                <a:tc vMerge="1">
                  <a:txBody>
                    <a:bodyPr/>
                    <a:lstStyle/>
                    <a:p>
                      <a:endParaRPr lang="zh-TW" altLang="en-US"/>
                    </a:p>
                  </a:txBody>
                  <a:tcPr/>
                </a:tc>
                <a:tc vMerge="1">
                  <a:txBody>
                    <a:bodyPr/>
                    <a:lstStyle/>
                    <a:p>
                      <a:endParaRPr lang="zh-TW" altLang="en-US"/>
                    </a:p>
                  </a:txBody>
                  <a:tcPr/>
                </a:tc>
                <a:tc>
                  <a:txBody>
                    <a:bodyPr/>
                    <a:lstStyle/>
                    <a:p>
                      <a:pPr algn="ctr" fontAlgn="ctr"/>
                      <a:r>
                        <a:rPr lang="zh-TW" altLang="en-US" sz="1200" b="1" i="0" u="none" strike="noStrike" dirty="0">
                          <a:effectLst/>
                          <a:latin typeface="標楷體" panose="03000509000000000000" pitchFamily="65" charset="-120"/>
                          <a:ea typeface="標楷體" panose="03000509000000000000" pitchFamily="65" charset="-120"/>
                        </a:rPr>
                        <a:t>完成日</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TW" sz="1200" b="1" i="0" u="none" strike="noStrike" dirty="0">
                          <a:solidFill>
                            <a:schemeClr val="accent2"/>
                          </a:solidFill>
                          <a:effectLst/>
                          <a:latin typeface="標楷體" panose="03000509000000000000" pitchFamily="65" charset="-120"/>
                          <a:ea typeface="標楷體" panose="03000509000000000000" pitchFamily="65" charset="-120"/>
                        </a:rPr>
                        <a:t>108/</a:t>
                      </a:r>
                    </a:p>
                    <a:p>
                      <a:pPr algn="ctr" fontAlgn="ctr"/>
                      <a:r>
                        <a:rPr lang="en-US" altLang="zh-TW" sz="1200" b="1" i="0" u="none" strike="noStrike" dirty="0">
                          <a:solidFill>
                            <a:schemeClr val="accent2"/>
                          </a:solidFill>
                          <a:effectLst/>
                          <a:latin typeface="標楷體" panose="03000509000000000000" pitchFamily="65" charset="-120"/>
                          <a:ea typeface="標楷體" panose="03000509000000000000" pitchFamily="65" charset="-120"/>
                        </a:rPr>
                        <a:t>8/30</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108/</a:t>
                      </a:r>
                    </a:p>
                    <a:p>
                      <a:pPr algn="ctr" fontAlgn="ct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12/31</a:t>
                      </a:r>
                    </a:p>
                  </a:txBody>
                  <a:tcPr marL="6095" marR="6095" marT="609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109/</a:t>
                      </a:r>
                    </a:p>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06/30</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109/</a:t>
                      </a:r>
                    </a:p>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9/30</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109/</a:t>
                      </a:r>
                    </a:p>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12/31</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110/</a:t>
                      </a:r>
                    </a:p>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3/31</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110/</a:t>
                      </a:r>
                    </a:p>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4/30</a:t>
                      </a:r>
                    </a:p>
                  </a:txBody>
                  <a:tcPr marL="6095" marR="6095" marT="609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110/</a:t>
                      </a:r>
                    </a:p>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6/30</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9372">
                <a:tc vMerge="1">
                  <a:txBody>
                    <a:bodyPr/>
                    <a:lstStyle/>
                    <a:p>
                      <a:endParaRPr lang="zh-TW" altLang="en-US"/>
                    </a:p>
                  </a:txBody>
                  <a:tcPr/>
                </a:tc>
                <a:tc vMerge="1">
                  <a:txBody>
                    <a:bodyPr/>
                    <a:lstStyle/>
                    <a:p>
                      <a:endParaRPr lang="zh-TW" altLang="en-US"/>
                    </a:p>
                  </a:txBody>
                  <a:tcPr/>
                </a:tc>
                <a:tc rowSpan="2">
                  <a:txBody>
                    <a:bodyPr/>
                    <a:lstStyle/>
                    <a:p>
                      <a:pPr algn="ctr" fontAlgn="ctr"/>
                      <a:r>
                        <a:rPr lang="zh-TW" altLang="en-US" sz="1200" b="1" i="0" u="none" strike="noStrike">
                          <a:effectLst/>
                          <a:latin typeface="標楷體" panose="03000509000000000000" pitchFamily="65" charset="-120"/>
                          <a:ea typeface="標楷體" panose="03000509000000000000" pitchFamily="65" charset="-120"/>
                        </a:rPr>
                        <a:t>工作</a:t>
                      </a:r>
                      <a:br>
                        <a:rPr lang="zh-TW" altLang="en-US" sz="1200" b="1" i="0" u="none" strike="noStrike">
                          <a:effectLst/>
                          <a:latin typeface="標楷體" panose="03000509000000000000" pitchFamily="65" charset="-120"/>
                          <a:ea typeface="標楷體" panose="03000509000000000000" pitchFamily="65" charset="-120"/>
                        </a:rPr>
                      </a:br>
                      <a:r>
                        <a:rPr lang="zh-TW" altLang="en-US" sz="1200" b="1" i="0" u="none" strike="noStrike">
                          <a:effectLst/>
                          <a:latin typeface="標楷體" panose="03000509000000000000" pitchFamily="65" charset="-120"/>
                          <a:ea typeface="標楷體" panose="03000509000000000000" pitchFamily="65" charset="-120"/>
                        </a:rPr>
                        <a:t>項目</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5">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資料清理階段</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9900"/>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rowSpan="3">
                  <a:txBody>
                    <a:bodyPr/>
                    <a:lstStyle/>
                    <a:p>
                      <a:pPr algn="ctr" fontAlgn="ctr"/>
                      <a:r>
                        <a:rPr lang="zh-TW" altLang="en-US" sz="1200" b="1" i="0" u="none" strike="noStrike" dirty="0">
                          <a:solidFill>
                            <a:schemeClr val="bg1"/>
                          </a:solidFill>
                          <a:effectLst/>
                          <a:latin typeface="標楷體" panose="03000509000000000000" pitchFamily="65" charset="-120"/>
                          <a:ea typeface="標楷體" panose="03000509000000000000" pitchFamily="65" charset="-120"/>
                        </a:rPr>
                        <a:t>預計</a:t>
                      </a:r>
                    </a:p>
                  </a:txBody>
                  <a:tcPr marL="6095" marR="6095" marT="6095" marB="0" anchor="ctr">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rowSpan="3" gridSpan="2">
                  <a:txBody>
                    <a:bodyPr/>
                    <a:lstStyle/>
                    <a:p>
                      <a:pPr algn="ctr"/>
                      <a:r>
                        <a:rPr lang="en-US" altLang="zh-TW" sz="1600" b="1" dirty="0" smtClean="0">
                          <a:solidFill>
                            <a:srgbClr val="0000FF"/>
                          </a:solidFill>
                          <a:latin typeface="標楷體" panose="03000509000000000000" pitchFamily="65" charset="-120"/>
                          <a:ea typeface="標楷體" panose="03000509000000000000" pitchFamily="65" charset="-120"/>
                        </a:rPr>
                        <a:t>37.51%</a:t>
                      </a:r>
                      <a:endParaRPr lang="zh-TW" altLang="en-US" sz="1600" b="1" dirty="0">
                        <a:solidFill>
                          <a:srgbClr val="0000FF"/>
                        </a:solidFill>
                        <a:latin typeface="標楷體" panose="03000509000000000000" pitchFamily="65" charset="-120"/>
                        <a:ea typeface="標楷體" panose="03000509000000000000" pitchFamily="65" charset="-120"/>
                      </a:endParaRPr>
                    </a:p>
                  </a:txBody>
                  <a:tcPr marL="6095" marR="6095" marT="6094" marB="0" anchor="ctr">
                    <a:lnL w="12700"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hMerge="1">
                  <a:txBody>
                    <a:bodyPr/>
                    <a:lstStyle/>
                    <a:p>
                      <a:pPr algn="ctr" fontAlgn="ctr"/>
                      <a:endParaRPr lang="zh-TW" altLang="en-US" sz="800" b="1" i="0" u="none" strike="noStrike">
                        <a:effectLst/>
                        <a:latin typeface="微軟正黑體"/>
                      </a:endParaRPr>
                    </a:p>
                  </a:txBody>
                  <a:tcPr marL="6095" marR="6095" marT="6095"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343828">
                <a:tc rowSpan="4">
                  <a:txBody>
                    <a:bodyPr/>
                    <a:lstStyle/>
                    <a:p>
                      <a:pPr algn="l" fontAlgn="ctr"/>
                      <a:r>
                        <a:rPr lang="zh-TW" altLang="en-US" sz="1400" b="0" i="0" u="none" strike="noStrike" dirty="0">
                          <a:effectLst/>
                          <a:latin typeface="標楷體" panose="03000509000000000000" pitchFamily="65" charset="-120"/>
                          <a:ea typeface="標楷體" panose="03000509000000000000" pitchFamily="65" charset="-120"/>
                        </a:rPr>
                        <a:t>廠商</a:t>
                      </a:r>
                      <a:endParaRPr lang="en-US" altLang="zh-TW" sz="1400" b="0" i="0" u="none" strike="noStrike" dirty="0">
                        <a:effectLst/>
                        <a:latin typeface="標楷體" panose="03000509000000000000" pitchFamily="65" charset="-120"/>
                        <a:ea typeface="標楷體" panose="03000509000000000000" pitchFamily="65" charset="-120"/>
                      </a:endParaRPr>
                    </a:p>
                    <a:p>
                      <a:pPr algn="l" fontAlgn="ctr"/>
                      <a:r>
                        <a:rPr lang="en-US" altLang="zh-TW" sz="1400" b="0" i="0" u="none" strike="noStrike" dirty="0">
                          <a:effectLst/>
                          <a:latin typeface="標楷體" panose="03000509000000000000" pitchFamily="65" charset="-120"/>
                          <a:ea typeface="標楷體" panose="03000509000000000000" pitchFamily="65" charset="-120"/>
                        </a:rPr>
                        <a:t>10~ 15</a:t>
                      </a:r>
                      <a:r>
                        <a:rPr lang="zh-TW" altLang="en-US" sz="1400" b="0" i="0" u="none" strike="noStrike" dirty="0">
                          <a:effectLst/>
                          <a:latin typeface="標楷體" panose="03000509000000000000" pitchFamily="65" charset="-120"/>
                          <a:ea typeface="標楷體" panose="03000509000000000000" pitchFamily="65" charset="-120"/>
                        </a:rPr>
                        <a:t>人</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zh-TW" altLang="en-US"/>
                    </a:p>
                  </a:txBody>
                  <a:tcPr/>
                </a:tc>
                <a:tc vMerge="1">
                  <a:txBody>
                    <a:bodyPr/>
                    <a:lstStyle/>
                    <a:p>
                      <a:endParaRPr lang="zh-TW" altLang="en-US"/>
                    </a:p>
                  </a:txBody>
                  <a:tcPr/>
                </a:tc>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轉換規劃</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9900"/>
                    </a:solidFill>
                  </a:tcPr>
                </a:tc>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轉換訪談</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9900"/>
                    </a:solidFill>
                  </a:tcPr>
                </a:tc>
                <a:tc gridSpan="2">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轉換開發</a:t>
                      </a:r>
                      <a:br>
                        <a:rPr lang="zh-TW" altLang="en-US" sz="1200" b="1" i="0" u="none" strike="noStrike" dirty="0">
                          <a:solidFill>
                            <a:srgbClr val="FFFFFF"/>
                          </a:solidFill>
                          <a:effectLst/>
                          <a:latin typeface="標楷體" panose="03000509000000000000" pitchFamily="65" charset="-120"/>
                          <a:ea typeface="標楷體" panose="03000509000000000000" pitchFamily="65" charset="-120"/>
                        </a:rPr>
                      </a:b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測試</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9900"/>
                    </a:solidFill>
                  </a:tcPr>
                </a:tc>
                <a:tc hMerge="1">
                  <a:txBody>
                    <a:bodyPr/>
                    <a:lstStyle/>
                    <a:p>
                      <a:endParaRPr lang="zh-TW" altLang="en-US"/>
                    </a:p>
                  </a:txBody>
                  <a:tcPr/>
                </a:tc>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轉換</a:t>
                      </a:r>
                      <a:br>
                        <a:rPr lang="zh-TW" altLang="en-US" sz="1200" b="1" i="0" u="none" strike="noStrike" dirty="0">
                          <a:solidFill>
                            <a:srgbClr val="FFFFFF"/>
                          </a:solidFill>
                          <a:effectLst/>
                          <a:latin typeface="標楷體" panose="03000509000000000000" pitchFamily="65" charset="-120"/>
                          <a:ea typeface="標楷體" panose="03000509000000000000" pitchFamily="65" charset="-120"/>
                        </a:rPr>
                      </a:b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平行演練</a:t>
                      </a:r>
                    </a:p>
                  </a:txBody>
                  <a:tcPr marL="6095" marR="6095" marT="609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9900"/>
                    </a:solidFill>
                  </a:tcPr>
                </a:tc>
                <a:tc vMerge="1">
                  <a:txBody>
                    <a:bodyPr/>
                    <a:lstStyle/>
                    <a:p>
                      <a:pPr algn="ctr" fontAlgn="ctr"/>
                      <a:endParaRPr lang="zh-TW" altLang="en-US" sz="1200" b="1" i="0" u="none" strike="noStrike" dirty="0">
                        <a:solidFill>
                          <a:srgbClr val="FF0000"/>
                        </a:solidFill>
                        <a:effectLst/>
                        <a:latin typeface="微軟正黑體" panose="020B0604030504040204" pitchFamily="34" charset="-120"/>
                        <a:ea typeface="微軟正黑體" panose="020B0604030504040204" pitchFamily="34" charset="-120"/>
                      </a:endParaRPr>
                    </a:p>
                  </a:txBody>
                  <a:tcPr marL="6095" marR="6095" marT="6095" marB="0" anchor="ctr">
                    <a:lnL w="19050" cap="flat" cmpd="sng" algn="ctr">
                      <a:solidFill>
                        <a:srgbClr val="000000"/>
                      </a:solidFill>
                      <a:prstDash val="solid"/>
                      <a:round/>
                      <a:headEnd type="none" w="med" len="med"/>
                      <a:tailEnd type="none" w="med" len="med"/>
                    </a:lnL>
                    <a:lnR>
                      <a:noFill/>
                    </a:lnR>
                    <a:lnT>
                      <a:noFill/>
                    </a:lnT>
                    <a:lnB>
                      <a:noFill/>
                    </a:lnB>
                  </a:tcPr>
                </a:tc>
                <a:tc gridSpan="2" vMerge="1">
                  <a:txBody>
                    <a:bodyPr/>
                    <a:lstStyle/>
                    <a:p>
                      <a:pPr algn="ctr" fontAlgn="ctr"/>
                      <a:endParaRPr lang="zh-TW" altLang="en-US" sz="800" b="1" i="0" u="none" strike="noStrike">
                        <a:solidFill>
                          <a:srgbClr val="FF0000"/>
                        </a:solidFill>
                        <a:effectLst/>
                        <a:latin typeface="微軟正黑體"/>
                      </a:endParaRPr>
                    </a:p>
                  </a:txBody>
                  <a:tcPr marL="6095" marR="6095" marT="6095" marB="0" anchor="ctr">
                    <a:lnL>
                      <a:noFill/>
                    </a:lnL>
                    <a:lnR>
                      <a:noFill/>
                    </a:lnR>
                    <a:lnT>
                      <a:noFill/>
                    </a:lnT>
                    <a:lnB>
                      <a:noFill/>
                    </a:lnB>
                  </a:tcPr>
                </a:tc>
                <a:tc hMerge="1" vMerge="1">
                  <a:txBody>
                    <a:bodyPr/>
                    <a:lstStyle/>
                    <a:p>
                      <a:pPr algn="ctr" fontAlgn="ctr"/>
                      <a:endParaRPr lang="zh-TW" altLang="en-US" sz="800" b="1" i="0" u="none" strike="noStrike">
                        <a:solidFill>
                          <a:srgbClr val="FF0000"/>
                        </a:solidFill>
                        <a:effectLst/>
                        <a:latin typeface="微軟正黑體"/>
                      </a:endParaRPr>
                    </a:p>
                  </a:txBody>
                  <a:tcPr marL="6095" marR="6095" marT="6095" marB="0" anchor="ctr">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28615">
                <a:tc vMerge="1">
                  <a:txBody>
                    <a:bodyPr/>
                    <a:lstStyle/>
                    <a:p>
                      <a:endParaRPr lang="zh-TW" altLang="en-US"/>
                    </a:p>
                  </a:txBody>
                  <a:tcPr/>
                </a:tc>
                <a:tc vMerge="1">
                  <a:txBody>
                    <a:bodyPr/>
                    <a:lstStyle/>
                    <a:p>
                      <a:endParaRPr lang="zh-TW" altLang="en-US"/>
                    </a:p>
                  </a:txBody>
                  <a:tcPr/>
                </a:tc>
                <a:tc rowSpan="2">
                  <a:txBody>
                    <a:bodyPr/>
                    <a:lstStyle/>
                    <a:p>
                      <a:pPr algn="ctr" fontAlgn="ctr"/>
                      <a:r>
                        <a:rPr lang="zh-TW" altLang="en-US" sz="1200" b="0" i="0" u="none" strike="noStrike" dirty="0">
                          <a:effectLst/>
                          <a:latin typeface="標楷體" panose="03000509000000000000" pitchFamily="65" charset="-120"/>
                          <a:ea typeface="標楷體" panose="03000509000000000000" pitchFamily="65" charset="-120"/>
                        </a:rPr>
                        <a:t>預計</a:t>
                      </a:r>
                      <a:br>
                        <a:rPr lang="zh-TW" altLang="en-US" sz="1200" b="0" i="0" u="none" strike="noStrike" dirty="0">
                          <a:effectLst/>
                          <a:latin typeface="標楷體" panose="03000509000000000000" pitchFamily="65" charset="-120"/>
                          <a:ea typeface="標楷體" panose="03000509000000000000" pitchFamily="65" charset="-120"/>
                        </a:rPr>
                      </a:br>
                      <a:r>
                        <a:rPr lang="zh-TW" altLang="en-US" sz="1200" b="0" i="0" u="none" strike="noStrike" dirty="0">
                          <a:effectLst/>
                          <a:latin typeface="標楷體" panose="03000509000000000000" pitchFamily="65" charset="-120"/>
                          <a:ea typeface="標楷體" panose="03000509000000000000" pitchFamily="65" charset="-120"/>
                        </a:rPr>
                        <a:t>產出</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algn="ctr" fontAlgn="ctr"/>
                      <a:r>
                        <a:rPr lang="zh-TW" altLang="en-US" sz="1200" b="0" i="0" u="none" strike="noStrike" dirty="0">
                          <a:solidFill>
                            <a:schemeClr val="accent2"/>
                          </a:solidFill>
                          <a:effectLst/>
                          <a:latin typeface="標楷體" panose="03000509000000000000" pitchFamily="65" charset="-120"/>
                          <a:ea typeface="標楷體" panose="03000509000000000000" pitchFamily="65" charset="-120"/>
                        </a:rPr>
                        <a:t>轉換計劃書</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TW" altLang="en-US" sz="1200" b="0" i="0" u="none" strike="noStrike" dirty="0">
                          <a:solidFill>
                            <a:srgbClr val="0000FF"/>
                          </a:solidFill>
                          <a:effectLst/>
                          <a:latin typeface="標楷體" panose="03000509000000000000" pitchFamily="65" charset="-120"/>
                          <a:ea typeface="標楷體" panose="03000509000000000000" pitchFamily="65" charset="-120"/>
                        </a:rPr>
                        <a:t>轉換規格</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2">
                  <a:txBody>
                    <a:bodyPr/>
                    <a:lstStyle/>
                    <a:p>
                      <a:pPr algn="ctr" fontAlgn="ctr"/>
                      <a:r>
                        <a:rPr lang="zh-TW" altLang="en-US" sz="1200" b="0" i="0" u="none" strike="noStrike" dirty="0">
                          <a:solidFill>
                            <a:srgbClr val="FF0000"/>
                          </a:solidFill>
                          <a:effectLst/>
                          <a:latin typeface="標楷體" panose="03000509000000000000" pitchFamily="65" charset="-120"/>
                          <a:ea typeface="標楷體" panose="03000509000000000000" pitchFamily="65" charset="-120"/>
                        </a:rPr>
                        <a:t>轉換測試報告</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zh-TW" altLang="en-US"/>
                    </a:p>
                  </a:txBody>
                  <a:tcPr/>
                </a:tc>
                <a:tc rowSpan="2">
                  <a:txBody>
                    <a:bodyPr/>
                    <a:lstStyle/>
                    <a:p>
                      <a:pPr algn="ctr" fontAlgn="ctr"/>
                      <a:r>
                        <a:rPr lang="zh-TW" altLang="en-US" sz="1200" b="0" i="0" u="none" strike="noStrike" dirty="0">
                          <a:solidFill>
                            <a:srgbClr val="FF0000"/>
                          </a:solidFill>
                          <a:effectLst/>
                          <a:latin typeface="標楷體" panose="03000509000000000000" pitchFamily="65" charset="-120"/>
                          <a:ea typeface="標楷體" panose="03000509000000000000" pitchFamily="65" charset="-120"/>
                        </a:rPr>
                        <a:t>轉換驗證</a:t>
                      </a:r>
                    </a:p>
                  </a:txBody>
                  <a:tcPr marL="6095" marR="6095" marT="6095" marB="0" anchor="ctr">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zh-TW" altLang="en-US" sz="1200" b="1" i="0" u="none" strike="noStrike" dirty="0">
                        <a:solidFill>
                          <a:srgbClr val="FF0000"/>
                        </a:solidFill>
                        <a:effectLst/>
                        <a:latin typeface="微軟正黑體" panose="020B0604030504040204" pitchFamily="34" charset="-120"/>
                        <a:ea typeface="微軟正黑體" panose="020B0604030504040204" pitchFamily="34" charset="-120"/>
                      </a:endParaRPr>
                    </a:p>
                  </a:txBody>
                  <a:tcPr marL="6095" marR="6095" marT="6095" marB="0" anchor="ctr">
                    <a:lnL w="19050" cap="flat" cmpd="sng" algn="ctr">
                      <a:solidFill>
                        <a:srgbClr val="000000"/>
                      </a:solidFill>
                      <a:prstDash val="solid"/>
                      <a:round/>
                      <a:headEnd type="none" w="med" len="med"/>
                      <a:tailEnd type="none" w="med" len="med"/>
                    </a:lnL>
                    <a:lnR>
                      <a:noFill/>
                    </a:lnR>
                    <a:lnT>
                      <a:noFill/>
                    </a:lnT>
                    <a:lnB>
                      <a:noFill/>
                    </a:lnB>
                  </a:tcPr>
                </a:tc>
                <a:tc gridSpan="2" vMerge="1">
                  <a:txBody>
                    <a:bodyPr/>
                    <a:lstStyle/>
                    <a:p>
                      <a:pPr algn="ctr" fontAlgn="ctr"/>
                      <a:endParaRPr lang="zh-TW" altLang="en-US" sz="800" b="1" i="0" u="none" strike="noStrike" dirty="0">
                        <a:solidFill>
                          <a:srgbClr val="FF0000"/>
                        </a:solidFill>
                        <a:effectLst/>
                        <a:latin typeface="微軟正黑體"/>
                      </a:endParaRPr>
                    </a:p>
                  </a:txBody>
                  <a:tcPr marL="6095" marR="6095" marT="6095" marB="0" anchor="ctr">
                    <a:lnL>
                      <a:noFill/>
                    </a:lnL>
                    <a:lnR>
                      <a:noFill/>
                    </a:lnR>
                    <a:lnT>
                      <a:noFill/>
                    </a:lnT>
                    <a:lnB>
                      <a:noFill/>
                    </a:lnB>
                  </a:tcPr>
                </a:tc>
                <a:tc hMerge="1" vMerge="1">
                  <a:txBody>
                    <a:bodyPr/>
                    <a:lstStyle/>
                    <a:p>
                      <a:pPr algn="ctr" fontAlgn="ctr"/>
                      <a:endParaRPr lang="zh-TW" altLang="en-US" sz="800" b="1" i="0" u="none" strike="noStrike">
                        <a:solidFill>
                          <a:srgbClr val="FF0000"/>
                        </a:solidFill>
                        <a:effectLst/>
                        <a:latin typeface="微軟正黑體"/>
                      </a:endParaRPr>
                    </a:p>
                  </a:txBody>
                  <a:tcPr marL="6095" marR="6095" marT="6095" marB="0" anchor="ctr">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703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gridSpan="2" vMerge="1">
                  <a:txBody>
                    <a:bodyPr/>
                    <a:lstStyle/>
                    <a:p>
                      <a:endParaRPr lang="zh-TW" altLang="en-US"/>
                    </a:p>
                  </a:txBody>
                  <a:tcPr/>
                </a:tc>
                <a:tc hMerge="1" vMerge="1">
                  <a:txBody>
                    <a:bodyPr/>
                    <a:lstStyle/>
                    <a:p>
                      <a:endParaRPr lang="zh-TW" altLang="en-US"/>
                    </a:p>
                  </a:txBody>
                  <a:tcPr/>
                </a:tc>
                <a:tc vMerge="1">
                  <a:txBody>
                    <a:bodyPr/>
                    <a:lstStyle/>
                    <a:p>
                      <a:endParaRPr lang="zh-TW" altLang="en-US"/>
                    </a:p>
                  </a:txBody>
                  <a:tcPr/>
                </a:tc>
                <a:tc rowSpan="2">
                  <a:txBody>
                    <a:bodyPr/>
                    <a:lstStyle/>
                    <a:p>
                      <a:pPr algn="ctr" fontAlgn="ctr"/>
                      <a:r>
                        <a:rPr lang="zh-TW" altLang="en-US" sz="1200" b="1" i="0" u="none" strike="noStrike" dirty="0">
                          <a:solidFill>
                            <a:schemeClr val="bg1"/>
                          </a:solidFill>
                          <a:effectLst/>
                          <a:latin typeface="標楷體" panose="03000509000000000000" pitchFamily="65" charset="-120"/>
                          <a:ea typeface="標楷體" panose="03000509000000000000" pitchFamily="65" charset="-120"/>
                        </a:rPr>
                        <a:t>實際</a:t>
                      </a:r>
                    </a:p>
                  </a:txBody>
                  <a:tcPr marL="6095" marR="6095" marT="60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50"/>
                    </a:solidFill>
                  </a:tcPr>
                </a:tc>
                <a:tc rowSpan="2" gridSpan="2">
                  <a:txBody>
                    <a:bodyPr/>
                    <a:lstStyle/>
                    <a:p>
                      <a:pPr algn="ctr"/>
                      <a:r>
                        <a:rPr lang="en-US" altLang="zh-TW" sz="1600" b="1" spc="-150" dirty="0" smtClean="0">
                          <a:solidFill>
                            <a:srgbClr val="0000FF"/>
                          </a:solidFill>
                          <a:latin typeface="標楷體" panose="03000509000000000000" pitchFamily="65" charset="-120"/>
                          <a:ea typeface="標楷體" panose="03000509000000000000" pitchFamily="65" charset="-120"/>
                        </a:rPr>
                        <a:t>31.67%(SPI:0.84)</a:t>
                      </a:r>
                      <a:endParaRPr lang="zh-TW" altLang="en-US" sz="1600" b="1" spc="-150" dirty="0">
                        <a:solidFill>
                          <a:srgbClr val="0000FF"/>
                        </a:solidFill>
                        <a:latin typeface="標楷體" panose="03000509000000000000" pitchFamily="65" charset="-120"/>
                        <a:ea typeface="標楷體" panose="03000509000000000000" pitchFamily="65" charset="-120"/>
                      </a:endParaRPr>
                    </a:p>
                  </a:txBody>
                  <a:tcPr marL="6095" marR="6095" marT="6094" marB="0" anchor="ctr">
                    <a:lnL w="12700"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hMerge="1">
                  <a:txBody>
                    <a:bodyPr/>
                    <a:lstStyle/>
                    <a:p>
                      <a:endParaRPr lang="zh-TW" altLang="en-US"/>
                    </a:p>
                  </a:txBody>
                  <a:tcPr/>
                </a:tc>
                <a:extLst>
                  <a:ext uri="{0D108BD9-81ED-4DB2-BD59-A6C34878D82A}">
                    <a16:rowId xmlns:a16="http://schemas.microsoft.com/office/drawing/2014/main" val="10008"/>
                  </a:ext>
                </a:extLst>
              </a:tr>
              <a:tr h="436757">
                <a:tc vMerge="1">
                  <a:txBody>
                    <a:bodyPr/>
                    <a:lstStyle/>
                    <a:p>
                      <a:endParaRPr lang="zh-TW" altLang="en-US"/>
                    </a:p>
                  </a:txBody>
                  <a:tcPr/>
                </a:tc>
                <a:tc vMerge="1">
                  <a:txBody>
                    <a:bodyPr/>
                    <a:lstStyle/>
                    <a:p>
                      <a:endParaRPr lang="zh-TW" altLang="en-US"/>
                    </a:p>
                  </a:txBody>
                  <a:tcPr/>
                </a:tc>
                <a:tc>
                  <a:txBody>
                    <a:bodyPr/>
                    <a:lstStyle/>
                    <a:p>
                      <a:pPr algn="ctr" fontAlgn="ctr"/>
                      <a:r>
                        <a:rPr lang="zh-TW" altLang="en-US" sz="1200" b="1" i="0" u="none" strike="noStrike" dirty="0">
                          <a:effectLst/>
                          <a:latin typeface="標楷體" panose="03000509000000000000" pitchFamily="65" charset="-120"/>
                          <a:ea typeface="標楷體" panose="03000509000000000000" pitchFamily="65" charset="-120"/>
                        </a:rPr>
                        <a:t>完成日</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TW" sz="1200" b="1" i="0" u="none" strike="noStrike" dirty="0">
                          <a:solidFill>
                            <a:schemeClr val="accent2"/>
                          </a:solidFill>
                          <a:effectLst/>
                          <a:latin typeface="標楷體" panose="03000509000000000000" pitchFamily="65" charset="-120"/>
                          <a:ea typeface="標楷體" panose="03000509000000000000" pitchFamily="65" charset="-120"/>
                        </a:rPr>
                        <a:t>108/</a:t>
                      </a:r>
                    </a:p>
                    <a:p>
                      <a:pPr algn="ctr" fontAlgn="ctr"/>
                      <a:r>
                        <a:rPr lang="en-US" altLang="zh-TW" sz="1200" b="1" i="0" u="none" strike="noStrike" dirty="0">
                          <a:solidFill>
                            <a:schemeClr val="accent2"/>
                          </a:solidFill>
                          <a:effectLst/>
                          <a:latin typeface="標楷體" panose="03000509000000000000" pitchFamily="65" charset="-120"/>
                          <a:ea typeface="標楷體" panose="03000509000000000000" pitchFamily="65" charset="-120"/>
                        </a:rPr>
                        <a:t>10/31</a:t>
                      </a:r>
                    </a:p>
                  </a:txBody>
                  <a:tcPr marL="6095" marR="6095" marT="6095" marB="0" anchor="ct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109/</a:t>
                      </a:r>
                    </a:p>
                    <a:p>
                      <a:pPr algn="ctr" fontAlgn="ctr"/>
                      <a:r>
                        <a:rPr lang="en-US" altLang="zh-TW" sz="1200" b="1" i="0" u="none" strike="noStrike" dirty="0">
                          <a:solidFill>
                            <a:srgbClr val="0000FF"/>
                          </a:solidFill>
                          <a:effectLst/>
                          <a:latin typeface="標楷體" panose="03000509000000000000" pitchFamily="65" charset="-120"/>
                          <a:ea typeface="標楷體" panose="03000509000000000000" pitchFamily="65" charset="-120"/>
                        </a:rPr>
                        <a:t>6/30</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2">
                  <a:txBody>
                    <a:bodyPr/>
                    <a:lstStyle/>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109/</a:t>
                      </a:r>
                    </a:p>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11/30</a:t>
                      </a:r>
                    </a:p>
                  </a:txBody>
                  <a:tcPr marL="6095" marR="6095" marT="60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hMerge="1">
                  <a:txBody>
                    <a:bodyPr/>
                    <a:lstStyle/>
                    <a:p>
                      <a:endParaRPr lang="zh-TW" altLang="en-US"/>
                    </a:p>
                  </a:txBody>
                  <a:tcPr/>
                </a:tc>
                <a:tc>
                  <a:txBody>
                    <a:bodyPr/>
                    <a:lstStyle/>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109/</a:t>
                      </a:r>
                    </a:p>
                    <a:p>
                      <a:pPr algn="ctr" fontAlgn="ct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12/31</a:t>
                      </a:r>
                    </a:p>
                  </a:txBody>
                  <a:tcPr marL="6095" marR="6095" marT="609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pPr algn="ctr" fontAlgn="ctr"/>
                      <a:endParaRPr lang="zh-TW" altLang="en-US" sz="1200" b="1" i="0" u="none" strike="noStrike">
                        <a:solidFill>
                          <a:srgbClr val="FF0000"/>
                        </a:solidFill>
                        <a:effectLst/>
                        <a:latin typeface="微軟正黑體" panose="020B0604030504040204" pitchFamily="34" charset="-120"/>
                        <a:ea typeface="微軟正黑體" panose="020B0604030504040204" pitchFamily="34" charset="-120"/>
                      </a:endParaRPr>
                    </a:p>
                  </a:txBody>
                  <a:tcPr marL="6095" marR="6095" marT="6095"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gridSpan="2" vMerge="1">
                  <a:txBody>
                    <a:bodyPr/>
                    <a:lstStyle/>
                    <a:p>
                      <a:pPr algn="ctr" fontAlgn="ctr"/>
                      <a:endParaRPr lang="zh-TW" altLang="en-US" sz="800" b="1" i="0" u="none" strike="noStrike" dirty="0">
                        <a:solidFill>
                          <a:srgbClr val="FF0000"/>
                        </a:solidFill>
                        <a:effectLst/>
                        <a:latin typeface="微軟正黑體"/>
                      </a:endParaRPr>
                    </a:p>
                  </a:txBody>
                  <a:tcPr marL="6095" marR="6095" marT="6095" marB="0" anchor="ctr">
                    <a:lnL>
                      <a:noFill/>
                    </a:lnL>
                    <a:lnR>
                      <a:noFill/>
                    </a:lnR>
                    <a:lnT>
                      <a:noFill/>
                    </a:lnT>
                    <a:lnB w="19050" cap="flat" cmpd="sng" algn="ctr">
                      <a:solidFill>
                        <a:srgbClr val="000000"/>
                      </a:solidFill>
                      <a:prstDash val="solid"/>
                      <a:round/>
                      <a:headEnd type="none" w="med" len="med"/>
                      <a:tailEnd type="none" w="med" len="med"/>
                    </a:lnB>
                  </a:tcPr>
                </a:tc>
                <a:tc hMerge="1" vMerge="1">
                  <a:txBody>
                    <a:bodyPr/>
                    <a:lstStyle/>
                    <a:p>
                      <a:pPr algn="ctr" fontAlgn="ctr"/>
                      <a:endParaRPr lang="zh-TW" altLang="en-US" sz="800" b="1" i="0" u="none" strike="noStrike" dirty="0">
                        <a:solidFill>
                          <a:srgbClr val="FF0000"/>
                        </a:solidFill>
                        <a:effectLst/>
                        <a:latin typeface="微軟正黑體"/>
                      </a:endParaRPr>
                    </a:p>
                  </a:txBody>
                  <a:tcPr marL="6095" marR="6095" marT="6095"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98264">
                <a:tc>
                  <a:txBody>
                    <a:bodyPr/>
                    <a:lstStyle/>
                    <a:p>
                      <a:pPr algn="ctr" fontAlgn="ctr"/>
                      <a:r>
                        <a:rPr lang="zh-TW" altLang="en-US" sz="1000" b="1" i="0" u="none" strike="noStrike" dirty="0">
                          <a:effectLst/>
                          <a:latin typeface="微軟正黑體"/>
                        </a:rPr>
                        <a:t>說明</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2D050"/>
                    </a:solidFill>
                  </a:tcPr>
                </a:tc>
                <a:tc gridSpan="10">
                  <a:txBody>
                    <a:bodyPr/>
                    <a:lstStyle/>
                    <a:p>
                      <a:pPr marL="228600" indent="-228600" algn="l" fontAlgn="ctr">
                        <a:buFont typeface="+mj-lt"/>
                        <a:buAutoNum type="arabicPeriod"/>
                      </a:pPr>
                      <a:r>
                        <a:rPr lang="zh-TW" altLang="en-US" sz="1400" b="1" i="0" u="none" strike="noStrike" dirty="0">
                          <a:solidFill>
                            <a:schemeClr val="accent2"/>
                          </a:solidFill>
                          <a:effectLst/>
                          <a:latin typeface="標楷體" panose="03000509000000000000" pitchFamily="65" charset="-120"/>
                          <a:ea typeface="標楷體" panose="03000509000000000000" pitchFamily="65" charset="-120"/>
                        </a:rPr>
                        <a:t>資料轉換進度：</a:t>
                      </a:r>
                      <a:r>
                        <a:rPr lang="zh-TW" altLang="en-US" sz="1100" b="1" i="0" u="none" strike="noStrike" baseline="0" dirty="0">
                          <a:solidFill>
                            <a:schemeClr val="accent2"/>
                          </a:solidFill>
                          <a:effectLst/>
                          <a:latin typeface="標楷體" panose="03000509000000000000" pitchFamily="65" charset="-120"/>
                          <a:ea typeface="標楷體" panose="03000509000000000000" pitchFamily="65" charset="-120"/>
                        </a:rPr>
                        <a:t>新系統</a:t>
                      </a:r>
                      <a:r>
                        <a:rPr lang="en-US" altLang="zh-TW" sz="1100" b="1" i="0" u="none" strike="noStrike" baseline="0" dirty="0">
                          <a:solidFill>
                            <a:schemeClr val="accent2"/>
                          </a:solidFill>
                          <a:effectLst/>
                          <a:latin typeface="標楷體" panose="03000509000000000000" pitchFamily="65" charset="-120"/>
                          <a:ea typeface="標楷體" panose="03000509000000000000" pitchFamily="65" charset="-120"/>
                        </a:rPr>
                        <a:t>122</a:t>
                      </a:r>
                      <a:r>
                        <a:rPr lang="zh-TW" altLang="en-US" sz="1100" b="1" i="0" u="none" strike="noStrike" baseline="0" dirty="0">
                          <a:solidFill>
                            <a:schemeClr val="accent2"/>
                          </a:solidFill>
                          <a:effectLst/>
                          <a:latin typeface="標楷體" panose="03000509000000000000" pitchFamily="65" charset="-120"/>
                          <a:ea typeface="標楷體" panose="03000509000000000000" pitchFamily="65" charset="-120"/>
                        </a:rPr>
                        <a:t>個 </a:t>
                      </a:r>
                      <a:r>
                        <a:rPr lang="en-US" altLang="zh-TW" sz="1100" b="1" i="0" u="none" strike="noStrike" baseline="0" dirty="0">
                          <a:solidFill>
                            <a:schemeClr val="accent2"/>
                          </a:solidFill>
                          <a:effectLst/>
                          <a:latin typeface="標楷體" panose="03000509000000000000" pitchFamily="65" charset="-120"/>
                          <a:ea typeface="標楷體" panose="03000509000000000000" pitchFamily="65" charset="-120"/>
                        </a:rPr>
                        <a:t>Table</a:t>
                      </a:r>
                      <a:r>
                        <a:rPr lang="zh-TW" altLang="en-US" sz="1100" b="1" i="0" u="none" strike="noStrike" baseline="0" dirty="0">
                          <a:solidFill>
                            <a:schemeClr val="accent2"/>
                          </a:solidFill>
                          <a:effectLst/>
                          <a:latin typeface="標楷體" panose="03000509000000000000" pitchFamily="65" charset="-120"/>
                          <a:ea typeface="標楷體" panose="03000509000000000000" pitchFamily="65" charset="-120"/>
                        </a:rPr>
                        <a:t> 之 </a:t>
                      </a:r>
                      <a:r>
                        <a:rPr lang="en-US" altLang="zh-TW" sz="1100" b="1" i="0" u="none" strike="noStrike" dirty="0">
                          <a:solidFill>
                            <a:schemeClr val="accent2"/>
                          </a:solidFill>
                          <a:effectLst/>
                          <a:latin typeface="標楷體" panose="03000509000000000000" pitchFamily="65" charset="-120"/>
                          <a:ea typeface="標楷體" panose="03000509000000000000" pitchFamily="65" charset="-120"/>
                        </a:rPr>
                        <a:t>Data</a:t>
                      </a:r>
                      <a:r>
                        <a:rPr lang="en-US" altLang="zh-TW" sz="1100" b="1" i="0" u="none" strike="noStrike" baseline="0" dirty="0">
                          <a:solidFill>
                            <a:schemeClr val="accent2"/>
                          </a:solidFill>
                          <a:effectLst/>
                          <a:latin typeface="標楷體" panose="03000509000000000000" pitchFamily="65" charset="-120"/>
                          <a:ea typeface="標楷體" panose="03000509000000000000" pitchFamily="65" charset="-120"/>
                        </a:rPr>
                        <a:t> Mapping </a:t>
                      </a:r>
                      <a:r>
                        <a:rPr lang="zh-TW" altLang="en-US" sz="1100" b="1" i="0" u="none" strike="noStrike" baseline="0" dirty="0">
                          <a:solidFill>
                            <a:schemeClr val="accent2"/>
                          </a:solidFill>
                          <a:effectLst/>
                          <a:latin typeface="標楷體" panose="03000509000000000000" pitchFamily="65" charset="-120"/>
                          <a:ea typeface="標楷體" panose="03000509000000000000" pitchFamily="65" charset="-120"/>
                        </a:rPr>
                        <a:t>已於</a:t>
                      </a:r>
                      <a:r>
                        <a:rPr lang="en-US" altLang="zh-TW" sz="1100" b="1" i="0" u="none" strike="noStrike" baseline="0" dirty="0">
                          <a:solidFill>
                            <a:schemeClr val="accent2"/>
                          </a:solidFill>
                          <a:effectLst/>
                          <a:latin typeface="標楷體" panose="03000509000000000000" pitchFamily="65" charset="-120"/>
                          <a:ea typeface="標楷體" panose="03000509000000000000" pitchFamily="65" charset="-120"/>
                        </a:rPr>
                        <a:t>4/1</a:t>
                      </a:r>
                      <a:r>
                        <a:rPr lang="zh-TW" altLang="en-US" sz="1100" b="1" i="0" u="none" strike="noStrike" baseline="0" dirty="0">
                          <a:solidFill>
                            <a:schemeClr val="accent2"/>
                          </a:solidFill>
                          <a:effectLst/>
                          <a:latin typeface="標楷體" panose="03000509000000000000" pitchFamily="65" charset="-120"/>
                          <a:ea typeface="標楷體" panose="03000509000000000000" pitchFamily="65" charset="-120"/>
                        </a:rPr>
                        <a:t>完成。</a:t>
                      </a:r>
                      <a:r>
                        <a:rPr lang="en-US" altLang="zh-TW" sz="1100" b="1" i="0" u="none" strike="noStrike" baseline="0" dirty="0">
                          <a:solidFill>
                            <a:schemeClr val="accent2"/>
                          </a:solidFill>
                          <a:effectLst/>
                          <a:latin typeface="標楷體" panose="03000509000000000000" pitchFamily="65" charset="-120"/>
                          <a:ea typeface="標楷體" panose="03000509000000000000" pitchFamily="65" charset="-120"/>
                        </a:rPr>
                        <a:t>(AS400</a:t>
                      </a:r>
                      <a:r>
                        <a:rPr lang="zh-TW" altLang="en-US" sz="1100" b="1" i="0" u="none" strike="noStrike" baseline="0" dirty="0">
                          <a:solidFill>
                            <a:schemeClr val="accent2"/>
                          </a:solidFill>
                          <a:effectLst/>
                          <a:latin typeface="標楷體" panose="03000509000000000000" pitchFamily="65" charset="-120"/>
                          <a:ea typeface="標楷體" panose="03000509000000000000" pitchFamily="65" charset="-120"/>
                        </a:rPr>
                        <a:t>轉入</a:t>
                      </a:r>
                      <a:r>
                        <a:rPr lang="en-US" altLang="zh-TW" sz="1100" b="1" i="0" u="none" strike="noStrike" baseline="0" dirty="0">
                          <a:solidFill>
                            <a:schemeClr val="accent2"/>
                          </a:solidFill>
                          <a:effectLst/>
                          <a:latin typeface="標楷體" panose="03000509000000000000" pitchFamily="65" charset="-120"/>
                          <a:ea typeface="標楷體" panose="03000509000000000000" pitchFamily="65" charset="-120"/>
                        </a:rPr>
                        <a:t>305</a:t>
                      </a:r>
                      <a:r>
                        <a:rPr lang="zh-TW" altLang="en-US" sz="1100" b="1" i="0" u="none" strike="noStrike" baseline="0" dirty="0">
                          <a:solidFill>
                            <a:schemeClr val="accent2"/>
                          </a:solidFill>
                          <a:effectLst/>
                          <a:latin typeface="標楷體" panose="03000509000000000000" pitchFamily="65" charset="-120"/>
                          <a:ea typeface="標楷體" panose="03000509000000000000" pitchFamily="65" charset="-120"/>
                        </a:rPr>
                        <a:t>個，債協轉入</a:t>
                      </a:r>
                      <a:r>
                        <a:rPr lang="en-US" altLang="zh-TW" sz="1100" b="1" i="0" u="none" strike="noStrike" baseline="0" dirty="0">
                          <a:solidFill>
                            <a:schemeClr val="accent2"/>
                          </a:solidFill>
                          <a:effectLst/>
                          <a:latin typeface="標楷體" panose="03000509000000000000" pitchFamily="65" charset="-120"/>
                          <a:ea typeface="標楷體" panose="03000509000000000000" pitchFamily="65" charset="-120"/>
                        </a:rPr>
                        <a:t>11</a:t>
                      </a:r>
                      <a:r>
                        <a:rPr lang="zh-TW" altLang="en-US" sz="1100" b="1" i="0" u="none" strike="noStrike" baseline="0" dirty="0">
                          <a:solidFill>
                            <a:schemeClr val="accent2"/>
                          </a:solidFill>
                          <a:effectLst/>
                          <a:latin typeface="標楷體" panose="03000509000000000000" pitchFamily="65" charset="-120"/>
                          <a:ea typeface="標楷體" panose="03000509000000000000" pitchFamily="65" charset="-120"/>
                        </a:rPr>
                        <a:t>個  </a:t>
                      </a:r>
                      <a:r>
                        <a:rPr lang="en-US" altLang="zh-TW" sz="1100" b="1" i="0" u="none" strike="noStrike" baseline="0" dirty="0">
                          <a:solidFill>
                            <a:schemeClr val="accent2"/>
                          </a:solidFill>
                          <a:effectLst/>
                          <a:latin typeface="標楷體" panose="03000509000000000000" pitchFamily="65" charset="-120"/>
                          <a:ea typeface="標楷體" panose="03000509000000000000" pitchFamily="65" charset="-120"/>
                        </a:rPr>
                        <a:t>)</a:t>
                      </a:r>
                      <a:r>
                        <a:rPr lang="zh-TW" altLang="en-US" sz="1100" b="1" i="0" u="none" strike="noStrike" baseline="0" dirty="0">
                          <a:solidFill>
                            <a:schemeClr val="accent2"/>
                          </a:solidFill>
                          <a:effectLst/>
                          <a:latin typeface="標楷體" panose="03000509000000000000" pitchFamily="65" charset="-120"/>
                          <a:ea typeface="標楷體" panose="03000509000000000000" pitchFamily="65" charset="-120"/>
                        </a:rPr>
                        <a:t>，</a:t>
                      </a:r>
                      <a:r>
                        <a:rPr lang="zh-TW" altLang="en-US" sz="1200" b="1" i="0" u="none" strike="noStrike" baseline="0" dirty="0">
                          <a:solidFill>
                            <a:srgbClr val="0000FF"/>
                          </a:solidFill>
                          <a:effectLst/>
                          <a:latin typeface="標楷體" panose="03000509000000000000" pitchFamily="65" charset="-120"/>
                          <a:ea typeface="標楷體" panose="03000509000000000000" pitchFamily="65" charset="-120"/>
                        </a:rPr>
                        <a:t>轉換程式預計開發</a:t>
                      </a:r>
                      <a:r>
                        <a:rPr lang="en-US" altLang="zh-TW" sz="1200" b="1" i="0" u="none" strike="noStrike" baseline="0" dirty="0">
                          <a:solidFill>
                            <a:srgbClr val="FF0000"/>
                          </a:solidFill>
                          <a:effectLst/>
                          <a:latin typeface="標楷體" panose="03000509000000000000" pitchFamily="65" charset="-120"/>
                          <a:ea typeface="標楷體" panose="03000509000000000000" pitchFamily="65" charset="-120"/>
                        </a:rPr>
                        <a:t>70</a:t>
                      </a:r>
                      <a:r>
                        <a:rPr lang="zh-TW" altLang="en-US" sz="1200" b="1" i="0" u="none" strike="noStrike" baseline="0" dirty="0">
                          <a:solidFill>
                            <a:srgbClr val="0000FF"/>
                          </a:solidFill>
                          <a:effectLst/>
                          <a:latin typeface="標楷體" panose="03000509000000000000" pitchFamily="65" charset="-120"/>
                          <a:ea typeface="標楷體" panose="03000509000000000000" pitchFamily="65" charset="-120"/>
                        </a:rPr>
                        <a:t>支，已完成</a:t>
                      </a:r>
                      <a:r>
                        <a:rPr lang="en-US" altLang="zh-TW" sz="1200" b="1" i="0" u="none" strike="noStrike" baseline="0" dirty="0">
                          <a:solidFill>
                            <a:srgbClr val="FF0000"/>
                          </a:solidFill>
                          <a:effectLst/>
                          <a:latin typeface="標楷體" panose="03000509000000000000" pitchFamily="65" charset="-120"/>
                          <a:ea typeface="標楷體" panose="03000509000000000000" pitchFamily="65" charset="-120"/>
                        </a:rPr>
                        <a:t>70</a:t>
                      </a:r>
                      <a:r>
                        <a:rPr lang="zh-TW" altLang="en-US" sz="1200" b="1" i="0" u="none" strike="noStrike" baseline="0" dirty="0">
                          <a:solidFill>
                            <a:srgbClr val="0000FF"/>
                          </a:solidFill>
                          <a:effectLst/>
                          <a:latin typeface="標楷體" panose="03000509000000000000" pitchFamily="65" charset="-120"/>
                          <a:ea typeface="標楷體" panose="03000509000000000000" pitchFamily="65" charset="-120"/>
                        </a:rPr>
                        <a:t>支</a:t>
                      </a:r>
                      <a:r>
                        <a:rPr lang="zh-TW" altLang="en-US" sz="1200" b="1" i="0" u="none" strike="noStrike" kern="1200" baseline="0" dirty="0">
                          <a:solidFill>
                            <a:srgbClr val="0000FF"/>
                          </a:solidFill>
                          <a:effectLst/>
                          <a:latin typeface="標楷體" panose="03000509000000000000" pitchFamily="65" charset="-120"/>
                          <a:ea typeface="標楷體" panose="03000509000000000000" pitchFamily="65" charset="-120"/>
                          <a:cs typeface="+mn-cs"/>
                        </a:rPr>
                        <a:t>。</a:t>
                      </a:r>
                      <a:endParaRPr lang="en-US" altLang="zh-TW" sz="1200" b="1" i="0" u="none" strike="noStrike" kern="1200" baseline="0" dirty="0">
                        <a:solidFill>
                          <a:srgbClr val="0000FF"/>
                        </a:solidFill>
                        <a:effectLst/>
                        <a:latin typeface="標楷體" panose="03000509000000000000" pitchFamily="65" charset="-120"/>
                        <a:ea typeface="標楷體" panose="03000509000000000000" pitchFamily="65" charset="-120"/>
                        <a:cs typeface="+mn-cs"/>
                      </a:endParaRPr>
                    </a:p>
                    <a:p>
                      <a:pPr marL="228600" indent="-228600" algn="l" fontAlgn="ctr">
                        <a:buFont typeface="+mj-lt"/>
                        <a:buAutoNum type="arabicPeriod"/>
                      </a:pPr>
                      <a:r>
                        <a:rPr lang="zh-TW" altLang="en-US" sz="1400" b="1" i="0" u="none" strike="noStrike" kern="1200" dirty="0">
                          <a:solidFill>
                            <a:schemeClr val="accent6"/>
                          </a:solidFill>
                          <a:effectLst/>
                          <a:latin typeface="標楷體" panose="03000509000000000000" pitchFamily="65" charset="-120"/>
                          <a:ea typeface="標楷體" panose="03000509000000000000" pitchFamily="65" charset="-120"/>
                          <a:cs typeface="+mn-cs"/>
                        </a:rPr>
                        <a:t>業務功能開發進度：</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7/3 </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總進度：預計</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600</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支，已完成 </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581</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支，完成比：</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96.83%</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。另</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5</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支已完成</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80%</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未列入進度計算。</a:t>
                      </a:r>
                      <a:endPar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endParaRPr>
                    </a:p>
                    <a:p>
                      <a:pPr marL="228600" indent="-228600" algn="l" fontAlgn="ctr">
                        <a:buFont typeface="+mj-lt"/>
                        <a:buAutoNum type="arabicPeriod"/>
                      </a:pPr>
                      <a:r>
                        <a:rPr lang="zh-TW" altLang="en-US" sz="1400" b="1" i="0" u="none" strike="noStrike" dirty="0">
                          <a:solidFill>
                            <a:schemeClr val="accent6"/>
                          </a:solidFill>
                          <a:effectLst/>
                          <a:latin typeface="標楷體" panose="03000509000000000000" pitchFamily="65" charset="-120"/>
                          <a:ea typeface="標楷體" panose="03000509000000000000" pitchFamily="65" charset="-120"/>
                        </a:rPr>
                        <a:t>硬體採購原定</a:t>
                      </a:r>
                      <a:r>
                        <a:rPr lang="en-US" altLang="zh-TW" sz="1400" b="1" i="0" u="none" strike="noStrike" dirty="0">
                          <a:solidFill>
                            <a:schemeClr val="accent6"/>
                          </a:solidFill>
                          <a:effectLst/>
                          <a:latin typeface="標楷體" panose="03000509000000000000" pitchFamily="65" charset="-120"/>
                          <a:ea typeface="標楷體" panose="03000509000000000000" pitchFamily="65" charset="-120"/>
                        </a:rPr>
                        <a:t>3/31</a:t>
                      </a:r>
                      <a:r>
                        <a:rPr lang="zh-TW" altLang="en-US" sz="1400" b="1" i="0" u="none" strike="noStrike" dirty="0">
                          <a:solidFill>
                            <a:schemeClr val="accent6"/>
                          </a:solidFill>
                          <a:effectLst/>
                          <a:latin typeface="標楷體" panose="03000509000000000000" pitchFamily="65" charset="-120"/>
                          <a:ea typeface="標楷體" panose="03000509000000000000" pitchFamily="65" charset="-120"/>
                        </a:rPr>
                        <a:t>完成</a:t>
                      </a:r>
                      <a:r>
                        <a:rPr lang="en-US" altLang="zh-TW" sz="1400" b="1" i="0" u="none" strike="noStrike" dirty="0">
                          <a:solidFill>
                            <a:schemeClr val="accent6"/>
                          </a:solidFill>
                          <a:effectLst/>
                          <a:latin typeface="標楷體" panose="03000509000000000000" pitchFamily="65" charset="-120"/>
                          <a:ea typeface="標楷體" panose="03000509000000000000" pitchFamily="65" charset="-120"/>
                        </a:rPr>
                        <a:t>(</a:t>
                      </a:r>
                      <a:r>
                        <a:rPr lang="zh-TW" altLang="en-US" sz="1100" b="1" i="0" u="none" strike="noStrike" dirty="0">
                          <a:solidFill>
                            <a:schemeClr val="accent6"/>
                          </a:solidFill>
                          <a:effectLst/>
                          <a:latin typeface="標楷體" panose="03000509000000000000" pitchFamily="65" charset="-120"/>
                          <a:ea typeface="標楷體" panose="03000509000000000000" pitchFamily="65" charset="-120"/>
                        </a:rPr>
                        <a:t>預算</a:t>
                      </a:r>
                      <a:r>
                        <a:rPr lang="en-US" altLang="zh-TW" sz="1100" b="1" i="0" u="none" strike="noStrike" dirty="0">
                          <a:solidFill>
                            <a:schemeClr val="accent6"/>
                          </a:solidFill>
                          <a:effectLst/>
                          <a:latin typeface="標楷體" panose="03000509000000000000" pitchFamily="65" charset="-120"/>
                          <a:ea typeface="標楷體" panose="03000509000000000000" pitchFamily="65" charset="-120"/>
                        </a:rPr>
                        <a:t>500</a:t>
                      </a:r>
                      <a:r>
                        <a:rPr lang="zh-TW" altLang="en-US" sz="1100" b="1" i="0" u="none" strike="noStrike" dirty="0">
                          <a:solidFill>
                            <a:schemeClr val="accent6"/>
                          </a:solidFill>
                          <a:effectLst/>
                          <a:latin typeface="標楷體" panose="03000509000000000000" pitchFamily="65" charset="-120"/>
                          <a:ea typeface="標楷體" panose="03000509000000000000" pitchFamily="65" charset="-120"/>
                        </a:rPr>
                        <a:t>萬元</a:t>
                      </a:r>
                      <a:r>
                        <a:rPr lang="en-US" altLang="zh-TW" sz="1100" b="1" i="0" u="none" strike="noStrike" dirty="0">
                          <a:solidFill>
                            <a:schemeClr val="accent6"/>
                          </a:solidFill>
                          <a:effectLst/>
                          <a:latin typeface="標楷體" panose="03000509000000000000" pitchFamily="65" charset="-120"/>
                          <a:ea typeface="標楷體" panose="03000509000000000000" pitchFamily="65" charset="-120"/>
                        </a:rPr>
                        <a:t>):</a:t>
                      </a:r>
                      <a:r>
                        <a:rPr lang="zh-TW" altLang="en-US" sz="1100" b="1" i="0" u="none" strike="noStrike" dirty="0">
                          <a:solidFill>
                            <a:schemeClr val="accent6"/>
                          </a:solidFill>
                          <a:effectLst/>
                          <a:latin typeface="標楷體" panose="03000509000000000000" pitchFamily="65" charset="-120"/>
                          <a:ea typeface="標楷體" panose="03000509000000000000" pitchFamily="65" charset="-120"/>
                        </a:rPr>
                        <a:t> </a:t>
                      </a:r>
                      <a:r>
                        <a:rPr lang="zh-TW" altLang="en-US" sz="1100" b="1" i="0" u="none" strike="noStrike" kern="1200" baseline="0" dirty="0">
                          <a:solidFill>
                            <a:schemeClr val="accent2"/>
                          </a:solidFill>
                          <a:effectLst/>
                          <a:latin typeface="標楷體" panose="03000509000000000000" pitchFamily="65" charset="-120"/>
                          <a:ea typeface="標楷體" panose="03000509000000000000" pitchFamily="65" charset="-120"/>
                          <a:cs typeface="+mn-cs"/>
                        </a:rPr>
                        <a:t>預計與本部規劃之</a:t>
                      </a:r>
                      <a:r>
                        <a:rPr lang="en-US" altLang="zh-TW" sz="1100" b="1" i="0" u="none" strike="noStrike" kern="1200" baseline="0" dirty="0">
                          <a:solidFill>
                            <a:schemeClr val="accent2"/>
                          </a:solidFill>
                          <a:effectLst/>
                          <a:latin typeface="標楷體" panose="03000509000000000000" pitchFamily="65" charset="-120"/>
                          <a:ea typeface="標楷體" panose="03000509000000000000" pitchFamily="65" charset="-120"/>
                          <a:cs typeface="+mn-cs"/>
                        </a:rPr>
                        <a:t>EOS</a:t>
                      </a:r>
                      <a:r>
                        <a:rPr lang="zh-TW" altLang="en-US" sz="1100" b="1" i="0" u="none" strike="noStrike" kern="1200" baseline="0" dirty="0">
                          <a:solidFill>
                            <a:schemeClr val="accent2"/>
                          </a:solidFill>
                          <a:effectLst/>
                          <a:latin typeface="標楷體" panose="03000509000000000000" pitchFamily="65" charset="-120"/>
                          <a:ea typeface="標楷體" panose="03000509000000000000" pitchFamily="65" charset="-120"/>
                          <a:cs typeface="+mn-cs"/>
                        </a:rPr>
                        <a:t>採購預算</a:t>
                      </a:r>
                      <a:r>
                        <a:rPr lang="en-US" altLang="zh-TW" sz="1100" b="1" i="0" u="none" strike="noStrike" kern="1200" baseline="0" dirty="0">
                          <a:solidFill>
                            <a:schemeClr val="accent2"/>
                          </a:solidFill>
                          <a:effectLst/>
                          <a:latin typeface="標楷體" panose="03000509000000000000" pitchFamily="65" charset="-120"/>
                          <a:ea typeface="標楷體" panose="03000509000000000000" pitchFamily="65" charset="-120"/>
                          <a:cs typeface="+mn-cs"/>
                        </a:rPr>
                        <a:t>(450</a:t>
                      </a:r>
                      <a:r>
                        <a:rPr lang="zh-TW" altLang="en-US" sz="1100" b="1" i="0" u="none" strike="noStrike" kern="1200" baseline="0" dirty="0">
                          <a:solidFill>
                            <a:schemeClr val="accent2"/>
                          </a:solidFill>
                          <a:effectLst/>
                          <a:latin typeface="標楷體" panose="03000509000000000000" pitchFamily="65" charset="-120"/>
                          <a:ea typeface="標楷體" panose="03000509000000000000" pitchFamily="65" charset="-120"/>
                          <a:cs typeface="+mn-cs"/>
                        </a:rPr>
                        <a:t>萬</a:t>
                      </a:r>
                      <a:r>
                        <a:rPr lang="en-US" altLang="zh-TW" sz="1100" b="1" i="0" u="none" strike="noStrike" kern="1200" baseline="0" dirty="0">
                          <a:solidFill>
                            <a:schemeClr val="accent2"/>
                          </a:solidFill>
                          <a:effectLst/>
                          <a:latin typeface="標楷體" panose="03000509000000000000" pitchFamily="65" charset="-120"/>
                          <a:ea typeface="標楷體" panose="03000509000000000000" pitchFamily="65" charset="-120"/>
                          <a:cs typeface="+mn-cs"/>
                        </a:rPr>
                        <a:t>)</a:t>
                      </a:r>
                      <a:r>
                        <a:rPr lang="zh-TW" altLang="en-US" sz="1100" b="1" i="0" u="none" strike="noStrike" kern="1200" baseline="0" dirty="0">
                          <a:solidFill>
                            <a:schemeClr val="accent2"/>
                          </a:solidFill>
                          <a:effectLst/>
                          <a:latin typeface="標楷體" panose="03000509000000000000" pitchFamily="65" charset="-120"/>
                          <a:ea typeface="標楷體" panose="03000509000000000000" pitchFamily="65" charset="-120"/>
                          <a:cs typeface="+mn-cs"/>
                        </a:rPr>
                        <a:t>合併執行</a:t>
                      </a:r>
                      <a:r>
                        <a:rPr lang="zh-TW" altLang="en-US" sz="1400" b="1" i="0" u="none" strike="noStrike" kern="1200" baseline="0" dirty="0">
                          <a:solidFill>
                            <a:schemeClr val="accent2"/>
                          </a:solidFill>
                          <a:effectLst/>
                          <a:latin typeface="標楷體" panose="03000509000000000000" pitchFamily="65" charset="-120"/>
                          <a:ea typeface="標楷體" panose="03000509000000000000" pitchFamily="65" charset="-120"/>
                          <a:cs typeface="+mn-cs"/>
                        </a:rPr>
                        <a:t>。</a:t>
                      </a:r>
                      <a:r>
                        <a:rPr lang="en-US" altLang="zh-TW" sz="1200" b="1" i="0" u="none" strike="noStrike" kern="1200" baseline="0" dirty="0">
                          <a:solidFill>
                            <a:srgbClr val="0000FF"/>
                          </a:solidFill>
                          <a:effectLst/>
                          <a:latin typeface="標楷體" panose="03000509000000000000" pitchFamily="65" charset="-120"/>
                          <a:ea typeface="標楷體" panose="03000509000000000000" pitchFamily="65" charset="-120"/>
                          <a:cs typeface="+mn-cs"/>
                        </a:rPr>
                        <a:t>EOS</a:t>
                      </a:r>
                      <a:r>
                        <a:rPr lang="zh-TW" altLang="en-US" sz="1200" b="1" i="0" u="none" strike="noStrike" kern="1200" baseline="0" dirty="0">
                          <a:solidFill>
                            <a:srgbClr val="0000FF"/>
                          </a:solidFill>
                          <a:effectLst/>
                          <a:latin typeface="標楷體" panose="03000509000000000000" pitchFamily="65" charset="-120"/>
                          <a:ea typeface="標楷體" panose="03000509000000000000" pitchFamily="65" charset="-120"/>
                          <a:cs typeface="+mn-cs"/>
                        </a:rPr>
                        <a:t>採購第二次議價於</a:t>
                      </a:r>
                      <a:r>
                        <a:rPr lang="en-US" altLang="zh-TW" sz="1200" b="1" i="0" u="none" strike="noStrike" kern="1200" baseline="0" dirty="0">
                          <a:solidFill>
                            <a:srgbClr val="0000FF"/>
                          </a:solidFill>
                          <a:effectLst/>
                          <a:latin typeface="標楷體" panose="03000509000000000000" pitchFamily="65" charset="-120"/>
                          <a:ea typeface="標楷體" panose="03000509000000000000" pitchFamily="65" charset="-120"/>
                          <a:cs typeface="+mn-cs"/>
                        </a:rPr>
                        <a:t>6/11</a:t>
                      </a:r>
                      <a:r>
                        <a:rPr lang="zh-TW" altLang="en-US" sz="1200" b="1" i="0" u="none" strike="noStrike" kern="1200" baseline="0" dirty="0">
                          <a:solidFill>
                            <a:srgbClr val="0000FF"/>
                          </a:solidFill>
                          <a:effectLst/>
                          <a:latin typeface="標楷體" panose="03000509000000000000" pitchFamily="65" charset="-120"/>
                          <a:ea typeface="標楷體" panose="03000509000000000000" pitchFamily="65" charset="-120"/>
                          <a:cs typeface="+mn-cs"/>
                        </a:rPr>
                        <a:t>完成，已請系部盡速提出採購案。借用現有設備環境於</a:t>
                      </a:r>
                      <a:r>
                        <a:rPr lang="en-US" altLang="zh-TW" sz="1200" b="1" i="0" u="none" strike="noStrike" kern="1200" baseline="0" dirty="0">
                          <a:solidFill>
                            <a:srgbClr val="0000FF"/>
                          </a:solidFill>
                          <a:effectLst/>
                          <a:latin typeface="標楷體" panose="03000509000000000000" pitchFamily="65" charset="-120"/>
                          <a:ea typeface="標楷體" panose="03000509000000000000" pitchFamily="65" charset="-120"/>
                          <a:cs typeface="+mn-cs"/>
                        </a:rPr>
                        <a:t>6/20</a:t>
                      </a:r>
                      <a:r>
                        <a:rPr lang="zh-TW" altLang="en-US" sz="1200" b="1" i="0" u="none" strike="noStrike" kern="1200" baseline="0" dirty="0">
                          <a:solidFill>
                            <a:srgbClr val="0000FF"/>
                          </a:solidFill>
                          <a:effectLst/>
                          <a:latin typeface="標楷體" panose="03000509000000000000" pitchFamily="65" charset="-120"/>
                          <a:ea typeface="標楷體" panose="03000509000000000000" pitchFamily="65" charset="-120"/>
                          <a:cs typeface="+mn-cs"/>
                        </a:rPr>
                        <a:t>完成</a:t>
                      </a:r>
                      <a:r>
                        <a:rPr lang="zh-TW" altLang="en-US"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。協助</a:t>
                      </a:r>
                      <a:r>
                        <a:rPr lang="zh-TW" altLang="en-US" sz="1400" b="1" i="0" u="none" strike="noStrike" kern="1200" baseline="0" dirty="0">
                          <a:solidFill>
                            <a:srgbClr val="FF0000"/>
                          </a:solidFill>
                          <a:effectLst/>
                          <a:latin typeface="標楷體" panose="03000509000000000000" pitchFamily="65" charset="-120"/>
                          <a:ea typeface="標楷體" panose="03000509000000000000" pitchFamily="65" charset="-120"/>
                          <a:cs typeface="+mn-cs"/>
                        </a:rPr>
                        <a:t>廠商建置</a:t>
                      </a:r>
                      <a:r>
                        <a:rPr lang="en-US" altLang="zh-TW" sz="1400" b="1" i="0" u="none" strike="noStrike" kern="1200" baseline="0" dirty="0">
                          <a:solidFill>
                            <a:srgbClr val="FF0000"/>
                          </a:solidFill>
                          <a:effectLst/>
                          <a:latin typeface="標楷體" panose="03000509000000000000" pitchFamily="65" charset="-120"/>
                          <a:ea typeface="標楷體" panose="03000509000000000000" pitchFamily="65" charset="-120"/>
                          <a:cs typeface="+mn-cs"/>
                        </a:rPr>
                        <a:t>7/7</a:t>
                      </a:r>
                      <a:r>
                        <a:rPr lang="zh-TW" altLang="en-US" sz="1400" b="1" i="0" u="none" strike="noStrike" kern="1200" baseline="0" dirty="0">
                          <a:solidFill>
                            <a:srgbClr val="FF0000"/>
                          </a:solidFill>
                          <a:effectLst/>
                          <a:latin typeface="標楷體" panose="03000509000000000000" pitchFamily="65" charset="-120"/>
                          <a:ea typeface="標楷體" panose="03000509000000000000" pitchFamily="65" charset="-120"/>
                          <a:cs typeface="+mn-cs"/>
                        </a:rPr>
                        <a:t>前</a:t>
                      </a:r>
                      <a:r>
                        <a:rPr lang="zh-TW" altLang="en-US"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完成</a:t>
                      </a:r>
                      <a:r>
                        <a:rPr lang="en-US" altLang="zh-TW"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資系審查安裝</a:t>
                      </a:r>
                      <a:r>
                        <a:rPr lang="en-US" altLang="zh-TW"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Scrip</a:t>
                      </a:r>
                      <a:r>
                        <a:rPr lang="zh-TW" altLang="en-US"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中預計下周</a:t>
                      </a:r>
                      <a:r>
                        <a:rPr lang="en-US" altLang="zh-TW"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7/13-7/15</a:t>
                      </a:r>
                      <a:r>
                        <a:rPr lang="zh-TW" altLang="en-US"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安裝</a:t>
                      </a:r>
                      <a:r>
                        <a:rPr lang="en-US" altLang="zh-TW"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DB</a:t>
                      </a:r>
                      <a:r>
                        <a:rPr lang="zh-TW" altLang="en-US"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a:t>
                      </a:r>
                      <a:r>
                        <a:rPr lang="en-US" altLang="zh-TW"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7/15-7/18</a:t>
                      </a:r>
                      <a:r>
                        <a:rPr lang="zh-TW" altLang="en-US"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轉入月底備份</a:t>
                      </a:r>
                      <a:r>
                        <a:rPr lang="en-US" altLang="zh-TW"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a:t>
                      </a:r>
                      <a:endParaRPr lang="en-US" altLang="zh-TW" sz="1400" b="1" i="0" u="none" strike="noStrike" kern="1200" baseline="0" dirty="0">
                        <a:solidFill>
                          <a:srgbClr val="FF0000"/>
                        </a:solidFill>
                        <a:effectLst/>
                        <a:latin typeface="標楷體" panose="03000509000000000000" pitchFamily="65" charset="-120"/>
                        <a:ea typeface="標楷體" panose="03000509000000000000" pitchFamily="65" charset="-120"/>
                        <a:cs typeface="+mn-cs"/>
                      </a:endParaRPr>
                    </a:p>
                    <a:p>
                      <a:pPr marL="228600" indent="-228600" algn="l" fontAlgn="ctr">
                        <a:buFont typeface="+mj-lt"/>
                        <a:buAutoNum type="arabicPeriod"/>
                      </a:pPr>
                      <a:r>
                        <a:rPr lang="zh-TW" altLang="en-US" sz="1400" b="1" i="0" u="none" strike="noStrike" kern="1200" dirty="0">
                          <a:solidFill>
                            <a:schemeClr val="accent6"/>
                          </a:solidFill>
                          <a:effectLst/>
                          <a:latin typeface="標楷體" panose="03000509000000000000" pitchFamily="65" charset="-120"/>
                          <a:ea typeface="標楷體" panose="03000509000000000000" pitchFamily="65" charset="-120"/>
                          <a:cs typeface="+mn-cs"/>
                        </a:rPr>
                        <a:t>驗測環境：</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DB</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環境</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(500G)</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AS400</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 </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Table</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 </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Schema </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已轉入</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Oracle</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4/10</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將</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400</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測試</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DB(1140</a:t>
                      </a:r>
                      <a:r>
                        <a:rPr lang="zh-TW" altLang="en-US" sz="1100" b="1" i="0" u="none" strike="noStrike" kern="1200" baseline="0" dirty="0">
                          <a:solidFill>
                            <a:schemeClr val="accent6"/>
                          </a:solidFill>
                          <a:effectLst/>
                          <a:latin typeface="標楷體" panose="03000509000000000000" pitchFamily="65" charset="-120"/>
                          <a:ea typeface="標楷體" panose="03000509000000000000" pitchFamily="65" charset="-120"/>
                          <a:cs typeface="+mn-cs"/>
                        </a:rPr>
                        <a:t> </a:t>
                      </a:r>
                      <a:r>
                        <a:rPr lang="en-US" altLang="zh-TW" sz="1100" b="1" i="0" u="none" strike="noStrike" kern="1200" baseline="0" dirty="0">
                          <a:solidFill>
                            <a:schemeClr val="accent6"/>
                          </a:solidFill>
                          <a:effectLst/>
                          <a:latin typeface="標楷體" panose="03000509000000000000" pitchFamily="65" charset="-120"/>
                          <a:ea typeface="標楷體" panose="03000509000000000000" pitchFamily="65" charset="-120"/>
                          <a:cs typeface="+mn-cs"/>
                        </a:rPr>
                        <a:t>tables</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所有資料轉入</a:t>
                      </a:r>
                      <a:r>
                        <a:rPr lang="zh-TW" altLang="en-US" sz="1400" b="1" i="0" u="none" strike="noStrike" kern="1200" dirty="0">
                          <a:solidFill>
                            <a:schemeClr val="accent6"/>
                          </a:solidFill>
                          <a:effectLst/>
                          <a:latin typeface="標楷體" panose="03000509000000000000" pitchFamily="65" charset="-120"/>
                          <a:ea typeface="標楷體" panose="03000509000000000000" pitchFamily="65" charset="-120"/>
                          <a:cs typeface="+mn-cs"/>
                        </a:rPr>
                        <a:t>。</a:t>
                      </a:r>
                      <a:r>
                        <a:rPr lang="en-US" altLang="zh-TW" sz="1200" b="1" i="0" u="none" strike="noStrike" kern="1200" dirty="0">
                          <a:solidFill>
                            <a:srgbClr val="0000FF"/>
                          </a:solidFill>
                          <a:effectLst/>
                          <a:latin typeface="標楷體" panose="03000509000000000000" pitchFamily="65" charset="-120"/>
                          <a:ea typeface="標楷體" panose="03000509000000000000" pitchFamily="65" charset="-120"/>
                          <a:cs typeface="+mn-cs"/>
                        </a:rPr>
                        <a:t>AP</a:t>
                      </a:r>
                      <a:r>
                        <a:rPr lang="zh-TW" altLang="en-US" sz="1200" b="1" i="0" u="none" strike="noStrike" kern="1200" dirty="0">
                          <a:solidFill>
                            <a:srgbClr val="0000FF"/>
                          </a:solidFill>
                          <a:effectLst/>
                          <a:latin typeface="標楷體" panose="03000509000000000000" pitchFamily="65" charset="-120"/>
                          <a:ea typeface="標楷體" panose="03000509000000000000" pitchFamily="65" charset="-120"/>
                          <a:cs typeface="+mn-cs"/>
                        </a:rPr>
                        <a:t>環境設定</a:t>
                      </a:r>
                      <a:r>
                        <a:rPr lang="en-US" altLang="zh-TW" sz="1200" b="1" i="0" u="none" strike="noStrike" kern="1200" dirty="0">
                          <a:solidFill>
                            <a:srgbClr val="0000FF"/>
                          </a:solidFill>
                          <a:effectLst/>
                          <a:latin typeface="標楷體" panose="03000509000000000000" pitchFamily="65" charset="-120"/>
                          <a:ea typeface="標楷體" panose="03000509000000000000" pitchFamily="65" charset="-120"/>
                          <a:cs typeface="+mn-cs"/>
                        </a:rPr>
                        <a:t>4/17</a:t>
                      </a:r>
                      <a:r>
                        <a:rPr lang="zh-TW" altLang="en-US" sz="1200" b="1" i="0" u="none" strike="noStrike" kern="1200" dirty="0">
                          <a:solidFill>
                            <a:srgbClr val="0000FF"/>
                          </a:solidFill>
                          <a:effectLst/>
                          <a:latin typeface="標楷體" panose="03000509000000000000" pitchFamily="65" charset="-120"/>
                          <a:ea typeface="標楷體" panose="03000509000000000000" pitchFamily="65" charset="-120"/>
                          <a:cs typeface="+mn-cs"/>
                        </a:rPr>
                        <a:t>完成，每周更新程式上版。</a:t>
                      </a:r>
                      <a:endPar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endParaRPr>
                    </a:p>
                    <a:p>
                      <a:pPr marL="228600" indent="-228600" algn="l" fontAlgn="ctr">
                        <a:buFont typeface="+mj-lt"/>
                        <a:buAutoNum type="arabicPeriod"/>
                      </a:pPr>
                      <a:r>
                        <a:rPr lang="zh-TW" altLang="en-US" sz="1400" b="1" i="0" u="none" strike="noStrike" kern="1200" dirty="0">
                          <a:solidFill>
                            <a:schemeClr val="accent6"/>
                          </a:solidFill>
                          <a:effectLst/>
                          <a:latin typeface="標楷體" panose="03000509000000000000" pitchFamily="65" charset="-120"/>
                          <a:ea typeface="標楷體" panose="03000509000000000000" pitchFamily="65" charset="-120"/>
                          <a:cs typeface="+mn-cs"/>
                        </a:rPr>
                        <a:t>資料驗證</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 人工補齊部分目前由放款部盤查中。邏輯驗證已於</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108</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年</a:t>
                      </a:r>
                      <a:r>
                        <a:rPr lang="en-US" altLang="zh-TW"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9</a:t>
                      </a:r>
                      <a:r>
                        <a:rPr lang="zh-TW" altLang="en-US" sz="1100" b="1" i="0" u="none" strike="noStrike" kern="1200" dirty="0">
                          <a:solidFill>
                            <a:schemeClr val="accent6"/>
                          </a:solidFill>
                          <a:effectLst/>
                          <a:latin typeface="標楷體" panose="03000509000000000000" pitchFamily="65" charset="-120"/>
                          <a:ea typeface="標楷體" panose="03000509000000000000" pitchFamily="65" charset="-120"/>
                          <a:cs typeface="+mn-cs"/>
                        </a:rPr>
                        <a:t>月以人工試算比對完成驗證</a:t>
                      </a:r>
                      <a:r>
                        <a:rPr lang="zh-TW" altLang="en-US" sz="1100" b="1" i="0" u="none" strike="noStrike" dirty="0">
                          <a:solidFill>
                            <a:srgbClr val="0070C0"/>
                          </a:solidFill>
                          <a:effectLst/>
                          <a:latin typeface="標楷體" panose="03000509000000000000" pitchFamily="65" charset="-120"/>
                          <a:ea typeface="標楷體" panose="03000509000000000000" pitchFamily="65" charset="-120"/>
                        </a:rPr>
                        <a:t>。</a:t>
                      </a:r>
                      <a:endParaRPr lang="en-US" altLang="zh-TW" sz="1100" b="1" i="0" u="none" strike="noStrike" dirty="0">
                        <a:solidFill>
                          <a:srgbClr val="FF0000"/>
                        </a:solidFill>
                        <a:effectLst/>
                        <a:latin typeface="標楷體" panose="03000509000000000000" pitchFamily="65" charset="-120"/>
                        <a:ea typeface="標楷體" panose="03000509000000000000" pitchFamily="65" charset="-120"/>
                      </a:endParaRP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BF1DE"/>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022020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sz="quarter" idx="10"/>
            <p:extLst/>
          </p:nvPr>
        </p:nvGraphicFramePr>
        <p:xfrm>
          <a:off x="323528" y="1202703"/>
          <a:ext cx="8203107" cy="5539458"/>
        </p:xfrm>
        <a:graphic>
          <a:graphicData uri="http://schemas.openxmlformats.org/drawingml/2006/table">
            <a:tbl>
              <a:tblPr>
                <a:tableStyleId>{93296810-A885-4BE3-A3E7-6D5BEEA58F35}</a:tableStyleId>
              </a:tblPr>
              <a:tblGrid>
                <a:gridCol w="784427">
                  <a:extLst>
                    <a:ext uri="{9D8B030D-6E8A-4147-A177-3AD203B41FA5}">
                      <a16:colId xmlns:a16="http://schemas.microsoft.com/office/drawing/2014/main" val="3731538791"/>
                    </a:ext>
                  </a:extLst>
                </a:gridCol>
                <a:gridCol w="1168295">
                  <a:extLst>
                    <a:ext uri="{9D8B030D-6E8A-4147-A177-3AD203B41FA5}">
                      <a16:colId xmlns:a16="http://schemas.microsoft.com/office/drawing/2014/main" val="2093457785"/>
                    </a:ext>
                  </a:extLst>
                </a:gridCol>
                <a:gridCol w="3342160">
                  <a:extLst>
                    <a:ext uri="{9D8B030D-6E8A-4147-A177-3AD203B41FA5}">
                      <a16:colId xmlns:a16="http://schemas.microsoft.com/office/drawing/2014/main" val="3931236698"/>
                    </a:ext>
                  </a:extLst>
                </a:gridCol>
                <a:gridCol w="1368578">
                  <a:extLst>
                    <a:ext uri="{9D8B030D-6E8A-4147-A177-3AD203B41FA5}">
                      <a16:colId xmlns:a16="http://schemas.microsoft.com/office/drawing/2014/main" val="3016530990"/>
                    </a:ext>
                  </a:extLst>
                </a:gridCol>
                <a:gridCol w="1539647">
                  <a:extLst>
                    <a:ext uri="{9D8B030D-6E8A-4147-A177-3AD203B41FA5}">
                      <a16:colId xmlns:a16="http://schemas.microsoft.com/office/drawing/2014/main" val="523367090"/>
                    </a:ext>
                  </a:extLst>
                </a:gridCol>
              </a:tblGrid>
              <a:tr h="233571">
                <a:tc>
                  <a:txBody>
                    <a:bodyPr/>
                    <a:lstStyle/>
                    <a:p>
                      <a:pPr algn="ctr" fontAlgn="ctr"/>
                      <a:r>
                        <a:rPr lang="zh-TW" altLang="en-US" sz="1400" u="none" strike="noStrike" dirty="0">
                          <a:effectLst/>
                          <a:latin typeface="微軟正黑體" panose="020B0604030504040204" pitchFamily="34" charset="-120"/>
                          <a:ea typeface="微軟正黑體" panose="020B0604030504040204" pitchFamily="34" charset="-120"/>
                        </a:rPr>
                        <a:t>項次</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400" u="none" strike="noStrike">
                          <a:effectLst/>
                          <a:latin typeface="微軟正黑體" panose="020B0604030504040204" pitchFamily="34" charset="-120"/>
                          <a:ea typeface="微軟正黑體" panose="020B0604030504040204" pitchFamily="34" charset="-120"/>
                        </a:rPr>
                        <a:t>報表編號</a:t>
                      </a:r>
                      <a:endParaRPr lang="zh-TW" altLang="en-US" sz="1400" b="1"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400" u="none" strike="noStrike">
                          <a:effectLst/>
                          <a:latin typeface="微軟正黑體" panose="020B0604030504040204" pitchFamily="34" charset="-120"/>
                          <a:ea typeface="微軟正黑體" panose="020B0604030504040204" pitchFamily="34" charset="-120"/>
                        </a:rPr>
                        <a:t>報表說明</a:t>
                      </a:r>
                      <a:endParaRPr lang="zh-TW" altLang="en-US" sz="1400" b="1"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latin typeface="微軟正黑體" panose="020B0604030504040204" pitchFamily="34" charset="-120"/>
                          <a:ea typeface="微軟正黑體" panose="020B0604030504040204" pitchFamily="34" charset="-120"/>
                        </a:rPr>
                        <a:t>UAT</a:t>
                      </a:r>
                      <a:endParaRPr lang="en-US" sz="1400" b="1"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400" u="none" strike="noStrike">
                          <a:effectLst/>
                          <a:latin typeface="微軟正黑體" panose="020B0604030504040204" pitchFamily="34" charset="-120"/>
                          <a:ea typeface="微軟正黑體" panose="020B0604030504040204" pitchFamily="34" charset="-120"/>
                        </a:rPr>
                        <a:t>備註說明</a:t>
                      </a:r>
                      <a:endParaRPr lang="zh-TW" altLang="en-US" sz="1400" b="1"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874699"/>
                  </a:ext>
                </a:extLst>
              </a:tr>
              <a:tr h="230691">
                <a:tc>
                  <a:txBody>
                    <a:bodyPr/>
                    <a:lstStyle/>
                    <a:p>
                      <a:pPr algn="ctr" fontAlgn="ctr"/>
                      <a:r>
                        <a:rPr lang="en-US" altLang="zh-TW" sz="1400" u="none" strike="noStrike" dirty="0">
                          <a:effectLst/>
                          <a:latin typeface="微軟正黑體" panose="020B0604030504040204" pitchFamily="34" charset="-120"/>
                          <a:ea typeface="微軟正黑體" panose="020B0604030504040204" pitchFamily="34" charset="-120"/>
                        </a:rPr>
                        <a:t>1</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BMR001</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err="1">
                          <a:effectLst/>
                          <a:latin typeface="微軟正黑體" panose="020B0604030504040204" pitchFamily="34" charset="-120"/>
                          <a:ea typeface="微軟正黑體" panose="020B0604030504040204" pitchFamily="34" charset="-120"/>
                        </a:rPr>
                        <a:t>BenchMark</a:t>
                      </a:r>
                      <a:r>
                        <a:rPr lang="zh-TW" altLang="en-US" sz="1400" u="none" strike="noStrike" dirty="0">
                          <a:effectLst/>
                          <a:latin typeface="微軟正黑體" panose="020B0604030504040204" pitchFamily="34" charset="-120"/>
                          <a:ea typeface="微軟正黑體" panose="020B0604030504040204" pitchFamily="34" charset="-120"/>
                        </a:rPr>
                        <a:t>匯出</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134AF9"/>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　</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p>
                      <a:pPr algn="l" fontAlgn="ctr"/>
                      <a:r>
                        <a:rPr lang="zh-TW" altLang="en-US" sz="1400" u="none" strike="noStrike" dirty="0">
                          <a:effectLst/>
                          <a:latin typeface="微軟正黑體" panose="020B0604030504040204" pitchFamily="34" charset="-120"/>
                          <a:ea typeface="微軟正黑體" panose="020B0604030504040204" pitchFamily="34" charset="-120"/>
                        </a:rPr>
                        <a:t>　</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437400"/>
                  </a:ext>
                </a:extLst>
              </a:tr>
              <a:tr h="230691">
                <a:tc>
                  <a:txBody>
                    <a:bodyPr/>
                    <a:lstStyle/>
                    <a:p>
                      <a:pPr algn="ctr" fontAlgn="ctr"/>
                      <a:r>
                        <a:rPr lang="en-US" altLang="zh-TW" sz="1400" u="none" strike="noStrike" dirty="0">
                          <a:effectLst/>
                          <a:latin typeface="微軟正黑體" panose="020B0604030504040204" pitchFamily="34" charset="-120"/>
                          <a:ea typeface="微軟正黑體" panose="020B0604030504040204" pitchFamily="34" charset="-120"/>
                        </a:rPr>
                        <a:t>2</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BMR001</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國內指數</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134AF9"/>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ct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tc>
                <a:extLst>
                  <a:ext uri="{0D108BD9-81ED-4DB2-BD59-A6C34878D82A}">
                    <a16:rowId xmlns:a16="http://schemas.microsoft.com/office/drawing/2014/main" val="2683773075"/>
                  </a:ext>
                </a:extLst>
              </a:tr>
              <a:tr h="230691">
                <a:tc>
                  <a:txBody>
                    <a:bodyPr/>
                    <a:lstStyle/>
                    <a:p>
                      <a:pPr algn="ctr" fontAlgn="ctr"/>
                      <a:r>
                        <a:rPr lang="en-US" altLang="zh-TW" sz="1400" u="none" strike="noStrike" dirty="0">
                          <a:effectLst/>
                          <a:latin typeface="微軟正黑體" panose="020B0604030504040204" pitchFamily="34" charset="-120"/>
                          <a:ea typeface="微軟正黑體" panose="020B0604030504040204" pitchFamily="34" charset="-120"/>
                        </a:rPr>
                        <a:t>3</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BMR001</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a:t>
                      </a:r>
                      <a:r>
                        <a:rPr lang="en-US" sz="1400" u="none" strike="noStrike" dirty="0" err="1">
                          <a:effectLst/>
                          <a:latin typeface="微軟正黑體" panose="020B0604030504040204" pitchFamily="34" charset="-120"/>
                          <a:ea typeface="微軟正黑體" panose="020B0604030504040204" pitchFamily="34" charset="-120"/>
                        </a:rPr>
                        <a:t>zRP_DEqBM</a:t>
                      </a:r>
                      <a:r>
                        <a:rPr lang="en-US" sz="1400" u="none" strike="noStrike" dirty="0">
                          <a:effectLst/>
                          <a:latin typeface="微軟正黑體" panose="020B0604030504040204" pitchFamily="34" charset="-120"/>
                          <a:ea typeface="微軟正黑體" panose="020B0604030504040204" pitchFamily="34" charset="-120"/>
                        </a:rPr>
                        <a:t>_</a:t>
                      </a:r>
                      <a:r>
                        <a:rPr lang="zh-TW" altLang="en-US" sz="1400" u="none" strike="noStrike" dirty="0">
                          <a:effectLst/>
                          <a:latin typeface="微軟正黑體" panose="020B0604030504040204" pitchFamily="34" charset="-120"/>
                          <a:ea typeface="微軟正黑體" panose="020B0604030504040204" pitchFamily="34" charset="-120"/>
                        </a:rPr>
                        <a:t>國內指數</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134AF9"/>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ct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tc>
                <a:extLst>
                  <a:ext uri="{0D108BD9-81ED-4DB2-BD59-A6C34878D82A}">
                    <a16:rowId xmlns:a16="http://schemas.microsoft.com/office/drawing/2014/main" val="2752350972"/>
                  </a:ext>
                </a:extLst>
              </a:tr>
              <a:tr h="692072">
                <a:tc>
                  <a:txBody>
                    <a:bodyPr/>
                    <a:lstStyle/>
                    <a:p>
                      <a:pPr algn="ctr" fontAlgn="ctr"/>
                      <a:r>
                        <a:rPr lang="en-US" altLang="zh-TW" sz="1400" u="none" strike="noStrike" dirty="0">
                          <a:effectLst/>
                          <a:latin typeface="微軟正黑體" panose="020B0604030504040204" pitchFamily="34" charset="-120"/>
                          <a:ea typeface="微軟正黑體" panose="020B0604030504040204" pitchFamily="34" charset="-120"/>
                        </a:rPr>
                        <a:t>4</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Compare01</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國內股</a:t>
                      </a:r>
                      <a:r>
                        <a:rPr lang="en-US" altLang="zh-TW" sz="1400" u="none" strike="noStrike" dirty="0">
                          <a:effectLst/>
                          <a:latin typeface="微軟正黑體" panose="020B0604030504040204" pitchFamily="34" charset="-120"/>
                          <a:ea typeface="微軟正黑體" panose="020B0604030504040204" pitchFamily="34" charset="-120"/>
                        </a:rPr>
                        <a:t>FAS</a:t>
                      </a:r>
                      <a:r>
                        <a:rPr lang="zh-TW" altLang="en-US" sz="1400" u="none" strike="noStrike" dirty="0">
                          <a:effectLst/>
                          <a:latin typeface="微軟正黑體" panose="020B0604030504040204" pitchFamily="34" charset="-120"/>
                          <a:ea typeface="微軟正黑體" panose="020B0604030504040204" pitchFamily="34" charset="-120"/>
                        </a:rPr>
                        <a:t>庫存比對報表之排程</a:t>
                      </a:r>
                      <a:r>
                        <a:rPr lang="en-US" altLang="zh-TW" sz="1400" u="none" strike="noStrike" dirty="0">
                          <a:effectLst/>
                          <a:latin typeface="微軟正黑體" panose="020B0604030504040204" pitchFamily="34" charset="-120"/>
                          <a:ea typeface="微軟正黑體" panose="020B0604030504040204" pitchFamily="34" charset="-120"/>
                        </a:rPr>
                        <a:t>_F</a:t>
                      </a:r>
                      <a:br>
                        <a:rPr lang="en-US" altLang="zh-TW" sz="1400" u="none" strike="noStrike" dirty="0">
                          <a:effectLst/>
                          <a:latin typeface="微軟正黑體" panose="020B0604030504040204" pitchFamily="34" charset="-120"/>
                          <a:ea typeface="微軟正黑體" panose="020B0604030504040204" pitchFamily="34" charset="-120"/>
                        </a:rPr>
                      </a:br>
                      <a:r>
                        <a:rPr lang="en-US" altLang="zh-TW" sz="1400" u="none" strike="noStrike" dirty="0">
                          <a:effectLst/>
                          <a:latin typeface="微軟正黑體" panose="020B0604030504040204" pitchFamily="34" charset="-120"/>
                          <a:ea typeface="微軟正黑體" panose="020B0604030504040204" pitchFamily="34" charset="-120"/>
                        </a:rPr>
                        <a:t>1.</a:t>
                      </a:r>
                      <a:r>
                        <a:rPr lang="zh-TW" altLang="en-US" sz="1400" u="none" strike="noStrike" dirty="0">
                          <a:effectLst/>
                          <a:latin typeface="微軟正黑體" panose="020B0604030504040204" pitchFamily="34" charset="-120"/>
                          <a:ea typeface="微軟正黑體" panose="020B0604030504040204" pitchFamily="34" charset="-120"/>
                        </a:rPr>
                        <a:t>國內股</a:t>
                      </a:r>
                      <a:r>
                        <a:rPr lang="en-US" altLang="zh-TW" sz="1400" u="none" strike="noStrike" dirty="0">
                          <a:effectLst/>
                          <a:latin typeface="微軟正黑體" panose="020B0604030504040204" pitchFamily="34" charset="-120"/>
                          <a:ea typeface="微軟正黑體" panose="020B0604030504040204" pitchFamily="34" charset="-120"/>
                        </a:rPr>
                        <a:t>-</a:t>
                      </a:r>
                      <a:r>
                        <a:rPr lang="zh-TW" altLang="en-US" sz="1400" u="none" strike="noStrike" dirty="0">
                          <a:effectLst/>
                          <a:latin typeface="微軟正黑體" panose="020B0604030504040204" pitchFamily="34" charset="-120"/>
                          <a:ea typeface="微軟正黑體" panose="020B0604030504040204" pitchFamily="34" charset="-120"/>
                        </a:rPr>
                        <a:t>帳務與光訊庫存比對</a:t>
                      </a:r>
                      <a:br>
                        <a:rPr lang="zh-TW" altLang="en-US" sz="1400" u="none" strike="noStrike" dirty="0">
                          <a:effectLst/>
                          <a:latin typeface="微軟正黑體" panose="020B0604030504040204" pitchFamily="34" charset="-120"/>
                          <a:ea typeface="微軟正黑體" panose="020B0604030504040204" pitchFamily="34" charset="-120"/>
                        </a:rPr>
                      </a:br>
                      <a:r>
                        <a:rPr lang="en-US" altLang="zh-TW" sz="1400" u="none" strike="noStrike" dirty="0">
                          <a:effectLst/>
                          <a:latin typeface="微軟正黑體" panose="020B0604030504040204" pitchFamily="34" charset="-120"/>
                          <a:ea typeface="微軟正黑體" panose="020B0604030504040204" pitchFamily="34" charset="-120"/>
                        </a:rPr>
                        <a:t>2.FAS</a:t>
                      </a:r>
                      <a:r>
                        <a:rPr lang="zh-TW" altLang="en-US" sz="1400" u="none" strike="noStrike" dirty="0">
                          <a:effectLst/>
                          <a:latin typeface="微軟正黑體" panose="020B0604030504040204" pitchFamily="34" charset="-120"/>
                          <a:ea typeface="微軟正黑體" panose="020B0604030504040204" pitchFamily="34" charset="-120"/>
                        </a:rPr>
                        <a:t>日結程式調整</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631602"/>
                  </a:ext>
                </a:extLst>
              </a:tr>
              <a:tr h="230691">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5</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Compare02</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國內股對帳排程</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04.Reject</a:t>
                      </a:r>
                      <a:endParaRPr lang="en-US" sz="1400" b="0" i="0" u="none" strike="noStrike">
                        <a:solidFill>
                          <a:srgbClr val="F2F2F2"/>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a:effectLst/>
                          <a:latin typeface="微軟正黑體" panose="020B0604030504040204" pitchFamily="34" charset="-120"/>
                          <a:ea typeface="微軟正黑體" panose="020B0604030504040204" pitchFamily="34" charset="-120"/>
                        </a:rPr>
                        <a:t>報表開發已取消</a:t>
                      </a:r>
                      <a:endParaRPr lang="zh-TW" alt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988486"/>
                  </a:ext>
                </a:extLst>
              </a:tr>
              <a:tr h="69207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6</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Compare03</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國內債</a:t>
                      </a:r>
                      <a:r>
                        <a:rPr lang="en-US" altLang="zh-TW" sz="1400" u="none" strike="noStrike" dirty="0">
                          <a:effectLst/>
                          <a:latin typeface="微軟正黑體" panose="020B0604030504040204" pitchFamily="34" charset="-120"/>
                          <a:ea typeface="微軟正黑體" panose="020B0604030504040204" pitchFamily="34" charset="-120"/>
                        </a:rPr>
                        <a:t>FAS</a:t>
                      </a:r>
                      <a:r>
                        <a:rPr lang="zh-TW" altLang="en-US" sz="1400" u="none" strike="noStrike" dirty="0">
                          <a:effectLst/>
                          <a:latin typeface="微軟正黑體" panose="020B0604030504040204" pitchFamily="34" charset="-120"/>
                          <a:ea typeface="微軟正黑體" panose="020B0604030504040204" pitchFamily="34" charset="-120"/>
                        </a:rPr>
                        <a:t>庫存比對報表之排程</a:t>
                      </a:r>
                      <a:r>
                        <a:rPr lang="en-US" altLang="zh-TW" sz="1400" u="none" strike="noStrike" dirty="0">
                          <a:effectLst/>
                          <a:latin typeface="微軟正黑體" panose="020B0604030504040204" pitchFamily="34" charset="-120"/>
                          <a:ea typeface="微軟正黑體" panose="020B0604030504040204" pitchFamily="34" charset="-120"/>
                        </a:rPr>
                        <a:t>_F</a:t>
                      </a:r>
                      <a:br>
                        <a:rPr lang="en-US" altLang="zh-TW" sz="1400" u="none" strike="noStrike" dirty="0">
                          <a:effectLst/>
                          <a:latin typeface="微軟正黑體" panose="020B0604030504040204" pitchFamily="34" charset="-120"/>
                          <a:ea typeface="微軟正黑體" panose="020B0604030504040204" pitchFamily="34" charset="-120"/>
                        </a:rPr>
                      </a:br>
                      <a:r>
                        <a:rPr lang="en-US" altLang="zh-TW" sz="1400" u="none" strike="noStrike" dirty="0">
                          <a:effectLst/>
                          <a:latin typeface="微軟正黑體" panose="020B0604030504040204" pitchFamily="34" charset="-120"/>
                          <a:ea typeface="微軟正黑體" panose="020B0604030504040204" pitchFamily="34" charset="-120"/>
                        </a:rPr>
                        <a:t>1.</a:t>
                      </a:r>
                      <a:r>
                        <a:rPr lang="zh-TW" altLang="en-US" sz="1400" u="none" strike="noStrike" dirty="0">
                          <a:effectLst/>
                          <a:latin typeface="微軟正黑體" panose="020B0604030504040204" pitchFamily="34" charset="-120"/>
                          <a:ea typeface="微軟正黑體" panose="020B0604030504040204" pitchFamily="34" charset="-120"/>
                        </a:rPr>
                        <a:t>國內債</a:t>
                      </a:r>
                      <a:r>
                        <a:rPr lang="en-US" altLang="zh-TW" sz="1400" u="none" strike="noStrike" dirty="0">
                          <a:effectLst/>
                          <a:latin typeface="微軟正黑體" panose="020B0604030504040204" pitchFamily="34" charset="-120"/>
                          <a:ea typeface="微軟正黑體" panose="020B0604030504040204" pitchFamily="34" charset="-120"/>
                        </a:rPr>
                        <a:t>-</a:t>
                      </a:r>
                      <a:r>
                        <a:rPr lang="zh-TW" altLang="en-US" sz="1400" u="none" strike="noStrike" dirty="0">
                          <a:effectLst/>
                          <a:latin typeface="微軟正黑體" panose="020B0604030504040204" pitchFamily="34" charset="-120"/>
                          <a:ea typeface="微軟正黑體" panose="020B0604030504040204" pitchFamily="34" charset="-120"/>
                        </a:rPr>
                        <a:t>帳務與光訊庫存比對</a:t>
                      </a:r>
                      <a:br>
                        <a:rPr lang="zh-TW" altLang="en-US" sz="1400" u="none" strike="noStrike" dirty="0">
                          <a:effectLst/>
                          <a:latin typeface="微軟正黑體" panose="020B0604030504040204" pitchFamily="34" charset="-120"/>
                          <a:ea typeface="微軟正黑體" panose="020B0604030504040204" pitchFamily="34" charset="-120"/>
                        </a:rPr>
                      </a:br>
                      <a:r>
                        <a:rPr lang="en-US" altLang="zh-TW" sz="1400" u="none" strike="noStrike" dirty="0">
                          <a:effectLst/>
                          <a:latin typeface="微軟正黑體" panose="020B0604030504040204" pitchFamily="34" charset="-120"/>
                          <a:ea typeface="微軟正黑體" panose="020B0604030504040204" pitchFamily="34" charset="-120"/>
                        </a:rPr>
                        <a:t>2.FAS</a:t>
                      </a:r>
                      <a:r>
                        <a:rPr lang="zh-TW" altLang="en-US" sz="1400" u="none" strike="noStrike" dirty="0">
                          <a:effectLst/>
                          <a:latin typeface="微軟正黑體" panose="020B0604030504040204" pitchFamily="34" charset="-120"/>
                          <a:ea typeface="微軟正黑體" panose="020B0604030504040204" pitchFamily="34" charset="-120"/>
                        </a:rPr>
                        <a:t>日結程式調整</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04.Reject</a:t>
                      </a:r>
                      <a:endParaRPr lang="en-US" sz="1400" b="0" i="0" u="none" strike="noStrike" dirty="0">
                        <a:solidFill>
                          <a:srgbClr val="F2F2F2"/>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a:effectLst/>
                          <a:latin typeface="微軟正黑體" panose="020B0604030504040204" pitchFamily="34" charset="-120"/>
                          <a:ea typeface="微軟正黑體" panose="020B0604030504040204" pitchFamily="34" charset="-120"/>
                        </a:rPr>
                        <a:t>報表開發已取消</a:t>
                      </a:r>
                      <a:endParaRPr lang="zh-TW" alt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01560"/>
                  </a:ext>
                </a:extLst>
              </a:tr>
              <a:tr h="461381">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7</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DAllR001</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國內股債基交易明細表</a:t>
                      </a:r>
                      <a:r>
                        <a:rPr lang="en-US" altLang="zh-TW" sz="1400" u="none" strike="noStrike" dirty="0">
                          <a:effectLst/>
                          <a:latin typeface="微軟正黑體" panose="020B0604030504040204" pitchFamily="34" charset="-120"/>
                          <a:ea typeface="微軟正黑體" panose="020B0604030504040204" pitchFamily="34" charset="-120"/>
                        </a:rPr>
                        <a:t>_</a:t>
                      </a:r>
                      <a:r>
                        <a:rPr lang="en-US" sz="1400" u="none" strike="noStrike" dirty="0" err="1">
                          <a:effectLst/>
                          <a:latin typeface="微軟正黑體" panose="020B0604030504040204" pitchFamily="34" charset="-120"/>
                          <a:ea typeface="微軟正黑體" panose="020B0604030504040204" pitchFamily="34" charset="-120"/>
                        </a:rPr>
                        <a:t>AllProdDomTrade_Risk</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58794"/>
                  </a:ext>
                </a:extLst>
              </a:tr>
              <a:tr h="230691">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8</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DAllR002</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國內股債基庫存表</a:t>
                      </a:r>
                      <a:r>
                        <a:rPr lang="en-US" altLang="zh-TW" sz="1400" u="none" strike="noStrike" dirty="0">
                          <a:effectLst/>
                          <a:latin typeface="微軟正黑體" panose="020B0604030504040204" pitchFamily="34" charset="-120"/>
                          <a:ea typeface="微軟正黑體" panose="020B0604030504040204" pitchFamily="34" charset="-120"/>
                        </a:rPr>
                        <a:t>_</a:t>
                      </a:r>
                      <a:r>
                        <a:rPr lang="en-US" sz="1400" u="none" strike="noStrike" dirty="0" err="1">
                          <a:effectLst/>
                          <a:latin typeface="微軟正黑體" panose="020B0604030504040204" pitchFamily="34" charset="-120"/>
                          <a:ea typeface="微軟正黑體" panose="020B0604030504040204" pitchFamily="34" charset="-120"/>
                        </a:rPr>
                        <a:t>AllProdDomHLD_Risk</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a:effectLst/>
                          <a:latin typeface="微軟正黑體" panose="020B0604030504040204" pitchFamily="34" charset="-120"/>
                          <a:ea typeface="微軟正黑體" panose="020B0604030504040204" pitchFamily="34" charset="-120"/>
                        </a:rPr>
                        <a:t>　</a:t>
                      </a:r>
                      <a:endParaRPr lang="zh-TW" alt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5607468"/>
                  </a:ext>
                </a:extLst>
              </a:tr>
              <a:tr h="230691">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9</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DAllR003</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RM_ALGO_DOM_RISK</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a:effectLst/>
                          <a:latin typeface="微軟正黑體" panose="020B0604030504040204" pitchFamily="34" charset="-120"/>
                          <a:ea typeface="微軟正黑體" panose="020B0604030504040204" pitchFamily="34" charset="-120"/>
                        </a:rPr>
                        <a:t>　</a:t>
                      </a:r>
                      <a:endParaRPr lang="zh-TW" alt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474111"/>
                  </a:ext>
                </a:extLst>
              </a:tr>
              <a:tr h="230691">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10</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DAllR004</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國內股債基庫存表</a:t>
                      </a:r>
                      <a:r>
                        <a:rPr lang="en-US" altLang="zh-TW" sz="1400" u="none" strike="noStrike" dirty="0">
                          <a:effectLst/>
                          <a:latin typeface="微軟正黑體" panose="020B0604030504040204" pitchFamily="34" charset="-120"/>
                          <a:ea typeface="微軟正黑體" panose="020B0604030504040204" pitchFamily="34" charset="-120"/>
                        </a:rPr>
                        <a:t>_</a:t>
                      </a:r>
                      <a:r>
                        <a:rPr lang="zh-TW" altLang="en-US" sz="1400" u="none" strike="noStrike" dirty="0">
                          <a:effectLst/>
                          <a:latin typeface="微軟正黑體" panose="020B0604030504040204" pitchFamily="34" charset="-120"/>
                          <a:ea typeface="微軟正黑體" panose="020B0604030504040204" pitchFamily="34" charset="-120"/>
                        </a:rPr>
                        <a:t>會計</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134AF9"/>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FF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9853964"/>
                  </a:ext>
                </a:extLst>
              </a:tr>
              <a:tr h="461381">
                <a:tc>
                  <a:txBody>
                    <a:bodyPr/>
                    <a:lstStyle/>
                    <a:p>
                      <a:pPr algn="ctr" fontAlgn="ctr"/>
                      <a:r>
                        <a:rPr lang="en-US" altLang="zh-TW" sz="1400" u="none" strike="noStrike" dirty="0">
                          <a:effectLst/>
                          <a:latin typeface="微軟正黑體" panose="020B0604030504040204" pitchFamily="34" charset="-120"/>
                          <a:ea typeface="微軟正黑體" panose="020B0604030504040204" pitchFamily="34" charset="-120"/>
                        </a:rPr>
                        <a:t>11</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DAllR005</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國內股債基財收交易明細表</a:t>
                      </a:r>
                      <a:br>
                        <a:rPr lang="zh-TW" altLang="en-US" sz="1400" u="none" strike="noStrike" dirty="0">
                          <a:effectLst/>
                          <a:latin typeface="微軟正黑體" panose="020B0604030504040204" pitchFamily="34" charset="-120"/>
                          <a:ea typeface="微軟正黑體" panose="020B0604030504040204" pitchFamily="34" charset="-120"/>
                        </a:rPr>
                      </a:br>
                      <a:r>
                        <a:rPr lang="zh-TW" altLang="en-US" sz="1400" u="none" strike="noStrike" dirty="0">
                          <a:effectLst/>
                          <a:latin typeface="微軟正黑體" panose="020B0604030504040204" pitchFamily="34" charset="-120"/>
                          <a:ea typeface="微軟正黑體" panose="020B0604030504040204" pitchFamily="34" charset="-120"/>
                        </a:rPr>
                        <a:t>主動已實現</a:t>
                      </a:r>
                      <a:r>
                        <a:rPr lang="en-US" altLang="zh-TW" sz="1400" u="none" strike="noStrike" dirty="0">
                          <a:effectLst/>
                          <a:latin typeface="微軟正黑體" panose="020B0604030504040204" pitchFamily="34" charset="-120"/>
                          <a:ea typeface="微軟正黑體" panose="020B0604030504040204" pitchFamily="34" charset="-120"/>
                        </a:rPr>
                        <a:t>+</a:t>
                      </a:r>
                      <a:r>
                        <a:rPr lang="zh-TW" altLang="en-US" sz="1400" u="none" strike="noStrike" dirty="0">
                          <a:effectLst/>
                          <a:latin typeface="微軟正黑體" panose="020B0604030504040204" pitchFamily="34" charset="-120"/>
                          <a:ea typeface="微軟正黑體" panose="020B0604030504040204" pitchFamily="34" charset="-120"/>
                        </a:rPr>
                        <a:t>被動利息收入</a:t>
                      </a:r>
                      <a:r>
                        <a:rPr lang="en-US" altLang="zh-TW" sz="1400" u="none" strike="noStrike" dirty="0">
                          <a:effectLst/>
                          <a:latin typeface="微軟正黑體" panose="020B0604030504040204" pitchFamily="34" charset="-120"/>
                          <a:ea typeface="微軟正黑體" panose="020B0604030504040204" pitchFamily="34" charset="-120"/>
                        </a:rPr>
                        <a:t>_</a:t>
                      </a:r>
                      <a:r>
                        <a:rPr lang="zh-TW" altLang="en-US" sz="1400" u="none" strike="noStrike" dirty="0">
                          <a:effectLst/>
                          <a:latin typeface="微軟正黑體" panose="020B0604030504040204" pitchFamily="34" charset="-120"/>
                          <a:ea typeface="微軟正黑體" panose="020B0604030504040204" pitchFamily="34" charset="-120"/>
                        </a:rPr>
                        <a:t>會計</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134AF9"/>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02601"/>
                  </a:ext>
                </a:extLst>
              </a:tr>
              <a:tr h="230691">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12</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DAllR006</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國內金融商品交易控管總表</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1306822"/>
                  </a:ext>
                </a:extLst>
              </a:tr>
              <a:tr h="461381">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13</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DAllR007</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國內債庫存總表</a:t>
                      </a:r>
                      <a:r>
                        <a:rPr lang="en-US" altLang="zh-TW" sz="1400" u="none" strike="noStrike" dirty="0">
                          <a:effectLst/>
                          <a:latin typeface="微軟正黑體" panose="020B0604030504040204" pitchFamily="34" charset="-120"/>
                          <a:ea typeface="微軟正黑體" panose="020B0604030504040204" pitchFamily="34" charset="-120"/>
                        </a:rPr>
                        <a:t>+</a:t>
                      </a:r>
                      <a:r>
                        <a:rPr lang="zh-TW" altLang="en-US" sz="1400" u="none" strike="noStrike" dirty="0">
                          <a:effectLst/>
                          <a:latin typeface="微軟正黑體" panose="020B0604030504040204" pitchFamily="34" charset="-120"/>
                          <a:ea typeface="微軟正黑體" panose="020B0604030504040204" pitchFamily="34" charset="-120"/>
                        </a:rPr>
                        <a:t>驗證明細</a:t>
                      </a:r>
                      <a:br>
                        <a:rPr lang="zh-TW" altLang="en-US" sz="1400" u="none" strike="noStrike" dirty="0">
                          <a:effectLst/>
                          <a:latin typeface="微軟正黑體" panose="020B0604030504040204" pitchFamily="34" charset="-120"/>
                          <a:ea typeface="微軟正黑體" panose="020B0604030504040204" pitchFamily="34" charset="-120"/>
                        </a:rPr>
                      </a:br>
                      <a:r>
                        <a:rPr lang="en-US" altLang="zh-TW" sz="1400" u="none" strike="noStrike" dirty="0" err="1">
                          <a:effectLst/>
                          <a:latin typeface="微軟正黑體" panose="020B0604030504040204" pitchFamily="34" charset="-120"/>
                          <a:ea typeface="微軟正黑體" panose="020B0604030504040204" pitchFamily="34" charset="-120"/>
                        </a:rPr>
                        <a:t>DomBondHLD_F</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127332"/>
                  </a:ext>
                </a:extLst>
              </a:tr>
              <a:tr h="69207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14</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DBndR001</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國內債交易總表</a:t>
                      </a:r>
                      <a:r>
                        <a:rPr lang="en-US" altLang="zh-TW" sz="1400" u="none" strike="noStrike" dirty="0">
                          <a:effectLst/>
                          <a:latin typeface="微軟正黑體" panose="020B0604030504040204" pitchFamily="34" charset="-120"/>
                          <a:ea typeface="微軟正黑體" panose="020B0604030504040204" pitchFamily="34" charset="-120"/>
                        </a:rPr>
                        <a:t>+</a:t>
                      </a:r>
                      <a:r>
                        <a:rPr lang="zh-TW" altLang="en-US" sz="1400" u="none" strike="noStrike" dirty="0">
                          <a:effectLst/>
                          <a:latin typeface="微軟正黑體" panose="020B0604030504040204" pitchFamily="34" charset="-120"/>
                          <a:ea typeface="微軟正黑體" panose="020B0604030504040204" pitchFamily="34" charset="-120"/>
                        </a:rPr>
                        <a:t>驗證明細</a:t>
                      </a:r>
                      <a:br>
                        <a:rPr lang="zh-TW" altLang="en-US" sz="1400" u="none" strike="noStrike" dirty="0">
                          <a:effectLst/>
                          <a:latin typeface="微軟正黑體" panose="020B0604030504040204" pitchFamily="34" charset="-120"/>
                          <a:ea typeface="微軟正黑體" panose="020B0604030504040204" pitchFamily="34" charset="-120"/>
                        </a:rPr>
                      </a:br>
                      <a:r>
                        <a:rPr lang="en-US" altLang="zh-TW" sz="1400" u="none" strike="noStrike" dirty="0" err="1">
                          <a:effectLst/>
                          <a:latin typeface="微軟正黑體" panose="020B0604030504040204" pitchFamily="34" charset="-120"/>
                          <a:ea typeface="微軟正黑體" panose="020B0604030504040204" pitchFamily="34" charset="-120"/>
                        </a:rPr>
                        <a:t>DomBondTrade_F</a:t>
                      </a:r>
                      <a:r>
                        <a:rPr lang="en-US" altLang="zh-TW" sz="1400" u="none" strike="noStrike" dirty="0">
                          <a:effectLst/>
                          <a:latin typeface="微軟正黑體" panose="020B0604030504040204" pitchFamily="34" charset="-120"/>
                          <a:ea typeface="微軟正黑體" panose="020B0604030504040204" pitchFamily="34" charset="-120"/>
                        </a:rPr>
                        <a:t/>
                      </a:r>
                      <a:br>
                        <a:rPr lang="en-US" altLang="zh-TW" sz="1400" u="none" strike="noStrike" dirty="0">
                          <a:effectLst/>
                          <a:latin typeface="微軟正黑體" panose="020B0604030504040204" pitchFamily="34" charset="-120"/>
                          <a:ea typeface="微軟正黑體" panose="020B0604030504040204" pitchFamily="34" charset="-120"/>
                        </a:rPr>
                      </a:br>
                      <a:r>
                        <a:rPr lang="zh-TW" altLang="en-US" sz="1400" u="none" strike="noStrike" dirty="0">
                          <a:effectLst/>
                          <a:latin typeface="微軟正黑體" panose="020B0604030504040204" pitchFamily="34" charset="-120"/>
                          <a:ea typeface="微軟正黑體" panose="020B0604030504040204" pitchFamily="34" charset="-120"/>
                        </a:rPr>
                        <a:t>與</a:t>
                      </a:r>
                      <a:r>
                        <a:rPr lang="en-US" altLang="zh-TW" sz="1400" u="none" strike="noStrike" dirty="0">
                          <a:effectLst/>
                          <a:latin typeface="微軟正黑體" panose="020B0604030504040204" pitchFamily="34" charset="-120"/>
                          <a:ea typeface="微軟正黑體" panose="020B0604030504040204" pitchFamily="34" charset="-120"/>
                        </a:rPr>
                        <a:t>【</a:t>
                      </a:r>
                      <a:r>
                        <a:rPr lang="zh-TW" altLang="en-US" sz="1400" u="none" strike="noStrike" dirty="0">
                          <a:effectLst/>
                          <a:latin typeface="微軟正黑體" panose="020B0604030504040204" pitchFamily="34" charset="-120"/>
                          <a:ea typeface="微軟正黑體" panose="020B0604030504040204" pitchFamily="34" charset="-120"/>
                        </a:rPr>
                        <a:t>國內金融商品交易控管總表</a:t>
                      </a:r>
                      <a:r>
                        <a:rPr lang="en-US" altLang="zh-TW" sz="1400" u="none" strike="noStrike" dirty="0">
                          <a:effectLst/>
                          <a:latin typeface="微軟正黑體" panose="020B0604030504040204" pitchFamily="34" charset="-120"/>
                          <a:ea typeface="微軟正黑體" panose="020B0604030504040204" pitchFamily="34" charset="-120"/>
                        </a:rPr>
                        <a:t>】</a:t>
                      </a:r>
                      <a:r>
                        <a:rPr lang="zh-TW" altLang="en-US" sz="1400" u="none" strike="noStrike" dirty="0">
                          <a:effectLst/>
                          <a:latin typeface="微軟正黑體" panose="020B0604030504040204" pitchFamily="34" charset="-120"/>
                          <a:ea typeface="微軟正黑體" panose="020B0604030504040204" pitchFamily="34" charset="-120"/>
                        </a:rPr>
                        <a:t>合併</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04.Reject</a:t>
                      </a:r>
                      <a:endParaRPr lang="en-US" sz="1400" b="0" i="0" u="none" strike="noStrike" dirty="0">
                        <a:solidFill>
                          <a:srgbClr val="F2F2F2"/>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報表開發已取消</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6196312"/>
                  </a:ext>
                </a:extLst>
              </a:tr>
            </a:tbl>
          </a:graphicData>
        </a:graphic>
      </p:graphicFrame>
      <p:sp>
        <p:nvSpPr>
          <p:cNvPr id="7" name="標題 1"/>
          <p:cNvSpPr>
            <a:spLocks noGrp="1"/>
          </p:cNvSpPr>
          <p:nvPr>
            <p:ph type="title"/>
          </p:nvPr>
        </p:nvSpPr>
        <p:spPr>
          <a:xfrm>
            <a:off x="467544" y="669316"/>
            <a:ext cx="6247357" cy="537964"/>
          </a:xfrm>
        </p:spPr>
        <p:txBody>
          <a:bodyPr/>
          <a:lstStyle/>
          <a:p>
            <a:r>
              <a:rPr lang="zh-TW" altLang="en-US" dirty="0" smtClean="0"/>
              <a:t>報表開發清單</a:t>
            </a:r>
            <a:r>
              <a:rPr lang="en-US" altLang="zh-TW" dirty="0" smtClean="0"/>
              <a:t>:</a:t>
            </a:r>
            <a:endParaRPr lang="zh-TW" altLang="en-US" dirty="0"/>
          </a:p>
        </p:txBody>
      </p:sp>
    </p:spTree>
    <p:extLst>
      <p:ext uri="{BB962C8B-B14F-4D97-AF65-F5344CB8AC3E}">
        <p14:creationId xmlns:p14="http://schemas.microsoft.com/office/powerpoint/2010/main" val="3638022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695000"/>
            <a:ext cx="6247357" cy="537964"/>
          </a:xfrm>
        </p:spPr>
        <p:txBody>
          <a:bodyPr/>
          <a:lstStyle/>
          <a:p>
            <a:r>
              <a:rPr lang="zh-TW" altLang="en-US" dirty="0" smtClean="0"/>
              <a:t>報表開發清單</a:t>
            </a:r>
            <a:r>
              <a:rPr lang="en-US" altLang="zh-TW" dirty="0" smtClean="0"/>
              <a:t>:</a:t>
            </a:r>
            <a:endParaRPr lang="zh-TW" altLang="en-US" dirty="0"/>
          </a:p>
        </p:txBody>
      </p:sp>
      <p:sp>
        <p:nvSpPr>
          <p:cNvPr id="4" name="頁尾版面配置區 3"/>
          <p:cNvSpPr>
            <a:spLocks noGrp="1"/>
          </p:cNvSpPr>
          <p:nvPr>
            <p:ph type="ftr" sz="quarter" idx="11"/>
          </p:nvPr>
        </p:nvSpPr>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a:t>
            </a:r>
            <a:endParaRPr kumimoji="1" lang="zh-TW" altLang="en-US" sz="900" b="0" i="0" u="none" strike="noStrike" kern="1200" cap="none" spc="0" normalizeH="0" baseline="0" noProof="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graphicFrame>
        <p:nvGraphicFramePr>
          <p:cNvPr id="5" name="內容版面配置區 4"/>
          <p:cNvGraphicFramePr>
            <a:graphicFrameLocks/>
          </p:cNvGraphicFramePr>
          <p:nvPr>
            <p:extLst/>
          </p:nvPr>
        </p:nvGraphicFramePr>
        <p:xfrm>
          <a:off x="467544" y="1651045"/>
          <a:ext cx="8496944" cy="5065844"/>
        </p:xfrm>
        <a:graphic>
          <a:graphicData uri="http://schemas.openxmlformats.org/drawingml/2006/table">
            <a:tbl>
              <a:tblPr>
                <a:tableStyleId>{93296810-A885-4BE3-A3E7-6D5BEEA58F35}</a:tableStyleId>
              </a:tblPr>
              <a:tblGrid>
                <a:gridCol w="812525">
                  <a:extLst>
                    <a:ext uri="{9D8B030D-6E8A-4147-A177-3AD203B41FA5}">
                      <a16:colId xmlns:a16="http://schemas.microsoft.com/office/drawing/2014/main" val="3731538791"/>
                    </a:ext>
                  </a:extLst>
                </a:gridCol>
                <a:gridCol w="1210144">
                  <a:extLst>
                    <a:ext uri="{9D8B030D-6E8A-4147-A177-3AD203B41FA5}">
                      <a16:colId xmlns:a16="http://schemas.microsoft.com/office/drawing/2014/main" val="2093457785"/>
                    </a:ext>
                  </a:extLst>
                </a:gridCol>
                <a:gridCol w="2945883">
                  <a:extLst>
                    <a:ext uri="{9D8B030D-6E8A-4147-A177-3AD203B41FA5}">
                      <a16:colId xmlns:a16="http://schemas.microsoft.com/office/drawing/2014/main" val="3931236698"/>
                    </a:ext>
                  </a:extLst>
                </a:gridCol>
                <a:gridCol w="1368152">
                  <a:extLst>
                    <a:ext uri="{9D8B030D-6E8A-4147-A177-3AD203B41FA5}">
                      <a16:colId xmlns:a16="http://schemas.microsoft.com/office/drawing/2014/main" val="3016530990"/>
                    </a:ext>
                  </a:extLst>
                </a:gridCol>
                <a:gridCol w="2160240">
                  <a:extLst>
                    <a:ext uri="{9D8B030D-6E8A-4147-A177-3AD203B41FA5}">
                      <a16:colId xmlns:a16="http://schemas.microsoft.com/office/drawing/2014/main" val="523367090"/>
                    </a:ext>
                  </a:extLst>
                </a:gridCol>
              </a:tblGrid>
              <a:tr h="258382">
                <a:tc>
                  <a:txBody>
                    <a:bodyPr/>
                    <a:lstStyle/>
                    <a:p>
                      <a:pPr algn="ctr" fontAlgn="ctr"/>
                      <a:r>
                        <a:rPr lang="zh-TW" altLang="en-US" sz="1400" u="none" strike="noStrike" dirty="0">
                          <a:effectLst/>
                          <a:latin typeface="微軟正黑體" panose="020B0604030504040204" pitchFamily="34" charset="-120"/>
                          <a:ea typeface="微軟正黑體" panose="020B0604030504040204" pitchFamily="34" charset="-120"/>
                        </a:rPr>
                        <a:t>項次</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400" u="none" strike="noStrike" dirty="0">
                          <a:effectLst/>
                          <a:latin typeface="微軟正黑體" panose="020B0604030504040204" pitchFamily="34" charset="-120"/>
                          <a:ea typeface="微軟正黑體" panose="020B0604030504040204" pitchFamily="34" charset="-120"/>
                        </a:rPr>
                        <a:t>報表編號</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400" u="none" strike="noStrike">
                          <a:effectLst/>
                          <a:latin typeface="微軟正黑體" panose="020B0604030504040204" pitchFamily="34" charset="-120"/>
                          <a:ea typeface="微軟正黑體" panose="020B0604030504040204" pitchFamily="34" charset="-120"/>
                        </a:rPr>
                        <a:t>報表說明</a:t>
                      </a:r>
                      <a:endParaRPr lang="zh-TW" altLang="en-US" sz="1400" b="1"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latin typeface="微軟正黑體" panose="020B0604030504040204" pitchFamily="34" charset="-120"/>
                          <a:ea typeface="微軟正黑體" panose="020B0604030504040204" pitchFamily="34" charset="-120"/>
                        </a:rPr>
                        <a:t>UAT</a:t>
                      </a:r>
                      <a:endParaRPr lang="en-US" sz="1400" b="1"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400" u="none" strike="noStrike">
                          <a:effectLst/>
                          <a:latin typeface="微軟正黑體" panose="020B0604030504040204" pitchFamily="34" charset="-120"/>
                          <a:ea typeface="微軟正黑體" panose="020B0604030504040204" pitchFamily="34" charset="-120"/>
                        </a:rPr>
                        <a:t>備註說明</a:t>
                      </a:r>
                      <a:endParaRPr lang="zh-TW" altLang="en-US" sz="1400" b="1"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874699"/>
                  </a:ext>
                </a:extLst>
              </a:tr>
              <a:tr h="258382">
                <a:tc>
                  <a:txBody>
                    <a:bodyPr/>
                    <a:lstStyle/>
                    <a:p>
                      <a:pPr algn="ctr" fontAlgn="ctr"/>
                      <a:r>
                        <a:rPr lang="en-US" altLang="zh-TW" sz="1400" u="none" strike="noStrike" dirty="0">
                          <a:effectLst/>
                          <a:latin typeface="微軟正黑體" panose="020B0604030504040204" pitchFamily="34" charset="-120"/>
                          <a:ea typeface="微軟正黑體" panose="020B0604030504040204" pitchFamily="34" charset="-120"/>
                        </a:rPr>
                        <a:t>15</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DEFR001</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a:t>
                      </a:r>
                      <a:r>
                        <a:rPr lang="en-US" sz="1400" u="none" strike="noStrike" dirty="0" err="1">
                          <a:effectLst/>
                          <a:latin typeface="微軟正黑體" panose="020B0604030504040204" pitchFamily="34" charset="-120"/>
                          <a:ea typeface="微軟正黑體" panose="020B0604030504040204" pitchFamily="34" charset="-120"/>
                        </a:rPr>
                        <a:t>zRP_DEqHLD</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TW" sz="1400" u="none" strike="noStrike">
                          <a:effectLst/>
                          <a:latin typeface="微軟正黑體" panose="020B0604030504040204" pitchFamily="34" charset="-120"/>
                          <a:ea typeface="微軟正黑體" panose="020B0604030504040204" pitchFamily="34" charset="-120"/>
                        </a:rPr>
                        <a:t>03.</a:t>
                      </a:r>
                      <a:r>
                        <a:rPr lang="zh-TW" altLang="en-US" sz="1400" u="none" strike="noStrike">
                          <a:effectLst/>
                          <a:latin typeface="微軟正黑體" panose="020B0604030504040204" pitchFamily="34" charset="-120"/>
                          <a:ea typeface="微軟正黑體" panose="020B0604030504040204" pitchFamily="34" charset="-120"/>
                        </a:rPr>
                        <a:t>執行中</a:t>
                      </a:r>
                      <a:endParaRPr lang="zh-TW" altLang="en-US" sz="1400" b="1" i="0" u="none" strike="noStrike">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b="0" i="0" u="none" strike="noStrike" dirty="0" smtClean="0">
                          <a:solidFill>
                            <a:srgbClr val="000000"/>
                          </a:solidFill>
                          <a:effectLst/>
                          <a:latin typeface="微軟正黑體" panose="020B0604030504040204" pitchFamily="34" charset="-120"/>
                          <a:ea typeface="微軟正黑體" panose="020B0604030504040204" pitchFamily="34" charset="-120"/>
                        </a:rPr>
                        <a:t>待覆測需求單內容，另須調整課、部投組成本。</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409891"/>
                  </a:ext>
                </a:extLst>
              </a:tr>
              <a:tr h="258382">
                <a:tc>
                  <a:txBody>
                    <a:bodyPr/>
                    <a:lstStyle/>
                    <a:p>
                      <a:pPr algn="ctr" fontAlgn="ctr"/>
                      <a:r>
                        <a:rPr lang="en-US" altLang="zh-TW" sz="1400" u="none" strike="noStrike" dirty="0">
                          <a:effectLst/>
                          <a:latin typeface="微軟正黑體" panose="020B0604030504040204" pitchFamily="34" charset="-120"/>
                          <a:ea typeface="微軟正黑體" panose="020B0604030504040204" pitchFamily="34" charset="-120"/>
                        </a:rPr>
                        <a:t>16</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DEFR002</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-zRP_DEqHLDMV</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TW" sz="1400" u="none" strike="noStrike">
                          <a:effectLst/>
                          <a:latin typeface="微軟正黑體" panose="020B0604030504040204" pitchFamily="34" charset="-120"/>
                          <a:ea typeface="微軟正黑體" panose="020B0604030504040204" pitchFamily="34" charset="-120"/>
                        </a:rPr>
                        <a:t>03.</a:t>
                      </a:r>
                      <a:r>
                        <a:rPr lang="zh-TW" altLang="en-US" sz="1400" u="none" strike="noStrike">
                          <a:effectLst/>
                          <a:latin typeface="微軟正黑體" panose="020B0604030504040204" pitchFamily="34" charset="-120"/>
                          <a:ea typeface="微軟正黑體" panose="020B0604030504040204" pitchFamily="34" charset="-120"/>
                        </a:rPr>
                        <a:t>執行中</a:t>
                      </a:r>
                      <a:endParaRPr lang="zh-TW" altLang="en-US" sz="1400" b="1" i="0" u="none" strike="noStrike">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kern="1200" dirty="0" smtClean="0">
                          <a:solidFill>
                            <a:schemeClr val="dk1"/>
                          </a:solidFill>
                          <a:effectLst/>
                          <a:latin typeface="微軟正黑體" panose="020B0604030504040204" pitchFamily="34" charset="-120"/>
                          <a:ea typeface="微軟正黑體" panose="020B0604030504040204" pitchFamily="34" charset="-120"/>
                          <a:cs typeface="+mn-cs"/>
                        </a:rPr>
                        <a:t>待覆測需求單內容，另須調整課、部投組成本</a:t>
                      </a:r>
                      <a:endParaRPr lang="zh-TW" altLang="en-US" sz="1400" b="0" i="0" u="none" strike="noStrike" dirty="0" smtClean="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7548883"/>
                  </a:ext>
                </a:extLst>
              </a:tr>
              <a:tr h="25838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17</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DEFR003</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-zRP_DEqHLDMV_P</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134AF9"/>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893327"/>
                  </a:ext>
                </a:extLst>
              </a:tr>
              <a:tr h="25838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18</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DEFR004</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-zRP_DFnHLD</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TW" sz="1400" u="none" strike="noStrike">
                          <a:effectLst/>
                          <a:latin typeface="微軟正黑體" panose="020B0604030504040204" pitchFamily="34" charset="-120"/>
                          <a:ea typeface="微軟正黑體" panose="020B0604030504040204" pitchFamily="34" charset="-120"/>
                        </a:rPr>
                        <a:t>03.</a:t>
                      </a:r>
                      <a:r>
                        <a:rPr lang="zh-TW" altLang="en-US" sz="1400" u="none" strike="noStrike">
                          <a:effectLst/>
                          <a:latin typeface="微軟正黑體" panose="020B0604030504040204" pitchFamily="34" charset="-120"/>
                          <a:ea typeface="微軟正黑體" panose="020B0604030504040204" pitchFamily="34" charset="-120"/>
                        </a:rPr>
                        <a:t>執行中</a:t>
                      </a:r>
                      <a:endParaRPr lang="zh-TW" altLang="en-US" sz="1400" b="1" i="0" u="none" strike="noStrike">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0" i="0" u="none" strike="noStrike" dirty="0" smtClean="0">
                          <a:solidFill>
                            <a:srgbClr val="000000"/>
                          </a:solidFill>
                          <a:effectLst/>
                          <a:latin typeface="微軟正黑體" panose="020B0604030504040204" pitchFamily="34" charset="-120"/>
                          <a:ea typeface="微軟正黑體" panose="020B0604030504040204" pitchFamily="34" charset="-120"/>
                        </a:rPr>
                        <a:t>待依照</a:t>
                      </a:r>
                      <a:r>
                        <a:rPr lang="en-US" altLang="zh-TW" sz="1400" b="0" i="0" u="none" strike="noStrike" dirty="0" smtClean="0">
                          <a:solidFill>
                            <a:srgbClr val="000000"/>
                          </a:solidFill>
                          <a:effectLst/>
                          <a:latin typeface="微軟正黑體" panose="020B0604030504040204" pitchFamily="34" charset="-120"/>
                          <a:ea typeface="微軟正黑體" panose="020B0604030504040204" pitchFamily="34" charset="-120"/>
                        </a:rPr>
                        <a:t>USER</a:t>
                      </a:r>
                      <a:r>
                        <a:rPr lang="zh-TW" altLang="en-US" sz="1400" b="0" i="0" u="none" strike="noStrike" dirty="0" smtClean="0">
                          <a:solidFill>
                            <a:srgbClr val="000000"/>
                          </a:solidFill>
                          <a:effectLst/>
                          <a:latin typeface="微軟正黑體" panose="020B0604030504040204" pitchFamily="34" charset="-120"/>
                          <a:ea typeface="微軟正黑體" panose="020B0604030504040204" pitchFamily="34" charset="-120"/>
                        </a:rPr>
                        <a:t>需求排除投組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8584890"/>
                  </a:ext>
                </a:extLst>
              </a:tr>
              <a:tr h="25838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19</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DEFR005</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a:t>
                      </a:r>
                      <a:r>
                        <a:rPr lang="en-US" sz="1400" u="none" strike="noStrike" dirty="0" err="1">
                          <a:effectLst/>
                          <a:latin typeface="微軟正黑體" panose="020B0604030504040204" pitchFamily="34" charset="-120"/>
                          <a:ea typeface="微軟正黑體" panose="020B0604030504040204" pitchFamily="34" charset="-120"/>
                        </a:rPr>
                        <a:t>zRP_DFnHLDMV_P</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134AF9"/>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698785"/>
                  </a:ext>
                </a:extLst>
              </a:tr>
              <a:tr h="25838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20</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DEFR006</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a:t>
                      </a:r>
                      <a:r>
                        <a:rPr lang="en-US" sz="1400" u="none" strike="noStrike" dirty="0" err="1">
                          <a:effectLst/>
                          <a:latin typeface="微軟正黑體" panose="020B0604030504040204" pitchFamily="34" charset="-120"/>
                          <a:ea typeface="微軟正黑體" panose="020B0604030504040204" pitchFamily="34" charset="-120"/>
                        </a:rPr>
                        <a:t>zRP_DEqMTF</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TW" sz="1400" u="none" strike="noStrike">
                          <a:effectLst/>
                          <a:latin typeface="微軟正黑體" panose="020B0604030504040204" pitchFamily="34" charset="-120"/>
                          <a:ea typeface="微軟正黑體" panose="020B0604030504040204" pitchFamily="34" charset="-120"/>
                        </a:rPr>
                        <a:t>03.</a:t>
                      </a:r>
                      <a:r>
                        <a:rPr lang="zh-TW" altLang="en-US" sz="1400" u="none" strike="noStrike">
                          <a:effectLst/>
                          <a:latin typeface="微軟正黑體" panose="020B0604030504040204" pitchFamily="34" charset="-120"/>
                          <a:ea typeface="微軟正黑體" panose="020B0604030504040204" pitchFamily="34" charset="-120"/>
                        </a:rPr>
                        <a:t>執行中</a:t>
                      </a:r>
                      <a:endParaRPr lang="zh-TW" altLang="en-US" sz="1400" b="1" i="0" u="none" strike="noStrike">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kern="1200" dirty="0" smtClean="0">
                          <a:solidFill>
                            <a:schemeClr val="dk1"/>
                          </a:solidFill>
                          <a:effectLst/>
                          <a:latin typeface="微軟正黑體" panose="020B0604030504040204" pitchFamily="34" charset="-120"/>
                          <a:ea typeface="微軟正黑體" panose="020B0604030504040204" pitchFamily="34" charset="-120"/>
                          <a:cs typeface="+mn-cs"/>
                        </a:rPr>
                        <a:t>待覆測需求單內容，另須調整課、部投組成本</a:t>
                      </a:r>
                      <a:endParaRPr lang="zh-TW" altLang="en-US" sz="1400" b="0" i="0" u="none" strike="noStrike" dirty="0" smtClean="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784447"/>
                  </a:ext>
                </a:extLst>
              </a:tr>
              <a:tr h="25838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21</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DEFR007</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latin typeface="微軟正黑體" panose="020B0604030504040204" pitchFamily="34" charset="-120"/>
                          <a:ea typeface="微軟正黑體" panose="020B0604030504040204" pitchFamily="34" charset="-120"/>
                        </a:rPr>
                        <a:t>-</a:t>
                      </a:r>
                      <a:r>
                        <a:rPr lang="en-US" sz="1400" u="none" strike="noStrike" dirty="0" err="1">
                          <a:effectLst/>
                          <a:latin typeface="微軟正黑體" panose="020B0604030504040204" pitchFamily="34" charset="-120"/>
                          <a:ea typeface="微軟正黑體" panose="020B0604030504040204" pitchFamily="34" charset="-120"/>
                        </a:rPr>
                        <a:t>zRP_DFnMTF</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TW" sz="1400" u="none" strike="noStrike" dirty="0">
                          <a:effectLst/>
                          <a:latin typeface="微軟正黑體" panose="020B0604030504040204" pitchFamily="34" charset="-120"/>
                          <a:ea typeface="微軟正黑體" panose="020B0604030504040204" pitchFamily="34" charset="-120"/>
                        </a:rPr>
                        <a:t>03.</a:t>
                      </a:r>
                      <a:r>
                        <a:rPr lang="zh-TW" altLang="en-US" sz="1400" u="none" strike="noStrike" dirty="0">
                          <a:effectLst/>
                          <a:latin typeface="微軟正黑體" panose="020B0604030504040204" pitchFamily="34" charset="-120"/>
                          <a:ea typeface="微軟正黑體" panose="020B0604030504040204" pitchFamily="34" charset="-120"/>
                        </a:rPr>
                        <a:t>執行中</a:t>
                      </a:r>
                      <a:endParaRPr lang="zh-TW" altLang="en-US" sz="1400" b="1" i="0" u="none" strike="noStrike" dirty="0">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0" i="0" u="none" strike="noStrike" dirty="0" smtClean="0">
                          <a:solidFill>
                            <a:srgbClr val="000000"/>
                          </a:solidFill>
                          <a:effectLst/>
                          <a:latin typeface="微軟正黑體" panose="020B0604030504040204" pitchFamily="34" charset="-120"/>
                          <a:ea typeface="微軟正黑體" panose="020B0604030504040204" pitchFamily="34" charset="-120"/>
                        </a:rPr>
                        <a:t>待依照</a:t>
                      </a:r>
                      <a:r>
                        <a:rPr lang="en-US" altLang="zh-TW" sz="1400" b="0" i="0" u="none" strike="noStrike" dirty="0" smtClean="0">
                          <a:solidFill>
                            <a:srgbClr val="000000"/>
                          </a:solidFill>
                          <a:effectLst/>
                          <a:latin typeface="微軟正黑體" panose="020B0604030504040204" pitchFamily="34" charset="-120"/>
                          <a:ea typeface="微軟正黑體" panose="020B0604030504040204" pitchFamily="34" charset="-120"/>
                        </a:rPr>
                        <a:t>USER</a:t>
                      </a:r>
                      <a:r>
                        <a:rPr lang="zh-TW" altLang="en-US" sz="1400" b="0" i="0" u="none" strike="noStrike" dirty="0" smtClean="0">
                          <a:solidFill>
                            <a:srgbClr val="000000"/>
                          </a:solidFill>
                          <a:effectLst/>
                          <a:latin typeface="微軟正黑體" panose="020B0604030504040204" pitchFamily="34" charset="-120"/>
                          <a:ea typeface="微軟正黑體" panose="020B0604030504040204" pitchFamily="34" charset="-120"/>
                        </a:rPr>
                        <a:t>需求排除投組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457337"/>
                  </a:ext>
                </a:extLst>
              </a:tr>
              <a:tr h="516763">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22</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sngStrike">
                          <a:effectLst/>
                          <a:latin typeface="微軟正黑體" panose="020B0604030504040204" pitchFamily="34" charset="-120"/>
                          <a:ea typeface="微軟正黑體" panose="020B0604030504040204" pitchFamily="34" charset="-120"/>
                        </a:rPr>
                        <a:t>DEFR008</a:t>
                      </a:r>
                      <a:r>
                        <a:rPr lang="en-US" sz="1400" u="none" strike="noStrike">
                          <a:effectLst/>
                          <a:latin typeface="微軟正黑體" panose="020B0604030504040204" pitchFamily="34" charset="-120"/>
                          <a:ea typeface="微軟正黑體" panose="020B0604030504040204" pitchFamily="34" charset="-120"/>
                        </a:rPr>
                        <a:t/>
                      </a:r>
                      <a:br>
                        <a:rPr lang="en-US" sz="1400" u="none" strike="noStrike">
                          <a:effectLst/>
                          <a:latin typeface="微軟正黑體" panose="020B0604030504040204" pitchFamily="34" charset="-120"/>
                          <a:ea typeface="微軟正黑體" panose="020B0604030504040204" pitchFamily="34" charset="-120"/>
                        </a:rPr>
                      </a:br>
                      <a:r>
                        <a:rPr lang="en-US" sz="1400" u="none" strike="noStrike">
                          <a:effectLst/>
                          <a:latin typeface="微軟正黑體" panose="020B0604030504040204" pitchFamily="34" charset="-120"/>
                          <a:ea typeface="微軟正黑體" panose="020B0604030504040204" pitchFamily="34" charset="-120"/>
                        </a:rPr>
                        <a:t>DEquR005</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股票可用股數報表</a:t>
                      </a:r>
                      <a:br>
                        <a:rPr lang="zh-TW" altLang="en-US" sz="1400" u="none" strike="noStrike" dirty="0">
                          <a:effectLst/>
                          <a:latin typeface="微軟正黑體" panose="020B0604030504040204" pitchFamily="34" charset="-120"/>
                          <a:ea typeface="微軟正黑體" panose="020B0604030504040204" pitchFamily="34" charset="-120"/>
                        </a:rPr>
                      </a:br>
                      <a:r>
                        <a:rPr lang="en-US" sz="1400" u="none" strike="noStrike" dirty="0">
                          <a:effectLst/>
                          <a:latin typeface="微軟正黑體" panose="020B0604030504040204" pitchFamily="34" charset="-120"/>
                          <a:ea typeface="微軟正黑體" panose="020B0604030504040204" pitchFamily="34" charset="-120"/>
                        </a:rPr>
                        <a:t>FBICSRH_FAS_DEq.xls</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414010"/>
                  </a:ext>
                </a:extLst>
              </a:tr>
              <a:tr h="25838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23</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DEquR001</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借券交易表</a:t>
                      </a:r>
                      <a:r>
                        <a:rPr lang="en-US" altLang="zh-TW" sz="1400" u="none" strike="noStrike" dirty="0">
                          <a:effectLst/>
                          <a:latin typeface="微軟正黑體" panose="020B0604030504040204" pitchFamily="34" charset="-120"/>
                          <a:ea typeface="微軟正黑體" panose="020B0604030504040204" pitchFamily="34" charset="-120"/>
                        </a:rPr>
                        <a:t>_</a:t>
                      </a:r>
                      <a:r>
                        <a:rPr lang="zh-TW" altLang="en-US" sz="1400" u="none" strike="noStrike" dirty="0">
                          <a:effectLst/>
                          <a:latin typeface="微軟正黑體" panose="020B0604030504040204" pitchFamily="34" charset="-120"/>
                          <a:ea typeface="微軟正黑體" panose="020B0604030504040204" pitchFamily="34" charset="-120"/>
                        </a:rPr>
                        <a:t>資運課</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6579771"/>
                  </a:ext>
                </a:extLst>
              </a:tr>
              <a:tr h="25838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24</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DEquR001</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借券交易</a:t>
                      </a:r>
                      <a:r>
                        <a:rPr lang="en-US" altLang="zh-TW" sz="1400" u="none" strike="noStrike" dirty="0">
                          <a:effectLst/>
                          <a:latin typeface="微軟正黑體" panose="020B0604030504040204" pitchFamily="34" charset="-120"/>
                          <a:ea typeface="微軟正黑體" panose="020B0604030504040204" pitchFamily="34" charset="-120"/>
                        </a:rPr>
                        <a:t>-2020</a:t>
                      </a:r>
                      <a:r>
                        <a:rPr lang="zh-TW" altLang="en-US" sz="1400" u="none" strike="noStrike" dirty="0">
                          <a:effectLst/>
                          <a:latin typeface="微軟正黑體" panose="020B0604030504040204" pitchFamily="34" charset="-120"/>
                          <a:ea typeface="微軟正黑體" panose="020B0604030504040204" pitchFamily="34" charset="-120"/>
                        </a:rPr>
                        <a:t>年控管總表</a:t>
                      </a:r>
                      <a:r>
                        <a:rPr lang="en-US" altLang="zh-TW" sz="1400" u="none" strike="noStrike" dirty="0">
                          <a:effectLst/>
                          <a:latin typeface="微軟正黑體" panose="020B0604030504040204" pitchFamily="34" charset="-120"/>
                          <a:ea typeface="微軟正黑體" panose="020B0604030504040204" pitchFamily="34" charset="-120"/>
                        </a:rPr>
                        <a:t>(</a:t>
                      </a:r>
                      <a:r>
                        <a:rPr lang="zh-TW" altLang="en-US" sz="1400" u="none" strike="noStrike" dirty="0">
                          <a:effectLst/>
                          <a:latin typeface="微軟正黑體" panose="020B0604030504040204" pitchFamily="34" charset="-120"/>
                          <a:ea typeface="微軟正黑體" panose="020B0604030504040204" pitchFamily="34" charset="-120"/>
                        </a:rPr>
                        <a:t>芳如</a:t>
                      </a:r>
                      <a:r>
                        <a:rPr lang="en-US" altLang="zh-TW" sz="1400" u="none" strike="noStrike" dirty="0">
                          <a:effectLst/>
                          <a:latin typeface="微軟正黑體" panose="020B0604030504040204" pitchFamily="34" charset="-120"/>
                          <a:ea typeface="微軟正黑體" panose="020B0604030504040204" pitchFamily="34" charset="-120"/>
                        </a:rPr>
                        <a:t>)</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9462937"/>
                  </a:ext>
                </a:extLst>
              </a:tr>
              <a:tr h="25838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25</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DEquR002</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a:effectLst/>
                          <a:latin typeface="微軟正黑體" panose="020B0604030504040204" pitchFamily="34" charset="-120"/>
                          <a:ea typeface="微軟正黑體" panose="020B0604030504040204" pitchFamily="34" charset="-120"/>
                        </a:rPr>
                        <a:t>借券庫存表</a:t>
                      </a:r>
                      <a:r>
                        <a:rPr lang="en-US" altLang="zh-TW" sz="1400" u="none" strike="noStrike">
                          <a:effectLst/>
                          <a:latin typeface="微軟正黑體" panose="020B0604030504040204" pitchFamily="34" charset="-120"/>
                          <a:ea typeface="微軟正黑體" panose="020B0604030504040204" pitchFamily="34" charset="-120"/>
                        </a:rPr>
                        <a:t>_</a:t>
                      </a:r>
                      <a:r>
                        <a:rPr lang="zh-TW" altLang="en-US" sz="1400" u="none" strike="noStrike">
                          <a:effectLst/>
                          <a:latin typeface="微軟正黑體" panose="020B0604030504040204" pitchFamily="34" charset="-120"/>
                          <a:ea typeface="微軟正黑體" panose="020B0604030504040204" pitchFamily="34" charset="-120"/>
                        </a:rPr>
                        <a:t>資運課</a:t>
                      </a:r>
                      <a:endParaRPr lang="zh-TW" alt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zh-TW" altLang="en-US" sz="1400" b="1" i="0" u="none" strike="noStrike" dirty="0">
                        <a:solidFill>
                          <a:srgbClr val="FFD966"/>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TW" altLang="en-US" sz="1400" b="0" i="0" u="none" strike="noStrike" dirty="0" smtClean="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312833"/>
                  </a:ext>
                </a:extLst>
              </a:tr>
              <a:tr h="25838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26</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DEquR004</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a:effectLst/>
                          <a:latin typeface="微軟正黑體" panose="020B0604030504040204" pitchFamily="34" charset="-120"/>
                          <a:ea typeface="微軟正黑體" panose="020B0604030504040204" pitchFamily="34" charset="-120"/>
                        </a:rPr>
                        <a:t>股利預估彙總表</a:t>
                      </a:r>
                      <a:r>
                        <a:rPr lang="en-US" altLang="zh-TW" sz="1400" u="none" strike="noStrike">
                          <a:effectLst/>
                          <a:latin typeface="微軟正黑體" panose="020B0604030504040204" pitchFamily="34" charset="-120"/>
                          <a:ea typeface="微軟正黑體" panose="020B0604030504040204" pitchFamily="34" charset="-120"/>
                        </a:rPr>
                        <a:t>+</a:t>
                      </a:r>
                      <a:r>
                        <a:rPr lang="zh-TW" altLang="en-US" sz="1400" u="none" strike="noStrike">
                          <a:effectLst/>
                          <a:latin typeface="微軟正黑體" panose="020B0604030504040204" pitchFamily="34" charset="-120"/>
                          <a:ea typeface="微軟正黑體" panose="020B0604030504040204" pitchFamily="34" charset="-120"/>
                        </a:rPr>
                        <a:t>明細</a:t>
                      </a:r>
                      <a:endParaRPr lang="zh-TW" alt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1" i="0" u="none" strike="noStrike" dirty="0">
                        <a:solidFill>
                          <a:srgbClr val="134AF9"/>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0602181"/>
                  </a:ext>
                </a:extLst>
              </a:tr>
              <a:tr h="516763">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27</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latin typeface="微軟正黑體" panose="020B0604030504040204" pitchFamily="34" charset="-120"/>
                          <a:ea typeface="微軟正黑體" panose="020B0604030504040204" pitchFamily="34" charset="-120"/>
                        </a:rPr>
                        <a:t>GAllR001</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國內外股債基交易明細表</a:t>
                      </a:r>
                      <a:r>
                        <a:rPr lang="en-US" altLang="zh-TW" sz="1400" u="none" strike="noStrike" dirty="0">
                          <a:effectLst/>
                          <a:latin typeface="微軟正黑體" panose="020B0604030504040204" pitchFamily="34" charset="-120"/>
                          <a:ea typeface="微軟正黑體" panose="020B0604030504040204" pitchFamily="34" charset="-120"/>
                        </a:rPr>
                        <a:t>_</a:t>
                      </a:r>
                      <a:r>
                        <a:rPr lang="en-US" sz="1400" u="none" strike="noStrike" dirty="0" err="1">
                          <a:effectLst/>
                          <a:latin typeface="微軟正黑體" panose="020B0604030504040204" pitchFamily="34" charset="-120"/>
                          <a:ea typeface="微軟正黑體" panose="020B0604030504040204" pitchFamily="34" charset="-120"/>
                        </a:rPr>
                        <a:t>AllProdTrade_Risk</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b="1" i="0" u="none" strike="noStrike" dirty="0" smtClean="0">
                          <a:solidFill>
                            <a:srgbClr val="134AF9"/>
                          </a:solidFill>
                          <a:effectLst/>
                          <a:latin typeface="微軟正黑體" panose="020B0604030504040204" pitchFamily="34" charset="-120"/>
                          <a:ea typeface="微軟正黑體" panose="020B0604030504040204" pitchFamily="34" charset="-120"/>
                        </a:rPr>
                        <a:t>完成</a:t>
                      </a:r>
                      <a:endParaRPr lang="en-US" altLang="zh-TW" sz="1400" b="1" i="0" u="none" strike="noStrike" dirty="0" smtClean="0">
                        <a:solidFill>
                          <a:srgbClr val="134AF9"/>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　</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993310"/>
                  </a:ext>
                </a:extLst>
              </a:tr>
              <a:tr h="258382">
                <a:tc>
                  <a:txBody>
                    <a:bodyPr/>
                    <a:lstStyle/>
                    <a:p>
                      <a:pPr algn="ctr" fontAlgn="ctr"/>
                      <a:r>
                        <a:rPr lang="en-US" altLang="zh-TW" sz="1400" u="none" strike="noStrike">
                          <a:effectLst/>
                          <a:latin typeface="微軟正黑體" panose="020B0604030504040204" pitchFamily="34" charset="-120"/>
                          <a:ea typeface="微軟正黑體" panose="020B0604030504040204" pitchFamily="34" charset="-120"/>
                        </a:rPr>
                        <a:t>28</a:t>
                      </a:r>
                      <a:endParaRPr lang="en-US" altLang="zh-TW"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sngStrike">
                          <a:effectLst/>
                          <a:latin typeface="微軟正黑體" panose="020B0604030504040204" pitchFamily="34" charset="-120"/>
                          <a:ea typeface="微軟正黑體" panose="020B0604030504040204" pitchFamily="34" charset="-120"/>
                        </a:rPr>
                        <a:t>X</a:t>
                      </a:r>
                      <a:endParaRPr lang="en-US" sz="1400" b="0" i="0" u="none" strike="noStrike">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sngStrike" dirty="0">
                          <a:effectLst/>
                          <a:latin typeface="微軟正黑體" panose="020B0604030504040204" pitchFamily="34" charset="-120"/>
                          <a:ea typeface="微軟正黑體" panose="020B0604030504040204" pitchFamily="34" charset="-120"/>
                        </a:rPr>
                        <a:t>國內外股債基庫存表</a:t>
                      </a:r>
                      <a:r>
                        <a:rPr lang="en-US" altLang="zh-TW" sz="1400" u="none" strike="sngStrike" dirty="0">
                          <a:effectLst/>
                          <a:latin typeface="微軟正黑體" panose="020B0604030504040204" pitchFamily="34" charset="-120"/>
                          <a:ea typeface="微軟正黑體" panose="020B0604030504040204" pitchFamily="34" charset="-120"/>
                        </a:rPr>
                        <a:t>_</a:t>
                      </a:r>
                      <a:r>
                        <a:rPr lang="en-US" sz="1400" u="none" strike="sngStrike" dirty="0" err="1">
                          <a:effectLst/>
                          <a:latin typeface="微軟正黑體" panose="020B0604030504040204" pitchFamily="34" charset="-120"/>
                          <a:ea typeface="微軟正黑體" panose="020B0604030504040204" pitchFamily="34" charset="-120"/>
                        </a:rPr>
                        <a:t>AllProdHLD_Risk</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sngStrike">
                          <a:effectLst/>
                          <a:latin typeface="微軟正黑體" panose="020B0604030504040204" pitchFamily="34" charset="-120"/>
                          <a:ea typeface="微軟正黑體" panose="020B0604030504040204" pitchFamily="34" charset="-120"/>
                        </a:rPr>
                        <a:t>04.Reject</a:t>
                      </a:r>
                      <a:endParaRPr lang="en-US" sz="1400" b="0" i="0" u="none" strike="sngStrike">
                        <a:solidFill>
                          <a:srgbClr val="F2F2F2"/>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TW" altLang="en-US" sz="1400" u="none" strike="noStrike" dirty="0">
                          <a:effectLst/>
                          <a:latin typeface="微軟正黑體" panose="020B0604030504040204" pitchFamily="34" charset="-120"/>
                          <a:ea typeface="微軟正黑體" panose="020B0604030504040204" pitchFamily="34" charset="-120"/>
                        </a:rPr>
                        <a:t>報表開發已取消</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0095892"/>
                  </a:ext>
                </a:extLst>
              </a:tr>
            </a:tbl>
          </a:graphicData>
        </a:graphic>
      </p:graphicFrame>
      <p:graphicFrame>
        <p:nvGraphicFramePr>
          <p:cNvPr id="6" name="表格 5"/>
          <p:cNvGraphicFramePr>
            <a:graphicFrameLocks noGrp="1"/>
          </p:cNvGraphicFramePr>
          <p:nvPr>
            <p:extLst/>
          </p:nvPr>
        </p:nvGraphicFramePr>
        <p:xfrm>
          <a:off x="4733545" y="663608"/>
          <a:ext cx="4248472" cy="8890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1659068624"/>
                    </a:ext>
                  </a:extLst>
                </a:gridCol>
                <a:gridCol w="720080">
                  <a:extLst>
                    <a:ext uri="{9D8B030D-6E8A-4147-A177-3AD203B41FA5}">
                      <a16:colId xmlns:a16="http://schemas.microsoft.com/office/drawing/2014/main" val="1014232155"/>
                    </a:ext>
                  </a:extLst>
                </a:gridCol>
                <a:gridCol w="864096">
                  <a:extLst>
                    <a:ext uri="{9D8B030D-6E8A-4147-A177-3AD203B41FA5}">
                      <a16:colId xmlns:a16="http://schemas.microsoft.com/office/drawing/2014/main" val="1821868457"/>
                    </a:ext>
                  </a:extLst>
                </a:gridCol>
                <a:gridCol w="1008112">
                  <a:extLst>
                    <a:ext uri="{9D8B030D-6E8A-4147-A177-3AD203B41FA5}">
                      <a16:colId xmlns:a16="http://schemas.microsoft.com/office/drawing/2014/main" val="1218746987"/>
                    </a:ext>
                  </a:extLst>
                </a:gridCol>
                <a:gridCol w="648072">
                  <a:extLst>
                    <a:ext uri="{9D8B030D-6E8A-4147-A177-3AD203B41FA5}">
                      <a16:colId xmlns:a16="http://schemas.microsoft.com/office/drawing/2014/main" val="3295014172"/>
                    </a:ext>
                  </a:extLst>
                </a:gridCol>
              </a:tblGrid>
              <a:tr h="370840">
                <a:tc>
                  <a:txBody>
                    <a:bodyPr/>
                    <a:lstStyle/>
                    <a:p>
                      <a:r>
                        <a:rPr lang="zh-TW" altLang="en-US" sz="1400" dirty="0" smtClean="0"/>
                        <a:t>報表開發已取消</a:t>
                      </a:r>
                      <a:endParaRPr lang="zh-TW" altLang="en-US" sz="1400" dirty="0"/>
                    </a:p>
                  </a:txBody>
                  <a:tcPr/>
                </a:tc>
                <a:tc>
                  <a:txBody>
                    <a:bodyPr/>
                    <a:lstStyle/>
                    <a:p>
                      <a:r>
                        <a:rPr lang="en-US" altLang="zh-TW" sz="1400" dirty="0" smtClean="0"/>
                        <a:t>UAT</a:t>
                      </a:r>
                      <a:r>
                        <a:rPr lang="zh-TW" altLang="en-US" sz="1400" dirty="0" smtClean="0"/>
                        <a:t>測試中</a:t>
                      </a:r>
                      <a:endParaRPr lang="zh-TW" altLang="en-US" sz="1400" dirty="0"/>
                    </a:p>
                  </a:txBody>
                  <a:tcPr/>
                </a:tc>
                <a:tc>
                  <a:txBody>
                    <a:bodyPr/>
                    <a:lstStyle/>
                    <a:p>
                      <a:r>
                        <a:rPr lang="en-US" altLang="zh-TW" sz="1400" dirty="0" smtClean="0"/>
                        <a:t>UAT</a:t>
                      </a:r>
                      <a:r>
                        <a:rPr lang="zh-TW" altLang="en-US" sz="1400" dirty="0" smtClean="0"/>
                        <a:t>測試通過</a:t>
                      </a:r>
                      <a:endParaRPr lang="zh-TW" altLang="en-US" sz="1400" dirty="0"/>
                    </a:p>
                  </a:txBody>
                  <a:tcPr/>
                </a:tc>
                <a:tc>
                  <a:txBody>
                    <a:bodyPr/>
                    <a:lstStyle/>
                    <a:p>
                      <a:r>
                        <a:rPr lang="en-US" altLang="zh-TW" sz="1400" dirty="0" smtClean="0">
                          <a:solidFill>
                            <a:schemeClr val="bg1">
                              <a:lumMod val="50000"/>
                            </a:schemeClr>
                          </a:solidFill>
                        </a:rPr>
                        <a:t>SIT</a:t>
                      </a:r>
                      <a:r>
                        <a:rPr lang="zh-TW" altLang="en-US" sz="1400" dirty="0" smtClean="0">
                          <a:solidFill>
                            <a:schemeClr val="bg1">
                              <a:lumMod val="50000"/>
                            </a:schemeClr>
                          </a:solidFill>
                        </a:rPr>
                        <a:t>測試中</a:t>
                      </a:r>
                      <a:endParaRPr lang="zh-TW" altLang="en-US" sz="1400" dirty="0">
                        <a:solidFill>
                          <a:schemeClr val="bg1">
                            <a:lumMod val="50000"/>
                          </a:schemeClr>
                        </a:solidFill>
                      </a:endParaRPr>
                    </a:p>
                  </a:txBody>
                  <a:tcPr/>
                </a:tc>
                <a:tc>
                  <a:txBody>
                    <a:bodyPr/>
                    <a:lstStyle/>
                    <a:p>
                      <a:r>
                        <a:rPr lang="zh-TW" altLang="en-US" sz="1400" dirty="0" smtClean="0"/>
                        <a:t>總數</a:t>
                      </a:r>
                      <a:endParaRPr lang="zh-TW" altLang="en-US" sz="1400" dirty="0"/>
                    </a:p>
                  </a:txBody>
                  <a:tcPr/>
                </a:tc>
                <a:extLst>
                  <a:ext uri="{0D108BD9-81ED-4DB2-BD59-A6C34878D82A}">
                    <a16:rowId xmlns:a16="http://schemas.microsoft.com/office/drawing/2014/main" val="2897964811"/>
                  </a:ext>
                </a:extLst>
              </a:tr>
              <a:tr h="370840">
                <a:tc>
                  <a:txBody>
                    <a:bodyPr/>
                    <a:lstStyle/>
                    <a:p>
                      <a:pPr algn="ctr"/>
                      <a:r>
                        <a:rPr lang="en-US" altLang="zh-TW" sz="1400" dirty="0" smtClean="0"/>
                        <a:t>4</a:t>
                      </a:r>
                      <a:endParaRPr lang="zh-TW" altLang="en-US" sz="1400" dirty="0"/>
                    </a:p>
                  </a:txBody>
                  <a:tcPr/>
                </a:tc>
                <a:tc>
                  <a:txBody>
                    <a:bodyPr/>
                    <a:lstStyle/>
                    <a:p>
                      <a:pPr algn="ctr"/>
                      <a:r>
                        <a:rPr lang="en-US" altLang="zh-TW" sz="1400" dirty="0" smtClean="0"/>
                        <a:t>5</a:t>
                      </a:r>
                      <a:endParaRPr lang="zh-TW" altLang="en-US" sz="1400" dirty="0"/>
                    </a:p>
                  </a:txBody>
                  <a:tcPr/>
                </a:tc>
                <a:tc>
                  <a:txBody>
                    <a:bodyPr/>
                    <a:lstStyle/>
                    <a:p>
                      <a:pPr algn="ctr"/>
                      <a:r>
                        <a:rPr lang="en-US" altLang="zh-TW" sz="1400" dirty="0" smtClean="0"/>
                        <a:t>19</a:t>
                      </a:r>
                      <a:endParaRPr lang="zh-TW" altLang="en-US" sz="1400" dirty="0"/>
                    </a:p>
                  </a:txBody>
                  <a:tcPr/>
                </a:tc>
                <a:tc>
                  <a:txBody>
                    <a:bodyPr/>
                    <a:lstStyle/>
                    <a:p>
                      <a:pPr algn="ctr"/>
                      <a:r>
                        <a:rPr lang="en-US" altLang="zh-TW" sz="1400" dirty="0" smtClean="0">
                          <a:solidFill>
                            <a:schemeClr val="bg1">
                              <a:lumMod val="50000"/>
                            </a:schemeClr>
                          </a:solidFill>
                        </a:rPr>
                        <a:t>0</a:t>
                      </a:r>
                      <a:endParaRPr lang="zh-TW" altLang="en-US" sz="1400" dirty="0">
                        <a:solidFill>
                          <a:schemeClr val="bg1">
                            <a:lumMod val="50000"/>
                          </a:schemeClr>
                        </a:solidFill>
                      </a:endParaRPr>
                    </a:p>
                  </a:txBody>
                  <a:tcPr/>
                </a:tc>
                <a:tc>
                  <a:txBody>
                    <a:bodyPr/>
                    <a:lstStyle/>
                    <a:p>
                      <a:pPr algn="ctr"/>
                      <a:r>
                        <a:rPr lang="en-US" altLang="zh-TW" sz="1400" dirty="0" smtClean="0"/>
                        <a:t>28</a:t>
                      </a:r>
                      <a:endParaRPr lang="zh-TW" altLang="en-US" sz="1400" dirty="0"/>
                    </a:p>
                  </a:txBody>
                  <a:tcPr/>
                </a:tc>
                <a:extLst>
                  <a:ext uri="{0D108BD9-81ED-4DB2-BD59-A6C34878D82A}">
                    <a16:rowId xmlns:a16="http://schemas.microsoft.com/office/drawing/2014/main" val="2221338539"/>
                  </a:ext>
                </a:extLst>
              </a:tr>
            </a:tbl>
          </a:graphicData>
        </a:graphic>
      </p:graphicFrame>
    </p:spTree>
    <p:extLst>
      <p:ext uri="{BB962C8B-B14F-4D97-AF65-F5344CB8AC3E}">
        <p14:creationId xmlns:p14="http://schemas.microsoft.com/office/powerpoint/2010/main" val="1758111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6147" name="內容版面配置區 2"/>
          <p:cNvSpPr>
            <a:spLocks noGrp="1"/>
          </p:cNvSpPr>
          <p:nvPr>
            <p:ph sz="quarter" idx="10"/>
          </p:nvPr>
        </p:nvSpPr>
        <p:spPr bwMode="auto">
          <a:xfrm>
            <a:off x="147859" y="1220575"/>
            <a:ext cx="8856984" cy="14891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zh-TW" altLang="en-US" sz="2400" dirty="0" smtClean="0"/>
              <a:t>    國外投資帳務系統</a:t>
            </a:r>
            <a:r>
              <a:rPr lang="en-US" altLang="zh-TW" sz="2400" dirty="0"/>
              <a:t>(</a:t>
            </a:r>
            <a:r>
              <a:rPr lang="en-US" altLang="zh-TW" sz="2400" dirty="0" smtClean="0">
                <a:solidFill>
                  <a:srgbClr val="0033CC"/>
                </a:solidFill>
              </a:rPr>
              <a:t>15/11/9/</a:t>
            </a:r>
            <a:r>
              <a:rPr lang="en-US" altLang="zh-TW" sz="2800" b="1" dirty="0" smtClean="0">
                <a:solidFill>
                  <a:schemeClr val="bg1">
                    <a:lumMod val="50000"/>
                  </a:schemeClr>
                </a:solidFill>
              </a:rPr>
              <a:t>35</a:t>
            </a:r>
            <a:r>
              <a:rPr lang="en-US" altLang="zh-TW" sz="2400" dirty="0" smtClean="0"/>
              <a:t>:</a:t>
            </a:r>
            <a:r>
              <a:rPr lang="zh-TW" altLang="en-US" sz="2400" dirty="0"/>
              <a:t>待排序</a:t>
            </a:r>
            <a:r>
              <a:rPr lang="en-US" altLang="zh-TW" sz="2400" dirty="0"/>
              <a:t>/</a:t>
            </a:r>
            <a:r>
              <a:rPr lang="zh-TW" altLang="en-US" sz="2400" dirty="0"/>
              <a:t>執行中</a:t>
            </a:r>
            <a:r>
              <a:rPr lang="en-US" altLang="zh-TW" sz="2400" dirty="0"/>
              <a:t>/</a:t>
            </a:r>
            <a:r>
              <a:rPr lang="zh-TW" altLang="en-US" sz="2400" dirty="0"/>
              <a:t>結案</a:t>
            </a:r>
            <a:r>
              <a:rPr lang="en-US" altLang="zh-TW" sz="2400" dirty="0"/>
              <a:t>/</a:t>
            </a:r>
            <a:r>
              <a:rPr lang="zh-TW" altLang="en-US" sz="2400" dirty="0"/>
              <a:t>總數</a:t>
            </a:r>
            <a:r>
              <a:rPr lang="en-US" altLang="zh-TW" sz="2400" dirty="0" smtClean="0"/>
              <a:t>) </a:t>
            </a:r>
            <a:r>
              <a:rPr lang="en-US" altLang="zh-TW" sz="1600" dirty="0" smtClean="0">
                <a:solidFill>
                  <a:schemeClr val="bg1">
                    <a:lumMod val="50000"/>
                  </a:schemeClr>
                </a:solidFill>
              </a:rPr>
              <a:t>2020</a:t>
            </a:r>
            <a:endParaRPr lang="en-US" altLang="zh-TW" sz="2000" dirty="0" smtClean="0">
              <a:latin typeface="微軟正黑體" pitchFamily="34" charset="-120"/>
              <a:ea typeface="微軟正黑體" pitchFamily="34" charset="-120"/>
            </a:endParaRPr>
          </a:p>
          <a:p>
            <a:pPr marL="1085850" lvl="2" eaLnBrk="1" hangingPunct="1">
              <a:lnSpc>
                <a:spcPct val="200000"/>
              </a:lnSpc>
              <a:spcBef>
                <a:spcPct val="0"/>
              </a:spcBef>
              <a:buFont typeface="Wingdings" panose="05000000000000000000" pitchFamily="2" charset="2"/>
              <a:buChar char="ü"/>
            </a:pPr>
            <a:r>
              <a:rPr lang="zh-TW" altLang="en-US" sz="1600" dirty="0" smtClean="0">
                <a:solidFill>
                  <a:srgbClr val="134AF9"/>
                </a:solidFill>
                <a:latin typeface="微軟正黑體" panose="020B0604030504040204" pitchFamily="34" charset="-120"/>
                <a:ea typeface="微軟正黑體" panose="020B0604030504040204" pitchFamily="34" charset="-120"/>
              </a:rPr>
              <a:t>   </a:t>
            </a:r>
            <a:r>
              <a:rPr lang="en-US" altLang="zh-TW" sz="1600" dirty="0" smtClean="0">
                <a:solidFill>
                  <a:srgbClr val="134AF9"/>
                </a:solidFill>
                <a:latin typeface="微軟正黑體" panose="020B0604030504040204" pitchFamily="34" charset="-120"/>
                <a:ea typeface="微軟正黑體" panose="020B0604030504040204" pitchFamily="34" charset="-120"/>
              </a:rPr>
              <a:t>2020</a:t>
            </a:r>
            <a:r>
              <a:rPr lang="zh-TW" altLang="en-US" sz="1600" dirty="0" smtClean="0">
                <a:solidFill>
                  <a:srgbClr val="134AF9"/>
                </a:solidFill>
                <a:latin typeface="微軟正黑體" panose="020B0604030504040204" pitchFamily="34" charset="-120"/>
                <a:ea typeface="微軟正黑體" panose="020B0604030504040204" pitchFamily="34" charset="-120"/>
              </a:rPr>
              <a:t> </a:t>
            </a:r>
            <a:r>
              <a:rPr lang="zh-TW" altLang="en-US" sz="1600" dirty="0">
                <a:solidFill>
                  <a:srgbClr val="134AF9"/>
                </a:solidFill>
                <a:latin typeface="微軟正黑體" panose="020B0604030504040204" pitchFamily="34" charset="-120"/>
                <a:ea typeface="微軟正黑體" panose="020B0604030504040204" pitchFamily="34" charset="-120"/>
              </a:rPr>
              <a:t>下半年度需求單</a:t>
            </a:r>
            <a:r>
              <a:rPr lang="zh-TW" altLang="en-US" sz="1600" dirty="0" smtClean="0">
                <a:solidFill>
                  <a:srgbClr val="134AF9"/>
                </a:solidFill>
                <a:latin typeface="微軟正黑體" panose="020B0604030504040204" pitchFamily="34" charset="-120"/>
                <a:ea typeface="微軟正黑體" panose="020B0604030504040204" pitchFamily="34" charset="-120"/>
              </a:rPr>
              <a:t>排序</a:t>
            </a:r>
            <a:r>
              <a:rPr lang="zh-TW" altLang="en-US" sz="1600" dirty="0" smtClean="0">
                <a:latin typeface="微軟正黑體" panose="020B0604030504040204" pitchFamily="34" charset="-120"/>
                <a:ea typeface="微軟正黑體" panose="020B0604030504040204" pitchFamily="34" charset="-120"/>
              </a:rPr>
              <a:t>，已於</a:t>
            </a:r>
            <a:r>
              <a:rPr lang="en-US" altLang="zh-TW" sz="1600" dirty="0">
                <a:latin typeface="微軟正黑體" pitchFamily="34" charset="-120"/>
                <a:ea typeface="微軟正黑體" pitchFamily="34" charset="-120"/>
              </a:rPr>
              <a:t>2020/6/16</a:t>
            </a:r>
            <a:r>
              <a:rPr lang="zh-TW" altLang="en-US" sz="1600" dirty="0">
                <a:latin typeface="微軟正黑體" panose="020B0604030504040204" pitchFamily="34" charset="-120"/>
                <a:ea typeface="微軟正黑體" panose="020B0604030504040204" pitchFamily="34" charset="-120"/>
              </a:rPr>
              <a:t>高階</a:t>
            </a:r>
            <a:r>
              <a:rPr lang="zh-TW" altLang="en-US" sz="1600" dirty="0" smtClean="0">
                <a:latin typeface="微軟正黑體" panose="020B0604030504040204" pitchFamily="34" charset="-120"/>
                <a:ea typeface="微軟正黑體" panose="020B0604030504040204" pitchFamily="34" charset="-120"/>
              </a:rPr>
              <a:t>會議定案，預計完成</a:t>
            </a:r>
            <a:r>
              <a:rPr lang="en-US" altLang="zh-TW" sz="1600" dirty="0" smtClean="0">
                <a:latin typeface="微軟正黑體" panose="020B0604030504040204" pitchFamily="34" charset="-120"/>
                <a:ea typeface="微軟正黑體" panose="020B0604030504040204" pitchFamily="34" charset="-120"/>
              </a:rPr>
              <a:t>6</a:t>
            </a:r>
            <a:r>
              <a:rPr lang="zh-TW" altLang="en-US" sz="1600" dirty="0" smtClean="0">
                <a:latin typeface="微軟正黑體" panose="020B0604030504040204" pitchFamily="34" charset="-120"/>
                <a:ea typeface="微軟正黑體" panose="020B0604030504040204" pitchFamily="34" charset="-120"/>
              </a:rPr>
              <a:t>張需求單。</a:t>
            </a:r>
            <a:endParaRPr lang="en-US" altLang="zh-TW" sz="1600" dirty="0" smtClean="0">
              <a:latin typeface="微軟正黑體" panose="020B0604030504040204" pitchFamily="34" charset="-120"/>
              <a:ea typeface="微軟正黑體" panose="020B0604030504040204" pitchFamily="34" charset="-120"/>
            </a:endParaRPr>
          </a:p>
          <a:p>
            <a:pPr marL="400050" lvl="1" indent="0" eaLnBrk="1" hangingPunct="1">
              <a:lnSpc>
                <a:spcPct val="150000"/>
              </a:lnSpc>
              <a:spcBef>
                <a:spcPct val="0"/>
              </a:spcBef>
              <a:buNone/>
            </a:pPr>
            <a:r>
              <a:rPr lang="zh-TW" altLang="en-US" sz="1600" dirty="0" smtClean="0">
                <a:solidFill>
                  <a:srgbClr val="134AF9"/>
                </a:solidFill>
                <a:latin typeface="微軟正黑體" panose="020B0604030504040204" pitchFamily="34" charset="-120"/>
                <a:ea typeface="微軟正黑體" panose="020B0604030504040204" pitchFamily="34" charset="-120"/>
              </a:rPr>
              <a:t>                </a:t>
            </a:r>
            <a:r>
              <a:rPr lang="en-US" altLang="zh-TW" sz="1600" dirty="0" smtClean="0">
                <a:solidFill>
                  <a:srgbClr val="134AF9"/>
                </a:solidFill>
                <a:latin typeface="微軟正黑體" panose="020B0604030504040204" pitchFamily="34" charset="-120"/>
                <a:ea typeface="微軟正黑體" panose="020B0604030504040204" pitchFamily="34" charset="-120"/>
              </a:rPr>
              <a:t>=&gt;</a:t>
            </a:r>
            <a:r>
              <a:rPr lang="zh-TW" altLang="en-US" sz="1600" dirty="0" smtClean="0">
                <a:solidFill>
                  <a:srgbClr val="134AF9"/>
                </a:solidFill>
                <a:latin typeface="微軟正黑體" panose="020B0604030504040204" pitchFamily="34" charset="-120"/>
                <a:ea typeface="微軟正黑體" panose="020B0604030504040204" pitchFamily="34" charset="-120"/>
              </a:rPr>
              <a:t>預計</a:t>
            </a:r>
            <a:r>
              <a:rPr lang="en-US" altLang="zh-TW" sz="1600" dirty="0" smtClean="0">
                <a:solidFill>
                  <a:srgbClr val="134AF9"/>
                </a:solidFill>
                <a:latin typeface="微軟正黑體" panose="020B0604030504040204" pitchFamily="34" charset="-120"/>
                <a:ea typeface="微軟正黑體" panose="020B0604030504040204" pitchFamily="34" charset="-120"/>
              </a:rPr>
              <a:t>7</a:t>
            </a:r>
            <a:r>
              <a:rPr lang="zh-TW" altLang="en-US" sz="1600" dirty="0" smtClean="0">
                <a:solidFill>
                  <a:srgbClr val="134AF9"/>
                </a:solidFill>
                <a:latin typeface="微軟正黑體" panose="020B0604030504040204" pitchFamily="34" charset="-120"/>
                <a:ea typeface="微軟正黑體" panose="020B0604030504040204" pitchFamily="34" charset="-120"/>
              </a:rPr>
              <a:t>月開始投入待完成需求單。</a:t>
            </a:r>
            <a:endParaRPr lang="en-US" altLang="zh-TW" sz="1600" dirty="0">
              <a:solidFill>
                <a:srgbClr val="134AF9"/>
              </a:solidFill>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itchFamily="2" charset="2"/>
              <a:buChar char="n"/>
            </a:pPr>
            <a:endParaRPr lang="en-US" altLang="zh-TW" sz="2000" dirty="0" smtClean="0">
              <a:latin typeface="微軟正黑體" pitchFamily="34" charset="-120"/>
              <a:ea typeface="微軟正黑體" pitchFamily="34" charset="-120"/>
            </a:endParaRPr>
          </a:p>
        </p:txBody>
      </p:sp>
      <p:sp>
        <p:nvSpPr>
          <p:cNvPr id="4" name="內容版面配置區 2"/>
          <p:cNvSpPr txBox="1">
            <a:spLocks/>
          </p:cNvSpPr>
          <p:nvPr/>
        </p:nvSpPr>
        <p:spPr bwMode="auto">
          <a:xfrm>
            <a:off x="539750" y="2745401"/>
            <a:ext cx="4824338" cy="5609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857250" marR="0" lvl="1" indent="-457200" algn="l" defTabSz="914400" rtl="0" eaLnBrk="0" fontAlgn="base" latinLnBrk="0" hangingPunct="0">
              <a:lnSpc>
                <a:spcPct val="100000"/>
              </a:lnSpc>
              <a:spcBef>
                <a:spcPct val="20000"/>
              </a:spcBef>
              <a:spcAft>
                <a:spcPct val="0"/>
              </a:spcAft>
              <a:buClrTx/>
              <a:buSzTx/>
              <a:buFont typeface="Wingdings" panose="05000000000000000000" pitchFamily="2" charset="2"/>
              <a:buChar char="n"/>
              <a:tabLst/>
              <a:defRPr/>
            </a:pPr>
            <a:r>
              <a:rPr kumimoji="1" lang="zh-TW" altLang="en-US" sz="24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需求單</a:t>
            </a:r>
            <a:r>
              <a:rPr kumimoji="1" lang="en-US" altLang="zh-TW" sz="24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2400" b="0" i="0" u="sng"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自行開發</a:t>
            </a:r>
            <a:r>
              <a:rPr kumimoji="1" lang="zh-TW" altLang="en-US" sz="24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預計完成</a:t>
            </a:r>
            <a:r>
              <a:rPr kumimoji="1" lang="en-US" altLang="zh-TW" sz="24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857250" marR="0" lvl="1" indent="-457200" algn="l" defTabSz="914400" rtl="0" eaLnBrk="1" fontAlgn="base" latinLnBrk="0" hangingPunct="1">
              <a:lnSpc>
                <a:spcPct val="150000"/>
              </a:lnSpc>
              <a:spcBef>
                <a:spcPct val="0"/>
              </a:spcBef>
              <a:spcAft>
                <a:spcPct val="0"/>
              </a:spcAft>
              <a:buClrTx/>
              <a:buSzTx/>
              <a:buFont typeface="Wingdings" pitchFamily="2" charset="2"/>
              <a:buChar char="n"/>
              <a:tabLst/>
              <a:defRPr/>
            </a:pPr>
            <a:endParaRPr kumimoji="1" lang="en-US" altLang="zh-TW" sz="2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p:txBody>
      </p:sp>
      <p:graphicFrame>
        <p:nvGraphicFramePr>
          <p:cNvPr id="5" name="表格 4"/>
          <p:cNvGraphicFramePr>
            <a:graphicFrameLocks noGrp="1"/>
          </p:cNvGraphicFramePr>
          <p:nvPr>
            <p:extLst/>
          </p:nvPr>
        </p:nvGraphicFramePr>
        <p:xfrm>
          <a:off x="180896" y="3342059"/>
          <a:ext cx="8856984" cy="3285784"/>
        </p:xfrm>
        <a:graphic>
          <a:graphicData uri="http://schemas.openxmlformats.org/drawingml/2006/table">
            <a:tbl>
              <a:tblPr firstRow="1" bandRow="1">
                <a:tableStyleId>{5C22544A-7EE6-4342-B048-85BDC9FD1C3A}</a:tableStyleId>
              </a:tblPr>
              <a:tblGrid>
                <a:gridCol w="1919013">
                  <a:extLst>
                    <a:ext uri="{9D8B030D-6E8A-4147-A177-3AD203B41FA5}">
                      <a16:colId xmlns:a16="http://schemas.microsoft.com/office/drawing/2014/main" val="3066537830"/>
                    </a:ext>
                  </a:extLst>
                </a:gridCol>
                <a:gridCol w="738082">
                  <a:extLst>
                    <a:ext uri="{9D8B030D-6E8A-4147-A177-3AD203B41FA5}">
                      <a16:colId xmlns:a16="http://schemas.microsoft.com/office/drawing/2014/main" val="1445048774"/>
                    </a:ext>
                  </a:extLst>
                </a:gridCol>
                <a:gridCol w="1402356">
                  <a:extLst>
                    <a:ext uri="{9D8B030D-6E8A-4147-A177-3AD203B41FA5}">
                      <a16:colId xmlns:a16="http://schemas.microsoft.com/office/drawing/2014/main" val="3674379904"/>
                    </a:ext>
                  </a:extLst>
                </a:gridCol>
                <a:gridCol w="4797533">
                  <a:extLst>
                    <a:ext uri="{9D8B030D-6E8A-4147-A177-3AD203B41FA5}">
                      <a16:colId xmlns:a16="http://schemas.microsoft.com/office/drawing/2014/main" val="3375997410"/>
                    </a:ext>
                  </a:extLst>
                </a:gridCol>
              </a:tblGrid>
              <a:tr h="514024">
                <a:tc>
                  <a:txBody>
                    <a:bodyPr/>
                    <a:lstStyle/>
                    <a:p>
                      <a:pPr algn="ctr" fontAlgn="ctr"/>
                      <a:r>
                        <a:rPr lang="zh-TW" altLang="en-US" sz="1600" b="1" i="0" u="none" strike="noStrike" dirty="0">
                          <a:solidFill>
                            <a:srgbClr val="404040"/>
                          </a:solidFill>
                          <a:effectLst/>
                          <a:latin typeface="微軟正黑體" panose="020B0604030504040204" pitchFamily="34" charset="-120"/>
                          <a:ea typeface="微軟正黑體" panose="020B0604030504040204" pitchFamily="34" charset="-120"/>
                        </a:rPr>
                        <a:t>工作</a:t>
                      </a:r>
                    </a:p>
                  </a:txBody>
                  <a:tcPr marL="9525" marR="9525" marT="9525" marB="0" anchor="ctr">
                    <a:solidFill>
                      <a:srgbClr val="FFC000"/>
                    </a:solidFill>
                  </a:tcPr>
                </a:tc>
                <a:tc>
                  <a:txBody>
                    <a:bodyPr/>
                    <a:lstStyle/>
                    <a:p>
                      <a:pPr algn="ctr" fontAlgn="ctr"/>
                      <a:r>
                        <a:rPr lang="zh-TW" altLang="en-US" sz="1600" b="1" i="0" u="none" strike="noStrike" dirty="0">
                          <a:solidFill>
                            <a:srgbClr val="404040"/>
                          </a:solidFill>
                          <a:effectLst/>
                          <a:latin typeface="微軟正黑體" panose="020B0604030504040204" pitchFamily="34" charset="-120"/>
                          <a:ea typeface="微軟正黑體" panose="020B0604030504040204" pitchFamily="34" charset="-120"/>
                        </a:rPr>
                        <a:t>狀態 </a:t>
                      </a:r>
                    </a:p>
                  </a:txBody>
                  <a:tcPr marL="9525" marR="9525" marT="9525" marB="0" anchor="ctr">
                    <a:solidFill>
                      <a:srgbClr val="FFC000"/>
                    </a:solidFill>
                  </a:tcPr>
                </a:tc>
                <a:tc>
                  <a:txBody>
                    <a:bodyPr/>
                    <a:lstStyle/>
                    <a:p>
                      <a:pPr algn="ctr" fontAlgn="ctr"/>
                      <a:r>
                        <a:rPr lang="zh-TW" altLang="en-US" sz="1600" b="1" i="0" u="none" strike="noStrike" dirty="0">
                          <a:solidFill>
                            <a:srgbClr val="404040"/>
                          </a:solidFill>
                          <a:effectLst/>
                          <a:latin typeface="微軟正黑體" panose="020B0604030504040204" pitchFamily="34" charset="-120"/>
                          <a:ea typeface="微軟正黑體" panose="020B0604030504040204" pitchFamily="34" charset="-120"/>
                        </a:rPr>
                        <a:t>完成百分比</a:t>
                      </a:r>
                    </a:p>
                  </a:txBody>
                  <a:tcPr marL="9525" marR="9525" marT="9525" marB="0" anchor="ctr">
                    <a:solidFill>
                      <a:srgbClr val="FFC000"/>
                    </a:solidFill>
                  </a:tcPr>
                </a:tc>
                <a:tc>
                  <a:txBody>
                    <a:bodyPr/>
                    <a:lstStyle/>
                    <a:p>
                      <a:pPr algn="ctr" fontAlgn="ctr"/>
                      <a:r>
                        <a:rPr lang="zh-TW" altLang="en-US" sz="1600" b="1" i="0" u="none" strike="noStrike" dirty="0">
                          <a:solidFill>
                            <a:srgbClr val="404040"/>
                          </a:solidFill>
                          <a:effectLst/>
                          <a:latin typeface="微軟正黑體" panose="020B0604030504040204" pitchFamily="34" charset="-120"/>
                          <a:ea typeface="微軟正黑體" panose="020B0604030504040204" pitchFamily="34" charset="-120"/>
                        </a:rPr>
                        <a:t>備註</a:t>
                      </a:r>
                    </a:p>
                  </a:txBody>
                  <a:tcPr marL="9525" marR="9525" marT="9525" marB="0" anchor="ctr">
                    <a:solidFill>
                      <a:srgbClr val="FFC000"/>
                    </a:solidFill>
                  </a:tcPr>
                </a:tc>
                <a:extLst>
                  <a:ext uri="{0D108BD9-81ED-4DB2-BD59-A6C34878D82A}">
                    <a16:rowId xmlns:a16="http://schemas.microsoft.com/office/drawing/2014/main" val="526610415"/>
                  </a:ext>
                </a:extLst>
              </a:tr>
              <a:tr h="1385880">
                <a:tc>
                  <a:txBody>
                    <a:bodyPr/>
                    <a:lstStyle/>
                    <a:p>
                      <a:pPr algn="l" fontAlgn="ctr"/>
                      <a:r>
                        <a:rPr lang="en-US" altLang="zh-TW" sz="1400" b="1" i="0" u="none" strike="noStrike" dirty="0" smtClean="0">
                          <a:solidFill>
                            <a:srgbClr val="404040"/>
                          </a:solidFill>
                          <a:effectLst/>
                          <a:latin typeface="微軟正黑體" panose="020B0604030504040204" pitchFamily="34" charset="-120"/>
                          <a:ea typeface="微軟正黑體" panose="020B0604030504040204" pitchFamily="34" charset="-120"/>
                        </a:rPr>
                        <a:t>RE201802893</a:t>
                      </a:r>
                    </a:p>
                    <a:p>
                      <a:pPr algn="l" fontAlgn="ctr"/>
                      <a:r>
                        <a:rPr lang="zh-TW" altLang="en-US" sz="1400" b="0" i="0" u="none" strike="noStrike" dirty="0" smtClean="0">
                          <a:solidFill>
                            <a:srgbClr val="404040"/>
                          </a:solidFill>
                          <a:effectLst/>
                          <a:latin typeface="微軟正黑體" panose="020B0604030504040204" pitchFamily="34" charset="-120"/>
                          <a:ea typeface="微軟正黑體" panose="020B0604030504040204" pitchFamily="34" charset="-120"/>
                        </a:rPr>
                        <a:t>國外投資帳務系統之</a:t>
                      </a:r>
                      <a:endParaRPr lang="en-US" altLang="zh-TW" sz="1400" b="0" i="0" u="none" strike="noStrike" dirty="0" smtClean="0">
                        <a:solidFill>
                          <a:srgbClr val="404040"/>
                        </a:solidFill>
                        <a:effectLst/>
                        <a:latin typeface="微軟正黑體" panose="020B0604030504040204" pitchFamily="34" charset="-120"/>
                        <a:ea typeface="微軟正黑體" panose="020B0604030504040204" pitchFamily="34" charset="-120"/>
                      </a:endParaRPr>
                    </a:p>
                    <a:p>
                      <a:pPr algn="l" fontAlgn="ctr"/>
                      <a:r>
                        <a:rPr lang="zh-TW" altLang="en-US" sz="1400" b="0" i="0" u="none" strike="noStrike" dirty="0" smtClean="0">
                          <a:solidFill>
                            <a:srgbClr val="404040"/>
                          </a:solidFill>
                          <a:effectLst/>
                          <a:latin typeface="微軟正黑體" panose="020B0604030504040204" pitchFamily="34" charset="-120"/>
                          <a:ea typeface="微軟正黑體" panose="020B0604030504040204" pitchFamily="34" charset="-120"/>
                        </a:rPr>
                        <a:t>債券領息還本作業</a:t>
                      </a:r>
                      <a:endParaRPr lang="zh-TW" altLang="en-US" sz="1400" b="0" i="0" u="none" strike="noStrike" dirty="0">
                        <a:solidFill>
                          <a:srgbClr val="404040"/>
                        </a:solidFill>
                        <a:effectLst/>
                        <a:latin typeface="微軟正黑體" panose="020B0604030504040204" pitchFamily="34" charset="-120"/>
                        <a:ea typeface="微軟正黑體" panose="020B0604030504040204" pitchFamily="34" charset="-120"/>
                      </a:endParaRPr>
                    </a:p>
                  </a:txBody>
                  <a:tcPr marL="9525" marR="9525" marT="9525" marB="0" anchor="ctr">
                    <a:solidFill>
                      <a:schemeClr val="bg1">
                        <a:lumMod val="95000"/>
                      </a:schemeClr>
                    </a:solidFill>
                  </a:tcPr>
                </a:tc>
                <a:tc>
                  <a:txBody>
                    <a:bodyPr/>
                    <a:lstStyle/>
                    <a:p>
                      <a:pPr algn="ctr" fontAlgn="ctr"/>
                      <a:r>
                        <a:rPr lang="zh-TW" altLang="en-US" sz="1400" b="1" i="0" u="none" strike="noStrike" dirty="0" smtClean="0">
                          <a:solidFill>
                            <a:srgbClr val="FF0000"/>
                          </a:solidFill>
                          <a:effectLst/>
                          <a:latin typeface="微軟正黑體" panose="020B0604030504040204" pitchFamily="34" charset="-120"/>
                          <a:ea typeface="微軟正黑體" panose="020B0604030504040204" pitchFamily="34" charset="-120"/>
                        </a:rPr>
                        <a:t>執行中</a:t>
                      </a:r>
                      <a:endParaRPr lang="zh-TW" altLang="en-US" sz="1400" b="1" i="0" u="none" strike="noStrike" dirty="0">
                        <a:solidFill>
                          <a:srgbClr val="FF0000"/>
                        </a:solidFill>
                        <a:effectLst/>
                        <a:latin typeface="微軟正黑體" panose="020B0604030504040204" pitchFamily="34" charset="-120"/>
                        <a:ea typeface="微軟正黑體" panose="020B0604030504040204" pitchFamily="34" charset="-120"/>
                      </a:endParaRPr>
                    </a:p>
                  </a:txBody>
                  <a:tcPr marL="9525" marR="9525" marT="9525" marB="0" anchor="ctr">
                    <a:solidFill>
                      <a:schemeClr val="bg1">
                        <a:lumMod val="95000"/>
                      </a:schemeClr>
                    </a:solidFill>
                  </a:tcPr>
                </a:tc>
                <a:tc>
                  <a:txBody>
                    <a:bodyPr/>
                    <a:lstStyle/>
                    <a:p>
                      <a:pPr algn="r" fontAlgn="ct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142875" marT="9525" marB="0" anchor="ctr">
                    <a:solidFill>
                      <a:schemeClr val="bg1">
                        <a:lumMod val="9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600" b="1" i="0" u="none" strike="noStrike" dirty="0" smtClean="0">
                          <a:solidFill>
                            <a:srgbClr val="FF3399"/>
                          </a:solidFill>
                          <a:effectLst/>
                          <a:latin typeface="微軟正黑體" panose="020B0604030504040204" pitchFamily="34" charset="-120"/>
                          <a:ea typeface="微軟正黑體" panose="020B0604030504040204" pitchFamily="34" charset="-120"/>
                        </a:rPr>
                        <a:t>功能優化</a:t>
                      </a:r>
                      <a:r>
                        <a:rPr lang="zh-TW" altLang="en-US" sz="1400" b="1" i="0" u="none" strike="noStrike" dirty="0" smtClean="0">
                          <a:solidFill>
                            <a:srgbClr val="FF3399"/>
                          </a:solidFill>
                          <a:effectLst/>
                          <a:latin typeface="微軟正黑體" panose="020B0604030504040204" pitchFamily="34" charset="-120"/>
                          <a:ea typeface="微軟正黑體" panose="020B0604030504040204" pitchFamily="34" charset="-120"/>
                        </a:rPr>
                        <a:t>，</a:t>
                      </a:r>
                      <a:r>
                        <a:rPr lang="zh-TW" altLang="en-US" sz="1400" b="0" i="0" u="none" strike="noStrike" dirty="0" smtClean="0">
                          <a:solidFill>
                            <a:srgbClr val="FF3399"/>
                          </a:solidFill>
                          <a:effectLst/>
                          <a:latin typeface="微軟正黑體" panose="020B0604030504040204" pitchFamily="34" charset="-120"/>
                          <a:ea typeface="微軟正黑體" panose="020B0604030504040204" pitchFamily="34" charset="-120"/>
                        </a:rPr>
                        <a:t>債券領息還本作業功能</a:t>
                      </a:r>
                      <a:r>
                        <a:rPr lang="en-US" altLang="zh-TW" sz="1400" b="0" i="0" u="none" strike="noStrike" dirty="0" smtClean="0">
                          <a:solidFill>
                            <a:srgbClr val="FF3399"/>
                          </a:solidFill>
                          <a:effectLst/>
                          <a:latin typeface="微軟正黑體" panose="020B0604030504040204" pitchFamily="34" charset="-120"/>
                          <a:ea typeface="微軟正黑體" panose="020B0604030504040204" pitchFamily="34" charset="-120"/>
                        </a:rPr>
                        <a:t>(</a:t>
                      </a:r>
                      <a:r>
                        <a:rPr lang="zh-TW" altLang="en-US" sz="1400" b="0" i="0" u="none" strike="noStrike" dirty="0" smtClean="0">
                          <a:solidFill>
                            <a:srgbClr val="FF3399"/>
                          </a:solidFill>
                          <a:effectLst/>
                          <a:latin typeface="微軟正黑體" panose="020B0604030504040204" pitchFamily="34" charset="-120"/>
                          <a:ea typeface="微軟正黑體" panose="020B0604030504040204" pitchFamily="34" charset="-120"/>
                        </a:rPr>
                        <a:t>預估、實際</a:t>
                      </a:r>
                      <a:r>
                        <a:rPr lang="en-US" altLang="zh-TW" sz="1400" b="0" i="0" u="none" strike="noStrike" dirty="0" smtClean="0">
                          <a:solidFill>
                            <a:srgbClr val="FF3399"/>
                          </a:solidFill>
                          <a:effectLst/>
                          <a:latin typeface="微軟正黑體" panose="020B0604030504040204" pitchFamily="34" charset="-120"/>
                          <a:ea typeface="微軟正黑體" panose="020B0604030504040204" pitchFamily="34" charset="-120"/>
                        </a:rPr>
                        <a:t>)</a:t>
                      </a:r>
                      <a:r>
                        <a:rPr lang="zh-TW" altLang="en-US" sz="1400" b="0" i="0" u="none" strike="noStrike" dirty="0" smtClean="0">
                          <a:solidFill>
                            <a:srgbClr val="FF3399"/>
                          </a:solidFill>
                          <a:effectLst/>
                          <a:latin typeface="微軟正黑體" panose="020B0604030504040204" pitchFamily="34" charset="-120"/>
                          <a:ea typeface="微軟正黑體" panose="020B0604030504040204" pitchFamily="34" charset="-120"/>
                        </a:rPr>
                        <a:t>，新增區間日期的查詢條件。</a:t>
                      </a:r>
                      <a:endParaRPr lang="en-US" altLang="zh-TW" sz="1400" b="0" i="0" u="none" strike="noStrike" dirty="0" smtClean="0">
                        <a:solidFill>
                          <a:srgbClr val="FF3399"/>
                        </a:solidFill>
                        <a:effectLst/>
                        <a:latin typeface="微軟正黑體" panose="020B0604030504040204" pitchFamily="34" charset="-120"/>
                        <a:ea typeface="微軟正黑體" panose="020B0604030504040204" pitchFamily="34" charset="-120"/>
                      </a:endParaRPr>
                    </a:p>
                    <a:p>
                      <a:pPr algn="l" fontAlgn="ctr"/>
                      <a:r>
                        <a:rPr lang="en-US" altLang="zh-TW" sz="1400" b="0" i="0" u="none" strike="noStrike" dirty="0" smtClean="0">
                          <a:solidFill>
                            <a:srgbClr val="FF3399"/>
                          </a:solidFill>
                          <a:effectLst/>
                          <a:latin typeface="微軟正黑體" panose="020B0604030504040204" pitchFamily="34" charset="-120"/>
                          <a:ea typeface="微軟正黑體" panose="020B0604030504040204" pitchFamily="34" charset="-120"/>
                        </a:rPr>
                        <a:t>--------------------------------------------------------------</a:t>
                      </a:r>
                      <a:r>
                        <a:rPr lang="zh-TW" altLang="en-US" sz="1400" b="0" i="0" u="none" strike="noStrike" dirty="0">
                          <a:solidFill>
                            <a:srgbClr val="FF3399"/>
                          </a:solidFill>
                          <a:effectLst/>
                          <a:latin typeface="微軟正黑體" panose="020B0604030504040204" pitchFamily="34" charset="-120"/>
                          <a:ea typeface="微軟正黑體" panose="020B0604030504040204" pitchFamily="34" charset="-120"/>
                        </a:rPr>
                        <a:t/>
                      </a:r>
                      <a:br>
                        <a:rPr lang="zh-TW" altLang="en-US" sz="1400" b="0" i="0" u="none" strike="noStrike" dirty="0">
                          <a:solidFill>
                            <a:srgbClr val="FF3399"/>
                          </a:solidFill>
                          <a:effectLst/>
                          <a:latin typeface="微軟正黑體" panose="020B0604030504040204" pitchFamily="34" charset="-120"/>
                          <a:ea typeface="微軟正黑體" panose="020B0604030504040204" pitchFamily="34" charset="-120"/>
                        </a:rPr>
                      </a:br>
                      <a:r>
                        <a:rPr lang="en-US" altLang="zh-TW" sz="1400" b="0" i="0" u="none" strike="noStrike" dirty="0">
                          <a:solidFill>
                            <a:srgbClr val="404040"/>
                          </a:solidFill>
                          <a:effectLst/>
                          <a:latin typeface="微軟正黑體" panose="020B0604030504040204" pitchFamily="34" charset="-120"/>
                          <a:ea typeface="微軟正黑體" panose="020B0604030504040204" pitchFamily="34" charset="-120"/>
                        </a:rPr>
                        <a:t>[1</a:t>
                      </a:r>
                      <a:r>
                        <a:rPr lang="en-US" altLang="zh-TW" sz="1400" b="0" i="0" u="none" strike="noStrike" dirty="0" smtClean="0">
                          <a:solidFill>
                            <a:srgbClr val="404040"/>
                          </a:solidFill>
                          <a:effectLst/>
                          <a:latin typeface="微軟正黑體" panose="020B0604030504040204" pitchFamily="34" charset="-120"/>
                          <a:ea typeface="微軟正黑體" panose="020B0604030504040204" pitchFamily="34" charset="-120"/>
                        </a:rPr>
                        <a:t>]</a:t>
                      </a:r>
                      <a:r>
                        <a:rPr lang="zh-TW" altLang="en-US" sz="1400" b="0" i="0" u="none" strike="noStrike" dirty="0" smtClean="0">
                          <a:solidFill>
                            <a:srgbClr val="404040"/>
                          </a:solidFill>
                          <a:effectLst/>
                          <a:latin typeface="微軟正黑體" panose="020B0604030504040204" pitchFamily="34" charset="-120"/>
                          <a:ea typeface="微軟正黑體" panose="020B0604030504040204" pitchFamily="34" charset="-120"/>
                        </a:rPr>
                        <a:t> </a:t>
                      </a:r>
                      <a:r>
                        <a:rPr lang="zh-TW" altLang="en-US" sz="1400" b="0" i="0" u="none" strike="noStrike" baseline="0" dirty="0" smtClean="0">
                          <a:solidFill>
                            <a:srgbClr val="404040"/>
                          </a:solidFill>
                          <a:effectLst/>
                          <a:latin typeface="微軟正黑體" panose="020B0604030504040204" pitchFamily="34" charset="-120"/>
                          <a:ea typeface="微軟正黑體" panose="020B0604030504040204" pitchFamily="34" charset="-120"/>
                        </a:rPr>
                        <a:t> </a:t>
                      </a:r>
                      <a:r>
                        <a:rPr lang="en-US" altLang="zh-TW" sz="1400" b="0" i="0" u="none" strike="noStrike" baseline="0" dirty="0" smtClean="0">
                          <a:solidFill>
                            <a:srgbClr val="404040"/>
                          </a:solidFill>
                          <a:effectLst/>
                          <a:latin typeface="微軟正黑體" panose="020B0604030504040204" pitchFamily="34" charset="-120"/>
                          <a:ea typeface="微軟正黑體" panose="020B0604030504040204" pitchFamily="34" charset="-120"/>
                        </a:rPr>
                        <a:t>7/6</a:t>
                      </a:r>
                      <a:r>
                        <a:rPr lang="zh-TW" altLang="en-US" sz="1400" b="0" i="0" u="none" strike="noStrike" dirty="0" smtClean="0">
                          <a:solidFill>
                            <a:srgbClr val="404040"/>
                          </a:solidFill>
                          <a:effectLst/>
                          <a:latin typeface="微軟正黑體" panose="020B0604030504040204" pitchFamily="34" charset="-120"/>
                          <a:ea typeface="微軟正黑體" panose="020B0604030504040204" pitchFamily="34" charset="-120"/>
                        </a:rPr>
                        <a:t>完成需求確認與程式開發</a:t>
                      </a:r>
                      <a:endParaRPr lang="en-US" altLang="zh-TW" sz="1400" b="0" i="0" u="none" strike="noStrike" dirty="0" smtClean="0">
                        <a:solidFill>
                          <a:srgbClr val="404040"/>
                        </a:solidFill>
                        <a:effectLst/>
                        <a:latin typeface="微軟正黑體" panose="020B0604030504040204" pitchFamily="34" charset="-120"/>
                        <a:ea typeface="微軟正黑體" panose="020B0604030504040204" pitchFamily="34" charset="-120"/>
                      </a:endParaRPr>
                    </a:p>
                    <a:p>
                      <a:pPr algn="l" fontAlgn="ctr"/>
                      <a:r>
                        <a:rPr lang="en-US" altLang="zh-TW" sz="1400" b="0" i="0" u="none" strike="noStrike" dirty="0" smtClean="0">
                          <a:solidFill>
                            <a:srgbClr val="404040"/>
                          </a:solidFill>
                          <a:effectLst/>
                          <a:latin typeface="微軟正黑體" panose="020B0604030504040204" pitchFamily="34" charset="-120"/>
                          <a:ea typeface="微軟正黑體" panose="020B0604030504040204" pitchFamily="34" charset="-120"/>
                        </a:rPr>
                        <a:t>[2]  7/7</a:t>
                      </a:r>
                      <a:r>
                        <a:rPr lang="zh-TW" altLang="en-US" sz="1400" b="0" i="0" u="none" strike="noStrike" dirty="0" smtClean="0">
                          <a:solidFill>
                            <a:srgbClr val="404040"/>
                          </a:solidFill>
                          <a:effectLst/>
                          <a:latin typeface="微軟正黑體" panose="020B0604030504040204" pitchFamily="34" charset="-120"/>
                          <a:ea typeface="微軟正黑體" panose="020B0604030504040204" pitchFamily="34" charset="-120"/>
                        </a:rPr>
                        <a:t>進入</a:t>
                      </a:r>
                      <a:r>
                        <a:rPr lang="en-US" altLang="zh-TW" sz="1400" b="0" i="0" u="none" strike="noStrike" dirty="0" smtClean="0">
                          <a:solidFill>
                            <a:srgbClr val="404040"/>
                          </a:solidFill>
                          <a:effectLst/>
                          <a:latin typeface="微軟正黑體" panose="020B0604030504040204" pitchFamily="34" charset="-120"/>
                          <a:ea typeface="微軟正黑體" panose="020B0604030504040204" pitchFamily="34" charset="-120"/>
                        </a:rPr>
                        <a:t>SIT</a:t>
                      </a:r>
                      <a:r>
                        <a:rPr lang="zh-TW" altLang="en-US" sz="1400" b="0" i="0" u="none" strike="noStrike" dirty="0" smtClean="0">
                          <a:solidFill>
                            <a:srgbClr val="404040"/>
                          </a:solidFill>
                          <a:effectLst/>
                          <a:latin typeface="微軟正黑體" panose="020B0604030504040204" pitchFamily="34" charset="-120"/>
                          <a:ea typeface="微軟正黑體" panose="020B0604030504040204" pitchFamily="34" charset="-120"/>
                        </a:rPr>
                        <a:t>、</a:t>
                      </a:r>
                      <a:r>
                        <a:rPr lang="en-US" altLang="zh-TW" sz="1400" b="0" i="0" u="none" strike="noStrike" dirty="0" smtClean="0">
                          <a:solidFill>
                            <a:srgbClr val="404040"/>
                          </a:solidFill>
                          <a:effectLst/>
                          <a:latin typeface="微軟正黑體" panose="020B0604030504040204" pitchFamily="34" charset="-120"/>
                          <a:ea typeface="微軟正黑體" panose="020B0604030504040204" pitchFamily="34" charset="-120"/>
                        </a:rPr>
                        <a:t>UAT</a:t>
                      </a:r>
                      <a:r>
                        <a:rPr lang="zh-TW" altLang="en-US" sz="1400" b="0" i="0" u="none" strike="noStrike" dirty="0" smtClean="0">
                          <a:solidFill>
                            <a:srgbClr val="404040"/>
                          </a:solidFill>
                          <a:effectLst/>
                          <a:latin typeface="微軟正黑體" panose="020B0604030504040204" pitchFamily="34" charset="-120"/>
                          <a:ea typeface="微軟正黑體" panose="020B0604030504040204" pitchFamily="34" charset="-120"/>
                        </a:rPr>
                        <a:t>階段</a:t>
                      </a:r>
                      <a:endParaRPr lang="en-US" altLang="zh-TW" sz="1400" b="0" i="0" u="none" strike="noStrike" dirty="0" smtClean="0">
                        <a:solidFill>
                          <a:srgbClr val="404040"/>
                        </a:solidFill>
                        <a:effectLst/>
                        <a:latin typeface="微軟正黑體" panose="020B0604030504040204" pitchFamily="34" charset="-120"/>
                        <a:ea typeface="微軟正黑體" panose="020B0604030504040204" pitchFamily="34" charset="-120"/>
                      </a:endParaRPr>
                    </a:p>
                  </a:txBody>
                  <a:tcPr marL="9525" marR="9525" marT="9525" marB="0">
                    <a:solidFill>
                      <a:schemeClr val="bg1">
                        <a:lumMod val="95000"/>
                      </a:schemeClr>
                    </a:solidFill>
                  </a:tcPr>
                </a:tc>
                <a:extLst>
                  <a:ext uri="{0D108BD9-81ED-4DB2-BD59-A6C34878D82A}">
                    <a16:rowId xmlns:a16="http://schemas.microsoft.com/office/drawing/2014/main" val="897590000"/>
                  </a:ext>
                </a:extLst>
              </a:tr>
              <a:tr h="1385880">
                <a:tc>
                  <a:txBody>
                    <a:bodyPr/>
                    <a:lstStyle/>
                    <a:p>
                      <a:pPr algn="l" fontAlgn="ctr"/>
                      <a:r>
                        <a:rPr lang="en-US" altLang="zh-TW" sz="1400" b="1" i="0" u="none" strike="noStrike" dirty="0" smtClean="0">
                          <a:solidFill>
                            <a:srgbClr val="404040"/>
                          </a:solidFill>
                          <a:effectLst/>
                          <a:latin typeface="微軟正黑體" panose="020B0604030504040204" pitchFamily="34" charset="-120"/>
                          <a:ea typeface="微軟正黑體" panose="020B0604030504040204" pitchFamily="34" charset="-120"/>
                        </a:rPr>
                        <a:t>RE201902707</a:t>
                      </a:r>
                    </a:p>
                    <a:p>
                      <a:pPr algn="l" fontAlgn="ctr"/>
                      <a:r>
                        <a:rPr lang="zh-TW" altLang="en-US" sz="1400" b="0" i="0" u="none" strike="noStrike" dirty="0" smtClean="0">
                          <a:solidFill>
                            <a:srgbClr val="404040"/>
                          </a:solidFill>
                          <a:effectLst/>
                          <a:latin typeface="微軟正黑體" panose="020B0604030504040204" pitchFamily="34" charset="-120"/>
                          <a:ea typeface="微軟正黑體" panose="020B0604030504040204" pitchFamily="34" charset="-120"/>
                        </a:rPr>
                        <a:t>國外投資帳務系統主、被動交易查詢畫面作業</a:t>
                      </a:r>
                      <a:endParaRPr lang="zh-TW" altLang="en-US" sz="1400" b="0" i="0" u="none" strike="noStrike" dirty="0">
                        <a:solidFill>
                          <a:srgbClr val="404040"/>
                        </a:solidFill>
                        <a:effectLst/>
                        <a:latin typeface="微軟正黑體" panose="020B0604030504040204" pitchFamily="34" charset="-120"/>
                        <a:ea typeface="微軟正黑體" panose="020B0604030504040204" pitchFamily="34" charset="-120"/>
                      </a:endParaRPr>
                    </a:p>
                  </a:txBody>
                  <a:tcPr marL="9525" marR="9525" marT="9525" marB="0" anchor="c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400" b="1" i="0" u="none" strike="noStrike" dirty="0" smtClean="0">
                          <a:solidFill>
                            <a:srgbClr val="FF0000"/>
                          </a:solidFill>
                          <a:effectLst/>
                          <a:latin typeface="微軟正黑體" panose="020B0604030504040204" pitchFamily="34" charset="-120"/>
                          <a:ea typeface="微軟正黑體" panose="020B0604030504040204" pitchFamily="34" charset="-120"/>
                        </a:rPr>
                        <a:t>執行中</a:t>
                      </a:r>
                    </a:p>
                    <a:p>
                      <a:pPr algn="ctr" fontAlgn="ctr"/>
                      <a:endParaRPr lang="zh-TW" altLang="en-US" sz="1400" b="1" i="0" u="none" strike="noStrike" dirty="0">
                        <a:solidFill>
                          <a:srgbClr val="FF0000"/>
                        </a:solidFill>
                        <a:effectLst/>
                        <a:latin typeface="微軟正黑體" panose="020B0604030504040204" pitchFamily="34" charset="-120"/>
                        <a:ea typeface="微軟正黑體" panose="020B0604030504040204" pitchFamily="34" charset="-120"/>
                      </a:endParaRPr>
                    </a:p>
                  </a:txBody>
                  <a:tcPr marL="9525" marR="9525" marT="9525" marB="0" anchor="ctr">
                    <a:solidFill>
                      <a:schemeClr val="bg1">
                        <a:lumMod val="95000"/>
                      </a:schemeClr>
                    </a:solidFill>
                  </a:tcPr>
                </a:tc>
                <a:tc>
                  <a:txBody>
                    <a:bodyPr/>
                    <a:lstStyle/>
                    <a:p>
                      <a:pPr algn="r" fontAlgn="ct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142875" marT="9525" marB="0" anchor="ctr">
                    <a:solidFill>
                      <a:schemeClr val="bg1">
                        <a:lumMod val="95000"/>
                      </a:schemeClr>
                    </a:solidFill>
                  </a:tcPr>
                </a:tc>
                <a:tc>
                  <a:txBody>
                    <a:bodyPr/>
                    <a:lstStyle/>
                    <a:p>
                      <a:pPr algn="l" fontAlgn="ctr"/>
                      <a:r>
                        <a:rPr lang="zh-TW" altLang="en-US" sz="1600" b="1" i="0" u="none" strike="noStrike" dirty="0" smtClean="0">
                          <a:solidFill>
                            <a:srgbClr val="FF3399"/>
                          </a:solidFill>
                          <a:effectLst/>
                          <a:latin typeface="微軟正黑體" panose="020B0604030504040204" pitchFamily="34" charset="-120"/>
                          <a:ea typeface="微軟正黑體" panose="020B0604030504040204" pitchFamily="34" charset="-120"/>
                        </a:rPr>
                        <a:t>功能優化</a:t>
                      </a:r>
                      <a:r>
                        <a:rPr lang="zh-TW" altLang="en-US" sz="1400" b="0" i="0" u="none" strike="noStrike" dirty="0" smtClean="0">
                          <a:solidFill>
                            <a:srgbClr val="FF3399"/>
                          </a:solidFill>
                          <a:effectLst/>
                          <a:latin typeface="微軟正黑體" panose="020B0604030504040204" pitchFamily="34" charset="-120"/>
                          <a:ea typeface="微軟正黑體" panose="020B0604030504040204" pitchFamily="34" charset="-120"/>
                        </a:rPr>
                        <a:t>，企業活動覆核功能，將人員相關欄位改為顯示</a:t>
                      </a:r>
                      <a:endParaRPr lang="en-US" altLang="zh-TW" sz="1400" b="0" i="0" u="none" strike="noStrike" dirty="0" smtClean="0">
                        <a:solidFill>
                          <a:srgbClr val="FF3399"/>
                        </a:solidFill>
                        <a:effectLst/>
                        <a:latin typeface="微軟正黑體" panose="020B0604030504040204" pitchFamily="34" charset="-120"/>
                        <a:ea typeface="微軟正黑體" panose="020B0604030504040204" pitchFamily="34" charset="-120"/>
                      </a:endParaRPr>
                    </a:p>
                    <a:p>
                      <a:pPr algn="l" fontAlgn="ctr"/>
                      <a:r>
                        <a:rPr lang="zh-TW" altLang="en-US" sz="1400" b="0" i="0" u="none" strike="noStrike" dirty="0" smtClean="0">
                          <a:solidFill>
                            <a:srgbClr val="FF3399"/>
                          </a:solidFill>
                          <a:effectLst/>
                          <a:latin typeface="微軟正黑體" panose="020B0604030504040204" pitchFamily="34" charset="-120"/>
                          <a:ea typeface="微軟正黑體" panose="020B0604030504040204" pitchFamily="34" charset="-120"/>
                        </a:rPr>
                        <a:t>名字，現行是顯示員編，不易辨識。</a:t>
                      </a:r>
                      <a:endParaRPr lang="en-US" altLang="zh-TW" sz="1400" b="0" i="0" u="none" strike="noStrike" dirty="0" smtClean="0">
                        <a:solidFill>
                          <a:srgbClr val="FF3399"/>
                        </a:solidFill>
                        <a:effectLst/>
                        <a:latin typeface="微軟正黑體" panose="020B0604030504040204" pitchFamily="34" charset="-120"/>
                        <a:ea typeface="微軟正黑體" panose="020B0604030504040204" pitchFamily="34" charset="-120"/>
                      </a:endParaRPr>
                    </a:p>
                    <a:p>
                      <a:pPr algn="l" fontAlgn="ctr"/>
                      <a:r>
                        <a:rPr lang="en-US" altLang="zh-TW" sz="1400" b="0" i="0" u="none" strike="noStrike" baseline="0" dirty="0" smtClean="0">
                          <a:solidFill>
                            <a:srgbClr val="FF3399"/>
                          </a:solidFill>
                          <a:effectLst/>
                          <a:latin typeface="微軟正黑體" panose="020B0604030504040204" pitchFamily="34" charset="-120"/>
                          <a:ea typeface="微軟正黑體" panose="020B0604030504040204" pitchFamily="34" charset="-120"/>
                        </a:rPr>
                        <a:t>----------------</a:t>
                      </a:r>
                      <a:r>
                        <a:rPr lang="en-US" altLang="zh-TW" sz="1400" b="0" i="0" u="none" strike="noStrike" dirty="0" smtClean="0">
                          <a:solidFill>
                            <a:srgbClr val="FF3399"/>
                          </a:solidFill>
                          <a:effectLst/>
                          <a:latin typeface="微軟正黑體" panose="020B0604030504040204" pitchFamily="34" charset="-120"/>
                          <a:ea typeface="微軟正黑體" panose="020B0604030504040204" pitchFamily="34" charset="-120"/>
                        </a:rPr>
                        <a:t>----------------------------------------------</a:t>
                      </a:r>
                      <a:endParaRPr lang="zh-TW" altLang="en-US" sz="1400" b="0" i="0" u="none" strike="noStrike" dirty="0" smtClean="0">
                        <a:solidFill>
                          <a:srgbClr val="FF3399"/>
                        </a:solidFill>
                        <a:effectLst/>
                        <a:latin typeface="微軟正黑體" panose="020B0604030504040204" pitchFamily="34" charset="-120"/>
                        <a:ea typeface="微軟正黑體" panose="020B0604030504040204" pitchFamily="34" charset="-120"/>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TW" sz="1400" b="0" i="0" u="none" strike="noStrike" dirty="0" smtClean="0">
                          <a:solidFill>
                            <a:srgbClr val="404040"/>
                          </a:solidFill>
                          <a:effectLst/>
                          <a:latin typeface="微軟正黑體" panose="020B0604030504040204" pitchFamily="34" charset="-120"/>
                          <a:ea typeface="微軟正黑體" panose="020B0604030504040204" pitchFamily="34" charset="-120"/>
                        </a:rPr>
                        <a:t>[1]</a:t>
                      </a:r>
                      <a:r>
                        <a:rPr lang="zh-TW" altLang="en-US" sz="1400" b="0" i="0" u="none" strike="noStrike" dirty="0" smtClean="0">
                          <a:solidFill>
                            <a:srgbClr val="404040"/>
                          </a:solidFill>
                          <a:effectLst/>
                          <a:latin typeface="微軟正黑體" panose="020B0604030504040204" pitchFamily="34" charset="-120"/>
                          <a:ea typeface="微軟正黑體" panose="020B0604030504040204" pitchFamily="34" charset="-120"/>
                        </a:rPr>
                        <a:t> </a:t>
                      </a:r>
                      <a:r>
                        <a:rPr lang="zh-TW" altLang="en-US" sz="1400" b="0" i="0" u="none" strike="noStrike" baseline="0" dirty="0" smtClean="0">
                          <a:solidFill>
                            <a:srgbClr val="404040"/>
                          </a:solidFill>
                          <a:effectLst/>
                          <a:latin typeface="微軟正黑體" panose="020B0604030504040204" pitchFamily="34" charset="-120"/>
                          <a:ea typeface="微軟正黑體" panose="020B0604030504040204" pitchFamily="34" charset="-120"/>
                        </a:rPr>
                        <a:t> </a:t>
                      </a:r>
                      <a:r>
                        <a:rPr lang="en-US" altLang="zh-TW" sz="1400" b="0" i="0" u="none" strike="noStrike" baseline="0" dirty="0" smtClean="0">
                          <a:solidFill>
                            <a:srgbClr val="404040"/>
                          </a:solidFill>
                          <a:effectLst/>
                          <a:latin typeface="微軟正黑體" panose="020B0604030504040204" pitchFamily="34" charset="-120"/>
                          <a:ea typeface="微軟正黑體" panose="020B0604030504040204" pitchFamily="34" charset="-120"/>
                        </a:rPr>
                        <a:t>7/6</a:t>
                      </a:r>
                      <a:r>
                        <a:rPr lang="zh-TW" altLang="en-US" sz="1400" b="0" i="0" u="none" strike="noStrike" baseline="0" dirty="0" smtClean="0">
                          <a:solidFill>
                            <a:srgbClr val="404040"/>
                          </a:solidFill>
                          <a:effectLst/>
                          <a:latin typeface="微軟正黑體" panose="020B0604030504040204" pitchFamily="34" charset="-120"/>
                          <a:ea typeface="微軟正黑體" panose="020B0604030504040204" pitchFamily="34" charset="-120"/>
                        </a:rPr>
                        <a:t>開始進行</a:t>
                      </a:r>
                      <a:r>
                        <a:rPr lang="zh-TW" altLang="en-US" sz="1400" b="0" i="0" u="none" strike="noStrike" dirty="0" smtClean="0">
                          <a:solidFill>
                            <a:srgbClr val="404040"/>
                          </a:solidFill>
                          <a:effectLst/>
                          <a:latin typeface="微軟正黑體" panose="020B0604030504040204" pitchFamily="34" charset="-120"/>
                          <a:ea typeface="微軟正黑體" panose="020B0604030504040204" pitchFamily="34" charset="-120"/>
                        </a:rPr>
                        <a:t>需求確認與撰寫</a:t>
                      </a:r>
                      <a:endParaRPr lang="en-US" altLang="zh-TW" sz="1400" b="0" i="0" u="none" strike="noStrike" dirty="0" smtClean="0">
                        <a:solidFill>
                          <a:srgbClr val="404040"/>
                        </a:solidFill>
                        <a:effectLst/>
                        <a:latin typeface="微軟正黑體" panose="020B0604030504040204" pitchFamily="34" charset="-120"/>
                        <a:ea typeface="微軟正黑體" panose="020B0604030504040204" pitchFamily="34" charset="-120"/>
                      </a:endParaRPr>
                    </a:p>
                  </a:txBody>
                  <a:tcPr marL="9525" marR="9525" marT="9525" marB="0">
                    <a:solidFill>
                      <a:schemeClr val="bg1">
                        <a:lumMod val="95000"/>
                      </a:schemeClr>
                    </a:solidFill>
                  </a:tcPr>
                </a:tc>
                <a:extLst>
                  <a:ext uri="{0D108BD9-81ED-4DB2-BD59-A6C34878D82A}">
                    <a16:rowId xmlns:a16="http://schemas.microsoft.com/office/drawing/2014/main" val="4061410312"/>
                  </a:ext>
                </a:extLst>
              </a:tr>
            </a:tbl>
          </a:graphicData>
        </a:graphic>
      </p:graphicFrame>
      <p:graphicFrame>
        <p:nvGraphicFramePr>
          <p:cNvPr id="6" name="圖表 5"/>
          <p:cNvGraphicFramePr/>
          <p:nvPr>
            <p:extLst/>
          </p:nvPr>
        </p:nvGraphicFramePr>
        <p:xfrm>
          <a:off x="2771800" y="3938717"/>
          <a:ext cx="1440160" cy="10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圖表 6"/>
          <p:cNvGraphicFramePr/>
          <p:nvPr>
            <p:extLst/>
          </p:nvPr>
        </p:nvGraphicFramePr>
        <p:xfrm>
          <a:off x="2771800" y="5279597"/>
          <a:ext cx="1440160" cy="108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208578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6147" name="內容版面配置區 2"/>
          <p:cNvSpPr>
            <a:spLocks noGrp="1"/>
          </p:cNvSpPr>
          <p:nvPr>
            <p:ph sz="quarter" idx="10"/>
          </p:nvPr>
        </p:nvSpPr>
        <p:spPr bwMode="auto">
          <a:xfrm>
            <a:off x="147859" y="1220575"/>
            <a:ext cx="8856984" cy="51841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TW" altLang="en-US" sz="2400" dirty="0" smtClean="0"/>
              <a:t>    國外投資帳務系統</a:t>
            </a:r>
            <a:endParaRPr lang="en-US" altLang="zh-TW" sz="2400" dirty="0" smtClean="0"/>
          </a:p>
          <a:p>
            <a:pPr marL="857250" lvl="1" indent="-457200">
              <a:buFont typeface="Wingdings" panose="05000000000000000000" pitchFamily="2" charset="2"/>
              <a:buChar char="n"/>
            </a:pPr>
            <a:r>
              <a:rPr lang="zh-TW" altLang="en-US" sz="3000" dirty="0" smtClean="0">
                <a:latin typeface="微軟正黑體" pitchFamily="34" charset="-120"/>
                <a:ea typeface="微軟正黑體" pitchFamily="34" charset="-120"/>
              </a:rPr>
              <a:t>需求單</a:t>
            </a:r>
            <a:r>
              <a:rPr lang="en-US" altLang="zh-TW" sz="3000" dirty="0" smtClean="0">
                <a:latin typeface="微軟正黑體" pitchFamily="34" charset="-120"/>
                <a:ea typeface="微軟正黑體" pitchFamily="34" charset="-120"/>
              </a:rPr>
              <a:t>(</a:t>
            </a:r>
            <a:r>
              <a:rPr lang="zh-TW" altLang="en-US" sz="3000" u="sng" dirty="0" smtClean="0">
                <a:latin typeface="微軟正黑體" pitchFamily="34" charset="-120"/>
                <a:ea typeface="微軟正黑體" pitchFamily="34" charset="-120"/>
              </a:rPr>
              <a:t>廠商開發</a:t>
            </a:r>
            <a:r>
              <a:rPr lang="zh-TW" altLang="en-US" sz="3000" dirty="0" smtClean="0">
                <a:latin typeface="微軟正黑體" pitchFamily="34" charset="-120"/>
                <a:ea typeface="微軟正黑體" pitchFamily="34" charset="-120"/>
              </a:rPr>
              <a:t>預計完成</a:t>
            </a:r>
            <a:r>
              <a:rPr lang="en-US" altLang="zh-TW" sz="3000" dirty="0" smtClean="0">
                <a:latin typeface="微軟正黑體" pitchFamily="34" charset="-120"/>
                <a:ea typeface="微軟正黑體" pitchFamily="34" charset="-120"/>
              </a:rPr>
              <a:t>)</a:t>
            </a:r>
          </a:p>
          <a:p>
            <a:pPr marL="857250" lvl="1" indent="-457200" eaLnBrk="1" hangingPunct="1">
              <a:lnSpc>
                <a:spcPct val="150000"/>
              </a:lnSpc>
              <a:spcBef>
                <a:spcPct val="0"/>
              </a:spcBef>
              <a:buFont typeface="Wingdings" pitchFamily="2" charset="2"/>
              <a:buChar char="n"/>
            </a:pPr>
            <a:endParaRPr lang="en-US" altLang="zh-TW" sz="2000" dirty="0" smtClean="0">
              <a:latin typeface="微軟正黑體" pitchFamily="34" charset="-120"/>
              <a:ea typeface="微軟正黑體" pitchFamily="34" charset="-120"/>
            </a:endParaRPr>
          </a:p>
        </p:txBody>
      </p:sp>
      <p:graphicFrame>
        <p:nvGraphicFramePr>
          <p:cNvPr id="10" name="表格 9"/>
          <p:cNvGraphicFramePr>
            <a:graphicFrameLocks noGrp="1"/>
          </p:cNvGraphicFramePr>
          <p:nvPr>
            <p:extLst/>
          </p:nvPr>
        </p:nvGraphicFramePr>
        <p:xfrm>
          <a:off x="147860" y="2349674"/>
          <a:ext cx="8856984" cy="1899904"/>
        </p:xfrm>
        <a:graphic>
          <a:graphicData uri="http://schemas.openxmlformats.org/drawingml/2006/table">
            <a:tbl>
              <a:tblPr firstRow="1" bandRow="1">
                <a:tableStyleId>{5C22544A-7EE6-4342-B048-85BDC9FD1C3A}</a:tableStyleId>
              </a:tblPr>
              <a:tblGrid>
                <a:gridCol w="1919013">
                  <a:extLst>
                    <a:ext uri="{9D8B030D-6E8A-4147-A177-3AD203B41FA5}">
                      <a16:colId xmlns:a16="http://schemas.microsoft.com/office/drawing/2014/main" val="3066537830"/>
                    </a:ext>
                  </a:extLst>
                </a:gridCol>
                <a:gridCol w="738082">
                  <a:extLst>
                    <a:ext uri="{9D8B030D-6E8A-4147-A177-3AD203B41FA5}">
                      <a16:colId xmlns:a16="http://schemas.microsoft.com/office/drawing/2014/main" val="1445048774"/>
                    </a:ext>
                  </a:extLst>
                </a:gridCol>
                <a:gridCol w="1402356">
                  <a:extLst>
                    <a:ext uri="{9D8B030D-6E8A-4147-A177-3AD203B41FA5}">
                      <a16:colId xmlns:a16="http://schemas.microsoft.com/office/drawing/2014/main" val="3674379904"/>
                    </a:ext>
                  </a:extLst>
                </a:gridCol>
                <a:gridCol w="4797533">
                  <a:extLst>
                    <a:ext uri="{9D8B030D-6E8A-4147-A177-3AD203B41FA5}">
                      <a16:colId xmlns:a16="http://schemas.microsoft.com/office/drawing/2014/main" val="3375997410"/>
                    </a:ext>
                  </a:extLst>
                </a:gridCol>
              </a:tblGrid>
              <a:tr h="514024">
                <a:tc>
                  <a:txBody>
                    <a:bodyPr/>
                    <a:lstStyle/>
                    <a:p>
                      <a:pPr algn="ctr" fontAlgn="ctr"/>
                      <a:r>
                        <a:rPr lang="zh-TW" altLang="en-US" sz="1600" b="1" i="0" u="none" strike="noStrike" dirty="0">
                          <a:solidFill>
                            <a:srgbClr val="404040"/>
                          </a:solidFill>
                          <a:effectLst/>
                          <a:latin typeface="微軟正黑體" panose="020B0604030504040204" pitchFamily="34" charset="-120"/>
                          <a:ea typeface="微軟正黑體" panose="020B0604030504040204" pitchFamily="34" charset="-120"/>
                        </a:rPr>
                        <a:t>工作</a:t>
                      </a:r>
                    </a:p>
                  </a:txBody>
                  <a:tcPr marL="9525" marR="9525" marT="9525" marB="0" anchor="ctr">
                    <a:solidFill>
                      <a:srgbClr val="FFC000"/>
                    </a:solidFill>
                  </a:tcPr>
                </a:tc>
                <a:tc>
                  <a:txBody>
                    <a:bodyPr/>
                    <a:lstStyle/>
                    <a:p>
                      <a:pPr algn="ctr" fontAlgn="ctr"/>
                      <a:r>
                        <a:rPr lang="zh-TW" altLang="en-US" sz="1600" b="1" i="0" u="none" strike="noStrike" dirty="0">
                          <a:solidFill>
                            <a:srgbClr val="404040"/>
                          </a:solidFill>
                          <a:effectLst/>
                          <a:latin typeface="微軟正黑體" panose="020B0604030504040204" pitchFamily="34" charset="-120"/>
                          <a:ea typeface="微軟正黑體" panose="020B0604030504040204" pitchFamily="34" charset="-120"/>
                        </a:rPr>
                        <a:t>狀態 </a:t>
                      </a:r>
                    </a:p>
                  </a:txBody>
                  <a:tcPr marL="9525" marR="9525" marT="9525" marB="0" anchor="ctr">
                    <a:solidFill>
                      <a:srgbClr val="FFC000"/>
                    </a:solidFill>
                  </a:tcPr>
                </a:tc>
                <a:tc>
                  <a:txBody>
                    <a:bodyPr/>
                    <a:lstStyle/>
                    <a:p>
                      <a:pPr algn="ctr" fontAlgn="ctr"/>
                      <a:r>
                        <a:rPr lang="zh-TW" altLang="en-US" sz="1600" b="1" i="0" u="none" strike="noStrike" dirty="0">
                          <a:solidFill>
                            <a:srgbClr val="404040"/>
                          </a:solidFill>
                          <a:effectLst/>
                          <a:latin typeface="微軟正黑體" panose="020B0604030504040204" pitchFamily="34" charset="-120"/>
                          <a:ea typeface="微軟正黑體" panose="020B0604030504040204" pitchFamily="34" charset="-120"/>
                        </a:rPr>
                        <a:t>完成百分比</a:t>
                      </a:r>
                    </a:p>
                  </a:txBody>
                  <a:tcPr marL="9525" marR="9525" marT="9525" marB="0" anchor="ctr">
                    <a:solidFill>
                      <a:srgbClr val="FFC000"/>
                    </a:solidFill>
                  </a:tcPr>
                </a:tc>
                <a:tc>
                  <a:txBody>
                    <a:bodyPr/>
                    <a:lstStyle/>
                    <a:p>
                      <a:pPr algn="ctr" fontAlgn="ctr"/>
                      <a:r>
                        <a:rPr lang="zh-TW" altLang="en-US" sz="1600" b="1" i="0" u="none" strike="noStrike" dirty="0">
                          <a:solidFill>
                            <a:srgbClr val="404040"/>
                          </a:solidFill>
                          <a:effectLst/>
                          <a:latin typeface="微軟正黑體" panose="020B0604030504040204" pitchFamily="34" charset="-120"/>
                          <a:ea typeface="微軟正黑體" panose="020B0604030504040204" pitchFamily="34" charset="-120"/>
                        </a:rPr>
                        <a:t>備註</a:t>
                      </a:r>
                    </a:p>
                  </a:txBody>
                  <a:tcPr marL="9525" marR="9525" marT="9525" marB="0" anchor="ctr">
                    <a:solidFill>
                      <a:srgbClr val="FFC000"/>
                    </a:solidFill>
                  </a:tcPr>
                </a:tc>
                <a:extLst>
                  <a:ext uri="{0D108BD9-81ED-4DB2-BD59-A6C34878D82A}">
                    <a16:rowId xmlns:a16="http://schemas.microsoft.com/office/drawing/2014/main" val="526610415"/>
                  </a:ext>
                </a:extLst>
              </a:tr>
              <a:tr h="1385880">
                <a:tc>
                  <a:txBody>
                    <a:bodyPr/>
                    <a:lstStyle/>
                    <a:p>
                      <a:pPr algn="l" fontAlgn="ctr"/>
                      <a:r>
                        <a:rPr lang="en-US" altLang="zh-TW" sz="1400" b="1" i="0" u="none" strike="noStrike" dirty="0">
                          <a:solidFill>
                            <a:srgbClr val="404040"/>
                          </a:solidFill>
                          <a:effectLst/>
                          <a:latin typeface="微軟正黑體" panose="020B0604030504040204" pitchFamily="34" charset="-120"/>
                          <a:ea typeface="微軟正黑體" panose="020B0604030504040204" pitchFamily="34" charset="-120"/>
                        </a:rPr>
                        <a:t>RE201802630 </a:t>
                      </a:r>
                      <a:r>
                        <a:rPr lang="en-US" altLang="zh-TW" sz="1400" b="0" i="0" u="none" strike="noStrike" dirty="0">
                          <a:solidFill>
                            <a:srgbClr val="404040"/>
                          </a:solidFill>
                          <a:effectLst/>
                          <a:latin typeface="微軟正黑體" panose="020B0604030504040204" pitchFamily="34" charset="-120"/>
                          <a:ea typeface="微軟正黑體" panose="020B0604030504040204" pitchFamily="34" charset="-120"/>
                        </a:rPr>
                        <a:t/>
                      </a:r>
                      <a:br>
                        <a:rPr lang="en-US" altLang="zh-TW" sz="1400" b="0" i="0" u="none" strike="noStrike" dirty="0">
                          <a:solidFill>
                            <a:srgbClr val="404040"/>
                          </a:solidFill>
                          <a:effectLst/>
                          <a:latin typeface="微軟正黑體" panose="020B0604030504040204" pitchFamily="34" charset="-120"/>
                          <a:ea typeface="微軟正黑體" panose="020B0604030504040204" pitchFamily="34" charset="-120"/>
                        </a:rPr>
                      </a:br>
                      <a:r>
                        <a:rPr lang="en-US" altLang="zh-TW" sz="1400" b="0" i="0" u="none" strike="noStrike" dirty="0">
                          <a:solidFill>
                            <a:srgbClr val="404040"/>
                          </a:solidFill>
                          <a:effectLst/>
                          <a:latin typeface="微軟正黑體" panose="020B0604030504040204" pitchFamily="34" charset="-120"/>
                          <a:ea typeface="微軟正黑體" panose="020B0604030504040204" pitchFamily="34" charset="-120"/>
                        </a:rPr>
                        <a:t>CSA</a:t>
                      </a:r>
                      <a:r>
                        <a:rPr lang="zh-TW" altLang="en-US" sz="1400" b="0" i="0" u="none" strike="noStrike" dirty="0">
                          <a:solidFill>
                            <a:srgbClr val="404040"/>
                          </a:solidFill>
                          <a:effectLst/>
                          <a:latin typeface="微軟正黑體" panose="020B0604030504040204" pitchFamily="34" charset="-120"/>
                          <a:ea typeface="微軟正黑體" panose="020B0604030504040204" pitchFamily="34" charset="-120"/>
                        </a:rPr>
                        <a:t>每日撥補作業邏輯 </a:t>
                      </a:r>
                    </a:p>
                  </a:txBody>
                  <a:tcPr marL="9525" marR="9525" marT="9525" marB="0" anchor="ctr">
                    <a:solidFill>
                      <a:schemeClr val="bg1">
                        <a:lumMod val="95000"/>
                      </a:schemeClr>
                    </a:solidFill>
                  </a:tcPr>
                </a:tc>
                <a:tc>
                  <a:txBody>
                    <a:bodyPr/>
                    <a:lstStyle/>
                    <a:p>
                      <a:pPr algn="ctr" fontAlgn="ctr"/>
                      <a:r>
                        <a:rPr lang="zh-TW" altLang="en-US" sz="1400" b="1" i="0" u="none" strike="noStrike" dirty="0" smtClean="0">
                          <a:solidFill>
                            <a:srgbClr val="FF0000"/>
                          </a:solidFill>
                          <a:effectLst/>
                          <a:latin typeface="微軟正黑體" panose="020B0604030504040204" pitchFamily="34" charset="-120"/>
                          <a:ea typeface="微軟正黑體" panose="020B0604030504040204" pitchFamily="34" charset="-120"/>
                        </a:rPr>
                        <a:t>執行中</a:t>
                      </a:r>
                      <a:endParaRPr lang="zh-TW" altLang="en-US" sz="1400" b="1" i="0" u="none" strike="noStrike" dirty="0">
                        <a:solidFill>
                          <a:srgbClr val="FF0000"/>
                        </a:solidFill>
                        <a:effectLst/>
                        <a:latin typeface="微軟正黑體" panose="020B0604030504040204" pitchFamily="34" charset="-120"/>
                        <a:ea typeface="微軟正黑體" panose="020B0604030504040204" pitchFamily="34" charset="-120"/>
                      </a:endParaRPr>
                    </a:p>
                  </a:txBody>
                  <a:tcPr marL="9525" marR="9525" marT="9525" marB="0" anchor="ctr">
                    <a:solidFill>
                      <a:schemeClr val="bg1">
                        <a:lumMod val="95000"/>
                      </a:schemeClr>
                    </a:solidFill>
                  </a:tcPr>
                </a:tc>
                <a:tc>
                  <a:txBody>
                    <a:bodyPr/>
                    <a:lstStyle/>
                    <a:p>
                      <a:pPr algn="r" fontAlgn="ct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142875" marT="9525" marB="0" anchor="ctr">
                    <a:solidFill>
                      <a:schemeClr val="bg1">
                        <a:lumMod val="95000"/>
                      </a:schemeClr>
                    </a:solidFill>
                  </a:tcPr>
                </a:tc>
                <a:tc>
                  <a:txBody>
                    <a:bodyPr/>
                    <a:lstStyle/>
                    <a:p>
                      <a:pPr algn="l" fontAlgn="ctr"/>
                      <a:r>
                        <a:rPr lang="en-US" altLang="zh-TW" sz="1400" b="0" i="0" u="none" strike="noStrike" dirty="0" smtClean="0">
                          <a:solidFill>
                            <a:srgbClr val="134AF9"/>
                          </a:solidFill>
                          <a:effectLst/>
                          <a:latin typeface="微軟正黑體" panose="020B0604030504040204" pitchFamily="34" charset="-120"/>
                          <a:ea typeface="微軟正黑體" panose="020B0604030504040204" pitchFamily="34" charset="-120"/>
                        </a:rPr>
                        <a:t>7/1</a:t>
                      </a:r>
                      <a:r>
                        <a:rPr lang="zh-TW" altLang="en-US" sz="1400" b="0" i="0" u="none" strike="noStrike" dirty="0" smtClean="0">
                          <a:solidFill>
                            <a:srgbClr val="134AF9"/>
                          </a:solidFill>
                          <a:effectLst/>
                          <a:latin typeface="微軟正黑體" panose="020B0604030504040204" pitchFamily="34" charset="-120"/>
                          <a:ea typeface="微軟正黑體" panose="020B0604030504040204" pitchFamily="34" charset="-120"/>
                        </a:rPr>
                        <a:t> 已召開確認會議，流程作業雛形已建構完成。</a:t>
                      </a:r>
                      <a:endParaRPr lang="en-US" altLang="zh-TW" sz="1400" b="0" i="0" u="none" strike="noStrike" dirty="0" smtClean="0">
                        <a:solidFill>
                          <a:srgbClr val="134AF9"/>
                        </a:solidFill>
                        <a:effectLst/>
                        <a:latin typeface="微軟正黑體" panose="020B0604030504040204" pitchFamily="34" charset="-120"/>
                        <a:ea typeface="微軟正黑體" panose="020B0604030504040204" pitchFamily="34" charset="-120"/>
                      </a:endParaRPr>
                    </a:p>
                    <a:p>
                      <a:pPr algn="l" fontAlgn="ctr"/>
                      <a:r>
                        <a:rPr lang="en-US" altLang="zh-TW" sz="1400" b="0" i="0" u="none" strike="noStrike" dirty="0" smtClean="0">
                          <a:solidFill>
                            <a:srgbClr val="134AF9"/>
                          </a:solidFill>
                          <a:effectLst/>
                          <a:latin typeface="微軟正黑體" panose="020B0604030504040204" pitchFamily="34" charset="-120"/>
                          <a:ea typeface="微軟正黑體" panose="020B0604030504040204" pitchFamily="34" charset="-120"/>
                        </a:rPr>
                        <a:t>7/7</a:t>
                      </a:r>
                      <a:r>
                        <a:rPr lang="zh-TW" altLang="en-US" sz="1400" b="0" i="0" u="none" strike="noStrike" dirty="0" smtClean="0">
                          <a:solidFill>
                            <a:srgbClr val="134AF9"/>
                          </a:solidFill>
                          <a:effectLst/>
                          <a:latin typeface="微軟正黑體" panose="020B0604030504040204" pitchFamily="34" charset="-120"/>
                          <a:ea typeface="微軟正黑體" panose="020B0604030504040204" pitchFamily="34" charset="-120"/>
                        </a:rPr>
                        <a:t>與外匯管理部、風險管理部及財務部投資結算課確認資料轉入之功能權責。</a:t>
                      </a:r>
                      <a:endParaRPr lang="en-US" altLang="zh-TW" sz="1400" b="0" i="0" u="none" strike="noStrike" dirty="0" smtClean="0">
                        <a:solidFill>
                          <a:srgbClr val="134AF9"/>
                        </a:solidFill>
                        <a:effectLst/>
                        <a:latin typeface="微軟正黑體" panose="020B0604030504040204" pitchFamily="34" charset="-120"/>
                        <a:ea typeface="微軟正黑體" panose="020B0604030504040204" pitchFamily="34" charset="-120"/>
                      </a:endParaRPr>
                    </a:p>
                    <a:p>
                      <a:pPr algn="l" fontAlgn="ctr"/>
                      <a:r>
                        <a:rPr lang="en-US" altLang="zh-TW" sz="1400" b="0" i="0" u="none" strike="noStrike" dirty="0" smtClean="0">
                          <a:solidFill>
                            <a:srgbClr val="134AF9"/>
                          </a:solidFill>
                          <a:effectLst/>
                          <a:latin typeface="微軟正黑體" panose="020B0604030504040204" pitchFamily="34" charset="-120"/>
                          <a:ea typeface="微軟正黑體" panose="020B0604030504040204" pitchFamily="34" charset="-120"/>
                        </a:rPr>
                        <a:t>7/30</a:t>
                      </a:r>
                      <a:r>
                        <a:rPr lang="zh-TW" altLang="en-US" sz="1400" b="0" i="0" u="none" strike="noStrike" dirty="0" smtClean="0">
                          <a:solidFill>
                            <a:srgbClr val="134AF9"/>
                          </a:solidFill>
                          <a:effectLst/>
                          <a:latin typeface="微軟正黑體" panose="020B0604030504040204" pitchFamily="34" charset="-120"/>
                          <a:ea typeface="微軟正黑體" panose="020B0604030504040204" pitchFamily="34" charset="-120"/>
                        </a:rPr>
                        <a:t> 以前完成需求規格確認，後續由廠商進行開發。</a:t>
                      </a:r>
                      <a:endParaRPr lang="zh-TW" altLang="en-US" sz="1400" b="0" i="0" u="none" strike="noStrike" dirty="0">
                        <a:solidFill>
                          <a:srgbClr val="404040"/>
                        </a:solidFill>
                        <a:effectLst/>
                        <a:latin typeface="微軟正黑體" panose="020B0604030504040204" pitchFamily="34" charset="-120"/>
                        <a:ea typeface="微軟正黑體" panose="020B0604030504040204" pitchFamily="34" charset="-120"/>
                      </a:endParaRPr>
                    </a:p>
                  </a:txBody>
                  <a:tcPr marL="9525" marR="9525" marT="9525" marB="0" anchor="ctr">
                    <a:solidFill>
                      <a:schemeClr val="bg1">
                        <a:lumMod val="95000"/>
                      </a:schemeClr>
                    </a:solidFill>
                  </a:tcPr>
                </a:tc>
                <a:extLst>
                  <a:ext uri="{0D108BD9-81ED-4DB2-BD59-A6C34878D82A}">
                    <a16:rowId xmlns:a16="http://schemas.microsoft.com/office/drawing/2014/main" val="897590000"/>
                  </a:ext>
                </a:extLst>
              </a:tr>
            </a:tbl>
          </a:graphicData>
        </a:graphic>
      </p:graphicFrame>
      <p:graphicFrame>
        <p:nvGraphicFramePr>
          <p:cNvPr id="14" name="圖表 13"/>
          <p:cNvGraphicFramePr/>
          <p:nvPr>
            <p:extLst/>
          </p:nvPr>
        </p:nvGraphicFramePr>
        <p:xfrm>
          <a:off x="2843808" y="2781722"/>
          <a:ext cx="1440160" cy="108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7440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6147" name="內容版面配置區 2"/>
          <p:cNvSpPr>
            <a:spLocks noGrp="1"/>
          </p:cNvSpPr>
          <p:nvPr>
            <p:ph sz="quarter" idx="10"/>
          </p:nvPr>
        </p:nvSpPr>
        <p:spPr bwMode="auto">
          <a:xfrm>
            <a:off x="179512" y="1270000"/>
            <a:ext cx="8856984" cy="532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TW" altLang="en-US" sz="2400" dirty="0" smtClean="0"/>
              <a:t>   國外投資帳務系統</a:t>
            </a:r>
            <a:endParaRPr lang="en-US" altLang="zh-TW" sz="2400" dirty="0" smtClean="0"/>
          </a:p>
          <a:p>
            <a:pPr lvl="1">
              <a:buFont typeface="Wingdings" panose="05000000000000000000" pitchFamily="2" charset="2"/>
              <a:buChar char="n"/>
            </a:pPr>
            <a:r>
              <a:rPr lang="zh-TW" altLang="en-US" sz="3000" dirty="0" smtClean="0">
                <a:latin typeface="微軟正黑體" pitchFamily="34" charset="-120"/>
                <a:ea typeface="微軟正黑體" pitchFamily="34" charset="-120"/>
              </a:rPr>
              <a:t>維護</a:t>
            </a:r>
            <a:r>
              <a:rPr lang="zh-TW" altLang="en-US" sz="3000" dirty="0">
                <a:latin typeface="微軟正黑體" pitchFamily="34" charset="-120"/>
                <a:ea typeface="微軟正黑體" pitchFamily="34" charset="-120"/>
              </a:rPr>
              <a:t>合約</a:t>
            </a:r>
            <a:r>
              <a:rPr lang="zh-TW" altLang="en-US" sz="3000" dirty="0" smtClean="0">
                <a:latin typeface="微軟正黑體" pitchFamily="34" charset="-120"/>
                <a:ea typeface="微軟正黑體" pitchFamily="34" charset="-120"/>
              </a:rPr>
              <a:t>討論</a:t>
            </a:r>
            <a:r>
              <a:rPr lang="en-US" altLang="zh-TW" sz="3000" dirty="0" smtClean="0">
                <a:latin typeface="微軟正黑體" pitchFamily="34" charset="-120"/>
                <a:ea typeface="微軟正黑體" pitchFamily="34" charset="-120"/>
              </a:rPr>
              <a:t>:</a:t>
            </a:r>
          </a:p>
          <a:p>
            <a:pPr marL="1257300" lvl="2" indent="-457200" eaLnBrk="1" hangingPunct="1">
              <a:lnSpc>
                <a:spcPct val="150000"/>
              </a:lnSpc>
              <a:spcBef>
                <a:spcPct val="0"/>
              </a:spcBef>
              <a:buFont typeface="Wingdings" pitchFamily="2" charset="2"/>
              <a:buChar char="Ø"/>
            </a:pPr>
            <a:r>
              <a:rPr lang="en-US" altLang="zh-TW" sz="1200" dirty="0" smtClean="0">
                <a:latin typeface="微軟正黑體" pitchFamily="34" charset="-120"/>
                <a:ea typeface="微軟正黑體" pitchFamily="34" charset="-120"/>
              </a:rPr>
              <a:t>9</a:t>
            </a:r>
            <a:r>
              <a:rPr lang="zh-TW" altLang="en-US" sz="1200" dirty="0" smtClean="0">
                <a:latin typeface="微軟正黑體" pitchFamily="34" charset="-120"/>
                <a:ea typeface="微軟正黑體" pitchFamily="34" charset="-120"/>
              </a:rPr>
              <a:t>月中已與</a:t>
            </a:r>
            <a:r>
              <a:rPr lang="zh-TW" altLang="en-US" sz="1200" dirty="0">
                <a:latin typeface="微軟正黑體" pitchFamily="34" charset="-120"/>
                <a:ea typeface="微軟正黑體" pitchFamily="34" charset="-120"/>
              </a:rPr>
              <a:t>博</a:t>
            </a:r>
            <a:r>
              <a:rPr lang="zh-TW" altLang="en-US" sz="1200" dirty="0" smtClean="0">
                <a:latin typeface="微軟正黑體" pitchFamily="34" charset="-120"/>
                <a:ea typeface="微軟正黑體" pitchFamily="34" charset="-120"/>
              </a:rPr>
              <a:t>暉談定</a:t>
            </a:r>
            <a:r>
              <a:rPr lang="zh-TW" altLang="en-US" sz="1200" dirty="0">
                <a:latin typeface="微軟正黑體" pitchFamily="34" charset="-120"/>
                <a:ea typeface="微軟正黑體" pitchFamily="34" charset="-120"/>
              </a:rPr>
              <a:t>初版</a:t>
            </a:r>
            <a:r>
              <a:rPr lang="zh-TW" altLang="en-US" sz="1200" dirty="0" smtClean="0">
                <a:latin typeface="微軟正黑體" pitchFamily="34" charset="-120"/>
                <a:ea typeface="微軟正黑體" pitchFamily="34" charset="-120"/>
              </a:rPr>
              <a:t>維護合約</a:t>
            </a:r>
            <a:r>
              <a:rPr lang="zh-TW" altLang="en-US" sz="1200" dirty="0">
                <a:latin typeface="微軟正黑體" pitchFamily="34" charset="-120"/>
                <a:ea typeface="微軟正黑體" pitchFamily="34" charset="-120"/>
              </a:rPr>
              <a:t>。</a:t>
            </a:r>
            <a:endParaRPr lang="en-US" altLang="zh-TW" sz="1200" dirty="0">
              <a:latin typeface="微軟正黑體" pitchFamily="34" charset="-120"/>
              <a:ea typeface="微軟正黑體" pitchFamily="34" charset="-120"/>
            </a:endParaRPr>
          </a:p>
          <a:p>
            <a:pPr marL="1257300" lvl="2" indent="-457200" eaLnBrk="1" hangingPunct="1">
              <a:lnSpc>
                <a:spcPct val="150000"/>
              </a:lnSpc>
              <a:spcBef>
                <a:spcPct val="0"/>
              </a:spcBef>
              <a:buFont typeface="Wingdings" pitchFamily="2" charset="2"/>
              <a:buChar char="Ø"/>
            </a:pPr>
            <a:r>
              <a:rPr lang="en-US" altLang="zh-TW" sz="1200" dirty="0" smtClean="0">
                <a:latin typeface="微軟正黑體" pitchFamily="34" charset="-120"/>
                <a:ea typeface="微軟正黑體" pitchFamily="34" charset="-120"/>
              </a:rPr>
              <a:t>2019</a:t>
            </a:r>
            <a:r>
              <a:rPr lang="zh-TW" altLang="en-US" sz="1200" dirty="0">
                <a:latin typeface="微軟正黑體" pitchFamily="34" charset="-120"/>
                <a:ea typeface="微軟正黑體" pitchFamily="34" charset="-120"/>
              </a:rPr>
              <a:t>續行合約的請購單簽</a:t>
            </a:r>
            <a:r>
              <a:rPr lang="zh-TW" altLang="en-US" sz="1200" dirty="0" smtClean="0">
                <a:latin typeface="微軟正黑體" pitchFamily="34" charset="-120"/>
                <a:ea typeface="微軟正黑體" pitchFamily="34" charset="-120"/>
              </a:rPr>
              <a:t>核完成，</a:t>
            </a:r>
            <a:r>
              <a:rPr lang="en-US" altLang="zh-TW" sz="1200" dirty="0" smtClean="0">
                <a:latin typeface="微軟正黑體" pitchFamily="34" charset="-120"/>
                <a:ea typeface="微軟正黑體" pitchFamily="34" charset="-120"/>
              </a:rPr>
              <a:t>11/27</a:t>
            </a:r>
            <a:r>
              <a:rPr lang="zh-TW" altLang="en-US" sz="1200" dirty="0" smtClean="0">
                <a:latin typeface="微軟正黑體" pitchFamily="34" charset="-120"/>
                <a:ea typeface="微軟正黑體" pitchFamily="34" charset="-120"/>
              </a:rPr>
              <a:t>議價完成，維護合約金額</a:t>
            </a:r>
            <a:r>
              <a:rPr lang="en-US" altLang="zh-TW" sz="1200" dirty="0" smtClean="0">
                <a:latin typeface="微軟正黑體" pitchFamily="34" charset="-120"/>
                <a:ea typeface="微軟正黑體" pitchFamily="34" charset="-120"/>
              </a:rPr>
              <a:t>:50</a:t>
            </a:r>
            <a:r>
              <a:rPr lang="zh-TW" altLang="en-US" sz="1200" dirty="0" smtClean="0">
                <a:latin typeface="微軟正黑體" pitchFamily="34" charset="-120"/>
                <a:ea typeface="微軟正黑體" pitchFamily="34" charset="-120"/>
              </a:rPr>
              <a:t>萬，合約期間</a:t>
            </a:r>
            <a:r>
              <a:rPr lang="en-US" altLang="zh-TW" sz="1200" dirty="0" smtClean="0">
                <a:latin typeface="微軟正黑體" pitchFamily="34" charset="-120"/>
                <a:ea typeface="微軟正黑體" pitchFamily="34" charset="-120"/>
              </a:rPr>
              <a:t>:2019/9/1~2020/11/30</a:t>
            </a:r>
            <a:r>
              <a:rPr lang="zh-TW" altLang="en-US" sz="1200" dirty="0" smtClean="0">
                <a:latin typeface="微軟正黑體" pitchFamily="34" charset="-120"/>
                <a:ea typeface="微軟正黑體" pitchFamily="34" charset="-120"/>
              </a:rPr>
              <a:t>。</a:t>
            </a:r>
            <a:endParaRPr lang="en-US" altLang="zh-TW" sz="1200" dirty="0" smtClean="0">
              <a:latin typeface="微軟正黑體" pitchFamily="34" charset="-120"/>
              <a:ea typeface="微軟正黑體" pitchFamily="34" charset="-120"/>
            </a:endParaRPr>
          </a:p>
          <a:p>
            <a:pPr marL="1257300" lvl="2" indent="-457200" eaLnBrk="1" hangingPunct="1">
              <a:lnSpc>
                <a:spcPct val="150000"/>
              </a:lnSpc>
              <a:spcBef>
                <a:spcPct val="0"/>
              </a:spcBef>
              <a:buFont typeface="Wingdings" pitchFamily="2" charset="2"/>
              <a:buChar char="Ø"/>
            </a:pPr>
            <a:r>
              <a:rPr lang="zh-TW" altLang="en-US" sz="1200" dirty="0">
                <a:latin typeface="微軟正黑體" pitchFamily="34" charset="-120"/>
                <a:ea typeface="微軟正黑體" pitchFamily="34" charset="-120"/>
              </a:rPr>
              <a:t>廠商於</a:t>
            </a:r>
            <a:r>
              <a:rPr lang="en-US" altLang="zh-TW" sz="1200" dirty="0">
                <a:latin typeface="微軟正黑體" pitchFamily="34" charset="-120"/>
                <a:ea typeface="微軟正黑體" pitchFamily="34" charset="-120"/>
              </a:rPr>
              <a:t>2/21</a:t>
            </a:r>
            <a:r>
              <a:rPr lang="zh-TW" altLang="en-US" sz="1200" dirty="0">
                <a:latin typeface="微軟正黑體" pitchFamily="34" charset="-120"/>
                <a:ea typeface="微軟正黑體" pitchFamily="34" charset="-120"/>
              </a:rPr>
              <a:t>提供維護合約</a:t>
            </a:r>
            <a:r>
              <a:rPr lang="zh-TW" altLang="en-US" sz="1200" dirty="0" smtClean="0">
                <a:latin typeface="微軟正黑體" pitchFamily="34" charset="-120"/>
                <a:ea typeface="微軟正黑體" pitchFamily="34" charset="-120"/>
              </a:rPr>
              <a:t>擬稿</a:t>
            </a:r>
          </a:p>
          <a:p>
            <a:pPr marL="1257300" lvl="2" indent="-457200" eaLnBrk="1" hangingPunct="1">
              <a:lnSpc>
                <a:spcPct val="150000"/>
              </a:lnSpc>
              <a:spcBef>
                <a:spcPct val="0"/>
              </a:spcBef>
              <a:buFont typeface="Wingdings" pitchFamily="2" charset="2"/>
              <a:buChar char="Ø"/>
            </a:pPr>
            <a:r>
              <a:rPr lang="en-US" altLang="zh-TW" sz="1200" dirty="0" smtClean="0">
                <a:latin typeface="微軟正黑體" pitchFamily="34" charset="-120"/>
                <a:ea typeface="微軟正黑體" pitchFamily="34" charset="-120"/>
              </a:rPr>
              <a:t>5/13</a:t>
            </a:r>
            <a:r>
              <a:rPr lang="zh-TW" altLang="en-US" sz="1200" dirty="0" smtClean="0">
                <a:latin typeface="微軟正黑體" pitchFamily="34" charset="-120"/>
                <a:ea typeface="微軟正黑體" pitchFamily="34" charset="-120"/>
              </a:rPr>
              <a:t>內部初審退件，廠商</a:t>
            </a:r>
            <a:r>
              <a:rPr lang="en-US" altLang="zh-TW" sz="1200" dirty="0" smtClean="0">
                <a:latin typeface="微軟正黑體" pitchFamily="34" charset="-120"/>
                <a:ea typeface="微軟正黑體" pitchFamily="34" charset="-120"/>
              </a:rPr>
              <a:t>5/20</a:t>
            </a:r>
            <a:r>
              <a:rPr lang="zh-TW" altLang="en-US" sz="1200" dirty="0" smtClean="0">
                <a:latin typeface="微軟正黑體" pitchFamily="34" charset="-120"/>
                <a:ea typeface="微軟正黑體" pitchFamily="34" charset="-120"/>
              </a:rPr>
              <a:t>補件完成，</a:t>
            </a:r>
            <a:endParaRPr lang="en-US" altLang="zh-TW" sz="1200" dirty="0" smtClean="0">
              <a:latin typeface="微軟正黑體" pitchFamily="34" charset="-120"/>
              <a:ea typeface="微軟正黑體" pitchFamily="34" charset="-120"/>
            </a:endParaRPr>
          </a:p>
          <a:p>
            <a:pPr marL="1257300" lvl="2" indent="-457200" eaLnBrk="1" hangingPunct="1">
              <a:lnSpc>
                <a:spcPct val="150000"/>
              </a:lnSpc>
              <a:spcBef>
                <a:spcPct val="0"/>
              </a:spcBef>
              <a:buFont typeface="Wingdings" pitchFamily="2" charset="2"/>
              <a:buChar char="Ø"/>
            </a:pPr>
            <a:r>
              <a:rPr lang="en-US" altLang="zh-TW" sz="1600" dirty="0" smtClean="0">
                <a:solidFill>
                  <a:srgbClr val="134AF9"/>
                </a:solidFill>
                <a:latin typeface="微軟正黑體" pitchFamily="34" charset="-120"/>
                <a:ea typeface="微軟正黑體" pitchFamily="34" charset="-120"/>
              </a:rPr>
              <a:t>6/24</a:t>
            </a:r>
            <a:r>
              <a:rPr lang="zh-TW" altLang="en-US" sz="1600" dirty="0" smtClean="0">
                <a:solidFill>
                  <a:srgbClr val="134AF9"/>
                </a:solidFill>
                <a:latin typeface="微軟正黑體" pitchFamily="34" charset="-120"/>
                <a:ea typeface="微軟正黑體" pitchFamily="34" charset="-120"/>
              </a:rPr>
              <a:t>廠商提供</a:t>
            </a:r>
            <a:r>
              <a:rPr lang="zh-TW" altLang="en-US" sz="1600" dirty="0">
                <a:solidFill>
                  <a:srgbClr val="134AF9"/>
                </a:solidFill>
                <a:latin typeface="微軟正黑體" pitchFamily="34" charset="-120"/>
                <a:ea typeface="微軟正黑體" pitchFamily="34" charset="-120"/>
              </a:rPr>
              <a:t>定版</a:t>
            </a:r>
            <a:r>
              <a:rPr lang="zh-TW" altLang="en-US" sz="1600" dirty="0" smtClean="0">
                <a:solidFill>
                  <a:srgbClr val="134AF9"/>
                </a:solidFill>
                <a:latin typeface="微軟正黑體" pitchFamily="34" charset="-120"/>
                <a:ea typeface="微軟正黑體" pitchFamily="34" charset="-120"/>
              </a:rPr>
              <a:t>版本，預計</a:t>
            </a:r>
            <a:r>
              <a:rPr lang="en-US" altLang="zh-TW" sz="1600" dirty="0" smtClean="0">
                <a:solidFill>
                  <a:srgbClr val="134AF9"/>
                </a:solidFill>
                <a:latin typeface="微軟正黑體" pitchFamily="34" charset="-120"/>
                <a:ea typeface="微軟正黑體" pitchFamily="34" charset="-120"/>
              </a:rPr>
              <a:t>7/10 </a:t>
            </a:r>
            <a:r>
              <a:rPr lang="zh-TW" altLang="en-US" sz="1600" dirty="0" smtClean="0">
                <a:solidFill>
                  <a:srgbClr val="134AF9"/>
                </a:solidFill>
                <a:latin typeface="微軟正黑體" pitchFamily="34" charset="-120"/>
                <a:ea typeface="微軟正黑體" pitchFamily="34" charset="-120"/>
              </a:rPr>
              <a:t>完成</a:t>
            </a:r>
            <a:r>
              <a:rPr lang="zh-TW" altLang="en-US" sz="1600" dirty="0">
                <a:solidFill>
                  <a:srgbClr val="134AF9"/>
                </a:solidFill>
                <a:latin typeface="微軟正黑體" pitchFamily="34" charset="-120"/>
                <a:ea typeface="微軟正黑體" pitchFamily="34" charset="-120"/>
              </a:rPr>
              <a:t>內部審查</a:t>
            </a:r>
            <a:endParaRPr lang="en-US" altLang="zh-TW" sz="1600" dirty="0" smtClean="0">
              <a:solidFill>
                <a:srgbClr val="134AF9"/>
              </a:solidFill>
              <a:latin typeface="微軟正黑體" pitchFamily="34" charset="-120"/>
              <a:ea typeface="微軟正黑體" pitchFamily="34" charset="-120"/>
            </a:endParaRPr>
          </a:p>
        </p:txBody>
      </p:sp>
      <p:graphicFrame>
        <p:nvGraphicFramePr>
          <p:cNvPr id="21" name="資料庫圖表 20"/>
          <p:cNvGraphicFramePr/>
          <p:nvPr>
            <p:extLst/>
          </p:nvPr>
        </p:nvGraphicFramePr>
        <p:xfrm>
          <a:off x="683568" y="4148882"/>
          <a:ext cx="8208714" cy="244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17318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4099" name="內容版面配置區 2"/>
          <p:cNvSpPr>
            <a:spLocks noGrp="1"/>
          </p:cNvSpPr>
          <p:nvPr>
            <p:ph sz="quarter" idx="10"/>
          </p:nvPr>
        </p:nvSpPr>
        <p:spPr bwMode="auto">
          <a:xfrm>
            <a:off x="179512" y="1318792"/>
            <a:ext cx="8964488" cy="2448272"/>
          </a:xfrm>
          <a:extLst/>
        </p:spPr>
        <p:txBody>
          <a:bodyPr vert="horz" wrap="square" lIns="91440" tIns="45720" rIns="91440" bIns="45720" numCol="1" anchor="t" anchorCtr="0" compatLnSpc="1">
            <a:prstTxWarp prst="textNoShape">
              <a:avLst/>
            </a:prstTxWarp>
          </a:bodyPr>
          <a:lstStyle/>
          <a:p>
            <a:pPr marL="0" indent="0">
              <a:buFontTx/>
              <a:buNone/>
              <a:defRPr/>
            </a:pPr>
            <a:r>
              <a:rPr lang="zh-TW" altLang="en-US" sz="2400" dirty="0" smtClean="0"/>
              <a:t>光訊投資會計系統</a:t>
            </a:r>
            <a:r>
              <a:rPr lang="en-US" altLang="zh-TW" sz="2400" dirty="0" smtClean="0"/>
              <a:t>:</a:t>
            </a:r>
            <a:r>
              <a:rPr lang="zh-TW" altLang="en-US" sz="2400" dirty="0" smtClean="0"/>
              <a:t>待排序</a:t>
            </a:r>
            <a:r>
              <a:rPr lang="en-US" altLang="zh-TW" sz="2400" dirty="0" smtClean="0"/>
              <a:t>/</a:t>
            </a:r>
            <a:r>
              <a:rPr lang="zh-TW" altLang="en-US" sz="2400" dirty="0" smtClean="0"/>
              <a:t>執行中</a:t>
            </a:r>
            <a:r>
              <a:rPr lang="en-US" altLang="zh-TW" sz="2400" dirty="0" smtClean="0"/>
              <a:t>/</a:t>
            </a:r>
            <a:r>
              <a:rPr lang="zh-TW" altLang="en-US" sz="2400" dirty="0" smtClean="0"/>
              <a:t>結案</a:t>
            </a:r>
            <a:r>
              <a:rPr lang="en-US" altLang="zh-TW" sz="2400" dirty="0" smtClean="0"/>
              <a:t>/</a:t>
            </a:r>
            <a:r>
              <a:rPr lang="zh-TW" altLang="en-US" sz="2400" dirty="0" smtClean="0"/>
              <a:t>總計</a:t>
            </a:r>
            <a:r>
              <a:rPr lang="en-US" altLang="zh-TW" sz="2400" dirty="0" smtClean="0"/>
              <a:t>:11/2/11/24</a:t>
            </a:r>
            <a:r>
              <a:rPr lang="en-US" altLang="zh-TW" dirty="0" smtClean="0"/>
              <a:t>(2020</a:t>
            </a:r>
            <a:r>
              <a:rPr lang="zh-TW" altLang="en-US" dirty="0" smtClean="0"/>
              <a:t>起計</a:t>
            </a:r>
            <a:r>
              <a:rPr lang="en-US" altLang="zh-TW" dirty="0" smtClean="0"/>
              <a:t>)</a:t>
            </a:r>
          </a:p>
          <a:p>
            <a:pPr marL="754063" lvl="2" indent="-354013" eaLnBrk="1" fontAlgn="auto" hangingPunct="1">
              <a:lnSpc>
                <a:spcPct val="150000"/>
              </a:lnSpc>
              <a:spcBef>
                <a:spcPts val="0"/>
              </a:spcBef>
              <a:spcAft>
                <a:spcPts val="0"/>
              </a:spcAft>
              <a:buFont typeface="Wingdings" panose="05000000000000000000" pitchFamily="2" charset="2"/>
              <a:buChar char="n"/>
              <a:defRPr/>
            </a:pPr>
            <a:r>
              <a:rPr lang="en-US" altLang="zh-TW" sz="2000" b="1" dirty="0" smtClean="0">
                <a:latin typeface="微軟正黑體" panose="020B0604030504040204" pitchFamily="34" charset="-120"/>
                <a:ea typeface="微軟正黑體" panose="020B0604030504040204" pitchFamily="34" charset="-120"/>
              </a:rPr>
              <a:t>RE201901460</a:t>
            </a:r>
            <a:r>
              <a:rPr lang="zh-TW" altLang="en-US" sz="2000" b="1" dirty="0" smtClean="0">
                <a:latin typeface="微軟正黑體" panose="020B0604030504040204" pitchFamily="34" charset="-120"/>
                <a:ea typeface="微軟正黑體" panose="020B0604030504040204" pitchFamily="34" charset="-120"/>
              </a:rPr>
              <a:t> </a:t>
            </a:r>
            <a:r>
              <a:rPr lang="zh-TW" altLang="en-US" sz="2000" b="1" dirty="0">
                <a:latin typeface="微軟正黑體" panose="020B0604030504040204" pitchFamily="34" charset="-120"/>
                <a:ea typeface="微軟正黑體" panose="020B0604030504040204" pitchFamily="34" charset="-120"/>
              </a:rPr>
              <a:t>配合投資報表，調整光訊股票系統產出投組相關成本與庫存之作業</a:t>
            </a:r>
            <a:endParaRPr lang="en-US" altLang="zh-TW" sz="2000" b="1" dirty="0">
              <a:latin typeface="微軟正黑體" panose="020B0604030504040204" pitchFamily="34" charset="-120"/>
              <a:ea typeface="微軟正黑體" panose="020B0604030504040204" pitchFamily="34" charset="-120"/>
            </a:endParaRPr>
          </a:p>
          <a:p>
            <a:pPr marL="1268413" lvl="5" indent="-354013" fontAlgn="auto">
              <a:lnSpc>
                <a:spcPct val="150000"/>
              </a:lnSpc>
              <a:spcBef>
                <a:spcPts val="0"/>
              </a:spcBef>
              <a:spcAft>
                <a:spcPts val="0"/>
              </a:spcAft>
              <a:buFont typeface="Wingdings" pitchFamily="2" charset="2"/>
              <a:buChar char="Ø"/>
              <a:defRPr/>
            </a:pPr>
            <a:r>
              <a:rPr lang="zh-TW" altLang="en-US" sz="1600" dirty="0" smtClean="0">
                <a:latin typeface="微軟正黑體" panose="020B0604030504040204" pitchFamily="34" charset="-120"/>
                <a:ea typeface="微軟正黑體" panose="020B0604030504040204" pitchFamily="34" charset="-120"/>
              </a:rPr>
              <a:t>債券已完成。</a:t>
            </a:r>
            <a:endParaRPr lang="en-US" altLang="zh-TW" sz="1600" dirty="0" smtClean="0">
              <a:latin typeface="微軟正黑體" panose="020B0604030504040204" pitchFamily="34" charset="-120"/>
              <a:ea typeface="微軟正黑體" panose="020B0604030504040204" pitchFamily="34" charset="-120"/>
            </a:endParaRPr>
          </a:p>
          <a:p>
            <a:pPr marL="1268413" lvl="5" indent="-354013" fontAlgn="auto">
              <a:lnSpc>
                <a:spcPct val="150000"/>
              </a:lnSpc>
              <a:spcBef>
                <a:spcPts val="0"/>
              </a:spcBef>
              <a:spcAft>
                <a:spcPts val="0"/>
              </a:spcAft>
              <a:buFont typeface="Wingdings" pitchFamily="2" charset="2"/>
              <a:buChar char="Ø"/>
              <a:defRPr/>
            </a:pPr>
            <a:r>
              <a:rPr lang="zh-TW" altLang="en-US" sz="1600" dirty="0" smtClean="0">
                <a:latin typeface="微軟正黑體" panose="020B0604030504040204" pitchFamily="34" charset="-120"/>
                <a:ea typeface="微軟正黑體" panose="020B0604030504040204" pitchFamily="34" charset="-120"/>
              </a:rPr>
              <a:t>股票系統</a:t>
            </a:r>
            <a:r>
              <a:rPr lang="en-US" altLang="zh-TW" sz="1600" dirty="0" smtClean="0">
                <a:latin typeface="微軟正黑體" panose="020B0604030504040204" pitchFamily="34" charset="-120"/>
                <a:ea typeface="微軟正黑體" panose="020B0604030504040204" pitchFamily="34" charset="-120"/>
              </a:rPr>
              <a:t>6/10</a:t>
            </a:r>
            <a:r>
              <a:rPr lang="zh-TW" altLang="en-US" sz="1600" dirty="0" smtClean="0">
                <a:latin typeface="微軟正黑體" panose="020B0604030504040204" pitchFamily="34" charset="-120"/>
                <a:ea typeface="微軟正黑體" panose="020B0604030504040204" pitchFamily="34" charset="-120"/>
              </a:rPr>
              <a:t>完成上線，開始拋送資料予國外帳務系統，提供產生投資報表。</a:t>
            </a:r>
            <a:endParaRPr lang="en-US" altLang="zh-TW" sz="1600" dirty="0" smtClean="0">
              <a:latin typeface="微軟正黑體" panose="020B0604030504040204" pitchFamily="34" charset="-120"/>
              <a:ea typeface="微軟正黑體" panose="020B0604030504040204" pitchFamily="34" charset="-120"/>
            </a:endParaRPr>
          </a:p>
          <a:p>
            <a:pPr marL="1268413" lvl="5" indent="-354013" fontAlgn="auto">
              <a:lnSpc>
                <a:spcPct val="150000"/>
              </a:lnSpc>
              <a:spcBef>
                <a:spcPts val="0"/>
              </a:spcBef>
              <a:spcAft>
                <a:spcPts val="0"/>
              </a:spcAft>
              <a:buFont typeface="Wingdings" pitchFamily="2" charset="2"/>
              <a:buChar char="Ø"/>
              <a:defRPr/>
            </a:pPr>
            <a:r>
              <a:rPr lang="zh-TW" altLang="en-US" sz="1600" b="1" dirty="0" smtClean="0">
                <a:solidFill>
                  <a:srgbClr val="0033CC"/>
                </a:solidFill>
                <a:latin typeface="微軟正黑體" panose="020B0604030504040204" pitchFamily="34" charset="-120"/>
                <a:ea typeface="微軟正黑體" panose="020B0604030504040204" pitchFamily="34" charset="-120"/>
              </a:rPr>
              <a:t>基金</a:t>
            </a:r>
            <a:r>
              <a:rPr lang="en-US" altLang="zh-TW" sz="1600" b="1" dirty="0" smtClean="0">
                <a:solidFill>
                  <a:srgbClr val="0033CC"/>
                </a:solidFill>
                <a:latin typeface="微軟正黑體" panose="020B0604030504040204" pitchFamily="34" charset="-120"/>
                <a:ea typeface="微軟正黑體" panose="020B0604030504040204" pitchFamily="34" charset="-120"/>
              </a:rPr>
              <a:t>UAT</a:t>
            </a:r>
            <a:r>
              <a:rPr lang="zh-TW" altLang="en-US" sz="1600" b="1" dirty="0" smtClean="0">
                <a:solidFill>
                  <a:srgbClr val="0033CC"/>
                </a:solidFill>
                <a:latin typeface="微軟正黑體" panose="020B0604030504040204" pitchFamily="34" charset="-120"/>
                <a:ea typeface="微軟正黑體" panose="020B0604030504040204" pitchFamily="34" charset="-120"/>
              </a:rPr>
              <a:t>串測中，預計</a:t>
            </a:r>
            <a:r>
              <a:rPr lang="en-US" altLang="zh-TW" sz="1600" b="1" dirty="0" smtClean="0">
                <a:solidFill>
                  <a:srgbClr val="0033CC"/>
                </a:solidFill>
                <a:latin typeface="微軟正黑體" panose="020B0604030504040204" pitchFamily="34" charset="-120"/>
                <a:ea typeface="微軟正黑體" panose="020B0604030504040204" pitchFamily="34" charset="-120"/>
              </a:rPr>
              <a:t>7/10</a:t>
            </a:r>
            <a:r>
              <a:rPr lang="zh-TW" altLang="en-US" sz="1600" b="1" dirty="0" smtClean="0">
                <a:solidFill>
                  <a:srgbClr val="0033CC"/>
                </a:solidFill>
                <a:latin typeface="微軟正黑體" panose="020B0604030504040204" pitchFamily="34" charset="-120"/>
                <a:ea typeface="微軟正黑體" panose="020B0604030504040204" pitchFamily="34" charset="-120"/>
              </a:rPr>
              <a:t>上線</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p:txBody>
      </p:sp>
      <p:sp>
        <p:nvSpPr>
          <p:cNvPr id="3" name="頁尾版面配置區 2"/>
          <p:cNvSpPr>
            <a:spLocks noGrp="1"/>
          </p:cNvSpPr>
          <p:nvPr>
            <p:ph type="ftr" sz="quarter" idx="11"/>
          </p:nvPr>
        </p:nvSpPr>
        <p:spPr>
          <a:xfrm>
            <a:off x="611188" y="6166297"/>
            <a:ext cx="6783387" cy="287337"/>
          </a:xfrm>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a:t>
            </a:r>
            <a:endParaRPr kumimoji="1" lang="zh-TW" altLang="en-US" sz="10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pic>
        <p:nvPicPr>
          <p:cNvPr id="5" name="圖片 4"/>
          <p:cNvPicPr>
            <a:picLocks noChangeAspect="1"/>
          </p:cNvPicPr>
          <p:nvPr/>
        </p:nvPicPr>
        <p:blipFill>
          <a:blip r:embed="rId3"/>
          <a:stretch>
            <a:fillRect/>
          </a:stretch>
        </p:blipFill>
        <p:spPr>
          <a:xfrm>
            <a:off x="1550867" y="3767064"/>
            <a:ext cx="5846621" cy="2848749"/>
          </a:xfrm>
          <a:prstGeom prst="rect">
            <a:avLst/>
          </a:prstGeom>
        </p:spPr>
      </p:pic>
      <p:sp>
        <p:nvSpPr>
          <p:cNvPr id="4" name="矩形 3"/>
          <p:cNvSpPr/>
          <p:nvPr/>
        </p:nvSpPr>
        <p:spPr bwMode="auto">
          <a:xfrm>
            <a:off x="3419872" y="4509914"/>
            <a:ext cx="3816424" cy="1943720"/>
          </a:xfrm>
          <a:prstGeom prst="rect">
            <a:avLst/>
          </a:prstGeom>
          <a:noFill/>
          <a:ln w="9525" cap="flat" cmpd="sng" algn="ctr">
            <a:solidFill>
              <a:srgbClr val="134AF9"/>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2400" b="0" i="0" u="sng" strike="noStrike" kern="1200" cap="none" spc="0" normalizeH="0" baseline="0" noProof="0" smtClean="0">
              <a:ln w="0"/>
              <a:solidFill>
                <a:srgbClr val="00CC99"/>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4201733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4099" name="內容版面配置區 2"/>
          <p:cNvSpPr>
            <a:spLocks noGrp="1"/>
          </p:cNvSpPr>
          <p:nvPr>
            <p:ph sz="quarter" idx="10"/>
          </p:nvPr>
        </p:nvSpPr>
        <p:spPr bwMode="auto">
          <a:xfrm>
            <a:off x="179512" y="1318791"/>
            <a:ext cx="8856984" cy="4847505"/>
          </a:xfrm>
          <a:extLst/>
        </p:spPr>
        <p:txBody>
          <a:bodyPr vert="horz" wrap="square" lIns="91440" tIns="45720" rIns="91440" bIns="45720" numCol="1" anchor="t" anchorCtr="0" compatLnSpc="1">
            <a:prstTxWarp prst="textNoShape">
              <a:avLst/>
            </a:prstTxWarp>
          </a:bodyPr>
          <a:lstStyle/>
          <a:p>
            <a:pPr marL="0" indent="0">
              <a:buFontTx/>
              <a:buNone/>
              <a:defRPr/>
            </a:pPr>
            <a:r>
              <a:rPr lang="zh-TW" altLang="en-US" sz="2400" dirty="0" smtClean="0"/>
              <a:t>光訊投資會計系統</a:t>
            </a:r>
            <a:r>
              <a:rPr lang="en-US" altLang="zh-TW" sz="2400" dirty="0" smtClean="0"/>
              <a:t>:</a:t>
            </a:r>
            <a:r>
              <a:rPr lang="zh-TW" altLang="en-US" sz="2400" dirty="0" smtClean="0"/>
              <a:t>待排序</a:t>
            </a:r>
            <a:r>
              <a:rPr lang="en-US" altLang="zh-TW" sz="2400" dirty="0" smtClean="0"/>
              <a:t>/</a:t>
            </a:r>
            <a:r>
              <a:rPr lang="zh-TW" altLang="en-US" sz="2400" dirty="0" smtClean="0"/>
              <a:t>執行中</a:t>
            </a:r>
            <a:r>
              <a:rPr lang="en-US" altLang="zh-TW" sz="2400" dirty="0" smtClean="0"/>
              <a:t>/</a:t>
            </a:r>
            <a:r>
              <a:rPr lang="zh-TW" altLang="en-US" sz="2400" dirty="0" smtClean="0"/>
              <a:t>結案</a:t>
            </a:r>
            <a:r>
              <a:rPr lang="en-US" altLang="zh-TW" sz="2400" dirty="0" smtClean="0"/>
              <a:t>/</a:t>
            </a:r>
            <a:r>
              <a:rPr lang="zh-TW" altLang="en-US" sz="2400" dirty="0" smtClean="0"/>
              <a:t>總計</a:t>
            </a:r>
            <a:r>
              <a:rPr lang="en-US" altLang="zh-TW" sz="2400" dirty="0" smtClean="0"/>
              <a:t>:11/2/11/24</a:t>
            </a:r>
            <a:r>
              <a:rPr lang="en-US" altLang="zh-TW" dirty="0" smtClean="0"/>
              <a:t>(2020</a:t>
            </a:r>
            <a:r>
              <a:rPr lang="zh-TW" altLang="en-US" dirty="0" smtClean="0"/>
              <a:t>起計</a:t>
            </a:r>
            <a:r>
              <a:rPr lang="en-US" altLang="zh-TW" dirty="0" smtClean="0"/>
              <a:t>)</a:t>
            </a:r>
          </a:p>
          <a:p>
            <a:pPr marL="754063" lvl="2" indent="-354013" eaLnBrk="1" fontAlgn="auto" hangingPunct="1">
              <a:lnSpc>
                <a:spcPct val="150000"/>
              </a:lnSpc>
              <a:spcBef>
                <a:spcPts val="0"/>
              </a:spcBef>
              <a:spcAft>
                <a:spcPts val="0"/>
              </a:spcAft>
              <a:buFont typeface="Wingdings" panose="05000000000000000000" pitchFamily="2" charset="2"/>
              <a:buChar char="n"/>
              <a:defRPr/>
            </a:pPr>
            <a:r>
              <a:rPr lang="en-US" altLang="zh-TW" sz="2000" b="1" dirty="0">
                <a:latin typeface="微軟正黑體" panose="020B0604030504040204" pitchFamily="34" charset="-120"/>
                <a:ea typeface="微軟正黑體" panose="020B0604030504040204" pitchFamily="34" charset="-120"/>
              </a:rPr>
              <a:t>RE201902183 </a:t>
            </a:r>
            <a:r>
              <a:rPr lang="zh-TW" altLang="en-US" sz="2000" b="1" dirty="0">
                <a:latin typeface="微軟正黑體" panose="020B0604030504040204" pitchFamily="34" charset="-120"/>
                <a:ea typeface="微軟正黑體" panose="020B0604030504040204" pitchFamily="34" charset="-120"/>
              </a:rPr>
              <a:t>新保險預警系統月報更新 </a:t>
            </a:r>
            <a:r>
              <a:rPr lang="en-US" altLang="zh-TW" sz="2000" b="1" dirty="0" smtClean="0">
                <a:latin typeface="微軟正黑體" panose="020B0604030504040204" pitchFamily="34" charset="-120"/>
                <a:ea typeface="微軟正黑體" panose="020B0604030504040204" pitchFamily="34" charset="-120"/>
              </a:rPr>
              <a:t>(</a:t>
            </a:r>
            <a:r>
              <a:rPr lang="zh-TW" altLang="en-US" sz="2000" b="1" dirty="0" smtClean="0">
                <a:latin typeface="微軟正黑體" panose="020B0604030504040204" pitchFamily="34" charset="-120"/>
                <a:ea typeface="微軟正黑體" panose="020B0604030504040204" pitchFamily="34" charset="-120"/>
              </a:rPr>
              <a:t>投資會計課排序</a:t>
            </a:r>
            <a:r>
              <a:rPr lang="en-US" altLang="zh-TW" sz="2000" b="1" dirty="0">
                <a:latin typeface="微軟正黑體" panose="020B0604030504040204" pitchFamily="34" charset="-120"/>
                <a:ea typeface="微軟正黑體" panose="020B0604030504040204" pitchFamily="34" charset="-120"/>
              </a:rPr>
              <a:t>1</a:t>
            </a:r>
            <a:r>
              <a:rPr lang="en-US" altLang="zh-TW" sz="2000" b="1" dirty="0" smtClean="0">
                <a:latin typeface="微軟正黑體" panose="020B0604030504040204" pitchFamily="34" charset="-120"/>
                <a:ea typeface="微軟正黑體" panose="020B0604030504040204" pitchFamily="34" charset="-120"/>
              </a:rPr>
              <a:t>)</a:t>
            </a:r>
          </a:p>
          <a:p>
            <a:pPr marL="1211263" lvl="3" indent="-354013" eaLnBrk="1" fontAlgn="auto" hangingPunct="1">
              <a:lnSpc>
                <a:spcPct val="150000"/>
              </a:lnSpc>
              <a:spcBef>
                <a:spcPts val="0"/>
              </a:spcBef>
              <a:spcAft>
                <a:spcPts val="0"/>
              </a:spcAft>
              <a:buFont typeface="Wingdings" panose="05000000000000000000" pitchFamily="2" charset="2"/>
              <a:buChar char="n"/>
              <a:defRPr/>
            </a:pPr>
            <a:r>
              <a:rPr lang="en-US" altLang="zh-TW" sz="1800" b="1" dirty="0">
                <a:latin typeface="微軟正黑體" panose="020B0604030504040204" pitchFamily="34" charset="-120"/>
                <a:ea typeface="微軟正黑體" panose="020B0604030504040204" pitchFamily="34" charset="-120"/>
              </a:rPr>
              <a:t> </a:t>
            </a:r>
            <a:r>
              <a:rPr lang="zh-TW" altLang="en-US" sz="1800" b="1" dirty="0">
                <a:latin typeface="微軟正黑體" panose="020B0604030504040204" pitchFamily="34" charset="-120"/>
                <a:ea typeface="微軟正黑體" panose="020B0604030504040204" pitchFamily="34" charset="-120"/>
              </a:rPr>
              <a:t>需求</a:t>
            </a:r>
            <a:r>
              <a:rPr lang="zh-TW" altLang="en-US" sz="1800" b="1" dirty="0" smtClean="0">
                <a:latin typeface="微軟正黑體" panose="020B0604030504040204" pitchFamily="34" charset="-120"/>
                <a:ea typeface="微軟正黑體" panose="020B0604030504040204" pitchFamily="34" charset="-120"/>
              </a:rPr>
              <a:t>確認單：</a:t>
            </a:r>
            <a:r>
              <a:rPr lang="zh-TW" altLang="en-US" sz="1800" dirty="0" smtClean="0">
                <a:latin typeface="微軟正黑體" panose="020B0604030504040204" pitchFamily="34" charset="-120"/>
                <a:ea typeface="微軟正黑體" panose="020B0604030504040204" pitchFamily="34" charset="-120"/>
              </a:rPr>
              <a:t>規劃從</a:t>
            </a:r>
            <a:r>
              <a:rPr lang="en-US" altLang="zh-TW" sz="1800" dirty="0" err="1" smtClean="0">
                <a:latin typeface="微軟正黑體" panose="020B0604030504040204" pitchFamily="34" charset="-120"/>
                <a:ea typeface="微軟正黑體" panose="020B0604030504040204" pitchFamily="34" charset="-120"/>
              </a:rPr>
              <a:t>CMoney</a:t>
            </a:r>
            <a:r>
              <a:rPr lang="zh-TW" altLang="en-US" sz="1800" dirty="0" smtClean="0">
                <a:latin typeface="微軟正黑體" panose="020B0604030504040204" pitchFamily="34" charset="-120"/>
                <a:ea typeface="微軟正黑體" panose="020B0604030504040204" pitchFamily="34" charset="-120"/>
              </a:rPr>
              <a:t>轉入股票基本資料，產生所需報表</a:t>
            </a:r>
            <a:endParaRPr lang="en-US" altLang="zh-TW" sz="1800" dirty="0" smtClean="0">
              <a:latin typeface="微軟正黑體" panose="020B0604030504040204" pitchFamily="34" charset="-120"/>
              <a:ea typeface="微軟正黑體" panose="020B0604030504040204" pitchFamily="34" charset="-120"/>
            </a:endParaRPr>
          </a:p>
          <a:p>
            <a:pPr marL="857250" lvl="3" indent="0" eaLnBrk="1" fontAlgn="auto" hangingPunct="1">
              <a:lnSpc>
                <a:spcPct val="150000"/>
              </a:lnSpc>
              <a:spcBef>
                <a:spcPts val="0"/>
              </a:spcBef>
              <a:spcAft>
                <a:spcPts val="0"/>
              </a:spcAft>
              <a:buNone/>
              <a:defRPr/>
            </a:pPr>
            <a:r>
              <a:rPr lang="en-US" altLang="zh-TW" sz="1800" dirty="0" smtClean="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 ，</a:t>
            </a:r>
            <a:r>
              <a:rPr lang="zh-TW" altLang="en-US" sz="1800" dirty="0">
                <a:solidFill>
                  <a:srgbClr val="134AF9"/>
                </a:solidFill>
                <a:latin typeface="微軟正黑體" panose="020B0604030504040204" pitchFamily="34" charset="-120"/>
                <a:ea typeface="微軟正黑體" panose="020B0604030504040204" pitchFamily="34" charset="-120"/>
              </a:rPr>
              <a:t>已於</a:t>
            </a:r>
            <a:r>
              <a:rPr lang="en-US" altLang="zh-TW" sz="1800" dirty="0">
                <a:solidFill>
                  <a:srgbClr val="134AF9"/>
                </a:solidFill>
                <a:latin typeface="微軟正黑體" panose="020B0604030504040204" pitchFamily="34" charset="-120"/>
                <a:ea typeface="微軟正黑體" panose="020B0604030504040204" pitchFamily="34" charset="-120"/>
              </a:rPr>
              <a:t>7/3</a:t>
            </a:r>
            <a:r>
              <a:rPr lang="zh-TW" altLang="en-US" sz="1800" dirty="0">
                <a:solidFill>
                  <a:srgbClr val="134AF9"/>
                </a:solidFill>
                <a:latin typeface="微軟正黑體" panose="020B0604030504040204" pitchFamily="34" charset="-120"/>
                <a:ea typeface="微軟正黑體" panose="020B0604030504040204" pitchFamily="34" charset="-120"/>
              </a:rPr>
              <a:t>完成。</a:t>
            </a:r>
            <a:endParaRPr lang="en-US" altLang="zh-TW" sz="1800" dirty="0">
              <a:solidFill>
                <a:srgbClr val="134AF9"/>
              </a:solidFill>
              <a:latin typeface="微軟正黑體" panose="020B0604030504040204" pitchFamily="34" charset="-120"/>
              <a:ea typeface="微軟正黑體" panose="020B0604030504040204" pitchFamily="34" charset="-120"/>
            </a:endParaRPr>
          </a:p>
          <a:p>
            <a:pPr marL="1143000" lvl="3" indent="-285750" eaLnBrk="1" fontAlgn="auto" hangingPunct="1">
              <a:lnSpc>
                <a:spcPct val="150000"/>
              </a:lnSpc>
              <a:spcBef>
                <a:spcPts val="0"/>
              </a:spcBef>
              <a:spcAft>
                <a:spcPts val="0"/>
              </a:spcAft>
              <a:buFont typeface="Wingdings" panose="05000000000000000000" pitchFamily="2" charset="2"/>
              <a:buChar char="n"/>
              <a:defRPr/>
            </a:pPr>
            <a:r>
              <a:rPr lang="zh-TW" altLang="en-US" sz="1800" b="1" dirty="0">
                <a:latin typeface="微軟正黑體" panose="020B0604030504040204" pitchFamily="34" charset="-120"/>
                <a:ea typeface="微軟正黑體" panose="020B0604030504040204" pitchFamily="34" charset="-120"/>
              </a:rPr>
              <a:t> 程式開發：</a:t>
            </a:r>
            <a:r>
              <a:rPr lang="zh-TW" altLang="en-US" sz="1800" dirty="0">
                <a:latin typeface="微軟正黑體" panose="020B0604030504040204" pitchFamily="34" charset="-120"/>
                <a:ea typeface="微軟正黑體" panose="020B0604030504040204" pitchFamily="34" charset="-120"/>
              </a:rPr>
              <a:t>預計</a:t>
            </a:r>
            <a:r>
              <a:rPr lang="en-US" altLang="zh-TW" sz="1800" dirty="0">
                <a:latin typeface="微軟正黑體" panose="020B0604030504040204" pitchFamily="34" charset="-120"/>
                <a:ea typeface="微軟正黑體" panose="020B0604030504040204" pitchFamily="34" charset="-120"/>
              </a:rPr>
              <a:t>7/21</a:t>
            </a:r>
            <a:r>
              <a:rPr lang="zh-TW" altLang="en-US" sz="1800" dirty="0">
                <a:latin typeface="微軟正黑體" panose="020B0604030504040204" pitchFamily="34" charset="-120"/>
                <a:ea typeface="微軟正黑體" panose="020B0604030504040204" pitchFamily="34" charset="-120"/>
              </a:rPr>
              <a:t>完成。</a:t>
            </a:r>
            <a:endParaRPr lang="en-US" altLang="zh-TW" sz="1800" dirty="0">
              <a:latin typeface="微軟正黑體" panose="020B0604030504040204" pitchFamily="34" charset="-120"/>
              <a:ea typeface="微軟正黑體" panose="020B0604030504040204" pitchFamily="34" charset="-120"/>
            </a:endParaRPr>
          </a:p>
        </p:txBody>
      </p:sp>
      <p:sp>
        <p:nvSpPr>
          <p:cNvPr id="3" name="頁尾版面配置區 2"/>
          <p:cNvSpPr>
            <a:spLocks noGrp="1"/>
          </p:cNvSpPr>
          <p:nvPr>
            <p:ph type="ftr" sz="quarter" idx="11"/>
          </p:nvPr>
        </p:nvSpPr>
        <p:spPr>
          <a:xfrm>
            <a:off x="611188" y="6166297"/>
            <a:ext cx="6783387" cy="287337"/>
          </a:xfrm>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dirty="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a:t>
            </a:r>
            <a:endParaRPr kumimoji="1" lang="zh-TW" altLang="en-US" sz="10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1405265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0"/>
          </p:nvPr>
        </p:nvSpPr>
        <p:spPr>
          <a:xfrm>
            <a:off x="623039" y="1283260"/>
            <a:ext cx="8362826" cy="5458902"/>
          </a:xfrm>
        </p:spPr>
        <p:txBody>
          <a:bodyPr/>
          <a:lstStyle/>
          <a:p>
            <a:pPr marL="0" indent="0">
              <a:buNone/>
            </a:pPr>
            <a:r>
              <a:rPr lang="zh-TW" altLang="en-US" sz="2400" dirty="0"/>
              <a:t>光訊投資會計</a:t>
            </a:r>
            <a:r>
              <a:rPr lang="zh-TW" altLang="en-US" sz="2400" dirty="0" smtClean="0"/>
              <a:t>系統</a:t>
            </a:r>
            <a:endParaRPr lang="en-US" altLang="zh-TW" sz="2400" dirty="0" smtClean="0"/>
          </a:p>
          <a:p>
            <a:pPr marL="342900" lvl="1" indent="-342900">
              <a:buFont typeface="Wingdings" panose="05000000000000000000" pitchFamily="2" charset="2"/>
              <a:buChar char="n"/>
            </a:pPr>
            <a:r>
              <a:rPr lang="en-US" altLang="zh-TW" sz="1800" dirty="0">
                <a:latin typeface="微軟正黑體" panose="020B0604030504040204" pitchFamily="34" charset="-120"/>
                <a:ea typeface="微軟正黑體" panose="020B0604030504040204" pitchFamily="34" charset="-120"/>
                <a:cs typeface="+mn-cs"/>
              </a:rPr>
              <a:t>2020</a:t>
            </a:r>
            <a:r>
              <a:rPr lang="zh-TW" altLang="en-US" sz="1800" dirty="0">
                <a:latin typeface="微軟正黑體" panose="020B0604030504040204" pitchFamily="34" charset="-120"/>
                <a:ea typeface="微軟正黑體" panose="020B0604030504040204" pitchFamily="34" charset="-120"/>
                <a:cs typeface="+mn-cs"/>
              </a:rPr>
              <a:t>維護</a:t>
            </a:r>
            <a:r>
              <a:rPr lang="zh-TW" altLang="en-US" sz="1800" dirty="0" smtClean="0">
                <a:latin typeface="微軟正黑體" panose="020B0604030504040204" pitchFamily="34" charset="-120"/>
                <a:ea typeface="微軟正黑體" panose="020B0604030504040204" pitchFamily="34" charset="-120"/>
                <a:cs typeface="+mn-cs"/>
              </a:rPr>
              <a:t>合約</a:t>
            </a:r>
            <a:r>
              <a:rPr lang="en-US" altLang="zh-TW" sz="1800" dirty="0" smtClean="0">
                <a:solidFill>
                  <a:schemeClr val="bg1">
                    <a:lumMod val="50000"/>
                  </a:schemeClr>
                </a:solidFill>
                <a:latin typeface="微軟正黑體" panose="020B0604030504040204" pitchFamily="34" charset="-120"/>
                <a:ea typeface="微軟正黑體" panose="020B0604030504040204" pitchFamily="34" charset="-120"/>
                <a:cs typeface="+mn-cs"/>
              </a:rPr>
              <a:t>(4/20</a:t>
            </a:r>
            <a:r>
              <a:rPr lang="zh-TW" altLang="en-US" sz="1800" dirty="0" smtClean="0">
                <a:solidFill>
                  <a:schemeClr val="bg1">
                    <a:lumMod val="50000"/>
                  </a:schemeClr>
                </a:solidFill>
                <a:latin typeface="微軟正黑體" panose="020B0604030504040204" pitchFamily="34" charset="-120"/>
                <a:ea typeface="微軟正黑體" panose="020B0604030504040204" pitchFamily="34" charset="-120"/>
                <a:cs typeface="+mn-cs"/>
              </a:rPr>
              <a:t>簽訂完成</a:t>
            </a:r>
            <a:r>
              <a:rPr lang="en-US" altLang="zh-TW" sz="1800" dirty="0" smtClean="0">
                <a:solidFill>
                  <a:schemeClr val="bg1">
                    <a:lumMod val="50000"/>
                  </a:schemeClr>
                </a:solidFill>
                <a:latin typeface="微軟正黑體" panose="020B0604030504040204" pitchFamily="34" charset="-120"/>
                <a:ea typeface="微軟正黑體" panose="020B0604030504040204" pitchFamily="34" charset="-120"/>
                <a:cs typeface="+mn-cs"/>
              </a:rPr>
              <a:t>)</a:t>
            </a:r>
            <a:endParaRPr lang="en-US" altLang="zh-TW" sz="1800" dirty="0">
              <a:solidFill>
                <a:schemeClr val="bg1">
                  <a:lumMod val="50000"/>
                </a:schemeClr>
              </a:solidFill>
              <a:latin typeface="微軟正黑體" panose="020B0604030504040204" pitchFamily="34" charset="-120"/>
              <a:ea typeface="微軟正黑體" panose="020B0604030504040204" pitchFamily="34" charset="-120"/>
              <a:cs typeface="+mn-cs"/>
            </a:endParaRPr>
          </a:p>
          <a:p>
            <a:pPr marL="742950" lvl="2" indent="-342900">
              <a:buFont typeface="Wingdings" panose="05000000000000000000" pitchFamily="2" charset="2"/>
              <a:buChar char="Ø"/>
            </a:pPr>
            <a:r>
              <a:rPr lang="zh-TW" altLang="en-US" sz="1800" b="1" dirty="0" smtClean="0">
                <a:solidFill>
                  <a:schemeClr val="bg1">
                    <a:lumMod val="50000"/>
                  </a:schemeClr>
                </a:solidFill>
                <a:latin typeface="微軟正黑體" panose="020B0604030504040204" pitchFamily="34" charset="-120"/>
                <a:ea typeface="微軟正黑體" panose="020B0604030504040204" pitchFamily="34" charset="-120"/>
              </a:rPr>
              <a:t>已於</a:t>
            </a:r>
            <a:r>
              <a:rPr lang="en-US" altLang="zh-TW" sz="1800" b="1" dirty="0" smtClean="0">
                <a:solidFill>
                  <a:schemeClr val="bg1">
                    <a:lumMod val="50000"/>
                  </a:schemeClr>
                </a:solidFill>
                <a:latin typeface="微軟正黑體" panose="020B0604030504040204" pitchFamily="34" charset="-120"/>
                <a:ea typeface="微軟正黑體" panose="020B0604030504040204" pitchFamily="34" charset="-120"/>
                <a:cs typeface="+mn-cs"/>
              </a:rPr>
              <a:t>2/19</a:t>
            </a:r>
            <a:r>
              <a:rPr lang="zh-TW" altLang="en-US" sz="1800" b="1" dirty="0" smtClean="0">
                <a:solidFill>
                  <a:schemeClr val="bg1">
                    <a:lumMod val="50000"/>
                  </a:schemeClr>
                </a:solidFill>
                <a:latin typeface="微軟正黑體" panose="020B0604030504040204" pitchFamily="34" charset="-120"/>
                <a:ea typeface="微軟正黑體" panose="020B0604030504040204" pitchFamily="34" charset="-120"/>
                <a:cs typeface="+mn-cs"/>
              </a:rPr>
              <a:t> </a:t>
            </a:r>
            <a:r>
              <a:rPr lang="en-US" altLang="zh-TW" sz="1800" b="1" dirty="0" smtClean="0">
                <a:solidFill>
                  <a:schemeClr val="bg1">
                    <a:lumMod val="50000"/>
                  </a:schemeClr>
                </a:solidFill>
                <a:latin typeface="微軟正黑體" panose="020B0604030504040204" pitchFamily="34" charset="-120"/>
                <a:ea typeface="微軟正黑體" panose="020B0604030504040204" pitchFamily="34" charset="-120"/>
                <a:cs typeface="+mn-cs"/>
              </a:rPr>
              <a:t>(</a:t>
            </a:r>
            <a:r>
              <a:rPr lang="zh-TW" altLang="en-US" sz="1800" b="1" dirty="0" smtClean="0">
                <a:solidFill>
                  <a:schemeClr val="bg1">
                    <a:lumMod val="50000"/>
                  </a:schemeClr>
                </a:solidFill>
                <a:latin typeface="微軟正黑體" panose="020B0604030504040204" pitchFamily="34" charset="-120"/>
                <a:ea typeface="微軟正黑體" panose="020B0604030504040204" pitchFamily="34" charset="-120"/>
                <a:cs typeface="+mn-cs"/>
              </a:rPr>
              <a:t>三</a:t>
            </a:r>
            <a:r>
              <a:rPr lang="en-US" altLang="zh-TW" sz="1800" b="1" dirty="0" smtClean="0">
                <a:solidFill>
                  <a:schemeClr val="bg1">
                    <a:lumMod val="50000"/>
                  </a:schemeClr>
                </a:solidFill>
                <a:latin typeface="微軟正黑體" panose="020B0604030504040204" pitchFamily="34" charset="-120"/>
                <a:ea typeface="微軟正黑體" panose="020B0604030504040204" pitchFamily="34" charset="-120"/>
                <a:cs typeface="+mn-cs"/>
              </a:rPr>
              <a:t>)</a:t>
            </a:r>
            <a:r>
              <a:rPr lang="zh-TW" altLang="en-US" sz="1800" b="1" dirty="0">
                <a:solidFill>
                  <a:schemeClr val="bg1">
                    <a:lumMod val="50000"/>
                  </a:schemeClr>
                </a:solidFill>
                <a:latin typeface="微軟正黑體" panose="020B0604030504040204" pitchFamily="34" charset="-120"/>
                <a:ea typeface="微軟正黑體" panose="020B0604030504040204" pitchFamily="34" charset="-120"/>
              </a:rPr>
              <a:t>完成</a:t>
            </a:r>
            <a:r>
              <a:rPr lang="zh-TW" altLang="en-US" sz="1800" b="1" dirty="0" smtClean="0">
                <a:solidFill>
                  <a:schemeClr val="bg1">
                    <a:lumMod val="50000"/>
                  </a:schemeClr>
                </a:solidFill>
                <a:latin typeface="微軟正黑體" panose="020B0604030504040204" pitchFamily="34" charset="-120"/>
                <a:ea typeface="微軟正黑體" panose="020B0604030504040204" pitchFamily="34" charset="-120"/>
                <a:cs typeface="+mn-cs"/>
              </a:rPr>
              <a:t>議價，預算</a:t>
            </a:r>
            <a:r>
              <a:rPr lang="en-US" altLang="zh-TW" sz="1800" b="1" dirty="0" smtClean="0">
                <a:solidFill>
                  <a:schemeClr val="bg1">
                    <a:lumMod val="50000"/>
                  </a:schemeClr>
                </a:solidFill>
                <a:latin typeface="微軟正黑體" panose="020B0604030504040204" pitchFamily="34" charset="-120"/>
                <a:ea typeface="微軟正黑體" panose="020B0604030504040204" pitchFamily="34" charset="-120"/>
                <a:cs typeface="+mn-cs"/>
              </a:rPr>
              <a:t>120</a:t>
            </a:r>
            <a:r>
              <a:rPr lang="zh-TW" altLang="en-US" sz="1800" b="1" dirty="0" smtClean="0">
                <a:solidFill>
                  <a:schemeClr val="bg1">
                    <a:lumMod val="50000"/>
                  </a:schemeClr>
                </a:solidFill>
                <a:latin typeface="微軟正黑體" panose="020B0604030504040204" pitchFamily="34" charset="-120"/>
                <a:ea typeface="微軟正黑體" panose="020B0604030504040204" pitchFamily="34" charset="-120"/>
                <a:cs typeface="+mn-cs"/>
              </a:rPr>
              <a:t>萬，議價後金額</a:t>
            </a:r>
            <a:r>
              <a:rPr lang="en-US" altLang="zh-TW" sz="1800" b="1" dirty="0" smtClean="0">
                <a:solidFill>
                  <a:schemeClr val="bg1">
                    <a:lumMod val="50000"/>
                  </a:schemeClr>
                </a:solidFill>
                <a:latin typeface="微軟正黑體" panose="020B0604030504040204" pitchFamily="34" charset="-120"/>
                <a:ea typeface="微軟正黑體" panose="020B0604030504040204" pitchFamily="34" charset="-120"/>
                <a:cs typeface="+mn-cs"/>
              </a:rPr>
              <a:t>:90</a:t>
            </a:r>
            <a:r>
              <a:rPr lang="zh-TW" altLang="en-US" sz="1800" b="1" dirty="0" smtClean="0">
                <a:solidFill>
                  <a:schemeClr val="bg1">
                    <a:lumMod val="50000"/>
                  </a:schemeClr>
                </a:solidFill>
                <a:latin typeface="微軟正黑體" panose="020B0604030504040204" pitchFamily="34" charset="-120"/>
                <a:ea typeface="微軟正黑體" panose="020B0604030504040204" pitchFamily="34" charset="-120"/>
                <a:cs typeface="+mn-cs"/>
              </a:rPr>
              <a:t>萬</a:t>
            </a:r>
            <a:r>
              <a:rPr lang="zh-TW" altLang="en-US" sz="1800" dirty="0" smtClean="0">
                <a:solidFill>
                  <a:schemeClr val="bg1">
                    <a:lumMod val="50000"/>
                  </a:schemeClr>
                </a:solidFill>
                <a:latin typeface="微軟正黑體" panose="020B0604030504040204" pitchFamily="34" charset="-120"/>
                <a:ea typeface="微軟正黑體" panose="020B0604030504040204" pitchFamily="34" charset="-120"/>
                <a:cs typeface="+mn-cs"/>
              </a:rPr>
              <a:t>。</a:t>
            </a:r>
            <a:endParaRPr lang="en-US" altLang="zh-TW" sz="1800" dirty="0" smtClean="0">
              <a:solidFill>
                <a:schemeClr val="bg1">
                  <a:lumMod val="50000"/>
                </a:schemeClr>
              </a:solidFill>
              <a:latin typeface="微軟正黑體" panose="020B0604030504040204" pitchFamily="34" charset="-120"/>
              <a:ea typeface="微軟正黑體" panose="020B0604030504040204" pitchFamily="34" charset="-120"/>
              <a:cs typeface="+mn-cs"/>
            </a:endParaRPr>
          </a:p>
          <a:p>
            <a:pPr marL="285750" lvl="1">
              <a:buFont typeface="Wingdings" panose="05000000000000000000" pitchFamily="2" charset="2"/>
              <a:buChar char="n"/>
            </a:pPr>
            <a:r>
              <a:rPr lang="zh-TW" altLang="en-US" sz="1800" dirty="0" smtClean="0">
                <a:latin typeface="微軟正黑體" panose="020B0604030504040204" pitchFamily="34" charset="-120"/>
                <a:ea typeface="微軟正黑體" panose="020B0604030504040204" pitchFamily="34" charset="-120"/>
                <a:cs typeface="+mn-cs"/>
              </a:rPr>
              <a:t> </a:t>
            </a:r>
            <a:r>
              <a:rPr lang="en-US" altLang="zh-TW" sz="1800" dirty="0" smtClean="0">
                <a:latin typeface="微軟正黑體" panose="020B0604030504040204" pitchFamily="34" charset="-120"/>
                <a:ea typeface="微軟正黑體" panose="020B0604030504040204" pitchFamily="34" charset="-120"/>
                <a:cs typeface="+mn-cs"/>
              </a:rPr>
              <a:t>2020</a:t>
            </a:r>
            <a:r>
              <a:rPr lang="zh-TW" altLang="en-US" sz="1800" dirty="0" smtClean="0">
                <a:latin typeface="微軟正黑體" panose="020B0604030504040204" pitchFamily="34" charset="-120"/>
                <a:ea typeface="微軟正黑體" panose="020B0604030504040204" pitchFamily="34" charset="-120"/>
                <a:cs typeface="+mn-cs"/>
              </a:rPr>
              <a:t>維護合約</a:t>
            </a:r>
            <a:r>
              <a:rPr lang="en-US" altLang="zh-TW" sz="1800" dirty="0" smtClean="0">
                <a:latin typeface="微軟正黑體" panose="020B0604030504040204" pitchFamily="34" charset="-120"/>
                <a:ea typeface="微軟正黑體" panose="020B0604030504040204" pitchFamily="34" charset="-120"/>
                <a:cs typeface="+mn-cs"/>
              </a:rPr>
              <a:t>Q2</a:t>
            </a:r>
            <a:r>
              <a:rPr lang="zh-TW" altLang="en-US" sz="1800" dirty="0" smtClean="0">
                <a:latin typeface="微軟正黑體" panose="020B0604030504040204" pitchFamily="34" charset="-120"/>
                <a:ea typeface="微軟正黑體" panose="020B0604030504040204" pitchFamily="34" charset="-120"/>
                <a:cs typeface="+mn-cs"/>
              </a:rPr>
              <a:t>驗收</a:t>
            </a:r>
            <a:r>
              <a:rPr lang="en-US" altLang="zh-TW" sz="1800" dirty="0" smtClean="0">
                <a:latin typeface="微軟正黑體" panose="020B0604030504040204" pitchFamily="34" charset="-120"/>
                <a:ea typeface="微軟正黑體" panose="020B0604030504040204" pitchFamily="34" charset="-120"/>
                <a:cs typeface="+mn-cs"/>
              </a:rPr>
              <a:t>($225,000)</a:t>
            </a:r>
            <a:endParaRPr lang="en-US" altLang="zh-TW" sz="1800" dirty="0">
              <a:latin typeface="微軟正黑體" panose="020B0604030504040204" pitchFamily="34" charset="-120"/>
              <a:ea typeface="微軟正黑體" panose="020B0604030504040204" pitchFamily="34" charset="-120"/>
              <a:cs typeface="+mn-cs"/>
            </a:endParaRPr>
          </a:p>
          <a:p>
            <a:pPr marL="285750" lvl="1">
              <a:buFont typeface="Wingdings" panose="05000000000000000000" pitchFamily="2" charset="2"/>
              <a:buChar char="n"/>
            </a:pPr>
            <a:endParaRPr lang="en-US" altLang="zh-TW" sz="1800" dirty="0" smtClean="0">
              <a:latin typeface="微軟正黑體" panose="020B0604030504040204" pitchFamily="34" charset="-120"/>
              <a:ea typeface="微軟正黑體" panose="020B0604030504040204" pitchFamily="34" charset="-120"/>
              <a:cs typeface="+mn-cs"/>
            </a:endParaRPr>
          </a:p>
          <a:p>
            <a:pPr marL="0" lvl="1" indent="0">
              <a:buNone/>
            </a:pPr>
            <a:endParaRPr lang="en-US" altLang="zh-TW" sz="1800" dirty="0">
              <a:latin typeface="微軟正黑體" panose="020B0604030504040204" pitchFamily="34" charset="-120"/>
              <a:ea typeface="微軟正黑體" panose="020B0604030504040204" pitchFamily="34" charset="-120"/>
              <a:cs typeface="+mn-cs"/>
            </a:endParaRPr>
          </a:p>
          <a:p>
            <a:pPr marL="0" lvl="1" indent="0">
              <a:buNone/>
            </a:pPr>
            <a:endParaRPr lang="en-US" altLang="zh-TW" sz="1800" dirty="0" smtClean="0">
              <a:latin typeface="微軟正黑體" panose="020B0604030504040204" pitchFamily="34" charset="-120"/>
              <a:ea typeface="微軟正黑體" panose="020B0604030504040204" pitchFamily="34" charset="-120"/>
              <a:cs typeface="+mn-cs"/>
            </a:endParaRPr>
          </a:p>
          <a:p>
            <a:pPr marL="0" lvl="1" indent="0">
              <a:buNone/>
            </a:pPr>
            <a:endParaRPr lang="en-US" altLang="zh-TW" sz="1800" dirty="0" smtClean="0">
              <a:latin typeface="微軟正黑體" panose="020B0604030504040204" pitchFamily="34" charset="-120"/>
              <a:ea typeface="微軟正黑體" panose="020B0604030504040204" pitchFamily="34" charset="-120"/>
            </a:endParaRPr>
          </a:p>
          <a:p>
            <a:pPr marL="342900" lvl="1" indent="-342900">
              <a:buFont typeface="Wingdings" panose="05000000000000000000" pitchFamily="2" charset="2"/>
              <a:buChar char="n"/>
            </a:pPr>
            <a:r>
              <a:rPr lang="en-US" altLang="zh-TW" sz="1800" dirty="0" smtClean="0">
                <a:latin typeface="微軟正黑體" panose="020B0604030504040204" pitchFamily="34" charset="-120"/>
                <a:ea typeface="微軟正黑體" panose="020B0604030504040204" pitchFamily="34" charset="-120"/>
              </a:rPr>
              <a:t>6/16</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二</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完</a:t>
            </a:r>
            <a:r>
              <a:rPr lang="zh-TW" altLang="en-US" sz="1800" dirty="0">
                <a:latin typeface="微軟正黑體" panose="020B0604030504040204" pitchFamily="34" charset="-120"/>
                <a:ea typeface="微軟正黑體" panose="020B0604030504040204" pitchFamily="34" charset="-120"/>
              </a:rPr>
              <a:t>成</a:t>
            </a:r>
            <a:r>
              <a:rPr lang="zh-TW" altLang="en-US" sz="1800" dirty="0" smtClean="0">
                <a:latin typeface="微軟正黑體" panose="020B0604030504040204" pitchFamily="34" charset="-120"/>
                <a:ea typeface="微軟正黑體" panose="020B0604030504040204" pitchFamily="34" charset="-120"/>
              </a:rPr>
              <a:t>高階</a:t>
            </a:r>
            <a:r>
              <a:rPr lang="zh-TW" altLang="en-US" sz="1800" dirty="0">
                <a:latin typeface="微軟正黑體" panose="020B0604030504040204" pitchFamily="34" charset="-120"/>
                <a:ea typeface="微軟正黑體" panose="020B0604030504040204" pitchFamily="34" charset="-120"/>
              </a:rPr>
              <a:t>需求排序</a:t>
            </a:r>
            <a:r>
              <a:rPr lang="zh-TW" altLang="en-US" sz="1800" dirty="0" smtClean="0">
                <a:latin typeface="微軟正黑體" panose="020B0604030504040204" pitchFamily="34" charset="-120"/>
                <a:ea typeface="微軟正黑體" panose="020B0604030504040204" pitchFamily="34" charset="-120"/>
              </a:rPr>
              <a:t>會議，確認光訊下半年待執行需求單</a:t>
            </a:r>
            <a:r>
              <a:rPr lang="en-US" altLang="zh-TW" sz="1800" dirty="0" smtClean="0">
                <a:latin typeface="微軟正黑體" panose="020B0604030504040204" pitchFamily="34" charset="-120"/>
                <a:ea typeface="微軟正黑體" panose="020B0604030504040204" pitchFamily="34" charset="-120"/>
              </a:rPr>
              <a:t>6</a:t>
            </a:r>
            <a:r>
              <a:rPr lang="zh-TW" altLang="en-US" sz="1800" dirty="0" smtClean="0">
                <a:latin typeface="微軟正黑體" panose="020B0604030504040204" pitchFamily="34" charset="-120"/>
                <a:ea typeface="微軟正黑體" panose="020B0604030504040204" pitchFamily="34" charset="-120"/>
              </a:rPr>
              <a:t>張。</a:t>
            </a:r>
            <a:endParaRPr lang="en-US" altLang="zh-TW" sz="1800" dirty="0" smtClean="0">
              <a:latin typeface="微軟正黑體" panose="020B0604030504040204" pitchFamily="34" charset="-120"/>
              <a:ea typeface="微軟正黑體" panose="020B0604030504040204" pitchFamily="34" charset="-120"/>
            </a:endParaRPr>
          </a:p>
          <a:p>
            <a:pPr marL="285750" lvl="1">
              <a:buFont typeface="Wingdings" panose="05000000000000000000" pitchFamily="2" charset="2"/>
              <a:buChar char="n"/>
            </a:pPr>
            <a:r>
              <a:rPr lang="zh-TW" altLang="en-US" sz="1800" b="1" dirty="0" smtClean="0">
                <a:latin typeface="微軟正黑體" panose="020B0604030504040204" pitchFamily="34" charset="-120"/>
                <a:ea typeface="微軟正黑體" panose="020B0604030504040204" pitchFamily="34" charset="-120"/>
              </a:rPr>
              <a:t>配合今年度</a:t>
            </a:r>
            <a:r>
              <a:rPr lang="en-US" altLang="zh-TW" sz="1800" b="1" dirty="0" smtClean="0">
                <a:latin typeface="微軟正黑體" panose="020B0604030504040204" pitchFamily="34" charset="-120"/>
                <a:ea typeface="微軟正黑體" panose="020B0604030504040204" pitchFamily="34" charset="-120"/>
              </a:rPr>
              <a:t>2020</a:t>
            </a:r>
            <a:r>
              <a:rPr lang="zh-TW" altLang="en-US" sz="1800" b="1" dirty="0" smtClean="0">
                <a:latin typeface="微軟正黑體" panose="020B0604030504040204" pitchFamily="34" charset="-120"/>
                <a:ea typeface="微軟正黑體" panose="020B0604030504040204" pitchFamily="34" charset="-120"/>
              </a:rPr>
              <a:t>年備援演練：</a:t>
            </a:r>
            <a:endParaRPr lang="en-US" altLang="zh-TW" sz="1800" b="1" dirty="0" smtClean="0">
              <a:latin typeface="微軟正黑體" panose="020B0604030504040204" pitchFamily="34" charset="-120"/>
              <a:ea typeface="微軟正黑體" panose="020B0604030504040204" pitchFamily="34" charset="-120"/>
            </a:endParaRPr>
          </a:p>
          <a:p>
            <a:pPr marL="742950" lvl="2" indent="-342900">
              <a:buFont typeface="+mj-lt"/>
              <a:buAutoNum type="arabicPeriod"/>
            </a:pPr>
            <a:r>
              <a:rPr lang="zh-TW" altLang="en-US" sz="1400" dirty="0" smtClean="0">
                <a:latin typeface="微軟正黑體" panose="020B0604030504040204" pitchFamily="34" charset="-120"/>
                <a:ea typeface="微軟正黑體" panose="020B0604030504040204" pitchFamily="34" charset="-120"/>
              </a:rPr>
              <a:t>配合</a:t>
            </a:r>
            <a:r>
              <a:rPr lang="en-US" altLang="zh-TW" sz="1400" dirty="0" smtClean="0">
                <a:latin typeface="微軟正黑體" panose="020B0604030504040204" pitchFamily="34" charset="-120"/>
                <a:ea typeface="微軟正黑體" panose="020B0604030504040204" pitchFamily="34" charset="-120"/>
              </a:rPr>
              <a:t>6/5(</a:t>
            </a:r>
            <a:r>
              <a:rPr lang="zh-TW" altLang="en-US" sz="1400" dirty="0" smtClean="0">
                <a:latin typeface="微軟正黑體" panose="020B0604030504040204" pitchFamily="34" charset="-120"/>
                <a:ea typeface="微軟正黑體" panose="020B0604030504040204" pitchFamily="34" charset="-120"/>
              </a:rPr>
              <a:t>五</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前交付演練計畫。</a:t>
            </a:r>
            <a:endParaRPr lang="en-US" altLang="zh-TW" sz="1400" dirty="0" smtClean="0">
              <a:latin typeface="微軟正黑體" panose="020B0604030504040204" pitchFamily="34" charset="-120"/>
              <a:ea typeface="微軟正黑體" panose="020B0604030504040204" pitchFamily="34" charset="-120"/>
            </a:endParaRPr>
          </a:p>
          <a:p>
            <a:pPr marL="742950" lvl="2" indent="-342900">
              <a:buFont typeface="+mj-lt"/>
              <a:buAutoNum type="arabicPeriod"/>
            </a:pPr>
            <a:r>
              <a:rPr lang="zh-TW" altLang="en-US" sz="1400" dirty="0">
                <a:latin typeface="微軟正黑體" panose="020B0604030504040204" pitchFamily="34" charset="-120"/>
                <a:ea typeface="微軟正黑體" panose="020B0604030504040204" pitchFamily="34" charset="-120"/>
                <a:sym typeface="Wingdings" panose="05000000000000000000" pitchFamily="2" charset="2"/>
              </a:rPr>
              <a:t>演練計畫已</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於</a:t>
            </a:r>
            <a:r>
              <a:rPr lang="en-US" altLang="zh-TW" sz="1400" dirty="0" smtClean="0">
                <a:latin typeface="微軟正黑體" panose="020B0604030504040204" pitchFamily="34" charset="-120"/>
                <a:ea typeface="微軟正黑體" panose="020B0604030504040204" pitchFamily="34" charset="-120"/>
                <a:sym typeface="Wingdings" panose="05000000000000000000" pitchFamily="2" charset="2"/>
              </a:rPr>
              <a:t>6/3(</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三</a:t>
            </a:r>
            <a:r>
              <a:rPr lang="en-US" altLang="zh-TW" sz="1400"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交付 安全管理課。</a:t>
            </a:r>
            <a:endParaRPr lang="en-US" altLang="zh-TW" sz="1400" dirty="0" smtClean="0">
              <a:latin typeface="微軟正黑體" panose="020B0604030504040204" pitchFamily="34" charset="-120"/>
              <a:ea typeface="微軟正黑體" panose="020B0604030504040204" pitchFamily="34" charset="-120"/>
              <a:sym typeface="Wingdings" panose="05000000000000000000" pitchFamily="2" charset="2"/>
            </a:endParaRPr>
          </a:p>
          <a:p>
            <a:pPr marL="742950" lvl="2" indent="-342900">
              <a:buFont typeface="+mj-lt"/>
              <a:buAutoNum type="arabicPeriod"/>
            </a:pPr>
            <a:r>
              <a:rPr lang="en-US" altLang="zh-TW" sz="1400" dirty="0" smtClean="0">
                <a:latin typeface="微軟正黑體" panose="020B0604030504040204" pitchFamily="34" charset="-120"/>
                <a:ea typeface="微軟正黑體" panose="020B0604030504040204" pitchFamily="34" charset="-120"/>
                <a:sym typeface="Wingdings" panose="05000000000000000000" pitchFamily="2" charset="2"/>
              </a:rPr>
              <a:t>6/22(</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一</a:t>
            </a:r>
            <a:r>
              <a:rPr lang="en-US" altLang="zh-TW" sz="1400"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 進行</a:t>
            </a:r>
            <a:r>
              <a:rPr lang="zh-TW" altLang="en-US" sz="1400" dirty="0">
                <a:latin typeface="微軟正黑體" panose="020B0604030504040204" pitchFamily="34" charset="-120"/>
                <a:ea typeface="微軟正黑體" panose="020B0604030504040204" pitchFamily="34" charset="-120"/>
              </a:rPr>
              <a:t>演練計畫</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審查會議</a:t>
            </a:r>
            <a:endParaRPr lang="en-US" altLang="zh-TW" sz="1400" dirty="0" smtClean="0">
              <a:latin typeface="微軟正黑體" panose="020B0604030504040204" pitchFamily="34" charset="-120"/>
              <a:ea typeface="微軟正黑體" panose="020B0604030504040204" pitchFamily="34" charset="-120"/>
              <a:sym typeface="Wingdings" panose="05000000000000000000" pitchFamily="2" charset="2"/>
            </a:endParaRPr>
          </a:p>
          <a:p>
            <a:pPr marL="742950" lvl="2" indent="-342900">
              <a:buFont typeface="+mj-lt"/>
              <a:buAutoNum type="arabicPeriod"/>
            </a:pPr>
            <a:r>
              <a:rPr lang="zh-TW" altLang="en-US" sz="1400" dirty="0" smtClean="0">
                <a:latin typeface="微軟正黑體" panose="020B0604030504040204" pitchFamily="34" charset="-120"/>
                <a:ea typeface="微軟正黑體" panose="020B0604030504040204" pitchFamily="34" charset="-120"/>
              </a:rPr>
              <a:t>演練計畫</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審查意見，預計</a:t>
            </a:r>
            <a:r>
              <a:rPr lang="en-US" altLang="zh-TW" sz="1400" dirty="0" smtClean="0">
                <a:latin typeface="微軟正黑體" panose="020B0604030504040204" pitchFamily="34" charset="-120"/>
                <a:ea typeface="微軟正黑體" panose="020B0604030504040204" pitchFamily="34" charset="-120"/>
                <a:sym typeface="Wingdings" panose="05000000000000000000" pitchFamily="2" charset="2"/>
              </a:rPr>
              <a:t>6/30</a:t>
            </a:r>
            <a:r>
              <a:rPr lang="zh-TW" altLang="en-US" sz="1400" dirty="0" smtClean="0">
                <a:latin typeface="微軟正黑體" panose="020B0604030504040204" pitchFamily="34" charset="-120"/>
                <a:ea typeface="微軟正黑體" panose="020B0604030504040204" pitchFamily="34" charset="-120"/>
                <a:sym typeface="Wingdings" panose="05000000000000000000" pitchFamily="2" charset="2"/>
              </a:rPr>
              <a:t>前修改完畢再次送審</a:t>
            </a:r>
            <a:r>
              <a:rPr lang="zh-TW" altLang="en-US" sz="1400" b="1" dirty="0" smtClean="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a:t>
            </a:r>
            <a:r>
              <a:rPr lang="en-US" altLang="zh-TW" sz="1400" b="1" dirty="0" smtClean="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400" b="1" dirty="0" smtClean="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資系部尚未討論備份還原後的環境</a:t>
            </a:r>
            <a:r>
              <a:rPr lang="en-US" altLang="zh-TW" sz="1400" b="1" dirty="0" smtClean="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400" b="1" dirty="0" smtClean="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主機課無法提供</a:t>
            </a:r>
            <a:r>
              <a:rPr lang="zh-TW" altLang="en-US" sz="1400" b="1" dirty="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備援演練</a:t>
            </a:r>
            <a:r>
              <a:rPr lang="en-US" altLang="zh-TW" sz="1400" b="1" dirty="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IP</a:t>
            </a:r>
            <a:r>
              <a:rPr lang="en-US" altLang="zh-TW" sz="1400" b="1" dirty="0" smtClean="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400" b="1" dirty="0" smtClean="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，因一課、財管資訊課之備援演練皆會遇到相同問題，目前由</a:t>
            </a:r>
            <a:r>
              <a:rPr lang="zh-TW" altLang="en-US" sz="1400" b="1" dirty="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財管資訊課</a:t>
            </a:r>
            <a:r>
              <a:rPr lang="zh-TW" altLang="en-US" sz="1400" b="1" dirty="0" smtClean="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清河作為窗口與資系部確認。</a:t>
            </a:r>
            <a:endParaRPr lang="en-US" altLang="zh-TW" sz="1400" b="1" dirty="0" smtClean="0">
              <a:solidFill>
                <a:srgbClr val="0033CC"/>
              </a:solidFill>
              <a:latin typeface="微軟正黑體" panose="020B0604030504040204" pitchFamily="34" charset="-120"/>
              <a:ea typeface="微軟正黑體" panose="020B0604030504040204" pitchFamily="34" charset="-120"/>
              <a:sym typeface="Wingdings" panose="05000000000000000000" pitchFamily="2" charset="2"/>
            </a:endParaRPr>
          </a:p>
          <a:p>
            <a:pPr marL="342900" lvl="1" indent="-342900">
              <a:buFont typeface="Wingdings" panose="05000000000000000000" pitchFamily="2" charset="2"/>
              <a:buChar char="n"/>
            </a:pPr>
            <a:r>
              <a:rPr lang="zh-TW" altLang="en-US" sz="1800" b="1" dirty="0" smtClean="0">
                <a:solidFill>
                  <a:srgbClr val="0033CC"/>
                </a:solidFill>
                <a:latin typeface="微軟正黑體" panose="020B0604030504040204" pitchFamily="34" charset="-120"/>
                <a:ea typeface="微軟正黑體" panose="020B0604030504040204" pitchFamily="34" charset="-120"/>
                <a:sym typeface="Wingdings" panose="05000000000000000000" pitchFamily="2" charset="2"/>
              </a:rPr>
              <a:t>程式交付方式</a:t>
            </a:r>
            <a:endParaRPr lang="en-US" altLang="zh-TW" sz="1800" b="1" dirty="0" smtClean="0">
              <a:solidFill>
                <a:srgbClr val="0033CC"/>
              </a:solidFill>
              <a:latin typeface="微軟正黑體" panose="020B0604030504040204" pitchFamily="34" charset="-120"/>
              <a:ea typeface="微軟正黑體" panose="020B0604030504040204" pitchFamily="34" charset="-120"/>
            </a:endParaRPr>
          </a:p>
          <a:p>
            <a:pPr marL="285750" lvl="1">
              <a:buFont typeface="Wingdings" panose="05000000000000000000" pitchFamily="2" charset="2"/>
              <a:buChar char="n"/>
            </a:pPr>
            <a:endParaRPr lang="en-US" altLang="zh-TW" sz="1800" b="1" dirty="0">
              <a:latin typeface="微軟正黑體" panose="020B0604030504040204" pitchFamily="34" charset="-120"/>
              <a:ea typeface="微軟正黑體" panose="020B0604030504040204" pitchFamily="34" charset="-120"/>
            </a:endParaRPr>
          </a:p>
          <a:p>
            <a:pPr marL="0" lvl="1" indent="0">
              <a:buNone/>
            </a:pPr>
            <a:endParaRPr lang="en-US" altLang="zh-TW" sz="1800" dirty="0">
              <a:latin typeface="微軟正黑體" panose="020B0604030504040204" pitchFamily="34" charset="-120"/>
              <a:ea typeface="微軟正黑體" panose="020B0604030504040204" pitchFamily="34" charset="-120"/>
              <a:cs typeface="+mn-cs"/>
            </a:endParaRPr>
          </a:p>
          <a:p>
            <a:pPr marL="285750" lvl="1">
              <a:buFont typeface="Wingdings" panose="05000000000000000000" pitchFamily="2" charset="2"/>
              <a:buChar char="n"/>
            </a:pPr>
            <a:endParaRPr lang="en-US" altLang="zh-TW" sz="1800" dirty="0" smtClean="0">
              <a:latin typeface="微軟正黑體" panose="020B0604030504040204" pitchFamily="34" charset="-120"/>
              <a:ea typeface="微軟正黑體" panose="020B0604030504040204" pitchFamily="34" charset="-120"/>
              <a:cs typeface="+mn-cs"/>
            </a:endParaRPr>
          </a:p>
          <a:p>
            <a:pPr marL="0" lvl="1" indent="0">
              <a:buNone/>
            </a:pPr>
            <a:endParaRPr lang="en-US" altLang="zh-TW" sz="1800" dirty="0">
              <a:latin typeface="微軟正黑體" panose="020B0604030504040204" pitchFamily="34" charset="-120"/>
              <a:ea typeface="微軟正黑體" panose="020B0604030504040204" pitchFamily="34" charset="-120"/>
              <a:cs typeface="+mn-cs"/>
            </a:endParaRPr>
          </a:p>
        </p:txBody>
      </p:sp>
      <p:sp>
        <p:nvSpPr>
          <p:cNvPr id="4" name="標題 1"/>
          <p:cNvSpPr>
            <a:spLocks noGrp="1"/>
          </p:cNvSpPr>
          <p:nvPr>
            <p:ph type="title"/>
          </p:nvPr>
        </p:nvSpPr>
        <p:spPr>
          <a:xfrm>
            <a:off x="623039" y="707926"/>
            <a:ext cx="6247357" cy="537964"/>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graphicFrame>
        <p:nvGraphicFramePr>
          <p:cNvPr id="5" name="資料庫圖表 4"/>
          <p:cNvGraphicFramePr/>
          <p:nvPr>
            <p:extLst/>
          </p:nvPr>
        </p:nvGraphicFramePr>
        <p:xfrm>
          <a:off x="683568" y="2709714"/>
          <a:ext cx="7992888" cy="129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20186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6147" name="內容版面配置區 2"/>
          <p:cNvSpPr>
            <a:spLocks noGrp="1"/>
          </p:cNvSpPr>
          <p:nvPr>
            <p:ph sz="quarter" idx="10"/>
          </p:nvPr>
        </p:nvSpPr>
        <p:spPr bwMode="auto">
          <a:xfrm>
            <a:off x="147859" y="1220575"/>
            <a:ext cx="8856984" cy="51841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TW" altLang="en-US" sz="2400" dirty="0" smtClean="0"/>
              <a:t>    </a:t>
            </a:r>
            <a:r>
              <a:rPr lang="zh-TW" altLang="en-US" sz="3600" dirty="0" smtClean="0"/>
              <a:t>期貨</a:t>
            </a:r>
            <a:r>
              <a:rPr lang="en-US" altLang="zh-TW" sz="3600" dirty="0" smtClean="0"/>
              <a:t>-</a:t>
            </a:r>
            <a:r>
              <a:rPr lang="zh-TW" altLang="en-US" sz="3600" dirty="0" smtClean="0"/>
              <a:t>統一期貨</a:t>
            </a:r>
            <a:endParaRPr lang="en-US" altLang="zh-TW" sz="3600" dirty="0" smtClean="0"/>
          </a:p>
          <a:p>
            <a:pPr lvl="2">
              <a:lnSpc>
                <a:spcPct val="150000"/>
              </a:lnSpc>
              <a:buFont typeface="Wingdings" panose="05000000000000000000" pitchFamily="2" charset="2"/>
              <a:buChar char="p"/>
            </a:pPr>
            <a:r>
              <a:rPr lang="en-US" altLang="zh-TW" sz="1800" dirty="0" smtClean="0">
                <a:latin typeface="微軟正黑體" pitchFamily="34" charset="-120"/>
                <a:ea typeface="微軟正黑體" pitchFamily="34" charset="-120"/>
              </a:rPr>
              <a:t>6/22~6/24</a:t>
            </a:r>
            <a:r>
              <a:rPr lang="zh-TW" altLang="en-US" sz="1800" dirty="0" smtClean="0">
                <a:latin typeface="微軟正黑體" pitchFamily="34" charset="-120"/>
                <a:ea typeface="微軟正黑體" pitchFamily="34" charset="-120"/>
              </a:rPr>
              <a:t>模擬下單測試</a:t>
            </a:r>
            <a:endParaRPr lang="en-US" altLang="zh-TW" sz="1800" dirty="0" smtClean="0">
              <a:latin typeface="微軟正黑體" pitchFamily="34" charset="-120"/>
              <a:ea typeface="微軟正黑體" pitchFamily="34" charset="-120"/>
            </a:endParaRPr>
          </a:p>
          <a:p>
            <a:pPr lvl="2">
              <a:lnSpc>
                <a:spcPct val="150000"/>
              </a:lnSpc>
              <a:buFont typeface="Wingdings" panose="05000000000000000000" pitchFamily="2" charset="2"/>
              <a:buChar char="p"/>
            </a:pPr>
            <a:r>
              <a:rPr lang="zh-TW" altLang="en-US" sz="1800" dirty="0" smtClean="0">
                <a:solidFill>
                  <a:srgbClr val="FF3399"/>
                </a:solidFill>
                <a:latin typeface="微軟正黑體" pitchFamily="34" charset="-120"/>
                <a:ea typeface="微軟正黑體" pitchFamily="34" charset="-120"/>
              </a:rPr>
              <a:t>待統一期貨調整成交回報檔案，如 交易檔</a:t>
            </a:r>
            <a:r>
              <a:rPr lang="en-US" altLang="zh-TW" sz="1800" dirty="0" smtClean="0">
                <a:solidFill>
                  <a:srgbClr val="FF3399"/>
                </a:solidFill>
                <a:latin typeface="微軟正黑體" pitchFamily="34" charset="-120"/>
                <a:ea typeface="微軟正黑體" pitchFamily="34" charset="-120"/>
              </a:rPr>
              <a:t>(2)</a:t>
            </a:r>
            <a:r>
              <a:rPr lang="zh-TW" altLang="en-US" sz="1800" dirty="0" smtClean="0">
                <a:solidFill>
                  <a:srgbClr val="FF3399"/>
                </a:solidFill>
                <a:latin typeface="微軟正黑體" pitchFamily="34" charset="-120"/>
                <a:ea typeface="微軟正黑體" pitchFamily="34" charset="-120"/>
              </a:rPr>
              <a:t>、保證金</a:t>
            </a:r>
            <a:r>
              <a:rPr lang="en-US" altLang="zh-TW" sz="1800" dirty="0" smtClean="0">
                <a:solidFill>
                  <a:srgbClr val="FF3399"/>
                </a:solidFill>
                <a:latin typeface="微軟正黑體" pitchFamily="34" charset="-120"/>
                <a:ea typeface="微軟正黑體" pitchFamily="34" charset="-120"/>
              </a:rPr>
              <a:t>(2)</a:t>
            </a:r>
            <a:r>
              <a:rPr lang="zh-TW" altLang="en-US" sz="1800" dirty="0" smtClean="0">
                <a:solidFill>
                  <a:srgbClr val="FF3399"/>
                </a:solidFill>
                <a:latin typeface="微軟正黑體" pitchFamily="34" charset="-120"/>
                <a:ea typeface="微軟正黑體" pitchFamily="34" charset="-120"/>
              </a:rPr>
              <a:t>、期權價格檔</a:t>
            </a:r>
            <a:r>
              <a:rPr lang="en-US" altLang="zh-TW" sz="1800" dirty="0" smtClean="0">
                <a:solidFill>
                  <a:srgbClr val="FF3399"/>
                </a:solidFill>
                <a:latin typeface="微軟正黑體" pitchFamily="34" charset="-120"/>
                <a:ea typeface="微軟正黑體" pitchFamily="34" charset="-120"/>
              </a:rPr>
              <a:t>(1)</a:t>
            </a:r>
          </a:p>
          <a:p>
            <a:pPr lvl="2">
              <a:lnSpc>
                <a:spcPct val="150000"/>
              </a:lnSpc>
              <a:buFont typeface="Wingdings" panose="05000000000000000000" pitchFamily="2" charset="2"/>
              <a:buChar char="p"/>
            </a:pPr>
            <a:endParaRPr lang="en-US" altLang="zh-TW" sz="1800" dirty="0">
              <a:solidFill>
                <a:srgbClr val="FF3399"/>
              </a:solidFill>
              <a:latin typeface="微軟正黑體" pitchFamily="34" charset="-120"/>
              <a:ea typeface="微軟正黑體" pitchFamily="34" charset="-120"/>
            </a:endParaRPr>
          </a:p>
          <a:p>
            <a:pPr lvl="2">
              <a:lnSpc>
                <a:spcPct val="150000"/>
              </a:lnSpc>
              <a:buFont typeface="Wingdings" panose="05000000000000000000" pitchFamily="2" charset="2"/>
              <a:buChar char="p"/>
            </a:pPr>
            <a:endParaRPr lang="en-US" altLang="zh-TW" sz="1800" dirty="0" smtClean="0">
              <a:solidFill>
                <a:srgbClr val="FF3399"/>
              </a:solidFill>
              <a:latin typeface="微軟正黑體" pitchFamily="34" charset="-120"/>
              <a:ea typeface="微軟正黑體" pitchFamily="34" charset="-120"/>
            </a:endParaRPr>
          </a:p>
          <a:p>
            <a:pPr lvl="2">
              <a:lnSpc>
                <a:spcPct val="150000"/>
              </a:lnSpc>
              <a:buFont typeface="Wingdings" panose="05000000000000000000" pitchFamily="2" charset="2"/>
              <a:buChar char="p"/>
            </a:pPr>
            <a:endParaRPr lang="en-US" altLang="zh-TW" sz="1800" dirty="0">
              <a:solidFill>
                <a:srgbClr val="FF3399"/>
              </a:solidFill>
              <a:latin typeface="微軟正黑體" pitchFamily="34" charset="-120"/>
              <a:ea typeface="微軟正黑體" pitchFamily="34" charset="-120"/>
            </a:endParaRPr>
          </a:p>
          <a:p>
            <a:pPr lvl="2">
              <a:lnSpc>
                <a:spcPct val="150000"/>
              </a:lnSpc>
              <a:buFont typeface="Wingdings" panose="05000000000000000000" pitchFamily="2" charset="2"/>
              <a:buChar char="p"/>
            </a:pPr>
            <a:endParaRPr lang="en-US" altLang="zh-TW" sz="1800" dirty="0" smtClean="0">
              <a:solidFill>
                <a:srgbClr val="FF3399"/>
              </a:solidFill>
              <a:latin typeface="微軟正黑體" pitchFamily="34" charset="-120"/>
              <a:ea typeface="微軟正黑體" pitchFamily="34" charset="-120"/>
            </a:endParaRPr>
          </a:p>
          <a:p>
            <a:pPr lvl="2">
              <a:lnSpc>
                <a:spcPct val="150000"/>
              </a:lnSpc>
              <a:buFont typeface="Arial" panose="020B0604020202020204" pitchFamily="34" charset="0"/>
              <a:buChar char="•"/>
            </a:pPr>
            <a:r>
              <a:rPr lang="zh-TW" altLang="en-US" sz="1600" dirty="0">
                <a:solidFill>
                  <a:srgbClr val="FF3399"/>
                </a:solidFill>
                <a:latin typeface="微軟正黑體" pitchFamily="34" charset="-120"/>
                <a:ea typeface="微軟正黑體" pitchFamily="34" charset="-120"/>
              </a:rPr>
              <a:t>格式仍待券商</a:t>
            </a:r>
            <a:r>
              <a:rPr lang="en-US" altLang="zh-TW" sz="1600" dirty="0">
                <a:solidFill>
                  <a:srgbClr val="FF3399"/>
                </a:solidFill>
                <a:latin typeface="微軟正黑體" pitchFamily="34" charset="-120"/>
                <a:ea typeface="微軟正黑體" pitchFamily="34" charset="-120"/>
              </a:rPr>
              <a:t>IT</a:t>
            </a:r>
            <a:r>
              <a:rPr lang="zh-TW" altLang="en-US" sz="1600" dirty="0">
                <a:solidFill>
                  <a:srgbClr val="FF3399"/>
                </a:solidFill>
                <a:latin typeface="微軟正黑體" pitchFamily="34" charset="-120"/>
                <a:ea typeface="微軟正黑體" pitchFamily="34" charset="-120"/>
              </a:rPr>
              <a:t>調整</a:t>
            </a:r>
            <a:r>
              <a:rPr lang="zh-TW" altLang="en-US" sz="1600" dirty="0" smtClean="0">
                <a:solidFill>
                  <a:srgbClr val="FF3399"/>
                </a:solidFill>
                <a:latin typeface="微軟正黑體" pitchFamily="34" charset="-120"/>
                <a:ea typeface="微軟正黑體" pitchFamily="34" charset="-120"/>
              </a:rPr>
              <a:t>，測試期間券商都手動調整進行測試。</a:t>
            </a:r>
            <a:endParaRPr lang="en-US" altLang="zh-TW" sz="1600" dirty="0" smtClean="0">
              <a:solidFill>
                <a:srgbClr val="FF3399"/>
              </a:solidFill>
              <a:latin typeface="微軟正黑體" pitchFamily="34" charset="-120"/>
              <a:ea typeface="微軟正黑體" pitchFamily="34" charset="-120"/>
            </a:endParaRPr>
          </a:p>
          <a:p>
            <a:pPr lvl="2">
              <a:lnSpc>
                <a:spcPct val="150000"/>
              </a:lnSpc>
              <a:buFont typeface="Arial" panose="020B0604020202020204" pitchFamily="34" charset="0"/>
              <a:buChar char="•"/>
            </a:pPr>
            <a:r>
              <a:rPr lang="zh-TW" altLang="en-US" sz="1600" dirty="0" smtClean="0">
                <a:solidFill>
                  <a:srgbClr val="FF3399"/>
                </a:solidFill>
                <a:latin typeface="微軟正黑體" pitchFamily="34" charset="-120"/>
                <a:ea typeface="微軟正黑體" pitchFamily="34" charset="-120"/>
              </a:rPr>
              <a:t>新倉</a:t>
            </a:r>
            <a:r>
              <a:rPr lang="en-US" altLang="zh-TW" sz="1600" dirty="0" smtClean="0">
                <a:solidFill>
                  <a:srgbClr val="FF3399"/>
                </a:solidFill>
                <a:latin typeface="微軟正黑體" pitchFamily="34" charset="-120"/>
                <a:ea typeface="微軟正黑體" pitchFamily="34" charset="-120"/>
              </a:rPr>
              <a:t>/</a:t>
            </a:r>
            <a:r>
              <a:rPr lang="zh-TW" altLang="en-US" sz="1600" dirty="0" smtClean="0">
                <a:solidFill>
                  <a:srgbClr val="FF3399"/>
                </a:solidFill>
                <a:latin typeface="微軟正黑體" pitchFamily="34" charset="-120"/>
                <a:ea typeface="微軟正黑體" pitchFamily="34" charset="-120"/>
              </a:rPr>
              <a:t>平倉測試完成，已告知俊賢經理測試結果</a:t>
            </a:r>
            <a:r>
              <a:rPr lang="zh-TW" altLang="en-US" sz="1800" dirty="0" smtClean="0">
                <a:solidFill>
                  <a:srgbClr val="FF3399"/>
                </a:solidFill>
                <a:latin typeface="微軟正黑體" pitchFamily="34" charset="-120"/>
                <a:ea typeface="微軟正黑體" pitchFamily="34" charset="-120"/>
              </a:rPr>
              <a:t>。</a:t>
            </a:r>
            <a:endParaRPr lang="en-US" altLang="zh-TW" sz="1800" dirty="0" smtClean="0">
              <a:solidFill>
                <a:srgbClr val="FF3399"/>
              </a:solidFill>
              <a:latin typeface="微軟正黑體" pitchFamily="34" charset="-120"/>
              <a:ea typeface="微軟正黑體" pitchFamily="34" charset="-120"/>
            </a:endParaRPr>
          </a:p>
          <a:p>
            <a:pPr lvl="3">
              <a:lnSpc>
                <a:spcPct val="150000"/>
              </a:lnSpc>
              <a:buFont typeface="Wingdings" panose="05000000000000000000" pitchFamily="2" charset="2"/>
              <a:buChar char="p"/>
            </a:pPr>
            <a:endParaRPr lang="en-US" altLang="zh-TW" sz="1400" dirty="0" smtClean="0">
              <a:solidFill>
                <a:srgbClr val="FF3399"/>
              </a:solidFill>
              <a:latin typeface="微軟正黑體" pitchFamily="34" charset="-120"/>
              <a:ea typeface="微軟正黑體" pitchFamily="34" charset="-120"/>
            </a:endParaRPr>
          </a:p>
        </p:txBody>
      </p:sp>
      <p:graphicFrame>
        <p:nvGraphicFramePr>
          <p:cNvPr id="4" name="表格 3"/>
          <p:cNvGraphicFramePr>
            <a:graphicFrameLocks noGrp="1"/>
          </p:cNvGraphicFramePr>
          <p:nvPr>
            <p:extLst/>
          </p:nvPr>
        </p:nvGraphicFramePr>
        <p:xfrm>
          <a:off x="1403648" y="2781722"/>
          <a:ext cx="7200800" cy="1664909"/>
        </p:xfrm>
        <a:graphic>
          <a:graphicData uri="http://schemas.openxmlformats.org/drawingml/2006/table">
            <a:tbl>
              <a:tblPr firstRow="1" firstCol="1" bandRow="1"/>
              <a:tblGrid>
                <a:gridCol w="1080120">
                  <a:extLst>
                    <a:ext uri="{9D8B030D-6E8A-4147-A177-3AD203B41FA5}">
                      <a16:colId xmlns:a16="http://schemas.microsoft.com/office/drawing/2014/main" val="4035872834"/>
                    </a:ext>
                  </a:extLst>
                </a:gridCol>
                <a:gridCol w="1512168">
                  <a:extLst>
                    <a:ext uri="{9D8B030D-6E8A-4147-A177-3AD203B41FA5}">
                      <a16:colId xmlns:a16="http://schemas.microsoft.com/office/drawing/2014/main" val="1555819244"/>
                    </a:ext>
                  </a:extLst>
                </a:gridCol>
                <a:gridCol w="4608512">
                  <a:extLst>
                    <a:ext uri="{9D8B030D-6E8A-4147-A177-3AD203B41FA5}">
                      <a16:colId xmlns:a16="http://schemas.microsoft.com/office/drawing/2014/main" val="2270946229"/>
                    </a:ext>
                  </a:extLst>
                </a:gridCol>
              </a:tblGrid>
              <a:tr h="373356">
                <a:tc>
                  <a:txBody>
                    <a:bodyPr/>
                    <a:lstStyle/>
                    <a:p>
                      <a:pPr lvl="0" algn="ctr">
                        <a:spcAft>
                          <a:spcPts val="0"/>
                        </a:spcAft>
                      </a:pPr>
                      <a:r>
                        <a:rPr lang="zh-TW" sz="1600" b="1" dirty="0" smtClean="0">
                          <a:solidFill>
                            <a:srgbClr val="1F4E79"/>
                          </a:solidFill>
                          <a:effectLst/>
                          <a:latin typeface="微軟正黑體" panose="020B0604030504040204" pitchFamily="34" charset="-120"/>
                          <a:ea typeface="微軟正黑體" panose="020B0604030504040204" pitchFamily="34" charset="-120"/>
                        </a:rPr>
                        <a:t>影響系統</a:t>
                      </a:r>
                      <a:endParaRPr lang="zh-TW" sz="1600" dirty="0">
                        <a:effectLst/>
                        <a:latin typeface="微軟正黑體" panose="020B0604030504040204" pitchFamily="34" charset="-120"/>
                        <a:ea typeface="微軟正黑體" panose="020B0604030504040204" pitchFamily="34" charset="-120"/>
                      </a:endParaRPr>
                    </a:p>
                  </a:txBody>
                  <a:tcPr marL="44863" marR="448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ctr">
                        <a:spcAft>
                          <a:spcPts val="0"/>
                        </a:spcAft>
                      </a:pPr>
                      <a:r>
                        <a:rPr lang="zh-TW" sz="1600" b="1" dirty="0">
                          <a:solidFill>
                            <a:srgbClr val="1F4E79"/>
                          </a:solidFill>
                          <a:effectLst/>
                          <a:latin typeface="微軟正黑體" panose="020B0604030504040204" pitchFamily="34" charset="-120"/>
                          <a:ea typeface="微軟正黑體" panose="020B0604030504040204" pitchFamily="34" charset="-120"/>
                        </a:rPr>
                        <a:t>成交回報檔案</a:t>
                      </a:r>
                      <a:endParaRPr lang="zh-TW" sz="1600" dirty="0">
                        <a:effectLst/>
                        <a:latin typeface="微軟正黑體" panose="020B0604030504040204" pitchFamily="34" charset="-120"/>
                        <a:ea typeface="微軟正黑體" panose="020B0604030504040204" pitchFamily="34" charset="-120"/>
                      </a:endParaRPr>
                    </a:p>
                  </a:txBody>
                  <a:tcPr marL="44863" marR="448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ctr">
                        <a:spcAft>
                          <a:spcPts val="0"/>
                        </a:spcAft>
                      </a:pPr>
                      <a:r>
                        <a:rPr lang="zh-TW" sz="1600" b="1" dirty="0">
                          <a:solidFill>
                            <a:srgbClr val="FFFFFF"/>
                          </a:solidFill>
                          <a:effectLst/>
                          <a:latin typeface="微軟正黑體" panose="020B0604030504040204" pitchFamily="34" charset="-120"/>
                          <a:ea typeface="微軟正黑體" panose="020B0604030504040204" pitchFamily="34" charset="-120"/>
                        </a:rPr>
                        <a:t>統一期貨</a:t>
                      </a:r>
                      <a:endParaRPr lang="zh-TW" sz="1600" dirty="0">
                        <a:effectLst/>
                        <a:latin typeface="微軟正黑體" panose="020B0604030504040204" pitchFamily="34" charset="-120"/>
                        <a:ea typeface="微軟正黑體" panose="020B0604030504040204" pitchFamily="34" charset="-12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002060"/>
                    </a:solidFill>
                  </a:tcPr>
                </a:tc>
                <a:extLst>
                  <a:ext uri="{0D108BD9-81ED-4DB2-BD59-A6C34878D82A}">
                    <a16:rowId xmlns:a16="http://schemas.microsoft.com/office/drawing/2014/main" val="411944759"/>
                  </a:ext>
                </a:extLst>
              </a:tr>
              <a:tr h="289390">
                <a:tc>
                  <a:txBody>
                    <a:bodyPr/>
                    <a:lstStyle/>
                    <a:p>
                      <a:pPr lvl="0" algn="l">
                        <a:lnSpc>
                          <a:spcPct val="150000"/>
                        </a:lnSpc>
                        <a:spcAft>
                          <a:spcPts val="0"/>
                        </a:spcAft>
                      </a:pPr>
                      <a:r>
                        <a:rPr lang="en-US" sz="1600" dirty="0">
                          <a:solidFill>
                            <a:srgbClr val="1F4E79"/>
                          </a:solidFill>
                          <a:effectLst/>
                          <a:latin typeface="微軟正黑體" panose="020B0604030504040204" pitchFamily="34" charset="-120"/>
                          <a:ea typeface="微軟正黑體" panose="020B0604030504040204" pitchFamily="34" charset="-120"/>
                        </a:rPr>
                        <a:t>ETS</a:t>
                      </a:r>
                      <a:endParaRPr lang="zh-TW" sz="1600" dirty="0">
                        <a:effectLst/>
                        <a:latin typeface="微軟正黑體" panose="020B0604030504040204" pitchFamily="34" charset="-120"/>
                        <a:ea typeface="微軟正黑體" panose="020B0604030504040204" pitchFamily="34" charset="-120"/>
                      </a:endParaRPr>
                    </a:p>
                  </a:txBody>
                  <a:tcPr marL="44863" marR="448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ctr">
                        <a:lnSpc>
                          <a:spcPct val="150000"/>
                        </a:lnSpc>
                        <a:spcAft>
                          <a:spcPts val="0"/>
                        </a:spcAft>
                      </a:pPr>
                      <a:r>
                        <a:rPr lang="en-US" sz="1600" dirty="0">
                          <a:solidFill>
                            <a:srgbClr val="1F4E79"/>
                          </a:solidFill>
                          <a:effectLst/>
                          <a:latin typeface="微軟正黑體" panose="020B0604030504040204" pitchFamily="34" charset="-120"/>
                          <a:ea typeface="微軟正黑體" panose="020B0604030504040204" pitchFamily="34" charset="-120"/>
                        </a:rPr>
                        <a:t>V</a:t>
                      </a:r>
                      <a:endParaRPr lang="zh-TW" sz="1600" dirty="0">
                        <a:effectLst/>
                        <a:latin typeface="微軟正黑體" panose="020B0604030504040204" pitchFamily="34" charset="-120"/>
                        <a:ea typeface="微軟正黑體" panose="020B0604030504040204" pitchFamily="34" charset="-120"/>
                      </a:endParaRPr>
                    </a:p>
                  </a:txBody>
                  <a:tcPr marL="44863" marR="448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50000"/>
                        </a:lnSpc>
                        <a:spcAft>
                          <a:spcPts val="0"/>
                        </a:spcAft>
                        <a:buSzPts val="1200"/>
                        <a:buFont typeface="微軟正黑體" panose="020B0604030504040204" pitchFamily="34" charset="-120"/>
                        <a:buAutoNum type="arabicParenBoth"/>
                      </a:pPr>
                      <a:r>
                        <a:rPr lang="en-US" altLang="zh-TW"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6/22~6/24</a:t>
                      </a:r>
                      <a:r>
                        <a:rPr lang="zh-TW" altLang="zh-TW"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新倉</a:t>
                      </a:r>
                      <a:r>
                        <a:rPr lang="zh-TW" altLang="en-US"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、平倉</a:t>
                      </a:r>
                      <a:r>
                        <a:rPr lang="zh-TW" altLang="zh-TW"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交易已匯入系統，</a:t>
                      </a:r>
                      <a:r>
                        <a:rPr lang="zh-TW" altLang="zh-TW" sz="1400" b="1" dirty="0" smtClean="0">
                          <a:solidFill>
                            <a:srgbClr val="FFFFFF"/>
                          </a:solidFill>
                          <a:effectLst/>
                          <a:highlight>
                            <a:srgbClr val="008000"/>
                          </a:highlight>
                          <a:latin typeface="微軟正黑體" panose="020B0604030504040204" pitchFamily="34" charset="-120"/>
                          <a:ea typeface="微軟正黑體" panose="020B0604030504040204" pitchFamily="34" charset="-120"/>
                          <a:cs typeface="Calibri" panose="020F0502020204030204" pitchFamily="34" charset="0"/>
                        </a:rPr>
                        <a:t>通過</a:t>
                      </a:r>
                      <a:r>
                        <a:rPr lang="en-US" altLang="zh-TW"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  </a:t>
                      </a:r>
                      <a:endParaRPr lang="zh-TW" sz="1000" b="0" dirty="0">
                        <a:effectLst/>
                        <a:latin typeface="微軟正黑體" panose="020B0604030504040204" pitchFamily="34" charset="-120"/>
                        <a:ea typeface="微軟正黑體" panose="020B0604030504040204" pitchFamily="34" charset="-12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002060"/>
                    </a:solidFill>
                  </a:tcPr>
                </a:tc>
                <a:extLst>
                  <a:ext uri="{0D108BD9-81ED-4DB2-BD59-A6C34878D82A}">
                    <a16:rowId xmlns:a16="http://schemas.microsoft.com/office/drawing/2014/main" val="834080750"/>
                  </a:ext>
                </a:extLst>
              </a:tr>
              <a:tr h="289390">
                <a:tc>
                  <a:txBody>
                    <a:bodyPr/>
                    <a:lstStyle/>
                    <a:p>
                      <a:pPr lvl="0" algn="l">
                        <a:lnSpc>
                          <a:spcPct val="150000"/>
                        </a:lnSpc>
                        <a:spcAft>
                          <a:spcPts val="0"/>
                        </a:spcAft>
                      </a:pPr>
                      <a:r>
                        <a:rPr lang="zh-TW" sz="1600" dirty="0">
                          <a:solidFill>
                            <a:srgbClr val="1F4E79"/>
                          </a:solidFill>
                          <a:effectLst/>
                          <a:latin typeface="微軟正黑體" panose="020B0604030504040204" pitchFamily="34" charset="-120"/>
                          <a:ea typeface="微軟正黑體" panose="020B0604030504040204" pitchFamily="34" charset="-120"/>
                        </a:rPr>
                        <a:t>光訊</a:t>
                      </a:r>
                      <a:endParaRPr lang="zh-TW" sz="1600" dirty="0">
                        <a:effectLst/>
                        <a:latin typeface="微軟正黑體" panose="020B0604030504040204" pitchFamily="34" charset="-120"/>
                        <a:ea typeface="微軟正黑體" panose="020B0604030504040204" pitchFamily="34" charset="-120"/>
                      </a:endParaRPr>
                    </a:p>
                  </a:txBody>
                  <a:tcPr marL="44863" marR="448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ctr">
                        <a:lnSpc>
                          <a:spcPct val="150000"/>
                        </a:lnSpc>
                        <a:spcAft>
                          <a:spcPts val="0"/>
                        </a:spcAft>
                      </a:pPr>
                      <a:r>
                        <a:rPr lang="en-US" sz="1600" dirty="0">
                          <a:solidFill>
                            <a:srgbClr val="1F4E79"/>
                          </a:solidFill>
                          <a:effectLst/>
                          <a:latin typeface="微軟正黑體" panose="020B0604030504040204" pitchFamily="34" charset="-120"/>
                          <a:ea typeface="微軟正黑體" panose="020B0604030504040204" pitchFamily="34" charset="-120"/>
                        </a:rPr>
                        <a:t>V</a:t>
                      </a:r>
                      <a:endParaRPr lang="zh-TW" sz="1600" dirty="0">
                        <a:effectLst/>
                        <a:latin typeface="微軟正黑體" panose="020B0604030504040204" pitchFamily="34" charset="-120"/>
                        <a:ea typeface="微軟正黑體" panose="020B0604030504040204" pitchFamily="34" charset="-120"/>
                      </a:endParaRPr>
                    </a:p>
                  </a:txBody>
                  <a:tcPr marL="44863" marR="448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50000"/>
                        </a:lnSpc>
                        <a:spcAft>
                          <a:spcPts val="0"/>
                        </a:spcAft>
                        <a:buSzPts val="1200"/>
                        <a:buFont typeface="微軟正黑體" panose="020B0604030504040204" pitchFamily="34" charset="-120"/>
                        <a:buAutoNum type="arabicParenBoth"/>
                      </a:pPr>
                      <a:r>
                        <a:rPr lang="en-US"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6/22~6/24</a:t>
                      </a:r>
                      <a:r>
                        <a:rPr lang="zh-TW"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新倉</a:t>
                      </a:r>
                      <a:r>
                        <a:rPr lang="zh-TW" altLang="en-US"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、平倉</a:t>
                      </a:r>
                      <a:r>
                        <a:rPr lang="zh-TW"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交易</a:t>
                      </a:r>
                      <a:r>
                        <a:rPr lang="zh-TW" sz="1400" dirty="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已匯入系統，</a:t>
                      </a:r>
                      <a:r>
                        <a:rPr lang="zh-TW" sz="1400" b="1" dirty="0">
                          <a:solidFill>
                            <a:srgbClr val="FFFFFF"/>
                          </a:solidFill>
                          <a:effectLst/>
                          <a:highlight>
                            <a:srgbClr val="008000"/>
                          </a:highlight>
                          <a:latin typeface="微軟正黑體" panose="020B0604030504040204" pitchFamily="34" charset="-120"/>
                          <a:ea typeface="微軟正黑體" panose="020B0604030504040204" pitchFamily="34" charset="-120"/>
                          <a:cs typeface="Calibri" panose="020F0502020204030204" pitchFamily="34" charset="0"/>
                        </a:rPr>
                        <a:t>通過</a:t>
                      </a:r>
                      <a:r>
                        <a:rPr lang="en-US" sz="1400" dirty="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  </a:t>
                      </a:r>
                      <a:endParaRPr lang="zh-TW" sz="1000" dirty="0">
                        <a:effectLst/>
                        <a:latin typeface="微軟正黑體" panose="020B0604030504040204" pitchFamily="34" charset="-120"/>
                        <a:ea typeface="微軟正黑體" panose="020B0604030504040204" pitchFamily="34" charset="-12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F2F2F2"/>
                      </a:solidFill>
                      <a:prstDash val="solid"/>
                      <a:round/>
                      <a:headEnd type="none" w="med" len="med"/>
                      <a:tailEnd type="none" w="med" len="med"/>
                    </a:lnB>
                    <a:solidFill>
                      <a:srgbClr val="002060"/>
                    </a:solidFill>
                  </a:tcPr>
                </a:tc>
                <a:extLst>
                  <a:ext uri="{0D108BD9-81ED-4DB2-BD59-A6C34878D82A}">
                    <a16:rowId xmlns:a16="http://schemas.microsoft.com/office/drawing/2014/main" val="2284568724"/>
                  </a:ext>
                </a:extLst>
              </a:tr>
              <a:tr h="560033">
                <a:tc>
                  <a:txBody>
                    <a:bodyPr/>
                    <a:lstStyle/>
                    <a:p>
                      <a:pPr lvl="0" algn="l">
                        <a:lnSpc>
                          <a:spcPct val="150000"/>
                        </a:lnSpc>
                        <a:spcAft>
                          <a:spcPts val="0"/>
                        </a:spcAft>
                      </a:pPr>
                      <a:r>
                        <a:rPr lang="en-US" sz="1600" dirty="0">
                          <a:solidFill>
                            <a:srgbClr val="1F4E79"/>
                          </a:solidFill>
                          <a:effectLst/>
                          <a:latin typeface="微軟正黑體" panose="020B0604030504040204" pitchFamily="34" charset="-120"/>
                          <a:ea typeface="微軟正黑體" panose="020B0604030504040204" pitchFamily="34" charset="-120"/>
                        </a:rPr>
                        <a:t>PORTIA</a:t>
                      </a:r>
                      <a:endParaRPr lang="zh-TW" sz="1600" dirty="0">
                        <a:effectLst/>
                        <a:latin typeface="微軟正黑體" panose="020B0604030504040204" pitchFamily="34" charset="-120"/>
                        <a:ea typeface="微軟正黑體" panose="020B0604030504040204" pitchFamily="34" charset="-120"/>
                      </a:endParaRPr>
                    </a:p>
                  </a:txBody>
                  <a:tcPr marL="44863" marR="448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ctr">
                        <a:lnSpc>
                          <a:spcPct val="150000"/>
                        </a:lnSpc>
                        <a:spcAft>
                          <a:spcPts val="0"/>
                        </a:spcAft>
                      </a:pPr>
                      <a:r>
                        <a:rPr lang="en-US" sz="1600" dirty="0">
                          <a:solidFill>
                            <a:srgbClr val="1F4E79"/>
                          </a:solidFill>
                          <a:effectLst/>
                          <a:latin typeface="微軟正黑體" panose="020B0604030504040204" pitchFamily="34" charset="-120"/>
                          <a:ea typeface="微軟正黑體" panose="020B0604030504040204" pitchFamily="34" charset="-120"/>
                        </a:rPr>
                        <a:t>V</a:t>
                      </a:r>
                      <a:endParaRPr lang="zh-TW" sz="1600" dirty="0">
                        <a:effectLst/>
                        <a:latin typeface="微軟正黑體" panose="020B0604030504040204" pitchFamily="34" charset="-120"/>
                        <a:ea typeface="微軟正黑體" panose="020B0604030504040204" pitchFamily="34" charset="-120"/>
                      </a:endParaRPr>
                    </a:p>
                  </a:txBody>
                  <a:tcPr marL="44863" marR="448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50000"/>
                        </a:lnSpc>
                        <a:spcAft>
                          <a:spcPts val="0"/>
                        </a:spcAft>
                        <a:buSzPts val="1200"/>
                        <a:buFont typeface="微軟正黑體" panose="020B0604030504040204" pitchFamily="34" charset="-120"/>
                        <a:buAutoNum type="arabicParenBoth"/>
                      </a:pPr>
                      <a:r>
                        <a:rPr lang="en-US" altLang="zh-TW"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6/22~6/24</a:t>
                      </a:r>
                      <a:r>
                        <a:rPr lang="zh-TW" altLang="zh-TW"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新倉</a:t>
                      </a:r>
                      <a:r>
                        <a:rPr lang="zh-TW" altLang="en-US"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、平倉</a:t>
                      </a:r>
                      <a:r>
                        <a:rPr lang="zh-TW" altLang="zh-TW"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交易已匯入系統，</a:t>
                      </a:r>
                      <a:r>
                        <a:rPr lang="zh-TW" altLang="zh-TW" sz="1400" b="1" dirty="0" smtClean="0">
                          <a:solidFill>
                            <a:srgbClr val="FFFFFF"/>
                          </a:solidFill>
                          <a:effectLst/>
                          <a:highlight>
                            <a:srgbClr val="008000"/>
                          </a:highlight>
                          <a:latin typeface="微軟正黑體" panose="020B0604030504040204" pitchFamily="34" charset="-120"/>
                          <a:ea typeface="微軟正黑體" panose="020B0604030504040204" pitchFamily="34" charset="-120"/>
                          <a:cs typeface="Calibri" panose="020F0502020204030204" pitchFamily="34" charset="0"/>
                        </a:rPr>
                        <a:t>通過</a:t>
                      </a:r>
                      <a:r>
                        <a:rPr lang="en-US" altLang="zh-TW" sz="1400" dirty="0" smtClean="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  </a:t>
                      </a:r>
                      <a:endParaRPr lang="zh-TW" sz="1000" dirty="0">
                        <a:effectLst/>
                        <a:latin typeface="微軟正黑體" panose="020B0604030504040204" pitchFamily="34" charset="-120"/>
                        <a:ea typeface="微軟正黑體" panose="020B0604030504040204" pitchFamily="34" charset="-12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2F2F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853700770"/>
                  </a:ext>
                </a:extLst>
              </a:tr>
            </a:tbl>
          </a:graphicData>
        </a:graphic>
      </p:graphicFrame>
    </p:spTree>
    <p:extLst>
      <p:ext uri="{BB962C8B-B14F-4D97-AF65-F5344CB8AC3E}">
        <p14:creationId xmlns:p14="http://schemas.microsoft.com/office/powerpoint/2010/main" val="8433905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1245890"/>
            <a:ext cx="6247357" cy="537964"/>
          </a:xfrm>
        </p:spPr>
        <p:txBody>
          <a:bodyPr/>
          <a:lstStyle/>
          <a:p>
            <a:r>
              <a:rPr lang="en-US" altLang="zh-TW" dirty="0" smtClean="0"/>
              <a:t>PORTIA</a:t>
            </a:r>
            <a:r>
              <a:rPr lang="zh-TW" altLang="en-US" dirty="0" smtClean="0"/>
              <a:t>續約</a:t>
            </a:r>
            <a:endParaRPr lang="zh-TW" altLang="en-US" dirty="0"/>
          </a:p>
        </p:txBody>
      </p:sp>
      <p:sp>
        <p:nvSpPr>
          <p:cNvPr id="3" name="內容版面配置區 2"/>
          <p:cNvSpPr>
            <a:spLocks noGrp="1"/>
          </p:cNvSpPr>
          <p:nvPr>
            <p:ph sz="quarter" idx="10"/>
          </p:nvPr>
        </p:nvSpPr>
        <p:spPr>
          <a:xfrm>
            <a:off x="599565" y="1783854"/>
            <a:ext cx="7993260" cy="4607122"/>
          </a:xfrm>
        </p:spPr>
        <p:txBody>
          <a:bodyPr/>
          <a:lstStyle/>
          <a:p>
            <a:r>
              <a:rPr lang="en-US" altLang="zh-TW" sz="2800" dirty="0" smtClean="0"/>
              <a:t>2020</a:t>
            </a:r>
            <a:r>
              <a:rPr lang="zh-TW" altLang="en-US" sz="2800" dirty="0" smtClean="0"/>
              <a:t>報價資料</a:t>
            </a:r>
            <a:endParaRPr lang="en-US" altLang="zh-TW" sz="2800" dirty="0" smtClean="0"/>
          </a:p>
          <a:p>
            <a:pPr lvl="1"/>
            <a:r>
              <a:rPr lang="zh-TW" altLang="en-US" sz="1800" dirty="0" smtClean="0">
                <a:latin typeface="微軟正黑體" panose="020B0604030504040204" pitchFamily="34" charset="-120"/>
                <a:ea typeface="微軟正黑體" panose="020B0604030504040204" pitchFamily="34" charset="-120"/>
              </a:rPr>
              <a:t>續約期間</a:t>
            </a:r>
            <a:r>
              <a:rPr lang="en-US" altLang="zh-TW" sz="1800" dirty="0" smtClean="0">
                <a:latin typeface="微軟正黑體" panose="020B0604030504040204" pitchFamily="34" charset="-120"/>
                <a:ea typeface="微軟正黑體" panose="020B0604030504040204" pitchFamily="34" charset="-120"/>
              </a:rPr>
              <a:t>:2020/7/10~2021/1/9</a:t>
            </a:r>
          </a:p>
          <a:p>
            <a:pPr lvl="1"/>
            <a:r>
              <a:rPr lang="zh-TW" altLang="en-US" sz="1800" dirty="0" smtClean="0">
                <a:latin typeface="微軟正黑體" panose="020B0604030504040204" pitchFamily="34" charset="-120"/>
                <a:ea typeface="微軟正黑體" panose="020B0604030504040204" pitchFamily="34" charset="-120"/>
              </a:rPr>
              <a:t>續約金額</a:t>
            </a:r>
            <a:r>
              <a:rPr lang="en-US" altLang="zh-TW" sz="1800" dirty="0" smtClean="0">
                <a:latin typeface="微軟正黑體" panose="020B0604030504040204" pitchFamily="34" charset="-120"/>
                <a:ea typeface="微軟正黑體" panose="020B0604030504040204" pitchFamily="34" charset="-120"/>
              </a:rPr>
              <a:t>:USD$115,404.78</a:t>
            </a:r>
          </a:p>
          <a:p>
            <a:pPr lvl="1"/>
            <a:r>
              <a:rPr lang="en-US" altLang="zh-TW" sz="1800" dirty="0" smtClean="0">
                <a:solidFill>
                  <a:srgbClr val="134AF9"/>
                </a:solidFill>
                <a:latin typeface="微軟正黑體" panose="020B0604030504040204" pitchFamily="34" charset="-120"/>
                <a:ea typeface="微軟正黑體" panose="020B0604030504040204" pitchFamily="34" charset="-120"/>
              </a:rPr>
              <a:t>6/23</a:t>
            </a:r>
            <a:r>
              <a:rPr lang="zh-TW" altLang="en-US" sz="1800" dirty="0" smtClean="0">
                <a:solidFill>
                  <a:srgbClr val="134AF9"/>
                </a:solidFill>
                <a:latin typeface="微軟正黑體" panose="020B0604030504040204" pitchFamily="34" charset="-120"/>
                <a:ea typeface="微軟正黑體" panose="020B0604030504040204" pitchFamily="34" charset="-120"/>
              </a:rPr>
              <a:t>完成用印，已送交會計部，</a:t>
            </a:r>
            <a:r>
              <a:rPr lang="en-US" altLang="zh-TW" sz="1800" dirty="0" smtClean="0">
                <a:solidFill>
                  <a:srgbClr val="134AF9"/>
                </a:solidFill>
                <a:latin typeface="微軟正黑體" panose="020B0604030504040204" pitchFamily="34" charset="-120"/>
                <a:ea typeface="微軟正黑體" panose="020B0604030504040204" pitchFamily="34" charset="-120"/>
              </a:rPr>
              <a:t>PORTIA7/2</a:t>
            </a:r>
            <a:r>
              <a:rPr lang="zh-TW" altLang="en-US" sz="1800" dirty="0" smtClean="0">
                <a:solidFill>
                  <a:srgbClr val="134AF9"/>
                </a:solidFill>
                <a:latin typeface="微軟正黑體" panose="020B0604030504040204" pitchFamily="34" charset="-120"/>
                <a:ea typeface="微軟正黑體" panose="020B0604030504040204" pitchFamily="34" charset="-120"/>
              </a:rPr>
              <a:t>提供維護</a:t>
            </a:r>
            <a:r>
              <a:rPr lang="zh-TW" altLang="en-US" sz="1800" dirty="0">
                <a:solidFill>
                  <a:srgbClr val="134AF9"/>
                </a:solidFill>
                <a:latin typeface="微軟正黑體" panose="020B0604030504040204" pitchFamily="34" charset="-120"/>
                <a:ea typeface="微軟正黑體" panose="020B0604030504040204" pitchFamily="34" charset="-120"/>
              </a:rPr>
              <a:t>明細</a:t>
            </a:r>
            <a:r>
              <a:rPr lang="zh-TW" altLang="en-US" sz="1800" dirty="0" smtClean="0">
                <a:solidFill>
                  <a:srgbClr val="134AF9"/>
                </a:solidFill>
                <a:latin typeface="微軟正黑體" panose="020B0604030504040204" pitchFamily="34" charset="-120"/>
                <a:ea typeface="微軟正黑體" panose="020B0604030504040204" pitchFamily="34" charset="-120"/>
              </a:rPr>
              <a:t>，預計</a:t>
            </a:r>
            <a:r>
              <a:rPr lang="en-US" altLang="zh-TW" sz="1800" dirty="0" smtClean="0">
                <a:solidFill>
                  <a:srgbClr val="134AF9"/>
                </a:solidFill>
                <a:latin typeface="微軟正黑體" panose="020B0604030504040204" pitchFamily="34" charset="-120"/>
                <a:ea typeface="微軟正黑體" panose="020B0604030504040204" pitchFamily="34" charset="-120"/>
              </a:rPr>
              <a:t>7/7</a:t>
            </a:r>
            <a:r>
              <a:rPr lang="zh-TW" altLang="en-US" sz="1800" dirty="0" smtClean="0">
                <a:solidFill>
                  <a:srgbClr val="134AF9"/>
                </a:solidFill>
                <a:latin typeface="微軟正黑體" panose="020B0604030504040204" pitchFamily="34" charset="-120"/>
                <a:ea typeface="微軟正黑體" panose="020B0604030504040204" pitchFamily="34" charset="-120"/>
              </a:rPr>
              <a:t>通知財務部匯款 </a:t>
            </a:r>
            <a:r>
              <a:rPr lang="zh-TW" altLang="en-US" sz="1800" dirty="0" smtClean="0">
                <a:latin typeface="微軟正黑體" panose="020B0604030504040204" pitchFamily="34" charset="-120"/>
                <a:ea typeface="微軟正黑體" panose="020B0604030504040204" pitchFamily="34" charset="-120"/>
              </a:rPr>
              <a:t>。</a:t>
            </a:r>
            <a:endParaRPr lang="zh-TW" altLang="en-US" sz="1800"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r>
              <a:rPr kumimoji="1" lang="zh-TW" altLang="en-US" sz="9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機密等級：密            </a:t>
            </a:r>
            <a:endParaRPr kumimoji="1" lang="zh-TW" altLang="en-US" sz="900" b="0" i="0" u="none" strike="noStrike" kern="1200" cap="none" spc="0" normalizeH="0" baseline="0" noProof="0">
              <a:ln>
                <a:noFill/>
              </a:ln>
              <a:solidFill>
                <a:srgbClr val="000000"/>
              </a:solidFill>
              <a:effectLst/>
              <a:uLnTx/>
              <a:uFillTx/>
              <a:latin typeface="微軟正黑體" panose="020B0604030504040204" pitchFamily="34" charset="-120"/>
              <a:ea typeface="微軟正黑體" panose="020B0604030504040204" pitchFamily="34" charset="-120"/>
              <a:cs typeface="+mn-cs"/>
            </a:endParaRPr>
          </a:p>
        </p:txBody>
      </p:sp>
      <p:pic>
        <p:nvPicPr>
          <p:cNvPr id="5" name="圖片 4"/>
          <p:cNvPicPr>
            <a:picLocks noChangeAspect="1"/>
          </p:cNvPicPr>
          <p:nvPr/>
        </p:nvPicPr>
        <p:blipFill>
          <a:blip r:embed="rId2"/>
          <a:stretch>
            <a:fillRect/>
          </a:stretch>
        </p:blipFill>
        <p:spPr>
          <a:xfrm>
            <a:off x="2627784" y="3645818"/>
            <a:ext cx="5677778" cy="2608709"/>
          </a:xfrm>
          <a:prstGeom prst="rect">
            <a:avLst/>
          </a:prstGeom>
        </p:spPr>
      </p:pic>
      <p:sp>
        <p:nvSpPr>
          <p:cNvPr id="6" name="標題 1"/>
          <p:cNvSpPr txBox="1">
            <a:spLocks/>
          </p:cNvSpPr>
          <p:nvPr/>
        </p:nvSpPr>
        <p:spPr bwMode="auto">
          <a:xfrm>
            <a:off x="623039" y="707926"/>
            <a:ext cx="6247357" cy="537964"/>
          </a:xfrm>
          <a:prstGeom prst="rect">
            <a:avLst/>
          </a:prstGeom>
          <a:solidFill>
            <a:schemeClr val="accent2">
              <a:lumMod val="75000"/>
            </a:schemeClr>
          </a:solidFill>
          <a:ln w="9525">
            <a:noFill/>
            <a:miter lim="800000"/>
            <a:headEnd/>
            <a:tailEnd/>
          </a:ln>
        </p:spPr>
        <p:txBody>
          <a:bodyPr/>
          <a:lstStyle>
            <a:lvl1pPr algn="l" rtl="0" eaLnBrk="0" fontAlgn="base" hangingPunct="0">
              <a:spcBef>
                <a:spcPct val="0"/>
              </a:spcBef>
              <a:spcAft>
                <a:spcPct val="0"/>
              </a:spcAft>
              <a:defRPr kumimoji="1" sz="2800" b="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2800" b="0" i="0" u="none" strike="noStrike" kern="0" cap="none" spc="0" normalizeH="0" baseline="0" noProof="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重大事件</a:t>
            </a:r>
            <a:r>
              <a:rPr kumimoji="1" lang="en-US" altLang="zh-TW" sz="2800" b="0" i="0" u="none" strike="noStrike" kern="0" cap="none" spc="0" normalizeH="0" baseline="0" noProof="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a:t>
            </a:r>
            <a:r>
              <a:rPr kumimoji="1" lang="zh-TW" altLang="en-US" sz="2800" b="0" i="0" u="none" strike="noStrike" kern="0" cap="none" spc="0" normalizeH="0" baseline="0" noProof="0" smtClean="0">
                <a:ln>
                  <a:noFill/>
                </a:ln>
                <a:solidFill>
                  <a:srgbClr val="FFFFFF"/>
                </a:solidFill>
                <a:effectLst/>
                <a:uLnTx/>
                <a:uFillTx/>
                <a:latin typeface="微軟正黑體" panose="020B0604030504040204" pitchFamily="34" charset="-120"/>
                <a:ea typeface="微軟正黑體" panose="020B0604030504040204" pitchFamily="34" charset="-120"/>
                <a:cs typeface="+mj-cs"/>
              </a:rPr>
              <a:t>需求說明</a:t>
            </a:r>
            <a:endParaRPr kumimoji="1" lang="zh-TW" altLang="en-US" sz="28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mj-cs"/>
            </a:endParaRPr>
          </a:p>
        </p:txBody>
      </p:sp>
    </p:spTree>
    <p:extLst>
      <p:ext uri="{BB962C8B-B14F-4D97-AF65-F5344CB8AC3E}">
        <p14:creationId xmlns:p14="http://schemas.microsoft.com/office/powerpoint/2010/main" val="26604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nvPr>
        </p:nvGraphicFramePr>
        <p:xfrm>
          <a:off x="179512" y="607324"/>
          <a:ext cx="8820979" cy="4166417"/>
        </p:xfrm>
        <a:graphic>
          <a:graphicData uri="http://schemas.openxmlformats.org/drawingml/2006/table">
            <a:tbl>
              <a:tblPr/>
              <a:tblGrid>
                <a:gridCol w="1008112">
                  <a:extLst>
                    <a:ext uri="{9D8B030D-6E8A-4147-A177-3AD203B41FA5}">
                      <a16:colId xmlns:a16="http://schemas.microsoft.com/office/drawing/2014/main" val="279984767"/>
                    </a:ext>
                  </a:extLst>
                </a:gridCol>
                <a:gridCol w="1224136">
                  <a:extLst>
                    <a:ext uri="{9D8B030D-6E8A-4147-A177-3AD203B41FA5}">
                      <a16:colId xmlns:a16="http://schemas.microsoft.com/office/drawing/2014/main" val="512454300"/>
                    </a:ext>
                  </a:extLst>
                </a:gridCol>
                <a:gridCol w="1224136">
                  <a:extLst>
                    <a:ext uri="{9D8B030D-6E8A-4147-A177-3AD203B41FA5}">
                      <a16:colId xmlns:a16="http://schemas.microsoft.com/office/drawing/2014/main" val="4121269002"/>
                    </a:ext>
                  </a:extLst>
                </a:gridCol>
                <a:gridCol w="1152128">
                  <a:extLst>
                    <a:ext uri="{9D8B030D-6E8A-4147-A177-3AD203B41FA5}">
                      <a16:colId xmlns:a16="http://schemas.microsoft.com/office/drawing/2014/main" val="948899538"/>
                    </a:ext>
                  </a:extLst>
                </a:gridCol>
                <a:gridCol w="1008112">
                  <a:extLst>
                    <a:ext uri="{9D8B030D-6E8A-4147-A177-3AD203B41FA5}">
                      <a16:colId xmlns:a16="http://schemas.microsoft.com/office/drawing/2014/main" val="3872218063"/>
                    </a:ext>
                  </a:extLst>
                </a:gridCol>
                <a:gridCol w="1061818">
                  <a:extLst>
                    <a:ext uri="{9D8B030D-6E8A-4147-A177-3AD203B41FA5}">
                      <a16:colId xmlns:a16="http://schemas.microsoft.com/office/drawing/2014/main" val="1847828318"/>
                    </a:ext>
                  </a:extLst>
                </a:gridCol>
                <a:gridCol w="917401">
                  <a:extLst>
                    <a:ext uri="{9D8B030D-6E8A-4147-A177-3AD203B41FA5}">
                      <a16:colId xmlns:a16="http://schemas.microsoft.com/office/drawing/2014/main" val="4145409914"/>
                    </a:ext>
                  </a:extLst>
                </a:gridCol>
                <a:gridCol w="1225136">
                  <a:extLst>
                    <a:ext uri="{9D8B030D-6E8A-4147-A177-3AD203B41FA5}">
                      <a16:colId xmlns:a16="http://schemas.microsoft.com/office/drawing/2014/main" val="1114082196"/>
                    </a:ext>
                  </a:extLst>
                </a:gridCol>
              </a:tblGrid>
              <a:tr h="469054">
                <a:tc>
                  <a:txBody>
                    <a:bodyPr/>
                    <a:lstStyle/>
                    <a:p>
                      <a:pPr algn="l" fontAlgn="b"/>
                      <a:endParaRPr lang="zh-TW" alt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8449" marR="8449" marT="8449"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l" fontAlgn="b"/>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  功能</a:t>
                      </a:r>
                    </a:p>
                  </a:txBody>
                  <a:tcPr marL="8449" marR="8449" marT="8449"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b"/>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2</a:t>
                      </a: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a:t>
                      </a: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3</a:t>
                      </a: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月</a:t>
                      </a:r>
                    </a:p>
                  </a:txBody>
                  <a:tcPr marL="8449" marR="8449" marT="8449"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b"/>
                      <a:r>
                        <a:rPr lang="en-US" altLang="zh-TW" sz="1400" b="1" i="0" u="none" strike="noStrike" dirty="0">
                          <a:solidFill>
                            <a:srgbClr val="FF0000"/>
                          </a:solidFill>
                          <a:effectLst/>
                          <a:latin typeface="標楷體" panose="03000509000000000000" pitchFamily="65" charset="-120"/>
                          <a:ea typeface="標楷體" panose="03000509000000000000" pitchFamily="65" charset="-120"/>
                        </a:rPr>
                        <a:t>4</a:t>
                      </a:r>
                      <a:r>
                        <a:rPr lang="zh-TW" altLang="en-US" sz="1400" b="1" i="0" u="none" strike="noStrike" dirty="0">
                          <a:solidFill>
                            <a:srgbClr val="FF0000"/>
                          </a:solidFill>
                          <a:effectLst/>
                          <a:latin typeface="標楷體" panose="03000509000000000000" pitchFamily="65" charset="-120"/>
                          <a:ea typeface="標楷體" panose="03000509000000000000" pitchFamily="65" charset="-120"/>
                        </a:rPr>
                        <a:t>月</a:t>
                      </a:r>
                    </a:p>
                  </a:txBody>
                  <a:tcPr marL="8449" marR="8449" marT="8449"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b"/>
                      <a:r>
                        <a:rPr lang="en-US" altLang="zh-TW" sz="1400" b="1" i="0" u="none" strike="noStrike" dirty="0">
                          <a:solidFill>
                            <a:srgbClr val="FF0000"/>
                          </a:solidFill>
                          <a:effectLst/>
                          <a:latin typeface="標楷體" panose="03000509000000000000" pitchFamily="65" charset="-120"/>
                          <a:ea typeface="標楷體" panose="03000509000000000000" pitchFamily="65" charset="-120"/>
                        </a:rPr>
                        <a:t>5</a:t>
                      </a:r>
                      <a:r>
                        <a:rPr lang="zh-TW" altLang="en-US" sz="1400" b="1" i="0" u="none" strike="noStrike" dirty="0">
                          <a:solidFill>
                            <a:srgbClr val="FF0000"/>
                          </a:solidFill>
                          <a:effectLst/>
                          <a:latin typeface="標楷體" panose="03000509000000000000" pitchFamily="65" charset="-120"/>
                          <a:ea typeface="標楷體" panose="03000509000000000000" pitchFamily="65" charset="-120"/>
                        </a:rPr>
                        <a:t>月</a:t>
                      </a:r>
                    </a:p>
                  </a:txBody>
                  <a:tcPr marL="8449" marR="8449" marT="8449"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b"/>
                      <a:r>
                        <a:rPr lang="en-US" altLang="zh-TW" sz="1400" b="1" i="0" u="none" strike="noStrike" dirty="0" smtClean="0">
                          <a:solidFill>
                            <a:srgbClr val="000000"/>
                          </a:solidFill>
                          <a:effectLst/>
                          <a:latin typeface="標楷體" panose="03000509000000000000" pitchFamily="65" charset="-120"/>
                          <a:ea typeface="標楷體" panose="03000509000000000000" pitchFamily="65" charset="-120"/>
                        </a:rPr>
                        <a:t>6</a:t>
                      </a:r>
                      <a:r>
                        <a:rPr lang="zh-TW" altLang="en-US" sz="1400" b="1" i="0" u="none" strike="noStrike" dirty="0" smtClean="0">
                          <a:solidFill>
                            <a:srgbClr val="000000"/>
                          </a:solidFill>
                          <a:effectLst/>
                          <a:latin typeface="標楷體" panose="03000509000000000000" pitchFamily="65" charset="-120"/>
                          <a:ea typeface="標楷體" panose="03000509000000000000" pitchFamily="65" charset="-120"/>
                        </a:rPr>
                        <a:t>月</a:t>
                      </a:r>
                    </a:p>
                  </a:txBody>
                  <a:tcPr marL="8449" marR="8449" marT="8449"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l" fontAlgn="b"/>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   總計</a:t>
                      </a:r>
                    </a:p>
                  </a:txBody>
                  <a:tcPr marL="8449" marR="8449" marT="8449"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fontAlgn="b"/>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完成</a:t>
                      </a:r>
                      <a:endParaRPr lang="en-US" altLang="zh-TW" sz="1400" b="1" i="0" u="none" strike="noStrike" dirty="0">
                        <a:solidFill>
                          <a:srgbClr val="000000"/>
                        </a:solidFill>
                        <a:effectLst/>
                        <a:latin typeface="標楷體" panose="03000509000000000000" pitchFamily="65" charset="-120"/>
                        <a:ea typeface="標楷體" panose="03000509000000000000" pitchFamily="65" charset="-120"/>
                      </a:endParaRPr>
                    </a:p>
                    <a:p>
                      <a:pPr algn="ctr" fontAlgn="b"/>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預計</a:t>
                      </a: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實際</a:t>
                      </a: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a:t>
                      </a: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8449" marR="8449" marT="8449"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extLst>
                  <a:ext uri="{0D108BD9-81ED-4DB2-BD59-A6C34878D82A}">
                    <a16:rowId xmlns:a16="http://schemas.microsoft.com/office/drawing/2014/main" val="1275041170"/>
                  </a:ext>
                </a:extLst>
              </a:tr>
              <a:tr h="330679">
                <a:tc rowSpan="8">
                  <a:txBody>
                    <a:bodyPr/>
                    <a:lstStyle/>
                    <a:p>
                      <a:pPr algn="l" fontAlgn="b"/>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業務功能</a:t>
                      </a:r>
                    </a:p>
                  </a:txBody>
                  <a:tcPr marL="8449" marR="8449" marT="84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1.</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顧客管理作業           </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rPr>
                        <a:t>13/13</a:t>
                      </a:r>
                      <a:endParaRPr kumimoji="0" lang="zh-TW" altLang="en-US"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TW" altLang="en-US" sz="1200" b="1" i="0" u="none" strike="noStrike">
                          <a:solidFill>
                            <a:srgbClr val="000000"/>
                          </a:solidFill>
                          <a:effectLst/>
                          <a:latin typeface="標楷體" panose="03000509000000000000" pitchFamily="65" charset="-120"/>
                          <a:ea typeface="標楷體" panose="03000509000000000000" pitchFamily="65" charset="-12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15/15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549183"/>
                  </a:ext>
                </a:extLst>
              </a:tr>
              <a:tr h="270777">
                <a:tc vMerge="1">
                  <a:txBody>
                    <a:bodyPr/>
                    <a:lstStyle/>
                    <a:p>
                      <a:pPr algn="l" fontAlgn="b"/>
                      <a:endParaRPr lang="zh-TW" alt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2.</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業務作業  </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rPr>
                        <a:t>12/12</a:t>
                      </a: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42/42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19/17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801880"/>
                  </a:ext>
                </a:extLst>
              </a:tr>
              <a:tr h="270777">
                <a:tc vMerge="1">
                  <a:txBody>
                    <a:bodyPr/>
                    <a:lstStyle/>
                    <a:p>
                      <a:pPr algn="l" fontAlgn="b"/>
                      <a:endParaRPr lang="zh-TW" alt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3.</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帳務作業            </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rPr>
                        <a:t>16/16</a:t>
                      </a:r>
                      <a:endParaRPr kumimoji="0" lang="zh-TW" altLang="en-US"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40/39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7657455"/>
                  </a:ext>
                </a:extLst>
              </a:tr>
              <a:tr h="270777">
                <a:tc vMerge="1">
                  <a:txBody>
                    <a:bodyPr/>
                    <a:lstStyle/>
                    <a:p>
                      <a:pPr algn="l" fontAlgn="b"/>
                      <a:endParaRPr lang="zh-TW" alt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4.</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批次作業                             </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zh-TW" altLang="en-US"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TW" altLang="en-US" sz="1200" b="1" i="0" u="none" strike="noStrike">
                          <a:solidFill>
                            <a:srgbClr val="000000"/>
                          </a:solidFill>
                          <a:effectLst/>
                          <a:latin typeface="標楷體" panose="03000509000000000000" pitchFamily="65" charset="-120"/>
                          <a:ea typeface="標楷體" panose="03000509000000000000" pitchFamily="65" charset="-12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56/56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61/61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613454"/>
                  </a:ext>
                </a:extLst>
              </a:tr>
              <a:tr h="270777">
                <a:tc vMerge="1">
                  <a:txBody>
                    <a:bodyPr/>
                    <a:lstStyle/>
                    <a:p>
                      <a:pPr algn="l" fontAlgn="b"/>
                      <a:endParaRPr lang="zh-TW" alt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5.</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管理性作業                            </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rPr>
                        <a:t>5/5</a:t>
                      </a:r>
                      <a:endParaRPr kumimoji="0" lang="zh-TW" altLang="en-US"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20/19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25/23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19/17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69/64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663887"/>
                  </a:ext>
                </a:extLst>
              </a:tr>
              <a:tr h="270777">
                <a:tc vMerge="1">
                  <a:txBody>
                    <a:bodyPr/>
                    <a:lstStyle/>
                    <a:p>
                      <a:pPr algn="l" fontAlgn="b"/>
                      <a:endParaRPr lang="zh-TW" alt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6.</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共同作業            </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rPr>
                        <a:t>26/26</a:t>
                      </a:r>
                      <a:endParaRPr kumimoji="0" lang="zh-TW" altLang="en-US"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23/23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14/14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14/13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77/76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2907760"/>
                  </a:ext>
                </a:extLst>
              </a:tr>
              <a:tr h="270777">
                <a:tc vMerge="1">
                  <a:txBody>
                    <a:bodyPr/>
                    <a:lstStyle/>
                    <a:p>
                      <a:pPr algn="l" fontAlgn="b"/>
                      <a:endParaRPr lang="zh-TW" alt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8.</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遵循法令作業</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rPr>
                        <a:t>20/20</a:t>
                      </a:r>
                      <a:endParaRPr kumimoji="0" lang="zh-TW" altLang="en-US"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17/17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200" b="1" i="0" u="none" strike="noStrike">
                          <a:solidFill>
                            <a:srgbClr val="FF0000"/>
                          </a:solidFill>
                          <a:effectLst/>
                          <a:latin typeface="標楷體" panose="03000509000000000000" pitchFamily="65" charset="-120"/>
                          <a:ea typeface="標楷體" panose="03000509000000000000" pitchFamily="65" charset="-120"/>
                        </a:rPr>
                        <a:t>53/44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811279"/>
                  </a:ext>
                </a:extLst>
              </a:tr>
              <a:tr h="270777">
                <a:tc v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zh-TW" altLang="en-US" sz="14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預計</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實際</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4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rPr>
                        <a:t>92/92</a:t>
                      </a: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400" b="1" i="0" u="none" strike="noStrike" dirty="0">
                          <a:solidFill>
                            <a:srgbClr val="FF0000"/>
                          </a:solidFill>
                          <a:effectLst/>
                          <a:latin typeface="標楷體" panose="03000509000000000000" pitchFamily="65" charset="-120"/>
                          <a:ea typeface="標楷體" panose="03000509000000000000" pitchFamily="65" charset="-120"/>
                        </a:rPr>
                        <a:t>115/114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400" b="1" i="0" u="none" strike="noStrike" dirty="0">
                          <a:solidFill>
                            <a:srgbClr val="FF0000"/>
                          </a:solidFill>
                          <a:effectLst/>
                          <a:latin typeface="標楷體" panose="03000509000000000000" pitchFamily="65" charset="-120"/>
                          <a:ea typeface="標楷體" panose="03000509000000000000" pitchFamily="65" charset="-120"/>
                        </a:rPr>
                        <a:t>50/46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400" b="1" i="0" u="none" strike="noStrike" dirty="0">
                          <a:solidFill>
                            <a:srgbClr val="FF0000"/>
                          </a:solidFill>
                          <a:effectLst/>
                          <a:latin typeface="標楷體" panose="03000509000000000000" pitchFamily="65" charset="-120"/>
                          <a:ea typeface="標楷體" panose="03000509000000000000" pitchFamily="65" charset="-120"/>
                        </a:rPr>
                        <a:t>133/120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TW" sz="1400" b="1" i="0" u="none" strike="noStrike" dirty="0">
                          <a:solidFill>
                            <a:srgbClr val="FF0000"/>
                          </a:solidFill>
                          <a:effectLst/>
                          <a:latin typeface="標楷體" panose="03000509000000000000" pitchFamily="65" charset="-120"/>
                          <a:ea typeface="標楷體" panose="03000509000000000000" pitchFamily="65" charset="-120"/>
                        </a:rPr>
                        <a:t>390/372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610421"/>
                  </a:ext>
                </a:extLst>
              </a:tr>
              <a:tr h="270777">
                <a:tc rowSpan="3">
                  <a:txBody>
                    <a:bodyPr/>
                    <a:lstStyle/>
                    <a:p>
                      <a:pPr algn="l" fontAlgn="b"/>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報表與</a:t>
                      </a:r>
                      <a:endParaRPr lang="en-US" altLang="zh-TW" sz="1200" b="1" i="0" u="none" strike="noStrike" dirty="0">
                        <a:solidFill>
                          <a:srgbClr val="000000"/>
                        </a:solidFill>
                        <a:effectLst/>
                        <a:latin typeface="標楷體" panose="03000509000000000000" pitchFamily="65" charset="-120"/>
                        <a:ea typeface="標楷體" panose="03000509000000000000" pitchFamily="65" charset="-120"/>
                      </a:endParaRPr>
                    </a:p>
                    <a:p>
                      <a:pPr algn="l" fontAlgn="b"/>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外部功能</a:t>
                      </a:r>
                    </a:p>
                  </a:txBody>
                  <a:tcPr marL="8449" marR="8449" marT="84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7.</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外部系統</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8FF89"/>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zh-TW" altLang="en-US"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endParaRPr lang="zh-TW" altLang="en-US" sz="12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11/11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51/51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62/62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extLst>
                  <a:ext uri="{0D108BD9-81ED-4DB2-BD59-A6C34878D82A}">
                    <a16:rowId xmlns:a16="http://schemas.microsoft.com/office/drawing/2014/main" val="3612389088"/>
                  </a:ext>
                </a:extLst>
              </a:tr>
              <a:tr h="241172">
                <a:tc vMerge="1">
                  <a:txBody>
                    <a:bodyPr/>
                    <a:lstStyle/>
                    <a:p>
                      <a:pPr algn="l" fontAlgn="b"/>
                      <a:endParaRPr lang="zh-TW" alt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8FF89"/>
                    </a:solidFill>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9.</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報表作業 </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8FF89"/>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zh-TW" altLang="en-US"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endParaRPr lang="zh-TW" altLang="en-US" sz="12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47/47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89/89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200" b="1" i="0" u="none" strike="noStrike">
                          <a:solidFill>
                            <a:srgbClr val="000000"/>
                          </a:solidFill>
                          <a:effectLst/>
                          <a:latin typeface="標楷體" panose="03000509000000000000" pitchFamily="65" charset="-120"/>
                          <a:ea typeface="標楷體" panose="03000509000000000000" pitchFamily="65" charset="-120"/>
                        </a:rPr>
                        <a:t>136/136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extLst>
                  <a:ext uri="{0D108BD9-81ED-4DB2-BD59-A6C34878D82A}">
                    <a16:rowId xmlns:a16="http://schemas.microsoft.com/office/drawing/2014/main" val="2114573472"/>
                  </a:ext>
                </a:extLst>
              </a:tr>
              <a:tr h="239824">
                <a:tc vMerge="1">
                  <a:txBody>
                    <a:bodyPr/>
                    <a:lstStyle/>
                    <a:p>
                      <a:pPr algn="l" fontAlgn="b"/>
                      <a:endParaRPr lang="zh-TW" altLang="en-US" sz="14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l" fontAlgn="b"/>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預計</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實際</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en-US" altLang="zh-TW" sz="14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endParaRPr lang="zh-TW" altLang="en-US" sz="1200" b="0"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58/58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140/140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tc>
                  <a:txBody>
                    <a:bodyPr/>
                    <a:lstStyle/>
                    <a:p>
                      <a:pPr algn="ctr" fontAlgn="b"/>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198/198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FF89"/>
                    </a:solidFill>
                  </a:tcPr>
                </a:tc>
                <a:extLst>
                  <a:ext uri="{0D108BD9-81ED-4DB2-BD59-A6C34878D82A}">
                    <a16:rowId xmlns:a16="http://schemas.microsoft.com/office/drawing/2014/main" val="1877454507"/>
                  </a:ext>
                </a:extLst>
              </a:tr>
              <a:tr h="239824">
                <a:tc rowSpan="3">
                  <a:txBody>
                    <a:bodyPr/>
                    <a:lstStyle/>
                    <a:p>
                      <a:pPr algn="l" fontAlgn="b"/>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系統功能</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8449" marR="8449" marT="84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10.</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系統</a:t>
                      </a:r>
                      <a:r>
                        <a:rPr lang="en-US" sz="1200" b="1" i="0" u="none" strike="noStrike" dirty="0" err="1">
                          <a:solidFill>
                            <a:srgbClr val="000000"/>
                          </a:solidFill>
                          <a:effectLst/>
                          <a:latin typeface="標楷體" panose="03000509000000000000" pitchFamily="65" charset="-120"/>
                          <a:ea typeface="標楷體" panose="03000509000000000000" pitchFamily="65" charset="-120"/>
                        </a:rPr>
                        <a:t>iFX</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zh-TW" altLang="en-US"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zh-TW" altLang="en-US" sz="1200" b="1" i="0" u="none" strike="noStrike" cap="none" normalizeH="0" baseline="0" dirty="0">
                        <a:ln>
                          <a:noFill/>
                        </a:ln>
                        <a:solidFill>
                          <a:srgbClr val="0000FF"/>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zh-TW" altLang="en-US" sz="12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4/3</a:t>
                      </a:r>
                      <a:endParaRPr kumimoji="0" lang="zh-TW" altLang="en-US" sz="12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4</a:t>
                      </a: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4/3</a:t>
                      </a:r>
                      <a:endParaRPr kumimoji="0" lang="zh-TW" altLang="en-US" sz="12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endParaRPr>
                    </a:p>
                  </a:txBody>
                  <a:tcPr marL="9525" marR="9525" marT="9527"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1262278379"/>
                  </a:ext>
                </a:extLst>
              </a:tr>
              <a:tr h="239824">
                <a:tc vMerge="1">
                  <a:txBody>
                    <a:bodyPr/>
                    <a:lstStyle/>
                    <a:p>
                      <a:pPr algn="l" fontAlgn="b"/>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FE5E5"/>
                    </a:solidFill>
                  </a:tcPr>
                </a:tc>
                <a:tc>
                  <a:txBody>
                    <a:bodyPr/>
                    <a:lstStyle/>
                    <a:p>
                      <a:pPr algn="l" fontAlgn="b"/>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11.</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系統</a:t>
                      </a:r>
                      <a:r>
                        <a:rPr lang="en-US" sz="1200" b="1" i="0" u="none" strike="noStrike" dirty="0" err="1">
                          <a:solidFill>
                            <a:srgbClr val="000000"/>
                          </a:solidFill>
                          <a:effectLst/>
                          <a:latin typeface="標楷體" panose="03000509000000000000" pitchFamily="65" charset="-120"/>
                          <a:ea typeface="標楷體" panose="03000509000000000000" pitchFamily="65" charset="-120"/>
                        </a:rPr>
                        <a:t>iTX</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zh-TW" altLang="en-US" sz="12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zh-TW" altLang="en-US" sz="1200" b="1" i="0" u="none" strike="noStrike" cap="none" normalizeH="0" baseline="0">
                        <a:ln>
                          <a:noFill/>
                        </a:ln>
                        <a:solidFill>
                          <a:srgbClr val="0000FF"/>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zh-TW" altLang="en-US" sz="12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8/8</a:t>
                      </a:r>
                      <a:endParaRPr kumimoji="0" lang="zh-TW" altLang="en-US" sz="12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8</a:t>
                      </a: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lvl1pPr eaLnBrk="0" hangingPunct="0">
                        <a:spcBef>
                          <a:spcPct val="20000"/>
                        </a:spcBef>
                        <a:defRPr kumimoji="1" sz="2800">
                          <a:solidFill>
                            <a:schemeClr val="tx1"/>
                          </a:solidFill>
                          <a:latin typeface="Times New Roman" panose="02020603050405020304" pitchFamily="18" charset="0"/>
                          <a:ea typeface="標楷體" panose="03000509000000000000" pitchFamily="65" charset="-120"/>
                        </a:defRPr>
                      </a:lvl1pPr>
                      <a:lvl2pPr eaLnBrk="0" hangingPunct="0">
                        <a:spcBef>
                          <a:spcPct val="20000"/>
                        </a:spcBef>
                        <a:defRPr kumimoji="1" sz="2400">
                          <a:solidFill>
                            <a:schemeClr val="tx1"/>
                          </a:solidFill>
                          <a:latin typeface="Times New Roman" panose="02020603050405020304" pitchFamily="18" charset="0"/>
                          <a:ea typeface="標楷體" panose="03000509000000000000" pitchFamily="65" charset="-120"/>
                        </a:defRPr>
                      </a:lvl2pPr>
                      <a:lvl3pPr eaLnBrk="0" hangingPunct="0">
                        <a:spcBef>
                          <a:spcPct val="20000"/>
                        </a:spcBef>
                        <a:defRPr kumimoji="1" sz="2000">
                          <a:solidFill>
                            <a:schemeClr val="tx1"/>
                          </a:solidFill>
                          <a:latin typeface="Times New Roman" panose="02020603050405020304" pitchFamily="18" charset="0"/>
                          <a:ea typeface="標楷體" panose="03000509000000000000" pitchFamily="65" charset="-120"/>
                        </a:defRPr>
                      </a:lvl3pPr>
                      <a:lvl4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4pPr>
                      <a:lvl5pPr eaLnBrk="0" hangingPunct="0">
                        <a:spcBef>
                          <a:spcPct val="20000"/>
                        </a:spcBef>
                        <a:defRPr kumimoji="1">
                          <a:solidFill>
                            <a:schemeClr val="tx1"/>
                          </a:solidFill>
                          <a:latin typeface="Times New Roman" panose="02020603050405020304" pitchFamily="18" charset="0"/>
                          <a:ea typeface="標楷體" panose="03000509000000000000" pitchFamily="65" charset="-120"/>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標楷體" panose="03000509000000000000" pitchFamily="65" charset="-12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2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8/8</a:t>
                      </a:r>
                      <a:endParaRPr kumimoji="0" lang="zh-TW" altLang="en-US" sz="12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a:txBody>
                  <a:tcPr marL="9525" marR="9525" marT="9527"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688465190"/>
                  </a:ext>
                </a:extLst>
              </a:tr>
              <a:tr h="239824">
                <a:tc v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zh-TW" altLang="en-US" sz="1400" b="1" i="0" u="none" strike="noStrike" dirty="0">
                        <a:solidFill>
                          <a:srgbClr val="0000FF"/>
                        </a:solidFill>
                        <a:effectLst/>
                        <a:latin typeface="微軟正黑體" panose="020B0604030504040204" pitchFamily="34" charset="-120"/>
                        <a:ea typeface="微軟正黑體" panose="020B0604030504040204" pitchFamily="34" charset="-120"/>
                      </a:endParaRPr>
                    </a:p>
                  </a:txBody>
                  <a:tcPr marL="8449" marR="8449" marT="8449" marB="0" anchor="b">
                    <a:lnL>
                      <a:noFill/>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FFE5E5"/>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預計</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實際</a:t>
                      </a:r>
                    </a:p>
                  </a:txBody>
                  <a:tcPr marL="8449" marR="8449" marT="844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9BC2E6"/>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en-US" altLang="zh-TW" sz="1400" b="1" i="0" u="none" strike="noStrike" cap="none" normalizeH="0" baseline="0" dirty="0">
                        <a:ln>
                          <a:noFill/>
                        </a:ln>
                        <a:solidFill>
                          <a:srgbClr val="00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en-US" altLang="zh-TW"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endParaRPr kumimoji="0" lang="en-US" altLang="zh-TW"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endParaRP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12/11</a:t>
                      </a: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12</a:t>
                      </a: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TW"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12/11</a:t>
                      </a:r>
                    </a:p>
                  </a:txBody>
                  <a:tcPr marL="8449" marR="8449" marT="8451"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1125941287"/>
                  </a:ext>
                </a:extLst>
              </a:tr>
            </a:tbl>
          </a:graphicData>
        </a:graphic>
      </p:graphicFrame>
      <p:graphicFrame>
        <p:nvGraphicFramePr>
          <p:cNvPr id="3" name="表格 2"/>
          <p:cNvGraphicFramePr>
            <a:graphicFrameLocks noGrp="1"/>
          </p:cNvGraphicFramePr>
          <p:nvPr>
            <p:extLst/>
          </p:nvPr>
        </p:nvGraphicFramePr>
        <p:xfrm>
          <a:off x="143508" y="4787900"/>
          <a:ext cx="8856984" cy="1594222"/>
        </p:xfrm>
        <a:graphic>
          <a:graphicData uri="http://schemas.openxmlformats.org/drawingml/2006/table">
            <a:tbl>
              <a:tblPr/>
              <a:tblGrid>
                <a:gridCol w="570234">
                  <a:extLst>
                    <a:ext uri="{9D8B030D-6E8A-4147-A177-3AD203B41FA5}">
                      <a16:colId xmlns:a16="http://schemas.microsoft.com/office/drawing/2014/main" val="2590318824"/>
                    </a:ext>
                  </a:extLst>
                </a:gridCol>
                <a:gridCol w="8286750">
                  <a:extLst>
                    <a:ext uri="{9D8B030D-6E8A-4147-A177-3AD203B41FA5}">
                      <a16:colId xmlns:a16="http://schemas.microsoft.com/office/drawing/2014/main" val="477828243"/>
                    </a:ext>
                  </a:extLst>
                </a:gridCol>
              </a:tblGrid>
              <a:tr h="1594222">
                <a:tc>
                  <a:txBody>
                    <a:bodyPr/>
                    <a:lstStyle/>
                    <a:p>
                      <a:pPr algn="ctr" fontAlgn="ctr"/>
                      <a:r>
                        <a:rPr lang="zh-TW" altLang="en-US" sz="1000" b="1" i="0" u="none" strike="noStrike" dirty="0">
                          <a:effectLst/>
                          <a:latin typeface="標楷體" panose="03000509000000000000" pitchFamily="65" charset="-120"/>
                          <a:ea typeface="標楷體" panose="03000509000000000000" pitchFamily="65" charset="-120"/>
                        </a:rPr>
                        <a:t>說明</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zh-TW" altLang="en-US"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放款新系統功能數</a:t>
                      </a:r>
                      <a:r>
                        <a:rPr kumimoji="0" lang="en-US" altLang="zh-TW"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 </a:t>
                      </a:r>
                      <a:r>
                        <a:rPr kumimoji="0" lang="en-US" altLang="zh-TW"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600</a:t>
                      </a:r>
                      <a:r>
                        <a:rPr kumimoji="0" lang="zh-TW" altLang="en-US"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，至</a:t>
                      </a:r>
                      <a:r>
                        <a:rPr kumimoji="0" lang="en-US" altLang="zh-TW"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7/3 </a:t>
                      </a:r>
                      <a:r>
                        <a:rPr kumimoji="0" lang="zh-TW" altLang="en-US"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總進度：預計</a:t>
                      </a:r>
                      <a:r>
                        <a:rPr kumimoji="0" lang="en-US" altLang="zh-TW"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600</a:t>
                      </a:r>
                      <a:r>
                        <a:rPr kumimoji="0" lang="zh-TW" altLang="en-US"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支，已完成</a:t>
                      </a:r>
                      <a:r>
                        <a:rPr kumimoji="0" lang="en-US" altLang="zh-TW"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581</a:t>
                      </a:r>
                      <a:r>
                        <a:rPr kumimoji="0" lang="zh-TW" altLang="en-US"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支，完成比：</a:t>
                      </a:r>
                      <a:r>
                        <a:rPr kumimoji="0" lang="en-US" altLang="zh-TW"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96.83%</a:t>
                      </a:r>
                      <a:r>
                        <a:rPr kumimoji="0" lang="zh-TW" altLang="en-US"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a:t>
                      </a:r>
                      <a:endParaRPr kumimoji="0" lang="en-US" altLang="zh-TW"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zh-TW" altLang="en-US"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程式總數</a:t>
                      </a:r>
                      <a:r>
                        <a:rPr kumimoji="0" lang="en-US" altLang="zh-TW"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lang="en-US" altLang="zh-TW" sz="1400" b="1" i="0" u="none" strike="noStrike" kern="1200" dirty="0" smtClean="0">
                          <a:solidFill>
                            <a:schemeClr val="tx1"/>
                          </a:solidFill>
                          <a:effectLst/>
                          <a:latin typeface="標楷體" panose="03000509000000000000" pitchFamily="65" charset="-120"/>
                          <a:ea typeface="標楷體" panose="03000509000000000000" pitchFamily="65" charset="-120"/>
                          <a:cs typeface="+mn-cs"/>
                        </a:rPr>
                        <a:t>6/20</a:t>
                      </a:r>
                      <a:r>
                        <a:rPr lang="zh-TW" altLang="en-US" sz="1400" b="1" i="0" u="none" strike="noStrike" kern="1200" dirty="0">
                          <a:solidFill>
                            <a:schemeClr val="tx1"/>
                          </a:solidFill>
                          <a:effectLst/>
                          <a:latin typeface="標楷體" panose="03000509000000000000" pitchFamily="65" charset="-120"/>
                          <a:ea typeface="標楷體" panose="03000509000000000000" pitchFamily="65" charset="-120"/>
                          <a:cs typeface="+mn-cs"/>
                        </a:rPr>
                        <a:t>程式數</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總數</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新增</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異動：</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2443/241/676)</a:t>
                      </a:r>
                      <a:r>
                        <a:rPr lang="zh-TW" altLang="en-US" sz="1400" b="1" i="0" u="none" strike="noStrike" kern="1200" dirty="0" smtClean="0">
                          <a:solidFill>
                            <a:schemeClr val="tx1"/>
                          </a:solidFill>
                          <a:effectLst/>
                          <a:latin typeface="標楷體" panose="03000509000000000000" pitchFamily="65" charset="-120"/>
                          <a:ea typeface="標楷體" panose="03000509000000000000" pitchFamily="65" charset="-120"/>
                          <a:cs typeface="+mn-cs"/>
                        </a:rPr>
                        <a:t>。</a:t>
                      </a:r>
                      <a:r>
                        <a:rPr lang="en-US" altLang="zh-TW" sz="1400" b="1" i="0" u="none" strike="noStrike" kern="1200" dirty="0" smtClean="0">
                          <a:solidFill>
                            <a:schemeClr val="tx1"/>
                          </a:solidFill>
                          <a:effectLst/>
                          <a:latin typeface="標楷體" panose="03000509000000000000" pitchFamily="65" charset="-120"/>
                          <a:ea typeface="標楷體" panose="03000509000000000000" pitchFamily="65" charset="-120"/>
                          <a:cs typeface="+mn-cs"/>
                        </a:rPr>
                        <a:t>7/3</a:t>
                      </a:r>
                      <a:r>
                        <a:rPr lang="zh-TW" altLang="en-US" sz="1400" b="1" i="0" u="none" strike="noStrike" kern="1200" dirty="0" smtClean="0">
                          <a:solidFill>
                            <a:schemeClr val="tx1"/>
                          </a:solidFill>
                          <a:effectLst/>
                          <a:latin typeface="標楷體" panose="03000509000000000000" pitchFamily="65" charset="-120"/>
                          <a:ea typeface="標楷體" panose="03000509000000000000" pitchFamily="65" charset="-120"/>
                          <a:cs typeface="+mn-cs"/>
                        </a:rPr>
                        <a:t>程式</a:t>
                      </a:r>
                      <a:r>
                        <a:rPr lang="zh-TW" altLang="en-US" sz="1400" b="1" i="0" u="none" strike="noStrike" kern="1200" dirty="0">
                          <a:solidFill>
                            <a:schemeClr val="tx1"/>
                          </a:solidFill>
                          <a:effectLst/>
                          <a:latin typeface="標楷體" panose="03000509000000000000" pitchFamily="65" charset="-120"/>
                          <a:ea typeface="標楷體" panose="03000509000000000000" pitchFamily="65" charset="-120"/>
                          <a:cs typeface="+mn-cs"/>
                        </a:rPr>
                        <a:t>數</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總數</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新增</a:t>
                      </a:r>
                      <a:r>
                        <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異動</a:t>
                      </a:r>
                      <a:r>
                        <a:rPr lang="zh-TW" altLang="en-US"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a:t>
                      </a:r>
                      <a:r>
                        <a:rPr lang="en-US" altLang="zh-TW"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2748/305/968</a:t>
                      </a:r>
                      <a:r>
                        <a:rPr lang="zh-TW" altLang="en-US"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 </a:t>
                      </a:r>
                      <a:r>
                        <a:rPr lang="en-US" altLang="zh-TW"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dirty="0">
                          <a:solidFill>
                            <a:srgbClr val="FF0000"/>
                          </a:solidFill>
                          <a:effectLst/>
                          <a:latin typeface="標楷體" panose="03000509000000000000" pitchFamily="65" charset="-120"/>
                          <a:ea typeface="標楷體" panose="03000509000000000000" pitchFamily="65" charset="-120"/>
                          <a:cs typeface="+mn-cs"/>
                        </a:rPr>
                        <a:t>。</a:t>
                      </a:r>
                      <a:endParaRPr kumimoji="0" lang="en-US" altLang="zh-TW"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endParaRPr>
                    </a:p>
                    <a:p>
                      <a:pPr marL="228600" marR="0" lvl="0" indent="-228600" algn="l" defTabSz="914400" rtl="0" eaLnBrk="1" fontAlgn="base" latinLnBrk="0" hangingPunct="1">
                        <a:lnSpc>
                          <a:spcPct val="100000"/>
                        </a:lnSpc>
                        <a:spcBef>
                          <a:spcPct val="0"/>
                        </a:spcBef>
                        <a:spcAft>
                          <a:spcPct val="0"/>
                        </a:spcAft>
                        <a:buClrTx/>
                        <a:buSzPct val="100000"/>
                        <a:buFont typeface="+mj-lt"/>
                        <a:buAutoNum type="arabicPeriod"/>
                        <a:tabLst/>
                        <a:defRPr/>
                      </a:pPr>
                      <a:r>
                        <a:rPr kumimoji="0" lang="zh-TW" altLang="en-US"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業務功能：</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7/3</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進度（預計</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實際：</a:t>
                      </a:r>
                      <a:r>
                        <a:rPr kumimoji="0" lang="en-US" altLang="zh-TW" sz="1400" b="1" i="0" u="none" strike="noStrike" kern="1200" cap="none" normalizeH="0" baseline="0" dirty="0">
                          <a:ln>
                            <a:noFill/>
                          </a:ln>
                          <a:solidFill>
                            <a:srgbClr val="0000FF"/>
                          </a:solidFill>
                          <a:effectLst/>
                          <a:latin typeface="標楷體" panose="03000509000000000000" pitchFamily="65" charset="-120"/>
                          <a:ea typeface="標楷體" panose="03000509000000000000" pitchFamily="65" charset="-120"/>
                          <a:cs typeface="+mn-cs"/>
                        </a:rPr>
                        <a:t>390/372</a:t>
                      </a:r>
                      <a:r>
                        <a:rPr kumimoji="0" lang="zh-TW" altLang="en-US" sz="1400" b="1" i="0" u="none" strike="noStrike" cap="none" normalizeH="0" baseline="0" dirty="0">
                          <a:ln>
                            <a:noFill/>
                          </a:ln>
                          <a:solidFill>
                            <a:srgbClr val="0000FF"/>
                          </a:solidFill>
                          <a:effectLst/>
                          <a:latin typeface="標楷體" panose="03000509000000000000" pitchFamily="65" charset="-120"/>
                          <a:ea typeface="標楷體" panose="03000509000000000000" pitchFamily="65" charset="-120"/>
                        </a:rPr>
                        <a:t>支；</a:t>
                      </a:r>
                      <a:r>
                        <a:rPr kumimoji="0" lang="en-US" altLang="zh-TW" sz="1400" b="1" i="0" u="none" strike="noStrike" cap="none" normalizeH="0" baseline="0" dirty="0">
                          <a:ln>
                            <a:noFill/>
                          </a:ln>
                          <a:solidFill>
                            <a:srgbClr val="0000FF"/>
                          </a:solidFill>
                          <a:effectLst/>
                          <a:latin typeface="標楷體" panose="03000509000000000000" pitchFamily="65" charset="-120"/>
                          <a:ea typeface="標楷體" panose="03000509000000000000" pitchFamily="65" charset="-120"/>
                        </a:rPr>
                        <a:t>95.38%</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開發完成度達</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80%</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者（待共用模組與批次作業功能）：</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4</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支</a:t>
                      </a:r>
                    </a:p>
                    <a:p>
                      <a:pPr marL="228600" marR="0" lvl="0" indent="-228600" algn="l" defTabSz="914400" rtl="0" eaLnBrk="1" fontAlgn="base" latinLnBrk="0" hangingPunct="1">
                        <a:lnSpc>
                          <a:spcPct val="100000"/>
                        </a:lnSpc>
                        <a:spcBef>
                          <a:spcPct val="0"/>
                        </a:spcBef>
                        <a:spcAft>
                          <a:spcPct val="0"/>
                        </a:spcAft>
                        <a:buClrTx/>
                        <a:buSzPct val="100000"/>
                        <a:buFont typeface="+mj-lt"/>
                        <a:buAutoNum type="arabicPeriod"/>
                        <a:tabLst/>
                        <a:defRPr/>
                      </a:pPr>
                      <a:r>
                        <a:rPr kumimoji="0" lang="zh-TW" altLang="en-US"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報表與外部系統</a:t>
                      </a:r>
                      <a:r>
                        <a:rPr kumimoji="0" lang="en-US" altLang="zh-TW" sz="1400" b="1"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增調三名人員開發，</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5/15</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到位負責開發</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198</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支。</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7/3</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進度</a:t>
                      </a:r>
                      <a:r>
                        <a:rPr kumimoji="0" lang="zh-TW" altLang="en-US"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a:t>
                      </a:r>
                      <a:r>
                        <a:rPr kumimoji="0" lang="en-US" altLang="zh-TW"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198/198</a:t>
                      </a:r>
                      <a:r>
                        <a:rPr kumimoji="0" lang="zh-TW" altLang="en-US"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支；</a:t>
                      </a:r>
                      <a:r>
                        <a:rPr kumimoji="0" lang="en-US" altLang="zh-TW"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100%</a:t>
                      </a:r>
                      <a:r>
                        <a:rPr kumimoji="0" lang="zh-TW" altLang="en-US"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a:t>
                      </a:r>
                      <a:endParaRPr kumimoji="0" lang="en-US" altLang="zh-TW"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endParaRPr>
                    </a:p>
                    <a:p>
                      <a:pPr marL="228600" marR="0" lvl="0" indent="-228600" algn="l" defTabSz="914400" rtl="0" eaLnBrk="1" fontAlgn="base" latinLnBrk="0" hangingPunct="1">
                        <a:lnSpc>
                          <a:spcPct val="100000"/>
                        </a:lnSpc>
                        <a:spcBef>
                          <a:spcPct val="0"/>
                        </a:spcBef>
                        <a:spcAft>
                          <a:spcPct val="0"/>
                        </a:spcAft>
                        <a:buClrTx/>
                        <a:buSzPct val="100000"/>
                        <a:buFont typeface="+mj-lt"/>
                        <a:buAutoNum type="arabicPeriod"/>
                        <a:tabLst/>
                        <a:defRPr/>
                      </a:pPr>
                      <a:r>
                        <a:rPr kumimoji="0" lang="zh-TW" altLang="en-US"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系統</a:t>
                      </a:r>
                      <a:r>
                        <a:rPr kumimoji="0" lang="en-US" altLang="zh-TW" sz="1400" b="1" i="0" u="none" strike="noStrike" cap="none" normalizeH="0" baseline="0" dirty="0" err="1">
                          <a:ln>
                            <a:noFill/>
                          </a:ln>
                          <a:solidFill>
                            <a:schemeClr val="tx1"/>
                          </a:solidFill>
                          <a:effectLst/>
                          <a:latin typeface="標楷體" panose="03000509000000000000" pitchFamily="65" charset="-120"/>
                          <a:ea typeface="標楷體" panose="03000509000000000000" pitchFamily="65" charset="-120"/>
                        </a:rPr>
                        <a:t>iFX</a:t>
                      </a:r>
                      <a:r>
                        <a:rPr kumimoji="0" lang="en-US" altLang="zh-TW"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系統</a:t>
                      </a:r>
                      <a:r>
                        <a:rPr kumimoji="0" lang="en-US" altLang="zh-TW" sz="1400" b="1" i="0" u="none" strike="noStrike" cap="none" normalizeH="0" baseline="0" dirty="0" err="1">
                          <a:ln>
                            <a:noFill/>
                          </a:ln>
                          <a:solidFill>
                            <a:schemeClr val="tx1"/>
                          </a:solidFill>
                          <a:effectLst/>
                          <a:latin typeface="標楷體" panose="03000509000000000000" pitchFamily="65" charset="-120"/>
                          <a:ea typeface="標楷體" panose="03000509000000000000" pitchFamily="65" charset="-120"/>
                        </a:rPr>
                        <a:t>iTX</a:t>
                      </a:r>
                      <a:r>
                        <a:rPr kumimoji="0" lang="zh-TW" altLang="en-US" sz="1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7/3</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進度</a:t>
                      </a:r>
                      <a:r>
                        <a:rPr kumimoji="0" lang="zh-TW" altLang="en-US"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a:t>
                      </a:r>
                      <a:r>
                        <a:rPr kumimoji="0" lang="en-US" altLang="zh-TW" sz="1400" b="0" i="0" u="none" strike="noStrike" kern="1200" cap="none" normalizeH="0" baseline="0" dirty="0">
                          <a:ln>
                            <a:noFill/>
                          </a:ln>
                          <a:solidFill>
                            <a:srgbClr val="FF0000"/>
                          </a:solidFill>
                          <a:effectLst/>
                          <a:latin typeface="標楷體" panose="03000509000000000000" pitchFamily="65" charset="-120"/>
                          <a:ea typeface="標楷體" panose="03000509000000000000" pitchFamily="65" charset="-120"/>
                          <a:cs typeface="+mn-cs"/>
                        </a:rPr>
                        <a:t>12/11</a:t>
                      </a:r>
                      <a:r>
                        <a:rPr kumimoji="0" lang="zh-TW" altLang="en-US"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支；</a:t>
                      </a:r>
                      <a:r>
                        <a:rPr kumimoji="0" lang="en-US" altLang="zh-TW"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91.67%</a:t>
                      </a:r>
                      <a:r>
                        <a:rPr kumimoji="0" lang="zh-TW" altLang="en-US"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達</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80%</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者：</a:t>
                      </a:r>
                      <a:r>
                        <a:rPr kumimoji="0" lang="en-US" altLang="zh-TW"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1</a:t>
                      </a:r>
                      <a:r>
                        <a:rPr kumimoji="0" lang="zh-TW" altLang="en-US" sz="1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支</a:t>
                      </a:r>
                      <a:endParaRPr kumimoji="0" lang="en-US" altLang="zh-TW" sz="14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endParaRP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BF1DE"/>
                    </a:solidFill>
                  </a:tcPr>
                </a:tc>
                <a:extLst>
                  <a:ext uri="{0D108BD9-81ED-4DB2-BD59-A6C34878D82A}">
                    <a16:rowId xmlns:a16="http://schemas.microsoft.com/office/drawing/2014/main" val="2985888415"/>
                  </a:ext>
                </a:extLst>
              </a:tr>
            </a:tbl>
          </a:graphicData>
        </a:graphic>
      </p:graphicFrame>
      <p:sp>
        <p:nvSpPr>
          <p:cNvPr id="10" name="圓角矩形 9"/>
          <p:cNvSpPr/>
          <p:nvPr/>
        </p:nvSpPr>
        <p:spPr bwMode="auto">
          <a:xfrm>
            <a:off x="5796136" y="683666"/>
            <a:ext cx="1080120" cy="4309205"/>
          </a:xfrm>
          <a:prstGeom prst="roundRect">
            <a:avLst/>
          </a:prstGeom>
          <a:solidFill>
            <a:schemeClr val="bg1">
              <a:alpha val="0"/>
            </a:schemeClr>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2400" b="0" i="0" u="sng"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8" name="Rectangle 2">
            <a:extLst>
              <a:ext uri="{FF2B5EF4-FFF2-40B4-BE49-F238E27FC236}">
                <a16:creationId xmlns:a16="http://schemas.microsoft.com/office/drawing/2014/main" id="{8A9E9523-0802-4BA7-87C1-6993D0734E16}"/>
              </a:ext>
            </a:extLst>
          </p:cNvPr>
          <p:cNvSpPr txBox="1">
            <a:spLocks noChangeArrowheads="1"/>
          </p:cNvSpPr>
          <p:nvPr>
            <p:custDataLst>
              <p:tags r:id="rId1"/>
            </p:custDataLst>
          </p:nvPr>
        </p:nvSpPr>
        <p:spPr>
          <a:xfrm>
            <a:off x="1982798" y="9376"/>
            <a:ext cx="7269722" cy="792162"/>
          </a:xfrm>
          <a:prstGeom prst="rect">
            <a:avLst/>
          </a:prstGeom>
          <a:extLst>
            <a:ext uri="{91240B29-F687-4F45-9708-019B960494DF}">
              <a14:hiddenLine xmlns:a14="http://schemas.microsoft.com/office/drawing/2010/main" w="9525" cap="flat" algn="ctr">
                <a:solidFill>
                  <a:srgbClr val="000000"/>
                </a:solidFill>
                <a:miter lim="800000"/>
                <a:headEnd type="none" w="med" len="med"/>
                <a:tailEnd type="none" w="med" len="med"/>
              </a14:hiddenLine>
            </a:ext>
          </a:extLst>
        </p:spPr>
        <p:txBody>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專案目前進度</a:t>
            </a:r>
            <a:r>
              <a:rPr kumimoji="1" lang="en-US" altLang="zh-TW"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a:t>
            </a:r>
            <a:r>
              <a:rPr kumimoji="1" lang="zh-TW"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業務功能開發</a:t>
            </a:r>
          </a:p>
        </p:txBody>
      </p:sp>
    </p:spTree>
    <p:extLst>
      <p:ext uri="{BB962C8B-B14F-4D97-AF65-F5344CB8AC3E}">
        <p14:creationId xmlns:p14="http://schemas.microsoft.com/office/powerpoint/2010/main" val="618862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6147" name="內容版面配置區 2"/>
          <p:cNvSpPr>
            <a:spLocks noGrp="1"/>
          </p:cNvSpPr>
          <p:nvPr>
            <p:ph sz="quarter" idx="10"/>
          </p:nvPr>
        </p:nvSpPr>
        <p:spPr bwMode="auto">
          <a:xfrm>
            <a:off x="147859" y="1220575"/>
            <a:ext cx="8856984" cy="51841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TW" altLang="en-US" sz="2400" dirty="0" smtClean="0"/>
              <a:t>    </a:t>
            </a:r>
            <a:r>
              <a:rPr lang="zh-TW" altLang="en-US" sz="2400" b="1" dirty="0" smtClean="0"/>
              <a:t>國外投資帳務系統</a:t>
            </a:r>
            <a:endParaRPr lang="en-US" altLang="zh-TW" sz="2400" b="1" dirty="0" smtClean="0"/>
          </a:p>
          <a:p>
            <a:pPr marL="857250" lvl="1" indent="-457200" eaLnBrk="1" hangingPunct="1">
              <a:lnSpc>
                <a:spcPct val="150000"/>
              </a:lnSpc>
              <a:spcBef>
                <a:spcPct val="0"/>
              </a:spcBef>
              <a:buFont typeface="Wingdings" pitchFamily="2" charset="2"/>
              <a:buChar char="n"/>
            </a:pPr>
            <a:r>
              <a:rPr lang="zh-TW" altLang="en-US" sz="2000" dirty="0" smtClean="0">
                <a:latin typeface="微軟正黑體" pitchFamily="34" charset="-120"/>
                <a:ea typeface="微軟正黑體" pitchFamily="34" charset="-120"/>
              </a:rPr>
              <a:t>自製率</a:t>
            </a:r>
            <a:endParaRPr lang="en-US" altLang="zh-TW" sz="2000" dirty="0" smtClean="0">
              <a:latin typeface="微軟正黑體" pitchFamily="34" charset="-120"/>
              <a:ea typeface="微軟正黑體" pitchFamily="34" charset="-120"/>
            </a:endParaRPr>
          </a:p>
          <a:p>
            <a:pPr marL="400050" lvl="1" indent="0" eaLnBrk="1" hangingPunct="1">
              <a:lnSpc>
                <a:spcPct val="150000"/>
              </a:lnSpc>
              <a:spcBef>
                <a:spcPct val="0"/>
              </a:spcBef>
              <a:buNone/>
            </a:pPr>
            <a:endParaRPr lang="en-US" altLang="zh-TW" sz="2000" dirty="0" smtClean="0">
              <a:latin typeface="微軟正黑體" pitchFamily="34" charset="-120"/>
              <a:ea typeface="微軟正黑體" pitchFamily="34" charset="-120"/>
            </a:endParaRPr>
          </a:p>
          <a:p>
            <a:pPr marL="400050" lvl="1" indent="0" eaLnBrk="1" hangingPunct="1">
              <a:lnSpc>
                <a:spcPct val="150000"/>
              </a:lnSpc>
              <a:spcBef>
                <a:spcPct val="0"/>
              </a:spcBef>
              <a:buNone/>
            </a:pPr>
            <a:endParaRPr lang="en-US" altLang="zh-TW" sz="2000" dirty="0">
              <a:latin typeface="微軟正黑體" pitchFamily="34" charset="-120"/>
              <a:ea typeface="微軟正黑體" pitchFamily="34" charset="-120"/>
            </a:endParaRPr>
          </a:p>
          <a:p>
            <a:pPr marL="400050" lvl="1" indent="0" eaLnBrk="1" hangingPunct="1">
              <a:lnSpc>
                <a:spcPct val="150000"/>
              </a:lnSpc>
              <a:spcBef>
                <a:spcPct val="0"/>
              </a:spcBef>
              <a:buNone/>
            </a:pPr>
            <a:endParaRPr lang="en-US" altLang="zh-TW" sz="2000" dirty="0" smtClean="0">
              <a:latin typeface="微軟正黑體" pitchFamily="34" charset="-120"/>
              <a:ea typeface="微軟正黑體" pitchFamily="34" charset="-120"/>
            </a:endParaRPr>
          </a:p>
          <a:p>
            <a:pPr marL="400050" lvl="1" indent="0" eaLnBrk="1" hangingPunct="1">
              <a:lnSpc>
                <a:spcPct val="150000"/>
              </a:lnSpc>
              <a:spcBef>
                <a:spcPct val="0"/>
              </a:spcBef>
              <a:buNone/>
            </a:pPr>
            <a:r>
              <a:rPr lang="zh-TW" altLang="en-US" sz="2400" b="1" dirty="0" smtClean="0">
                <a:latin typeface="微軟正黑體" pitchFamily="34" charset="-120"/>
                <a:ea typeface="微軟正黑體" pitchFamily="34" charset="-120"/>
              </a:rPr>
              <a:t>光訊財務會計系統</a:t>
            </a:r>
            <a:endParaRPr lang="en-US" altLang="zh-TW" sz="2400" b="1" dirty="0" smtClean="0">
              <a:latin typeface="微軟正黑體" pitchFamily="34" charset="-120"/>
              <a:ea typeface="微軟正黑體" pitchFamily="34" charset="-120"/>
            </a:endParaRPr>
          </a:p>
          <a:p>
            <a:pPr marL="1085850" lvl="2" indent="-285750" eaLnBrk="1" hangingPunct="1">
              <a:lnSpc>
                <a:spcPct val="150000"/>
              </a:lnSpc>
              <a:spcBef>
                <a:spcPct val="0"/>
              </a:spcBef>
              <a:buFont typeface="Wingdings" panose="05000000000000000000" pitchFamily="2" charset="2"/>
              <a:buChar char="n"/>
            </a:pPr>
            <a:r>
              <a:rPr lang="zh-TW" altLang="en-US" sz="2000" dirty="0" smtClean="0">
                <a:latin typeface="微軟正黑體" pitchFamily="34" charset="-120"/>
                <a:ea typeface="微軟正黑體" pitchFamily="34" charset="-120"/>
              </a:rPr>
              <a:t>自製</a:t>
            </a:r>
            <a:r>
              <a:rPr lang="zh-TW" altLang="en-US" sz="2000" dirty="0">
                <a:latin typeface="微軟正黑體" pitchFamily="34" charset="-120"/>
                <a:ea typeface="微軟正黑體" pitchFamily="34" charset="-120"/>
              </a:rPr>
              <a:t>率</a:t>
            </a:r>
            <a:endParaRPr lang="en-US" altLang="zh-TW" sz="2000" dirty="0" smtClean="0">
              <a:latin typeface="微軟正黑體" pitchFamily="34" charset="-120"/>
              <a:ea typeface="微軟正黑體" pitchFamily="34" charset="-120"/>
            </a:endParaRPr>
          </a:p>
          <a:p>
            <a:pPr marL="400050" lvl="1" indent="0" eaLnBrk="1" hangingPunct="1">
              <a:lnSpc>
                <a:spcPct val="150000"/>
              </a:lnSpc>
              <a:spcBef>
                <a:spcPct val="0"/>
              </a:spcBef>
              <a:buNone/>
            </a:pPr>
            <a:endParaRPr lang="en-US" altLang="zh-TW" sz="2000" dirty="0" smtClean="0">
              <a:latin typeface="微軟正黑體" pitchFamily="34" charset="-120"/>
              <a:ea typeface="微軟正黑體" pitchFamily="34" charset="-120"/>
            </a:endParaRPr>
          </a:p>
        </p:txBody>
      </p:sp>
      <p:graphicFrame>
        <p:nvGraphicFramePr>
          <p:cNvPr id="3" name="表格 2"/>
          <p:cNvGraphicFramePr>
            <a:graphicFrameLocks noGrp="1"/>
          </p:cNvGraphicFramePr>
          <p:nvPr>
            <p:extLst/>
          </p:nvPr>
        </p:nvGraphicFramePr>
        <p:xfrm>
          <a:off x="899592" y="2277666"/>
          <a:ext cx="7848872" cy="908680"/>
        </p:xfrm>
        <a:graphic>
          <a:graphicData uri="http://schemas.openxmlformats.org/drawingml/2006/table">
            <a:tbl>
              <a:tblPr>
                <a:tableStyleId>{2A488322-F2BA-4B5B-9748-0D474271808F}</a:tableStyleId>
              </a:tblPr>
              <a:tblGrid>
                <a:gridCol w="2232248">
                  <a:extLst>
                    <a:ext uri="{9D8B030D-6E8A-4147-A177-3AD203B41FA5}">
                      <a16:colId xmlns:a16="http://schemas.microsoft.com/office/drawing/2014/main" val="1472259990"/>
                    </a:ext>
                  </a:extLst>
                </a:gridCol>
                <a:gridCol w="2304256">
                  <a:extLst>
                    <a:ext uri="{9D8B030D-6E8A-4147-A177-3AD203B41FA5}">
                      <a16:colId xmlns:a16="http://schemas.microsoft.com/office/drawing/2014/main" val="3376654840"/>
                    </a:ext>
                  </a:extLst>
                </a:gridCol>
                <a:gridCol w="1800200">
                  <a:extLst>
                    <a:ext uri="{9D8B030D-6E8A-4147-A177-3AD203B41FA5}">
                      <a16:colId xmlns:a16="http://schemas.microsoft.com/office/drawing/2014/main" val="2872717065"/>
                    </a:ext>
                  </a:extLst>
                </a:gridCol>
                <a:gridCol w="1512168">
                  <a:extLst>
                    <a:ext uri="{9D8B030D-6E8A-4147-A177-3AD203B41FA5}">
                      <a16:colId xmlns:a16="http://schemas.microsoft.com/office/drawing/2014/main" val="2380502199"/>
                    </a:ext>
                  </a:extLst>
                </a:gridCol>
              </a:tblGrid>
              <a:tr h="360040">
                <a:tc>
                  <a:txBody>
                    <a:bodyPr/>
                    <a:lstStyle/>
                    <a:p>
                      <a:pPr algn="ctr" fontAlgn="ctr"/>
                      <a:r>
                        <a:rPr lang="en-US" altLang="zh-TW" sz="1800" u="none" strike="noStrike" dirty="0" smtClean="0">
                          <a:effectLst/>
                          <a:latin typeface="微軟正黑體" panose="020B0604030504040204" pitchFamily="34" charset="-120"/>
                          <a:ea typeface="微軟正黑體" panose="020B0604030504040204" pitchFamily="34" charset="-120"/>
                        </a:rPr>
                        <a:t>2020</a:t>
                      </a:r>
                    </a:p>
                    <a:p>
                      <a:pPr algn="ctr" fontAlgn="ctr"/>
                      <a:r>
                        <a:rPr lang="zh-TW" altLang="en-US" sz="1800" u="none" strike="noStrike" dirty="0" smtClean="0">
                          <a:effectLst/>
                          <a:latin typeface="微軟正黑體" panose="020B0604030504040204" pitchFamily="34" charset="-120"/>
                          <a:ea typeface="微軟正黑體" panose="020B0604030504040204" pitchFamily="34" charset="-120"/>
                        </a:rPr>
                        <a:t>自製</a:t>
                      </a:r>
                      <a:r>
                        <a:rPr lang="zh-TW" altLang="en-US" sz="1800" u="none" strike="noStrike" dirty="0">
                          <a:effectLst/>
                          <a:latin typeface="微軟正黑體" panose="020B0604030504040204" pitchFamily="34" charset="-120"/>
                          <a:ea typeface="微軟正黑體" panose="020B0604030504040204" pitchFamily="34" charset="-120"/>
                        </a:rPr>
                        <a:t>張數</a:t>
                      </a:r>
                      <a:endPar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ctr"/>
                      <a:r>
                        <a:rPr lang="en-US" altLang="zh-TW" sz="1800" u="none" strike="noStrike" dirty="0" smtClean="0">
                          <a:effectLst/>
                          <a:latin typeface="微軟正黑體" panose="020B0604030504040204" pitchFamily="34" charset="-120"/>
                          <a:ea typeface="微軟正黑體" panose="020B0604030504040204" pitchFamily="34" charset="-120"/>
                        </a:rPr>
                        <a:t>2020</a:t>
                      </a:r>
                      <a:r>
                        <a:rPr lang="en-US" altLang="zh-TW" sz="1800" u="none" strike="noStrike" baseline="0" dirty="0" smtClean="0">
                          <a:effectLst/>
                          <a:latin typeface="微軟正黑體" panose="020B0604030504040204" pitchFamily="34" charset="-120"/>
                          <a:ea typeface="微軟正黑體" panose="020B0604030504040204" pitchFamily="34" charset="-120"/>
                        </a:rPr>
                        <a:t> </a:t>
                      </a:r>
                    </a:p>
                    <a:p>
                      <a:pPr algn="ctr" fontAlgn="ctr"/>
                      <a:r>
                        <a:rPr lang="zh-TW" altLang="en-US" sz="1800" u="none" strike="noStrike" dirty="0" smtClean="0">
                          <a:effectLst/>
                          <a:latin typeface="微軟正黑體" panose="020B0604030504040204" pitchFamily="34" charset="-120"/>
                          <a:ea typeface="微軟正黑體" panose="020B0604030504040204" pitchFamily="34" charset="-120"/>
                        </a:rPr>
                        <a:t>需求</a:t>
                      </a:r>
                      <a:r>
                        <a:rPr lang="zh-TW" altLang="en-US" sz="1800" u="none" strike="noStrike" dirty="0">
                          <a:effectLst/>
                          <a:latin typeface="微軟正黑體" panose="020B0604030504040204" pitchFamily="34" charset="-120"/>
                          <a:ea typeface="微軟正黑體" panose="020B0604030504040204" pitchFamily="34" charset="-120"/>
                        </a:rPr>
                        <a:t>單張數</a:t>
                      </a:r>
                      <a:endPar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ctr"/>
                      <a:r>
                        <a:rPr lang="en-US" altLang="zh-TW" sz="1800" u="none" strike="noStrike" dirty="0" smtClean="0">
                          <a:effectLst/>
                          <a:latin typeface="微軟正黑體" panose="020B0604030504040204" pitchFamily="34" charset="-120"/>
                          <a:ea typeface="微軟正黑體" panose="020B0604030504040204" pitchFamily="34" charset="-120"/>
                        </a:rPr>
                        <a:t>2020</a:t>
                      </a:r>
                      <a:r>
                        <a:rPr lang="en-US" altLang="zh-TW" sz="1800" u="none" strike="noStrike" baseline="0" dirty="0" smtClean="0">
                          <a:effectLst/>
                          <a:latin typeface="微軟正黑體" panose="020B0604030504040204" pitchFamily="34" charset="-120"/>
                          <a:ea typeface="微軟正黑體" panose="020B0604030504040204" pitchFamily="34" charset="-120"/>
                        </a:rPr>
                        <a:t> </a:t>
                      </a:r>
                    </a:p>
                    <a:p>
                      <a:pPr algn="ctr" fontAlgn="ctr"/>
                      <a:r>
                        <a:rPr lang="zh-TW" altLang="en-US" sz="1800" u="none" strike="noStrike" dirty="0" smtClean="0">
                          <a:effectLst/>
                          <a:latin typeface="微軟正黑體" panose="020B0604030504040204" pitchFamily="34" charset="-120"/>
                          <a:ea typeface="微軟正黑體" panose="020B0604030504040204" pitchFamily="34" charset="-120"/>
                        </a:rPr>
                        <a:t>自製</a:t>
                      </a:r>
                      <a:r>
                        <a:rPr lang="zh-TW" altLang="en-US" sz="1800" u="none" strike="noStrike" dirty="0">
                          <a:effectLst/>
                          <a:latin typeface="微軟正黑體" panose="020B0604030504040204" pitchFamily="34" charset="-120"/>
                          <a:ea typeface="微軟正黑體" panose="020B0604030504040204" pitchFamily="34" charset="-120"/>
                        </a:rPr>
                        <a:t>率</a:t>
                      </a:r>
                      <a:endPar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ctr"/>
                      <a:r>
                        <a:rPr lang="zh-TW" altLang="en-US" sz="1800" u="none" strike="noStrike" dirty="0">
                          <a:effectLst/>
                          <a:latin typeface="微軟正黑體" panose="020B0604030504040204" pitchFamily="34" charset="-120"/>
                          <a:ea typeface="微軟正黑體" panose="020B0604030504040204" pitchFamily="34" charset="-120"/>
                        </a:rPr>
                        <a:t>備註</a:t>
                      </a:r>
                      <a:endPar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80566"/>
                  </a:ext>
                </a:extLst>
              </a:tr>
              <a:tr h="360040">
                <a:tc>
                  <a:txBody>
                    <a:bodyPr/>
                    <a:lstStyle/>
                    <a:p>
                      <a:pPr algn="ctr" fontAlgn="ctr"/>
                      <a:r>
                        <a:rPr lang="en-US" altLang="zh-TW" sz="1800" u="none" strike="noStrike" dirty="0" smtClean="0">
                          <a:effectLst/>
                          <a:latin typeface="微軟正黑體" panose="020B0604030504040204" pitchFamily="34" charset="-120"/>
                          <a:ea typeface="微軟正黑體" panose="020B0604030504040204" pitchFamily="34" charset="-120"/>
                        </a:rPr>
                        <a:t>34</a:t>
                      </a:r>
                      <a:endPar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r>
                        <a:rPr lang="en-US" altLang="zh-TW" sz="1800" u="none" strike="noStrike" dirty="0" smtClean="0">
                          <a:effectLst/>
                          <a:latin typeface="微軟正黑體" panose="020B0604030504040204" pitchFamily="34" charset="-120"/>
                          <a:ea typeface="微軟正黑體" panose="020B0604030504040204" pitchFamily="34" charset="-120"/>
                        </a:rPr>
                        <a:t>35</a:t>
                      </a:r>
                      <a:endPar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r>
                        <a:rPr lang="en-US" altLang="zh-TW" sz="1800" b="1" u="none" strike="noStrike" dirty="0" smtClean="0">
                          <a:solidFill>
                            <a:srgbClr val="FF3399"/>
                          </a:solidFill>
                          <a:effectLst/>
                          <a:latin typeface="微軟正黑體" panose="020B0604030504040204" pitchFamily="34" charset="-120"/>
                          <a:ea typeface="微軟正黑體" panose="020B0604030504040204" pitchFamily="34" charset="-120"/>
                        </a:rPr>
                        <a:t>97%</a:t>
                      </a:r>
                      <a:r>
                        <a:rPr lang="zh-TW" altLang="en-US" sz="1800" b="1" u="none" strike="noStrike" dirty="0">
                          <a:solidFill>
                            <a:srgbClr val="FF3399"/>
                          </a:solidFill>
                          <a:effectLst/>
                          <a:latin typeface="微軟正黑體" panose="020B0604030504040204" pitchFamily="34" charset="-120"/>
                          <a:ea typeface="微軟正黑體" panose="020B0604030504040204" pitchFamily="34" charset="-120"/>
                        </a:rPr>
                        <a:t>　</a:t>
                      </a:r>
                      <a:endParaRPr lang="zh-TW" altLang="en-US" sz="1800" b="1" i="0" u="none" strike="noStrike" dirty="0">
                        <a:solidFill>
                          <a:srgbClr val="FF3399"/>
                        </a:solidFill>
                        <a:effectLst/>
                        <a:latin typeface="微軟正黑體" panose="020B0604030504040204" pitchFamily="34" charset="-120"/>
                        <a:ea typeface="微軟正黑體" panose="020B0604030504040204" pitchFamily="34" charset="-12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r>
                        <a:rPr lang="zh-TW" altLang="en-US" sz="1800" u="none" strike="noStrike" dirty="0">
                          <a:effectLst/>
                          <a:latin typeface="微軟正黑體" panose="020B0604030504040204" pitchFamily="34" charset="-120"/>
                          <a:ea typeface="微軟正黑體" panose="020B0604030504040204" pitchFamily="34" charset="-120"/>
                        </a:rPr>
                        <a:t>　</a:t>
                      </a:r>
                      <a:r>
                        <a:rPr lang="en-US" altLang="zh-TW" sz="1800" u="none" strike="noStrike" dirty="0" smtClean="0">
                          <a:effectLst/>
                          <a:latin typeface="微軟正黑體" panose="020B0604030504040204" pitchFamily="34" charset="-120"/>
                          <a:ea typeface="微軟正黑體" panose="020B0604030504040204" pitchFamily="34" charset="-120"/>
                        </a:rPr>
                        <a:t>CSA</a:t>
                      </a:r>
                      <a:endParaRPr lang="zh-TW" altLang="en-US"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66617200"/>
                  </a:ext>
                </a:extLst>
              </a:tr>
            </a:tbl>
          </a:graphicData>
        </a:graphic>
      </p:graphicFrame>
      <p:graphicFrame>
        <p:nvGraphicFramePr>
          <p:cNvPr id="4" name="表格 3"/>
          <p:cNvGraphicFramePr>
            <a:graphicFrameLocks noGrp="1"/>
          </p:cNvGraphicFramePr>
          <p:nvPr>
            <p:extLst/>
          </p:nvPr>
        </p:nvGraphicFramePr>
        <p:xfrm>
          <a:off x="861764" y="4509914"/>
          <a:ext cx="7886700" cy="1402080"/>
        </p:xfrm>
        <a:graphic>
          <a:graphicData uri="http://schemas.openxmlformats.org/drawingml/2006/table">
            <a:tbl>
              <a:tblPr>
                <a:tableStyleId>{1E171933-4619-4E11-9A3F-F7608DF75F80}</a:tableStyleId>
              </a:tblPr>
              <a:tblGrid>
                <a:gridCol w="1867084">
                  <a:extLst>
                    <a:ext uri="{9D8B030D-6E8A-4147-A177-3AD203B41FA5}">
                      <a16:colId xmlns:a16="http://schemas.microsoft.com/office/drawing/2014/main" val="547860967"/>
                    </a:ext>
                  </a:extLst>
                </a:gridCol>
                <a:gridCol w="1867084">
                  <a:extLst>
                    <a:ext uri="{9D8B030D-6E8A-4147-A177-3AD203B41FA5}">
                      <a16:colId xmlns:a16="http://schemas.microsoft.com/office/drawing/2014/main" val="2195320850"/>
                    </a:ext>
                  </a:extLst>
                </a:gridCol>
                <a:gridCol w="1848276">
                  <a:extLst>
                    <a:ext uri="{9D8B030D-6E8A-4147-A177-3AD203B41FA5}">
                      <a16:colId xmlns:a16="http://schemas.microsoft.com/office/drawing/2014/main" val="1284583751"/>
                    </a:ext>
                  </a:extLst>
                </a:gridCol>
                <a:gridCol w="2304256">
                  <a:extLst>
                    <a:ext uri="{9D8B030D-6E8A-4147-A177-3AD203B41FA5}">
                      <a16:colId xmlns:a16="http://schemas.microsoft.com/office/drawing/2014/main" val="3218324016"/>
                    </a:ext>
                  </a:extLst>
                </a:gridCol>
              </a:tblGrid>
              <a:tr h="197454">
                <a:tc>
                  <a:txBody>
                    <a:bodyPr/>
                    <a:lstStyle/>
                    <a:p>
                      <a:pPr algn="ctr" fontAlgn="ctr"/>
                      <a:r>
                        <a:rPr lang="en-US" altLang="zh-TW" sz="1800" u="none" strike="noStrike" dirty="0" smtClean="0">
                          <a:effectLst/>
                          <a:latin typeface="微軟正黑體" panose="020B0604030504040204" pitchFamily="34" charset="-120"/>
                          <a:ea typeface="微軟正黑體" panose="020B0604030504040204" pitchFamily="34" charset="-120"/>
                        </a:rPr>
                        <a:t>2020</a:t>
                      </a:r>
                    </a:p>
                    <a:p>
                      <a:pPr algn="ctr" fontAlgn="ctr"/>
                      <a:r>
                        <a:rPr lang="zh-TW" altLang="en-US" sz="1800" u="none" strike="noStrike" dirty="0" smtClean="0">
                          <a:effectLst/>
                          <a:latin typeface="微軟正黑體" panose="020B0604030504040204" pitchFamily="34" charset="-120"/>
                          <a:ea typeface="微軟正黑體" panose="020B0604030504040204" pitchFamily="34" charset="-120"/>
                        </a:rPr>
                        <a:t>自製</a:t>
                      </a:r>
                      <a:r>
                        <a:rPr lang="zh-TW" altLang="en-US" sz="1800" u="none" strike="noStrike" dirty="0">
                          <a:effectLst/>
                          <a:latin typeface="微軟正黑體" panose="020B0604030504040204" pitchFamily="34" charset="-120"/>
                          <a:ea typeface="微軟正黑體" panose="020B0604030504040204" pitchFamily="34" charset="-120"/>
                        </a:rPr>
                        <a:t>張數</a:t>
                      </a:r>
                      <a:endPar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tc>
                <a:tc>
                  <a:txBody>
                    <a:bodyPr/>
                    <a:lstStyle/>
                    <a:p>
                      <a:pPr algn="ctr" fontAlgn="ctr"/>
                      <a:r>
                        <a:rPr lang="en-US" altLang="zh-TW" sz="1800" u="none" strike="noStrike" dirty="0" smtClean="0">
                          <a:effectLst/>
                          <a:latin typeface="微軟正黑體" panose="020B0604030504040204" pitchFamily="34" charset="-120"/>
                          <a:ea typeface="微軟正黑體" panose="020B0604030504040204" pitchFamily="34" charset="-120"/>
                        </a:rPr>
                        <a:t>2020</a:t>
                      </a:r>
                    </a:p>
                    <a:p>
                      <a:pPr algn="ctr" fontAlgn="ctr"/>
                      <a:r>
                        <a:rPr lang="zh-TW" altLang="en-US" sz="1800" u="none" strike="noStrike" dirty="0" smtClean="0">
                          <a:effectLst/>
                          <a:latin typeface="微軟正黑體" panose="020B0604030504040204" pitchFamily="34" charset="-120"/>
                          <a:ea typeface="微軟正黑體" panose="020B0604030504040204" pitchFamily="34" charset="-120"/>
                        </a:rPr>
                        <a:t>需求</a:t>
                      </a:r>
                      <a:r>
                        <a:rPr lang="zh-TW" altLang="en-US" sz="1800" u="none" strike="noStrike" dirty="0">
                          <a:effectLst/>
                          <a:latin typeface="微軟正黑體" panose="020B0604030504040204" pitchFamily="34" charset="-120"/>
                          <a:ea typeface="微軟正黑體" panose="020B0604030504040204" pitchFamily="34" charset="-120"/>
                        </a:rPr>
                        <a:t>單張數</a:t>
                      </a:r>
                      <a:endPar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tc>
                <a:tc>
                  <a:txBody>
                    <a:bodyPr/>
                    <a:lstStyle/>
                    <a:p>
                      <a:pPr algn="ctr" fontAlgn="ctr"/>
                      <a:r>
                        <a:rPr lang="en-US" altLang="zh-TW" sz="1800" u="none" strike="noStrike" dirty="0" smtClean="0">
                          <a:effectLst/>
                          <a:latin typeface="微軟正黑體" panose="020B0604030504040204" pitchFamily="34" charset="-120"/>
                          <a:ea typeface="微軟正黑體" panose="020B0604030504040204" pitchFamily="34" charset="-120"/>
                        </a:rPr>
                        <a:t>2020</a:t>
                      </a:r>
                    </a:p>
                    <a:p>
                      <a:pPr algn="ctr" fontAlgn="ctr"/>
                      <a:r>
                        <a:rPr lang="zh-TW" altLang="en-US" sz="1800" u="none" strike="noStrike" dirty="0" smtClean="0">
                          <a:effectLst/>
                          <a:latin typeface="微軟正黑體" panose="020B0604030504040204" pitchFamily="34" charset="-120"/>
                          <a:ea typeface="微軟正黑體" panose="020B0604030504040204" pitchFamily="34" charset="-120"/>
                        </a:rPr>
                        <a:t>自製</a:t>
                      </a:r>
                      <a:r>
                        <a:rPr lang="zh-TW" altLang="en-US" sz="1800" u="none" strike="noStrike" dirty="0">
                          <a:effectLst/>
                          <a:latin typeface="微軟正黑體" panose="020B0604030504040204" pitchFamily="34" charset="-120"/>
                          <a:ea typeface="微軟正黑體" panose="020B0604030504040204" pitchFamily="34" charset="-120"/>
                        </a:rPr>
                        <a:t>率</a:t>
                      </a:r>
                      <a:endPar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tc>
                <a:tc>
                  <a:txBody>
                    <a:bodyPr/>
                    <a:lstStyle/>
                    <a:p>
                      <a:pPr algn="ctr" fontAlgn="ctr"/>
                      <a:r>
                        <a:rPr lang="zh-TW" altLang="en-US" sz="1800" u="none" strike="noStrike" dirty="0">
                          <a:effectLst/>
                          <a:latin typeface="微軟正黑體" panose="020B0604030504040204" pitchFamily="34" charset="-120"/>
                          <a:ea typeface="微軟正黑體" panose="020B0604030504040204" pitchFamily="34" charset="-120"/>
                        </a:rPr>
                        <a:t>備註</a:t>
                      </a:r>
                      <a:endParaRPr lang="zh-TW" alt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tc>
                <a:extLst>
                  <a:ext uri="{0D108BD9-81ED-4DB2-BD59-A6C34878D82A}">
                    <a16:rowId xmlns:a16="http://schemas.microsoft.com/office/drawing/2014/main" val="2081827246"/>
                  </a:ext>
                </a:extLst>
              </a:tr>
              <a:tr h="798400">
                <a:tc>
                  <a:txBody>
                    <a:bodyPr/>
                    <a:lstStyle/>
                    <a:p>
                      <a:pPr algn="ctr" fontAlgn="ctr"/>
                      <a:r>
                        <a:rPr lang="en-US" altLang="zh-TW" sz="1800" u="none" strike="noStrike" dirty="0">
                          <a:effectLst/>
                          <a:latin typeface="微軟正黑體" panose="020B0604030504040204" pitchFamily="34" charset="-120"/>
                          <a:ea typeface="微軟正黑體" panose="020B0604030504040204" pitchFamily="34" charset="-120"/>
                        </a:rPr>
                        <a:t>18</a:t>
                      </a:r>
                      <a:endPar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tc>
                <a:tc>
                  <a:txBody>
                    <a:bodyPr/>
                    <a:lstStyle/>
                    <a:p>
                      <a:pPr algn="ctr" fontAlgn="ctr"/>
                      <a:r>
                        <a:rPr lang="en-US" altLang="zh-TW" sz="1800" u="none" strike="noStrike" dirty="0">
                          <a:effectLst/>
                          <a:latin typeface="微軟正黑體" panose="020B0604030504040204" pitchFamily="34" charset="-120"/>
                          <a:ea typeface="微軟正黑體" panose="020B0604030504040204" pitchFamily="34" charset="-120"/>
                        </a:rPr>
                        <a:t>21</a:t>
                      </a:r>
                      <a:endParaRPr lang="en-US" altLang="zh-TW" sz="18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tc>
                <a:tc>
                  <a:txBody>
                    <a:bodyPr/>
                    <a:lstStyle/>
                    <a:p>
                      <a:pPr algn="ctr" fontAlgn="ctr"/>
                      <a:r>
                        <a:rPr lang="en-US" altLang="zh-TW" sz="1800" b="1" u="none" strike="noStrike" kern="1200" dirty="0">
                          <a:solidFill>
                            <a:srgbClr val="FF3399"/>
                          </a:solidFill>
                          <a:effectLst/>
                          <a:latin typeface="微軟正黑體" panose="020B0604030504040204" pitchFamily="34" charset="-120"/>
                          <a:ea typeface="微軟正黑體" panose="020B0604030504040204" pitchFamily="34" charset="-120"/>
                          <a:cs typeface="+mn-cs"/>
                        </a:rPr>
                        <a:t>85.71%</a:t>
                      </a:r>
                    </a:p>
                  </a:txBody>
                  <a:tcPr marL="0" marR="0" marT="0" marB="0" anchor="ctr"/>
                </a:tc>
                <a:tc>
                  <a:txBody>
                    <a:bodyPr/>
                    <a:lstStyle/>
                    <a:p>
                      <a:pPr algn="l" fontAlgn="ctr"/>
                      <a:r>
                        <a:rPr lang="en-US" altLang="zh-TW" sz="1400" u="none" strike="noStrike" dirty="0">
                          <a:effectLst/>
                          <a:latin typeface="微軟正黑體" panose="020B0604030504040204" pitchFamily="34" charset="-120"/>
                          <a:ea typeface="微軟正黑體" panose="020B0604030504040204" pitchFamily="34" charset="-120"/>
                        </a:rPr>
                        <a:t>RE201901460</a:t>
                      </a:r>
                      <a:r>
                        <a:rPr lang="zh-TW" altLang="en-US" sz="1400" u="none" strike="noStrike" dirty="0">
                          <a:effectLst/>
                          <a:latin typeface="微軟正黑體" panose="020B0604030504040204" pitchFamily="34" charset="-120"/>
                          <a:ea typeface="微軟正黑體" panose="020B0604030504040204" pitchFamily="34" charset="-120"/>
                        </a:rPr>
                        <a:t>、</a:t>
                      </a:r>
                      <a:r>
                        <a:rPr lang="en-US" altLang="zh-TW" sz="1400" u="none" strike="noStrike" dirty="0">
                          <a:effectLst/>
                          <a:latin typeface="微軟正黑體" panose="020B0604030504040204" pitchFamily="34" charset="-120"/>
                          <a:ea typeface="微軟正黑體" panose="020B0604030504040204" pitchFamily="34" charset="-120"/>
                        </a:rPr>
                        <a:t>RE201901577 </a:t>
                      </a:r>
                      <a:r>
                        <a:rPr lang="zh-TW" altLang="en-US" sz="1400" u="none" strike="noStrike" dirty="0">
                          <a:effectLst/>
                          <a:latin typeface="微軟正黑體" panose="020B0604030504040204" pitchFamily="34" charset="-120"/>
                          <a:ea typeface="微軟正黑體" panose="020B0604030504040204" pitchFamily="34" charset="-120"/>
                        </a:rPr>
                        <a:t>部分為</a:t>
                      </a:r>
                      <a:r>
                        <a:rPr lang="en-US" altLang="zh-TW" sz="1400" u="none" strike="noStrike" dirty="0">
                          <a:effectLst/>
                          <a:latin typeface="微軟正黑體" panose="020B0604030504040204" pitchFamily="34" charset="-120"/>
                          <a:ea typeface="微軟正黑體" panose="020B0604030504040204" pitchFamily="34" charset="-120"/>
                        </a:rPr>
                        <a:t>IT</a:t>
                      </a:r>
                      <a:r>
                        <a:rPr lang="zh-TW" altLang="en-US" sz="1400" u="none" strike="noStrike" dirty="0">
                          <a:effectLst/>
                          <a:latin typeface="微軟正黑體" panose="020B0604030504040204" pitchFamily="34" charset="-120"/>
                          <a:ea typeface="微軟正黑體" panose="020B0604030504040204" pitchFamily="34" charset="-120"/>
                        </a:rPr>
                        <a:t>執行、部分為光訊執行，歸屬廠商執行</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0" marR="0" marT="0" marB="0" anchor="ctr"/>
                </a:tc>
                <a:extLst>
                  <a:ext uri="{0D108BD9-81ED-4DB2-BD59-A6C34878D82A}">
                    <a16:rowId xmlns:a16="http://schemas.microsoft.com/office/drawing/2014/main" val="1491751269"/>
                  </a:ext>
                </a:extLst>
              </a:tr>
            </a:tbl>
          </a:graphicData>
        </a:graphic>
      </p:graphicFrame>
    </p:spTree>
    <p:extLst>
      <p:ext uri="{BB962C8B-B14F-4D97-AF65-F5344CB8AC3E}">
        <p14:creationId xmlns:p14="http://schemas.microsoft.com/office/powerpoint/2010/main" val="11752455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bwMode="auto">
          <a:xfrm>
            <a:off x="611188" y="22794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TW" altLang="en-US" sz="5400" dirty="0" smtClean="0">
                <a:solidFill>
                  <a:srgbClr val="000000"/>
                </a:solidFill>
              </a:rPr>
              <a:t>課務報告</a:t>
            </a:r>
            <a:r>
              <a:rPr kumimoji="0" lang="en-US" altLang="zh-TW" sz="5400" dirty="0" smtClean="0">
                <a:solidFill>
                  <a:srgbClr val="000000"/>
                </a:solidFill>
              </a:rPr>
              <a:t>-</a:t>
            </a:r>
            <a:r>
              <a:rPr kumimoji="0" lang="zh-TW" altLang="en-US" sz="5400" dirty="0" smtClean="0">
                <a:solidFill>
                  <a:srgbClr val="000000"/>
                </a:solidFill>
              </a:rPr>
              <a:t>投資資訊規劃課</a:t>
            </a:r>
            <a:br>
              <a:rPr kumimoji="0" lang="zh-TW" altLang="en-US" sz="5400" dirty="0" smtClean="0">
                <a:solidFill>
                  <a:srgbClr val="000000"/>
                </a:solidFill>
              </a:rPr>
            </a:br>
            <a:endParaRPr lang="zh-TW" altLang="en-US" sz="5400" dirty="0" smtClean="0"/>
          </a:p>
        </p:txBody>
      </p:sp>
      <p:sp>
        <p:nvSpPr>
          <p:cNvPr id="10243" name="文字方塊 1"/>
          <p:cNvSpPr txBox="1">
            <a:spLocks noChangeArrowheads="1"/>
          </p:cNvSpPr>
          <p:nvPr/>
        </p:nvSpPr>
        <p:spPr bwMode="auto">
          <a:xfrm>
            <a:off x="2622210" y="3670882"/>
            <a:ext cx="39805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r>
              <a:rPr kumimoji="0" lang="zh-TW" altLang="en-US" sz="3200" u="none" dirty="0">
                <a:solidFill>
                  <a:srgbClr val="000000"/>
                </a:solidFill>
                <a:latin typeface="微軟正黑體" pitchFamily="34" charset="-120"/>
                <a:ea typeface="微軟正黑體" pitchFamily="34" charset="-120"/>
              </a:rPr>
              <a:t>報告人</a:t>
            </a:r>
            <a:r>
              <a:rPr kumimoji="0" lang="zh-TW" altLang="en-US" sz="3200" u="none" dirty="0" smtClean="0">
                <a:solidFill>
                  <a:srgbClr val="000000"/>
                </a:solidFill>
                <a:latin typeface="微軟正黑體" pitchFamily="34" charset="-120"/>
                <a:ea typeface="微軟正黑體" pitchFamily="34" charset="-120"/>
              </a:rPr>
              <a:t>：</a:t>
            </a:r>
            <a:r>
              <a:rPr kumimoji="0" lang="zh-TW" altLang="en-US" sz="3200" u="none" dirty="0">
                <a:solidFill>
                  <a:srgbClr val="000000"/>
                </a:solidFill>
                <a:latin typeface="微軟正黑體" pitchFamily="34" charset="-120"/>
                <a:ea typeface="微軟正黑體" pitchFamily="34" charset="-120"/>
              </a:rPr>
              <a:t>高琡媄</a:t>
            </a:r>
            <a:r>
              <a:rPr kumimoji="0" lang="zh-TW" altLang="en-US" sz="3200" u="none" dirty="0" smtClean="0">
                <a:solidFill>
                  <a:srgbClr val="000000"/>
                </a:solidFill>
                <a:latin typeface="微軟正黑體" pitchFamily="34" charset="-120"/>
                <a:ea typeface="微軟正黑體" pitchFamily="34" charset="-120"/>
              </a:rPr>
              <a:t> 經理</a:t>
            </a:r>
            <a:endParaRPr kumimoji="0" lang="zh-TW" altLang="en-US" sz="3200" u="none" dirty="0">
              <a:solidFill>
                <a:srgbClr val="000000"/>
              </a:solidFill>
              <a:latin typeface="微軟正黑體" pitchFamily="34" charset="-120"/>
              <a:ea typeface="微軟正黑體" pitchFamily="34" charset="-120"/>
            </a:endParaRPr>
          </a:p>
        </p:txBody>
      </p:sp>
      <p:sp>
        <p:nvSpPr>
          <p:cNvPr id="10244" name="頁尾版面配置區 3"/>
          <p:cNvSpPr>
            <a:spLocks noGrp="1"/>
          </p:cNvSpPr>
          <p:nvPr>
            <p:ph type="ftr" sz="quarter" idx="11"/>
          </p:nvPr>
        </p:nvSpPr>
        <p:spPr bwMode="auto">
          <a:xfrm>
            <a:off x="250825" y="6383307"/>
            <a:ext cx="6783388" cy="287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eaLnBrk="1" hangingPunct="1"/>
            <a:r>
              <a:rPr lang="zh-TW" altLang="en-US" sz="900" u="none" dirty="0">
                <a:solidFill>
                  <a:srgbClr val="000000"/>
                </a:solidFill>
                <a:latin typeface="微軟正黑體" pitchFamily="34" charset="-120"/>
                <a:ea typeface="微軟正黑體" pitchFamily="34" charset="-120"/>
              </a:rPr>
              <a:t>機密等級：密            日期</a:t>
            </a:r>
            <a:r>
              <a:rPr lang="zh-TW" altLang="en-US" sz="900" u="none" dirty="0" smtClean="0">
                <a:solidFill>
                  <a:srgbClr val="000000"/>
                </a:solidFill>
                <a:latin typeface="微軟正黑體" pitchFamily="34" charset="-120"/>
                <a:ea typeface="微軟正黑體" pitchFamily="34" charset="-120"/>
              </a:rPr>
              <a:t>：</a:t>
            </a:r>
            <a:r>
              <a:rPr lang="en-US" altLang="zh-TW" sz="900" u="none" dirty="0" smtClean="0">
                <a:solidFill>
                  <a:srgbClr val="000000"/>
                </a:solidFill>
                <a:latin typeface="微軟正黑體" pitchFamily="34" charset="-120"/>
                <a:ea typeface="微軟正黑體" pitchFamily="34" charset="-120"/>
              </a:rPr>
              <a:t>2020/07/07</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7171" name="內容版面配置區 2"/>
          <p:cNvSpPr>
            <a:spLocks noGrp="1"/>
          </p:cNvSpPr>
          <p:nvPr>
            <p:ph sz="quarter" idx="10"/>
          </p:nvPr>
        </p:nvSpPr>
        <p:spPr bwMode="auto">
          <a:xfrm>
            <a:off x="141288" y="1125538"/>
            <a:ext cx="8678862" cy="40338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en-US" altLang="zh-TW" sz="2800" dirty="0" smtClean="0"/>
              <a:t>AML</a:t>
            </a:r>
            <a:r>
              <a:rPr lang="zh-TW" altLang="en-US" sz="2800" dirty="0" smtClean="0"/>
              <a:t>系統</a:t>
            </a:r>
            <a:endParaRPr lang="en-US" altLang="zh-TW" dirty="0" smtClean="0"/>
          </a:p>
          <a:p>
            <a:pPr lvl="1" indent="-342900">
              <a:buFont typeface="Wingdings" panose="05000000000000000000" pitchFamily="2" charset="2"/>
              <a:buChar char="n"/>
              <a:defRPr/>
            </a:pPr>
            <a:r>
              <a:rPr lang="zh-TW" altLang="en-US" sz="2400" dirty="0">
                <a:latin typeface="微軟正黑體" pitchFamily="34" charset="-120"/>
                <a:ea typeface="微軟正黑體" pitchFamily="34" charset="-120"/>
              </a:rPr>
              <a:t>自行開發需求單</a:t>
            </a:r>
            <a:r>
              <a:rPr lang="zh-TW" altLang="en-US" sz="2400" dirty="0" smtClean="0">
                <a:latin typeface="微軟正黑體" pitchFamily="34" charset="-120"/>
                <a:ea typeface="微軟正黑體" pitchFamily="34" charset="-120"/>
              </a:rPr>
              <a:t>：</a:t>
            </a:r>
            <a:endParaRPr lang="en-US" altLang="zh-TW" sz="1600" kern="1200" dirty="0">
              <a:latin typeface="微軟正黑體" pitchFamily="34" charset="-120"/>
              <a:ea typeface="微軟正黑體" pitchFamily="34" charset="-120"/>
            </a:endParaRPr>
          </a:p>
          <a:p>
            <a:pPr lvl="2" indent="-342900">
              <a:buFont typeface="Wingdings" pitchFamily="2" charset="2"/>
              <a:buChar char="n"/>
              <a:defRPr/>
            </a:pPr>
            <a:r>
              <a:rPr lang="en-US" altLang="zh-TW" sz="2000" dirty="0">
                <a:latin typeface="微軟正黑體" pitchFamily="34" charset="-120"/>
                <a:ea typeface="微軟正黑體" pitchFamily="34" charset="-120"/>
              </a:rPr>
              <a:t>RE201901255-AML</a:t>
            </a:r>
            <a:r>
              <a:rPr lang="zh-TW" altLang="en-US" sz="2000" dirty="0">
                <a:latin typeface="微軟正黑體" pitchFamily="34" charset="-120"/>
                <a:ea typeface="微軟正黑體" pitchFamily="34" charset="-120"/>
              </a:rPr>
              <a:t>系統定期審查功能</a:t>
            </a:r>
            <a:r>
              <a:rPr lang="en-US" altLang="zh-TW" sz="2000" dirty="0">
                <a:latin typeface="微軟正黑體" pitchFamily="34" charset="-120"/>
                <a:ea typeface="微軟正黑體" pitchFamily="34" charset="-120"/>
              </a:rPr>
              <a:t>(</a:t>
            </a:r>
            <a:r>
              <a:rPr lang="zh-TW" altLang="en-US" sz="2000" dirty="0">
                <a:latin typeface="微軟正黑體" pitchFamily="34" charset="-120"/>
                <a:ea typeface="微軟正黑體" pitchFamily="34" charset="-120"/>
              </a:rPr>
              <a:t>第二階段：</a:t>
            </a:r>
            <a:r>
              <a:rPr lang="en-US" altLang="zh-TW" sz="2000" dirty="0">
                <a:latin typeface="微軟正黑體" pitchFamily="34" charset="-120"/>
                <a:ea typeface="微軟正黑體" pitchFamily="34" charset="-120"/>
              </a:rPr>
              <a:t>0800</a:t>
            </a:r>
            <a:r>
              <a:rPr lang="zh-TW" altLang="en-US" sz="2000" dirty="0">
                <a:latin typeface="微軟正黑體" pitchFamily="34" charset="-120"/>
                <a:ea typeface="微軟正黑體" pitchFamily="34" charset="-120"/>
              </a:rPr>
              <a:t>電訪</a:t>
            </a:r>
            <a:r>
              <a:rPr lang="en-US" altLang="zh-TW" sz="2000" dirty="0">
                <a:latin typeface="微軟正黑體" pitchFamily="34" charset="-120"/>
                <a:ea typeface="微軟正黑體" pitchFamily="34" charset="-120"/>
              </a:rPr>
              <a:t>)</a:t>
            </a:r>
          </a:p>
          <a:p>
            <a:pPr lvl="3" indent="-342900">
              <a:buFont typeface="Wingdings" panose="05000000000000000000" pitchFamily="2" charset="2"/>
              <a:buChar char="n"/>
              <a:defRPr/>
            </a:pPr>
            <a:r>
              <a:rPr lang="zh-TW" altLang="en-US" sz="1800" dirty="0" smtClean="0">
                <a:latin typeface="微軟正黑體" pitchFamily="34" charset="-120"/>
                <a:ea typeface="微軟正黑體" pitchFamily="34" charset="-120"/>
              </a:rPr>
              <a:t>系統上線時程調整為</a:t>
            </a:r>
            <a:r>
              <a:rPr lang="en-US" altLang="zh-TW" sz="1800" dirty="0" smtClean="0">
                <a:latin typeface="微軟正黑體" pitchFamily="34" charset="-120"/>
                <a:ea typeface="微軟正黑體" pitchFamily="34" charset="-120"/>
              </a:rPr>
              <a:t>7/29</a:t>
            </a:r>
            <a:r>
              <a:rPr lang="zh-TW" altLang="en-US" sz="1800" dirty="0" smtClean="0">
                <a:latin typeface="微軟正黑體" pitchFamily="34" charset="-120"/>
                <a:ea typeface="微軟正黑體" pitchFamily="34" charset="-120"/>
              </a:rPr>
              <a:t>。</a:t>
            </a:r>
            <a:endParaRPr lang="en-US" altLang="zh-TW" sz="1800" dirty="0" smtClean="0">
              <a:latin typeface="微軟正黑體" pitchFamily="34" charset="-120"/>
              <a:ea typeface="微軟正黑體" pitchFamily="34" charset="-120"/>
            </a:endParaRPr>
          </a:p>
          <a:p>
            <a:pPr lvl="3" indent="-342900">
              <a:buFont typeface="Wingdings" panose="05000000000000000000" pitchFamily="2" charset="2"/>
              <a:buChar char="n"/>
              <a:defRPr/>
            </a:pPr>
            <a:r>
              <a:rPr lang="en-US" altLang="zh-TW" sz="1800" dirty="0" smtClean="0">
                <a:latin typeface="微軟正黑體" pitchFamily="34" charset="-120"/>
                <a:ea typeface="微軟正黑體" pitchFamily="34" charset="-120"/>
              </a:rPr>
              <a:t>UAT</a:t>
            </a:r>
            <a:r>
              <a:rPr lang="zh-TW" altLang="en-US" sz="1800" dirty="0" smtClean="0">
                <a:latin typeface="微軟正黑體" pitchFamily="34" charset="-120"/>
                <a:ea typeface="微軟正黑體" pitchFamily="34" charset="-120"/>
              </a:rPr>
              <a:t>時程：</a:t>
            </a:r>
            <a:r>
              <a:rPr lang="en-US" altLang="zh-TW" sz="1800" dirty="0" smtClean="0">
                <a:latin typeface="微軟正黑體" pitchFamily="34" charset="-120"/>
                <a:ea typeface="微軟正黑體" pitchFamily="34" charset="-120"/>
              </a:rPr>
              <a:t>2020/06/01~2020/6/30</a:t>
            </a:r>
            <a:r>
              <a:rPr lang="zh-TW" altLang="en-US" sz="1800" dirty="0" smtClean="0">
                <a:latin typeface="微軟正黑體" pitchFamily="34" charset="-120"/>
                <a:ea typeface="微軟正黑體" pitchFamily="34" charset="-120"/>
              </a:rPr>
              <a:t>，</a:t>
            </a:r>
            <a:r>
              <a:rPr lang="en-US" altLang="zh-TW" sz="1800" dirty="0" smtClean="0">
                <a:latin typeface="微軟正黑體" pitchFamily="34" charset="-120"/>
                <a:ea typeface="微軟正黑體" pitchFamily="34" charset="-120"/>
              </a:rPr>
              <a:t>UAT</a:t>
            </a:r>
            <a:r>
              <a:rPr lang="zh-TW" altLang="en-US" sz="1800" dirty="0" smtClean="0">
                <a:latin typeface="微軟正黑體" pitchFamily="34" charset="-120"/>
                <a:ea typeface="微軟正黑體" pitchFamily="34" charset="-120"/>
              </a:rPr>
              <a:t>個案已全數通過</a:t>
            </a:r>
            <a:r>
              <a:rPr lang="en-US" altLang="zh-TW" sz="1800" dirty="0" smtClean="0">
                <a:latin typeface="微軟正黑體" pitchFamily="34" charset="-120"/>
                <a:ea typeface="微軟正黑體" pitchFamily="34" charset="-120"/>
              </a:rPr>
              <a:t> </a:t>
            </a:r>
            <a:r>
              <a:rPr lang="zh-TW" altLang="en-US" sz="1800" dirty="0" smtClean="0">
                <a:latin typeface="微軟正黑體" pitchFamily="34" charset="-120"/>
                <a:ea typeface="微軟正黑體" pitchFamily="34" charset="-120"/>
              </a:rPr>
              <a:t>。</a:t>
            </a:r>
            <a:endParaRPr lang="en-US" altLang="zh-TW" sz="1800" dirty="0">
              <a:latin typeface="微軟正黑體" pitchFamily="34" charset="-120"/>
              <a:ea typeface="微軟正黑體" pitchFamily="34" charset="-120"/>
            </a:endParaRPr>
          </a:p>
          <a:p>
            <a:pPr lvl="3" indent="-342900">
              <a:buFont typeface="Wingdings" panose="05000000000000000000" pitchFamily="2" charset="2"/>
              <a:buChar char="n"/>
              <a:defRPr/>
            </a:pPr>
            <a:r>
              <a:rPr lang="zh-TW" altLang="en-US" sz="1800" dirty="0" smtClean="0">
                <a:latin typeface="微軟正黑體" panose="020B0604030504040204" pitchFamily="34" charset="-120"/>
                <a:ea typeface="微軟正黑體" panose="020B0604030504040204" pitchFamily="34" charset="-120"/>
              </a:rPr>
              <a:t>串接核心資料驗證，</a:t>
            </a:r>
            <a:r>
              <a:rPr lang="zh-TW" altLang="zh-TW" sz="1800" dirty="0" smtClean="0">
                <a:latin typeface="微軟正黑體" panose="020B0604030504040204" pitchFamily="34" charset="-120"/>
                <a:ea typeface="微軟正黑體" panose="020B0604030504040204" pitchFamily="34" charset="-120"/>
              </a:rPr>
              <a:t>總</a:t>
            </a:r>
            <a:r>
              <a:rPr lang="zh-TW" altLang="en-US" sz="1800" dirty="0" smtClean="0">
                <a:latin typeface="微軟正黑體" panose="020B0604030504040204" pitchFamily="34" charset="-120"/>
                <a:ea typeface="微軟正黑體" panose="020B0604030504040204" pitchFamily="34" charset="-120"/>
              </a:rPr>
              <a:t>欄位數</a:t>
            </a:r>
            <a:r>
              <a:rPr lang="en-US" altLang="zh-TW" sz="1800" dirty="0" smtClean="0">
                <a:latin typeface="微軟正黑體" panose="020B0604030504040204" pitchFamily="34" charset="-120"/>
                <a:ea typeface="微軟正黑體" panose="020B0604030504040204" pitchFamily="34" charset="-120"/>
              </a:rPr>
              <a:t>/</a:t>
            </a:r>
            <a:r>
              <a:rPr lang="zh-TW" altLang="zh-TW" sz="1800" dirty="0">
                <a:latin typeface="微軟正黑體" panose="020B0604030504040204" pitchFamily="34" charset="-120"/>
                <a:ea typeface="微軟正黑體" panose="020B0604030504040204" pitchFamily="34" charset="-120"/>
              </a:rPr>
              <a:t>已通過：</a:t>
            </a:r>
            <a:r>
              <a:rPr lang="en-US" altLang="zh-TW" sz="1800" dirty="0" smtClean="0">
                <a:latin typeface="微軟正黑體" panose="020B0604030504040204" pitchFamily="34" charset="-120"/>
                <a:ea typeface="微軟正黑體" panose="020B0604030504040204" pitchFamily="34" charset="-120"/>
              </a:rPr>
              <a:t>70/66</a:t>
            </a:r>
            <a:r>
              <a:rPr lang="zh-TW" altLang="en-US" sz="1800" dirty="0" smtClean="0">
                <a:latin typeface="微軟正黑體" panose="020B0604030504040204" pitchFamily="34" charset="-120"/>
                <a:ea typeface="微軟正黑體" panose="020B0604030504040204" pitchFamily="34" charset="-120"/>
              </a:rPr>
              <a:t>，原訂</a:t>
            </a:r>
            <a:r>
              <a:rPr lang="en-US" altLang="zh-TW" sz="1800" dirty="0" smtClean="0">
                <a:latin typeface="微軟正黑體" panose="020B0604030504040204" pitchFamily="34" charset="-120"/>
                <a:ea typeface="微軟正黑體" panose="020B0604030504040204" pitchFamily="34" charset="-120"/>
              </a:rPr>
              <a:t>7/3</a:t>
            </a:r>
            <a:r>
              <a:rPr lang="zh-TW" altLang="en-US" sz="1800" dirty="0" smtClean="0">
                <a:latin typeface="微軟正黑體" panose="020B0604030504040204" pitchFamily="34" charset="-120"/>
                <a:ea typeface="微軟正黑體" panose="020B0604030504040204" pitchFamily="34" charset="-120"/>
              </a:rPr>
              <a:t>完成，剩餘</a:t>
            </a:r>
            <a:r>
              <a:rPr lang="en-US" altLang="zh-TW" sz="1800" dirty="0" smtClean="0">
                <a:latin typeface="微軟正黑體" panose="020B0604030504040204" pitchFamily="34" charset="-120"/>
                <a:ea typeface="微軟正黑體" panose="020B0604030504040204" pitchFamily="34" charset="-120"/>
              </a:rPr>
              <a:t>4</a:t>
            </a:r>
            <a:r>
              <a:rPr lang="zh-TW" altLang="en-US" sz="1800" dirty="0" smtClean="0">
                <a:latin typeface="微軟正黑體" panose="020B0604030504040204" pitchFamily="34" charset="-120"/>
                <a:ea typeface="微軟正黑體" panose="020B0604030504040204" pitchFamily="34" charset="-120"/>
              </a:rPr>
              <a:t>個欄位請團險部協助驗證中。</a:t>
            </a:r>
            <a:endParaRPr lang="en-US" altLang="zh-TW" sz="1800" dirty="0" smtClean="0">
              <a:latin typeface="微軟正黑體" panose="020B0604030504040204" pitchFamily="34" charset="-120"/>
              <a:ea typeface="微軟正黑體" panose="020B0604030504040204" pitchFamily="34" charset="-120"/>
            </a:endParaRPr>
          </a:p>
          <a:p>
            <a:pPr lvl="3" indent="-342900">
              <a:buFont typeface="Wingdings" panose="05000000000000000000" pitchFamily="2" charset="2"/>
              <a:buChar char="n"/>
              <a:defRPr/>
            </a:pPr>
            <a:r>
              <a:rPr lang="en-US" altLang="zh-TW" sz="1800" dirty="0" smtClean="0">
                <a:latin typeface="微軟正黑體" panose="020B0604030504040204" pitchFamily="34" charset="-120"/>
                <a:ea typeface="微軟正黑體" panose="020B0604030504040204" pitchFamily="34" charset="-120"/>
              </a:rPr>
              <a:t>0800</a:t>
            </a:r>
            <a:r>
              <a:rPr lang="zh-TW" altLang="en-US" sz="1800" dirty="0" smtClean="0">
                <a:latin typeface="微軟正黑體" panose="020B0604030504040204" pitchFamily="34" charset="-120"/>
                <a:ea typeface="微軟正黑體" panose="020B0604030504040204" pitchFamily="34" charset="-120"/>
              </a:rPr>
              <a:t>電訪串接：</a:t>
            </a:r>
            <a:r>
              <a:rPr lang="en-US" altLang="zh-TW" sz="1800" dirty="0" smtClean="0">
                <a:latin typeface="微軟正黑體" panose="020B0604030504040204" pitchFamily="34" charset="-120"/>
                <a:ea typeface="微軟正黑體" panose="020B0604030504040204" pitchFamily="34" charset="-120"/>
              </a:rPr>
              <a:t>UAT</a:t>
            </a:r>
            <a:r>
              <a:rPr lang="zh-TW" altLang="en-US" sz="1800" dirty="0" smtClean="0">
                <a:latin typeface="微軟正黑體" panose="020B0604030504040204" pitchFamily="34" charset="-120"/>
                <a:ea typeface="微軟正黑體" panose="020B0604030504040204" pitchFamily="34" charset="-120"/>
              </a:rPr>
              <a:t>已完成</a:t>
            </a:r>
            <a:endParaRPr lang="en-US" altLang="zh-TW" sz="1800" dirty="0" smtClean="0">
              <a:latin typeface="微軟正黑體" panose="020B0604030504040204" pitchFamily="34" charset="-120"/>
              <a:ea typeface="微軟正黑體" panose="020B0604030504040204" pitchFamily="34" charset="-120"/>
            </a:endParaRPr>
          </a:p>
          <a:p>
            <a:pPr lvl="3" indent="-342900">
              <a:buFont typeface="Wingdings" panose="05000000000000000000" pitchFamily="2" charset="2"/>
              <a:buChar char="n"/>
              <a:defRPr/>
            </a:pPr>
            <a:r>
              <a:rPr lang="zh-TW" altLang="en-US" sz="1800" dirty="0" smtClean="0">
                <a:latin typeface="微軟正黑體" panose="020B0604030504040204" pitchFamily="34" charset="-120"/>
                <a:ea typeface="微軟正黑體" panose="020B0604030504040204" pitchFamily="34" charset="-120"/>
              </a:rPr>
              <a:t>整線測試：</a:t>
            </a:r>
            <a:r>
              <a:rPr lang="en-US" altLang="zh-TW" sz="1800" dirty="0" smtClean="0">
                <a:latin typeface="微軟正黑體" panose="020B0604030504040204" pitchFamily="34" charset="-120"/>
                <a:ea typeface="微軟正黑體" panose="020B0604030504040204" pitchFamily="34" charset="-120"/>
              </a:rPr>
              <a:t>7/7~7/10</a:t>
            </a:r>
            <a:r>
              <a:rPr lang="zh-TW" altLang="en-US" sz="1800" dirty="0" smtClean="0">
                <a:latin typeface="微軟正黑體" panose="020B0604030504040204" pitchFamily="34" charset="-120"/>
                <a:ea typeface="微軟正黑體" panose="020B0604030504040204" pitchFamily="34" charset="-120"/>
              </a:rPr>
              <a:t>進行，由</a:t>
            </a:r>
            <a:r>
              <a:rPr lang="en-US" altLang="zh-TW" sz="1800" dirty="0">
                <a:latin typeface="微軟正黑體" panose="020B0604030504040204" pitchFamily="34" charset="-120"/>
                <a:ea typeface="微軟正黑體" panose="020B0604030504040204" pitchFamily="34" charset="-120"/>
              </a:rPr>
              <a:t>AML</a:t>
            </a:r>
            <a:r>
              <a:rPr lang="zh-TW" altLang="en-US" sz="1800" dirty="0">
                <a:latin typeface="微軟正黑體" panose="020B0604030504040204" pitchFamily="34" charset="-120"/>
                <a:ea typeface="微軟正黑體" panose="020B0604030504040204" pitchFamily="34" charset="-120"/>
              </a:rPr>
              <a:t>系統產生定審案件，經核心及</a:t>
            </a:r>
            <a:r>
              <a:rPr lang="en-US" altLang="zh-TW" sz="1800" dirty="0">
                <a:latin typeface="微軟正黑體" panose="020B0604030504040204" pitchFamily="34" charset="-120"/>
                <a:ea typeface="微軟正黑體" panose="020B0604030504040204" pitchFamily="34" charset="-120"/>
              </a:rPr>
              <a:t>0800</a:t>
            </a:r>
            <a:r>
              <a:rPr lang="zh-TW" altLang="en-US" sz="1800" dirty="0">
                <a:latin typeface="微軟正黑體" panose="020B0604030504040204" pitchFamily="34" charset="-120"/>
                <a:ea typeface="微軟正黑體" panose="020B0604030504040204" pitchFamily="34" charset="-120"/>
              </a:rPr>
              <a:t>系統回傳資料</a:t>
            </a:r>
            <a:r>
              <a:rPr lang="zh-TW" altLang="en-US" sz="1800" dirty="0" smtClean="0">
                <a:latin typeface="微軟正黑體" panose="020B0604030504040204" pitchFamily="34" charset="-120"/>
                <a:ea typeface="微軟正黑體" panose="020B0604030504040204" pitchFamily="34" charset="-120"/>
              </a:rPr>
              <a:t>，由行政單位經辦執行測試。</a:t>
            </a:r>
            <a:endParaRPr lang="en-US" altLang="zh-TW" sz="1800" dirty="0" smtClean="0">
              <a:latin typeface="微軟正黑體" panose="020B0604030504040204" pitchFamily="34" charset="-120"/>
              <a:ea typeface="微軟正黑體" panose="020B0604030504040204" pitchFamily="34" charset="-120"/>
            </a:endParaRPr>
          </a:p>
          <a:p>
            <a:pPr lvl="3" indent="-342900">
              <a:buFont typeface="Wingdings" panose="05000000000000000000" pitchFamily="2" charset="2"/>
              <a:buChar char="n"/>
              <a:defRPr/>
            </a:pPr>
            <a:r>
              <a:rPr lang="zh-TW" altLang="en-US" sz="1800" dirty="0">
                <a:latin typeface="微軟正黑體" panose="020B0604030504040204" pitchFamily="34" charset="-120"/>
                <a:ea typeface="微軟正黑體" panose="020B0604030504040204" pitchFamily="34" charset="-120"/>
              </a:rPr>
              <a:t>歸戶案件的掃描日期</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用以推算定審日</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之資料清理</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lvl="4" indent="-342900">
              <a:buFont typeface="Wingdings" panose="05000000000000000000" pitchFamily="2" charset="2"/>
              <a:buChar char="n"/>
              <a:defRPr/>
            </a:pPr>
            <a:r>
              <a:rPr lang="zh-TW" altLang="en-US" sz="1800" dirty="0" smtClean="0">
                <a:latin typeface="微軟正黑體" panose="020B0604030504040204" pitchFamily="34" charset="-120"/>
                <a:ea typeface="微軟正黑體" panose="020B0604030504040204" pitchFamily="34" charset="-120"/>
              </a:rPr>
              <a:t>因</a:t>
            </a:r>
            <a:r>
              <a:rPr lang="zh-TW" altLang="en-US" sz="1800" dirty="0">
                <a:latin typeface="微軟正黑體" panose="020B0604030504040204" pitchFamily="34" charset="-120"/>
                <a:ea typeface="微軟正黑體" panose="020B0604030504040204" pitchFamily="34" charset="-120"/>
              </a:rPr>
              <a:t>調整規則，改預計</a:t>
            </a:r>
            <a:r>
              <a:rPr lang="en-US" altLang="zh-TW" sz="1800" dirty="0">
                <a:latin typeface="微軟正黑體" panose="020B0604030504040204" pitchFamily="34" charset="-120"/>
                <a:ea typeface="微軟正黑體" panose="020B0604030504040204" pitchFamily="34" charset="-120"/>
              </a:rPr>
              <a:t>6/30</a:t>
            </a:r>
            <a:r>
              <a:rPr lang="zh-TW" altLang="en-US" sz="1800" dirty="0">
                <a:latin typeface="微軟正黑體" panose="020B0604030504040204" pitchFamily="34" charset="-120"/>
                <a:ea typeface="微軟正黑體" panose="020B0604030504040204" pitchFamily="34" charset="-120"/>
              </a:rPr>
              <a:t>於驗證</a:t>
            </a:r>
            <a:r>
              <a:rPr lang="zh-TW" altLang="en-US" sz="1800" dirty="0" smtClean="0">
                <a:latin typeface="微軟正黑體" panose="020B0604030504040204" pitchFamily="34" charset="-120"/>
                <a:ea typeface="微軟正黑體" panose="020B0604030504040204" pitchFamily="34" charset="-120"/>
              </a:rPr>
              <a:t>區完成資料清理。</a:t>
            </a:r>
            <a:endParaRPr lang="en-US" altLang="zh-TW" sz="1800" dirty="0" smtClean="0">
              <a:latin typeface="微軟正黑體" panose="020B0604030504040204" pitchFamily="34" charset="-120"/>
              <a:ea typeface="微軟正黑體" panose="020B0604030504040204" pitchFamily="34" charset="-120"/>
            </a:endParaRPr>
          </a:p>
          <a:p>
            <a:pPr lvl="4" indent="-342900">
              <a:buFont typeface="Wingdings" panose="05000000000000000000" pitchFamily="2" charset="2"/>
              <a:buChar char="n"/>
              <a:defRPr/>
            </a:pPr>
            <a:r>
              <a:rPr lang="en-US" altLang="zh-TW" sz="1800" dirty="0" smtClean="0">
                <a:latin typeface="微軟正黑體" panose="020B0604030504040204" pitchFamily="34" charset="-120"/>
                <a:ea typeface="微軟正黑體" panose="020B0604030504040204" pitchFamily="34" charset="-120"/>
              </a:rPr>
              <a:t>7/1</a:t>
            </a:r>
            <a:r>
              <a:rPr lang="zh-TW" altLang="en-US" sz="1800" dirty="0" smtClean="0">
                <a:latin typeface="微軟正黑體" panose="020B0604030504040204" pitchFamily="34" charset="-120"/>
                <a:ea typeface="微軟正黑體" panose="020B0604030504040204" pitchFamily="34" charset="-120"/>
              </a:rPr>
              <a:t>產生驗證區定審客戶名單，經檢視後尚有資料需調整，預計</a:t>
            </a:r>
            <a:r>
              <a:rPr lang="en-US" altLang="zh-TW" sz="1800" dirty="0" smtClean="0">
                <a:latin typeface="微軟正黑體" panose="020B0604030504040204" pitchFamily="34" charset="-120"/>
                <a:ea typeface="微軟正黑體" panose="020B0604030504040204" pitchFamily="34" charset="-120"/>
              </a:rPr>
              <a:t>7/8</a:t>
            </a:r>
            <a:r>
              <a:rPr lang="zh-TW" altLang="en-US" sz="1800" dirty="0" smtClean="0">
                <a:latin typeface="微軟正黑體" panose="020B0604030504040204" pitchFamily="34" charset="-120"/>
                <a:ea typeface="微軟正黑體" panose="020B0604030504040204" pitchFamily="34" charset="-120"/>
              </a:rPr>
              <a:t>再次提供資料請防洗課驗證。</a:t>
            </a:r>
            <a:endParaRPr lang="en-US" altLang="zh-TW" sz="1800" dirty="0" smtClean="0">
              <a:latin typeface="微軟正黑體" panose="020B0604030504040204" pitchFamily="34" charset="-120"/>
              <a:ea typeface="微軟正黑體" panose="020B0604030504040204" pitchFamily="34" charset="-120"/>
            </a:endParaRPr>
          </a:p>
          <a:p>
            <a:pPr lvl="4" indent="-342900">
              <a:buFont typeface="Wingdings" panose="05000000000000000000" pitchFamily="2" charset="2"/>
              <a:buChar char="n"/>
              <a:defRPr/>
            </a:pPr>
            <a:r>
              <a:rPr lang="zh-TW" altLang="en-US" sz="1800" dirty="0" smtClean="0">
                <a:latin typeface="微軟正黑體" panose="020B0604030504040204" pitchFamily="34" charset="-120"/>
                <a:ea typeface="微軟正黑體" panose="020B0604030504040204" pitchFamily="34" charset="-120"/>
              </a:rPr>
              <a:t>請防洗課於</a:t>
            </a:r>
            <a:r>
              <a:rPr lang="en-US" altLang="zh-TW" sz="1800" dirty="0" smtClean="0">
                <a:latin typeface="微軟正黑體" panose="020B0604030504040204" pitchFamily="34" charset="-120"/>
                <a:ea typeface="微軟正黑體" panose="020B0604030504040204" pitchFamily="34" charset="-120"/>
              </a:rPr>
              <a:t>7/10</a:t>
            </a:r>
            <a:r>
              <a:rPr lang="zh-TW" altLang="en-US" sz="1800" dirty="0" smtClean="0">
                <a:latin typeface="微軟正黑體" panose="020B0604030504040204" pitchFamily="34" charset="-120"/>
                <a:ea typeface="微軟正黑體" panose="020B0604030504040204" pitchFamily="34" charset="-120"/>
              </a:rPr>
              <a:t>前完成名單驗證</a:t>
            </a:r>
            <a:endParaRPr lang="en-US" altLang="zh-TW" sz="1800" dirty="0">
              <a:latin typeface="微軟正黑體" panose="020B0604030504040204" pitchFamily="34" charset="-120"/>
              <a:ea typeface="微軟正黑體" panose="020B0604030504040204" pitchFamily="34" charset="-120"/>
            </a:endParaRPr>
          </a:p>
          <a:p>
            <a:pPr lvl="3" indent="-342900">
              <a:buFont typeface="Wingdings" panose="05000000000000000000" pitchFamily="2" charset="2"/>
              <a:buChar char="n"/>
              <a:defRPr/>
            </a:pPr>
            <a:r>
              <a:rPr lang="zh-TW" altLang="en-US" sz="1800" dirty="0">
                <a:latin typeface="微軟正黑體" panose="020B0604030504040204" pitchFamily="34" charset="-120"/>
                <a:ea typeface="微軟正黑體" panose="020B0604030504040204" pitchFamily="34" charset="-120"/>
              </a:rPr>
              <a:t>郵局資料檔：待驗證區案件掃描日期完成資料清理後</a:t>
            </a:r>
            <a:r>
              <a:rPr lang="zh-TW" altLang="en-US" sz="1800" dirty="0" smtClean="0">
                <a:latin typeface="微軟正黑體" panose="020B0604030504040204" pitchFamily="34" charset="-120"/>
                <a:ea typeface="微軟正黑體" panose="020B0604030504040204" pitchFamily="34" charset="-120"/>
              </a:rPr>
              <a:t>，原預計</a:t>
            </a:r>
            <a:r>
              <a:rPr lang="en-US" altLang="zh-TW" sz="1800" dirty="0" smtClean="0">
                <a:latin typeface="微軟正黑體" panose="020B0604030504040204" pitchFamily="34" charset="-120"/>
                <a:ea typeface="微軟正黑體" panose="020B0604030504040204" pitchFamily="34" charset="-120"/>
              </a:rPr>
              <a:t>7/10</a:t>
            </a:r>
            <a:r>
              <a:rPr lang="zh-TW" altLang="en-US" sz="1800" dirty="0" smtClean="0">
                <a:latin typeface="微軟正黑體" panose="020B0604030504040204" pitchFamily="34" charset="-120"/>
                <a:ea typeface="微軟正黑體" panose="020B0604030504040204" pitchFamily="34" charset="-120"/>
              </a:rPr>
              <a:t>產出</a:t>
            </a:r>
            <a:r>
              <a:rPr lang="zh-TW" altLang="en-US" sz="1800" dirty="0">
                <a:latin typeface="微軟正黑體" panose="020B0604030504040204" pitchFamily="34" charset="-120"/>
                <a:ea typeface="微軟正黑體" panose="020B0604030504040204" pitchFamily="34" charset="-120"/>
              </a:rPr>
              <a:t>應定審名單提供防洗課進行資料</a:t>
            </a:r>
            <a:r>
              <a:rPr lang="zh-TW" altLang="en-US" sz="1800" dirty="0" smtClean="0">
                <a:latin typeface="微軟正黑體" panose="020B0604030504040204" pitchFamily="34" charset="-120"/>
                <a:ea typeface="微軟正黑體" panose="020B0604030504040204" pitchFamily="34" charset="-120"/>
              </a:rPr>
              <a:t>確認，因驗證區驗證資料進度延遲，將改於</a:t>
            </a:r>
            <a:r>
              <a:rPr lang="en-US" altLang="zh-TW" sz="1800" dirty="0" smtClean="0">
                <a:latin typeface="微軟正黑體" panose="020B0604030504040204" pitchFamily="34" charset="-120"/>
                <a:ea typeface="微軟正黑體" panose="020B0604030504040204" pitchFamily="34" charset="-120"/>
              </a:rPr>
              <a:t>7/13</a:t>
            </a:r>
            <a:r>
              <a:rPr lang="zh-TW" altLang="en-US" sz="1800" dirty="0" smtClean="0">
                <a:latin typeface="微軟正黑體" panose="020B0604030504040204" pitchFamily="34" charset="-120"/>
                <a:ea typeface="微軟正黑體" panose="020B0604030504040204" pitchFamily="34" charset="-120"/>
              </a:rPr>
              <a:t>產出定審名單，並預計於</a:t>
            </a:r>
            <a:r>
              <a:rPr lang="en-US" altLang="zh-TW" sz="1800" dirty="0" smtClean="0">
                <a:latin typeface="微軟正黑體" panose="020B0604030504040204" pitchFamily="34" charset="-120"/>
                <a:ea typeface="微軟正黑體" panose="020B0604030504040204" pitchFamily="34" charset="-120"/>
              </a:rPr>
              <a:t>7/17</a:t>
            </a:r>
            <a:r>
              <a:rPr lang="zh-TW" altLang="en-US" sz="1800" dirty="0" smtClean="0">
                <a:latin typeface="微軟正黑體" panose="020B0604030504040204" pitchFamily="34" charset="-120"/>
                <a:ea typeface="微軟正黑體" panose="020B0604030504040204" pitchFamily="34" charset="-120"/>
              </a:rPr>
              <a:t>提供給郵局資料檔，</a:t>
            </a:r>
            <a:r>
              <a:rPr lang="zh-TW" altLang="en-US" sz="1800" dirty="0">
                <a:latin typeface="微軟正黑體" panose="020B0604030504040204" pitchFamily="34" charset="-120"/>
                <a:ea typeface="微軟正黑體" panose="020B0604030504040204" pitchFamily="34" charset="-120"/>
              </a:rPr>
              <a:t>防洗課預計</a:t>
            </a:r>
            <a:r>
              <a:rPr lang="en-US" altLang="zh-TW" sz="1800" dirty="0">
                <a:latin typeface="微軟正黑體" panose="020B0604030504040204" pitchFamily="34" charset="-120"/>
                <a:ea typeface="微軟正黑體" panose="020B0604030504040204" pitchFamily="34" charset="-120"/>
              </a:rPr>
              <a:t>8/3</a:t>
            </a:r>
            <a:r>
              <a:rPr lang="zh-TW" altLang="en-US" sz="1800" dirty="0">
                <a:latin typeface="微軟正黑體" panose="020B0604030504040204" pitchFamily="34" charset="-120"/>
                <a:ea typeface="微軟正黑體" panose="020B0604030504040204" pitchFamily="34" charset="-120"/>
              </a:rPr>
              <a:t>開始郵寄。</a:t>
            </a:r>
            <a:endParaRPr lang="en-US" altLang="zh-TW" sz="1800" dirty="0">
              <a:latin typeface="微軟正黑體" panose="020B0604030504040204" pitchFamily="34" charset="-120"/>
              <a:ea typeface="微軟正黑體" panose="020B0604030504040204" pitchFamily="34" charset="-120"/>
            </a:endParaRPr>
          </a:p>
          <a:p>
            <a:pPr lvl="3" indent="-342900">
              <a:buFont typeface="Wingdings" panose="05000000000000000000" pitchFamily="2" charset="2"/>
              <a:buChar char="n"/>
              <a:defRPr/>
            </a:pPr>
            <a:endParaRPr lang="en-US" altLang="zh-TW" sz="1800" dirty="0">
              <a:latin typeface="微軟正黑體" panose="020B0604030504040204" pitchFamily="34" charset="-120"/>
              <a:ea typeface="微軟正黑體" panose="020B0604030504040204" pitchFamily="34" charset="-120"/>
            </a:endParaRPr>
          </a:p>
          <a:p>
            <a:pPr lvl="4" indent="-342900">
              <a:buFont typeface="Wingdings" panose="05000000000000000000" pitchFamily="2" charset="2"/>
              <a:buChar char="n"/>
              <a:defRPr/>
            </a:pPr>
            <a:endParaRPr lang="en-US" altLang="zh-TW" sz="1600" dirty="0">
              <a:latin typeface="微軟正黑體" pitchFamily="34" charset="-120"/>
              <a:ea typeface="微軟正黑體" pitchFamily="34" charset="-120"/>
            </a:endParaRPr>
          </a:p>
        </p:txBody>
      </p:sp>
    </p:spTree>
    <p:extLst>
      <p:ext uri="{BB962C8B-B14F-4D97-AF65-F5344CB8AC3E}">
        <p14:creationId xmlns:p14="http://schemas.microsoft.com/office/powerpoint/2010/main" val="26966184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11267" name="內容版面配置區 2"/>
          <p:cNvSpPr>
            <a:spLocks noGrp="1"/>
          </p:cNvSpPr>
          <p:nvPr>
            <p:ph sz="quarter" idx="10"/>
          </p:nvPr>
        </p:nvSpPr>
        <p:spPr bwMode="auto">
          <a:xfrm>
            <a:off x="323850" y="1231900"/>
            <a:ext cx="8640763" cy="55102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zh-TW" altLang="en-US" sz="2800" dirty="0" smtClean="0"/>
              <a:t>國內資金運用系統專案</a:t>
            </a:r>
            <a:endParaRPr lang="en-US" altLang="zh-TW" sz="2800" dirty="0" smtClean="0"/>
          </a:p>
          <a:p>
            <a:pPr marL="742950" lvl="2" indent="-342900">
              <a:buFont typeface="Wingdings" pitchFamily="2" charset="2"/>
              <a:buChar char="n"/>
              <a:defRPr/>
            </a:pPr>
            <a:r>
              <a:rPr lang="zh-TW" altLang="en-US" dirty="0" smtClean="0">
                <a:latin typeface="微軟正黑體" pitchFamily="34" charset="-120"/>
                <a:ea typeface="微軟正黑體" pitchFamily="34" charset="-120"/>
              </a:rPr>
              <a:t>需求單</a:t>
            </a:r>
            <a:endParaRPr lang="en-US" altLang="zh-TW" sz="1600" dirty="0" smtClean="0">
              <a:latin typeface="微軟正黑體" pitchFamily="34" charset="-120"/>
              <a:ea typeface="微軟正黑體" pitchFamily="34" charset="-120"/>
            </a:endParaRPr>
          </a:p>
          <a:p>
            <a:pPr marL="1143000" lvl="3" indent="-285750">
              <a:buFont typeface="Wingdings" panose="05000000000000000000" pitchFamily="2" charset="2"/>
              <a:buChar char="Ø"/>
              <a:defRPr/>
            </a:pPr>
            <a:r>
              <a:rPr lang="en-US" altLang="zh-TW" b="1" dirty="0" smtClean="0">
                <a:latin typeface="微軟正黑體" panose="020B0604030504040204" pitchFamily="34" charset="-120"/>
                <a:ea typeface="微軟正黑體" panose="020B0604030504040204" pitchFamily="34" charset="-120"/>
              </a:rPr>
              <a:t>RE202001288-</a:t>
            </a:r>
            <a:r>
              <a:rPr lang="zh-TW" altLang="zh-TW" b="1" dirty="0" smtClean="0">
                <a:latin typeface="微軟正黑體" panose="020B0604030504040204" pitchFamily="34" charset="-120"/>
                <a:ea typeface="微軟正黑體" panose="020B0604030504040204" pitchFamily="34" charset="-120"/>
              </a:rPr>
              <a:t>交易</a:t>
            </a:r>
            <a:r>
              <a:rPr lang="zh-TW" altLang="en-US" b="1" dirty="0" smtClean="0">
                <a:latin typeface="微軟正黑體" panose="020B0604030504040204" pitchFamily="34" charset="-120"/>
                <a:ea typeface="微軟正黑體" panose="020B0604030504040204" pitchFamily="34" charset="-120"/>
              </a:rPr>
              <a:t>控管警示優化</a:t>
            </a:r>
            <a:endParaRPr lang="en-US" altLang="zh-TW" sz="1600" dirty="0">
              <a:latin typeface="微軟正黑體" pitchFamily="34" charset="-120"/>
              <a:ea typeface="微軟正黑體" pitchFamily="34" charset="-120"/>
            </a:endParaRPr>
          </a:p>
          <a:p>
            <a:pPr marL="1600200" lvl="4" indent="-285750">
              <a:buFont typeface="Wingdings" panose="05000000000000000000" pitchFamily="2" charset="2"/>
              <a:buChar char="Ø"/>
              <a:defRPr/>
            </a:pPr>
            <a:r>
              <a:rPr lang="zh-TW" altLang="en-US" sz="1600" dirty="0" smtClean="0">
                <a:latin typeface="微軟正黑體" pitchFamily="34" charset="-120"/>
                <a:ea typeface="微軟正黑體" pitchFamily="34" charset="-120"/>
              </a:rPr>
              <a:t>原</a:t>
            </a:r>
            <a:r>
              <a:rPr lang="zh-TW" altLang="en-US" sz="1600" dirty="0">
                <a:latin typeface="微軟正黑體" pitchFamily="34" charset="-120"/>
                <a:ea typeface="微軟正黑體" pitchFamily="34" charset="-120"/>
              </a:rPr>
              <a:t>預計</a:t>
            </a:r>
            <a:r>
              <a:rPr lang="en-US" altLang="zh-TW" sz="1600" dirty="0">
                <a:latin typeface="微軟正黑體" pitchFamily="34" charset="-120"/>
                <a:ea typeface="微軟正黑體" pitchFamily="34" charset="-120"/>
              </a:rPr>
              <a:t>7/3</a:t>
            </a:r>
            <a:r>
              <a:rPr lang="zh-TW" altLang="en-US" sz="1600" dirty="0" smtClean="0">
                <a:latin typeface="微軟正黑體" pitchFamily="34" charset="-120"/>
                <a:ea typeface="微軟正黑體" pitchFamily="34" charset="-120"/>
              </a:rPr>
              <a:t>完成，目前開發進度</a:t>
            </a:r>
            <a:r>
              <a:rPr lang="en-US" altLang="zh-TW" sz="1600" dirty="0" smtClean="0">
                <a:latin typeface="微軟正黑體" pitchFamily="34" charset="-120"/>
                <a:ea typeface="微軟正黑體" pitchFamily="34" charset="-120"/>
              </a:rPr>
              <a:t>80%</a:t>
            </a:r>
            <a:r>
              <a:rPr lang="zh-TW" altLang="en-US" sz="1600" dirty="0" smtClean="0">
                <a:latin typeface="微軟正黑體" pitchFamily="34" charset="-120"/>
                <a:ea typeface="微軟正黑體" pitchFamily="34" charset="-120"/>
              </a:rPr>
              <a:t>。</a:t>
            </a:r>
            <a:endParaRPr lang="en-US" altLang="zh-TW" sz="1600" dirty="0" smtClean="0">
              <a:latin typeface="微軟正黑體" pitchFamily="34" charset="-120"/>
              <a:ea typeface="微軟正黑體" pitchFamily="34" charset="-120"/>
            </a:endParaRPr>
          </a:p>
          <a:p>
            <a:pPr marL="1600200" lvl="4" indent="-285750">
              <a:buFont typeface="Wingdings" panose="05000000000000000000" pitchFamily="2" charset="2"/>
              <a:buChar char="Ø"/>
              <a:defRPr/>
            </a:pPr>
            <a:r>
              <a:rPr lang="zh-TW" altLang="en-US" sz="1600" dirty="0" smtClean="0">
                <a:latin typeface="微軟正黑體" pitchFamily="34" charset="-120"/>
                <a:ea typeface="微軟正黑體" pitchFamily="34" charset="-120"/>
              </a:rPr>
              <a:t>本周仍先執行</a:t>
            </a:r>
            <a:r>
              <a:rPr lang="en-US" altLang="zh-TW" sz="1600" dirty="0" smtClean="0">
                <a:latin typeface="微軟正黑體" pitchFamily="34" charset="-120"/>
                <a:ea typeface="微軟正黑體" pitchFamily="34" charset="-120"/>
              </a:rPr>
              <a:t>SIT</a:t>
            </a:r>
            <a:r>
              <a:rPr lang="zh-TW" altLang="en-US" sz="1600" dirty="0" smtClean="0">
                <a:latin typeface="微軟正黑體" pitchFamily="34" charset="-120"/>
                <a:ea typeface="微軟正黑體" pitchFamily="34" charset="-120"/>
              </a:rPr>
              <a:t>，執行未完成功能不影響的個案項目。</a:t>
            </a:r>
            <a:endParaRPr lang="en-US" altLang="zh-TW" sz="1600" dirty="0" smtClean="0">
              <a:latin typeface="微軟正黑體" pitchFamily="34" charset="-120"/>
              <a:ea typeface="微軟正黑體" pitchFamily="34" charset="-120"/>
            </a:endParaRPr>
          </a:p>
          <a:p>
            <a:pPr marL="1314450" lvl="4" indent="0">
              <a:buFontTx/>
              <a:buNone/>
              <a:defRPr/>
            </a:pPr>
            <a:endParaRPr lang="en-US" altLang="zh-TW" sz="1600" dirty="0" smtClean="0">
              <a:latin typeface="微軟正黑體" pitchFamily="34" charset="-120"/>
              <a:ea typeface="微軟正黑體" pitchFamily="34" charset="-120"/>
            </a:endParaRPr>
          </a:p>
          <a:p>
            <a:pPr marL="1200150" lvl="3" indent="-342900">
              <a:buFont typeface="Wingdings" panose="05000000000000000000" pitchFamily="2" charset="2"/>
              <a:buChar char="Ø"/>
              <a:defRPr/>
            </a:pPr>
            <a:r>
              <a:rPr lang="en-US" altLang="zh-TW" b="1" dirty="0" smtClean="0">
                <a:latin typeface="微軟正黑體" panose="020B0604030504040204" pitchFamily="34" charset="-120"/>
                <a:ea typeface="微軟正黑體" panose="020B0604030504040204" pitchFamily="34" charset="-120"/>
              </a:rPr>
              <a:t>RE202000254-</a:t>
            </a:r>
            <a:r>
              <a:rPr lang="zh-TW" altLang="en-US" b="1" dirty="0" smtClean="0">
                <a:latin typeface="微軟正黑體" panose="020B0604030504040204" pitchFamily="34" charset="-120"/>
                <a:ea typeface="微軟正黑體" panose="020B0604030504040204" pitchFamily="34" charset="-120"/>
              </a:rPr>
              <a:t>資金運用系統貨幣型基金相關功能優化</a:t>
            </a:r>
            <a:endParaRPr lang="en-US" altLang="zh-TW" b="1" dirty="0">
              <a:latin typeface="微軟正黑體" panose="020B0604030504040204" pitchFamily="34" charset="-120"/>
              <a:ea typeface="微軟正黑體" panose="020B0604030504040204" pitchFamily="34" charset="-120"/>
            </a:endParaRPr>
          </a:p>
          <a:p>
            <a:pPr marL="1600200" lvl="4" indent="-285750">
              <a:buFont typeface="Wingdings" panose="05000000000000000000" pitchFamily="2" charset="2"/>
              <a:buChar char="Ø"/>
              <a:defRPr/>
            </a:pPr>
            <a:r>
              <a:rPr lang="zh-TW" altLang="en-US" sz="1600" dirty="0" smtClean="0">
                <a:latin typeface="微軟正黑體" panose="020B0604030504040204" pitchFamily="34" charset="-120"/>
                <a:ea typeface="微軟正黑體" panose="020B0604030504040204" pitchFamily="34" charset="-120"/>
              </a:rPr>
              <a:t>與使用者討論資料源來源由</a:t>
            </a:r>
            <a:r>
              <a:rPr lang="en-US" altLang="zh-TW" sz="1600" dirty="0" smtClean="0">
                <a:latin typeface="微軟正黑體" panose="020B0604030504040204" pitchFamily="34" charset="-120"/>
                <a:ea typeface="微軟正黑體" panose="020B0604030504040204" pitchFamily="34" charset="-120"/>
              </a:rPr>
              <a:t>Bloomberg</a:t>
            </a:r>
            <a:r>
              <a:rPr lang="zh-TW" altLang="en-US" sz="1600" dirty="0" smtClean="0">
                <a:latin typeface="微軟正黑體" panose="020B0604030504040204" pitchFamily="34" charset="-120"/>
                <a:ea typeface="微軟正黑體" panose="020B0604030504040204" pitchFamily="34" charset="-120"/>
              </a:rPr>
              <a:t>改抓</a:t>
            </a:r>
            <a:r>
              <a:rPr lang="en-US" altLang="zh-TW" sz="1600" dirty="0" err="1" smtClean="0">
                <a:latin typeface="微軟正黑體" panose="020B0604030504040204" pitchFamily="34" charset="-120"/>
                <a:ea typeface="微軟正黑體" panose="020B0604030504040204" pitchFamily="34" charset="-120"/>
              </a:rPr>
              <a:t>Cmoney</a:t>
            </a:r>
            <a:r>
              <a:rPr lang="zh-TW" altLang="en-US" sz="1600" dirty="0" smtClean="0">
                <a:latin typeface="微軟正黑體" panose="020B0604030504040204" pitchFamily="34" charset="-120"/>
                <a:ea typeface="微軟正黑體" panose="020B0604030504040204" pitchFamily="34" charset="-120"/>
              </a:rPr>
              <a:t>，使用者須觀察幾天更新的情形再決定，預計</a:t>
            </a:r>
            <a:r>
              <a:rPr lang="en-US" altLang="zh-TW" sz="1600" dirty="0" smtClean="0">
                <a:latin typeface="微軟正黑體" panose="020B0604030504040204" pitchFamily="34" charset="-120"/>
                <a:ea typeface="微軟正黑體" panose="020B0604030504040204" pitchFamily="34" charset="-120"/>
              </a:rPr>
              <a:t>7/8</a:t>
            </a:r>
            <a:r>
              <a:rPr lang="zh-TW" altLang="en-US" sz="1600" dirty="0" smtClean="0">
                <a:latin typeface="微軟正黑體" panose="020B0604030504040204" pitchFamily="34" charset="-120"/>
                <a:ea typeface="微軟正黑體" panose="020B0604030504040204" pitchFamily="34" charset="-120"/>
              </a:rPr>
              <a:t>重新進行規格回覆。</a:t>
            </a:r>
            <a:endParaRPr lang="en-US" altLang="zh-TW" sz="1600" dirty="0" smtClean="0">
              <a:latin typeface="微軟正黑體" panose="020B0604030504040204" pitchFamily="34" charset="-120"/>
              <a:ea typeface="微軟正黑體" panose="020B0604030504040204" pitchFamily="34" charset="-120"/>
            </a:endParaRPr>
          </a:p>
          <a:p>
            <a:pPr marL="1600200" lvl="4" indent="-285750">
              <a:buFont typeface="Wingdings" panose="05000000000000000000" pitchFamily="2" charset="2"/>
              <a:buChar char="Ø"/>
              <a:defRPr/>
            </a:pPr>
            <a:endParaRPr lang="en-US" altLang="zh-TW" sz="1600" dirty="0">
              <a:latin typeface="微軟正黑體" panose="020B0604030504040204" pitchFamily="34" charset="-120"/>
              <a:ea typeface="微軟正黑體" panose="020B0604030504040204" pitchFamily="34" charset="-120"/>
            </a:endParaRPr>
          </a:p>
          <a:p>
            <a:pPr marL="1200150" lvl="3" indent="-342900">
              <a:buFont typeface="Wingdings" panose="05000000000000000000" pitchFamily="2" charset="2"/>
              <a:buChar char="Ø"/>
              <a:defRPr/>
            </a:pPr>
            <a:r>
              <a:rPr lang="en-US" altLang="zh-TW" b="1" dirty="0" smtClean="0">
                <a:latin typeface="微軟正黑體" panose="020B0604030504040204" pitchFamily="34" charset="-120"/>
                <a:ea typeface="微軟正黑體" panose="020B0604030504040204" pitchFamily="34" charset="-120"/>
              </a:rPr>
              <a:t>RE201901014-</a:t>
            </a:r>
            <a:r>
              <a:rPr lang="zh-TW" altLang="en-US" b="1" dirty="0" smtClean="0">
                <a:latin typeface="微軟正黑體" panose="020B0604030504040204" pitchFamily="34" charset="-120"/>
                <a:ea typeface="微軟正黑體" panose="020B0604030504040204" pitchFamily="34" charset="-120"/>
              </a:rPr>
              <a:t>新增短期資金投資工具</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優利活存</a:t>
            </a:r>
            <a:endParaRPr lang="en-US" altLang="zh-TW" b="1" dirty="0" smtClean="0">
              <a:latin typeface="微軟正黑體" panose="020B0604030504040204" pitchFamily="34" charset="-120"/>
              <a:ea typeface="微軟正黑體" panose="020B0604030504040204" pitchFamily="34" charset="-120"/>
            </a:endParaRPr>
          </a:p>
          <a:p>
            <a:pPr marL="1657350" lvl="4" indent="-342900">
              <a:buFont typeface="Wingdings" panose="05000000000000000000" pitchFamily="2" charset="2"/>
              <a:buChar char="Ø"/>
              <a:defRPr/>
            </a:pPr>
            <a:r>
              <a:rPr lang="zh-TW" altLang="en-US" sz="1600" dirty="0">
                <a:latin typeface="微軟正黑體" panose="020B0604030504040204" pitchFamily="34" charset="-120"/>
                <a:ea typeface="微軟正黑體" panose="020B0604030504040204" pitchFamily="34" charset="-120"/>
              </a:rPr>
              <a:t>已提供規格確認單給使用者確認，使用者尚未開始進行</a:t>
            </a:r>
            <a:r>
              <a:rPr lang="zh-TW" altLang="en-US" sz="1600" dirty="0" smtClean="0">
                <a:latin typeface="微軟正黑體" panose="020B0604030504040204" pitchFamily="34" charset="-120"/>
                <a:ea typeface="微軟正黑體" panose="020B0604030504040204" pitchFamily="34" charset="-120"/>
              </a:rPr>
              <a:t>確認，</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預計</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07/13(</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一</a:t>
            </a:r>
            <a:r>
              <a:rPr lang="en-US" altLang="zh-TW" sz="16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後再與使用者重新開始確認規格書</a:t>
            </a:r>
            <a:endParaRPr lang="en-US" altLang="zh-TW" sz="1600" dirty="0">
              <a:latin typeface="微軟正黑體" panose="020B0604030504040204" pitchFamily="34" charset="-120"/>
              <a:ea typeface="微軟正黑體" panose="020B0604030504040204" pitchFamily="34" charset="-120"/>
            </a:endParaRPr>
          </a:p>
          <a:p>
            <a:pPr marL="1314450" lvl="4" indent="0">
              <a:buFontTx/>
              <a:buNone/>
              <a:defRPr/>
            </a:pPr>
            <a:endParaRPr lang="en-US" altLang="zh-TW" sz="1600" dirty="0">
              <a:latin typeface="微軟正黑體" panose="020B0604030504040204" pitchFamily="34" charset="-120"/>
              <a:ea typeface="微軟正黑體" panose="020B0604030504040204" pitchFamily="34" charset="-120"/>
            </a:endParaRPr>
          </a:p>
          <a:p>
            <a:pPr marL="1600200" lvl="4" indent="-285750">
              <a:buFont typeface="Wingdings" pitchFamily="2" charset="2"/>
              <a:buChar char="Ø"/>
              <a:defRPr/>
            </a:pPr>
            <a:endParaRPr lang="en-US" altLang="zh-TW" sz="1600" dirty="0">
              <a:latin typeface="微軟正黑體" panose="020B0604030504040204" pitchFamily="34" charset="-120"/>
              <a:ea typeface="微軟正黑體" panose="020B0604030504040204" pitchFamily="34" charset="-120"/>
            </a:endParaRPr>
          </a:p>
          <a:p>
            <a:pPr marL="1600200" lvl="4" indent="-285750">
              <a:buFont typeface="Wingdings" pitchFamily="2" charset="2"/>
              <a:buChar char="Ø"/>
              <a:defRPr/>
            </a:pPr>
            <a:endParaRPr lang="en-US" altLang="zh-TW" sz="1600" dirty="0">
              <a:latin typeface="微軟正黑體" panose="020B0604030504040204" pitchFamily="34" charset="-120"/>
              <a:ea typeface="微軟正黑體" panose="020B0604030504040204" pitchFamily="34" charset="-120"/>
            </a:endParaRPr>
          </a:p>
          <a:p>
            <a:pPr marL="1143000" lvl="3" indent="-285750">
              <a:buFont typeface="Wingdings" pitchFamily="2" charset="2"/>
              <a:buChar char="Ø"/>
              <a:defRPr/>
            </a:pPr>
            <a:endParaRPr lang="en-US" altLang="zh-TW" sz="1600" dirty="0">
              <a:latin typeface="微軟正黑體" panose="020B0604030504040204" pitchFamily="34" charset="-120"/>
              <a:ea typeface="微軟正黑體" panose="020B0604030504040204" pitchFamily="34" charset="-120"/>
            </a:endParaRPr>
          </a:p>
          <a:p>
            <a:pPr marL="1600200" lvl="4" indent="-285750">
              <a:buFont typeface="Wingdings" pitchFamily="2" charset="2"/>
              <a:buChar char="Ø"/>
              <a:defRPr/>
            </a:pPr>
            <a:endParaRPr lang="en-US" altLang="zh-TW" sz="1600" dirty="0">
              <a:latin typeface="微軟正黑體" panose="020B0604030504040204" pitchFamily="34" charset="-120"/>
              <a:ea typeface="微軟正黑體" panose="020B0604030504040204" pitchFamily="34" charset="-120"/>
            </a:endParaRPr>
          </a:p>
          <a:p>
            <a:pPr marL="1600200" lvl="4" indent="-285750">
              <a:buFont typeface="Wingdings" pitchFamily="2" charset="2"/>
              <a:buChar char="Ø"/>
              <a:defRPr/>
            </a:pPr>
            <a:endParaRPr lang="en-US" altLang="zh-TW" sz="1600" dirty="0">
              <a:latin typeface="微軟正黑體" panose="020B0604030504040204" pitchFamily="34" charset="-120"/>
              <a:ea typeface="微軟正黑體" panose="020B0604030504040204" pitchFamily="34" charset="-120"/>
            </a:endParaRPr>
          </a:p>
          <a:p>
            <a:pPr marL="1600200" lvl="4" indent="-285750">
              <a:buFont typeface="Wingdings" pitchFamily="2" charset="2"/>
              <a:buChar char="Ø"/>
              <a:defRPr/>
            </a:pPr>
            <a:endParaRPr lang="en-US" altLang="zh-TW" sz="1800" dirty="0" smtClean="0">
              <a:latin typeface="微軟正黑體" pitchFamily="34" charset="-120"/>
              <a:ea typeface="微軟正黑體" pitchFamily="34" charset="-120"/>
            </a:endParaRPr>
          </a:p>
          <a:p>
            <a:pPr marL="857250" lvl="3" indent="0">
              <a:buFontTx/>
              <a:buNone/>
              <a:defRPr/>
            </a:pPr>
            <a:endParaRPr lang="en-US" altLang="zh-TW" sz="1800" dirty="0">
              <a:latin typeface="微軟正黑體" pitchFamily="34" charset="-120"/>
              <a:ea typeface="微軟正黑體" pitchFamily="34" charset="-120"/>
            </a:endParaRPr>
          </a:p>
          <a:p>
            <a:pPr marL="400050" lvl="2" indent="0">
              <a:buFontTx/>
              <a:buNone/>
              <a:defRPr/>
            </a:pPr>
            <a:endParaRPr lang="en-US" altLang="zh-TW" sz="2200" dirty="0" smtClean="0">
              <a:latin typeface="微軟正黑體" pitchFamily="34" charset="-120"/>
              <a:ea typeface="微軟正黑體" pitchFamily="34" charset="-120"/>
            </a:endParaRPr>
          </a:p>
          <a:p>
            <a:pPr marL="857250" lvl="3" indent="0">
              <a:buFontTx/>
              <a:buNone/>
              <a:defRPr/>
            </a:pPr>
            <a:endParaRPr lang="en-US" altLang="zh-TW"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val="30771798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17411" name="內容版面配置區 2"/>
          <p:cNvSpPr>
            <a:spLocks noGrp="1"/>
          </p:cNvSpPr>
          <p:nvPr>
            <p:ph sz="quarter" idx="10"/>
          </p:nvPr>
        </p:nvSpPr>
        <p:spPr bwMode="auto">
          <a:xfrm>
            <a:off x="179388" y="1270000"/>
            <a:ext cx="8964612" cy="5257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zh-TW" altLang="en-US" sz="2800" dirty="0" smtClean="0"/>
              <a:t>金控資金調度系統</a:t>
            </a:r>
            <a:endParaRPr lang="en-US" altLang="zh-TW" sz="2800" dirty="0" smtClean="0"/>
          </a:p>
          <a:p>
            <a:pPr marL="1200150" lvl="3" indent="-342900">
              <a:buFont typeface="Wingdings" panose="05000000000000000000" pitchFamily="2" charset="2"/>
              <a:buChar char="Ø"/>
              <a:defRPr/>
            </a:pPr>
            <a:endParaRPr lang="en-US" altLang="zh-TW" sz="1600" dirty="0" smtClean="0">
              <a:latin typeface="微軟正黑體" pitchFamily="34" charset="-120"/>
              <a:ea typeface="微軟正黑體" pitchFamily="34" charset="-120"/>
            </a:endParaRPr>
          </a:p>
          <a:p>
            <a:pPr marL="742950" lvl="2" indent="-342900">
              <a:buFont typeface="Wingdings" pitchFamily="2" charset="2"/>
              <a:buChar char="n"/>
              <a:defRPr/>
            </a:pPr>
            <a:r>
              <a:rPr lang="zh-TW" altLang="en-US" sz="1800" b="1" dirty="0">
                <a:latin typeface="微軟正黑體" pitchFamily="34" charset="-120"/>
                <a:ea typeface="微軟正黑體" pitchFamily="34" charset="-120"/>
              </a:rPr>
              <a:t>需求單</a:t>
            </a:r>
            <a:endParaRPr lang="en-US" altLang="zh-TW" sz="1800" b="1" dirty="0">
              <a:latin typeface="微軟正黑體" pitchFamily="34" charset="-120"/>
              <a:ea typeface="微軟正黑體" pitchFamily="34" charset="-120"/>
            </a:endParaRPr>
          </a:p>
          <a:p>
            <a:pPr marL="857250" lvl="3" indent="0">
              <a:buFontTx/>
              <a:buNone/>
              <a:defRPr/>
            </a:pPr>
            <a:r>
              <a:rPr lang="en-US" altLang="zh-TW" sz="1600" dirty="0" smtClean="0">
                <a:latin typeface="微軟正黑體" panose="020B0604030504040204" pitchFamily="34" charset="-120"/>
                <a:ea typeface="微軟正黑體" panose="020B0604030504040204" pitchFamily="34" charset="-120"/>
              </a:rPr>
              <a:t>N/A </a:t>
            </a:r>
          </a:p>
          <a:p>
            <a:pPr marL="857250" lvl="3" indent="0">
              <a:buFontTx/>
              <a:buNone/>
              <a:defRPr/>
            </a:pPr>
            <a:endParaRPr lang="en-US" altLang="zh-TW" sz="1600" dirty="0">
              <a:latin typeface="微軟正黑體" panose="020B0604030504040204" pitchFamily="34" charset="-120"/>
              <a:ea typeface="微軟正黑體" panose="020B0604030504040204" pitchFamily="34" charset="-120"/>
            </a:endParaRPr>
          </a:p>
          <a:p>
            <a:pPr marL="742950" lvl="2" indent="-342900">
              <a:buFont typeface="Wingdings" pitchFamily="2" charset="2"/>
              <a:buChar char="n"/>
              <a:defRPr/>
            </a:pPr>
            <a:r>
              <a:rPr lang="zh-TW" altLang="en-US" sz="1800" b="1" dirty="0">
                <a:latin typeface="微軟正黑體" pitchFamily="34" charset="-120"/>
                <a:ea typeface="微軟正黑體" pitchFamily="34" charset="-120"/>
              </a:rPr>
              <a:t>其他事項</a:t>
            </a:r>
            <a:endParaRPr lang="en-US" altLang="zh-TW" sz="1800" b="1" dirty="0">
              <a:latin typeface="微軟正黑體" pitchFamily="34" charset="-120"/>
              <a:ea typeface="微軟正黑體" pitchFamily="34" charset="-120"/>
            </a:endParaRPr>
          </a:p>
          <a:p>
            <a:pPr marL="1200150" lvl="3" indent="-342900">
              <a:buFont typeface="Wingdings" pitchFamily="2" charset="2"/>
              <a:buChar char="Ø"/>
              <a:defRPr/>
            </a:pPr>
            <a:r>
              <a:rPr lang="en-US" altLang="zh-TW" dirty="0" smtClean="0">
                <a:latin typeface="微軟正黑體" panose="020B0604030504040204" pitchFamily="34" charset="-120"/>
                <a:ea typeface="微軟正黑體" panose="020B0604030504040204" pitchFamily="34" charset="-120"/>
              </a:rPr>
              <a:t>SQL </a:t>
            </a:r>
            <a:r>
              <a:rPr lang="en-US" altLang="zh-TW" dirty="0">
                <a:latin typeface="微軟正黑體" panose="020B0604030504040204" pitchFamily="34" charset="-120"/>
                <a:ea typeface="微軟正黑體" panose="020B0604030504040204" pitchFamily="34" charset="-120"/>
              </a:rPr>
              <a:t>EOS</a:t>
            </a:r>
            <a:r>
              <a:rPr lang="zh-TW" altLang="en-US" dirty="0">
                <a:latin typeface="微軟正黑體" panose="020B0604030504040204" pitchFamily="34" charset="-120"/>
                <a:ea typeface="微軟正黑體" panose="020B0604030504040204" pitchFamily="34" charset="-120"/>
              </a:rPr>
              <a:t>升級至</a:t>
            </a:r>
            <a:r>
              <a:rPr lang="en-US" altLang="zh-TW" dirty="0">
                <a:latin typeface="微軟正黑體" panose="020B0604030504040204" pitchFamily="34" charset="-120"/>
                <a:ea typeface="微軟正黑體" panose="020B0604030504040204" pitchFamily="34" charset="-120"/>
              </a:rPr>
              <a:t>2017</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1657350" lvl="4" indent="-342900">
              <a:buFont typeface="Wingdings" pitchFamily="2" charset="2"/>
              <a:buChar char="Ø"/>
              <a:defRPr/>
            </a:pPr>
            <a:r>
              <a:rPr lang="zh-TW" altLang="en-US" sz="1800" dirty="0" smtClean="0">
                <a:latin typeface="微軟正黑體" panose="020B0604030504040204" pitchFamily="34" charset="-120"/>
                <a:ea typeface="微軟正黑體" panose="020B0604030504040204" pitchFamily="34" charset="-120"/>
              </a:rPr>
              <a:t>預計</a:t>
            </a:r>
            <a:r>
              <a:rPr lang="en-US" altLang="zh-TW" sz="1800" dirty="0" smtClean="0">
                <a:latin typeface="微軟正黑體" panose="020B0604030504040204" pitchFamily="34" charset="-120"/>
                <a:ea typeface="微軟正黑體" panose="020B0604030504040204" pitchFamily="34" charset="-120"/>
              </a:rPr>
              <a:t>8</a:t>
            </a:r>
            <a:r>
              <a:rPr lang="zh-TW" altLang="en-US" sz="1800" dirty="0" smtClean="0">
                <a:latin typeface="微軟正黑體" panose="020B0604030504040204" pitchFamily="34" charset="-120"/>
                <a:ea typeface="微軟正黑體" panose="020B0604030504040204" pitchFamily="34" charset="-120"/>
              </a:rPr>
              <a:t>月底前進行正式機轉換。</a:t>
            </a:r>
            <a:endParaRPr lang="en-US" altLang="zh-TW" sz="1800" dirty="0" smtClean="0">
              <a:latin typeface="微軟正黑體" panose="020B0604030504040204" pitchFamily="34" charset="-120"/>
              <a:ea typeface="微軟正黑體" panose="020B0604030504040204" pitchFamily="34" charset="-120"/>
            </a:endParaRPr>
          </a:p>
          <a:p>
            <a:pPr marL="1657350" lvl="4" indent="-342900">
              <a:buFont typeface="Wingdings" pitchFamily="2" charset="2"/>
              <a:buChar char="Ø"/>
              <a:defRPr/>
            </a:pPr>
            <a:r>
              <a:rPr lang="en-US" altLang="zh-TW" sz="1800" dirty="0" smtClean="0">
                <a:latin typeface="微軟正黑體" panose="020B0604030504040204" pitchFamily="34" charset="-120"/>
                <a:ea typeface="微軟正黑體" panose="020B0604030504040204" pitchFamily="34" charset="-120"/>
              </a:rPr>
              <a:t>2020/07/03</a:t>
            </a:r>
            <a:r>
              <a:rPr lang="zh-TW" altLang="en-US" sz="1800" dirty="0">
                <a:latin typeface="微軟正黑體" panose="020B0604030504040204" pitchFamily="34" charset="-120"/>
                <a:ea typeface="微軟正黑體" panose="020B0604030504040204" pitchFamily="34" charset="-120"/>
              </a:rPr>
              <a:t>已</a:t>
            </a:r>
            <a:r>
              <a:rPr lang="zh-TW" altLang="en-US" sz="1800" dirty="0" smtClean="0">
                <a:latin typeface="微軟正黑體" panose="020B0604030504040204" pitchFamily="34" charset="-120"/>
                <a:ea typeface="微軟正黑體" panose="020B0604030504040204" pitchFamily="34" charset="-120"/>
              </a:rPr>
              <a:t>完成系統測試</a:t>
            </a:r>
            <a:endParaRPr lang="en-US" altLang="zh-TW" sz="1800" dirty="0" smtClean="0">
              <a:latin typeface="微軟正黑體" panose="020B0604030504040204" pitchFamily="34" charset="-120"/>
              <a:ea typeface="微軟正黑體" panose="020B0604030504040204" pitchFamily="34" charset="-120"/>
            </a:endParaRPr>
          </a:p>
          <a:p>
            <a:pPr marL="1314450" lvl="4" indent="0">
              <a:buFontTx/>
              <a:buNone/>
              <a:defRPr/>
            </a:pPr>
            <a:r>
              <a:rPr lang="en-US" altLang="zh-TW" sz="1800" dirty="0" smtClean="0">
                <a:latin typeface="微軟正黑體" panose="020B0604030504040204" pitchFamily="34" charset="-120"/>
                <a:ea typeface="微軟正黑體" panose="020B0604030504040204" pitchFamily="34" charset="-120"/>
              </a:rPr>
              <a:t>       A. DB</a:t>
            </a:r>
            <a:r>
              <a:rPr lang="zh-TW" altLang="en-US" sz="1800" dirty="0" smtClean="0">
                <a:latin typeface="微軟正黑體" panose="020B0604030504040204" pitchFamily="34" charset="-120"/>
                <a:ea typeface="微軟正黑體" panose="020B0604030504040204" pitchFamily="34" charset="-120"/>
              </a:rPr>
              <a:t>排程執行：確認正常。</a:t>
            </a:r>
            <a:endParaRPr lang="en-US" altLang="zh-TW" sz="1800" dirty="0" smtClean="0">
              <a:latin typeface="微軟正黑體" panose="020B0604030504040204" pitchFamily="34" charset="-120"/>
              <a:ea typeface="微軟正黑體" panose="020B0604030504040204" pitchFamily="34" charset="-120"/>
            </a:endParaRPr>
          </a:p>
          <a:p>
            <a:pPr marL="1314450" lvl="4" indent="0">
              <a:buFontTx/>
              <a:buNone/>
              <a:defRPr/>
            </a:pPr>
            <a:r>
              <a:rPr lang="en-US" altLang="zh-TW" sz="1800" dirty="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      B. </a:t>
            </a:r>
            <a:r>
              <a:rPr lang="zh-TW" altLang="en-US" sz="1800" dirty="0" smtClean="0">
                <a:latin typeface="微軟正黑體" panose="020B0604030504040204" pitchFamily="34" charset="-120"/>
                <a:ea typeface="微軟正黑體" panose="020B0604030504040204" pitchFamily="34" charset="-120"/>
              </a:rPr>
              <a:t>功能檢測：全數完成。</a:t>
            </a:r>
            <a:endParaRPr lang="en-US" altLang="zh-TW" sz="1800" dirty="0" smtClean="0">
              <a:latin typeface="微軟正黑體" panose="020B0604030504040204" pitchFamily="34" charset="-120"/>
              <a:ea typeface="微軟正黑體" panose="020B0604030504040204" pitchFamily="34" charset="-120"/>
            </a:endParaRPr>
          </a:p>
          <a:p>
            <a:pPr marL="1600200" lvl="4" indent="-285750">
              <a:buFont typeface="Wingdings" panose="05000000000000000000" pitchFamily="2" charset="2"/>
              <a:buChar char="Ø"/>
              <a:defRPr/>
            </a:pPr>
            <a:r>
              <a:rPr lang="en-US" altLang="zh-TW" sz="1800" dirty="0" smtClean="0">
                <a:latin typeface="微軟正黑體" panose="020B0604030504040204" pitchFamily="34" charset="-120"/>
                <a:ea typeface="微軟正黑體" panose="020B0604030504040204" pitchFamily="34" charset="-120"/>
              </a:rPr>
              <a:t>EOS</a:t>
            </a:r>
            <a:r>
              <a:rPr lang="zh-TW" altLang="en-US" sz="1800" dirty="0" smtClean="0">
                <a:latin typeface="微軟正黑體" panose="020B0604030504040204" pitchFamily="34" charset="-120"/>
                <a:ea typeface="微軟正黑體" panose="020B0604030504040204" pitchFamily="34" charset="-120"/>
              </a:rPr>
              <a:t>正式機上版作業待與資系部討論執行順序及確認工作項目</a:t>
            </a:r>
            <a:endParaRPr lang="en-US" altLang="zh-TW" sz="1800" dirty="0" smtClean="0">
              <a:latin typeface="微軟正黑體" panose="020B0604030504040204" pitchFamily="34" charset="-120"/>
              <a:ea typeface="微軟正黑體" panose="020B0604030504040204" pitchFamily="34" charset="-120"/>
            </a:endParaRPr>
          </a:p>
          <a:p>
            <a:pPr marL="1200150" lvl="3" indent="-342900">
              <a:buFont typeface="Wingdings" pitchFamily="2" charset="2"/>
              <a:buChar char="Ø"/>
              <a:defRPr/>
            </a:pPr>
            <a:r>
              <a:rPr lang="zh-TW" altLang="en-US" dirty="0" smtClean="0">
                <a:latin typeface="微軟正黑體" panose="020B0604030504040204" pitchFamily="34" charset="-120"/>
                <a:ea typeface="微軟正黑體" panose="020B0604030504040204" pitchFamily="34" charset="-120"/>
              </a:rPr>
              <a:t>人壽</a:t>
            </a:r>
            <a:r>
              <a:rPr lang="zh-TW" altLang="en-US" dirty="0">
                <a:latin typeface="微軟正黑體" panose="020B0604030504040204" pitchFamily="34" charset="-120"/>
                <a:ea typeface="微軟正黑體" panose="020B0604030504040204" pitchFamily="34" charset="-120"/>
              </a:rPr>
              <a:t>維護金控系統合約相關</a:t>
            </a:r>
            <a:r>
              <a:rPr lang="zh-TW" altLang="en-US" dirty="0" smtClean="0">
                <a:latin typeface="微軟正黑體" panose="020B0604030504040204" pitchFamily="34" charset="-120"/>
                <a:ea typeface="微軟正黑體" panose="020B0604030504040204" pitchFamily="34" charset="-120"/>
              </a:rPr>
              <a:t>問題：金控佳玲請協理直接找章資訊長討論，待協理確認後續處理方式。</a:t>
            </a:r>
            <a:endParaRPr lang="en-US" altLang="zh-TW" dirty="0" smtClean="0">
              <a:latin typeface="微軟正黑體" panose="020B0604030504040204" pitchFamily="34" charset="-120"/>
              <a:ea typeface="微軟正黑體" panose="020B0604030504040204" pitchFamily="34" charset="-120"/>
            </a:endParaRPr>
          </a:p>
          <a:p>
            <a:pPr marL="1257300" lvl="2" indent="-457200" eaLnBrk="1" hangingPunct="1">
              <a:lnSpc>
                <a:spcPct val="150000"/>
              </a:lnSpc>
              <a:spcBef>
                <a:spcPct val="0"/>
              </a:spcBef>
              <a:buFont typeface="Wingdings" panose="05000000000000000000" pitchFamily="2" charset="2"/>
              <a:buChar char="n"/>
              <a:defRPr/>
            </a:pPr>
            <a:endParaRPr lang="en-US" altLang="zh-TW" sz="2000" dirty="0" smtClean="0">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defRPr/>
            </a:pPr>
            <a:endParaRPr lang="en-US" altLang="zh-TW" sz="2000" dirty="0" smtClean="0">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defRPr/>
            </a:pPr>
            <a:endParaRPr lang="en-US" altLang="zh-TW" sz="1600" dirty="0" smtClean="0">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defRPr/>
            </a:pPr>
            <a:endParaRPr lang="en-US" altLang="zh-TW" dirty="0" smtClean="0">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defRPr/>
            </a:pPr>
            <a:endParaRPr lang="en-US" altLang="zh-TW" sz="2000" dirty="0" smtClean="0">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defRPr/>
            </a:pPr>
            <a:endParaRPr lang="en-US" altLang="zh-TW" sz="16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198850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11267" name="內容版面配置區 2"/>
          <p:cNvSpPr>
            <a:spLocks noGrp="1"/>
          </p:cNvSpPr>
          <p:nvPr>
            <p:ph sz="quarter" idx="10"/>
          </p:nvPr>
        </p:nvSpPr>
        <p:spPr bwMode="auto">
          <a:xfrm>
            <a:off x="179388" y="1270000"/>
            <a:ext cx="8964612"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zh-TW" sz="2800" smtClean="0"/>
              <a:t>FATCA</a:t>
            </a:r>
            <a:r>
              <a:rPr lang="zh-TW" altLang="en-US" sz="2800" smtClean="0"/>
              <a:t>系統</a:t>
            </a:r>
            <a:endParaRPr lang="en-US" altLang="zh-TW" sz="2800" smtClean="0"/>
          </a:p>
          <a:p>
            <a:pPr marL="857250" lvl="1" indent="-457200" eaLnBrk="1" hangingPunct="1">
              <a:lnSpc>
                <a:spcPct val="150000"/>
              </a:lnSpc>
              <a:spcBef>
                <a:spcPct val="0"/>
              </a:spcBef>
              <a:buFont typeface="Wingdings" panose="05000000000000000000" pitchFamily="2" charset="2"/>
              <a:buChar char="n"/>
            </a:pPr>
            <a:r>
              <a:rPr lang="en-US" altLang="zh-TW" sz="1800" b="1" smtClean="0">
                <a:latin typeface="微軟正黑體" panose="020B0604030504040204" pitchFamily="34" charset="-120"/>
                <a:ea typeface="微軟正黑體" panose="020B0604030504040204" pitchFamily="34" charset="-120"/>
              </a:rPr>
              <a:t>N/A</a:t>
            </a:r>
            <a:r>
              <a:rPr lang="zh-TW" altLang="en-US" sz="2000" smtClean="0">
                <a:latin typeface="微軟正黑體" panose="020B0604030504040204" pitchFamily="34" charset="-120"/>
                <a:ea typeface="微軟正黑體" panose="020B0604030504040204" pitchFamily="34" charset="-120"/>
              </a:rPr>
              <a:t>        </a:t>
            </a:r>
            <a:endParaRPr lang="en-US" altLang="zh-TW" sz="2000" smtClean="0">
              <a:latin typeface="微軟正黑體" panose="020B0604030504040204" pitchFamily="34" charset="-120"/>
              <a:ea typeface="微軟正黑體" panose="020B0604030504040204" pitchFamily="34" charset="-120"/>
            </a:endParaRPr>
          </a:p>
          <a:p>
            <a:pPr marL="1257300" lvl="2" indent="-457200" eaLnBrk="1" hangingPunct="1">
              <a:lnSpc>
                <a:spcPct val="150000"/>
              </a:lnSpc>
              <a:spcBef>
                <a:spcPct val="0"/>
              </a:spcBef>
              <a:buFont typeface="Wingdings" panose="05000000000000000000" pitchFamily="2" charset="2"/>
              <a:buChar char="n"/>
            </a:pPr>
            <a:r>
              <a:rPr lang="zh-TW" altLang="zh-TW" sz="2000" smtClean="0">
                <a:latin typeface="微軟正黑體" panose="020B0604030504040204" pitchFamily="34" charset="-120"/>
                <a:ea typeface="微軟正黑體" panose="020B0604030504040204" pitchFamily="34" charset="-120"/>
              </a:rPr>
              <a:t>納管</a:t>
            </a:r>
            <a:r>
              <a:rPr lang="zh-TW" altLang="en-US" sz="2000" smtClean="0">
                <a:latin typeface="微軟正黑體" panose="020B0604030504040204" pitchFamily="34" charset="-120"/>
                <a:ea typeface="微軟正黑體" panose="020B0604030504040204" pitchFamily="34" charset="-120"/>
              </a:rPr>
              <a:t>文件由資系部安排資系各課審查</a:t>
            </a:r>
            <a:r>
              <a:rPr lang="en-US" altLang="zh-TW" sz="2000" smtClean="0">
                <a:latin typeface="微軟正黑體" panose="020B0604030504040204" pitchFamily="34" charset="-120"/>
                <a:ea typeface="微軟正黑體" panose="020B0604030504040204" pitchFamily="34" charset="-120"/>
              </a:rPr>
              <a:t>;</a:t>
            </a:r>
            <a:r>
              <a:rPr lang="zh-TW" altLang="en-US" sz="2000" smtClean="0">
                <a:latin typeface="微軟正黑體" panose="020B0604030504040204" pitchFamily="34" charset="-120"/>
                <a:ea typeface="微軟正黑體" panose="020B0604030504040204" pitchFamily="34" charset="-120"/>
              </a:rPr>
              <a:t>  </a:t>
            </a:r>
            <a:r>
              <a:rPr lang="en-US" altLang="zh-TW" sz="2000" smtClean="0">
                <a:latin typeface="微軟正黑體" panose="020B0604030504040204" pitchFamily="34" charset="-120"/>
                <a:ea typeface="微軟正黑體" panose="020B0604030504040204" pitchFamily="34" charset="-120"/>
              </a:rPr>
              <a:t>2019/</a:t>
            </a:r>
            <a:r>
              <a:rPr lang="en-US" altLang="zh-TW" sz="2000" smtClean="0">
                <a:latin typeface="微軟正黑體" panose="020B0604030504040204" pitchFamily="34" charset="-120"/>
                <a:ea typeface="微軟正黑體" panose="020B0604030504040204" pitchFamily="34" charset="-120"/>
                <a:sym typeface="Wingdings" panose="05000000000000000000" pitchFamily="2" charset="2"/>
              </a:rPr>
              <a:t>09/16</a:t>
            </a:r>
            <a:r>
              <a:rPr lang="zh-TW" altLang="en-US" sz="2000" smtClean="0">
                <a:latin typeface="微軟正黑體" panose="020B0604030504040204" pitchFamily="34" charset="-120"/>
                <a:ea typeface="微軟正黑體" panose="020B0604030504040204" pitchFamily="34" charset="-120"/>
                <a:sym typeface="Wingdings" panose="05000000000000000000" pitchFamily="2" charset="2"/>
              </a:rPr>
              <a:t>調整完畢後同審查文件回覆資系</a:t>
            </a:r>
            <a:r>
              <a:rPr lang="en-US" altLang="zh-TW" sz="2000" smtClean="0">
                <a:latin typeface="微軟正黑體" panose="020B0604030504040204" pitchFamily="34" charset="-120"/>
                <a:ea typeface="微軟正黑體" panose="020B0604030504040204" pitchFamily="34" charset="-120"/>
                <a:sym typeface="Wingdings" panose="05000000000000000000" pitchFamily="2" charset="2"/>
              </a:rPr>
              <a:t>; </a:t>
            </a:r>
            <a:r>
              <a:rPr lang="zh-TW" altLang="en-US" sz="2000" smtClean="0">
                <a:latin typeface="微軟正黑體" panose="020B0604030504040204" pitchFamily="34" charset="-120"/>
                <a:ea typeface="微軟正黑體" panose="020B0604030504040204" pitchFamily="34" charset="-120"/>
                <a:sym typeface="Wingdings" panose="05000000000000000000" pitchFamily="2" charset="2"/>
              </a:rPr>
              <a:t>尚未收到回覆</a:t>
            </a:r>
            <a:endParaRPr lang="en-US" altLang="zh-TW" sz="2000" smtClean="0">
              <a:latin typeface="微軟正黑體" panose="020B0604030504040204" pitchFamily="34" charset="-120"/>
              <a:ea typeface="微軟正黑體" panose="020B0604030504040204" pitchFamily="34" charset="-120"/>
              <a:sym typeface="Wingdings" panose="05000000000000000000" pitchFamily="2" charset="2"/>
            </a:endParaRPr>
          </a:p>
          <a:p>
            <a:pPr marL="1257300" lvl="2" indent="-457200" eaLnBrk="1" hangingPunct="1">
              <a:lnSpc>
                <a:spcPct val="150000"/>
              </a:lnSpc>
              <a:spcBef>
                <a:spcPct val="0"/>
              </a:spcBef>
              <a:buFont typeface="Wingdings" panose="05000000000000000000" pitchFamily="2" charset="2"/>
              <a:buChar char="n"/>
            </a:pPr>
            <a:r>
              <a:rPr lang="en-US" altLang="zh-TW" sz="2000" smtClean="0">
                <a:latin typeface="微軟正黑體" panose="020B0604030504040204" pitchFamily="34" charset="-120"/>
                <a:ea typeface="微軟正黑體" panose="020B0604030504040204" pitchFamily="34" charset="-120"/>
                <a:sym typeface="Wingdings" panose="05000000000000000000" pitchFamily="2" charset="2"/>
              </a:rPr>
              <a:t>Mail2000</a:t>
            </a:r>
            <a:r>
              <a:rPr lang="zh-TW" altLang="en-US" sz="2000" smtClean="0">
                <a:latin typeface="微軟正黑體" panose="020B0604030504040204" pitchFamily="34" charset="-120"/>
                <a:ea typeface="微軟正黑體" panose="020B0604030504040204" pitchFamily="34" charset="-120"/>
                <a:sym typeface="Wingdings" panose="05000000000000000000" pitchFamily="2" charset="2"/>
              </a:rPr>
              <a:t>帳號改</a:t>
            </a:r>
            <a:r>
              <a:rPr lang="en-US" altLang="zh-TW" sz="2000" smtClean="0">
                <a:latin typeface="微軟正黑體" panose="020B0604030504040204" pitchFamily="34" charset="-120"/>
                <a:ea typeface="微軟正黑體" panose="020B0604030504040204" pitchFamily="34" charset="-120"/>
                <a:sym typeface="Wingdings" panose="05000000000000000000" pitchFamily="2" charset="2"/>
              </a:rPr>
              <a:t>AD</a:t>
            </a:r>
            <a:r>
              <a:rPr lang="zh-TW" altLang="en-US" sz="2000" smtClean="0">
                <a:latin typeface="微軟正黑體" panose="020B0604030504040204" pitchFamily="34" charset="-120"/>
                <a:ea typeface="微軟正黑體" panose="020B0604030504040204" pitchFamily="34" charset="-120"/>
                <a:sym typeface="Wingdings" panose="05000000000000000000" pitchFamily="2" charset="2"/>
              </a:rPr>
              <a:t>之密碼變更：</a:t>
            </a:r>
            <a:r>
              <a:rPr lang="en-US" altLang="zh-TW" sz="2000" smtClean="0">
                <a:latin typeface="微軟正黑體" panose="020B0604030504040204" pitchFamily="34" charset="-120"/>
                <a:ea typeface="微軟正黑體" panose="020B0604030504040204" pitchFamily="34" charset="-120"/>
                <a:sym typeface="Wingdings" panose="05000000000000000000" pitchFamily="2" charset="2"/>
              </a:rPr>
              <a:t>2020/06/15</a:t>
            </a:r>
            <a:r>
              <a:rPr lang="zh-TW" altLang="en-US" sz="2000" smtClean="0">
                <a:latin typeface="微軟正黑體" panose="020B0604030504040204" pitchFamily="34" charset="-120"/>
                <a:ea typeface="微軟正黑體" panose="020B0604030504040204" pitchFamily="34" charset="-120"/>
                <a:sym typeface="Wingdings" panose="05000000000000000000" pitchFamily="2" charset="2"/>
              </a:rPr>
              <a:t>已完成。</a:t>
            </a:r>
            <a:endParaRPr lang="en-US" altLang="zh-TW" sz="2000" smtClean="0">
              <a:latin typeface="微軟正黑體" panose="020B0604030504040204" pitchFamily="34" charset="-120"/>
              <a:ea typeface="微軟正黑體" panose="020B0604030504040204" pitchFamily="34" charset="-120"/>
              <a:sym typeface="Wingdings" panose="05000000000000000000" pitchFamily="2" charset="2"/>
            </a:endParaRPr>
          </a:p>
          <a:p>
            <a:pPr marL="1257300" lvl="2" indent="-457200" eaLnBrk="1" hangingPunct="1">
              <a:lnSpc>
                <a:spcPct val="150000"/>
              </a:lnSpc>
              <a:spcBef>
                <a:spcPct val="0"/>
              </a:spcBef>
              <a:buFont typeface="Wingdings" panose="05000000000000000000" pitchFamily="2" charset="2"/>
              <a:buChar char="n"/>
            </a:pPr>
            <a:endParaRPr lang="en-US" altLang="zh-TW" sz="2000" smtClean="0">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pPr>
            <a:endParaRPr lang="en-US" altLang="zh-TW" sz="2000" smtClean="0">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pPr>
            <a:endParaRPr lang="en-US" altLang="zh-TW" sz="1600" smtClean="0">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pPr>
            <a:endParaRPr lang="en-US" altLang="zh-TW" smtClean="0">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pPr>
            <a:endParaRPr lang="en-US" altLang="zh-TW" sz="2000" smtClean="0">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pPr>
            <a:endParaRPr lang="en-US" altLang="zh-TW" sz="160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841075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693738"/>
            <a:ext cx="6246813" cy="538162"/>
          </a:xfrm>
          <a:solidFill>
            <a:schemeClr val="accent2">
              <a:lumMod val="75000"/>
            </a:schemeClr>
          </a:solidFill>
        </p:spPr>
        <p:txBody>
          <a:bodyPr/>
          <a:lstStyle/>
          <a:p>
            <a:pPr>
              <a:defRPr/>
            </a:pPr>
            <a:r>
              <a:rPr lang="zh-TW" altLang="en-US" dirty="0" smtClean="0">
                <a:solidFill>
                  <a:schemeClr val="bg1"/>
                </a:solidFill>
              </a:rPr>
              <a:t>重大事件</a:t>
            </a:r>
            <a:r>
              <a:rPr lang="en-US" altLang="zh-TW" dirty="0" smtClean="0">
                <a:solidFill>
                  <a:schemeClr val="bg1"/>
                </a:solidFill>
              </a:rPr>
              <a:t>/</a:t>
            </a:r>
            <a:r>
              <a:rPr lang="zh-TW" altLang="en-US" dirty="0" smtClean="0">
                <a:solidFill>
                  <a:schemeClr val="bg1"/>
                </a:solidFill>
              </a:rPr>
              <a:t>需求說明</a:t>
            </a:r>
            <a:endParaRPr lang="zh-TW" altLang="en-US" dirty="0">
              <a:solidFill>
                <a:schemeClr val="bg1"/>
              </a:solidFill>
            </a:endParaRPr>
          </a:p>
        </p:txBody>
      </p:sp>
      <p:sp>
        <p:nvSpPr>
          <p:cNvPr id="13315" name="內容版面配置區 2"/>
          <p:cNvSpPr>
            <a:spLocks noGrp="1"/>
          </p:cNvSpPr>
          <p:nvPr>
            <p:ph sz="quarter" idx="10"/>
          </p:nvPr>
        </p:nvSpPr>
        <p:spPr bwMode="auto">
          <a:xfrm>
            <a:off x="0" y="1341438"/>
            <a:ext cx="9251950" cy="3887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TW" altLang="en-US" sz="2400" smtClean="0"/>
              <a:t>投資共用平台系統</a:t>
            </a:r>
            <a:endParaRPr lang="en-US" altLang="zh-TW" sz="2400" smtClean="0"/>
          </a:p>
          <a:p>
            <a:pPr marL="857250" lvl="1" indent="-457200" eaLnBrk="1" hangingPunct="1">
              <a:lnSpc>
                <a:spcPct val="150000"/>
              </a:lnSpc>
              <a:spcBef>
                <a:spcPct val="0"/>
              </a:spcBef>
              <a:buFont typeface="Wingdings" panose="05000000000000000000" pitchFamily="2" charset="2"/>
              <a:buChar char="n"/>
            </a:pPr>
            <a:r>
              <a:rPr lang="zh-TW" altLang="en-US" sz="2000" smtClean="0">
                <a:solidFill>
                  <a:srgbClr val="000000"/>
                </a:solidFill>
                <a:latin typeface="微軟正黑體" panose="020B0604030504040204" pitchFamily="34" charset="-120"/>
                <a:ea typeface="微軟正黑體" panose="020B0604030504040204" pitchFamily="34" charset="-120"/>
              </a:rPr>
              <a:t>需求單</a:t>
            </a:r>
            <a:endParaRPr lang="en-US" altLang="zh-TW" sz="2000" smtClean="0">
              <a:solidFill>
                <a:srgbClr val="000000"/>
              </a:solidFill>
              <a:latin typeface="微軟正黑體" panose="020B0604030504040204" pitchFamily="34" charset="-120"/>
              <a:ea typeface="微軟正黑體" panose="020B0604030504040204" pitchFamily="34" charset="-120"/>
            </a:endParaRPr>
          </a:p>
          <a:p>
            <a:pPr marL="1257300" lvl="2" indent="-457200" eaLnBrk="1" hangingPunct="1">
              <a:lnSpc>
                <a:spcPct val="150000"/>
              </a:lnSpc>
              <a:spcBef>
                <a:spcPct val="0"/>
              </a:spcBef>
              <a:buFont typeface="Wingdings" panose="05000000000000000000" pitchFamily="2" charset="2"/>
              <a:buChar char="n"/>
            </a:pPr>
            <a:r>
              <a:rPr lang="en-US" altLang="zh-TW" sz="1800" smtClean="0">
                <a:solidFill>
                  <a:srgbClr val="000000"/>
                </a:solidFill>
                <a:latin typeface="微軟正黑體" panose="020B0604030504040204" pitchFamily="34" charset="-120"/>
                <a:ea typeface="微軟正黑體" panose="020B0604030504040204" pitchFamily="34" charset="-120"/>
              </a:rPr>
              <a:t>RE201902704-</a:t>
            </a:r>
            <a:r>
              <a:rPr lang="zh-TW" altLang="en-US" sz="1800" smtClean="0">
                <a:solidFill>
                  <a:srgbClr val="000000"/>
                </a:solidFill>
                <a:latin typeface="微軟正黑體" panose="020B0604030504040204" pitchFamily="34" charset="-120"/>
                <a:ea typeface="微軟正黑體" panose="020B0604030504040204" pitchFamily="34" charset="-120"/>
              </a:rPr>
              <a:t>法規及風控管理系維護需求作業：原預計</a:t>
            </a:r>
            <a:r>
              <a:rPr lang="en-US" altLang="zh-TW" sz="1800" smtClean="0">
                <a:solidFill>
                  <a:srgbClr val="000000"/>
                </a:solidFill>
                <a:latin typeface="微軟正黑體" panose="020B0604030504040204" pitchFamily="34" charset="-120"/>
                <a:ea typeface="微軟正黑體" panose="020B0604030504040204" pitchFamily="34" charset="-120"/>
              </a:rPr>
              <a:t>7/3</a:t>
            </a:r>
            <a:r>
              <a:rPr lang="zh-TW" altLang="en-US" sz="1800" smtClean="0">
                <a:solidFill>
                  <a:srgbClr val="000000"/>
                </a:solidFill>
                <a:latin typeface="微軟正黑體" panose="020B0604030504040204" pitchFamily="34" charset="-120"/>
                <a:ea typeface="微軟正黑體" panose="020B0604030504040204" pitchFamily="34" charset="-120"/>
              </a:rPr>
              <a:t>前完成</a:t>
            </a:r>
            <a:r>
              <a:rPr lang="en-US" altLang="zh-TW" sz="1800" smtClean="0">
                <a:solidFill>
                  <a:srgbClr val="000000"/>
                </a:solidFill>
                <a:latin typeface="微軟正黑體" panose="020B0604030504040204" pitchFamily="34" charset="-120"/>
                <a:ea typeface="微軟正黑體" panose="020B0604030504040204" pitchFamily="34" charset="-120"/>
              </a:rPr>
              <a:t>UAT</a:t>
            </a:r>
            <a:r>
              <a:rPr lang="zh-TW" altLang="en-US" sz="1800" smtClean="0">
                <a:solidFill>
                  <a:srgbClr val="000000"/>
                </a:solidFill>
                <a:latin typeface="微軟正黑體" panose="020B0604030504040204" pitchFamily="34" charset="-120"/>
                <a:ea typeface="微軟正黑體" panose="020B0604030504040204" pitchFamily="34" charset="-120"/>
              </a:rPr>
              <a:t>，但因尚需取得每日帳務結帳用匯率，故需再調整程式。</a:t>
            </a:r>
            <a:endParaRPr lang="en-US" altLang="zh-TW" sz="1800" smtClean="0">
              <a:solidFill>
                <a:srgbClr val="000000"/>
              </a:solidFill>
              <a:latin typeface="微軟正黑體" panose="020B0604030504040204" pitchFamily="34" charset="-120"/>
              <a:ea typeface="微軟正黑體" panose="020B0604030504040204" pitchFamily="34" charset="-120"/>
            </a:endParaRPr>
          </a:p>
          <a:p>
            <a:pPr marL="1257300" lvl="2" indent="-457200" eaLnBrk="1" hangingPunct="1">
              <a:lnSpc>
                <a:spcPct val="150000"/>
              </a:lnSpc>
              <a:spcBef>
                <a:spcPct val="0"/>
              </a:spcBef>
              <a:buFont typeface="Wingdings" panose="05000000000000000000" pitchFamily="2" charset="2"/>
              <a:buChar char="n"/>
            </a:pPr>
            <a:r>
              <a:rPr lang="en-US" altLang="zh-TW" sz="1800" smtClean="0">
                <a:solidFill>
                  <a:srgbClr val="000000"/>
                </a:solidFill>
                <a:latin typeface="微軟正黑體" panose="020B0604030504040204" pitchFamily="34" charset="-120"/>
                <a:ea typeface="微軟正黑體" panose="020B0604030504040204" pitchFamily="34" charset="-120"/>
              </a:rPr>
              <a:t>RE202001712-Rule1007</a:t>
            </a:r>
            <a:r>
              <a:rPr lang="zh-TW" altLang="en-US" sz="1800" smtClean="0">
                <a:solidFill>
                  <a:srgbClr val="000000"/>
                </a:solidFill>
                <a:latin typeface="微軟正黑體" panose="020B0604030504040204" pitchFamily="34" charset="-120"/>
                <a:ea typeface="微軟正黑體" panose="020B0604030504040204" pitchFamily="34" charset="-120"/>
              </a:rPr>
              <a:t>規則調整：規格書確認完畢，程式開發完畢，本周預計完成</a:t>
            </a:r>
            <a:r>
              <a:rPr lang="en-US" altLang="zh-TW" sz="1800" smtClean="0">
                <a:solidFill>
                  <a:srgbClr val="000000"/>
                </a:solidFill>
                <a:latin typeface="微軟正黑體" panose="020B0604030504040204" pitchFamily="34" charset="-120"/>
                <a:ea typeface="微軟正黑體" panose="020B0604030504040204" pitchFamily="34" charset="-120"/>
              </a:rPr>
              <a:t>SIT</a:t>
            </a:r>
            <a:r>
              <a:rPr lang="zh-TW" altLang="en-US" sz="1800" smtClean="0">
                <a:solidFill>
                  <a:srgbClr val="000000"/>
                </a:solidFill>
                <a:latin typeface="微軟正黑體" panose="020B0604030504040204" pitchFamily="34" charset="-120"/>
                <a:ea typeface="微軟正黑體" panose="020B0604030504040204" pitchFamily="34" charset="-120"/>
              </a:rPr>
              <a:t>。</a:t>
            </a:r>
            <a:endParaRPr lang="en-US" altLang="zh-TW" sz="1800" smtClean="0">
              <a:solidFill>
                <a:srgbClr val="000000"/>
              </a:solidFill>
              <a:latin typeface="微軟正黑體" panose="020B0604030504040204" pitchFamily="34" charset="-120"/>
              <a:ea typeface="微軟正黑體" panose="020B0604030504040204" pitchFamily="34" charset="-120"/>
            </a:endParaRPr>
          </a:p>
          <a:p>
            <a:pPr marL="1257300" lvl="2" indent="-457200" eaLnBrk="1" hangingPunct="1">
              <a:lnSpc>
                <a:spcPct val="150000"/>
              </a:lnSpc>
              <a:spcBef>
                <a:spcPct val="0"/>
              </a:spcBef>
              <a:buFont typeface="Wingdings" panose="05000000000000000000" pitchFamily="2" charset="2"/>
              <a:buChar char="n"/>
            </a:pPr>
            <a:r>
              <a:rPr lang="en-US" altLang="zh-TW" sz="1800" smtClean="0">
                <a:solidFill>
                  <a:srgbClr val="000000"/>
                </a:solidFill>
                <a:latin typeface="微軟正黑體" panose="020B0604030504040204" pitchFamily="34" charset="-120"/>
                <a:ea typeface="微軟正黑體" panose="020B0604030504040204" pitchFamily="34" charset="-120"/>
              </a:rPr>
              <a:t>RE202000118-</a:t>
            </a:r>
            <a:r>
              <a:rPr lang="zh-TW" altLang="en-US" sz="1800" smtClean="0">
                <a:solidFill>
                  <a:srgbClr val="000000"/>
                </a:solidFill>
                <a:latin typeface="微軟正黑體" panose="020B0604030504040204" pitchFamily="34" charset="-120"/>
                <a:ea typeface="微軟正黑體" panose="020B0604030504040204" pitchFamily="34" charset="-120"/>
              </a:rPr>
              <a:t>獨立共用系統股票基本資料介接資料源及匯出功能：需求規格書撰寫中，預計本周請使用者確認</a:t>
            </a:r>
            <a:endParaRPr lang="en-US" altLang="zh-TW" sz="1800" smtClean="0">
              <a:solidFill>
                <a:srgbClr val="000000"/>
              </a:solidFill>
              <a:latin typeface="微軟正黑體" panose="020B0604030504040204" pitchFamily="34" charset="-120"/>
              <a:ea typeface="微軟正黑體" panose="020B0604030504040204" pitchFamily="34" charset="-120"/>
            </a:endParaRPr>
          </a:p>
          <a:p>
            <a:pPr marL="1257300" lvl="2" indent="-457200" eaLnBrk="1" hangingPunct="1">
              <a:lnSpc>
                <a:spcPct val="150000"/>
              </a:lnSpc>
              <a:spcBef>
                <a:spcPct val="0"/>
              </a:spcBef>
              <a:buFont typeface="Wingdings" panose="05000000000000000000" pitchFamily="2" charset="2"/>
              <a:buChar char="n"/>
            </a:pPr>
            <a:r>
              <a:rPr lang="en-US" altLang="zh-TW" sz="1800" smtClean="0">
                <a:solidFill>
                  <a:srgbClr val="000000"/>
                </a:solidFill>
                <a:latin typeface="微軟正黑體" panose="020B0604030504040204" pitchFamily="34" charset="-120"/>
                <a:ea typeface="微軟正黑體" panose="020B0604030504040204" pitchFamily="34" charset="-120"/>
              </a:rPr>
              <a:t>RE201903388-AML</a:t>
            </a:r>
            <a:r>
              <a:rPr lang="zh-TW" altLang="en-US" sz="1800" smtClean="0">
                <a:solidFill>
                  <a:srgbClr val="000000"/>
                </a:solidFill>
                <a:latin typeface="微軟正黑體" panose="020B0604030504040204" pitchFamily="34" charset="-120"/>
                <a:ea typeface="微軟正黑體" panose="020B0604030504040204" pitchFamily="34" charset="-120"/>
              </a:rPr>
              <a:t>檢核資料更新：</a:t>
            </a:r>
            <a:r>
              <a:rPr lang="en-US" altLang="zh-TW" sz="1800" smtClean="0">
                <a:solidFill>
                  <a:srgbClr val="000000"/>
                </a:solidFill>
                <a:latin typeface="微軟正黑體" panose="020B0604030504040204" pitchFamily="34" charset="-120"/>
                <a:ea typeface="微軟正黑體" panose="020B0604030504040204" pitchFamily="34" charset="-120"/>
              </a:rPr>
              <a:t>UAT</a:t>
            </a:r>
            <a:r>
              <a:rPr lang="zh-TW" altLang="en-US" sz="1800" smtClean="0">
                <a:solidFill>
                  <a:srgbClr val="000000"/>
                </a:solidFill>
                <a:latin typeface="微軟正黑體" panose="020B0604030504040204" pitchFamily="34" charset="-120"/>
                <a:ea typeface="微軟正黑體" panose="020B0604030504040204" pitchFamily="34" charset="-120"/>
              </a:rPr>
              <a:t>測試中。</a:t>
            </a:r>
            <a:endParaRPr lang="en-US" altLang="zh-TW" sz="1800" smtClean="0">
              <a:solidFill>
                <a:srgbClr val="000000"/>
              </a:solidFill>
              <a:latin typeface="微軟正黑體" panose="020B0604030504040204" pitchFamily="34" charset="-120"/>
              <a:ea typeface="微軟正黑體" panose="020B0604030504040204" pitchFamily="34" charset="-120"/>
            </a:endParaRPr>
          </a:p>
          <a:p>
            <a:pPr marL="1257300" lvl="2" indent="-457200" eaLnBrk="1" hangingPunct="1">
              <a:lnSpc>
                <a:spcPct val="150000"/>
              </a:lnSpc>
              <a:spcBef>
                <a:spcPct val="0"/>
              </a:spcBef>
              <a:buFont typeface="Wingdings" panose="05000000000000000000" pitchFamily="2" charset="2"/>
              <a:buChar char="n"/>
            </a:pPr>
            <a:r>
              <a:rPr lang="en-US" altLang="zh-TW" sz="1800" smtClean="0">
                <a:solidFill>
                  <a:srgbClr val="000000"/>
                </a:solidFill>
                <a:latin typeface="微軟正黑體" panose="020B0604030504040204" pitchFamily="34" charset="-120"/>
                <a:ea typeface="微軟正黑體" panose="020B0604030504040204" pitchFamily="34" charset="-120"/>
              </a:rPr>
              <a:t>RE202001397-</a:t>
            </a:r>
            <a:r>
              <a:rPr lang="zh-TW" altLang="en-US" sz="1800" smtClean="0">
                <a:solidFill>
                  <a:srgbClr val="000000"/>
                </a:solidFill>
                <a:latin typeface="微軟正黑體" panose="020B0604030504040204" pitchFamily="34" charset="-120"/>
                <a:ea typeface="微軟正黑體" panose="020B0604030504040204" pitchFamily="34" charset="-120"/>
              </a:rPr>
              <a:t>新增國內股票內規機制</a:t>
            </a:r>
            <a:r>
              <a:rPr lang="en-US" altLang="zh-TW" sz="1800" smtClean="0">
                <a:solidFill>
                  <a:srgbClr val="000000"/>
                </a:solidFill>
                <a:latin typeface="微軟正黑體" panose="020B0604030504040204" pitchFamily="34" charset="-120"/>
                <a:ea typeface="微軟正黑體" panose="020B0604030504040204" pitchFamily="34" charset="-120"/>
              </a:rPr>
              <a:t>(</a:t>
            </a:r>
            <a:r>
              <a:rPr lang="zh-TW" altLang="en-US" sz="1800" smtClean="0">
                <a:solidFill>
                  <a:srgbClr val="000000"/>
                </a:solidFill>
                <a:latin typeface="微軟正黑體" panose="020B0604030504040204" pitchFamily="34" charset="-120"/>
                <a:ea typeface="微軟正黑體" panose="020B0604030504040204" pitchFamily="34" charset="-120"/>
              </a:rPr>
              <a:t>債券</a:t>
            </a:r>
            <a:r>
              <a:rPr lang="en-US" altLang="zh-TW" sz="1800" smtClean="0">
                <a:solidFill>
                  <a:srgbClr val="000000"/>
                </a:solidFill>
                <a:latin typeface="微軟正黑體" panose="020B0604030504040204" pitchFamily="34" charset="-120"/>
                <a:ea typeface="微軟正黑體" panose="020B0604030504040204" pitchFamily="34" charset="-120"/>
              </a:rPr>
              <a:t>ETF)</a:t>
            </a:r>
            <a:r>
              <a:rPr lang="zh-TW" altLang="en-US" sz="1800" smtClean="0">
                <a:solidFill>
                  <a:srgbClr val="000000"/>
                </a:solidFill>
                <a:latin typeface="微軟正黑體" panose="020B0604030504040204" pitchFamily="34" charset="-120"/>
                <a:ea typeface="微軟正黑體" panose="020B0604030504040204" pitchFamily="34" charset="-120"/>
              </a:rPr>
              <a:t>：需求範圍待調整，預計本周產出需求規格。</a:t>
            </a:r>
            <a:endParaRPr lang="en-US" altLang="zh-TW" sz="1800" smtClean="0">
              <a:solidFill>
                <a:srgbClr val="000000"/>
              </a:solidFill>
              <a:latin typeface="微軟正黑體" panose="020B0604030504040204" pitchFamily="34" charset="-120"/>
              <a:ea typeface="微軟正黑體" panose="020B0604030504040204" pitchFamily="34" charset="-120"/>
            </a:endParaRPr>
          </a:p>
          <a:p>
            <a:pPr marL="1257300" lvl="2" indent="-457200" eaLnBrk="1" hangingPunct="1">
              <a:lnSpc>
                <a:spcPct val="150000"/>
              </a:lnSpc>
              <a:spcBef>
                <a:spcPct val="0"/>
              </a:spcBef>
              <a:buFont typeface="Wingdings" panose="05000000000000000000" pitchFamily="2" charset="2"/>
              <a:buChar char="Ø"/>
            </a:pPr>
            <a:endParaRPr lang="zh-TW" altLang="zh-TW" sz="1800" smtClean="0">
              <a:solidFill>
                <a:srgbClr val="000000"/>
              </a:solidFill>
              <a:latin typeface="微軟正黑體" panose="020B0604030504040204" pitchFamily="34" charset="-120"/>
              <a:ea typeface="微軟正黑體" panose="020B0604030504040204" pitchFamily="34" charset="-120"/>
            </a:endParaRPr>
          </a:p>
          <a:p>
            <a:pPr marL="857250" lvl="1" indent="-457200" eaLnBrk="1" hangingPunct="1">
              <a:lnSpc>
                <a:spcPct val="150000"/>
              </a:lnSpc>
              <a:spcBef>
                <a:spcPct val="0"/>
              </a:spcBef>
              <a:buFont typeface="Wingdings" panose="05000000000000000000" pitchFamily="2" charset="2"/>
              <a:buChar char="n"/>
            </a:pPr>
            <a:endParaRPr lang="en-US" altLang="zh-TW" sz="2000" smtClean="0">
              <a:solidFill>
                <a:srgbClr val="000000"/>
              </a:solidFill>
              <a:latin typeface="微軟正黑體" panose="020B0604030504040204" pitchFamily="34" charset="-120"/>
              <a:ea typeface="微軟正黑體" panose="020B0604030504040204" pitchFamily="34" charset="-120"/>
            </a:endParaRPr>
          </a:p>
          <a:p>
            <a:pPr marL="1714500" lvl="3" indent="-457200" eaLnBrk="1" hangingPunct="1">
              <a:lnSpc>
                <a:spcPct val="150000"/>
              </a:lnSpc>
              <a:spcBef>
                <a:spcPct val="0"/>
              </a:spcBef>
              <a:buFont typeface="Wingdings" panose="05000000000000000000" pitchFamily="2" charset="2"/>
              <a:buChar char="Ø"/>
            </a:pPr>
            <a:endParaRPr lang="en-US" altLang="zh-TW" sz="1400" smtClean="0">
              <a:solidFill>
                <a:srgbClr val="000000"/>
              </a:solidFill>
              <a:latin typeface="微軟正黑體" panose="020B0604030504040204" pitchFamily="34" charset="-120"/>
              <a:ea typeface="微軟正黑體" panose="020B0604030504040204" pitchFamily="34" charset="-120"/>
            </a:endParaRPr>
          </a:p>
          <a:p>
            <a:pPr marL="1257300" lvl="2" indent="-457200" eaLnBrk="1" hangingPunct="1">
              <a:lnSpc>
                <a:spcPct val="150000"/>
              </a:lnSpc>
              <a:spcBef>
                <a:spcPct val="0"/>
              </a:spcBef>
              <a:buFont typeface="Wingdings" panose="05000000000000000000" pitchFamily="2" charset="2"/>
              <a:buChar char="Ø"/>
            </a:pPr>
            <a:endParaRPr lang="zh-TW" altLang="zh-TW" sz="1600" b="1" smtClean="0">
              <a:solidFill>
                <a:srgbClr val="000000"/>
              </a:solidFill>
              <a:latin typeface="Calibri" panose="020F0502020204030204" pitchFamily="34" charset="0"/>
              <a:ea typeface="新細明體" panose="02020500000000000000" pitchFamily="18" charset="-120"/>
            </a:endParaRPr>
          </a:p>
          <a:p>
            <a:pPr marL="1257300" lvl="2" indent="-457200" eaLnBrk="1" hangingPunct="1">
              <a:lnSpc>
                <a:spcPct val="150000"/>
              </a:lnSpc>
              <a:spcBef>
                <a:spcPct val="0"/>
              </a:spcBef>
              <a:buFontTx/>
              <a:buNone/>
            </a:pPr>
            <a:endParaRPr lang="zh-TW" altLang="zh-TW" sz="1600" b="1" smtClean="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97098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1054100"/>
            <a:ext cx="6246813" cy="538163"/>
          </a:xfrm>
          <a:solidFill>
            <a:schemeClr val="accent2">
              <a:lumMod val="75000"/>
            </a:schemeClr>
          </a:solidFill>
        </p:spPr>
        <p:txBody>
          <a:bodyPr/>
          <a:lstStyle/>
          <a:p>
            <a:pPr>
              <a:defRPr/>
            </a:pPr>
            <a:r>
              <a:rPr lang="zh-TW" altLang="en-US" dirty="0" smtClean="0">
                <a:solidFill>
                  <a:schemeClr val="bg1"/>
                </a:solidFill>
              </a:rPr>
              <a:t>跨部協調</a:t>
            </a:r>
            <a:endParaRPr lang="zh-TW" altLang="en-US" dirty="0">
              <a:solidFill>
                <a:schemeClr val="bg1"/>
              </a:solidFill>
            </a:endParaRPr>
          </a:p>
        </p:txBody>
      </p:sp>
      <p:sp>
        <p:nvSpPr>
          <p:cNvPr id="8195" name="內容版面配置區 2"/>
          <p:cNvSpPr>
            <a:spLocks noGrp="1"/>
          </p:cNvSpPr>
          <p:nvPr>
            <p:ph sz="quarter" idx="10"/>
          </p:nvPr>
        </p:nvSpPr>
        <p:spPr bwMode="auto">
          <a:xfrm>
            <a:off x="539750" y="1701800"/>
            <a:ext cx="7993063" cy="46069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1" indent="0">
              <a:buFontTx/>
              <a:buNone/>
              <a:defRPr/>
            </a:pPr>
            <a:endParaRPr lang="zh-TW" altLang="en-US" sz="1800" dirty="0"/>
          </a:p>
          <a:p>
            <a:pPr lvl="1">
              <a:defRPr/>
            </a:pPr>
            <a:endParaRPr lang="en-US" altLang="zh-TW" sz="1800" dirty="0" smtClean="0">
              <a:latin typeface="微軟正黑體" panose="020B0604030504040204" pitchFamily="34" charset="-120"/>
              <a:ea typeface="微軟正黑體" panose="020B0604030504040204" pitchFamily="34" charset="-120"/>
              <a:cs typeface="+mn-cs"/>
            </a:endParaRPr>
          </a:p>
          <a:p>
            <a:pPr lvl="1">
              <a:defRPr/>
            </a:pPr>
            <a:endParaRPr lang="zh-TW" altLang="en-US" sz="1800" dirty="0">
              <a:latin typeface="微軟正黑體" panose="020B0604030504040204" pitchFamily="34" charset="-120"/>
              <a:ea typeface="微軟正黑體" panose="020B0604030504040204" pitchFamily="34" charset="-120"/>
              <a:cs typeface="+mn-cs"/>
            </a:endParaRPr>
          </a:p>
        </p:txBody>
      </p:sp>
      <p:sp>
        <p:nvSpPr>
          <p:cNvPr id="4" name="內容版面配置區 2"/>
          <p:cNvSpPr txBox="1">
            <a:spLocks/>
          </p:cNvSpPr>
          <p:nvPr/>
        </p:nvSpPr>
        <p:spPr bwMode="auto">
          <a:xfrm>
            <a:off x="250825" y="1773238"/>
            <a:ext cx="8713788" cy="40338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742950" marR="0" lvl="1" indent="-342900" algn="l" defTabSz="914400" rtl="0" eaLnBrk="0" fontAlgn="base" latinLnBrk="0" hangingPunct="0">
              <a:lnSpc>
                <a:spcPct val="100000"/>
              </a:lnSpc>
              <a:spcBef>
                <a:spcPct val="20000"/>
              </a:spcBef>
              <a:spcAft>
                <a:spcPct val="0"/>
              </a:spcAft>
              <a:buClrTx/>
              <a:buSzTx/>
              <a:buFont typeface="Wingdings" pitchFamily="2" charset="2"/>
              <a:buChar char="n"/>
              <a:tabLst/>
              <a:defRPr/>
            </a:pPr>
            <a:endParaRPr kumimoji="1" lang="en-US" altLang="zh-TW" sz="2000" b="0" i="0" u="none" strike="noStrike" kern="0" cap="none" spc="0" normalizeH="0" baseline="0" noProof="0" dirty="0">
              <a:ln>
                <a:noFill/>
              </a:ln>
              <a:solidFill>
                <a:srgbClr val="000000"/>
              </a:solidFill>
              <a:effectLst/>
              <a:uLnTx/>
              <a:uFillTx/>
              <a:latin typeface="微軟正黑體" pitchFamily="34" charset="-120"/>
              <a:ea typeface="微軟正黑體" pitchFamily="34" charset="-120"/>
              <a:cs typeface="+mn-cs"/>
            </a:endParaRPr>
          </a:p>
        </p:txBody>
      </p:sp>
      <p:sp>
        <p:nvSpPr>
          <p:cNvPr id="15365" name="內容版面配置區 2"/>
          <p:cNvSpPr txBox="1">
            <a:spLocks/>
          </p:cNvSpPr>
          <p:nvPr/>
        </p:nvSpPr>
        <p:spPr bwMode="auto">
          <a:xfrm>
            <a:off x="601663" y="1701800"/>
            <a:ext cx="8218487"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n"/>
              <a:tabLst/>
              <a:defRPr/>
            </a:pPr>
            <a:r>
              <a:rPr kumimoji="1" lang="en-US" altLang="zh-TW" sz="28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N/A</a:t>
            </a:r>
          </a:p>
        </p:txBody>
      </p:sp>
    </p:spTree>
    <p:extLst>
      <p:ext uri="{BB962C8B-B14F-4D97-AF65-F5344CB8AC3E}">
        <p14:creationId xmlns:p14="http://schemas.microsoft.com/office/powerpoint/2010/main" val="42513757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750" y="1054100"/>
            <a:ext cx="6246813" cy="538163"/>
          </a:xfrm>
          <a:solidFill>
            <a:schemeClr val="accent2">
              <a:lumMod val="75000"/>
            </a:schemeClr>
          </a:solidFill>
        </p:spPr>
        <p:txBody>
          <a:bodyPr/>
          <a:lstStyle/>
          <a:p>
            <a:pPr>
              <a:defRPr/>
            </a:pPr>
            <a:r>
              <a:rPr lang="zh-TW" altLang="en-US" dirty="0" smtClean="0">
                <a:solidFill>
                  <a:schemeClr val="bg1"/>
                </a:solidFill>
              </a:rPr>
              <a:t>其它</a:t>
            </a:r>
            <a:r>
              <a:rPr lang="zh-TW" altLang="en-US" dirty="0">
                <a:solidFill>
                  <a:schemeClr val="bg1"/>
                </a:solidFill>
              </a:rPr>
              <a:t>議題報告</a:t>
            </a:r>
          </a:p>
        </p:txBody>
      </p:sp>
      <p:sp>
        <p:nvSpPr>
          <p:cNvPr id="8195" name="內容版面配置區 2"/>
          <p:cNvSpPr>
            <a:spLocks noGrp="1"/>
          </p:cNvSpPr>
          <p:nvPr>
            <p:ph sz="quarter" idx="10"/>
          </p:nvPr>
        </p:nvSpPr>
        <p:spPr bwMode="auto">
          <a:xfrm>
            <a:off x="539750" y="1701800"/>
            <a:ext cx="7993063" cy="46069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1" indent="0">
              <a:buFontTx/>
              <a:buNone/>
              <a:defRPr/>
            </a:pPr>
            <a:endParaRPr lang="zh-TW" altLang="en-US" sz="1800" dirty="0"/>
          </a:p>
          <a:p>
            <a:pPr lvl="1">
              <a:defRPr/>
            </a:pPr>
            <a:endParaRPr lang="en-US" altLang="zh-TW" sz="1800" dirty="0" smtClean="0">
              <a:latin typeface="微軟正黑體" panose="020B0604030504040204" pitchFamily="34" charset="-120"/>
              <a:ea typeface="微軟正黑體" panose="020B0604030504040204" pitchFamily="34" charset="-120"/>
              <a:cs typeface="+mn-cs"/>
            </a:endParaRPr>
          </a:p>
          <a:p>
            <a:pPr marL="457200" lvl="1" indent="0">
              <a:buFontTx/>
              <a:buNone/>
              <a:defRPr/>
            </a:pPr>
            <a:endParaRPr lang="zh-TW" altLang="en-US" sz="1800" dirty="0">
              <a:latin typeface="微軟正黑體" panose="020B0604030504040204" pitchFamily="34" charset="-120"/>
              <a:ea typeface="微軟正黑體" panose="020B0604030504040204" pitchFamily="34" charset="-120"/>
              <a:cs typeface="+mn-cs"/>
            </a:endParaRPr>
          </a:p>
        </p:txBody>
      </p:sp>
      <p:sp>
        <p:nvSpPr>
          <p:cNvPr id="4" name="內容版面配置區 2"/>
          <p:cNvSpPr txBox="1">
            <a:spLocks/>
          </p:cNvSpPr>
          <p:nvPr/>
        </p:nvSpPr>
        <p:spPr bwMode="auto">
          <a:xfrm>
            <a:off x="250825" y="1773238"/>
            <a:ext cx="8713788" cy="20177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742950" marR="0" lvl="1" indent="-342900" algn="l" defTabSz="914400" rtl="0" eaLnBrk="0" fontAlgn="base" latinLnBrk="0" hangingPunct="0">
              <a:lnSpc>
                <a:spcPct val="100000"/>
              </a:lnSpc>
              <a:spcBef>
                <a:spcPct val="20000"/>
              </a:spcBef>
              <a:spcAft>
                <a:spcPct val="0"/>
              </a:spcAft>
              <a:buClrTx/>
              <a:buSzTx/>
              <a:buFont typeface="Wingdings" pitchFamily="2" charset="2"/>
              <a:buChar char="n"/>
              <a:tabLst/>
              <a:defRPr/>
            </a:pPr>
            <a:endParaRPr kumimoji="1" lang="en-US" altLang="zh-TW" sz="2000" b="0" i="0" u="none" strike="noStrike" kern="0" cap="none" spc="0" normalizeH="0" baseline="0" noProof="0" dirty="0">
              <a:ln>
                <a:noFill/>
              </a:ln>
              <a:solidFill>
                <a:srgbClr val="000000"/>
              </a:solidFill>
              <a:effectLst/>
              <a:uLnTx/>
              <a:uFillTx/>
              <a:latin typeface="微軟正黑體" pitchFamily="34" charset="-120"/>
              <a:ea typeface="微軟正黑體" pitchFamily="34" charset="-120"/>
              <a:cs typeface="+mn-cs"/>
            </a:endParaRPr>
          </a:p>
        </p:txBody>
      </p:sp>
      <p:sp>
        <p:nvSpPr>
          <p:cNvPr id="16389" name="內容版面配置區 2"/>
          <p:cNvSpPr txBox="1">
            <a:spLocks/>
          </p:cNvSpPr>
          <p:nvPr/>
        </p:nvSpPr>
        <p:spPr bwMode="auto">
          <a:xfrm>
            <a:off x="746125" y="1773238"/>
            <a:ext cx="663416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u="sng">
                <a:solidFill>
                  <a:schemeClr val="tx1"/>
                </a:solidFill>
                <a:latin typeface="Times New Roman" panose="02020603050405020304" pitchFamily="18" charset="0"/>
                <a:ea typeface="新細明體" panose="02020500000000000000" pitchFamily="18" charset="-120"/>
              </a:defRPr>
            </a:lvl1pPr>
            <a:lvl2pPr marL="857250" indent="-457200">
              <a:defRPr kumimoji="1" sz="2400" u="sng">
                <a:solidFill>
                  <a:schemeClr val="tx1"/>
                </a:solidFill>
                <a:latin typeface="Times New Roman" panose="02020603050405020304" pitchFamily="18" charset="0"/>
                <a:ea typeface="新細明體" panose="02020500000000000000" pitchFamily="18" charset="-120"/>
              </a:defRPr>
            </a:lvl2pPr>
            <a:lvl3pPr marL="1257300" indent="-4572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tabLst/>
              <a:defRPr/>
            </a:pPr>
            <a:r>
              <a:rPr kumimoji="1" lang="en-US" altLang="zh-TW" sz="2000" b="0" i="0" u="none" strike="noStrike" kern="1200" cap="none" spc="0" normalizeH="0" baseline="0" noProof="0" smtClean="0">
                <a:ln>
                  <a:noFill/>
                </a:ln>
                <a:solidFill>
                  <a:srgbClr val="000000"/>
                </a:solidFill>
                <a:effectLst/>
                <a:uLnTx/>
                <a:uFillTx/>
                <a:latin typeface="微軟正黑體" panose="020B0604030504040204" pitchFamily="34" charset="-120"/>
                <a:ea typeface="微軟正黑體" panose="020B0604030504040204" pitchFamily="34" charset="-120"/>
                <a:cs typeface="+mn-cs"/>
              </a:rPr>
              <a:t>N/A</a:t>
            </a:r>
          </a:p>
        </p:txBody>
      </p:sp>
    </p:spTree>
    <p:extLst>
      <p:ext uri="{BB962C8B-B14F-4D97-AF65-F5344CB8AC3E}">
        <p14:creationId xmlns:p14="http://schemas.microsoft.com/office/powerpoint/2010/main" val="18011907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p:cNvSpPr>
          <p:nvPr>
            <p:ph type="title"/>
          </p:nvPr>
        </p:nvSpPr>
        <p:spPr bwMode="auto">
          <a:xfrm>
            <a:off x="611188" y="2279237"/>
            <a:ext cx="8229600" cy="11427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kumimoji="0" lang="zh-TW" altLang="en-US" sz="5400">
                <a:solidFill>
                  <a:srgbClr val="000000"/>
                </a:solidFill>
              </a:rPr>
              <a:t>課務報告</a:t>
            </a:r>
            <a:r>
              <a:rPr kumimoji="0" lang="en-US" altLang="zh-TW" sz="5400">
                <a:solidFill>
                  <a:srgbClr val="000000"/>
                </a:solidFill>
              </a:rPr>
              <a:t>-</a:t>
            </a:r>
            <a:r>
              <a:rPr kumimoji="0" lang="zh-TW" altLang="en-US" sz="5400">
                <a:solidFill>
                  <a:srgbClr val="000000"/>
                </a:solidFill>
              </a:rPr>
              <a:t>財管資訊課</a:t>
            </a:r>
            <a:br>
              <a:rPr kumimoji="0" lang="zh-TW" altLang="en-US" sz="5400">
                <a:solidFill>
                  <a:srgbClr val="000000"/>
                </a:solidFill>
              </a:rPr>
            </a:br>
            <a:endParaRPr lang="zh-TW" altLang="en-US" sz="5400"/>
          </a:p>
        </p:txBody>
      </p:sp>
      <p:sp>
        <p:nvSpPr>
          <p:cNvPr id="31747" name="頁尾版面配置區 2"/>
          <p:cNvSpPr>
            <a:spLocks noGrp="1"/>
          </p:cNvSpPr>
          <p:nvPr>
            <p:ph type="ftr"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9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機密等級：密            日期：</a:t>
            </a:r>
            <a:r>
              <a:rPr kumimoji="1" lang="en-US" altLang="zh-TW" sz="9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2020/03/03</a:t>
            </a:r>
            <a:endParaRPr kumimoji="1" lang="zh-TW" altLang="en-US" sz="9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endParaRPr>
          </a:p>
        </p:txBody>
      </p:sp>
      <p:sp>
        <p:nvSpPr>
          <p:cNvPr id="31748" name="文字方塊 1"/>
          <p:cNvSpPr txBox="1">
            <a:spLocks noChangeArrowheads="1"/>
          </p:cNvSpPr>
          <p:nvPr/>
        </p:nvSpPr>
        <p:spPr bwMode="auto">
          <a:xfrm>
            <a:off x="2673361" y="3668955"/>
            <a:ext cx="3878263" cy="584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32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報告人：柯文齡經理</a:t>
            </a:r>
          </a:p>
        </p:txBody>
      </p:sp>
      <p:sp>
        <p:nvSpPr>
          <p:cNvPr id="5" name="頁尾版面配置區 3"/>
          <p:cNvSpPr>
            <a:spLocks noGrp="1"/>
          </p:cNvSpPr>
          <p:nvPr>
            <p:ph type="ftr" sz="quarter" idx="11"/>
          </p:nvPr>
        </p:nvSpPr>
        <p:spPr bwMode="auto">
          <a:xfrm>
            <a:off x="250825" y="6383307"/>
            <a:ext cx="6783388" cy="287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eaLnBrk="1" hangingPunct="1"/>
            <a:r>
              <a:rPr lang="zh-TW" altLang="en-US" sz="900" u="none" dirty="0">
                <a:solidFill>
                  <a:srgbClr val="000000"/>
                </a:solidFill>
                <a:latin typeface="微軟正黑體" pitchFamily="34" charset="-120"/>
                <a:ea typeface="微軟正黑體" pitchFamily="34" charset="-120"/>
              </a:rPr>
              <a:t>機密等級：密            日期</a:t>
            </a:r>
            <a:r>
              <a:rPr lang="zh-TW" altLang="en-US" sz="900" u="none" dirty="0" smtClean="0">
                <a:solidFill>
                  <a:srgbClr val="000000"/>
                </a:solidFill>
                <a:latin typeface="微軟正黑體" pitchFamily="34" charset="-120"/>
                <a:ea typeface="微軟正黑體" pitchFamily="34" charset="-120"/>
              </a:rPr>
              <a:t>：</a:t>
            </a:r>
            <a:r>
              <a:rPr lang="en-US" altLang="zh-TW" sz="900" u="none" dirty="0" smtClean="0">
                <a:solidFill>
                  <a:srgbClr val="000000"/>
                </a:solidFill>
                <a:latin typeface="微軟正黑體" pitchFamily="34" charset="-120"/>
                <a:ea typeface="微軟正黑體" pitchFamily="34" charset="-120"/>
              </a:rPr>
              <a:t>2020/07/07</a:t>
            </a:r>
          </a:p>
        </p:txBody>
      </p:sp>
    </p:spTree>
    <p:extLst>
      <p:ext uri="{BB962C8B-B14F-4D97-AF65-F5344CB8AC3E}">
        <p14:creationId xmlns:p14="http://schemas.microsoft.com/office/powerpoint/2010/main" val="87893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508744" y="1019596"/>
          <a:ext cx="3847232" cy="2485670"/>
        </p:xfrm>
        <a:graphic>
          <a:graphicData uri="http://schemas.openxmlformats.org/drawingml/2006/table">
            <a:tbl>
              <a:tblPr/>
              <a:tblGrid>
                <a:gridCol w="1326952">
                  <a:extLst>
                    <a:ext uri="{9D8B030D-6E8A-4147-A177-3AD203B41FA5}">
                      <a16:colId xmlns:a16="http://schemas.microsoft.com/office/drawing/2014/main" val="3639051638"/>
                    </a:ext>
                  </a:extLst>
                </a:gridCol>
                <a:gridCol w="504056">
                  <a:extLst>
                    <a:ext uri="{9D8B030D-6E8A-4147-A177-3AD203B41FA5}">
                      <a16:colId xmlns:a16="http://schemas.microsoft.com/office/drawing/2014/main" val="3722694775"/>
                    </a:ext>
                  </a:extLst>
                </a:gridCol>
                <a:gridCol w="471773">
                  <a:extLst>
                    <a:ext uri="{9D8B030D-6E8A-4147-A177-3AD203B41FA5}">
                      <a16:colId xmlns:a16="http://schemas.microsoft.com/office/drawing/2014/main" val="279760663"/>
                    </a:ext>
                  </a:extLst>
                </a:gridCol>
                <a:gridCol w="526122">
                  <a:extLst>
                    <a:ext uri="{9D8B030D-6E8A-4147-A177-3AD203B41FA5}">
                      <a16:colId xmlns:a16="http://schemas.microsoft.com/office/drawing/2014/main" val="1037838670"/>
                    </a:ext>
                  </a:extLst>
                </a:gridCol>
                <a:gridCol w="526122">
                  <a:extLst>
                    <a:ext uri="{9D8B030D-6E8A-4147-A177-3AD203B41FA5}">
                      <a16:colId xmlns:a16="http://schemas.microsoft.com/office/drawing/2014/main" val="1671155938"/>
                    </a:ext>
                  </a:extLst>
                </a:gridCol>
                <a:gridCol w="492207">
                  <a:extLst>
                    <a:ext uri="{9D8B030D-6E8A-4147-A177-3AD203B41FA5}">
                      <a16:colId xmlns:a16="http://schemas.microsoft.com/office/drawing/2014/main" val="3126030477"/>
                    </a:ext>
                  </a:extLst>
                </a:gridCol>
              </a:tblGrid>
              <a:tr h="225970">
                <a:tc>
                  <a:txBody>
                    <a:bodyPr/>
                    <a:lstStyle/>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程式預定完成日</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2503840926"/>
                  </a:ext>
                </a:extLst>
              </a:tr>
              <a:tr h="225970">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r>
                        <a:rPr lang="en-US" altLang="zh-TW" sz="1400" b="1" i="0" u="none" strike="noStrike">
                          <a:solidFill>
                            <a:srgbClr val="000000"/>
                          </a:solidFill>
                          <a:effectLst/>
                          <a:latin typeface="標楷體" panose="03000509000000000000" pitchFamily="65" charset="-120"/>
                          <a:ea typeface="標楷體" panose="03000509000000000000" pitchFamily="65" charset="-120"/>
                        </a:rPr>
                        <a:t>3</a:t>
                      </a:r>
                      <a:r>
                        <a:rPr lang="zh-TW" altLang="en-US" sz="1400" b="1" i="0" u="none" strike="noStrike">
                          <a:solidFill>
                            <a:srgbClr val="000000"/>
                          </a:solidFill>
                          <a:effectLst/>
                          <a:latin typeface="標楷體" panose="03000509000000000000" pitchFamily="65" charset="-120"/>
                          <a:ea typeface="標楷體" panose="03000509000000000000" pitchFamily="65" charset="-120"/>
                        </a:rPr>
                        <a:t>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4</a:t>
                      </a: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5</a:t>
                      </a: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6</a:t>
                      </a: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r>
                        <a:rPr lang="zh-TW" altLang="en-US" sz="1400" b="1" i="0" u="none" strike="noStrike">
                          <a:solidFill>
                            <a:srgbClr val="000000"/>
                          </a:solidFill>
                          <a:effectLst/>
                          <a:latin typeface="標楷體" panose="03000509000000000000" pitchFamily="65" charset="-120"/>
                          <a:ea typeface="標楷體" panose="03000509000000000000" pitchFamily="65" charset="-120"/>
                        </a:rPr>
                        <a:t>總計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628383915"/>
                  </a:ext>
                </a:extLst>
              </a:tr>
              <a:tr h="225970">
                <a:tc>
                  <a:txBody>
                    <a:bodyPr/>
                    <a:lstStyle/>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名稱</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834367733"/>
                  </a:ext>
                </a:extLst>
              </a:tr>
              <a:tr h="225970">
                <a:tc>
                  <a:txBody>
                    <a:bodyPr/>
                    <a:lstStyle/>
                    <a:p>
                      <a:pPr algn="l" fontAlgn="ct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共同作業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1</a:t>
                      </a: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5830370"/>
                  </a:ext>
                </a:extLst>
              </a:tr>
              <a:tr h="225970">
                <a:tc>
                  <a:txBody>
                    <a:bodyPr/>
                    <a:lstStyle/>
                    <a:p>
                      <a:pPr algn="l" fontAlgn="ct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批次作業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標楷體" panose="03000509000000000000" pitchFamily="65" charset="-120"/>
                          <a:ea typeface="標楷體" panose="03000509000000000000" pitchFamily="65" charset="-12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758648"/>
                  </a:ext>
                </a:extLst>
              </a:tr>
              <a:tr h="225970">
                <a:tc>
                  <a:txBody>
                    <a:bodyPr/>
                    <a:lstStyle/>
                    <a:p>
                      <a:pPr algn="l" fontAlgn="ct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帳務作業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66732"/>
                  </a:ext>
                </a:extLst>
              </a:tr>
              <a:tr h="225970">
                <a:tc>
                  <a:txBody>
                    <a:bodyPr/>
                    <a:lstStyle/>
                    <a:p>
                      <a:pPr algn="l" fontAlgn="ct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業務作業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950805"/>
                  </a:ext>
                </a:extLst>
              </a:tr>
              <a:tr h="225970">
                <a:tc>
                  <a:txBody>
                    <a:bodyPr/>
                    <a:lstStyle/>
                    <a:p>
                      <a:pPr algn="l" fontAlgn="ct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管理性作業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chemeClr val="tx1"/>
                          </a:solidFill>
                          <a:effectLst/>
                          <a:latin typeface="標楷體" panose="03000509000000000000" pitchFamily="65" charset="-120"/>
                          <a:ea typeface="標楷體" panose="03000509000000000000" pitchFamily="65" charset="-120"/>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US" altLang="zh-TW" sz="1400" b="0" i="0" u="none" strike="noStrike" dirty="0">
                        <a:solidFill>
                          <a:schemeClr val="tx1"/>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US" altLang="zh-TW" sz="1400" b="0" i="0" u="none" strike="noStrike" dirty="0">
                        <a:solidFill>
                          <a:schemeClr val="tx1"/>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4349833"/>
                  </a:ext>
                </a:extLst>
              </a:tr>
              <a:tr h="225970">
                <a:tc>
                  <a:txBody>
                    <a:bodyPr/>
                    <a:lstStyle/>
                    <a:p>
                      <a:pPr algn="l" fontAlgn="ctr"/>
                      <a:r>
                        <a:rPr lang="zh-TW" altLang="en-US" sz="1400" b="0" i="0" u="none" strike="noStrike">
                          <a:solidFill>
                            <a:srgbClr val="000000"/>
                          </a:solidFill>
                          <a:effectLst/>
                          <a:latin typeface="標楷體" panose="03000509000000000000" pitchFamily="65" charset="-120"/>
                          <a:ea typeface="標楷體" panose="03000509000000000000" pitchFamily="65" charset="-120"/>
                        </a:rPr>
                        <a:t>遵循法令作業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036825"/>
                  </a:ext>
                </a:extLst>
              </a:tr>
              <a:tr h="225970">
                <a:tc>
                  <a:txBody>
                    <a:bodyPr/>
                    <a:lstStyle/>
                    <a:p>
                      <a:pPr algn="l" fontAlgn="ct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顧客管理作業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chemeClr val="tx1"/>
                          </a:solidFill>
                          <a:effectLst/>
                          <a:latin typeface="標楷體" panose="03000509000000000000" pitchFamily="65" charset="-120"/>
                          <a:ea typeface="標楷體" panose="03000509000000000000" pitchFamily="65" charset="-120"/>
                        </a:rPr>
                        <a:t>1</a:t>
                      </a:r>
                      <a:endParaRPr lang="zh-TW" alt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zh-TW" alt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7137985"/>
                  </a:ext>
                </a:extLst>
              </a:tr>
              <a:tr h="225970">
                <a:tc>
                  <a:txBody>
                    <a:bodyPr/>
                    <a:lstStyle/>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總計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r" fontAlgn="ct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59/59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r" fontAlgn="ctr"/>
                      <a:r>
                        <a:rPr lang="en-US" altLang="zh-TW" sz="1400" b="1" i="0" u="none" strike="noStrike" dirty="0">
                          <a:solidFill>
                            <a:schemeClr val="tx1"/>
                          </a:solidFill>
                          <a:effectLst/>
                          <a:latin typeface="標楷體" panose="03000509000000000000" pitchFamily="65" charset="-120"/>
                          <a:ea typeface="標楷體" panose="03000509000000000000" pitchFamily="65" charset="-120"/>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r" fontAlgn="ctr"/>
                      <a:r>
                        <a:rPr lang="en-US" altLang="zh-TW" sz="1400" b="1" i="0" u="none" strike="noStrike" dirty="0">
                          <a:solidFill>
                            <a:schemeClr val="tx1"/>
                          </a:solidFill>
                          <a:effectLst/>
                          <a:latin typeface="標楷體" panose="03000509000000000000" pitchFamily="65" charset="-120"/>
                          <a:ea typeface="標楷體" panose="03000509000000000000" pitchFamily="65" charset="-12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r" fontAlgn="ctr"/>
                      <a:r>
                        <a:rPr lang="en-US" altLang="zh-TW" sz="1400" b="1" i="0" u="none" strike="noStrike" dirty="0">
                          <a:solidFill>
                            <a:schemeClr val="tx1"/>
                          </a:solidFill>
                          <a:effectLst/>
                          <a:latin typeface="標楷體" panose="03000509000000000000" pitchFamily="65" charset="-120"/>
                          <a:ea typeface="標楷體" panose="03000509000000000000" pitchFamily="65" charset="-12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r" fontAlgn="ct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2903441665"/>
                  </a:ext>
                </a:extLst>
              </a:tr>
            </a:tbl>
          </a:graphicData>
        </a:graphic>
      </p:graphicFrame>
      <p:graphicFrame>
        <p:nvGraphicFramePr>
          <p:cNvPr id="5" name="表格 4"/>
          <p:cNvGraphicFramePr>
            <a:graphicFrameLocks noGrp="1"/>
          </p:cNvGraphicFramePr>
          <p:nvPr>
            <p:extLst/>
          </p:nvPr>
        </p:nvGraphicFramePr>
        <p:xfrm>
          <a:off x="4499235" y="1019595"/>
          <a:ext cx="4032450" cy="2482207"/>
        </p:xfrm>
        <a:graphic>
          <a:graphicData uri="http://schemas.openxmlformats.org/drawingml/2006/table">
            <a:tbl>
              <a:tblPr/>
              <a:tblGrid>
                <a:gridCol w="1768565">
                  <a:extLst>
                    <a:ext uri="{9D8B030D-6E8A-4147-A177-3AD203B41FA5}">
                      <a16:colId xmlns:a16="http://schemas.microsoft.com/office/drawing/2014/main" val="1922471230"/>
                    </a:ext>
                  </a:extLst>
                </a:gridCol>
                <a:gridCol w="608456">
                  <a:extLst>
                    <a:ext uri="{9D8B030D-6E8A-4147-A177-3AD203B41FA5}">
                      <a16:colId xmlns:a16="http://schemas.microsoft.com/office/drawing/2014/main" val="653970197"/>
                    </a:ext>
                  </a:extLst>
                </a:gridCol>
                <a:gridCol w="576064">
                  <a:extLst>
                    <a:ext uri="{9D8B030D-6E8A-4147-A177-3AD203B41FA5}">
                      <a16:colId xmlns:a16="http://schemas.microsoft.com/office/drawing/2014/main" val="1140766612"/>
                    </a:ext>
                  </a:extLst>
                </a:gridCol>
                <a:gridCol w="610632">
                  <a:extLst>
                    <a:ext uri="{9D8B030D-6E8A-4147-A177-3AD203B41FA5}">
                      <a16:colId xmlns:a16="http://schemas.microsoft.com/office/drawing/2014/main" val="4194740150"/>
                    </a:ext>
                  </a:extLst>
                </a:gridCol>
                <a:gridCol w="468733">
                  <a:extLst>
                    <a:ext uri="{9D8B030D-6E8A-4147-A177-3AD203B41FA5}">
                      <a16:colId xmlns:a16="http://schemas.microsoft.com/office/drawing/2014/main" val="3507234508"/>
                    </a:ext>
                  </a:extLst>
                </a:gridCol>
              </a:tblGrid>
              <a:tr h="203148">
                <a:tc>
                  <a:txBody>
                    <a:bodyPr/>
                    <a:lstStyle/>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單測預定完成日</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362345988"/>
                  </a:ext>
                </a:extLst>
              </a:tr>
              <a:tr h="203148">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r>
                        <a:rPr lang="en-US" altLang="zh-TW" sz="1400" b="1" i="0" u="none" strike="noStrike">
                          <a:solidFill>
                            <a:srgbClr val="000000"/>
                          </a:solidFill>
                          <a:effectLst/>
                          <a:latin typeface="標楷體" panose="03000509000000000000" pitchFamily="65" charset="-120"/>
                          <a:ea typeface="標楷體" panose="03000509000000000000" pitchFamily="65" charset="-120"/>
                        </a:rPr>
                        <a:t>4</a:t>
                      </a:r>
                      <a:r>
                        <a:rPr lang="zh-TW" altLang="en-US" sz="1400" b="1" i="0" u="none" strike="noStrike">
                          <a:solidFill>
                            <a:srgbClr val="000000"/>
                          </a:solidFill>
                          <a:effectLst/>
                          <a:latin typeface="標楷體" panose="03000509000000000000" pitchFamily="65" charset="-120"/>
                          <a:ea typeface="標楷體" panose="03000509000000000000" pitchFamily="65" charset="-120"/>
                        </a:rPr>
                        <a:t>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r>
                        <a:rPr lang="en-US" altLang="zh-TW" sz="1400" b="1" i="0" u="none" strike="noStrike">
                          <a:solidFill>
                            <a:srgbClr val="000000"/>
                          </a:solidFill>
                          <a:effectLst/>
                          <a:latin typeface="標楷體" panose="03000509000000000000" pitchFamily="65" charset="-120"/>
                          <a:ea typeface="標楷體" panose="03000509000000000000" pitchFamily="65" charset="-120"/>
                        </a:rPr>
                        <a:t>5</a:t>
                      </a:r>
                      <a:r>
                        <a:rPr lang="zh-TW" altLang="en-US" sz="1400" b="1" i="0" u="none" strike="noStrike">
                          <a:solidFill>
                            <a:srgbClr val="000000"/>
                          </a:solidFill>
                          <a:effectLst/>
                          <a:latin typeface="標楷體" panose="03000509000000000000" pitchFamily="65" charset="-120"/>
                          <a:ea typeface="標楷體" panose="03000509000000000000" pitchFamily="65" charset="-120"/>
                        </a:rPr>
                        <a:t>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r>
                        <a:rPr lang="en-US" altLang="zh-TW" sz="1400" b="1" i="0" u="none" strike="noStrike">
                          <a:solidFill>
                            <a:srgbClr val="000000"/>
                          </a:solidFill>
                          <a:effectLst/>
                          <a:latin typeface="標楷體" panose="03000509000000000000" pitchFamily="65" charset="-120"/>
                          <a:ea typeface="標楷體" panose="03000509000000000000" pitchFamily="65" charset="-120"/>
                        </a:rPr>
                        <a:t>6</a:t>
                      </a:r>
                      <a:r>
                        <a:rPr lang="zh-TW" altLang="en-US" sz="1400" b="1" i="0" u="none" strike="noStrike">
                          <a:solidFill>
                            <a:srgbClr val="000000"/>
                          </a:solidFill>
                          <a:effectLst/>
                          <a:latin typeface="標楷體" panose="03000509000000000000" pitchFamily="65" charset="-120"/>
                          <a:ea typeface="標楷體" panose="03000509000000000000" pitchFamily="65" charset="-120"/>
                        </a:rPr>
                        <a:t>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r>
                        <a:rPr lang="zh-TW" altLang="en-US" sz="1400" b="1" i="0" u="none" strike="noStrike">
                          <a:solidFill>
                            <a:srgbClr val="000000"/>
                          </a:solidFill>
                          <a:effectLst/>
                          <a:latin typeface="標楷體" panose="03000509000000000000" pitchFamily="65" charset="-120"/>
                          <a:ea typeface="標楷體" panose="03000509000000000000" pitchFamily="65" charset="-120"/>
                        </a:rPr>
                        <a:t>總計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4248198316"/>
                  </a:ext>
                </a:extLst>
              </a:tr>
              <a:tr h="203148">
                <a:tc>
                  <a:txBody>
                    <a:bodyPr/>
                    <a:lstStyle/>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名稱</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l" fontAlgn="ctr"/>
                      <a:endParaRPr lang="zh-TW" altLang="en-US" sz="14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3428044872"/>
                  </a:ext>
                </a:extLst>
              </a:tr>
              <a:tr h="203148">
                <a:tc>
                  <a:txBody>
                    <a:bodyPr/>
                    <a:lstStyle/>
                    <a:p>
                      <a:pPr algn="l" fontAlgn="ct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共同作業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12/12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1/1</a:t>
                      </a: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920717"/>
                  </a:ext>
                </a:extLst>
              </a:tr>
              <a:tr h="203148">
                <a:tc>
                  <a:txBody>
                    <a:bodyPr/>
                    <a:lstStyle/>
                    <a:p>
                      <a:pPr algn="l" fontAlgn="ct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批次作業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標楷體" panose="03000509000000000000" pitchFamily="65" charset="-120"/>
                          <a:ea typeface="標楷體" panose="03000509000000000000" pitchFamily="65" charset="-12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7979518"/>
                  </a:ext>
                </a:extLst>
              </a:tr>
              <a:tr h="203148">
                <a:tc>
                  <a:txBody>
                    <a:bodyPr/>
                    <a:lstStyle/>
                    <a:p>
                      <a:pPr algn="l" fontAlgn="ct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帳務作業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標楷體" panose="03000509000000000000" pitchFamily="65" charset="-120"/>
                          <a:ea typeface="標楷體" panose="03000509000000000000" pitchFamily="65" charset="-12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3665934"/>
                  </a:ext>
                </a:extLst>
              </a:tr>
              <a:tr h="203148">
                <a:tc>
                  <a:txBody>
                    <a:bodyPr/>
                    <a:lstStyle/>
                    <a:p>
                      <a:pPr algn="l" fontAlgn="ctr"/>
                      <a:r>
                        <a:rPr lang="zh-TW" altLang="en-US" sz="1400" b="0" i="0" u="none" strike="noStrike" dirty="0">
                          <a:solidFill>
                            <a:srgbClr val="000000"/>
                          </a:solidFill>
                          <a:effectLst/>
                          <a:latin typeface="標楷體" panose="03000509000000000000" pitchFamily="65" charset="-120"/>
                          <a:ea typeface="標楷體" panose="03000509000000000000" pitchFamily="65" charset="-120"/>
                        </a:rPr>
                        <a:t>業務作業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13/13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標楷體" panose="03000509000000000000" pitchFamily="65" charset="-120"/>
                          <a:ea typeface="標楷體" panose="03000509000000000000" pitchFamily="65" charset="-12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6512008"/>
                  </a:ext>
                </a:extLst>
              </a:tr>
              <a:tr h="253357">
                <a:tc>
                  <a:txBody>
                    <a:bodyPr/>
                    <a:lstStyle/>
                    <a:p>
                      <a:pPr algn="l" fontAlgn="ctr"/>
                      <a:r>
                        <a:rPr lang="zh-TW" altLang="en-US" sz="1400" b="0" i="0" u="none" strike="noStrike">
                          <a:solidFill>
                            <a:srgbClr val="000000"/>
                          </a:solidFill>
                          <a:effectLst/>
                          <a:latin typeface="標楷體" panose="03000509000000000000" pitchFamily="65" charset="-120"/>
                          <a:ea typeface="標楷體" panose="03000509000000000000" pitchFamily="65" charset="-120"/>
                        </a:rPr>
                        <a:t>管理性作業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標楷體" panose="03000509000000000000" pitchFamily="65" charset="-120"/>
                          <a:ea typeface="標楷體" panose="03000509000000000000" pitchFamily="65" charset="-12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4734524"/>
                  </a:ext>
                </a:extLst>
              </a:tr>
              <a:tr h="203148">
                <a:tc>
                  <a:txBody>
                    <a:bodyPr/>
                    <a:lstStyle/>
                    <a:p>
                      <a:pPr algn="l" fontAlgn="ctr"/>
                      <a:r>
                        <a:rPr lang="zh-TW" altLang="en-US" sz="1400" b="0" i="0" u="none" strike="noStrike">
                          <a:solidFill>
                            <a:srgbClr val="000000"/>
                          </a:solidFill>
                          <a:effectLst/>
                          <a:latin typeface="標楷體" panose="03000509000000000000" pitchFamily="65" charset="-120"/>
                          <a:ea typeface="標楷體" panose="03000509000000000000" pitchFamily="65" charset="-120"/>
                        </a:rPr>
                        <a:t>遵循法令作業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808299"/>
                  </a:ext>
                </a:extLst>
              </a:tr>
              <a:tr h="203148">
                <a:tc>
                  <a:txBody>
                    <a:bodyPr/>
                    <a:lstStyle/>
                    <a:p>
                      <a:pPr algn="l" fontAlgn="ctr"/>
                      <a:r>
                        <a:rPr lang="zh-TW" altLang="en-US" sz="1400" b="0" i="0" u="none" strike="noStrike">
                          <a:solidFill>
                            <a:srgbClr val="000000"/>
                          </a:solidFill>
                          <a:effectLst/>
                          <a:latin typeface="標楷體" panose="03000509000000000000" pitchFamily="65" charset="-120"/>
                          <a:ea typeface="標楷體" panose="03000509000000000000" pitchFamily="65" charset="-120"/>
                        </a:rPr>
                        <a:t>顧客管理作業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1/1</a:t>
                      </a:r>
                      <a:endParaRPr lang="zh-TW" alt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zh-TW" sz="1400" b="0" i="0" u="none" strike="noStrike" dirty="0">
                          <a:solidFill>
                            <a:srgbClr val="000000"/>
                          </a:solidFill>
                          <a:effectLst/>
                          <a:latin typeface="標楷體" panose="03000509000000000000" pitchFamily="65" charset="-120"/>
                          <a:ea typeface="標楷體" panose="03000509000000000000" pitchFamily="65" charset="-12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470180"/>
                  </a:ext>
                </a:extLst>
              </a:tr>
              <a:tr h="203148">
                <a:tc>
                  <a:txBody>
                    <a:bodyPr/>
                    <a:lstStyle/>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總計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r" fontAlgn="ct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16/16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r" fontAlgn="ct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35/35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r" fontAlgn="ct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19/19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tc>
                  <a:txBody>
                    <a:bodyPr/>
                    <a:lstStyle/>
                    <a:p>
                      <a:pPr algn="r" fontAlgn="ct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6F1"/>
                    </a:solidFill>
                  </a:tcPr>
                </a:tc>
                <a:extLst>
                  <a:ext uri="{0D108BD9-81ED-4DB2-BD59-A6C34878D82A}">
                    <a16:rowId xmlns:a16="http://schemas.microsoft.com/office/drawing/2014/main" val="2964388816"/>
                  </a:ext>
                </a:extLst>
              </a:tr>
            </a:tbl>
          </a:graphicData>
        </a:graphic>
      </p:graphicFrame>
      <p:graphicFrame>
        <p:nvGraphicFramePr>
          <p:cNvPr id="11" name="表格 10"/>
          <p:cNvGraphicFramePr>
            <a:graphicFrameLocks noGrp="1"/>
          </p:cNvGraphicFramePr>
          <p:nvPr>
            <p:extLst/>
          </p:nvPr>
        </p:nvGraphicFramePr>
        <p:xfrm>
          <a:off x="508744" y="3501803"/>
          <a:ext cx="8023696" cy="3168352"/>
        </p:xfrm>
        <a:graphic>
          <a:graphicData uri="http://schemas.openxmlformats.org/drawingml/2006/table">
            <a:tbl>
              <a:tblPr/>
              <a:tblGrid>
                <a:gridCol w="692140">
                  <a:extLst>
                    <a:ext uri="{9D8B030D-6E8A-4147-A177-3AD203B41FA5}">
                      <a16:colId xmlns:a16="http://schemas.microsoft.com/office/drawing/2014/main" val="2590318824"/>
                    </a:ext>
                  </a:extLst>
                </a:gridCol>
                <a:gridCol w="7331556">
                  <a:extLst>
                    <a:ext uri="{9D8B030D-6E8A-4147-A177-3AD203B41FA5}">
                      <a16:colId xmlns:a16="http://schemas.microsoft.com/office/drawing/2014/main" val="477828243"/>
                    </a:ext>
                  </a:extLst>
                </a:gridCol>
              </a:tblGrid>
              <a:tr h="3168352">
                <a:tc>
                  <a:txBody>
                    <a:bodyPr/>
                    <a:lstStyle/>
                    <a:p>
                      <a:pPr algn="ctr" fontAlgn="ctr"/>
                      <a:r>
                        <a:rPr lang="zh-TW" altLang="en-US" sz="1400" b="1" i="0" u="none" strike="noStrike" dirty="0">
                          <a:effectLst/>
                          <a:latin typeface="標楷體" panose="03000509000000000000" pitchFamily="65" charset="-120"/>
                          <a:ea typeface="標楷體" panose="03000509000000000000" pitchFamily="65" charset="-120"/>
                        </a:rPr>
                        <a:t>說明</a:t>
                      </a: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marL="0" indent="0" algn="l" fontAlgn="ctr">
                        <a:buFont typeface="+mj-lt"/>
                        <a:buNone/>
                      </a:pPr>
                      <a:endParaRPr lang="en-US" altLang="zh-TW" sz="1200" b="1" i="0" u="none" strike="noStrike" dirty="0">
                        <a:solidFill>
                          <a:srgbClr val="0000FF"/>
                        </a:solidFill>
                        <a:effectLst/>
                        <a:latin typeface="標楷體" panose="03000509000000000000" pitchFamily="65" charset="-120"/>
                        <a:ea typeface="標楷體" panose="03000509000000000000" pitchFamily="65" charset="-120"/>
                      </a:endParaRPr>
                    </a:p>
                    <a:p>
                      <a:pPr marL="228600" indent="-228600" algn="l" fontAlgn="ctr">
                        <a:buFont typeface="+mj-lt"/>
                        <a:buAutoNum type="arabicPeriod"/>
                      </a:pPr>
                      <a:r>
                        <a:rPr lang="zh-TW" altLang="en-US" sz="12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5/29</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 新增</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客戶交互運用檔</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 </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原客戶交互運用資料在</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客戶資料主檔</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中，考量子公司擴充所需，將轉為獨立</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Table</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a:t>
                      </a:r>
                      <a:endParaRPr lang="en-US" altLang="zh-TW" sz="1400" b="1" i="0" u="none" strike="noStrike" dirty="0">
                        <a:solidFill>
                          <a:srgbClr val="0000FF"/>
                        </a:solidFill>
                        <a:effectLst/>
                        <a:latin typeface="標楷體" panose="03000509000000000000" pitchFamily="65" charset="-120"/>
                        <a:ea typeface="標楷體" panose="03000509000000000000" pitchFamily="65" charset="-120"/>
                      </a:endParaRPr>
                    </a:p>
                    <a:p>
                      <a:pPr marL="342900" marR="0" lvl="0" indent="-342900" algn="l" defTabSz="914400" rtl="0" eaLnBrk="1" fontAlgn="ctr" latinLnBrk="0" hangingPunct="1">
                        <a:lnSpc>
                          <a:spcPct val="100000"/>
                        </a:lnSpc>
                        <a:spcBef>
                          <a:spcPts val="0"/>
                        </a:spcBef>
                        <a:spcAft>
                          <a:spcPts val="0"/>
                        </a:spcAft>
                        <a:buClrTx/>
                        <a:buSzTx/>
                        <a:buFont typeface="+mj-lt"/>
                        <a:buAutoNum type="arabicPeriod"/>
                        <a:tabLst/>
                        <a:defRPr/>
                      </a:pP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6/05</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新增</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b="1" i="0" u="none" strike="noStrike" kern="1200" dirty="0">
                          <a:solidFill>
                            <a:srgbClr val="0000FF"/>
                          </a:solidFill>
                          <a:effectLst/>
                          <a:latin typeface="標楷體" panose="03000509000000000000" pitchFamily="65" charset="-120"/>
                          <a:ea typeface="標楷體" panose="03000509000000000000" pitchFamily="65" charset="-120"/>
                          <a:cs typeface="+mn-cs"/>
                        </a:rPr>
                        <a:t>會計借新還舊檔</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 </a:t>
                      </a:r>
                      <a:r>
                        <a:rPr lang="en-US" altLang="zh-TW"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dirty="0">
                          <a:solidFill>
                            <a:srgbClr val="0000FF"/>
                          </a:solidFill>
                        </a:rPr>
                        <a:t>  </a:t>
                      </a:r>
                      <a:r>
                        <a:rPr lang="zh-TW" altLang="en-US" sz="1400" b="1" i="0" u="none" strike="noStrike" kern="1200" dirty="0">
                          <a:solidFill>
                            <a:srgbClr val="0000FF"/>
                          </a:solidFill>
                          <a:effectLst/>
                          <a:latin typeface="標楷體" panose="03000509000000000000" pitchFamily="65" charset="-120"/>
                          <a:ea typeface="標楷體" panose="03000509000000000000" pitchFamily="65" charset="-120"/>
                          <a:cs typeface="+mn-cs"/>
                        </a:rPr>
                        <a:t>原規劃借新還舊保留於會計明細中</a:t>
                      </a:r>
                      <a:r>
                        <a:rPr lang="zh-TW" altLang="en-US" sz="1400" b="1" i="0" u="none" strike="noStrike" dirty="0">
                          <a:solidFill>
                            <a:srgbClr val="0000FF"/>
                          </a:solidFill>
                          <a:effectLst/>
                          <a:latin typeface="標楷體" panose="03000509000000000000" pitchFamily="65" charset="-120"/>
                          <a:ea typeface="標楷體" panose="03000509000000000000" pitchFamily="65" charset="-120"/>
                        </a:rPr>
                        <a:t>，</a:t>
                      </a:r>
                      <a:r>
                        <a:rPr lang="zh-TW" altLang="en-US" sz="1400" b="1" i="0" u="none" strike="noStrike" kern="1200" dirty="0">
                          <a:solidFill>
                            <a:srgbClr val="0000FF"/>
                          </a:solidFill>
                          <a:effectLst/>
                          <a:latin typeface="標楷體" panose="03000509000000000000" pitchFamily="65" charset="-120"/>
                          <a:ea typeface="標楷體" panose="03000509000000000000" pitchFamily="65" charset="-120"/>
                          <a:cs typeface="+mn-cs"/>
                        </a:rPr>
                        <a:t>但配合批次作業另獨立一個</a:t>
                      </a:r>
                      <a:r>
                        <a:rPr lang="en-US" altLang="zh-TW" sz="1400" b="1" i="0" u="none" strike="noStrike" kern="1200" dirty="0">
                          <a:solidFill>
                            <a:srgbClr val="0000FF"/>
                          </a:solidFill>
                          <a:effectLst/>
                          <a:latin typeface="標楷體" panose="03000509000000000000" pitchFamily="65" charset="-120"/>
                          <a:ea typeface="標楷體" panose="03000509000000000000" pitchFamily="65" charset="-120"/>
                          <a:cs typeface="+mn-cs"/>
                        </a:rPr>
                        <a:t>Table</a:t>
                      </a:r>
                      <a:r>
                        <a:rPr lang="zh-TW" altLang="en-US" sz="1400" b="1" i="0" u="none" strike="noStrike" kern="1200" dirty="0">
                          <a:solidFill>
                            <a:srgbClr val="0000FF"/>
                          </a:solidFill>
                          <a:effectLst/>
                          <a:latin typeface="標楷體" panose="03000509000000000000" pitchFamily="65" charset="-120"/>
                          <a:ea typeface="標楷體" panose="03000509000000000000" pitchFamily="65" charset="-120"/>
                          <a:cs typeface="+mn-cs"/>
                        </a:rPr>
                        <a:t>。</a:t>
                      </a:r>
                      <a:endParaRPr lang="en-US" altLang="zh-TW" sz="1400" b="1" i="0" u="none" strike="noStrike" kern="1200" dirty="0">
                        <a:solidFill>
                          <a:srgbClr val="0000FF"/>
                        </a:solidFill>
                        <a:effectLst/>
                        <a:latin typeface="標楷體" panose="03000509000000000000" pitchFamily="65" charset="-120"/>
                        <a:ea typeface="標楷體" panose="03000509000000000000" pitchFamily="65" charset="-120"/>
                        <a:cs typeface="+mn-cs"/>
                      </a:endParaRPr>
                    </a:p>
                    <a:p>
                      <a:pPr marL="342900" indent="-342900" algn="l" fontAlgn="ctr">
                        <a:buFont typeface="+mj-lt"/>
                        <a:buAutoNum type="arabicPeriod"/>
                      </a:pPr>
                      <a:r>
                        <a:rPr lang="zh-TW" altLang="en-US" sz="1400" b="1" i="0" u="none" strike="noStrike" kern="1200" dirty="0">
                          <a:solidFill>
                            <a:srgbClr val="0000FF"/>
                          </a:solidFill>
                          <a:effectLst/>
                          <a:latin typeface="標楷體" panose="03000509000000000000" pitchFamily="65" charset="-120"/>
                          <a:ea typeface="標楷體" panose="03000509000000000000" pitchFamily="65" charset="-120"/>
                          <a:cs typeface="+mn-cs"/>
                        </a:rPr>
                        <a:t>客戶戶籍地通訊地地址切割</a:t>
                      </a:r>
                      <a:r>
                        <a:rPr lang="en-US" altLang="zh-TW" sz="1400" b="1" i="0" u="none" strike="noStrike" kern="1200" dirty="0">
                          <a:solidFill>
                            <a:srgbClr val="0000FF"/>
                          </a:solidFill>
                          <a:effectLst/>
                          <a:latin typeface="標楷體" panose="03000509000000000000" pitchFamily="65" charset="-120"/>
                          <a:ea typeface="標楷體" panose="03000509000000000000" pitchFamily="65" charset="-120"/>
                          <a:cs typeface="+mn-cs"/>
                        </a:rPr>
                        <a:t>:</a:t>
                      </a:r>
                      <a:r>
                        <a:rPr lang="zh-TW" altLang="en-US" sz="1400" b="1" i="0" u="none" strike="noStrike" kern="1200" dirty="0">
                          <a:solidFill>
                            <a:srgbClr val="0000FF"/>
                          </a:solidFill>
                          <a:effectLst/>
                          <a:latin typeface="標楷體" panose="03000509000000000000" pitchFamily="65" charset="-120"/>
                          <a:ea typeface="標楷體" panose="03000509000000000000" pitchFamily="65" charset="-120"/>
                          <a:cs typeface="+mn-cs"/>
                        </a:rPr>
                        <a:t>舊系統地址為單一欄位且無明確填寫規範，新系統將分為縣市、鄉鎮區、地段、路名、巷、弄、號、樓等欄位。現正檢視資料更新轉換程式</a:t>
                      </a:r>
                      <a:r>
                        <a:rPr lang="zh-TW" altLang="en-US" sz="1400" b="1" i="0" u="none" strike="noStrike" kern="1200" dirty="0" smtClean="0">
                          <a:solidFill>
                            <a:srgbClr val="0000FF"/>
                          </a:solidFill>
                          <a:effectLst/>
                          <a:latin typeface="標楷體" panose="03000509000000000000" pitchFamily="65" charset="-120"/>
                          <a:ea typeface="標楷體" panose="03000509000000000000" pitchFamily="65" charset="-120"/>
                          <a:cs typeface="+mn-cs"/>
                        </a:rPr>
                        <a:t>。</a:t>
                      </a:r>
                      <a:endParaRPr lang="en-US" altLang="zh-TW" sz="1400" b="1" i="0" u="none" strike="noStrike" kern="1200" dirty="0" smtClean="0">
                        <a:solidFill>
                          <a:srgbClr val="0000FF"/>
                        </a:solidFill>
                        <a:effectLst/>
                        <a:latin typeface="標楷體" panose="03000509000000000000" pitchFamily="65" charset="-120"/>
                        <a:ea typeface="標楷體" panose="03000509000000000000" pitchFamily="65" charset="-120"/>
                        <a:cs typeface="+mn-cs"/>
                      </a:endParaRPr>
                    </a:p>
                    <a:p>
                      <a:pPr marL="342900" indent="-342900" algn="l" fontAlgn="ctr">
                        <a:buFont typeface="+mj-lt"/>
                        <a:buAutoNum type="arabicPeriod"/>
                      </a:pPr>
                      <a:r>
                        <a:rPr lang="zh-TW" altLang="en-US"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預定於</a:t>
                      </a:r>
                      <a:r>
                        <a:rPr lang="en-US" altLang="zh-TW"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Oracle</a:t>
                      </a:r>
                      <a:r>
                        <a:rPr lang="zh-TW" altLang="en-US"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安裝後轉入</a:t>
                      </a:r>
                      <a:r>
                        <a:rPr lang="en-US" altLang="zh-TW"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2020/6/30</a:t>
                      </a:r>
                      <a:r>
                        <a:rPr lang="zh-TW" altLang="en-US"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備份資料</a:t>
                      </a:r>
                      <a:r>
                        <a:rPr lang="en-US" altLang="zh-TW"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月底備份還晶環境</a:t>
                      </a:r>
                      <a:r>
                        <a:rPr lang="en-US" altLang="zh-TW"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a:t>
                      </a:r>
                      <a:r>
                        <a:rPr lang="zh-TW" altLang="en-US" sz="1400" b="1" i="0" u="none" strike="noStrike" kern="1200" dirty="0" smtClean="0">
                          <a:solidFill>
                            <a:srgbClr val="FF0000"/>
                          </a:solidFill>
                          <a:effectLst/>
                          <a:latin typeface="標楷體" panose="03000509000000000000" pitchFamily="65" charset="-120"/>
                          <a:ea typeface="標楷體" panose="03000509000000000000" pitchFamily="65" charset="-120"/>
                          <a:cs typeface="+mn-cs"/>
                        </a:rPr>
                        <a:t>。</a:t>
                      </a:r>
                      <a:endParaRPr lang="en-US" altLang="zh-TW" sz="1400" b="1" i="0" u="none" strike="noStrike" kern="1200" dirty="0">
                        <a:solidFill>
                          <a:srgbClr val="FF0000"/>
                        </a:solidFill>
                        <a:effectLst/>
                        <a:latin typeface="標楷體" panose="03000509000000000000" pitchFamily="65" charset="-120"/>
                        <a:ea typeface="標楷體" panose="03000509000000000000" pitchFamily="65" charset="-120"/>
                        <a:cs typeface="+mn-cs"/>
                      </a:endParaRPr>
                    </a:p>
                    <a:p>
                      <a:pPr marL="0" indent="0" algn="l" fontAlgn="ctr">
                        <a:buFont typeface="+mj-lt"/>
                        <a:buNone/>
                      </a:pPr>
                      <a:endParaRPr lang="zh-TW" altLang="en-US" sz="1200" b="1" i="0" u="none" strike="noStrike" kern="1200" dirty="0">
                        <a:solidFill>
                          <a:srgbClr val="FF0000"/>
                        </a:solidFill>
                        <a:effectLst/>
                        <a:latin typeface="標楷體" panose="03000509000000000000" pitchFamily="65" charset="-120"/>
                        <a:ea typeface="標楷體" panose="03000509000000000000" pitchFamily="65" charset="-120"/>
                        <a:cs typeface="+mn-cs"/>
                      </a:endParaRPr>
                    </a:p>
                  </a:txBody>
                  <a:tcPr marL="6095" marR="6095" marT="6095"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BF1DE"/>
                    </a:solidFill>
                  </a:tcPr>
                </a:tc>
                <a:extLst>
                  <a:ext uri="{0D108BD9-81ED-4DB2-BD59-A6C34878D82A}">
                    <a16:rowId xmlns:a16="http://schemas.microsoft.com/office/drawing/2014/main" val="2985888415"/>
                  </a:ext>
                </a:extLst>
              </a:tr>
            </a:tbl>
          </a:graphicData>
        </a:graphic>
      </p:graphicFrame>
      <p:sp>
        <p:nvSpPr>
          <p:cNvPr id="8" name="Rectangle 2">
            <a:extLst>
              <a:ext uri="{FF2B5EF4-FFF2-40B4-BE49-F238E27FC236}">
                <a16:creationId xmlns:a16="http://schemas.microsoft.com/office/drawing/2014/main" id="{8F0DF829-3F3B-46FF-9CAB-B8F4E02109D9}"/>
              </a:ext>
            </a:extLst>
          </p:cNvPr>
          <p:cNvSpPr txBox="1">
            <a:spLocks noChangeArrowheads="1"/>
          </p:cNvSpPr>
          <p:nvPr>
            <p:custDataLst>
              <p:tags r:id="rId1"/>
            </p:custDataLst>
          </p:nvPr>
        </p:nvSpPr>
        <p:spPr>
          <a:xfrm>
            <a:off x="2051720" y="117426"/>
            <a:ext cx="6768752" cy="792162"/>
          </a:xfrm>
          <a:prstGeom prst="rect">
            <a:avLst/>
          </a:prstGeom>
          <a:extLst>
            <a:ext uri="{91240B29-F687-4F45-9708-019B960494DF}">
              <a14:hiddenLine xmlns:a14="http://schemas.microsoft.com/office/drawing/2010/main" w="9525" cap="flat" algn="ctr">
                <a:solidFill>
                  <a:srgbClr val="000000"/>
                </a:solidFill>
                <a:miter lim="800000"/>
                <a:headEnd type="none" w="med" len="med"/>
                <a:tailEnd type="none" w="med" len="med"/>
              </a14:hiddenLine>
            </a:ext>
          </a:extLst>
        </p:spPr>
        <p:txBody>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專案目前進度</a:t>
            </a:r>
            <a:r>
              <a:rPr kumimoji="1" lang="en-US" altLang="zh-TW"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a:t>
            </a:r>
            <a:r>
              <a:rPr kumimoji="1" lang="zh-TW"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資料轉換</a:t>
            </a:r>
            <a:endParaRPr kumimoji="1" lang="zh-TW"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p:txBody>
      </p:sp>
    </p:spTree>
    <p:extLst>
      <p:ext uri="{BB962C8B-B14F-4D97-AF65-F5344CB8AC3E}">
        <p14:creationId xmlns:p14="http://schemas.microsoft.com/office/powerpoint/2010/main" val="2859240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3"/>
          <p:cNvSpPr>
            <a:spLocks noChangeArrowheads="1"/>
          </p:cNvSpPr>
          <p:nvPr/>
        </p:nvSpPr>
        <p:spPr bwMode="auto">
          <a:xfrm>
            <a:off x="108538" y="1270056"/>
            <a:ext cx="8888365" cy="552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762" lvl="1" indent="-342762" defTabSz="914034" eaLnBrk="0" hangingPunct="0">
              <a:buFont typeface="Wingdings" panose="05000000000000000000" pitchFamily="2" charset="2"/>
              <a:buChar char="n"/>
              <a:defRPr/>
            </a:pPr>
            <a:r>
              <a:rPr kumimoji="0" lang="zh-TW" altLang="en-US" sz="1400" b="1" u="none" dirty="0">
                <a:solidFill>
                  <a:srgbClr val="000000"/>
                </a:solidFill>
                <a:latin typeface="微軟正黑體" pitchFamily="34" charset="-120"/>
                <a:ea typeface="微軟正黑體" pitchFamily="34" charset="-120"/>
              </a:rPr>
              <a:t>核心未承保保單個人資料保存議題</a:t>
            </a:r>
            <a:endParaRPr kumimoji="0" lang="en-US" altLang="zh-TW" sz="1400" b="1"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a:defRPr/>
            </a:pPr>
            <a:r>
              <a:rPr kumimoji="0" lang="zh-TW" altLang="en-US" sz="1200" u="none" dirty="0">
                <a:solidFill>
                  <a:srgbClr val="000000"/>
                </a:solidFill>
                <a:latin typeface="微軟正黑體" pitchFamily="34" charset="-120"/>
                <a:ea typeface="微軟正黑體" pitchFamily="34" charset="-120"/>
              </a:rPr>
              <a:t>法源：保險業招攬及核保理賠辦法 第七條第五項，未承保件個人資料之保存程序，應符合下列規定</a:t>
            </a:r>
            <a:endParaRPr kumimoji="0" lang="en-US" altLang="zh-TW" sz="1200"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a:defRPr/>
            </a:pPr>
            <a:endParaRPr kumimoji="0" lang="en-US" altLang="zh-TW" sz="1200"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a:defRPr/>
            </a:pPr>
            <a:endParaRPr kumimoji="0" lang="en-US" altLang="zh-TW" sz="1200"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a:defRPr/>
            </a:pPr>
            <a:endParaRPr kumimoji="0" lang="en-US" altLang="zh-TW" sz="1200"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a:defRPr/>
            </a:pPr>
            <a:endParaRPr kumimoji="0" lang="en-US" altLang="zh-TW" sz="1200"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a:defRPr/>
            </a:pPr>
            <a:endParaRPr kumimoji="0" lang="en-US" altLang="zh-TW" sz="1200"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a:defRPr/>
            </a:pPr>
            <a:endParaRPr kumimoji="0" lang="en-US" altLang="zh-TW" sz="1200"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a:defRPr/>
            </a:pPr>
            <a:endParaRPr kumimoji="0" lang="en-US" altLang="zh-TW" sz="1200"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a:defRPr/>
            </a:pPr>
            <a:r>
              <a:rPr kumimoji="0" lang="zh-TW" altLang="en-US" sz="1200" u="none" dirty="0">
                <a:solidFill>
                  <a:srgbClr val="000000"/>
                </a:solidFill>
                <a:latin typeface="微軟正黑體" pitchFamily="34" charset="-120"/>
                <a:ea typeface="微軟正黑體" pitchFamily="34" charset="-120"/>
              </a:rPr>
              <a:t>公司規劃</a:t>
            </a:r>
            <a:endParaRPr kumimoji="0" lang="en-US" altLang="zh-TW" sz="1200" u="none" dirty="0">
              <a:solidFill>
                <a:srgbClr val="000000"/>
              </a:solidFill>
              <a:latin typeface="微軟正黑體" pitchFamily="34" charset="-120"/>
              <a:ea typeface="微軟正黑體" pitchFamily="34" charset="-120"/>
            </a:endParaRPr>
          </a:p>
          <a:p>
            <a:pPr marL="1256798" lvl="3" indent="-342762" defTabSz="914034" eaLnBrk="0" hangingPunct="0">
              <a:buFont typeface="Wingdings" panose="05000000000000000000" pitchFamily="2" charset="2"/>
              <a:buChar char="l"/>
              <a:defRPr/>
            </a:pPr>
            <a:r>
              <a:rPr kumimoji="0" lang="zh-TW" altLang="en-US" sz="1100" u="none" dirty="0">
                <a:solidFill>
                  <a:srgbClr val="000000"/>
                </a:solidFill>
                <a:latin typeface="微軟正黑體" pitchFamily="34" charset="-120"/>
                <a:ea typeface="微軟正黑體" pitchFamily="34" charset="-120"/>
              </a:rPr>
              <a:t>符合未承保已逾五年之保單，應盡速將未承保件個人資料予以刪除、停止處理或利用。如因處理申訴、調解及訴訟等程序所需，得續存至爭議處理終結日起 一年。如法令另有較長保存期限之規定者，得從其規定。</a:t>
            </a:r>
            <a:endParaRPr kumimoji="0" lang="en-US" altLang="zh-TW" sz="1100" u="none" dirty="0">
              <a:solidFill>
                <a:srgbClr val="000000"/>
              </a:solidFill>
              <a:latin typeface="微軟正黑體" pitchFamily="34" charset="-120"/>
              <a:ea typeface="微軟正黑體" pitchFamily="34" charset="-120"/>
            </a:endParaRPr>
          </a:p>
          <a:p>
            <a:pPr marL="1256798" lvl="3" indent="-342762" defTabSz="914034" eaLnBrk="0" hangingPunct="0">
              <a:buFont typeface="Wingdings" panose="05000000000000000000" pitchFamily="2" charset="2"/>
              <a:buChar char="l"/>
              <a:defRPr/>
            </a:pPr>
            <a:r>
              <a:rPr kumimoji="0" lang="zh-TW" altLang="en-US" sz="1100" u="none" dirty="0">
                <a:solidFill>
                  <a:srgbClr val="000000"/>
                </a:solidFill>
                <a:latin typeface="微軟正黑體" pitchFamily="34" charset="-120"/>
                <a:ea typeface="微軟正黑體" pitchFamily="34" charset="-120"/>
              </a:rPr>
              <a:t>於核心系統</a:t>
            </a:r>
            <a:r>
              <a:rPr kumimoji="0" lang="zh-TW" altLang="en-US" sz="1100" dirty="0">
                <a:solidFill>
                  <a:srgbClr val="000000"/>
                </a:solidFill>
                <a:latin typeface="微軟正黑體" pitchFamily="34" charset="-120"/>
                <a:ea typeface="微軟正黑體" pitchFamily="34" charset="-120"/>
              </a:rPr>
              <a:t>遮罩個資</a:t>
            </a:r>
            <a:r>
              <a:rPr kumimoji="0" lang="zh-TW" altLang="en-US" sz="1100" u="none" dirty="0">
                <a:solidFill>
                  <a:srgbClr val="000000"/>
                </a:solidFill>
                <a:latin typeface="微軟正黑體" pitchFamily="34" charset="-120"/>
                <a:ea typeface="微軟正黑體" pitchFamily="34" charset="-120"/>
              </a:rPr>
              <a:t>或是</a:t>
            </a:r>
            <a:r>
              <a:rPr kumimoji="0" lang="zh-TW" altLang="en-US" sz="1100" dirty="0">
                <a:solidFill>
                  <a:srgbClr val="000000"/>
                </a:solidFill>
                <a:latin typeface="微軟正黑體" pitchFamily="34" charset="-120"/>
                <a:ea typeface="微軟正黑體" pitchFamily="34" charset="-120"/>
              </a:rPr>
              <a:t>搬移</a:t>
            </a:r>
            <a:r>
              <a:rPr kumimoji="0" lang="zh-TW" altLang="en-US" sz="1100" u="none" dirty="0">
                <a:solidFill>
                  <a:srgbClr val="000000"/>
                </a:solidFill>
                <a:latin typeface="微軟正黑體" pitchFamily="34" charset="-120"/>
                <a:ea typeface="微軟正黑體" pitchFamily="34" charset="-120"/>
              </a:rPr>
              <a:t>皆可達到不得利用之目的。</a:t>
            </a:r>
            <a:endParaRPr kumimoji="0" lang="en-US" altLang="zh-TW" sz="1100" u="none" dirty="0">
              <a:solidFill>
                <a:srgbClr val="000000"/>
              </a:solidFill>
              <a:latin typeface="微軟正黑體" pitchFamily="34" charset="-120"/>
              <a:ea typeface="微軟正黑體" pitchFamily="34" charset="-120"/>
            </a:endParaRPr>
          </a:p>
          <a:p>
            <a:pPr marL="1256798" lvl="3" indent="-342762" defTabSz="914034" eaLnBrk="0" hangingPunct="0">
              <a:buFont typeface="Wingdings" panose="05000000000000000000" pitchFamily="2" charset="2"/>
              <a:buChar char="l"/>
              <a:defRPr/>
            </a:pPr>
            <a:r>
              <a:rPr kumimoji="0" lang="zh-TW" altLang="en-US" sz="1100" u="none" dirty="0">
                <a:solidFill>
                  <a:srgbClr val="000000"/>
                </a:solidFill>
                <a:latin typeface="微軟正黑體" pitchFamily="34" charset="-120"/>
                <a:ea typeface="微軟正黑體" pitchFamily="34" charset="-120"/>
              </a:rPr>
              <a:t>新契約線：</a:t>
            </a:r>
            <a:endParaRPr kumimoji="0" lang="en-US" altLang="zh-TW" sz="1100" u="none" dirty="0">
              <a:solidFill>
                <a:srgbClr val="000000"/>
              </a:solidFill>
              <a:latin typeface="微軟正黑體" pitchFamily="34" charset="-120"/>
              <a:ea typeface="微軟正黑體" pitchFamily="34" charset="-120"/>
            </a:endParaRPr>
          </a:p>
          <a:p>
            <a:pPr marL="1713814" lvl="4" indent="-342762" defTabSz="914034" eaLnBrk="0" hangingPunct="0">
              <a:buFont typeface="+mj-lt"/>
              <a:buAutoNum type="arabicPeriod"/>
              <a:defRPr/>
            </a:pPr>
            <a:r>
              <a:rPr kumimoji="0" lang="zh-TW" altLang="en-US" sz="1100" u="none" dirty="0">
                <a:solidFill>
                  <a:srgbClr val="000000"/>
                </a:solidFill>
                <a:latin typeface="微軟正黑體" pitchFamily="34" charset="-120"/>
                <a:ea typeface="微軟正黑體" pitchFamily="34" charset="-120"/>
              </a:rPr>
              <a:t>將符合逾</a:t>
            </a:r>
            <a:r>
              <a:rPr kumimoji="0" lang="en-US" altLang="zh-TW" sz="1100" u="none" dirty="0">
                <a:solidFill>
                  <a:srgbClr val="000000"/>
                </a:solidFill>
                <a:latin typeface="微軟正黑體" pitchFamily="34" charset="-120"/>
                <a:ea typeface="微軟正黑體" pitchFamily="34" charset="-120"/>
              </a:rPr>
              <a:t>5</a:t>
            </a:r>
            <a:r>
              <a:rPr kumimoji="0" lang="zh-TW" altLang="en-US" sz="1100" u="none" dirty="0">
                <a:solidFill>
                  <a:srgbClr val="000000"/>
                </a:solidFill>
                <a:latin typeface="微軟正黑體" pitchFamily="34" charset="-120"/>
                <a:ea typeface="微軟正黑體" pitchFamily="34" charset="-120"/>
              </a:rPr>
              <a:t>年未承保條件的保單主檔、個人資料檔</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等保單相關含有個資</a:t>
            </a:r>
            <a:r>
              <a:rPr kumimoji="0" lang="en-US" altLang="zh-TW" sz="1100" u="none" dirty="0">
                <a:solidFill>
                  <a:srgbClr val="000000"/>
                </a:solidFill>
                <a:latin typeface="微軟正黑體" pitchFamily="34" charset="-120"/>
                <a:ea typeface="微軟正黑體" pitchFamily="34" charset="-120"/>
              </a:rPr>
              <a:t>table</a:t>
            </a:r>
            <a:r>
              <a:rPr kumimoji="0" lang="zh-TW" altLang="en-US" sz="1100" u="none" dirty="0">
                <a:solidFill>
                  <a:srgbClr val="000000"/>
                </a:solidFill>
                <a:latin typeface="微軟正黑體" pitchFamily="34" charset="-120"/>
                <a:ea typeface="微軟正黑體" pitchFamily="34" charset="-120"/>
              </a:rPr>
              <a:t>搬移至管制區。</a:t>
            </a:r>
            <a:endParaRPr kumimoji="0" lang="en-US" altLang="zh-TW" sz="1100" u="none" dirty="0">
              <a:solidFill>
                <a:srgbClr val="000000"/>
              </a:solidFill>
              <a:latin typeface="微軟正黑體" pitchFamily="34" charset="-120"/>
              <a:ea typeface="微軟正黑體" pitchFamily="34" charset="-120"/>
            </a:endParaRPr>
          </a:p>
          <a:p>
            <a:pPr marL="1713814" lvl="4" indent="-342762" defTabSz="914034" eaLnBrk="0" hangingPunct="0">
              <a:buFont typeface="+mj-lt"/>
              <a:buAutoNum type="arabicPeriod"/>
              <a:defRPr/>
            </a:pPr>
            <a:r>
              <a:rPr kumimoji="0" lang="zh-TW" altLang="en-US" sz="1100" u="none" dirty="0">
                <a:solidFill>
                  <a:srgbClr val="000000"/>
                </a:solidFill>
                <a:latin typeface="微軟正黑體" pitchFamily="34" charset="-120"/>
                <a:ea typeface="微軟正黑體" pitchFamily="34" charset="-120"/>
              </a:rPr>
              <a:t>由法務、理賠登記因申訴中、訴訟中不可排除之保單。</a:t>
            </a:r>
            <a:endParaRPr kumimoji="0" lang="en-US" altLang="zh-TW" sz="1100" u="none" dirty="0">
              <a:solidFill>
                <a:srgbClr val="000000"/>
              </a:solidFill>
              <a:latin typeface="微軟正黑體" pitchFamily="34" charset="-120"/>
              <a:ea typeface="微軟正黑體" pitchFamily="34" charset="-120"/>
            </a:endParaRPr>
          </a:p>
          <a:p>
            <a:pPr marL="1713814" lvl="4" indent="-342762" defTabSz="914034" eaLnBrk="0" hangingPunct="0">
              <a:buFont typeface="+mj-lt"/>
              <a:buAutoNum type="arabicPeriod"/>
              <a:defRPr/>
            </a:pPr>
            <a:r>
              <a:rPr kumimoji="0" lang="zh-TW" altLang="en-US" sz="1100" u="none" dirty="0">
                <a:solidFill>
                  <a:srgbClr val="000000"/>
                </a:solidFill>
                <a:latin typeface="微軟正黑體" pitchFamily="34" charset="-120"/>
                <a:ea typeface="微軟正黑體" pitchFamily="34" charset="-120"/>
              </a:rPr>
              <a:t>新增</a:t>
            </a:r>
            <a:r>
              <a:rPr kumimoji="0" lang="en-US" altLang="zh-TW" sz="1100" u="none" dirty="0">
                <a:solidFill>
                  <a:srgbClr val="000000"/>
                </a:solidFill>
                <a:latin typeface="微軟正黑體" pitchFamily="34" charset="-120"/>
                <a:ea typeface="微軟正黑體" pitchFamily="34" charset="-120"/>
              </a:rPr>
              <a:t>table(XDELLG)</a:t>
            </a:r>
            <a:r>
              <a:rPr kumimoji="0" lang="zh-TW" altLang="en-US" sz="1100" u="none" dirty="0">
                <a:solidFill>
                  <a:srgbClr val="000000"/>
                </a:solidFill>
                <a:latin typeface="微軟正黑體" pitchFamily="34" charset="-120"/>
                <a:ea typeface="微軟正黑體" pitchFamily="34" charset="-120"/>
              </a:rPr>
              <a:t>紀錄被搬移之保單號碼。</a:t>
            </a:r>
            <a:endParaRPr kumimoji="0" lang="en-US" altLang="zh-TW" sz="1100" u="none" dirty="0">
              <a:solidFill>
                <a:srgbClr val="000000"/>
              </a:solidFill>
              <a:latin typeface="微軟正黑體" pitchFamily="34" charset="-120"/>
              <a:ea typeface="微軟正黑體" pitchFamily="34" charset="-120"/>
            </a:endParaRPr>
          </a:p>
          <a:p>
            <a:pPr marL="1713814" lvl="4" indent="-342762" defTabSz="914034" eaLnBrk="0" hangingPunct="0">
              <a:buFont typeface="+mj-lt"/>
              <a:buAutoNum type="arabicPeriod"/>
              <a:defRPr/>
            </a:pPr>
            <a:r>
              <a:rPr kumimoji="0" lang="zh-TW" altLang="en-US" sz="1100" u="none" dirty="0">
                <a:solidFill>
                  <a:srgbClr val="0070C0"/>
                </a:solidFill>
                <a:latin typeface="微軟正黑體" pitchFamily="34" charset="-120"/>
                <a:ea typeface="微軟正黑體" pitchFamily="34" charset="-120"/>
              </a:rPr>
              <a:t>預計時程：</a:t>
            </a:r>
            <a:r>
              <a:rPr kumimoji="0" lang="en-US" altLang="zh-TW" sz="1100" u="none" dirty="0">
                <a:solidFill>
                  <a:srgbClr val="0070C0"/>
                </a:solidFill>
                <a:latin typeface="微軟正黑體" pitchFamily="34" charset="-120"/>
                <a:ea typeface="微軟正黑體" pitchFamily="34" charset="-120"/>
              </a:rPr>
              <a:t>5/15 SIT</a:t>
            </a:r>
            <a:r>
              <a:rPr kumimoji="0" lang="zh-TW" altLang="en-US" sz="1100" u="none" dirty="0">
                <a:solidFill>
                  <a:srgbClr val="0070C0"/>
                </a:solidFill>
                <a:latin typeface="微軟正黑體" pitchFamily="34" charset="-120"/>
                <a:ea typeface="微軟正黑體" pitchFamily="34" charset="-120"/>
              </a:rPr>
              <a:t>、</a:t>
            </a:r>
            <a:r>
              <a:rPr kumimoji="0" lang="en-US" altLang="zh-TW" sz="1100" u="none" dirty="0">
                <a:solidFill>
                  <a:srgbClr val="0070C0"/>
                </a:solidFill>
                <a:latin typeface="微軟正黑體" pitchFamily="34" charset="-120"/>
                <a:ea typeface="微軟正黑體" pitchFamily="34" charset="-120"/>
              </a:rPr>
              <a:t>6/1 UAT</a:t>
            </a:r>
            <a:r>
              <a:rPr kumimoji="0" lang="zh-TW" altLang="en-US" sz="1100" u="none" dirty="0">
                <a:solidFill>
                  <a:srgbClr val="0070C0"/>
                </a:solidFill>
                <a:latin typeface="微軟正黑體" pitchFamily="34" charset="-120"/>
                <a:ea typeface="微軟正黑體" pitchFamily="34" charset="-120"/>
              </a:rPr>
              <a:t>、</a:t>
            </a:r>
            <a:r>
              <a:rPr kumimoji="0" lang="en-US" altLang="zh-TW" sz="1100" u="none" dirty="0">
                <a:solidFill>
                  <a:srgbClr val="0070C0"/>
                </a:solidFill>
                <a:latin typeface="微軟正黑體" pitchFamily="34" charset="-120"/>
                <a:ea typeface="微軟正黑體" pitchFamily="34" charset="-120"/>
              </a:rPr>
              <a:t>6/30</a:t>
            </a:r>
            <a:r>
              <a:rPr kumimoji="0" lang="zh-TW" altLang="en-US" sz="1100" u="none" dirty="0">
                <a:solidFill>
                  <a:srgbClr val="0070C0"/>
                </a:solidFill>
                <a:latin typeface="微軟正黑體" pitchFamily="34" charset="-120"/>
                <a:ea typeface="微軟正黑體" pitchFamily="34" charset="-120"/>
              </a:rPr>
              <a:t>上線。</a:t>
            </a:r>
            <a:endParaRPr kumimoji="0" lang="en-US" altLang="zh-TW" sz="1100" u="none" dirty="0">
              <a:solidFill>
                <a:srgbClr val="0070C0"/>
              </a:solidFill>
              <a:latin typeface="微軟正黑體" pitchFamily="34" charset="-120"/>
              <a:ea typeface="微軟正黑體" pitchFamily="34" charset="-120"/>
            </a:endParaRPr>
          </a:p>
          <a:p>
            <a:pPr marL="1713814" lvl="4" indent="-342762" defTabSz="914034" eaLnBrk="0" hangingPunct="0">
              <a:buFont typeface="+mj-lt"/>
              <a:buAutoNum type="arabicPeriod"/>
              <a:defRPr/>
            </a:pPr>
            <a:r>
              <a:rPr kumimoji="0" lang="zh-TW" altLang="en-US" sz="1100" u="none" dirty="0">
                <a:solidFill>
                  <a:srgbClr val="000000"/>
                </a:solidFill>
                <a:latin typeface="微軟正黑體" pitchFamily="34" charset="-120"/>
                <a:ea typeface="微軟正黑體" pitchFamily="34" charset="-120"/>
              </a:rPr>
              <a:t>新契約線</a:t>
            </a:r>
            <a:r>
              <a:rPr kumimoji="0" lang="en-US" altLang="zh-TW" sz="1100" u="none" dirty="0">
                <a:solidFill>
                  <a:srgbClr val="000000"/>
                </a:solidFill>
                <a:latin typeface="微軟正黑體" pitchFamily="34" charset="-120"/>
                <a:ea typeface="微軟正黑體" pitchFamily="34" charset="-120"/>
              </a:rPr>
              <a:t>5/20</a:t>
            </a:r>
            <a:r>
              <a:rPr kumimoji="0" lang="zh-TW" altLang="en-US" sz="1100" u="none" dirty="0">
                <a:solidFill>
                  <a:srgbClr val="000000"/>
                </a:solidFill>
                <a:latin typeface="微軟正黑體" pitchFamily="34" charset="-120"/>
                <a:ea typeface="微軟正黑體" pitchFamily="34" charset="-120"/>
              </a:rPr>
              <a:t>反應</a:t>
            </a:r>
            <a:r>
              <a:rPr kumimoji="0" lang="en-US" altLang="zh-TW" sz="1100" u="none" dirty="0">
                <a:solidFill>
                  <a:srgbClr val="000000"/>
                </a:solidFill>
                <a:latin typeface="微軟正黑體" pitchFamily="34" charset="-120"/>
                <a:ea typeface="微軟正黑體" pitchFamily="34" charset="-120"/>
              </a:rPr>
              <a:t>FT</a:t>
            </a:r>
            <a:r>
              <a:rPr kumimoji="0" lang="zh-TW" altLang="en-US" sz="1100" u="none" dirty="0">
                <a:solidFill>
                  <a:srgbClr val="000000"/>
                </a:solidFill>
                <a:latin typeface="微軟正黑體" pitchFamily="34" charset="-120"/>
                <a:ea typeface="微軟正黑體" pitchFamily="34" charset="-120"/>
              </a:rPr>
              <a:t>測試有效能問題，延後</a:t>
            </a:r>
            <a:r>
              <a:rPr kumimoji="0" lang="en-US" altLang="zh-TW" sz="1100" u="none" dirty="0">
                <a:solidFill>
                  <a:srgbClr val="000000"/>
                </a:solidFill>
                <a:latin typeface="微軟正黑體" pitchFamily="34" charset="-120"/>
                <a:ea typeface="微軟正黑體" pitchFamily="34" charset="-120"/>
              </a:rPr>
              <a:t>SIT</a:t>
            </a:r>
            <a:r>
              <a:rPr kumimoji="0" lang="zh-TW" altLang="en-US" sz="1100" u="none" dirty="0">
                <a:solidFill>
                  <a:srgbClr val="000000"/>
                </a:solidFill>
                <a:latin typeface="微軟正黑體" pitchFamily="34" charset="-120"/>
                <a:ea typeface="微軟正黑體" pitchFamily="34" charset="-120"/>
              </a:rPr>
              <a:t>測試，</a:t>
            </a:r>
            <a:r>
              <a:rPr kumimoji="0" lang="en-US" altLang="zh-TW" sz="1100" u="none" dirty="0">
                <a:solidFill>
                  <a:srgbClr val="000000"/>
                </a:solidFill>
                <a:latin typeface="微軟正黑體" pitchFamily="34" charset="-120"/>
                <a:ea typeface="微軟正黑體" pitchFamily="34" charset="-120"/>
              </a:rPr>
              <a:t>6/2 </a:t>
            </a:r>
            <a:r>
              <a:rPr kumimoji="0" lang="zh-TW" altLang="en-US" sz="1100" u="none" dirty="0">
                <a:solidFill>
                  <a:srgbClr val="000000"/>
                </a:solidFill>
                <a:latin typeface="微軟正黑體" pitchFamily="34" charset="-120"/>
                <a:ea typeface="微軟正黑體" pitchFamily="34" charset="-120"/>
              </a:rPr>
              <a:t>開始進行</a:t>
            </a:r>
            <a:r>
              <a:rPr kumimoji="0" lang="en-US" altLang="zh-TW" sz="1100" u="none" dirty="0">
                <a:solidFill>
                  <a:srgbClr val="000000"/>
                </a:solidFill>
                <a:latin typeface="微軟正黑體" pitchFamily="34" charset="-120"/>
                <a:ea typeface="微軟正黑體" pitchFamily="34" charset="-120"/>
              </a:rPr>
              <a:t>SIT</a:t>
            </a:r>
            <a:r>
              <a:rPr kumimoji="0" lang="zh-TW" altLang="en-US" sz="1100" u="none" dirty="0">
                <a:solidFill>
                  <a:srgbClr val="000000"/>
                </a:solidFill>
                <a:latin typeface="微軟正黑體" pitchFamily="34" charset="-120"/>
                <a:ea typeface="微軟正黑體" pitchFamily="34" charset="-120"/>
              </a:rPr>
              <a:t>整體測試。</a:t>
            </a:r>
            <a:endParaRPr kumimoji="0" lang="en-US" altLang="zh-TW" sz="1100" u="none" dirty="0">
              <a:solidFill>
                <a:srgbClr val="000000"/>
              </a:solidFill>
              <a:latin typeface="微軟正黑體" pitchFamily="34" charset="-120"/>
              <a:ea typeface="微軟正黑體" pitchFamily="34" charset="-120"/>
            </a:endParaRPr>
          </a:p>
          <a:p>
            <a:pPr marL="1713814" lvl="4" indent="-342762" defTabSz="914034" eaLnBrk="0" hangingPunct="0">
              <a:buFont typeface="+mj-lt"/>
              <a:buAutoNum type="arabicPeriod"/>
              <a:defRPr/>
            </a:pPr>
            <a:endParaRPr kumimoji="0" lang="en-US" altLang="zh-TW" sz="1100" u="none" dirty="0">
              <a:solidFill>
                <a:srgbClr val="0070C0"/>
              </a:solidFill>
              <a:latin typeface="微軟正黑體" pitchFamily="34" charset="-120"/>
              <a:ea typeface="微軟正黑體" pitchFamily="34" charset="-120"/>
            </a:endParaRPr>
          </a:p>
          <a:p>
            <a:pPr marL="1256798" lvl="3" indent="-342762" defTabSz="914034" eaLnBrk="0" hangingPunct="0">
              <a:buFont typeface="Wingdings" panose="05000000000000000000" pitchFamily="2" charset="2"/>
              <a:buChar char="l"/>
              <a:defRPr/>
            </a:pPr>
            <a:r>
              <a:rPr kumimoji="0" lang="zh-TW" altLang="en-US" sz="1100" u="none" dirty="0">
                <a:solidFill>
                  <a:srgbClr val="000000"/>
                </a:solidFill>
                <a:latin typeface="微軟正黑體" pitchFamily="34" charset="-120"/>
                <a:ea typeface="微軟正黑體" pitchFamily="34" charset="-120"/>
              </a:rPr>
              <a:t>財會線：</a:t>
            </a:r>
            <a:endParaRPr kumimoji="0" lang="en-US" altLang="zh-TW" sz="1100" u="none" dirty="0">
              <a:solidFill>
                <a:srgbClr val="000000"/>
              </a:solidFill>
              <a:latin typeface="微軟正黑體" pitchFamily="34" charset="-120"/>
              <a:ea typeface="微軟正黑體" pitchFamily="34" charset="-120"/>
            </a:endParaRPr>
          </a:p>
          <a:p>
            <a:pPr marL="1713814" lvl="4" indent="-342762" defTabSz="914034" eaLnBrk="0" hangingPunct="0">
              <a:buFont typeface="+mj-lt"/>
              <a:buAutoNum type="arabicPeriod"/>
              <a:defRPr/>
            </a:pPr>
            <a:r>
              <a:rPr kumimoji="0" lang="zh-TW" altLang="en-US" sz="1100" u="none" dirty="0">
                <a:solidFill>
                  <a:srgbClr val="000000"/>
                </a:solidFill>
                <a:latin typeface="微軟正黑體" pitchFamily="34" charset="-120"/>
                <a:ea typeface="微軟正黑體" pitchFamily="34" charset="-120"/>
              </a:rPr>
              <a:t>應配合遮罩</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搬移</a:t>
            </a:r>
            <a:r>
              <a:rPr kumimoji="0" lang="en-US" altLang="zh-TW" sz="1100" u="none" dirty="0">
                <a:solidFill>
                  <a:srgbClr val="000000"/>
                </a:solidFill>
                <a:latin typeface="微軟正黑體" pitchFamily="34" charset="-120"/>
                <a:ea typeface="微軟正黑體" pitchFamily="34" charset="-120"/>
              </a:rPr>
              <a:t>Table</a:t>
            </a:r>
            <a:r>
              <a:rPr kumimoji="0" lang="zh-TW" altLang="en-US" sz="1100" u="none" dirty="0">
                <a:solidFill>
                  <a:srgbClr val="000000"/>
                </a:solidFill>
                <a:latin typeface="微軟正黑體" pitchFamily="34" charset="-120"/>
                <a:ea typeface="微軟正黑體" pitchFamily="34" charset="-120"/>
              </a:rPr>
              <a:t>：付款資料檔</a:t>
            </a:r>
            <a:r>
              <a:rPr kumimoji="0" lang="en-US" altLang="zh-TW" sz="1100" u="none" dirty="0">
                <a:solidFill>
                  <a:srgbClr val="000000"/>
                </a:solidFill>
                <a:latin typeface="微軟正黑體" pitchFamily="34" charset="-120"/>
                <a:ea typeface="微軟正黑體" pitchFamily="34" charset="-120"/>
              </a:rPr>
              <a:t>(</a:t>
            </a:r>
            <a:r>
              <a:rPr kumimoji="0" lang="en-US" altLang="zh-TW" sz="1100" u="none" dirty="0" err="1">
                <a:solidFill>
                  <a:srgbClr val="000000"/>
                </a:solidFill>
                <a:latin typeface="微軟正黑體" pitchFamily="34" charset="-120"/>
                <a:ea typeface="微軟正黑體" pitchFamily="34" charset="-120"/>
              </a:rPr>
              <a:t>disb</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FF"/>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應付專用暫收受款資料檔</a:t>
            </a:r>
            <a:r>
              <a:rPr kumimoji="0" lang="en-US" altLang="zh-TW" sz="1100" u="none" dirty="0">
                <a:solidFill>
                  <a:srgbClr val="000000"/>
                </a:solidFill>
                <a:latin typeface="微軟正黑體" pitchFamily="34" charset="-120"/>
                <a:ea typeface="微軟正黑體" pitchFamily="34" charset="-120"/>
              </a:rPr>
              <a:t>(</a:t>
            </a:r>
            <a:r>
              <a:rPr kumimoji="0" lang="en-US" altLang="zh-TW" sz="1100" u="none" dirty="0" err="1">
                <a:solidFill>
                  <a:srgbClr val="000000"/>
                </a:solidFill>
                <a:latin typeface="微軟正黑體" pitchFamily="34" charset="-120"/>
                <a:ea typeface="微軟正黑體" pitchFamily="34" charset="-120"/>
              </a:rPr>
              <a:t>ppsus</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、什項專用暫收檔</a:t>
            </a:r>
            <a:r>
              <a:rPr kumimoji="0" lang="en-US" altLang="zh-TW" sz="1100" u="none" dirty="0">
                <a:solidFill>
                  <a:srgbClr val="000000"/>
                </a:solidFill>
                <a:latin typeface="微軟正黑體" pitchFamily="34" charset="-120"/>
                <a:ea typeface="微軟正黑體" pitchFamily="34" charset="-120"/>
              </a:rPr>
              <a:t>(</a:t>
            </a:r>
            <a:r>
              <a:rPr kumimoji="0" lang="en-US" altLang="zh-TW" sz="1100" u="none" dirty="0" err="1">
                <a:solidFill>
                  <a:srgbClr val="000000"/>
                </a:solidFill>
                <a:latin typeface="微軟正黑體" pitchFamily="34" charset="-120"/>
                <a:ea typeface="微軟正黑體" pitchFamily="34" charset="-120"/>
              </a:rPr>
              <a:t>ppsuz</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 、暫收受款資料異動紀錄檔</a:t>
            </a:r>
            <a:r>
              <a:rPr kumimoji="0" lang="en-US" altLang="zh-TW" sz="1100" u="none" dirty="0">
                <a:solidFill>
                  <a:srgbClr val="000000"/>
                </a:solidFill>
                <a:latin typeface="微軟正黑體" pitchFamily="34" charset="-120"/>
                <a:ea typeface="微軟正黑體" pitchFamily="34" charset="-120"/>
              </a:rPr>
              <a:t>(</a:t>
            </a:r>
            <a:r>
              <a:rPr kumimoji="0" lang="en-US" altLang="zh-TW" sz="1100" u="none" dirty="0" err="1">
                <a:solidFill>
                  <a:srgbClr val="000000"/>
                </a:solidFill>
                <a:latin typeface="微軟正黑體" pitchFamily="34" charset="-120"/>
                <a:ea typeface="微軟正黑體" pitchFamily="34" charset="-120"/>
              </a:rPr>
              <a:t>xppud</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 、應付票據異動申請檔</a:t>
            </a:r>
            <a:r>
              <a:rPr kumimoji="0" lang="en-US" altLang="zh-TW" sz="1100" u="none" dirty="0">
                <a:solidFill>
                  <a:srgbClr val="000000"/>
                </a:solidFill>
                <a:latin typeface="微軟正黑體" pitchFamily="34" charset="-120"/>
                <a:ea typeface="微軟正黑體" pitchFamily="34" charset="-120"/>
              </a:rPr>
              <a:t>(</a:t>
            </a:r>
            <a:r>
              <a:rPr kumimoji="0" lang="en-US" altLang="zh-TW" sz="1100" u="none" dirty="0" err="1">
                <a:solidFill>
                  <a:srgbClr val="000000"/>
                </a:solidFill>
                <a:latin typeface="微軟正黑體" pitchFamily="34" charset="-120"/>
                <a:ea typeface="微軟正黑體" pitchFamily="34" charset="-120"/>
              </a:rPr>
              <a:t>xdilf</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、匯款異動申請檔</a:t>
            </a:r>
            <a:r>
              <a:rPr kumimoji="0" lang="en-US" altLang="zh-TW" sz="1100" u="none" dirty="0">
                <a:solidFill>
                  <a:srgbClr val="000000"/>
                </a:solidFill>
                <a:latin typeface="微軟正黑體" pitchFamily="34" charset="-120"/>
                <a:ea typeface="微軟正黑體" pitchFamily="34" charset="-120"/>
              </a:rPr>
              <a:t>(</a:t>
            </a:r>
            <a:r>
              <a:rPr kumimoji="0" lang="en-US" altLang="zh-TW" sz="1100" u="none" dirty="0" err="1">
                <a:solidFill>
                  <a:srgbClr val="000000"/>
                </a:solidFill>
                <a:latin typeface="微軟正黑體" pitchFamily="34" charset="-120"/>
                <a:ea typeface="微軟正黑體" pitchFamily="34" charset="-120"/>
              </a:rPr>
              <a:t>xdilr</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、支票匯款退回申請檔</a:t>
            </a:r>
            <a:r>
              <a:rPr kumimoji="0" lang="en-US" altLang="zh-TW" sz="1100" u="none" dirty="0">
                <a:solidFill>
                  <a:srgbClr val="000000"/>
                </a:solidFill>
                <a:latin typeface="微軟正黑體" pitchFamily="34" charset="-120"/>
                <a:ea typeface="微軟正黑體" pitchFamily="34" charset="-120"/>
              </a:rPr>
              <a:t>(</a:t>
            </a:r>
            <a:r>
              <a:rPr kumimoji="0" lang="en-US" altLang="zh-TW" sz="1100" u="none" dirty="0" err="1">
                <a:solidFill>
                  <a:srgbClr val="000000"/>
                </a:solidFill>
                <a:latin typeface="微軟正黑體" pitchFamily="34" charset="-120"/>
                <a:ea typeface="微軟正黑體" pitchFamily="34" charset="-120"/>
              </a:rPr>
              <a:t>hkre</a:t>
            </a:r>
            <a:r>
              <a:rPr kumimoji="0" lang="en-US" altLang="zh-TW" sz="1100" u="none" dirty="0">
                <a:solidFill>
                  <a:srgbClr val="000000"/>
                </a:solidFill>
                <a:latin typeface="微軟正黑體" pitchFamily="34" charset="-120"/>
                <a:ea typeface="微軟正黑體" pitchFamily="34" charset="-120"/>
              </a:rPr>
              <a:t>)</a:t>
            </a:r>
          </a:p>
          <a:p>
            <a:pPr marL="1713814" lvl="4" indent="-342762" defTabSz="914034" eaLnBrk="0" hangingPunct="0">
              <a:buFont typeface="+mj-lt"/>
              <a:buAutoNum type="arabicPeriod"/>
              <a:defRPr/>
            </a:pPr>
            <a:r>
              <a:rPr kumimoji="0" lang="zh-TW" altLang="en-US" sz="1100" u="none" dirty="0">
                <a:solidFill>
                  <a:srgbClr val="0070C0"/>
                </a:solidFill>
                <a:latin typeface="微軟正黑體" pitchFamily="34" charset="-120"/>
                <a:ea typeface="微軟正黑體" pitchFamily="34" charset="-120"/>
              </a:rPr>
              <a:t>預計時程：</a:t>
            </a:r>
            <a:r>
              <a:rPr kumimoji="0" lang="en-US" altLang="zh-TW" sz="1100" u="none" dirty="0">
                <a:solidFill>
                  <a:srgbClr val="0070C0"/>
                </a:solidFill>
                <a:latin typeface="微軟正黑體" pitchFamily="34" charset="-120"/>
                <a:ea typeface="微軟正黑體" pitchFamily="34" charset="-120"/>
              </a:rPr>
              <a:t>4</a:t>
            </a:r>
            <a:r>
              <a:rPr kumimoji="0" lang="zh-TW" altLang="en-US" sz="1100" u="none" dirty="0">
                <a:solidFill>
                  <a:srgbClr val="0070C0"/>
                </a:solidFill>
                <a:latin typeface="微軟正黑體" pitchFamily="34" charset="-120"/>
                <a:ea typeface="微軟正黑體" pitchFamily="34" charset="-120"/>
              </a:rPr>
              <a:t>月中開發、</a:t>
            </a:r>
            <a:r>
              <a:rPr kumimoji="0" lang="en-US" altLang="zh-TW" sz="1100" u="none" dirty="0">
                <a:solidFill>
                  <a:srgbClr val="0070C0"/>
                </a:solidFill>
                <a:latin typeface="微軟正黑體" pitchFamily="34" charset="-120"/>
                <a:ea typeface="微軟正黑體" pitchFamily="34" charset="-120"/>
              </a:rPr>
              <a:t>5/22 SIT</a:t>
            </a:r>
            <a:r>
              <a:rPr kumimoji="0" lang="zh-TW" altLang="en-US" sz="1100" u="none" dirty="0">
                <a:solidFill>
                  <a:srgbClr val="0070C0"/>
                </a:solidFill>
                <a:latin typeface="微軟正黑體" pitchFamily="34" charset="-120"/>
                <a:ea typeface="微軟正黑體" pitchFamily="34" charset="-120"/>
              </a:rPr>
              <a:t>、</a:t>
            </a:r>
            <a:r>
              <a:rPr kumimoji="0" lang="en-US" altLang="zh-TW" sz="1100" u="none" dirty="0">
                <a:solidFill>
                  <a:srgbClr val="0070C0"/>
                </a:solidFill>
                <a:latin typeface="微軟正黑體" pitchFamily="34" charset="-120"/>
                <a:ea typeface="微軟正黑體" pitchFamily="34" charset="-120"/>
              </a:rPr>
              <a:t>6/1 UAT</a:t>
            </a:r>
            <a:r>
              <a:rPr kumimoji="0" lang="zh-TW" altLang="en-US" sz="1100" u="none" dirty="0">
                <a:solidFill>
                  <a:srgbClr val="0070C0"/>
                </a:solidFill>
                <a:latin typeface="微軟正黑體" pitchFamily="34" charset="-120"/>
                <a:ea typeface="微軟正黑體" pitchFamily="34" charset="-120"/>
              </a:rPr>
              <a:t>、</a:t>
            </a:r>
            <a:r>
              <a:rPr kumimoji="0" lang="en-US" altLang="zh-TW" sz="1100" u="none" dirty="0">
                <a:solidFill>
                  <a:srgbClr val="0070C0"/>
                </a:solidFill>
                <a:latin typeface="微軟正黑體" pitchFamily="34" charset="-120"/>
                <a:ea typeface="微軟正黑體" pitchFamily="34" charset="-120"/>
              </a:rPr>
              <a:t>6/30</a:t>
            </a:r>
            <a:r>
              <a:rPr kumimoji="0" lang="zh-TW" altLang="en-US" sz="1100" u="none" dirty="0">
                <a:solidFill>
                  <a:srgbClr val="0070C0"/>
                </a:solidFill>
                <a:latin typeface="微軟正黑體" pitchFamily="34" charset="-120"/>
                <a:ea typeface="微軟正黑體" pitchFamily="34" charset="-120"/>
              </a:rPr>
              <a:t>上線。</a:t>
            </a:r>
            <a:endParaRPr kumimoji="0" lang="en-US" altLang="zh-TW" sz="1100" u="none" dirty="0">
              <a:solidFill>
                <a:srgbClr val="000000"/>
              </a:solidFill>
              <a:latin typeface="微軟正黑體" pitchFamily="34" charset="-120"/>
              <a:ea typeface="微軟正黑體" pitchFamily="34" charset="-120"/>
            </a:endParaRPr>
          </a:p>
          <a:p>
            <a:pPr marL="1713814" lvl="4" indent="-342762" defTabSz="914034" eaLnBrk="0" hangingPunct="0">
              <a:buFont typeface="+mj-lt"/>
              <a:buAutoNum type="arabicPeriod"/>
              <a:defRPr/>
            </a:pPr>
            <a:r>
              <a:rPr kumimoji="0" lang="zh-TW" altLang="en-US" sz="1100" u="none" dirty="0">
                <a:solidFill>
                  <a:srgbClr val="000000"/>
                </a:solidFill>
                <a:latin typeface="微軟正黑體" pitchFamily="34" charset="-120"/>
                <a:ea typeface="微軟正黑體" pitchFamily="34" charset="-120"/>
              </a:rPr>
              <a:t>契管課需求：</a:t>
            </a:r>
            <a:r>
              <a:rPr kumimoji="0" lang="en-US" altLang="zh-TW" sz="1100" u="none" dirty="0">
                <a:solidFill>
                  <a:srgbClr val="000000"/>
                </a:solidFill>
                <a:latin typeface="微軟正黑體" pitchFamily="34" charset="-120"/>
                <a:ea typeface="微軟正黑體" pitchFamily="34" charset="-120"/>
              </a:rPr>
              <a:t>Table</a:t>
            </a:r>
            <a:r>
              <a:rPr kumimoji="0" lang="zh-TW" altLang="en-US" sz="1100" u="none" dirty="0">
                <a:solidFill>
                  <a:srgbClr val="000000"/>
                </a:solidFill>
                <a:latin typeface="微軟正黑體" pitchFamily="34" charset="-120"/>
                <a:ea typeface="微軟正黑體" pitchFamily="34" charset="-120"/>
              </a:rPr>
              <a:t>配合異動由契管課提需求給新契約線再轉分派給影響線別處理，</a:t>
            </a:r>
            <a:r>
              <a:rPr kumimoji="0" lang="en-US" altLang="zh-TW" sz="1100" u="none" dirty="0">
                <a:solidFill>
                  <a:srgbClr val="000000"/>
                </a:solidFill>
                <a:latin typeface="微軟正黑體" pitchFamily="34" charset="-120"/>
                <a:ea typeface="微軟正黑體" pitchFamily="34" charset="-120"/>
              </a:rPr>
              <a:t>3/20</a:t>
            </a:r>
            <a:r>
              <a:rPr kumimoji="0" lang="zh-TW" altLang="en-US" sz="1100" u="none" dirty="0">
                <a:solidFill>
                  <a:srgbClr val="000000"/>
                </a:solidFill>
                <a:latin typeface="微軟正黑體" pitchFamily="34" charset="-120"/>
                <a:ea typeface="微軟正黑體" pitchFamily="34" charset="-120"/>
              </a:rPr>
              <a:t>需求單已收件</a:t>
            </a:r>
            <a:r>
              <a:rPr kumimoji="0" lang="en-US" altLang="zh-TW" sz="1100" u="none" dirty="0">
                <a:solidFill>
                  <a:srgbClr val="000000"/>
                </a:solidFill>
                <a:latin typeface="微軟正黑體" pitchFamily="34" charset="-120"/>
                <a:ea typeface="微軟正黑體" pitchFamily="34" charset="-120"/>
              </a:rPr>
              <a:t>(RE202000842)</a:t>
            </a:r>
            <a:r>
              <a:rPr kumimoji="0" lang="zh-TW" altLang="en-US" sz="1100" u="none" dirty="0">
                <a:solidFill>
                  <a:srgbClr val="000000"/>
                </a:solidFill>
                <a:latin typeface="微軟正黑體" pitchFamily="34" charset="-120"/>
                <a:ea typeface="微軟正黑體" pitchFamily="34" charset="-120"/>
              </a:rPr>
              <a:t>。</a:t>
            </a:r>
            <a:r>
              <a:rPr kumimoji="0" lang="en-US" altLang="zh-TW" sz="1100" u="none" dirty="0">
                <a:solidFill>
                  <a:srgbClr val="0000FF"/>
                </a:solidFill>
                <a:latin typeface="微軟正黑體" pitchFamily="34" charset="-120"/>
                <a:ea typeface="微軟正黑體" pitchFamily="34" charset="-120"/>
              </a:rPr>
              <a:t> </a:t>
            </a:r>
            <a:r>
              <a:rPr kumimoji="0" lang="en-US" altLang="zh-TW" sz="1100" u="none" dirty="0">
                <a:solidFill>
                  <a:srgbClr val="000000"/>
                </a:solidFill>
                <a:latin typeface="微軟正黑體" pitchFamily="34" charset="-120"/>
                <a:ea typeface="微軟正黑體" pitchFamily="34" charset="-120"/>
              </a:rPr>
              <a:t>4/28</a:t>
            </a:r>
            <a:r>
              <a:rPr kumimoji="0" lang="zh-TW" altLang="en-US" sz="1100" u="none" dirty="0">
                <a:solidFill>
                  <a:srgbClr val="000000"/>
                </a:solidFill>
                <a:latin typeface="微軟正黑體" pitchFamily="34" charset="-120"/>
                <a:ea typeface="微軟正黑體" pitchFamily="34" charset="-120"/>
              </a:rPr>
              <a:t>已分派，</a:t>
            </a:r>
            <a:r>
              <a:rPr kumimoji="0" lang="en-US" altLang="zh-TW" sz="1100" u="none" dirty="0">
                <a:solidFill>
                  <a:srgbClr val="000000"/>
                </a:solidFill>
                <a:latin typeface="微軟正黑體" pitchFamily="34" charset="-120"/>
                <a:ea typeface="微軟正黑體" pitchFamily="34" charset="-120"/>
              </a:rPr>
              <a:t>5/8</a:t>
            </a:r>
            <a:r>
              <a:rPr kumimoji="0" lang="zh-TW" altLang="en-US" sz="1100" u="none" dirty="0">
                <a:solidFill>
                  <a:srgbClr val="000000"/>
                </a:solidFill>
                <a:latin typeface="微軟正黑體" pitchFamily="34" charset="-120"/>
                <a:ea typeface="微軟正黑體" pitchFamily="34" charset="-120"/>
              </a:rPr>
              <a:t>開始開發，</a:t>
            </a:r>
            <a:r>
              <a:rPr kumimoji="0" lang="en-US" altLang="zh-TW" sz="1100" u="none" dirty="0">
                <a:solidFill>
                  <a:srgbClr val="000000"/>
                </a:solidFill>
                <a:latin typeface="微軟正黑體" pitchFamily="34" charset="-120"/>
                <a:ea typeface="微軟正黑體" pitchFamily="34" charset="-120"/>
              </a:rPr>
              <a:t>5/18~5/29 SIT</a:t>
            </a:r>
            <a:r>
              <a:rPr kumimoji="0" lang="zh-TW" altLang="en-US" sz="1100" u="none" dirty="0">
                <a:solidFill>
                  <a:srgbClr val="0000FF"/>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配合新契約時程</a:t>
            </a:r>
            <a:r>
              <a:rPr kumimoji="0" lang="en-US" altLang="zh-TW" sz="1100" u="none" dirty="0">
                <a:solidFill>
                  <a:srgbClr val="000000"/>
                </a:solidFill>
                <a:latin typeface="微軟正黑體" pitchFamily="34" charset="-120"/>
                <a:ea typeface="微軟正黑體" pitchFamily="34" charset="-120"/>
              </a:rPr>
              <a:t>6/2</a:t>
            </a:r>
            <a:r>
              <a:rPr kumimoji="0" lang="zh-TW" altLang="en-US" sz="1100" u="none" dirty="0">
                <a:solidFill>
                  <a:srgbClr val="000000"/>
                </a:solidFill>
                <a:latin typeface="微軟正黑體" pitchFamily="34" charset="-120"/>
                <a:ea typeface="微軟正黑體" pitchFamily="34" charset="-120"/>
              </a:rPr>
              <a:t>開始進行整體測試，</a:t>
            </a:r>
            <a:r>
              <a:rPr kumimoji="0" lang="en-US" altLang="zh-TW" sz="1100" u="none" dirty="0">
                <a:solidFill>
                  <a:srgbClr val="000000"/>
                </a:solidFill>
                <a:latin typeface="微軟正黑體" pitchFamily="34" charset="-120"/>
                <a:ea typeface="微軟正黑體" pitchFamily="34" charset="-120"/>
              </a:rPr>
              <a:t> 6/8</a:t>
            </a:r>
            <a:r>
              <a:rPr kumimoji="0" lang="zh-TW" altLang="en-US" sz="1100" u="none" dirty="0">
                <a:solidFill>
                  <a:srgbClr val="000000"/>
                </a:solidFill>
                <a:latin typeface="微軟正黑體" pitchFamily="34" charset="-120"/>
                <a:ea typeface="微軟正黑體" pitchFamily="34" charset="-120"/>
              </a:rPr>
              <a:t>通知</a:t>
            </a:r>
            <a:r>
              <a:rPr kumimoji="0" lang="en-US" altLang="zh-TW" sz="1100" u="none" dirty="0">
                <a:solidFill>
                  <a:srgbClr val="000000"/>
                </a:solidFill>
                <a:latin typeface="微軟正黑體" pitchFamily="34" charset="-120"/>
                <a:ea typeface="微軟正黑體" pitchFamily="34" charset="-120"/>
              </a:rPr>
              <a:t>UAT</a:t>
            </a:r>
            <a:r>
              <a:rPr kumimoji="0" lang="zh-TW" altLang="en-US" sz="1100" u="none" dirty="0">
                <a:solidFill>
                  <a:srgbClr val="000000"/>
                </a:solidFill>
                <a:latin typeface="微軟正黑體" pitchFamily="34" charset="-120"/>
                <a:ea typeface="微軟正黑體" pitchFamily="34" charset="-120"/>
              </a:rPr>
              <a:t>。</a:t>
            </a:r>
            <a:r>
              <a:rPr kumimoji="0" lang="en-US" altLang="zh-TW" sz="1100" u="none" dirty="0">
                <a:solidFill>
                  <a:srgbClr val="000000"/>
                </a:solidFill>
                <a:latin typeface="微軟正黑體" pitchFamily="34" charset="-120"/>
                <a:ea typeface="微軟正黑體" pitchFamily="34" charset="-120"/>
              </a:rPr>
              <a:t>6/29</a:t>
            </a:r>
            <a:r>
              <a:rPr kumimoji="0" lang="zh-TW" altLang="en-US" sz="1100" u="none" dirty="0">
                <a:solidFill>
                  <a:srgbClr val="000000"/>
                </a:solidFill>
                <a:latin typeface="微軟正黑體" pitchFamily="34" charset="-120"/>
                <a:ea typeface="微軟正黑體" pitchFamily="34" charset="-120"/>
              </a:rPr>
              <a:t>驗收完成，</a:t>
            </a:r>
            <a:r>
              <a:rPr kumimoji="0" lang="en-US" altLang="zh-TW" sz="1100" u="none" dirty="0">
                <a:solidFill>
                  <a:srgbClr val="0000FF"/>
                </a:solidFill>
                <a:latin typeface="微軟正黑體" pitchFamily="34" charset="-120"/>
                <a:ea typeface="微軟正黑體" pitchFamily="34" charset="-120"/>
              </a:rPr>
              <a:t>6/30</a:t>
            </a:r>
            <a:r>
              <a:rPr kumimoji="0" lang="zh-TW" altLang="en-US" sz="1100" u="none" dirty="0">
                <a:solidFill>
                  <a:srgbClr val="0000FF"/>
                </a:solidFill>
                <a:latin typeface="微軟正黑體" pitchFamily="34" charset="-120"/>
                <a:ea typeface="微軟正黑體" pitchFamily="34" charset="-120"/>
              </a:rPr>
              <a:t>已上版，</a:t>
            </a:r>
            <a:r>
              <a:rPr kumimoji="0" lang="en-US" altLang="zh-TW" sz="1100" u="none" dirty="0">
                <a:solidFill>
                  <a:srgbClr val="0000FF"/>
                </a:solidFill>
                <a:latin typeface="微軟正黑體" pitchFamily="34" charset="-120"/>
                <a:ea typeface="微軟正黑體" pitchFamily="34" charset="-120"/>
              </a:rPr>
              <a:t>7/4 (</a:t>
            </a:r>
            <a:r>
              <a:rPr kumimoji="0" lang="zh-TW" altLang="en-US" sz="1100" u="none" dirty="0">
                <a:solidFill>
                  <a:srgbClr val="0000FF"/>
                </a:solidFill>
                <a:latin typeface="微軟正黑體" pitchFamily="34" charset="-120"/>
                <a:ea typeface="微軟正黑體" pitchFamily="34" charset="-120"/>
              </a:rPr>
              <a:t>六</a:t>
            </a:r>
            <a:r>
              <a:rPr kumimoji="0" lang="en-US" altLang="zh-TW" sz="1100" u="none" dirty="0">
                <a:solidFill>
                  <a:srgbClr val="0000FF"/>
                </a:solidFill>
                <a:latin typeface="微軟正黑體" pitchFamily="34" charset="-120"/>
                <a:ea typeface="微軟正黑體" pitchFamily="34" charset="-120"/>
              </a:rPr>
              <a:t>)</a:t>
            </a:r>
            <a:r>
              <a:rPr kumimoji="0" lang="zh-TW" altLang="en-US" sz="1100" u="none" dirty="0">
                <a:solidFill>
                  <a:srgbClr val="0000FF"/>
                </a:solidFill>
                <a:latin typeface="微軟正黑體" pitchFamily="34" charset="-120"/>
                <a:ea typeface="微軟正黑體" pitchFamily="34" charset="-120"/>
              </a:rPr>
              <a:t>執行第一次批次作業結果正常。</a:t>
            </a:r>
            <a:endParaRPr kumimoji="0" lang="en-US" altLang="zh-TW" sz="1100" u="none" dirty="0">
              <a:solidFill>
                <a:srgbClr val="0000FF"/>
              </a:solidFill>
              <a:latin typeface="微軟正黑體" pitchFamily="34" charset="-120"/>
              <a:ea typeface="微軟正黑體" pitchFamily="34" charset="-120"/>
            </a:endParaRPr>
          </a:p>
          <a:p>
            <a:pPr marL="1713814" lvl="4" indent="-342762" defTabSz="914034" eaLnBrk="0" hangingPunct="0">
              <a:buFont typeface="+mj-lt"/>
              <a:buAutoNum type="arabicPeriod"/>
              <a:defRPr/>
            </a:pPr>
            <a:r>
              <a:rPr kumimoji="0" lang="zh-TW" altLang="en-US" sz="1100" u="none" dirty="0">
                <a:solidFill>
                  <a:srgbClr val="000000"/>
                </a:solidFill>
                <a:latin typeface="微軟正黑體" pitchFamily="34" charset="-120"/>
                <a:ea typeface="微軟正黑體" pitchFamily="34" charset="-120"/>
              </a:rPr>
              <a:t>資金課需求：付款資料檔</a:t>
            </a:r>
            <a:r>
              <a:rPr kumimoji="0" lang="en-US" altLang="zh-TW" sz="1100" u="none" dirty="0">
                <a:solidFill>
                  <a:srgbClr val="000000"/>
                </a:solidFill>
                <a:latin typeface="微軟正黑體" pitchFamily="34" charset="-120"/>
                <a:ea typeface="微軟正黑體" pitchFamily="34" charset="-120"/>
              </a:rPr>
              <a:t>(</a:t>
            </a:r>
            <a:r>
              <a:rPr kumimoji="0" lang="en-US" altLang="zh-TW" sz="1100" u="none" dirty="0" err="1">
                <a:solidFill>
                  <a:srgbClr val="000000"/>
                </a:solidFill>
                <a:latin typeface="微軟正黑體" pitchFamily="34" charset="-120"/>
                <a:ea typeface="微軟正黑體" pitchFamily="34" charset="-120"/>
              </a:rPr>
              <a:t>disb</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配合法令搬移至管制區後，為確保付款資料查詢者能知悉該保單為未承保已逾五年之案件，需新增警示訊息，</a:t>
            </a:r>
            <a:r>
              <a:rPr kumimoji="0" lang="en-US" altLang="zh-TW" sz="1100" u="none" dirty="0">
                <a:solidFill>
                  <a:srgbClr val="000000"/>
                </a:solidFill>
                <a:latin typeface="微軟正黑體" pitchFamily="34" charset="-120"/>
                <a:ea typeface="微軟正黑體" pitchFamily="34" charset="-120"/>
              </a:rPr>
              <a:t>3/19</a:t>
            </a:r>
            <a:r>
              <a:rPr kumimoji="0" lang="zh-TW" altLang="en-US" sz="1100" u="none" dirty="0">
                <a:solidFill>
                  <a:srgbClr val="000000"/>
                </a:solidFill>
                <a:latin typeface="微軟正黑體" pitchFamily="34" charset="-120"/>
                <a:ea typeface="微軟正黑體" pitchFamily="34" charset="-120"/>
              </a:rPr>
              <a:t>需求單已收件</a:t>
            </a:r>
            <a:r>
              <a:rPr kumimoji="0" lang="en-US" altLang="zh-TW" sz="1100" u="none" dirty="0">
                <a:solidFill>
                  <a:srgbClr val="000000"/>
                </a:solidFill>
                <a:latin typeface="微軟正黑體" pitchFamily="34" charset="-120"/>
                <a:ea typeface="微軟正黑體" pitchFamily="34" charset="-120"/>
              </a:rPr>
              <a:t>(RE202000825)</a:t>
            </a:r>
            <a:r>
              <a:rPr kumimoji="0" lang="zh-TW" altLang="en-US" sz="1100" u="none" dirty="0">
                <a:solidFill>
                  <a:srgbClr val="000000"/>
                </a:solidFill>
                <a:latin typeface="微軟正黑體" pitchFamily="34" charset="-120"/>
                <a:ea typeface="微軟正黑體" pitchFamily="34" charset="-120"/>
              </a:rPr>
              <a:t>。</a:t>
            </a:r>
            <a:r>
              <a:rPr kumimoji="0" lang="en-US" altLang="zh-TW" sz="1100" u="none" dirty="0">
                <a:solidFill>
                  <a:srgbClr val="000000"/>
                </a:solidFill>
                <a:latin typeface="微軟正黑體" pitchFamily="34" charset="-120"/>
                <a:ea typeface="微軟正黑體" pitchFamily="34" charset="-120"/>
              </a:rPr>
              <a:t>4/28</a:t>
            </a:r>
            <a:r>
              <a:rPr kumimoji="0" lang="zh-TW" altLang="en-US" sz="1100" u="none" dirty="0">
                <a:solidFill>
                  <a:srgbClr val="000000"/>
                </a:solidFill>
                <a:latin typeface="微軟正黑體" pitchFamily="34" charset="-120"/>
                <a:ea typeface="微軟正黑體" pitchFamily="34" charset="-120"/>
              </a:rPr>
              <a:t>已分派，</a:t>
            </a:r>
            <a:r>
              <a:rPr kumimoji="0" lang="en-US" altLang="zh-TW" sz="1100" u="none" dirty="0">
                <a:solidFill>
                  <a:srgbClr val="000000"/>
                </a:solidFill>
                <a:latin typeface="微軟正黑體" pitchFamily="34" charset="-120"/>
                <a:ea typeface="微軟正黑體" pitchFamily="34" charset="-120"/>
              </a:rPr>
              <a:t>5/19~5/29 SIT</a:t>
            </a:r>
            <a:r>
              <a:rPr kumimoji="0" lang="zh-TW" altLang="en-US" sz="1100" u="none" dirty="0">
                <a:solidFill>
                  <a:srgbClr val="000000"/>
                </a:solidFill>
                <a:latin typeface="微軟正黑體" pitchFamily="34" charset="-120"/>
                <a:ea typeface="微軟正黑體" pitchFamily="34" charset="-120"/>
              </a:rPr>
              <a:t>。配合新契約時程</a:t>
            </a:r>
            <a:r>
              <a:rPr kumimoji="0" lang="en-US" altLang="zh-TW" sz="1100" u="none" dirty="0">
                <a:solidFill>
                  <a:srgbClr val="000000"/>
                </a:solidFill>
                <a:latin typeface="微軟正黑體" pitchFamily="34" charset="-120"/>
                <a:ea typeface="微軟正黑體" pitchFamily="34" charset="-120"/>
              </a:rPr>
              <a:t>6/2</a:t>
            </a:r>
            <a:r>
              <a:rPr kumimoji="0" lang="zh-TW" altLang="en-US" sz="1100" u="none" dirty="0">
                <a:solidFill>
                  <a:srgbClr val="000000"/>
                </a:solidFill>
                <a:latin typeface="微軟正黑體" pitchFamily="34" charset="-120"/>
                <a:ea typeface="微軟正黑體" pitchFamily="34" charset="-120"/>
              </a:rPr>
              <a:t>開始進行整體測試，</a:t>
            </a:r>
            <a:r>
              <a:rPr kumimoji="0" lang="en-US" altLang="zh-TW" sz="1100" u="none" dirty="0">
                <a:solidFill>
                  <a:srgbClr val="000000"/>
                </a:solidFill>
                <a:latin typeface="微軟正黑體" pitchFamily="34" charset="-120"/>
                <a:ea typeface="微軟正黑體" pitchFamily="34" charset="-120"/>
              </a:rPr>
              <a:t>6/8</a:t>
            </a:r>
            <a:r>
              <a:rPr kumimoji="0" lang="zh-TW" altLang="en-US" sz="1100" u="none" dirty="0">
                <a:solidFill>
                  <a:srgbClr val="000000"/>
                </a:solidFill>
                <a:latin typeface="微軟正黑體" pitchFamily="34" charset="-120"/>
                <a:ea typeface="微軟正黑體" pitchFamily="34" charset="-120"/>
              </a:rPr>
              <a:t>通知</a:t>
            </a:r>
            <a:r>
              <a:rPr kumimoji="0" lang="en-US" altLang="zh-TW" sz="1100" u="none" dirty="0">
                <a:solidFill>
                  <a:srgbClr val="000000"/>
                </a:solidFill>
                <a:latin typeface="微軟正黑體" pitchFamily="34" charset="-120"/>
                <a:ea typeface="微軟正黑體" pitchFamily="34" charset="-120"/>
              </a:rPr>
              <a:t>UAT</a:t>
            </a:r>
            <a:r>
              <a:rPr kumimoji="0" lang="zh-TW" altLang="en-US" sz="1100" u="none" dirty="0">
                <a:solidFill>
                  <a:srgbClr val="000000"/>
                </a:solidFill>
                <a:latin typeface="微軟正黑體" pitchFamily="34" charset="-120"/>
                <a:ea typeface="微軟正黑體" pitchFamily="34" charset="-120"/>
              </a:rPr>
              <a:t>。</a:t>
            </a:r>
            <a:r>
              <a:rPr kumimoji="0" lang="en-US" altLang="zh-TW" sz="1100" u="none" dirty="0">
                <a:solidFill>
                  <a:srgbClr val="000000"/>
                </a:solidFill>
                <a:latin typeface="微軟正黑體" pitchFamily="34" charset="-120"/>
                <a:ea typeface="微軟正黑體" pitchFamily="34" charset="-120"/>
              </a:rPr>
              <a:t> 6/19</a:t>
            </a:r>
            <a:r>
              <a:rPr kumimoji="0" lang="zh-TW" altLang="en-US" sz="1100" u="none" dirty="0">
                <a:solidFill>
                  <a:srgbClr val="000000"/>
                </a:solidFill>
                <a:latin typeface="微軟正黑體" pitchFamily="34" charset="-120"/>
                <a:ea typeface="微軟正黑體" pitchFamily="34" charset="-120"/>
              </a:rPr>
              <a:t>驗收完成，</a:t>
            </a:r>
            <a:r>
              <a:rPr kumimoji="0" lang="en-US" altLang="zh-TW" sz="1100" u="none" dirty="0">
                <a:solidFill>
                  <a:srgbClr val="0000FF"/>
                </a:solidFill>
                <a:latin typeface="微軟正黑體" pitchFamily="34" charset="-120"/>
                <a:ea typeface="微軟正黑體" pitchFamily="34" charset="-120"/>
              </a:rPr>
              <a:t>6/30</a:t>
            </a:r>
            <a:r>
              <a:rPr kumimoji="0" lang="zh-TW" altLang="en-US" sz="1100" u="none" dirty="0">
                <a:solidFill>
                  <a:srgbClr val="0000FF"/>
                </a:solidFill>
                <a:latin typeface="微軟正黑體" pitchFamily="34" charset="-120"/>
                <a:ea typeface="微軟正黑體" pitchFamily="34" charset="-120"/>
              </a:rPr>
              <a:t>已上版。</a:t>
            </a:r>
            <a:endParaRPr kumimoji="0" lang="en-US" altLang="zh-TW" sz="1100" u="none" dirty="0">
              <a:solidFill>
                <a:srgbClr val="0000FF"/>
              </a:solidFill>
              <a:latin typeface="微軟正黑體" pitchFamily="34" charset="-120"/>
              <a:ea typeface="微軟正黑體" pitchFamily="34" charset="-120"/>
            </a:endParaRPr>
          </a:p>
        </p:txBody>
      </p:sp>
      <p:sp>
        <p:nvSpPr>
          <p:cNvPr id="7" name="標題 1"/>
          <p:cNvSpPr txBox="1">
            <a:spLocks/>
          </p:cNvSpPr>
          <p:nvPr/>
        </p:nvSpPr>
        <p:spPr bwMode="auto">
          <a:xfrm>
            <a:off x="325859" y="733929"/>
            <a:ext cx="6243922" cy="537788"/>
          </a:xfrm>
          <a:prstGeom prst="rect">
            <a:avLst/>
          </a:prstGeom>
          <a:solidFill>
            <a:schemeClr val="accent2">
              <a:lumMod val="75000"/>
            </a:schemeClr>
          </a:solidFill>
          <a:ln w="9525">
            <a:noFill/>
            <a:miter lim="800000"/>
            <a:headEnd/>
            <a:tailEnd/>
          </a:ln>
        </p:spPr>
        <p:txBody>
          <a:bodyPr/>
          <a:lstStyle>
            <a:lvl1pPr algn="l" rtl="0" eaLnBrk="0" fontAlgn="base" hangingPunct="0">
              <a:spcBef>
                <a:spcPct val="0"/>
              </a:spcBef>
              <a:spcAft>
                <a:spcPct val="0"/>
              </a:spcAft>
              <a:defRPr kumimoji="1" sz="2800" b="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defTabSz="914034" fontAlgn="auto">
              <a:spcBef>
                <a:spcPts val="0"/>
              </a:spcBef>
              <a:spcAft>
                <a:spcPts val="0"/>
              </a:spcAft>
              <a:defRPr/>
            </a:pPr>
            <a:r>
              <a:rPr lang="zh-TW" altLang="en-US" sz="2798" u="none" kern="0" dirty="0">
                <a:solidFill>
                  <a:srgbClr val="FFFFFF"/>
                </a:solidFill>
              </a:rPr>
              <a:t>核心財會系統重大事件</a:t>
            </a:r>
            <a:r>
              <a:rPr lang="en-US" altLang="zh-TW" sz="2798" u="none" kern="0" dirty="0">
                <a:solidFill>
                  <a:srgbClr val="FFFFFF"/>
                </a:solidFill>
              </a:rPr>
              <a:t>/</a:t>
            </a:r>
            <a:r>
              <a:rPr lang="zh-TW" altLang="en-US" sz="2798" u="none" kern="0" dirty="0">
                <a:solidFill>
                  <a:srgbClr val="FFFFFF"/>
                </a:solidFill>
              </a:rPr>
              <a:t>需求說明</a:t>
            </a:r>
            <a:r>
              <a:rPr lang="en-US" altLang="zh-TW" sz="2798" u="none" kern="0" dirty="0">
                <a:solidFill>
                  <a:srgbClr val="FFFFFF"/>
                </a:solidFill>
              </a:rPr>
              <a:t>(1/3)</a:t>
            </a:r>
          </a:p>
        </p:txBody>
      </p:sp>
      <p:pic>
        <p:nvPicPr>
          <p:cNvPr id="2" name="圖片 1"/>
          <p:cNvPicPr>
            <a:picLocks noChangeAspect="1"/>
          </p:cNvPicPr>
          <p:nvPr/>
        </p:nvPicPr>
        <p:blipFill rotWithShape="1">
          <a:blip r:embed="rId4"/>
          <a:srcRect t="7275"/>
          <a:stretch/>
        </p:blipFill>
        <p:spPr>
          <a:xfrm>
            <a:off x="1620357" y="1702003"/>
            <a:ext cx="5111384" cy="1243508"/>
          </a:xfrm>
          <a:prstGeom prst="rect">
            <a:avLst/>
          </a:prstGeom>
        </p:spPr>
      </p:pic>
      <p:graphicFrame>
        <p:nvGraphicFramePr>
          <p:cNvPr id="5" name="物件 4"/>
          <p:cNvGraphicFramePr>
            <a:graphicFrameLocks noChangeAspect="1"/>
          </p:cNvGraphicFramePr>
          <p:nvPr>
            <p:extLst/>
          </p:nvPr>
        </p:nvGraphicFramePr>
        <p:xfrm>
          <a:off x="8013210" y="1848243"/>
          <a:ext cx="913976" cy="771167"/>
        </p:xfrm>
        <a:graphic>
          <a:graphicData uri="http://schemas.openxmlformats.org/presentationml/2006/ole">
            <mc:AlternateContent xmlns:mc="http://schemas.openxmlformats.org/markup-compatibility/2006">
              <mc:Choice xmlns:v="urn:schemas-microsoft-com:vml" Requires="v">
                <p:oleObj spid="_x0000_s106502" name="Acrobat Document" showAsIcon="1" r:id="rId5" imgW="914400" imgH="771480" progId="AcroExch.Document.DC">
                  <p:embed/>
                </p:oleObj>
              </mc:Choice>
              <mc:Fallback>
                <p:oleObj name="Acrobat Document" showAsIcon="1" r:id="rId5" imgW="914400" imgH="771480" progId="AcroExch.Document.DC">
                  <p:embed/>
                  <p:pic>
                    <p:nvPicPr>
                      <p:cNvPr id="5" name="物件 4"/>
                      <p:cNvPicPr/>
                      <p:nvPr/>
                    </p:nvPicPr>
                    <p:blipFill>
                      <a:blip r:embed="rId6"/>
                      <a:stretch>
                        <a:fillRect/>
                      </a:stretch>
                    </p:blipFill>
                    <p:spPr>
                      <a:xfrm>
                        <a:off x="8013210" y="1848243"/>
                        <a:ext cx="913976" cy="771167"/>
                      </a:xfrm>
                      <a:prstGeom prst="rect">
                        <a:avLst/>
                      </a:prstGeom>
                    </p:spPr>
                  </p:pic>
                </p:oleObj>
              </mc:Fallback>
            </mc:AlternateContent>
          </a:graphicData>
        </a:graphic>
      </p:graphicFrame>
    </p:spTree>
    <p:extLst>
      <p:ext uri="{BB962C8B-B14F-4D97-AF65-F5344CB8AC3E}">
        <p14:creationId xmlns:p14="http://schemas.microsoft.com/office/powerpoint/2010/main" val="1048546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3"/>
          <p:cNvSpPr>
            <a:spLocks noChangeArrowheads="1"/>
          </p:cNvSpPr>
          <p:nvPr/>
        </p:nvSpPr>
        <p:spPr bwMode="auto">
          <a:xfrm>
            <a:off x="252522" y="1269555"/>
            <a:ext cx="8890421"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831" lvl="1" indent="-342831" defTabSz="914217" eaLnBrk="0" hangingPunct="0">
              <a:buFont typeface="Wingdings" panose="05000000000000000000" pitchFamily="2" charset="2"/>
              <a:buChar char="n"/>
              <a:defRPr/>
            </a:pPr>
            <a:r>
              <a:rPr kumimoji="0" lang="zh-TW" altLang="en-US" sz="1400" b="1" u="none" dirty="0">
                <a:solidFill>
                  <a:srgbClr val="000000"/>
                </a:solidFill>
                <a:latin typeface="微軟正黑體" pitchFamily="34" charset="-120"/>
                <a:ea typeface="微軟正黑體" pitchFamily="34" charset="-120"/>
              </a:rPr>
              <a:t>修正外來人口統一證號格式</a:t>
            </a:r>
            <a:endParaRPr kumimoji="0" lang="en-US" altLang="zh-TW" sz="1400" b="1" u="none" dirty="0">
              <a:solidFill>
                <a:srgbClr val="000000"/>
              </a:solidFill>
              <a:latin typeface="微軟正黑體" pitchFamily="34" charset="-120"/>
              <a:ea typeface="微軟正黑體" pitchFamily="34" charset="-120"/>
            </a:endParaRPr>
          </a:p>
          <a:p>
            <a:pPr marL="799940" lvl="2" indent="-342831" defTabSz="914217" eaLnBrk="0" hangingPunct="0">
              <a:buFont typeface="+mj-lt"/>
              <a:buAutoNum type="arabicPeriod"/>
              <a:defRPr/>
            </a:pPr>
            <a:r>
              <a:rPr kumimoji="0" lang="zh-TW" altLang="en-US" sz="1100" u="none" dirty="0">
                <a:solidFill>
                  <a:srgbClr val="000000"/>
                </a:solidFill>
                <a:latin typeface="微軟正黑體" pitchFamily="34" charset="-120"/>
                <a:ea typeface="微軟正黑體" pitchFamily="34" charset="-120"/>
              </a:rPr>
              <a:t>內政部「修正外來人口統一證號格式專案執行計畫」</a:t>
            </a:r>
            <a:endParaRPr kumimoji="0" lang="en-US" altLang="zh-TW" sz="1100" u="none" dirty="0">
              <a:solidFill>
                <a:srgbClr val="000000"/>
              </a:solidFill>
              <a:latin typeface="微軟正黑體" pitchFamily="34" charset="-120"/>
              <a:ea typeface="微軟正黑體" pitchFamily="34" charset="-120"/>
            </a:endParaRPr>
          </a:p>
          <a:p>
            <a:pPr marL="1257049" lvl="3" indent="-342831" defTabSz="914217" eaLnBrk="0" hangingPunct="0">
              <a:buFont typeface="Wingdings" panose="05000000000000000000" pitchFamily="2" charset="2"/>
              <a:buChar char="l"/>
              <a:defRPr/>
            </a:pPr>
            <a:r>
              <a:rPr kumimoji="0" lang="zh-TW" altLang="en-US" sz="1100" u="none" dirty="0">
                <a:solidFill>
                  <a:srgbClr val="000000"/>
                </a:solidFill>
                <a:latin typeface="微軟正黑體" pitchFamily="34" charset="-120"/>
                <a:ea typeface="微軟正黑體" pitchFamily="34" charset="-120"/>
              </a:rPr>
              <a:t>目的：為營造友善外來人口生活環境趨勢及落實政府積極推動吸引、延攬外籍人才政策，故將「外來人口統一證號」編碼格式，比照國民身分證的編碼格式修正，讓在臺居留的外來人才「留得住」、「生活有尊嚴」。</a:t>
            </a:r>
            <a:endParaRPr kumimoji="0" lang="en-US" altLang="zh-TW" sz="1100" u="none" dirty="0">
              <a:solidFill>
                <a:srgbClr val="000000"/>
              </a:solidFill>
              <a:latin typeface="微軟正黑體" pitchFamily="34" charset="-120"/>
              <a:ea typeface="微軟正黑體" pitchFamily="34" charset="-120"/>
            </a:endParaRPr>
          </a:p>
          <a:p>
            <a:pPr marL="1257049" lvl="3" indent="-342831" defTabSz="914217" eaLnBrk="0" hangingPunct="0">
              <a:buFont typeface="Wingdings" panose="05000000000000000000" pitchFamily="2" charset="2"/>
              <a:buChar char="l"/>
              <a:defRPr/>
            </a:pPr>
            <a:r>
              <a:rPr kumimoji="0" lang="zh-TW" altLang="en-US" sz="1100" u="none" dirty="0">
                <a:solidFill>
                  <a:srgbClr val="000000"/>
                </a:solidFill>
                <a:latin typeface="微軟正黑體" pitchFamily="34" charset="-120"/>
                <a:ea typeface="微軟正黑體" pitchFamily="34" charset="-120"/>
              </a:rPr>
              <a:t>內政部專案時程：</a:t>
            </a:r>
            <a:r>
              <a:rPr kumimoji="0" lang="en-US" altLang="zh-TW" sz="1100" u="none" dirty="0">
                <a:solidFill>
                  <a:srgbClr val="000000"/>
                </a:solidFill>
                <a:latin typeface="微軟正黑體" pitchFamily="34" charset="-120"/>
                <a:ea typeface="微軟正黑體" pitchFamily="34" charset="-120"/>
              </a:rPr>
              <a:t>109/01/01~110/01/01</a:t>
            </a:r>
            <a:r>
              <a:rPr kumimoji="0" lang="zh-TW" altLang="en-US" sz="1100" u="none" dirty="0">
                <a:solidFill>
                  <a:srgbClr val="000000"/>
                </a:solidFill>
                <a:latin typeface="微軟正黑體" pitchFamily="34" charset="-120"/>
                <a:ea typeface="微軟正黑體" pitchFamily="34" charset="-120"/>
              </a:rPr>
              <a:t>止</a:t>
            </a:r>
            <a:endParaRPr kumimoji="0" lang="en-US" altLang="zh-TW" sz="1100" u="none" dirty="0">
              <a:solidFill>
                <a:srgbClr val="000000"/>
              </a:solidFill>
              <a:latin typeface="微軟正黑體" pitchFamily="34" charset="-120"/>
              <a:ea typeface="微軟正黑體" pitchFamily="34" charset="-120"/>
            </a:endParaRPr>
          </a:p>
          <a:p>
            <a:pPr marL="1714157" lvl="4" indent="-342831" defTabSz="914217" eaLnBrk="0" hangingPunct="0">
              <a:buFont typeface="Wingdings" panose="05000000000000000000" pitchFamily="2" charset="2"/>
              <a:buChar char="Ø"/>
              <a:defRPr/>
            </a:pPr>
            <a:r>
              <a:rPr kumimoji="0" lang="zh-TW" altLang="en-US" sz="1100" u="none" dirty="0">
                <a:solidFill>
                  <a:srgbClr val="000000"/>
                </a:solidFill>
                <a:latin typeface="微軟正黑體" pitchFamily="34" charset="-120"/>
                <a:ea typeface="微軟正黑體" pitchFamily="34" charset="-120"/>
              </a:rPr>
              <a:t>系統建置 </a:t>
            </a:r>
            <a:r>
              <a:rPr kumimoji="0" lang="en-US" altLang="zh-TW" sz="1100" u="none" dirty="0">
                <a:solidFill>
                  <a:srgbClr val="000000"/>
                </a:solidFill>
                <a:latin typeface="微軟正黑體" pitchFamily="34" charset="-120"/>
                <a:ea typeface="微軟正黑體" pitchFamily="34" charset="-120"/>
              </a:rPr>
              <a:t>109/01/01~109/09/30</a:t>
            </a:r>
            <a:r>
              <a:rPr kumimoji="0" lang="zh-TW" altLang="en-US" sz="1100" u="none" dirty="0">
                <a:solidFill>
                  <a:srgbClr val="000000"/>
                </a:solidFill>
                <a:latin typeface="微軟正黑體" pitchFamily="34" charset="-120"/>
                <a:ea typeface="微軟正黑體" pitchFamily="34" charset="-120"/>
              </a:rPr>
              <a:t>；宣導測試 </a:t>
            </a:r>
            <a:r>
              <a:rPr kumimoji="0" lang="en-US" altLang="zh-TW" sz="1100" u="none" dirty="0">
                <a:solidFill>
                  <a:srgbClr val="000000"/>
                </a:solidFill>
                <a:latin typeface="微軟正黑體" pitchFamily="34" charset="-120"/>
                <a:ea typeface="微軟正黑體" pitchFamily="34" charset="-120"/>
              </a:rPr>
              <a:t>109/10/01~110/01/01</a:t>
            </a:r>
            <a:r>
              <a:rPr kumimoji="0" lang="zh-TW" altLang="en-US" sz="1100" u="none" dirty="0">
                <a:solidFill>
                  <a:srgbClr val="000000"/>
                </a:solidFill>
                <a:latin typeface="微軟正黑體" pitchFamily="34" charset="-120"/>
                <a:ea typeface="微軟正黑體" pitchFamily="34" charset="-120"/>
              </a:rPr>
              <a:t>；全面換號 </a:t>
            </a:r>
            <a:r>
              <a:rPr kumimoji="0" lang="en-US" altLang="zh-TW" sz="1100" u="none" dirty="0">
                <a:solidFill>
                  <a:srgbClr val="000000"/>
                </a:solidFill>
                <a:latin typeface="微軟正黑體" pitchFamily="34" charset="-120"/>
                <a:ea typeface="微軟正黑體" pitchFamily="34" charset="-120"/>
              </a:rPr>
              <a:t>110/01/02</a:t>
            </a:r>
            <a:r>
              <a:rPr kumimoji="0" lang="zh-TW" altLang="en-US" sz="1100" u="none" dirty="0">
                <a:solidFill>
                  <a:srgbClr val="000000"/>
                </a:solidFill>
                <a:latin typeface="微軟正黑體" pitchFamily="34" charset="-120"/>
                <a:ea typeface="微軟正黑體" pitchFamily="34" charset="-120"/>
              </a:rPr>
              <a:t>起</a:t>
            </a:r>
            <a:endParaRPr kumimoji="0" lang="en-US" altLang="zh-TW" sz="1100" u="none" dirty="0">
              <a:solidFill>
                <a:srgbClr val="000000"/>
              </a:solidFill>
              <a:latin typeface="微軟正黑體" pitchFamily="34" charset="-120"/>
              <a:ea typeface="微軟正黑體" pitchFamily="34" charset="-120"/>
            </a:endParaRPr>
          </a:p>
          <a:p>
            <a:pPr marL="1714157" lvl="4" indent="-342831" defTabSz="914217" eaLnBrk="0" hangingPunct="0">
              <a:buFont typeface="Wingdings" panose="05000000000000000000" pitchFamily="2" charset="2"/>
              <a:buChar char="Ø"/>
              <a:defRPr/>
            </a:pPr>
            <a:r>
              <a:rPr kumimoji="0" lang="zh-TW" altLang="en-US" sz="1100" u="none" dirty="0">
                <a:solidFill>
                  <a:srgbClr val="000000"/>
                </a:solidFill>
                <a:latin typeface="微軟正黑體" pitchFamily="34" charset="-120"/>
                <a:ea typeface="微軟正黑體" pitchFamily="34" charset="-120"/>
              </a:rPr>
              <a:t>舊式統號停止使用：</a:t>
            </a:r>
            <a:r>
              <a:rPr kumimoji="0" lang="en-US" altLang="zh-TW" sz="1100" u="none" dirty="0">
                <a:solidFill>
                  <a:srgbClr val="000000"/>
                </a:solidFill>
                <a:latin typeface="微軟正黑體" pitchFamily="34" charset="-120"/>
                <a:ea typeface="微軟正黑體" pitchFamily="34" charset="-120"/>
              </a:rPr>
              <a:t>120/01/01</a:t>
            </a:r>
            <a:r>
              <a:rPr kumimoji="0" lang="zh-TW" altLang="en-US" sz="1100" u="none" dirty="0">
                <a:solidFill>
                  <a:srgbClr val="000000"/>
                </a:solidFill>
                <a:latin typeface="微軟正黑體" pitchFamily="34" charset="-120"/>
                <a:ea typeface="微軟正黑體" pitchFamily="34" charset="-120"/>
              </a:rPr>
              <a:t>起</a:t>
            </a:r>
            <a:endParaRPr kumimoji="0" lang="en-US" altLang="zh-TW" sz="1100" u="none" dirty="0">
              <a:solidFill>
                <a:srgbClr val="000000"/>
              </a:solidFill>
              <a:latin typeface="微軟正黑體" pitchFamily="34" charset="-120"/>
              <a:ea typeface="微軟正黑體" pitchFamily="34" charset="-120"/>
            </a:endParaRPr>
          </a:p>
          <a:p>
            <a:pPr marL="1257049" lvl="3" indent="-342831" defTabSz="914217" eaLnBrk="0" hangingPunct="0">
              <a:buFont typeface="Wingdings" panose="05000000000000000000" pitchFamily="2" charset="2"/>
              <a:buChar char="l"/>
              <a:defRPr/>
            </a:pPr>
            <a:r>
              <a:rPr kumimoji="0" lang="zh-TW" altLang="en-US" sz="1100" u="none" dirty="0">
                <a:solidFill>
                  <a:srgbClr val="000000"/>
                </a:solidFill>
                <a:latin typeface="微軟正黑體" pitchFamily="34" charset="-120"/>
                <a:ea typeface="微軟正黑體" pitchFamily="34" charset="-120"/>
              </a:rPr>
              <a:t>對象：所有外來人口</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包含外國人、臺灣地區無戶籍國民、香港澳門居民及大陸地區人民</a:t>
            </a:r>
            <a:r>
              <a:rPr kumimoji="0" lang="en-US" altLang="zh-TW" sz="1100" u="none" dirty="0">
                <a:solidFill>
                  <a:srgbClr val="000000"/>
                </a:solidFill>
                <a:latin typeface="微軟正黑體" pitchFamily="34" charset="-120"/>
                <a:ea typeface="微軟正黑體" pitchFamily="34" charset="-120"/>
              </a:rPr>
              <a:t>)</a:t>
            </a:r>
          </a:p>
          <a:p>
            <a:pPr marL="1257049" lvl="3" indent="-342831" defTabSz="914217" eaLnBrk="0" hangingPunct="0">
              <a:buFont typeface="Wingdings" panose="05000000000000000000" pitchFamily="2" charset="2"/>
              <a:buChar char="l"/>
              <a:defRPr/>
            </a:pPr>
            <a:r>
              <a:rPr kumimoji="0" lang="zh-TW" altLang="en-US" sz="1100" u="none" dirty="0">
                <a:solidFill>
                  <a:srgbClr val="000000"/>
                </a:solidFill>
                <a:latin typeface="微軟正黑體" pitchFamily="34" charset="-120"/>
                <a:ea typeface="微軟正黑體" pitchFamily="34" charset="-120"/>
              </a:rPr>
              <a:t>新式統一證號編碼：</a:t>
            </a:r>
            <a:endParaRPr kumimoji="0" lang="en-US" altLang="zh-TW" sz="1100" u="none" dirty="0">
              <a:solidFill>
                <a:srgbClr val="000000"/>
              </a:solidFill>
              <a:latin typeface="微軟正黑體" pitchFamily="34" charset="-120"/>
              <a:ea typeface="微軟正黑體" pitchFamily="34" charset="-120"/>
            </a:endParaRPr>
          </a:p>
          <a:p>
            <a:pPr marL="1714157" lvl="4" indent="-342831" defTabSz="914217" eaLnBrk="0" hangingPunct="0">
              <a:buFont typeface="Wingdings" panose="05000000000000000000" pitchFamily="2" charset="2"/>
              <a:buChar char="Ø"/>
              <a:defRPr/>
            </a:pPr>
            <a:r>
              <a:rPr kumimoji="0" lang="zh-TW" altLang="en-US" sz="1100" u="none" dirty="0">
                <a:solidFill>
                  <a:srgbClr val="000000"/>
                </a:solidFill>
                <a:latin typeface="微軟正黑體" pitchFamily="34" charset="-120"/>
                <a:ea typeface="微軟正黑體" pitchFamily="34" charset="-120"/>
              </a:rPr>
              <a:t>證號第二碼</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性別</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調整</a:t>
            </a:r>
            <a:endParaRPr kumimoji="0" lang="en-US" altLang="zh-TW" sz="1100" u="none" dirty="0">
              <a:solidFill>
                <a:srgbClr val="000000"/>
              </a:solidFill>
              <a:latin typeface="微軟正黑體" pitchFamily="34" charset="-120"/>
              <a:ea typeface="微軟正黑體" pitchFamily="34" charset="-120"/>
            </a:endParaRPr>
          </a:p>
          <a:p>
            <a:pPr marL="1714157" lvl="4" indent="-342831" defTabSz="914217" eaLnBrk="0" hangingPunct="0">
              <a:buFont typeface="Wingdings" panose="05000000000000000000" pitchFamily="2" charset="2"/>
              <a:buChar char="Ø"/>
              <a:defRPr/>
            </a:pPr>
            <a:endParaRPr kumimoji="0" lang="en-US" altLang="zh-TW" sz="1100" u="none" dirty="0">
              <a:solidFill>
                <a:srgbClr val="000000"/>
              </a:solidFill>
              <a:latin typeface="微軟正黑體" pitchFamily="34" charset="-120"/>
              <a:ea typeface="微軟正黑體" pitchFamily="34" charset="-120"/>
            </a:endParaRPr>
          </a:p>
          <a:p>
            <a:pPr marL="1714157" lvl="4" indent="-342831" defTabSz="914217" eaLnBrk="0" hangingPunct="0">
              <a:buFont typeface="Wingdings" panose="05000000000000000000" pitchFamily="2" charset="2"/>
              <a:buChar char="Ø"/>
              <a:defRPr/>
            </a:pPr>
            <a:endParaRPr kumimoji="0" lang="en-US" altLang="zh-TW" sz="1100" u="none" dirty="0">
              <a:solidFill>
                <a:srgbClr val="000000"/>
              </a:solidFill>
              <a:latin typeface="微軟正黑體" pitchFamily="34" charset="-120"/>
              <a:ea typeface="微軟正黑體" pitchFamily="34" charset="-120"/>
            </a:endParaRPr>
          </a:p>
          <a:p>
            <a:pPr marL="1714157" lvl="4" indent="-342831" defTabSz="914217" eaLnBrk="0" hangingPunct="0">
              <a:buFont typeface="Wingdings" panose="05000000000000000000" pitchFamily="2" charset="2"/>
              <a:buChar char="Ø"/>
              <a:defRPr/>
            </a:pPr>
            <a:endParaRPr kumimoji="0" lang="en-US" altLang="zh-TW" sz="1100" u="none" dirty="0">
              <a:solidFill>
                <a:srgbClr val="000000"/>
              </a:solidFill>
              <a:latin typeface="微軟正黑體" pitchFamily="34" charset="-120"/>
              <a:ea typeface="微軟正黑體" pitchFamily="34" charset="-120"/>
            </a:endParaRPr>
          </a:p>
          <a:p>
            <a:pPr marL="1714157" lvl="4" indent="-342831" defTabSz="914217" eaLnBrk="0" hangingPunct="0">
              <a:buFont typeface="Wingdings" panose="05000000000000000000" pitchFamily="2" charset="2"/>
              <a:buChar char="Ø"/>
              <a:defRPr/>
            </a:pPr>
            <a:endParaRPr kumimoji="0" lang="en-US" altLang="zh-TW" sz="1100" u="none" dirty="0">
              <a:solidFill>
                <a:srgbClr val="000000"/>
              </a:solidFill>
              <a:latin typeface="微軟正黑體" pitchFamily="34" charset="-120"/>
              <a:ea typeface="微軟正黑體" pitchFamily="34" charset="-120"/>
            </a:endParaRPr>
          </a:p>
          <a:p>
            <a:pPr marL="1714157" lvl="4" indent="-342831" defTabSz="914217" eaLnBrk="0" hangingPunct="0">
              <a:buFont typeface="Wingdings" panose="05000000000000000000" pitchFamily="2" charset="2"/>
              <a:buChar char="Ø"/>
              <a:defRPr/>
            </a:pPr>
            <a:endParaRPr kumimoji="0" lang="en-US" altLang="zh-TW" sz="1100" u="none" dirty="0">
              <a:solidFill>
                <a:srgbClr val="000000"/>
              </a:solidFill>
              <a:latin typeface="微軟正黑體" pitchFamily="34" charset="-120"/>
              <a:ea typeface="微軟正黑體" pitchFamily="34" charset="-120"/>
            </a:endParaRPr>
          </a:p>
          <a:p>
            <a:pPr marL="1714157" lvl="4" indent="-342831" defTabSz="914217" eaLnBrk="0" hangingPunct="0">
              <a:buFont typeface="Wingdings" panose="05000000000000000000" pitchFamily="2" charset="2"/>
              <a:buChar char="Ø"/>
              <a:defRPr/>
            </a:pPr>
            <a:endParaRPr kumimoji="0" lang="zh-TW" altLang="en-US" sz="1100" u="none" dirty="0">
              <a:solidFill>
                <a:srgbClr val="000000"/>
              </a:solidFill>
              <a:latin typeface="微軟正黑體" pitchFamily="34" charset="-120"/>
              <a:ea typeface="微軟正黑體" pitchFamily="34" charset="-120"/>
            </a:endParaRPr>
          </a:p>
          <a:p>
            <a:pPr marL="1714157" lvl="4" indent="-342831" defTabSz="914217" eaLnBrk="0" hangingPunct="0">
              <a:buFont typeface="Wingdings" panose="05000000000000000000" pitchFamily="2" charset="2"/>
              <a:buChar char="Ø"/>
              <a:defRPr/>
            </a:pPr>
            <a:r>
              <a:rPr kumimoji="0" lang="zh-TW" altLang="en-US" sz="1100" u="none" dirty="0">
                <a:solidFill>
                  <a:srgbClr val="000000"/>
                </a:solidFill>
                <a:latin typeface="微軟正黑體" pitchFamily="34" charset="-120"/>
                <a:ea typeface="微軟正黑體" pitchFamily="34" charset="-120"/>
              </a:rPr>
              <a:t>調整後驗證碼</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第</a:t>
            </a:r>
            <a:r>
              <a:rPr kumimoji="0" lang="en-US" altLang="zh-TW" sz="1100" u="none" dirty="0">
                <a:solidFill>
                  <a:srgbClr val="000000"/>
                </a:solidFill>
                <a:latin typeface="微軟正黑體" pitchFamily="34" charset="-120"/>
                <a:ea typeface="微軟正黑體" pitchFamily="34" charset="-120"/>
              </a:rPr>
              <a:t>10</a:t>
            </a:r>
            <a:r>
              <a:rPr kumimoji="0" lang="zh-TW" altLang="en-US" sz="1100" u="none" dirty="0">
                <a:solidFill>
                  <a:srgbClr val="000000"/>
                </a:solidFill>
                <a:latin typeface="微軟正黑體" pitchFamily="34" charset="-120"/>
                <a:ea typeface="微軟正黑體" pitchFamily="34" charset="-120"/>
              </a:rPr>
              <a:t>碼</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規則：同本國人身份證</a:t>
            </a:r>
            <a:r>
              <a:rPr kumimoji="0" lang="en-US" altLang="zh-TW" sz="1100" u="none" dirty="0">
                <a:solidFill>
                  <a:srgbClr val="000000"/>
                </a:solidFill>
                <a:latin typeface="微軟正黑體" pitchFamily="34" charset="-120"/>
                <a:ea typeface="微軟正黑體" pitchFamily="34" charset="-120"/>
              </a:rPr>
              <a:t>ID</a:t>
            </a:r>
          </a:p>
          <a:p>
            <a:pPr marL="799940" lvl="2" indent="-342831" defTabSz="914217" eaLnBrk="0" hangingPunct="0">
              <a:buFont typeface="+mj-lt"/>
              <a:buAutoNum type="arabicPeriod"/>
              <a:defRPr/>
            </a:pPr>
            <a:r>
              <a:rPr kumimoji="0" lang="zh-TW" altLang="en-US" sz="1100" u="none" dirty="0">
                <a:solidFill>
                  <a:srgbClr val="000000"/>
                </a:solidFill>
                <a:latin typeface="微軟正黑體" pitchFamily="34" charset="-120"/>
                <a:ea typeface="微軟正黑體" pitchFamily="34" charset="-120"/>
              </a:rPr>
              <a:t>配合事項：系統須修正為同時可接受新式與舊式統一證號</a:t>
            </a:r>
            <a:endParaRPr kumimoji="0" lang="en-US" altLang="zh-TW" sz="1100" u="none" dirty="0">
              <a:solidFill>
                <a:srgbClr val="000000"/>
              </a:solidFill>
              <a:latin typeface="微軟正黑體" pitchFamily="34" charset="-120"/>
              <a:ea typeface="微軟正黑體" pitchFamily="34" charset="-120"/>
            </a:endParaRPr>
          </a:p>
          <a:p>
            <a:pPr marL="799940" lvl="2" indent="-342831" defTabSz="914217" eaLnBrk="0" hangingPunct="0">
              <a:buFont typeface="+mj-lt"/>
              <a:buAutoNum type="arabicPeriod"/>
              <a:defRPr/>
            </a:pPr>
            <a:r>
              <a:rPr kumimoji="0" lang="zh-TW" altLang="en-US" sz="1100" u="none" dirty="0">
                <a:solidFill>
                  <a:srgbClr val="000000"/>
                </a:solidFill>
                <a:latin typeface="微軟正黑體" pitchFamily="34" charset="-120"/>
                <a:ea typeface="微軟正黑體" pitchFamily="34" charset="-120"/>
              </a:rPr>
              <a:t>時程：</a:t>
            </a:r>
            <a:r>
              <a:rPr kumimoji="0" lang="en-US" altLang="zh-TW" sz="1100" u="none" dirty="0">
                <a:solidFill>
                  <a:srgbClr val="000000"/>
                </a:solidFill>
                <a:latin typeface="微軟正黑體" pitchFamily="34" charset="-120"/>
                <a:ea typeface="微軟正黑體" pitchFamily="34" charset="-120"/>
              </a:rPr>
              <a:t>109</a:t>
            </a:r>
            <a:r>
              <a:rPr kumimoji="0" lang="zh-TW" altLang="en-US" sz="1100" u="none" dirty="0">
                <a:solidFill>
                  <a:srgbClr val="000000"/>
                </a:solidFill>
                <a:latin typeface="微軟正黑體" pitchFamily="34" charset="-120"/>
                <a:ea typeface="微軟正黑體" pitchFamily="34" charset="-120"/>
              </a:rPr>
              <a:t>年</a:t>
            </a:r>
            <a:r>
              <a:rPr kumimoji="0" lang="en-US" altLang="zh-TW" sz="1100" u="none" dirty="0">
                <a:solidFill>
                  <a:srgbClr val="000000"/>
                </a:solidFill>
                <a:latin typeface="微軟正黑體" pitchFamily="34" charset="-120"/>
                <a:ea typeface="微軟正黑體" pitchFamily="34" charset="-120"/>
              </a:rPr>
              <a:t>6</a:t>
            </a:r>
            <a:r>
              <a:rPr kumimoji="0" lang="zh-TW" altLang="en-US" sz="1100" u="none" dirty="0">
                <a:solidFill>
                  <a:srgbClr val="000000"/>
                </a:solidFill>
                <a:latin typeface="微軟正黑體" pitchFamily="34" charset="-120"/>
                <a:ea typeface="微軟正黑體" pitchFamily="34" charset="-120"/>
              </a:rPr>
              <a:t>月底前</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金管會要求</a:t>
            </a:r>
            <a:r>
              <a:rPr kumimoji="0" lang="en-US" altLang="zh-TW" sz="1100" u="none" dirty="0">
                <a:solidFill>
                  <a:srgbClr val="000000"/>
                </a:solidFill>
                <a:latin typeface="微軟正黑體" pitchFamily="34" charset="-120"/>
                <a:ea typeface="微軟正黑體" pitchFamily="34" charset="-120"/>
              </a:rPr>
              <a:t>)</a:t>
            </a:r>
          </a:p>
          <a:p>
            <a:pPr marL="1257049" lvl="3" indent="-342831" defTabSz="914217" eaLnBrk="0" hangingPunct="0">
              <a:buFont typeface="Wingdings" panose="05000000000000000000" pitchFamily="2" charset="2"/>
              <a:buChar char="l"/>
              <a:defRPr/>
            </a:pPr>
            <a:r>
              <a:rPr kumimoji="0" lang="en-US" altLang="zh-TW" sz="1100" u="none" dirty="0">
                <a:solidFill>
                  <a:srgbClr val="000000"/>
                </a:solidFill>
                <a:latin typeface="微軟正黑體" pitchFamily="34" charset="-120"/>
                <a:ea typeface="微軟正黑體" pitchFamily="34" charset="-120"/>
              </a:rPr>
              <a:t>108/08/27</a:t>
            </a:r>
            <a:r>
              <a:rPr kumimoji="0" lang="zh-TW" altLang="en-US" sz="1100" u="none" dirty="0">
                <a:solidFill>
                  <a:srgbClr val="000000"/>
                </a:solidFill>
                <a:latin typeface="微軟正黑體" pitchFamily="34" charset="-120"/>
                <a:ea typeface="微軟正黑體" pitchFamily="34" charset="-120"/>
              </a:rPr>
              <a:t>：壽資部內部召開第一次說明會議</a:t>
            </a:r>
            <a:endParaRPr kumimoji="0" lang="en-US" altLang="zh-TW" sz="1100" u="none" dirty="0">
              <a:solidFill>
                <a:srgbClr val="000000"/>
              </a:solidFill>
              <a:latin typeface="微軟正黑體" pitchFamily="34" charset="-120"/>
              <a:ea typeface="微軟正黑體" pitchFamily="34" charset="-120"/>
            </a:endParaRPr>
          </a:p>
          <a:p>
            <a:pPr marL="1257049" lvl="3" indent="-342831" defTabSz="914217" eaLnBrk="0" hangingPunct="0">
              <a:buFont typeface="Wingdings" panose="05000000000000000000" pitchFamily="2" charset="2"/>
              <a:buChar char="l"/>
              <a:defRPr/>
            </a:pPr>
            <a:r>
              <a:rPr kumimoji="0" lang="en-US" altLang="zh-TW" sz="1100" u="none" dirty="0">
                <a:solidFill>
                  <a:srgbClr val="000000"/>
                </a:solidFill>
                <a:latin typeface="微軟正黑體" pitchFamily="34" charset="-120"/>
                <a:ea typeface="微軟正黑體" pitchFamily="34" charset="-120"/>
              </a:rPr>
              <a:t>109/03/03</a:t>
            </a:r>
            <a:r>
              <a:rPr kumimoji="0" lang="zh-TW" altLang="en-US" sz="1100" u="none" dirty="0">
                <a:solidFill>
                  <a:srgbClr val="000000"/>
                </a:solidFill>
                <a:latin typeface="微軟正黑體" pitchFamily="34" charset="-120"/>
                <a:ea typeface="微軟正黑體" pitchFamily="34" charset="-120"/>
              </a:rPr>
              <a:t>：進行財會線程式盤點，影響程式支數：</a:t>
            </a:r>
            <a:r>
              <a:rPr kumimoji="0" lang="en-US" altLang="zh-TW" sz="1100" u="none" dirty="0">
                <a:solidFill>
                  <a:srgbClr val="000000"/>
                </a:solidFill>
                <a:latin typeface="微軟正黑體" pitchFamily="34" charset="-120"/>
                <a:ea typeface="微軟正黑體" pitchFamily="34" charset="-120"/>
              </a:rPr>
              <a:t>1</a:t>
            </a:r>
            <a:r>
              <a:rPr kumimoji="0" lang="zh-TW" altLang="en-US" sz="1100" u="none" dirty="0">
                <a:solidFill>
                  <a:srgbClr val="000000"/>
                </a:solidFill>
                <a:latin typeface="微軟正黑體" pitchFamily="34" charset="-120"/>
                <a:ea typeface="微軟正黑體" pitchFamily="34" charset="-120"/>
              </a:rPr>
              <a:t>支 </a:t>
            </a:r>
            <a:r>
              <a:rPr kumimoji="0" lang="en-US" altLang="zh-TW" sz="1100" u="none" dirty="0">
                <a:solidFill>
                  <a:srgbClr val="000000"/>
                </a:solidFill>
                <a:latin typeface="微軟正黑體" pitchFamily="34" charset="-120"/>
                <a:ea typeface="微軟正黑體" pitchFamily="34" charset="-120"/>
              </a:rPr>
              <a:t>( </a:t>
            </a:r>
            <a:r>
              <a:rPr kumimoji="0" lang="zh-TW" altLang="en-US" sz="1100" u="none" dirty="0">
                <a:solidFill>
                  <a:srgbClr val="000000"/>
                </a:solidFill>
                <a:latin typeface="微軟正黑體" pitchFamily="34" charset="-120"/>
                <a:ea typeface="微軟正黑體" pitchFamily="34" charset="-120"/>
              </a:rPr>
              <a:t>資金課：</a:t>
            </a:r>
            <a:r>
              <a:rPr kumimoji="0" lang="en-US" altLang="zh-TW" sz="1100" u="none" dirty="0">
                <a:solidFill>
                  <a:srgbClr val="000000"/>
                </a:solidFill>
                <a:latin typeface="微軟正黑體" pitchFamily="34" charset="-120"/>
                <a:ea typeface="微軟正黑體" pitchFamily="34" charset="-120"/>
              </a:rPr>
              <a:t>hk002m</a:t>
            </a:r>
            <a:r>
              <a:rPr kumimoji="0" lang="zh-TW" altLang="en-US" sz="1100" u="none" dirty="0">
                <a:solidFill>
                  <a:srgbClr val="000000"/>
                </a:solidFill>
                <a:latin typeface="微軟正黑體" pitchFamily="34" charset="-120"/>
                <a:ea typeface="微軟正黑體" pitchFamily="34" charset="-120"/>
              </a:rPr>
              <a:t>手工請款作業 </a:t>
            </a:r>
            <a:r>
              <a:rPr kumimoji="0" lang="en-US" altLang="zh-TW" sz="1100" u="none" dirty="0">
                <a:solidFill>
                  <a:srgbClr val="000000"/>
                </a:solidFill>
                <a:latin typeface="微軟正黑體" pitchFamily="34" charset="-120"/>
                <a:ea typeface="微軟正黑體" pitchFamily="34" charset="-120"/>
              </a:rPr>
              <a:t>)</a:t>
            </a:r>
          </a:p>
          <a:p>
            <a:pPr marL="1257049" lvl="3" indent="-342831" defTabSz="914217" eaLnBrk="0" hangingPunct="0">
              <a:buFont typeface="Wingdings" panose="05000000000000000000" pitchFamily="2" charset="2"/>
              <a:buChar char="l"/>
              <a:defRPr/>
            </a:pPr>
            <a:r>
              <a:rPr kumimoji="0" lang="en-US" altLang="zh-TW" sz="1100" u="none" dirty="0">
                <a:solidFill>
                  <a:srgbClr val="000000"/>
                </a:solidFill>
                <a:latin typeface="微軟正黑體" pitchFamily="34" charset="-120"/>
                <a:ea typeface="微軟正黑體" pitchFamily="34" charset="-120"/>
              </a:rPr>
              <a:t>109/03/27</a:t>
            </a:r>
            <a:r>
              <a:rPr kumimoji="0" lang="zh-TW" altLang="en-US" sz="1100" u="none" dirty="0">
                <a:solidFill>
                  <a:srgbClr val="000000"/>
                </a:solidFill>
                <a:latin typeface="微軟正黑體" pitchFamily="34" charset="-120"/>
                <a:ea typeface="微軟正黑體" pitchFamily="34" charset="-120"/>
              </a:rPr>
              <a:t>：壽資部內部召開第二次盤點說明會議</a:t>
            </a:r>
            <a:endParaRPr kumimoji="0" lang="en-US" altLang="zh-TW" sz="1100" u="none" dirty="0">
              <a:solidFill>
                <a:srgbClr val="000000"/>
              </a:solidFill>
              <a:latin typeface="微軟正黑體" pitchFamily="34" charset="-120"/>
              <a:ea typeface="微軟正黑體" pitchFamily="34" charset="-120"/>
            </a:endParaRPr>
          </a:p>
          <a:p>
            <a:pPr marL="1257049" lvl="3" indent="-342831" defTabSz="914217" eaLnBrk="0" hangingPunct="0">
              <a:buFont typeface="Wingdings" panose="05000000000000000000" pitchFamily="2" charset="2"/>
              <a:buChar char="l"/>
              <a:defRPr/>
            </a:pPr>
            <a:r>
              <a:rPr kumimoji="0" lang="en-US" altLang="zh-TW" sz="1100" u="none" dirty="0">
                <a:solidFill>
                  <a:srgbClr val="000000"/>
                </a:solidFill>
                <a:latin typeface="微軟正黑體" pitchFamily="34" charset="-120"/>
                <a:ea typeface="微軟正黑體" pitchFamily="34" charset="-120"/>
              </a:rPr>
              <a:t>109/03/31</a:t>
            </a:r>
            <a:r>
              <a:rPr kumimoji="0" lang="zh-TW" altLang="en-US" sz="1100" u="none" dirty="0">
                <a:solidFill>
                  <a:srgbClr val="000000"/>
                </a:solidFill>
                <a:latin typeface="微軟正黑體" pitchFamily="34" charset="-120"/>
                <a:ea typeface="微軟正黑體" pitchFamily="34" charset="-120"/>
              </a:rPr>
              <a:t>：行規課邀請行政單位召開說明會議</a:t>
            </a:r>
            <a:endParaRPr kumimoji="0" lang="en-US" altLang="zh-TW" sz="1100" u="none" dirty="0">
              <a:solidFill>
                <a:srgbClr val="000000"/>
              </a:solidFill>
              <a:latin typeface="微軟正黑體" pitchFamily="34" charset="-120"/>
              <a:ea typeface="微軟正黑體" pitchFamily="34" charset="-120"/>
            </a:endParaRPr>
          </a:p>
          <a:p>
            <a:pPr marL="1257049" lvl="3" indent="-342831" defTabSz="914217" eaLnBrk="0" hangingPunct="0">
              <a:buFont typeface="Wingdings" panose="05000000000000000000" pitchFamily="2" charset="2"/>
              <a:buChar char="l"/>
              <a:defRPr/>
            </a:pPr>
            <a:r>
              <a:rPr kumimoji="0" lang="en-US" altLang="zh-TW" sz="1100" u="none" dirty="0">
                <a:solidFill>
                  <a:srgbClr val="000000"/>
                </a:solidFill>
                <a:latin typeface="微軟正黑體" pitchFamily="34" charset="-120"/>
                <a:ea typeface="微軟正黑體" pitchFamily="34" charset="-120"/>
              </a:rPr>
              <a:t>109/04/06</a:t>
            </a:r>
            <a:r>
              <a:rPr kumimoji="0" lang="zh-TW" altLang="en-US" sz="1100" u="none" dirty="0">
                <a:solidFill>
                  <a:srgbClr val="000000"/>
                </a:solidFill>
                <a:latin typeface="微軟正黑體" pitchFamily="34" charset="-120"/>
                <a:ea typeface="微軟正黑體" pitchFamily="34" charset="-120"/>
              </a:rPr>
              <a:t>：資金課已提需求單作業細則並簽回</a:t>
            </a:r>
            <a:endParaRPr kumimoji="0" lang="en-US" altLang="zh-TW" sz="1100" u="none" dirty="0">
              <a:solidFill>
                <a:srgbClr val="000000"/>
              </a:solidFill>
              <a:latin typeface="微軟正黑體" pitchFamily="34" charset="-120"/>
              <a:ea typeface="微軟正黑體" pitchFamily="34" charset="-120"/>
            </a:endParaRPr>
          </a:p>
          <a:p>
            <a:pPr marL="1257049" lvl="3" indent="-342831" defTabSz="914217" eaLnBrk="0" hangingPunct="0">
              <a:buFont typeface="Wingdings" panose="05000000000000000000" pitchFamily="2" charset="2"/>
              <a:buChar char="l"/>
              <a:defRPr/>
            </a:pPr>
            <a:r>
              <a:rPr kumimoji="0" lang="en-US" altLang="zh-TW" sz="1100" u="none" dirty="0">
                <a:solidFill>
                  <a:srgbClr val="000000"/>
                </a:solidFill>
                <a:latin typeface="微軟正黑體" pitchFamily="34" charset="-120"/>
                <a:ea typeface="微軟正黑體" pitchFamily="34" charset="-120"/>
              </a:rPr>
              <a:t>109/04/13</a:t>
            </a:r>
            <a:r>
              <a:rPr kumimoji="0" lang="zh-TW" altLang="en-US" sz="1100" u="none" dirty="0">
                <a:solidFill>
                  <a:srgbClr val="000000"/>
                </a:solidFill>
                <a:latin typeface="微軟正黑體" pitchFamily="34" charset="-120"/>
                <a:ea typeface="微軟正黑體" pitchFamily="34" charset="-120"/>
              </a:rPr>
              <a:t>：需求單號 </a:t>
            </a:r>
            <a:r>
              <a:rPr kumimoji="0" lang="en-US" altLang="zh-TW" sz="1100" u="none" dirty="0">
                <a:solidFill>
                  <a:srgbClr val="000000"/>
                </a:solidFill>
                <a:latin typeface="微軟正黑體" pitchFamily="34" charset="-120"/>
                <a:ea typeface="微軟正黑體" pitchFamily="34" charset="-120"/>
              </a:rPr>
              <a:t>RE202001069 </a:t>
            </a:r>
            <a:r>
              <a:rPr kumimoji="0" lang="zh-TW" altLang="en-US" sz="1100" u="none" dirty="0">
                <a:solidFill>
                  <a:srgbClr val="000000"/>
                </a:solidFill>
                <a:latin typeface="微軟正黑體" pitchFamily="34" charset="-120"/>
                <a:ea typeface="微軟正黑體" pitchFamily="34" charset="-120"/>
              </a:rPr>
              <a:t>已收件。</a:t>
            </a:r>
            <a:endParaRPr kumimoji="0" lang="en-US" altLang="zh-TW" sz="1100" u="none" dirty="0">
              <a:solidFill>
                <a:srgbClr val="000000"/>
              </a:solidFill>
              <a:latin typeface="微軟正黑體" pitchFamily="34" charset="-120"/>
              <a:ea typeface="微軟正黑體" pitchFamily="34" charset="-120"/>
            </a:endParaRPr>
          </a:p>
          <a:p>
            <a:pPr marL="1257049" lvl="3" indent="-342831" defTabSz="914217" eaLnBrk="0" hangingPunct="0">
              <a:buFont typeface="Wingdings" panose="05000000000000000000" pitchFamily="2" charset="2"/>
              <a:buChar char="l"/>
              <a:defRPr/>
            </a:pPr>
            <a:r>
              <a:rPr kumimoji="0" lang="en-US" altLang="zh-TW" sz="1100" u="none" dirty="0">
                <a:solidFill>
                  <a:srgbClr val="000000"/>
                </a:solidFill>
                <a:latin typeface="微軟正黑體" pitchFamily="34" charset="-120"/>
                <a:ea typeface="微軟正黑體" pitchFamily="34" charset="-120"/>
              </a:rPr>
              <a:t>109/05/18</a:t>
            </a:r>
            <a:r>
              <a:rPr kumimoji="0" lang="zh-TW" altLang="en-US" sz="1100" u="none" dirty="0">
                <a:solidFill>
                  <a:srgbClr val="000000"/>
                </a:solidFill>
                <a:latin typeface="微軟正黑體" pitchFamily="34" charset="-120"/>
                <a:ea typeface="微軟正黑體" pitchFamily="34" charset="-120"/>
              </a:rPr>
              <a:t>：壽資部召開第二次說明會議</a:t>
            </a:r>
          </a:p>
          <a:p>
            <a:pPr marL="1714249" lvl="4" indent="-342831" defTabSz="914217" eaLnBrk="0" hangingPunct="0">
              <a:buFont typeface="Wingdings" panose="05000000000000000000" pitchFamily="2" charset="2"/>
              <a:buChar char="Ø"/>
              <a:defRPr/>
            </a:pPr>
            <a:r>
              <a:rPr kumimoji="0" lang="zh-TW" altLang="en-US" sz="1100" u="none" dirty="0">
                <a:solidFill>
                  <a:srgbClr val="000000"/>
                </a:solidFill>
                <a:latin typeface="微軟正黑體" pitchFamily="34" charset="-120"/>
                <a:ea typeface="微軟正黑體" pitchFamily="34" charset="-120"/>
              </a:rPr>
              <a:t>對外系統</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如會員專區、業務員網站</a:t>
            </a:r>
            <a:r>
              <a:rPr kumimoji="0" lang="en-US" altLang="zh-TW" sz="1100" u="none" dirty="0">
                <a:solidFill>
                  <a:srgbClr val="000000"/>
                </a:solidFill>
                <a:latin typeface="微軟正黑體" pitchFamily="34" charset="-120"/>
                <a:ea typeface="微軟正黑體" pitchFamily="34" charset="-120"/>
              </a:rPr>
              <a:t>)</a:t>
            </a:r>
            <a:r>
              <a:rPr kumimoji="0" lang="zh-TW" altLang="en-US" sz="1100" u="none" dirty="0">
                <a:solidFill>
                  <a:srgbClr val="000000"/>
                </a:solidFill>
                <a:latin typeface="微軟正黑體" pitchFamily="34" charset="-120"/>
                <a:ea typeface="微軟正黑體" pitchFamily="34" charset="-120"/>
              </a:rPr>
              <a:t>時程為</a:t>
            </a:r>
            <a:r>
              <a:rPr kumimoji="0" lang="en-US" altLang="zh-TW" sz="1100" u="none" dirty="0">
                <a:solidFill>
                  <a:srgbClr val="000000"/>
                </a:solidFill>
                <a:latin typeface="微軟正黑體" pitchFamily="34" charset="-120"/>
                <a:ea typeface="微軟正黑體" pitchFamily="34" charset="-120"/>
              </a:rPr>
              <a:t>6</a:t>
            </a:r>
            <a:r>
              <a:rPr kumimoji="0" lang="zh-TW" altLang="en-US" sz="1100" u="none" dirty="0">
                <a:solidFill>
                  <a:srgbClr val="000000"/>
                </a:solidFill>
                <a:latin typeface="微軟正黑體" pitchFamily="34" charset="-120"/>
                <a:ea typeface="微軟正黑體" pitchFamily="34" charset="-120"/>
              </a:rPr>
              <a:t>月底，</a:t>
            </a:r>
            <a:r>
              <a:rPr kumimoji="0" lang="zh-TW" altLang="en-US" sz="1100" u="none" dirty="0">
                <a:solidFill>
                  <a:srgbClr val="0070C0"/>
                </a:solidFill>
                <a:latin typeface="微軟正黑體" pitchFamily="34" charset="-120"/>
                <a:ea typeface="微軟正黑體" pitchFamily="34" charset="-120"/>
              </a:rPr>
              <a:t>非對外系統</a:t>
            </a:r>
            <a:r>
              <a:rPr kumimoji="0" lang="en-US" altLang="zh-TW" sz="1100" u="none" dirty="0">
                <a:solidFill>
                  <a:srgbClr val="0070C0"/>
                </a:solidFill>
                <a:latin typeface="微軟正黑體" pitchFamily="34" charset="-120"/>
                <a:ea typeface="微軟正黑體" pitchFamily="34" charset="-120"/>
              </a:rPr>
              <a:t>(</a:t>
            </a:r>
            <a:r>
              <a:rPr kumimoji="0" lang="zh-TW" altLang="en-US" sz="1100" u="none" dirty="0">
                <a:solidFill>
                  <a:srgbClr val="0070C0"/>
                </a:solidFill>
                <a:latin typeface="微軟正黑體" pitchFamily="34" charset="-120"/>
                <a:ea typeface="微軟正黑體" pitchFamily="34" charset="-120"/>
              </a:rPr>
              <a:t>如核心</a:t>
            </a:r>
            <a:r>
              <a:rPr kumimoji="0" lang="en-US" altLang="zh-TW" sz="1100" u="none" dirty="0">
                <a:solidFill>
                  <a:srgbClr val="0070C0"/>
                </a:solidFill>
                <a:latin typeface="微軟正黑體" pitchFamily="34" charset="-120"/>
                <a:ea typeface="微軟正黑體" pitchFamily="34" charset="-120"/>
              </a:rPr>
              <a:t>)</a:t>
            </a:r>
            <a:r>
              <a:rPr kumimoji="0" lang="zh-TW" altLang="en-US" sz="1100" u="none" dirty="0">
                <a:solidFill>
                  <a:srgbClr val="0070C0"/>
                </a:solidFill>
                <a:latin typeface="微軟正黑體" pitchFamily="34" charset="-120"/>
                <a:ea typeface="微軟正黑體" pitchFamily="34" charset="-120"/>
              </a:rPr>
              <a:t>為</a:t>
            </a:r>
            <a:r>
              <a:rPr kumimoji="0" lang="en-US" altLang="zh-TW" sz="1100" u="none" dirty="0">
                <a:solidFill>
                  <a:srgbClr val="0070C0"/>
                </a:solidFill>
                <a:latin typeface="微軟正黑體" pitchFamily="34" charset="-120"/>
                <a:ea typeface="微軟正黑體" pitchFamily="34" charset="-120"/>
              </a:rPr>
              <a:t>9</a:t>
            </a:r>
            <a:r>
              <a:rPr kumimoji="0" lang="zh-TW" altLang="en-US" sz="1100" u="none" dirty="0">
                <a:solidFill>
                  <a:srgbClr val="0070C0"/>
                </a:solidFill>
                <a:latin typeface="微軟正黑體" pitchFamily="34" charset="-120"/>
                <a:ea typeface="微軟正黑體" pitchFamily="34" charset="-120"/>
              </a:rPr>
              <a:t>月底</a:t>
            </a:r>
          </a:p>
          <a:p>
            <a:pPr marL="1714249" lvl="4" indent="-342831" defTabSz="914217" eaLnBrk="0" hangingPunct="0">
              <a:buFont typeface="Wingdings" panose="05000000000000000000" pitchFamily="2" charset="2"/>
              <a:buChar char="Ø"/>
              <a:defRPr/>
            </a:pPr>
            <a:r>
              <a:rPr kumimoji="0" lang="zh-TW" altLang="en-US" sz="1100" u="none" dirty="0">
                <a:solidFill>
                  <a:srgbClr val="000000"/>
                </a:solidFill>
                <a:latin typeface="微軟正黑體" pitchFamily="34" charset="-120"/>
                <a:ea typeface="微軟正黑體" pitchFamily="34" charset="-120"/>
              </a:rPr>
              <a:t>核心建立新舊外籍證號對照檔</a:t>
            </a:r>
          </a:p>
          <a:p>
            <a:pPr marL="1257049" lvl="3" indent="-342831" defTabSz="914217" eaLnBrk="0" hangingPunct="0">
              <a:buFont typeface="Wingdings" panose="05000000000000000000" pitchFamily="2" charset="2"/>
              <a:buChar char="l"/>
              <a:defRPr/>
            </a:pPr>
            <a:r>
              <a:rPr kumimoji="0" lang="zh-TW" altLang="en-US" sz="1100" u="none" dirty="0">
                <a:solidFill>
                  <a:srgbClr val="000000"/>
                </a:solidFill>
                <a:latin typeface="微軟正黑體" pitchFamily="34" charset="-120"/>
                <a:ea typeface="微軟正黑體" pitchFamily="34" charset="-120"/>
              </a:rPr>
              <a:t>壽資流整課於</a:t>
            </a:r>
            <a:r>
              <a:rPr kumimoji="0" lang="en-US" altLang="zh-TW" sz="1100" u="none" dirty="0">
                <a:solidFill>
                  <a:srgbClr val="000000"/>
                </a:solidFill>
                <a:latin typeface="微軟正黑體" pitchFamily="34" charset="-120"/>
                <a:ea typeface="微軟正黑體" pitchFamily="34" charset="-120"/>
              </a:rPr>
              <a:t>5/22</a:t>
            </a:r>
            <a:r>
              <a:rPr kumimoji="0" lang="zh-TW" altLang="en-US" sz="1100" u="none" dirty="0">
                <a:solidFill>
                  <a:srgbClr val="000000"/>
                </a:solidFill>
                <a:latin typeface="微軟正黑體" pitchFamily="34" charset="-120"/>
                <a:ea typeface="微軟正黑體" pitchFamily="34" charset="-120"/>
              </a:rPr>
              <a:t>共用</a:t>
            </a:r>
            <a:r>
              <a:rPr kumimoji="0" lang="en-US" altLang="zh-TW" sz="1100" u="none" dirty="0">
                <a:solidFill>
                  <a:srgbClr val="000000"/>
                </a:solidFill>
                <a:latin typeface="微軟正黑體" pitchFamily="34" charset="-120"/>
                <a:ea typeface="微軟正黑體" pitchFamily="34" charset="-120"/>
              </a:rPr>
              <a:t>LIB</a:t>
            </a:r>
            <a:r>
              <a:rPr kumimoji="0" lang="zh-TW" altLang="en-US" sz="1100" u="none" dirty="0">
                <a:solidFill>
                  <a:srgbClr val="000000"/>
                </a:solidFill>
                <a:latin typeface="微軟正黑體" pitchFamily="34" charset="-120"/>
                <a:ea typeface="微軟正黑體" pitchFamily="34" charset="-120"/>
              </a:rPr>
              <a:t>調整完畢。</a:t>
            </a:r>
            <a:endParaRPr kumimoji="0" lang="en-US" altLang="zh-TW" sz="1100" u="none" dirty="0">
              <a:solidFill>
                <a:srgbClr val="000000"/>
              </a:solidFill>
              <a:latin typeface="微軟正黑體" pitchFamily="34" charset="-120"/>
              <a:ea typeface="微軟正黑體" pitchFamily="34" charset="-120"/>
            </a:endParaRPr>
          </a:p>
          <a:p>
            <a:pPr marL="1257049" lvl="3" indent="-342831" defTabSz="914217" eaLnBrk="0" hangingPunct="0">
              <a:buFont typeface="Wingdings" panose="05000000000000000000" pitchFamily="2" charset="2"/>
              <a:buChar char="l"/>
              <a:defRPr/>
            </a:pPr>
            <a:r>
              <a:rPr kumimoji="0" lang="en-US" altLang="zh-TW" sz="1100" u="none" dirty="0">
                <a:solidFill>
                  <a:srgbClr val="000000"/>
                </a:solidFill>
                <a:latin typeface="微軟正黑體" pitchFamily="34" charset="-120"/>
                <a:ea typeface="微軟正黑體" pitchFamily="34" charset="-120"/>
              </a:rPr>
              <a:t>5/29</a:t>
            </a:r>
            <a:r>
              <a:rPr kumimoji="0" lang="zh-TW" altLang="en-US" sz="1100" u="none" dirty="0">
                <a:solidFill>
                  <a:srgbClr val="000000"/>
                </a:solidFill>
                <a:latin typeface="微軟正黑體" pitchFamily="34" charset="-120"/>
                <a:ea typeface="微軟正黑體" pitchFamily="34" charset="-120"/>
              </a:rPr>
              <a:t>需求分派，</a:t>
            </a:r>
            <a:r>
              <a:rPr kumimoji="0" lang="en-US" altLang="zh-TW" sz="1100" u="none" dirty="0">
                <a:solidFill>
                  <a:srgbClr val="000000"/>
                </a:solidFill>
                <a:latin typeface="微軟正黑體" pitchFamily="34" charset="-120"/>
                <a:ea typeface="微軟正黑體" pitchFamily="34" charset="-120"/>
              </a:rPr>
              <a:t>6/9</a:t>
            </a:r>
            <a:r>
              <a:rPr kumimoji="0" lang="zh-TW" altLang="en-US" sz="1100" u="none" dirty="0">
                <a:solidFill>
                  <a:srgbClr val="000000"/>
                </a:solidFill>
                <a:latin typeface="微軟正黑體" pitchFamily="34" charset="-120"/>
                <a:ea typeface="微軟正黑體" pitchFamily="34" charset="-120"/>
              </a:rPr>
              <a:t>開始開發，</a:t>
            </a:r>
            <a:r>
              <a:rPr kumimoji="0" lang="en-US" altLang="zh-TW" sz="1100" u="none" dirty="0">
                <a:solidFill>
                  <a:srgbClr val="000000"/>
                </a:solidFill>
                <a:latin typeface="微軟正黑體" pitchFamily="34" charset="-120"/>
                <a:ea typeface="微軟正黑體" pitchFamily="34" charset="-120"/>
              </a:rPr>
              <a:t>6/11</a:t>
            </a:r>
            <a:r>
              <a:rPr kumimoji="0" lang="zh-TW" altLang="en-US" sz="1100" u="none" dirty="0">
                <a:solidFill>
                  <a:srgbClr val="000000"/>
                </a:solidFill>
                <a:latin typeface="微軟正黑體" pitchFamily="34" charset="-120"/>
                <a:ea typeface="微軟正黑體" pitchFamily="34" charset="-120"/>
              </a:rPr>
              <a:t> </a:t>
            </a:r>
            <a:r>
              <a:rPr kumimoji="0" lang="en-US" altLang="zh-TW" sz="1100" u="none" dirty="0">
                <a:solidFill>
                  <a:srgbClr val="000000"/>
                </a:solidFill>
                <a:latin typeface="微軟正黑體" pitchFamily="34" charset="-120"/>
                <a:ea typeface="微軟正黑體" pitchFamily="34" charset="-120"/>
              </a:rPr>
              <a:t>SIT</a:t>
            </a:r>
            <a:r>
              <a:rPr kumimoji="0" lang="zh-TW" altLang="en-US" sz="1100" u="none" dirty="0">
                <a:solidFill>
                  <a:srgbClr val="000000"/>
                </a:solidFill>
                <a:latin typeface="微軟正黑體" pitchFamily="34" charset="-120"/>
                <a:ea typeface="微軟正黑體" pitchFamily="34" charset="-120"/>
              </a:rPr>
              <a:t>，</a:t>
            </a:r>
            <a:r>
              <a:rPr kumimoji="0" lang="en-US" altLang="zh-TW" sz="1100" u="none" dirty="0">
                <a:solidFill>
                  <a:srgbClr val="000000"/>
                </a:solidFill>
                <a:latin typeface="微軟正黑體" pitchFamily="34" charset="-120"/>
                <a:ea typeface="微軟正黑體" pitchFamily="34" charset="-120"/>
              </a:rPr>
              <a:t>6/18</a:t>
            </a:r>
            <a:r>
              <a:rPr kumimoji="0" lang="zh-TW" altLang="en-US" sz="1100" u="none" dirty="0">
                <a:solidFill>
                  <a:srgbClr val="000000"/>
                </a:solidFill>
                <a:latin typeface="微軟正黑體" pitchFamily="34" charset="-120"/>
                <a:ea typeface="微軟正黑體" pitchFamily="34" charset="-120"/>
              </a:rPr>
              <a:t>交付</a:t>
            </a:r>
            <a:r>
              <a:rPr kumimoji="0" lang="en-US" altLang="zh-TW" sz="1100" u="none" dirty="0">
                <a:solidFill>
                  <a:srgbClr val="000000"/>
                </a:solidFill>
                <a:latin typeface="微軟正黑體" pitchFamily="34" charset="-120"/>
                <a:ea typeface="微軟正黑體" pitchFamily="34" charset="-120"/>
              </a:rPr>
              <a:t>UAT</a:t>
            </a:r>
            <a:r>
              <a:rPr kumimoji="0" lang="zh-TW" altLang="en-US" sz="1100" u="none" dirty="0">
                <a:solidFill>
                  <a:srgbClr val="000000"/>
                </a:solidFill>
                <a:latin typeface="微軟正黑體" pitchFamily="34" charset="-120"/>
                <a:ea typeface="微軟正黑體" pitchFamily="34" charset="-120"/>
              </a:rPr>
              <a:t>，</a:t>
            </a:r>
            <a:r>
              <a:rPr kumimoji="0" lang="en-US" altLang="zh-TW" sz="1100" u="none" dirty="0">
                <a:solidFill>
                  <a:srgbClr val="0000FF"/>
                </a:solidFill>
                <a:latin typeface="微軟正黑體" pitchFamily="34" charset="-120"/>
                <a:ea typeface="微軟正黑體" pitchFamily="34" charset="-120"/>
              </a:rPr>
              <a:t>7/3</a:t>
            </a:r>
            <a:r>
              <a:rPr kumimoji="0" lang="zh-TW" altLang="en-US" sz="1100" u="none" dirty="0">
                <a:solidFill>
                  <a:srgbClr val="0000FF"/>
                </a:solidFill>
                <a:latin typeface="微軟正黑體" pitchFamily="34" charset="-120"/>
                <a:ea typeface="微軟正黑體" pitchFamily="34" charset="-120"/>
              </a:rPr>
              <a:t>已上版。　</a:t>
            </a:r>
            <a:endParaRPr kumimoji="0" lang="en-US" altLang="zh-TW" sz="1100" u="none" dirty="0">
              <a:solidFill>
                <a:srgbClr val="0070C0"/>
              </a:solidFill>
              <a:latin typeface="微軟正黑體" pitchFamily="34" charset="-120"/>
              <a:ea typeface="微軟正黑體" pitchFamily="34" charset="-120"/>
            </a:endParaRPr>
          </a:p>
        </p:txBody>
      </p:sp>
      <p:sp>
        <p:nvSpPr>
          <p:cNvPr id="7" name="標題 1"/>
          <p:cNvSpPr txBox="1">
            <a:spLocks/>
          </p:cNvSpPr>
          <p:nvPr/>
        </p:nvSpPr>
        <p:spPr bwMode="auto">
          <a:xfrm>
            <a:off x="324876" y="733305"/>
            <a:ext cx="6245367" cy="537912"/>
          </a:xfrm>
          <a:prstGeom prst="rect">
            <a:avLst/>
          </a:prstGeom>
          <a:solidFill>
            <a:schemeClr val="accent2">
              <a:lumMod val="75000"/>
            </a:schemeClr>
          </a:solidFill>
          <a:ln w="9525">
            <a:noFill/>
            <a:miter lim="800000"/>
            <a:headEnd/>
            <a:tailEnd/>
          </a:ln>
        </p:spPr>
        <p:txBody>
          <a:bodyPr/>
          <a:lstStyle>
            <a:lvl1pPr algn="l" rtl="0" eaLnBrk="0" fontAlgn="base" hangingPunct="0">
              <a:spcBef>
                <a:spcPct val="0"/>
              </a:spcBef>
              <a:spcAft>
                <a:spcPct val="0"/>
              </a:spcAft>
              <a:defRPr kumimoji="1" sz="2800" b="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defTabSz="914217" fontAlgn="auto">
              <a:spcBef>
                <a:spcPts val="0"/>
              </a:spcBef>
              <a:spcAft>
                <a:spcPts val="0"/>
              </a:spcAft>
              <a:defRPr/>
            </a:pPr>
            <a:r>
              <a:rPr lang="zh-TW" altLang="en-US" sz="2799" u="none" kern="0" dirty="0">
                <a:solidFill>
                  <a:srgbClr val="FFFFFF"/>
                </a:solidFill>
              </a:rPr>
              <a:t>核心財會系統重大事件</a:t>
            </a:r>
            <a:r>
              <a:rPr lang="en-US" altLang="zh-TW" sz="2799" u="none" kern="0" dirty="0">
                <a:solidFill>
                  <a:srgbClr val="FFFFFF"/>
                </a:solidFill>
              </a:rPr>
              <a:t>/</a:t>
            </a:r>
            <a:r>
              <a:rPr lang="zh-TW" altLang="en-US" sz="2799" u="none" kern="0" dirty="0">
                <a:solidFill>
                  <a:srgbClr val="FFFFFF"/>
                </a:solidFill>
              </a:rPr>
              <a:t>需求說明</a:t>
            </a:r>
            <a:r>
              <a:rPr lang="en-US" altLang="zh-TW" sz="2799" u="none" kern="0" dirty="0">
                <a:solidFill>
                  <a:srgbClr val="FFFFFF"/>
                </a:solidFill>
              </a:rPr>
              <a:t>(2/3)</a:t>
            </a:r>
          </a:p>
        </p:txBody>
      </p:sp>
      <p:graphicFrame>
        <p:nvGraphicFramePr>
          <p:cNvPr id="6" name="表格 5"/>
          <p:cNvGraphicFramePr>
            <a:graphicFrameLocks noGrp="1"/>
          </p:cNvGraphicFramePr>
          <p:nvPr>
            <p:extLst/>
          </p:nvPr>
        </p:nvGraphicFramePr>
        <p:xfrm>
          <a:off x="3564122" y="2900142"/>
          <a:ext cx="2799773" cy="1085598"/>
        </p:xfrm>
        <a:graphic>
          <a:graphicData uri="http://schemas.openxmlformats.org/drawingml/2006/table">
            <a:tbl>
              <a:tblPr/>
              <a:tblGrid>
                <a:gridCol w="425282">
                  <a:extLst>
                    <a:ext uri="{9D8B030D-6E8A-4147-A177-3AD203B41FA5}">
                      <a16:colId xmlns:a16="http://schemas.microsoft.com/office/drawing/2014/main" val="20000"/>
                    </a:ext>
                  </a:extLst>
                </a:gridCol>
                <a:gridCol w="1287954">
                  <a:extLst>
                    <a:ext uri="{9D8B030D-6E8A-4147-A177-3AD203B41FA5}">
                      <a16:colId xmlns:a16="http://schemas.microsoft.com/office/drawing/2014/main" val="20001"/>
                    </a:ext>
                  </a:extLst>
                </a:gridCol>
                <a:gridCol w="661255">
                  <a:extLst>
                    <a:ext uri="{9D8B030D-6E8A-4147-A177-3AD203B41FA5}">
                      <a16:colId xmlns:a16="http://schemas.microsoft.com/office/drawing/2014/main" val="20002"/>
                    </a:ext>
                  </a:extLst>
                </a:gridCol>
                <a:gridCol w="425282">
                  <a:extLst>
                    <a:ext uri="{9D8B030D-6E8A-4147-A177-3AD203B41FA5}">
                      <a16:colId xmlns:a16="http://schemas.microsoft.com/office/drawing/2014/main" val="20003"/>
                    </a:ext>
                  </a:extLst>
                </a:gridCol>
              </a:tblGrid>
              <a:tr h="180933">
                <a:tc>
                  <a:txBody>
                    <a:bodyPr/>
                    <a:lstStyle/>
                    <a:p>
                      <a:pPr algn="l" fontAlgn="b"/>
                      <a:endParaRPr lang="zh-TW" altLang="en-US" sz="1000" b="0" i="0" u="none" strike="noStrike" dirty="0">
                        <a:solidFill>
                          <a:srgbClr val="000000"/>
                        </a:solidFill>
                        <a:effectLst/>
                        <a:latin typeface="Arial"/>
                      </a:endParaRPr>
                    </a:p>
                  </a:txBody>
                  <a:tcPr marL="9523" marR="9523" marT="952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b"/>
                      <a:r>
                        <a:rPr lang="zh-TW" altLang="en-US" sz="1000" b="0" i="0" u="none" strike="noStrike" dirty="0">
                          <a:solidFill>
                            <a:srgbClr val="000000"/>
                          </a:solidFill>
                          <a:effectLst/>
                          <a:latin typeface="細明體"/>
                        </a:rPr>
                        <a:t>現況</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zh-TW" altLang="en-US" sz="1000" b="0" i="0" u="none" strike="noStrike" dirty="0">
                        <a:solidFill>
                          <a:srgbClr val="000000"/>
                        </a:solidFill>
                        <a:effectLst/>
                        <a:latin typeface="細明體"/>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a:solidFill>
                            <a:srgbClr val="000000"/>
                          </a:solidFill>
                          <a:effectLst/>
                          <a:latin typeface="細明體"/>
                        </a:rPr>
                        <a:t>調整後</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2799">
                <a:tc>
                  <a:txBody>
                    <a:bodyPr/>
                    <a:lstStyle/>
                    <a:p>
                      <a:pPr algn="ctr" fontAlgn="ctr"/>
                      <a:r>
                        <a:rPr lang="zh-TW" altLang="en-US" sz="1000" b="0" i="0" u="none" strike="noStrike">
                          <a:solidFill>
                            <a:srgbClr val="000000"/>
                          </a:solidFill>
                          <a:effectLst/>
                          <a:latin typeface="細明體"/>
                        </a:rPr>
                        <a:t>第二碼</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細明體"/>
                        </a:rPr>
                        <a:t>臺灣地區無戶籍國民</a:t>
                      </a:r>
                      <a:br>
                        <a:rPr lang="zh-TW" altLang="en-US" sz="1000" b="0" i="0" u="none" strike="noStrike" dirty="0">
                          <a:solidFill>
                            <a:srgbClr val="000000"/>
                          </a:solidFill>
                          <a:effectLst/>
                          <a:latin typeface="細明體"/>
                        </a:rPr>
                      </a:br>
                      <a:r>
                        <a:rPr lang="zh-TW" altLang="en-US" sz="1000" b="0" i="0" u="none" strike="noStrike" dirty="0">
                          <a:solidFill>
                            <a:srgbClr val="000000"/>
                          </a:solidFill>
                          <a:effectLst/>
                          <a:latin typeface="細明體"/>
                        </a:rPr>
                        <a:t>、大陸地區人民</a:t>
                      </a:r>
                      <a:br>
                        <a:rPr lang="zh-TW" altLang="en-US" sz="1000" b="0" i="0" u="none" strike="noStrike" dirty="0">
                          <a:solidFill>
                            <a:srgbClr val="000000"/>
                          </a:solidFill>
                          <a:effectLst/>
                          <a:latin typeface="細明體"/>
                        </a:rPr>
                      </a:br>
                      <a:r>
                        <a:rPr lang="zh-TW" altLang="en-US" sz="1000" b="0" i="0" u="none" strike="noStrike" dirty="0">
                          <a:solidFill>
                            <a:srgbClr val="000000"/>
                          </a:solidFill>
                          <a:effectLst/>
                          <a:latin typeface="細明體"/>
                        </a:rPr>
                        <a:t>、港澳居民</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000" b="0" i="0" u="none" strike="noStrike" dirty="0">
                          <a:solidFill>
                            <a:srgbClr val="000000"/>
                          </a:solidFill>
                          <a:effectLst/>
                          <a:latin typeface="細明體"/>
                        </a:rPr>
                        <a:t>外國人</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dirty="0">
                          <a:solidFill>
                            <a:srgbClr val="000000"/>
                          </a:solidFill>
                          <a:effectLst/>
                          <a:latin typeface="Arial"/>
                        </a:rPr>
                        <a:t>　</a:t>
                      </a:r>
                    </a:p>
                  </a:txBody>
                  <a:tcPr marL="9523" marR="9523" marT="95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0933">
                <a:tc>
                  <a:txBody>
                    <a:bodyPr/>
                    <a:lstStyle/>
                    <a:p>
                      <a:pPr algn="ctr" fontAlgn="ctr"/>
                      <a:r>
                        <a:rPr lang="zh-TW" altLang="en-US" sz="1000" b="0" i="0" u="none" strike="noStrike">
                          <a:solidFill>
                            <a:srgbClr val="000000"/>
                          </a:solidFill>
                          <a:effectLst/>
                          <a:latin typeface="細明體"/>
                        </a:rPr>
                        <a:t>男</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Arial"/>
                        </a:rPr>
                        <a:t>A</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a:rPr>
                        <a:t>C</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Arial"/>
                        </a:rPr>
                        <a:t>8</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0933">
                <a:tc>
                  <a:txBody>
                    <a:bodyPr/>
                    <a:lstStyle/>
                    <a:p>
                      <a:pPr algn="ctr" fontAlgn="ctr"/>
                      <a:r>
                        <a:rPr lang="zh-TW" altLang="en-US" sz="1000" b="0" i="0" u="none" strike="noStrike">
                          <a:solidFill>
                            <a:srgbClr val="000000"/>
                          </a:solidFill>
                          <a:effectLst/>
                          <a:latin typeface="細明體"/>
                        </a:rPr>
                        <a:t>女</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a:rPr>
                        <a:t>B</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a:rPr>
                        <a:t>D</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000000"/>
                          </a:solidFill>
                          <a:effectLst/>
                          <a:latin typeface="Arial"/>
                        </a:rPr>
                        <a:t>9</a:t>
                      </a:r>
                    </a:p>
                  </a:txBody>
                  <a:tcPr marL="9523" marR="9523" marT="95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831271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3"/>
          <p:cNvSpPr>
            <a:spLocks noChangeArrowheads="1"/>
          </p:cNvSpPr>
          <p:nvPr/>
        </p:nvSpPr>
        <p:spPr bwMode="auto">
          <a:xfrm>
            <a:off x="253522" y="1343338"/>
            <a:ext cx="8780909"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762" lvl="1" indent="-342762" defTabSz="914034" eaLnBrk="0" hangingPunct="0">
              <a:buFont typeface="Wingdings" panose="05000000000000000000" pitchFamily="2" charset="2"/>
              <a:buChar char="n"/>
              <a:defRPr/>
            </a:pPr>
            <a:r>
              <a:rPr kumimoji="0" lang="zh-TW" altLang="en-US" sz="1400" b="1" u="none" dirty="0">
                <a:solidFill>
                  <a:srgbClr val="000000"/>
                </a:solidFill>
                <a:latin typeface="微軟正黑體" pitchFamily="34" charset="-120"/>
                <a:ea typeface="微軟正黑體" pitchFamily="34" charset="-120"/>
              </a:rPr>
              <a:t>防制洗錢新增態樣</a:t>
            </a:r>
            <a:r>
              <a:rPr kumimoji="0" lang="en-US" altLang="zh-TW" sz="1400" b="1" u="none" dirty="0">
                <a:solidFill>
                  <a:srgbClr val="000000"/>
                </a:solidFill>
                <a:latin typeface="微軟正黑體" pitchFamily="34" charset="-120"/>
                <a:ea typeface="微軟正黑體" pitchFamily="34" charset="-120"/>
              </a:rPr>
              <a:t>30</a:t>
            </a:r>
            <a:r>
              <a:rPr kumimoji="0" lang="zh-TW" altLang="en-US" sz="1400" b="1" u="none" dirty="0">
                <a:solidFill>
                  <a:srgbClr val="000000"/>
                </a:solidFill>
                <a:latin typeface="微軟正黑體" pitchFamily="34" charset="-120"/>
                <a:ea typeface="微軟正黑體" pitchFamily="34" charset="-120"/>
              </a:rPr>
              <a:t>：客戶交易之大額匯入、匯出款項涉及境外避稅天堂，且無法提出合理說明者</a:t>
            </a:r>
          </a:p>
          <a:p>
            <a:pPr marL="799780" lvl="2" indent="-342762" defTabSz="914034" eaLnBrk="0" hangingPunct="0">
              <a:buFont typeface="+mj-lt"/>
              <a:buAutoNum type="arabicPeriod"/>
              <a:defRPr/>
            </a:pPr>
            <a:r>
              <a:rPr kumimoji="0" lang="zh-TW" altLang="en-US" sz="1200" u="none" dirty="0">
                <a:solidFill>
                  <a:srgbClr val="000000"/>
                </a:solidFill>
                <a:latin typeface="微軟正黑體" pitchFamily="34" charset="-120"/>
                <a:ea typeface="微軟正黑體" pitchFamily="34" charset="-120"/>
              </a:rPr>
              <a:t>態樣內容：保戶自</a:t>
            </a:r>
            <a:r>
              <a:rPr kumimoji="0" lang="en-US" altLang="zh-TW" sz="1200" u="none" dirty="0">
                <a:solidFill>
                  <a:srgbClr val="000000"/>
                </a:solidFill>
                <a:latin typeface="微軟正黑體" pitchFamily="34" charset="-120"/>
                <a:ea typeface="微軟正黑體" pitchFamily="34" charset="-120"/>
              </a:rPr>
              <a:t>”</a:t>
            </a:r>
            <a:r>
              <a:rPr kumimoji="0" lang="zh-TW" altLang="en-US" sz="1200" u="none" dirty="0">
                <a:solidFill>
                  <a:srgbClr val="000000"/>
                </a:solidFill>
                <a:latin typeface="微軟正黑體" pitchFamily="34" charset="-120"/>
                <a:ea typeface="微軟正黑體" pitchFamily="34" charset="-120"/>
              </a:rPr>
              <a:t>境外金融中心、前</a:t>
            </a:r>
            <a:r>
              <a:rPr kumimoji="0" lang="en-US" altLang="zh-TW" sz="1200" u="none" dirty="0">
                <a:solidFill>
                  <a:srgbClr val="000000"/>
                </a:solidFill>
                <a:latin typeface="微軟正黑體" pitchFamily="34" charset="-120"/>
                <a:ea typeface="微軟正黑體" pitchFamily="34" charset="-120"/>
              </a:rPr>
              <a:t>10</a:t>
            </a:r>
            <a:r>
              <a:rPr kumimoji="0" lang="zh-TW" altLang="en-US" sz="1200" u="none" dirty="0">
                <a:solidFill>
                  <a:srgbClr val="000000"/>
                </a:solidFill>
                <a:latin typeface="微軟正黑體" pitchFamily="34" charset="-120"/>
                <a:ea typeface="微軟正黑體" pitchFamily="34" charset="-120"/>
              </a:rPr>
              <a:t>名金融保密地區、歐盟稅務不合作國家</a:t>
            </a:r>
            <a:r>
              <a:rPr kumimoji="0" lang="en-US" altLang="zh-TW" sz="1200" u="none" dirty="0">
                <a:solidFill>
                  <a:srgbClr val="000000"/>
                </a:solidFill>
                <a:latin typeface="微軟正黑體" pitchFamily="34" charset="-120"/>
                <a:ea typeface="微軟正黑體" pitchFamily="34" charset="-120"/>
              </a:rPr>
              <a:t>”</a:t>
            </a:r>
            <a:r>
              <a:rPr kumimoji="0" lang="zh-TW" altLang="en-US" sz="1200" u="none" dirty="0">
                <a:solidFill>
                  <a:srgbClr val="000000"/>
                </a:solidFill>
                <a:latin typeface="微軟正黑體" pitchFamily="34" charset="-120"/>
                <a:ea typeface="微軟正黑體" pitchFamily="34" charset="-120"/>
              </a:rPr>
              <a:t>帳戶進行匯款</a:t>
            </a:r>
            <a:r>
              <a:rPr kumimoji="0" lang="en-US" altLang="zh-TW" sz="1200" u="none" dirty="0">
                <a:solidFill>
                  <a:srgbClr val="000000"/>
                </a:solidFill>
                <a:latin typeface="微軟正黑體" pitchFamily="34" charset="-120"/>
                <a:ea typeface="微軟正黑體" pitchFamily="34" charset="-120"/>
              </a:rPr>
              <a:t>(</a:t>
            </a:r>
            <a:r>
              <a:rPr kumimoji="0" lang="zh-TW" altLang="en-US" sz="1200" u="none" dirty="0">
                <a:solidFill>
                  <a:srgbClr val="000000"/>
                </a:solidFill>
                <a:latin typeface="微軟正黑體" pitchFamily="34" charset="-120"/>
                <a:ea typeface="微軟正黑體" pitchFamily="34" charset="-120"/>
              </a:rPr>
              <a:t>公司收</a:t>
            </a:r>
            <a:r>
              <a:rPr kumimoji="0" lang="en-US" altLang="zh-TW" sz="1200" u="none" dirty="0">
                <a:solidFill>
                  <a:srgbClr val="000000"/>
                </a:solidFill>
                <a:latin typeface="微軟正黑體" pitchFamily="34" charset="-120"/>
                <a:ea typeface="微軟正黑體" pitchFamily="34" charset="-120"/>
              </a:rPr>
              <a:t>)</a:t>
            </a:r>
            <a:r>
              <a:rPr kumimoji="0" lang="zh-TW" altLang="en-US" sz="1200" u="none" dirty="0">
                <a:solidFill>
                  <a:srgbClr val="000000"/>
                </a:solidFill>
                <a:latin typeface="微軟正黑體" pitchFamily="34" charset="-120"/>
                <a:ea typeface="微軟正黑體" pitchFamily="34" charset="-120"/>
              </a:rPr>
              <a:t>或受款</a:t>
            </a:r>
            <a:r>
              <a:rPr kumimoji="0" lang="en-US" altLang="zh-TW" sz="1200" u="none" dirty="0">
                <a:solidFill>
                  <a:srgbClr val="000000"/>
                </a:solidFill>
                <a:latin typeface="微軟正黑體" pitchFamily="34" charset="-120"/>
                <a:ea typeface="微軟正黑體" pitchFamily="34" charset="-120"/>
              </a:rPr>
              <a:t>(</a:t>
            </a:r>
            <a:r>
              <a:rPr kumimoji="0" lang="zh-TW" altLang="en-US" sz="1200" u="none" dirty="0">
                <a:solidFill>
                  <a:srgbClr val="000000"/>
                </a:solidFill>
                <a:latin typeface="微軟正黑體" pitchFamily="34" charset="-120"/>
                <a:ea typeface="微軟正黑體" pitchFamily="34" charset="-120"/>
              </a:rPr>
              <a:t>公司付</a:t>
            </a:r>
            <a:r>
              <a:rPr kumimoji="0" lang="en-US" altLang="zh-TW" sz="1200" u="none" dirty="0">
                <a:solidFill>
                  <a:srgbClr val="000000"/>
                </a:solidFill>
                <a:latin typeface="微軟正黑體" pitchFamily="34" charset="-120"/>
                <a:ea typeface="微軟正黑體" pitchFamily="34" charset="-120"/>
              </a:rPr>
              <a:t>)</a:t>
            </a:r>
            <a:r>
              <a:rPr kumimoji="0" lang="zh-TW" altLang="en-US" sz="1200" u="none" dirty="0">
                <a:solidFill>
                  <a:srgbClr val="000000"/>
                </a:solidFill>
                <a:latin typeface="微軟正黑體" pitchFamily="34" charset="-120"/>
                <a:ea typeface="微軟正黑體" pitchFamily="34" charset="-120"/>
              </a:rPr>
              <a:t>，</a:t>
            </a:r>
            <a:r>
              <a:rPr kumimoji="0" lang="en-US" altLang="zh-TW" sz="1200" u="none" dirty="0">
                <a:solidFill>
                  <a:srgbClr val="000000"/>
                </a:solidFill>
                <a:latin typeface="微軟正黑體" pitchFamily="34" charset="-120"/>
                <a:ea typeface="微軟正黑體" pitchFamily="34" charset="-120"/>
              </a:rPr>
              <a:t>30</a:t>
            </a:r>
            <a:r>
              <a:rPr kumimoji="0" lang="zh-TW" altLang="en-US" sz="1200" u="none" dirty="0">
                <a:solidFill>
                  <a:srgbClr val="000000"/>
                </a:solidFill>
                <a:latin typeface="微軟正黑體" pitchFamily="34" charset="-120"/>
                <a:ea typeface="微軟正黑體" pitchFamily="34" charset="-120"/>
              </a:rPr>
              <a:t>日內累積達台幣等值</a:t>
            </a:r>
            <a:r>
              <a:rPr kumimoji="0" lang="en-US" altLang="zh-TW" sz="1200" u="none" dirty="0">
                <a:solidFill>
                  <a:srgbClr val="000000"/>
                </a:solidFill>
                <a:latin typeface="微軟正黑體" pitchFamily="34" charset="-120"/>
                <a:ea typeface="微軟正黑體" pitchFamily="34" charset="-120"/>
              </a:rPr>
              <a:t>325</a:t>
            </a:r>
            <a:r>
              <a:rPr kumimoji="0" lang="zh-TW" altLang="en-US" sz="1200" u="none" dirty="0">
                <a:solidFill>
                  <a:srgbClr val="000000"/>
                </a:solidFill>
                <a:latin typeface="微軟正黑體" pitchFamily="34" charset="-120"/>
                <a:ea typeface="微軟正黑體" pitchFamily="34" charset="-120"/>
              </a:rPr>
              <a:t>萬元。</a:t>
            </a:r>
            <a:endParaRPr kumimoji="0" lang="en-US" altLang="zh-TW" sz="1200"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a:defRPr/>
            </a:pPr>
            <a:r>
              <a:rPr kumimoji="0" lang="zh-TW" altLang="en-US" sz="1200" u="none" dirty="0">
                <a:solidFill>
                  <a:srgbClr val="000000"/>
                </a:solidFill>
                <a:latin typeface="微軟正黑體" pitchFamily="34" charset="-120"/>
                <a:ea typeface="微軟正黑體" pitchFamily="34" charset="-120"/>
              </a:rPr>
              <a:t>配合事項</a:t>
            </a:r>
            <a:r>
              <a:rPr kumimoji="0" lang="zh-TW" altLang="en-US" sz="1200" u="none" dirty="0">
                <a:solidFill>
                  <a:srgbClr val="000000"/>
                </a:solidFill>
                <a:latin typeface="微軟正黑體" pitchFamily="34" charset="-120"/>
                <a:ea typeface="微軟正黑體" pitchFamily="34" charset="-120"/>
                <a:sym typeface="Wingdings" panose="05000000000000000000" pitchFamily="2" charset="2"/>
              </a:rPr>
              <a:t>：</a:t>
            </a:r>
            <a:r>
              <a:rPr kumimoji="0" lang="en-US" altLang="zh-TW" sz="1200" u="none" dirty="0">
                <a:solidFill>
                  <a:srgbClr val="000000"/>
                </a:solidFill>
                <a:latin typeface="微軟正黑體" pitchFamily="34" charset="-120"/>
                <a:ea typeface="微軟正黑體" pitchFamily="34" charset="-120"/>
                <a:sym typeface="Wingdings" panose="05000000000000000000" pitchFamily="2" charset="2"/>
              </a:rPr>
              <a:t>(1)</a:t>
            </a:r>
            <a:r>
              <a:rPr kumimoji="0" lang="zh-TW" altLang="en-US" sz="1200" u="none" dirty="0">
                <a:solidFill>
                  <a:srgbClr val="000000"/>
                </a:solidFill>
                <a:latin typeface="微軟正黑體" pitchFamily="34" charset="-120"/>
                <a:ea typeface="微軟正黑體" pitchFamily="34" charset="-120"/>
              </a:rPr>
              <a:t>付款檔</a:t>
            </a:r>
            <a:r>
              <a:rPr kumimoji="0" lang="en-US" altLang="zh-TW" sz="1200" u="none" dirty="0">
                <a:solidFill>
                  <a:srgbClr val="000000"/>
                </a:solidFill>
                <a:latin typeface="微軟正黑體" pitchFamily="34" charset="-120"/>
                <a:ea typeface="微軟正黑體" pitchFamily="34" charset="-120"/>
              </a:rPr>
              <a:t>(</a:t>
            </a:r>
            <a:r>
              <a:rPr kumimoji="0" lang="en-US" altLang="zh-TW" sz="1200" u="none" dirty="0" err="1">
                <a:solidFill>
                  <a:srgbClr val="000000"/>
                </a:solidFill>
                <a:latin typeface="微軟正黑體" pitchFamily="34" charset="-120"/>
                <a:ea typeface="微軟正黑體" pitchFamily="34" charset="-120"/>
              </a:rPr>
              <a:t>disb</a:t>
            </a:r>
            <a:r>
              <a:rPr kumimoji="0" lang="en-US" altLang="zh-TW" sz="1200" u="none" dirty="0">
                <a:solidFill>
                  <a:srgbClr val="000000"/>
                </a:solidFill>
                <a:latin typeface="微軟正黑體" pitchFamily="34" charset="-120"/>
                <a:ea typeface="微軟正黑體" pitchFamily="34" charset="-120"/>
              </a:rPr>
              <a:t>)</a:t>
            </a:r>
            <a:r>
              <a:rPr kumimoji="0" lang="zh-TW" altLang="en-US" sz="1200" u="none" dirty="0">
                <a:solidFill>
                  <a:srgbClr val="000000"/>
                </a:solidFill>
                <a:latin typeface="微軟正黑體" pitchFamily="34" charset="-120"/>
                <a:ea typeface="微軟正黑體" pitchFamily="34" charset="-120"/>
              </a:rPr>
              <a:t>新增受款帳號國籍欄位。</a:t>
            </a:r>
            <a:endParaRPr kumimoji="0" lang="en-US" altLang="zh-TW" sz="1200" u="none" dirty="0">
              <a:solidFill>
                <a:srgbClr val="000000"/>
              </a:solidFill>
              <a:latin typeface="微軟正黑體" pitchFamily="34" charset="-120"/>
              <a:ea typeface="微軟正黑體" pitchFamily="34" charset="-120"/>
            </a:endParaRPr>
          </a:p>
          <a:p>
            <a:pPr marL="457018" lvl="2" defTabSz="914034" eaLnBrk="0" hangingPunct="0">
              <a:defRPr/>
            </a:pPr>
            <a:r>
              <a:rPr kumimoji="0" lang="en-US" altLang="zh-TW" sz="1200" u="none" dirty="0">
                <a:solidFill>
                  <a:srgbClr val="000000"/>
                </a:solidFill>
                <a:latin typeface="微軟正黑體" pitchFamily="34" charset="-120"/>
                <a:ea typeface="微軟正黑體" pitchFamily="34" charset="-120"/>
              </a:rPr>
              <a:t>                             (2)</a:t>
            </a:r>
            <a:r>
              <a:rPr kumimoji="0" lang="zh-TW" altLang="en-US" sz="1200" u="none" dirty="0">
                <a:solidFill>
                  <a:srgbClr val="000000"/>
                </a:solidFill>
                <a:latin typeface="微軟正黑體" pitchFamily="34" charset="-120"/>
                <a:ea typeface="微軟正黑體" pitchFamily="34" charset="-120"/>
              </a:rPr>
              <a:t>請款作業新增輸入受款帳號國籍資料。</a:t>
            </a:r>
            <a:endParaRPr kumimoji="0" lang="en-US" altLang="zh-TW" sz="1200" u="none" dirty="0">
              <a:solidFill>
                <a:srgbClr val="000000"/>
              </a:solidFill>
              <a:latin typeface="微軟正黑體" pitchFamily="34" charset="-120"/>
              <a:ea typeface="微軟正黑體" pitchFamily="34" charset="-120"/>
            </a:endParaRPr>
          </a:p>
          <a:p>
            <a:pPr marL="1371418" lvl="4" defTabSz="914034" eaLnBrk="0" hangingPunct="0">
              <a:defRPr/>
            </a:pPr>
            <a:r>
              <a:rPr kumimoji="0" lang="zh-TW" altLang="en-US" sz="1200" u="none" dirty="0">
                <a:solidFill>
                  <a:srgbClr val="000000"/>
                </a:solidFill>
                <a:latin typeface="微軟正黑體" pitchFamily="34" charset="-120"/>
                <a:ea typeface="微軟正黑體" pitchFamily="34" charset="-120"/>
              </a:rPr>
              <a:t>    </a:t>
            </a:r>
            <a:r>
              <a:rPr kumimoji="0" lang="en-US" altLang="zh-TW" sz="1200" u="none" dirty="0">
                <a:solidFill>
                  <a:srgbClr val="000000"/>
                </a:solidFill>
                <a:latin typeface="微軟正黑體" pitchFamily="34" charset="-120"/>
                <a:ea typeface="微軟正黑體" pitchFamily="34" charset="-120"/>
              </a:rPr>
              <a:t> (3)</a:t>
            </a:r>
            <a:r>
              <a:rPr kumimoji="0" lang="zh-TW" altLang="en-US" sz="1200" u="none" dirty="0">
                <a:solidFill>
                  <a:srgbClr val="000000"/>
                </a:solidFill>
                <a:latin typeface="微軟正黑體" pitchFamily="34" charset="-120"/>
                <a:ea typeface="微軟正黑體" pitchFamily="34" charset="-120"/>
              </a:rPr>
              <a:t>新增態樣</a:t>
            </a:r>
            <a:r>
              <a:rPr kumimoji="0" lang="en-US" altLang="zh-TW" sz="1200" u="none" dirty="0">
                <a:solidFill>
                  <a:srgbClr val="000000"/>
                </a:solidFill>
                <a:latin typeface="微軟正黑體" pitchFamily="34" charset="-120"/>
                <a:ea typeface="微軟正黑體" pitchFamily="34" charset="-120"/>
              </a:rPr>
              <a:t>30</a:t>
            </a:r>
            <a:r>
              <a:rPr kumimoji="0" lang="zh-TW" altLang="en-US" sz="1200" u="none" dirty="0">
                <a:solidFill>
                  <a:srgbClr val="000000"/>
                </a:solidFill>
                <a:latin typeface="微軟正黑體" pitchFamily="34" charset="-120"/>
                <a:ea typeface="微軟正黑體" pitchFamily="34" charset="-120"/>
              </a:rPr>
              <a:t>統計。</a:t>
            </a:r>
            <a:endParaRPr kumimoji="0" lang="en-US" altLang="zh-TW" sz="1200" u="none" dirty="0">
              <a:solidFill>
                <a:srgbClr val="000000"/>
              </a:solidFill>
              <a:latin typeface="微軟正黑體" pitchFamily="34" charset="-120"/>
              <a:ea typeface="微軟正黑體" pitchFamily="34" charset="-120"/>
            </a:endParaRPr>
          </a:p>
          <a:p>
            <a:pPr marL="457018" lvl="2" defTabSz="914034" eaLnBrk="0" hangingPunct="0">
              <a:defRPr/>
            </a:pPr>
            <a:r>
              <a:rPr kumimoji="0" lang="en-US" altLang="zh-TW" sz="1200" u="none" dirty="0">
                <a:solidFill>
                  <a:srgbClr val="0070C0"/>
                </a:solidFill>
                <a:latin typeface="微軟正黑體" pitchFamily="34" charset="-120"/>
                <a:ea typeface="微軟正黑體" pitchFamily="34" charset="-120"/>
              </a:rPr>
              <a:t>                             (4)</a:t>
            </a:r>
            <a:r>
              <a:rPr kumimoji="0" lang="zh-TW" altLang="en-US" sz="1200" u="none" dirty="0">
                <a:solidFill>
                  <a:srgbClr val="0070C0"/>
                </a:solidFill>
                <a:latin typeface="微軟正黑體" pitchFamily="34" charset="-120"/>
                <a:ea typeface="微軟正黑體" pitchFamily="34" charset="-120"/>
              </a:rPr>
              <a:t>各線預計第三季完成。</a:t>
            </a:r>
            <a:endParaRPr kumimoji="0" lang="en-US" altLang="zh-TW" sz="1200" u="none" dirty="0">
              <a:solidFill>
                <a:srgbClr val="0070C0"/>
              </a:solidFill>
              <a:latin typeface="微軟正黑體" pitchFamily="34" charset="-120"/>
              <a:ea typeface="微軟正黑體" pitchFamily="34" charset="-120"/>
            </a:endParaRPr>
          </a:p>
          <a:p>
            <a:pPr marL="799780" lvl="2" indent="-342762" defTabSz="914034" eaLnBrk="0" hangingPunct="0">
              <a:buFont typeface="+mj-lt"/>
              <a:buAutoNum type="arabicPeriod" startAt="3"/>
              <a:defRPr/>
            </a:pPr>
            <a:r>
              <a:rPr kumimoji="0" lang="en-US" altLang="zh-TW" sz="1200" u="none" dirty="0">
                <a:solidFill>
                  <a:srgbClr val="0070C0"/>
                </a:solidFill>
                <a:latin typeface="微軟正黑體" pitchFamily="34" charset="-120"/>
                <a:ea typeface="微軟正黑體" pitchFamily="34" charset="-120"/>
              </a:rPr>
              <a:t>5/13</a:t>
            </a:r>
            <a:r>
              <a:rPr kumimoji="0" lang="zh-TW" altLang="en-US" sz="1200" u="none" dirty="0">
                <a:solidFill>
                  <a:srgbClr val="0070C0"/>
                </a:solidFill>
                <a:latin typeface="微軟正黑體" pitchFamily="34" charset="-120"/>
                <a:ea typeface="微軟正黑體" pitchFamily="34" charset="-120"/>
              </a:rPr>
              <a:t>因尚無法確認態樣</a:t>
            </a:r>
            <a:r>
              <a:rPr kumimoji="0" lang="en-US" altLang="zh-TW" sz="1200" u="none" dirty="0">
                <a:solidFill>
                  <a:srgbClr val="0070C0"/>
                </a:solidFill>
                <a:latin typeface="微軟正黑體" pitchFamily="34" charset="-120"/>
                <a:ea typeface="微軟正黑體" pitchFamily="34" charset="-120"/>
              </a:rPr>
              <a:t>30</a:t>
            </a:r>
            <a:r>
              <a:rPr kumimoji="0" lang="zh-TW" altLang="en-US" sz="1200" u="none" dirty="0">
                <a:solidFill>
                  <a:srgbClr val="0070C0"/>
                </a:solidFill>
                <a:latin typeface="微軟正黑體" pitchFamily="34" charset="-120"/>
                <a:ea typeface="微軟正黑體" pitchFamily="34" charset="-120"/>
              </a:rPr>
              <a:t>累計處理方式，故使用者暫緩提出此部分需求細節。</a:t>
            </a:r>
            <a:endParaRPr kumimoji="0" lang="en-US" altLang="zh-TW" sz="1200" u="none" dirty="0">
              <a:solidFill>
                <a:srgbClr val="000000"/>
              </a:solidFill>
              <a:latin typeface="微軟正黑體" pitchFamily="34" charset="-120"/>
              <a:ea typeface="微軟正黑體" pitchFamily="34" charset="-120"/>
            </a:endParaRPr>
          </a:p>
          <a:p>
            <a:pPr marL="799780" lvl="2" indent="-342762" defTabSz="914034" eaLnBrk="0" hangingPunct="0">
              <a:buFont typeface="+mj-lt"/>
              <a:buAutoNum type="arabicPeriod" startAt="3"/>
              <a:defRPr/>
            </a:pPr>
            <a:r>
              <a:rPr kumimoji="0" lang="zh-TW" altLang="en-US" sz="1200" u="none" dirty="0">
                <a:solidFill>
                  <a:srgbClr val="000000"/>
                </a:solidFill>
                <a:latin typeface="微軟正黑體" pitchFamily="34" charset="-120"/>
                <a:ea typeface="微軟正黑體" pitchFamily="34" charset="-120"/>
              </a:rPr>
              <a:t>資金課需求：</a:t>
            </a:r>
            <a:endParaRPr kumimoji="0" lang="en-US" altLang="zh-TW" sz="1200" u="none" dirty="0">
              <a:solidFill>
                <a:srgbClr val="000000"/>
              </a:solidFill>
              <a:latin typeface="微軟正黑體" pitchFamily="34" charset="-120"/>
              <a:ea typeface="微軟正黑體" pitchFamily="34" charset="-120"/>
            </a:endParaRPr>
          </a:p>
          <a:p>
            <a:pPr marL="1256889" lvl="3" indent="-342762" defTabSz="914034" eaLnBrk="0" hangingPunct="0">
              <a:buFont typeface="+mj-lt"/>
              <a:buAutoNum type="arabicParenR"/>
              <a:defRPr/>
            </a:pPr>
            <a:r>
              <a:rPr kumimoji="0" lang="en-US" altLang="zh-TW" sz="1200" u="none" dirty="0">
                <a:solidFill>
                  <a:srgbClr val="000000"/>
                </a:solidFill>
                <a:latin typeface="微軟正黑體" pitchFamily="34" charset="-120"/>
                <a:ea typeface="微軟正黑體" pitchFamily="34" charset="-120"/>
              </a:rPr>
              <a:t>4/27</a:t>
            </a:r>
            <a:r>
              <a:rPr kumimoji="0" lang="zh-TW" altLang="en-US" sz="1200" u="none" dirty="0">
                <a:solidFill>
                  <a:srgbClr val="000000"/>
                </a:solidFill>
                <a:latin typeface="微軟正黑體" pitchFamily="34" charset="-120"/>
                <a:ea typeface="微軟正黑體" pitchFamily="34" charset="-120"/>
              </a:rPr>
              <a:t>提出需求。</a:t>
            </a:r>
            <a:endParaRPr kumimoji="0" lang="en-US" altLang="zh-TW" sz="1200" u="none" dirty="0">
              <a:solidFill>
                <a:srgbClr val="000000"/>
              </a:solidFill>
              <a:latin typeface="微軟正黑體" pitchFamily="34" charset="-120"/>
              <a:ea typeface="微軟正黑體" pitchFamily="34" charset="-120"/>
            </a:endParaRPr>
          </a:p>
          <a:p>
            <a:pPr marL="1256889" lvl="3" indent="-342762" defTabSz="914034" eaLnBrk="0" hangingPunct="0">
              <a:buFont typeface="+mj-lt"/>
              <a:buAutoNum type="arabicParenR"/>
              <a:defRPr/>
            </a:pPr>
            <a:r>
              <a:rPr kumimoji="0" lang="en-US" altLang="zh-TW" sz="1200" u="none" dirty="0">
                <a:solidFill>
                  <a:srgbClr val="000000"/>
                </a:solidFill>
                <a:latin typeface="微軟正黑體" pitchFamily="34" charset="-120"/>
                <a:ea typeface="微軟正黑體" pitchFamily="34" charset="-120"/>
              </a:rPr>
              <a:t>6/1 </a:t>
            </a:r>
            <a:r>
              <a:rPr kumimoji="0" lang="zh-TW" altLang="en-US" sz="1200" u="none" dirty="0">
                <a:solidFill>
                  <a:srgbClr val="000000"/>
                </a:solidFill>
                <a:latin typeface="微軟正黑體" pitchFamily="34" charset="-120"/>
                <a:ea typeface="微軟正黑體" pitchFamily="34" charset="-120"/>
              </a:rPr>
              <a:t>針對</a:t>
            </a:r>
            <a:r>
              <a:rPr kumimoji="0" lang="zh-TW" altLang="en-US" sz="1200" dirty="0">
                <a:solidFill>
                  <a:srgbClr val="000000"/>
                </a:solidFill>
                <a:latin typeface="微軟正黑體" pitchFamily="34" charset="-120"/>
                <a:ea typeface="微軟正黑體" pitchFamily="34" charset="-120"/>
              </a:rPr>
              <a:t>擴增付款檔欄位與請款作業調整部分</a:t>
            </a:r>
            <a:r>
              <a:rPr kumimoji="0" lang="zh-TW" altLang="en-US" sz="1200" u="none" dirty="0">
                <a:solidFill>
                  <a:srgbClr val="000000"/>
                </a:solidFill>
                <a:latin typeface="微軟正黑體" pitchFamily="34" charset="-120"/>
                <a:ea typeface="微軟正黑體" pitchFamily="34" charset="-120"/>
              </a:rPr>
              <a:t>簽回作業細則。</a:t>
            </a:r>
            <a:endParaRPr kumimoji="0" lang="en-US" altLang="zh-TW" sz="1200" u="none" dirty="0">
              <a:solidFill>
                <a:srgbClr val="000000"/>
              </a:solidFill>
              <a:latin typeface="微軟正黑體" pitchFamily="34" charset="-120"/>
              <a:ea typeface="微軟正黑體" pitchFamily="34" charset="-120"/>
            </a:endParaRPr>
          </a:p>
          <a:p>
            <a:pPr marL="1256889" lvl="3" indent="-342762" defTabSz="914034" eaLnBrk="0" hangingPunct="0">
              <a:buFont typeface="+mj-lt"/>
              <a:buAutoNum type="arabicParenR"/>
              <a:defRPr/>
            </a:pPr>
            <a:r>
              <a:rPr kumimoji="0" lang="en-US" altLang="zh-TW" sz="1200" u="none" dirty="0">
                <a:solidFill>
                  <a:srgbClr val="0000FF"/>
                </a:solidFill>
                <a:latin typeface="微軟正黑體" pitchFamily="34" charset="-120"/>
                <a:ea typeface="微軟正黑體" pitchFamily="34" charset="-120"/>
              </a:rPr>
              <a:t>6/30 RE202001939 </a:t>
            </a:r>
            <a:r>
              <a:rPr kumimoji="0" lang="zh-TW" altLang="en-US" sz="1200" u="none" dirty="0">
                <a:solidFill>
                  <a:srgbClr val="0000FF"/>
                </a:solidFill>
                <a:latin typeface="微軟正黑體" pitchFamily="34" charset="-120"/>
                <a:ea typeface="微軟正黑體" pitchFamily="34" charset="-120"/>
              </a:rPr>
              <a:t>需求單已收件。</a:t>
            </a:r>
            <a:endParaRPr kumimoji="0" lang="en-US" altLang="zh-TW" sz="1200" u="none" dirty="0">
              <a:solidFill>
                <a:srgbClr val="0000FF"/>
              </a:solidFill>
              <a:latin typeface="微軟正黑體" pitchFamily="34" charset="-120"/>
              <a:ea typeface="微軟正黑體" pitchFamily="34" charset="-120"/>
            </a:endParaRPr>
          </a:p>
          <a:p>
            <a:pPr marL="1256889" lvl="3" indent="-342762" defTabSz="914034" eaLnBrk="0" hangingPunct="0">
              <a:buFont typeface="+mj-lt"/>
              <a:buAutoNum type="arabicParenR"/>
              <a:defRPr/>
            </a:pPr>
            <a:r>
              <a:rPr kumimoji="0" lang="en-US" altLang="zh-TW" sz="1200" u="none" dirty="0">
                <a:solidFill>
                  <a:srgbClr val="0000FF"/>
                </a:solidFill>
                <a:latin typeface="微軟正黑體" pitchFamily="34" charset="-120"/>
                <a:ea typeface="微軟正黑體" pitchFamily="34" charset="-120"/>
              </a:rPr>
              <a:t>7/1</a:t>
            </a:r>
            <a:r>
              <a:rPr kumimoji="0" lang="zh-TW" altLang="en-US" sz="1200" u="none" dirty="0">
                <a:solidFill>
                  <a:srgbClr val="0000FF"/>
                </a:solidFill>
                <a:latin typeface="微軟正黑體" pitchFamily="34" charset="-120"/>
                <a:ea typeface="微軟正黑體" pitchFamily="34" charset="-120"/>
              </a:rPr>
              <a:t>通知共用組配合調整共用程式，</a:t>
            </a:r>
            <a:r>
              <a:rPr kumimoji="0" lang="en-US" altLang="zh-TW" sz="1200" u="none" dirty="0">
                <a:solidFill>
                  <a:srgbClr val="0000FF"/>
                </a:solidFill>
                <a:latin typeface="微軟正黑體" pitchFamily="34" charset="-120"/>
                <a:ea typeface="微軟正黑體" pitchFamily="34" charset="-120"/>
              </a:rPr>
              <a:t>7/2</a:t>
            </a:r>
            <a:r>
              <a:rPr kumimoji="0" lang="zh-TW" altLang="en-US" sz="1200" u="none" dirty="0">
                <a:solidFill>
                  <a:srgbClr val="0000FF"/>
                </a:solidFill>
                <a:latin typeface="微軟正黑體" pitchFamily="34" charset="-120"/>
                <a:ea typeface="微軟正黑體" pitchFamily="34" charset="-120"/>
              </a:rPr>
              <a:t>通知各線財會線預計配合擴增付款檔</a:t>
            </a:r>
            <a:r>
              <a:rPr kumimoji="0" lang="en-US" altLang="zh-TW" sz="1200" u="none" dirty="0">
                <a:solidFill>
                  <a:srgbClr val="0000FF"/>
                </a:solidFill>
                <a:latin typeface="微軟正黑體" pitchFamily="34" charset="-120"/>
                <a:ea typeface="微軟正黑體" pitchFamily="34" charset="-120"/>
              </a:rPr>
              <a:t>(</a:t>
            </a:r>
            <a:r>
              <a:rPr kumimoji="0" lang="en-US" altLang="zh-TW" sz="1200" u="none" dirty="0" err="1">
                <a:solidFill>
                  <a:srgbClr val="0000FF"/>
                </a:solidFill>
                <a:latin typeface="微軟正黑體" pitchFamily="34" charset="-120"/>
                <a:ea typeface="微軟正黑體" pitchFamily="34" charset="-120"/>
              </a:rPr>
              <a:t>disb</a:t>
            </a:r>
            <a:r>
              <a:rPr kumimoji="0" lang="en-US" altLang="zh-TW" sz="1200" u="none" dirty="0">
                <a:solidFill>
                  <a:srgbClr val="0000FF"/>
                </a:solidFill>
                <a:latin typeface="微軟正黑體" pitchFamily="34" charset="-120"/>
                <a:ea typeface="微軟正黑體" pitchFamily="34" charset="-120"/>
              </a:rPr>
              <a:t>)</a:t>
            </a:r>
            <a:r>
              <a:rPr kumimoji="0" lang="zh-TW" altLang="en-US" sz="1200" u="none" dirty="0">
                <a:solidFill>
                  <a:srgbClr val="0000FF"/>
                </a:solidFill>
                <a:latin typeface="微軟正黑體" pitchFamily="34" charset="-120"/>
                <a:ea typeface="微軟正黑體" pitchFamily="34" charset="-120"/>
              </a:rPr>
              <a:t>欄位。</a:t>
            </a:r>
            <a:endParaRPr kumimoji="0" lang="en-US" altLang="zh-TW" sz="1200" u="none" dirty="0">
              <a:solidFill>
                <a:srgbClr val="0000FF"/>
              </a:solidFill>
              <a:latin typeface="微軟正黑體" pitchFamily="34" charset="-120"/>
              <a:ea typeface="微軟正黑體" pitchFamily="34" charset="-120"/>
            </a:endParaRPr>
          </a:p>
          <a:p>
            <a:pPr marL="1256889" lvl="3" indent="-342762" defTabSz="914034" eaLnBrk="0" hangingPunct="0">
              <a:buFont typeface="+mj-lt"/>
              <a:buAutoNum type="arabicParenR"/>
              <a:defRPr/>
            </a:pPr>
            <a:r>
              <a:rPr kumimoji="0" lang="en-US" altLang="zh-TW" sz="1200" u="none" dirty="0">
                <a:solidFill>
                  <a:srgbClr val="0000FF"/>
                </a:solidFill>
                <a:latin typeface="微軟正黑體" pitchFamily="34" charset="-120"/>
                <a:ea typeface="微軟正黑體" pitchFamily="34" charset="-120"/>
              </a:rPr>
              <a:t>7/2</a:t>
            </a:r>
            <a:r>
              <a:rPr kumimoji="0" lang="zh-TW" altLang="en-US" sz="1200" u="none" dirty="0">
                <a:solidFill>
                  <a:srgbClr val="0000FF"/>
                </a:solidFill>
                <a:latin typeface="微軟正黑體" pitchFamily="34" charset="-120"/>
                <a:ea typeface="微軟正黑體" pitchFamily="34" charset="-120"/>
              </a:rPr>
              <a:t>設計規格表撰寫完成。</a:t>
            </a:r>
            <a:endParaRPr kumimoji="0" lang="en-US" altLang="zh-TW" sz="1200" u="none" dirty="0">
              <a:solidFill>
                <a:srgbClr val="0000FF"/>
              </a:solidFill>
              <a:latin typeface="微軟正黑體" pitchFamily="34" charset="-120"/>
              <a:ea typeface="微軟正黑體" pitchFamily="34" charset="-120"/>
            </a:endParaRPr>
          </a:p>
          <a:p>
            <a:pPr marL="1256889" lvl="3" indent="-342762" defTabSz="914034" eaLnBrk="0" hangingPunct="0">
              <a:buFont typeface="+mj-lt"/>
              <a:buAutoNum type="arabicParenR"/>
              <a:defRPr/>
            </a:pPr>
            <a:r>
              <a:rPr kumimoji="0" lang="zh-TW" altLang="en-US" sz="1200" u="none" dirty="0">
                <a:solidFill>
                  <a:srgbClr val="0000FF"/>
                </a:solidFill>
                <a:latin typeface="微軟正黑體" pitchFamily="34" charset="-120"/>
                <a:ea typeface="微軟正黑體" pitchFamily="34" charset="-120"/>
              </a:rPr>
              <a:t>預計時程：</a:t>
            </a:r>
            <a:r>
              <a:rPr kumimoji="0" lang="en-US" altLang="zh-TW" sz="1200" u="none" dirty="0">
                <a:solidFill>
                  <a:srgbClr val="0000FF"/>
                </a:solidFill>
                <a:latin typeface="微軟正黑體" pitchFamily="34" charset="-120"/>
                <a:ea typeface="微軟正黑體" pitchFamily="34" charset="-120"/>
              </a:rPr>
              <a:t>8/3 SIT</a:t>
            </a:r>
            <a:r>
              <a:rPr kumimoji="0" lang="zh-TW" altLang="en-US" sz="1200" u="none" dirty="0">
                <a:solidFill>
                  <a:srgbClr val="0000FF"/>
                </a:solidFill>
                <a:latin typeface="微軟正黑體" pitchFamily="34" charset="-120"/>
                <a:ea typeface="微軟正黑體" pitchFamily="34" charset="-120"/>
              </a:rPr>
              <a:t>、</a:t>
            </a:r>
            <a:r>
              <a:rPr kumimoji="0" lang="en-US" altLang="zh-TW" sz="1200" u="none" dirty="0">
                <a:solidFill>
                  <a:srgbClr val="0000FF"/>
                </a:solidFill>
                <a:latin typeface="微軟正黑體" pitchFamily="34" charset="-120"/>
                <a:ea typeface="微軟正黑體" pitchFamily="34" charset="-120"/>
              </a:rPr>
              <a:t>8/10 UAT</a:t>
            </a:r>
            <a:r>
              <a:rPr kumimoji="0" lang="zh-TW" altLang="en-US" sz="1200" u="none" dirty="0">
                <a:solidFill>
                  <a:srgbClr val="0000FF"/>
                </a:solidFill>
                <a:latin typeface="微軟正黑體" pitchFamily="34" charset="-120"/>
                <a:ea typeface="微軟正黑體" pitchFamily="34" charset="-120"/>
              </a:rPr>
              <a:t>、</a:t>
            </a:r>
            <a:r>
              <a:rPr kumimoji="0" lang="en-US" altLang="zh-TW" sz="1200" u="none" dirty="0">
                <a:solidFill>
                  <a:srgbClr val="0000FF"/>
                </a:solidFill>
                <a:latin typeface="微軟正黑體" pitchFamily="34" charset="-120"/>
                <a:ea typeface="微軟正黑體" pitchFamily="34" charset="-120"/>
              </a:rPr>
              <a:t>8/28</a:t>
            </a:r>
            <a:r>
              <a:rPr kumimoji="0" lang="zh-TW" altLang="en-US" sz="1200" u="none" dirty="0">
                <a:solidFill>
                  <a:srgbClr val="0000FF"/>
                </a:solidFill>
                <a:latin typeface="微軟正黑體" pitchFamily="34" charset="-120"/>
                <a:ea typeface="微軟正黑體" pitchFamily="34" charset="-120"/>
              </a:rPr>
              <a:t>上線。</a:t>
            </a:r>
            <a:endParaRPr kumimoji="0" lang="en-US" altLang="zh-TW" sz="1200" u="none" dirty="0">
              <a:solidFill>
                <a:srgbClr val="0000FF"/>
              </a:solidFill>
              <a:latin typeface="微軟正黑體" pitchFamily="34" charset="-120"/>
              <a:ea typeface="微軟正黑體" pitchFamily="34" charset="-120"/>
            </a:endParaRPr>
          </a:p>
          <a:p>
            <a:pPr marL="799780" lvl="2" indent="-342762" defTabSz="914034" eaLnBrk="0" hangingPunct="0">
              <a:buFont typeface="+mj-lt"/>
              <a:buAutoNum type="arabicPeriod" startAt="3"/>
              <a:defRPr/>
            </a:pPr>
            <a:r>
              <a:rPr kumimoji="0" lang="zh-TW" altLang="en-US" sz="1200" u="none" dirty="0">
                <a:solidFill>
                  <a:srgbClr val="000000"/>
                </a:solidFill>
                <a:latin typeface="微軟正黑體" pitchFamily="34" charset="-120"/>
                <a:ea typeface="微軟正黑體" pitchFamily="34" charset="-120"/>
              </a:rPr>
              <a:t>會計課需求：</a:t>
            </a:r>
            <a:endParaRPr kumimoji="0" lang="en-US" altLang="zh-TW" sz="1200" u="none" dirty="0">
              <a:solidFill>
                <a:srgbClr val="000000"/>
              </a:solidFill>
              <a:latin typeface="微軟正黑體" pitchFamily="34" charset="-120"/>
              <a:ea typeface="微軟正黑體" pitchFamily="34" charset="-120"/>
            </a:endParaRPr>
          </a:p>
          <a:p>
            <a:pPr marL="1256889" lvl="3" indent="-342762" defTabSz="914034" eaLnBrk="0" hangingPunct="0">
              <a:buFont typeface="+mj-lt"/>
              <a:buAutoNum type="arabicParenR"/>
              <a:defRPr/>
            </a:pPr>
            <a:r>
              <a:rPr kumimoji="0" lang="en-US" altLang="zh-TW" sz="1200" u="none" dirty="0">
                <a:solidFill>
                  <a:srgbClr val="000000"/>
                </a:solidFill>
                <a:latin typeface="微軟正黑體" pitchFamily="34" charset="-120"/>
                <a:ea typeface="微軟正黑體" pitchFamily="34" charset="-120"/>
              </a:rPr>
              <a:t>5/4</a:t>
            </a:r>
            <a:r>
              <a:rPr kumimoji="0" lang="zh-TW" altLang="en-US" sz="1200" u="none" dirty="0">
                <a:solidFill>
                  <a:srgbClr val="000000"/>
                </a:solidFill>
                <a:latin typeface="微軟正黑體" pitchFamily="34" charset="-120"/>
                <a:ea typeface="微軟正黑體" pitchFamily="34" charset="-120"/>
              </a:rPr>
              <a:t>提出需求，討論中。</a:t>
            </a:r>
            <a:endParaRPr kumimoji="0" lang="en-US" altLang="zh-TW" sz="1200" u="none" dirty="0">
              <a:solidFill>
                <a:srgbClr val="000000"/>
              </a:solidFill>
              <a:latin typeface="微軟正黑體" pitchFamily="34" charset="-120"/>
              <a:ea typeface="微軟正黑體" pitchFamily="34" charset="-120"/>
            </a:endParaRPr>
          </a:p>
          <a:p>
            <a:pPr marL="1256889" lvl="3" indent="-342762" defTabSz="914034" eaLnBrk="0" hangingPunct="0">
              <a:buFont typeface="+mj-lt"/>
              <a:buAutoNum type="arabicParenR"/>
              <a:defRPr/>
            </a:pPr>
            <a:r>
              <a:rPr kumimoji="0" lang="en-US" altLang="zh-TW" sz="1200" u="none" dirty="0">
                <a:solidFill>
                  <a:srgbClr val="000000"/>
                </a:solidFill>
                <a:latin typeface="微軟正黑體" pitchFamily="34" charset="-120"/>
                <a:ea typeface="微軟正黑體" pitchFamily="34" charset="-120"/>
              </a:rPr>
              <a:t>6/24</a:t>
            </a:r>
            <a:r>
              <a:rPr kumimoji="0" lang="zh-TW" altLang="en-US" sz="1200" u="none" dirty="0">
                <a:solidFill>
                  <a:srgbClr val="000000"/>
                </a:solidFill>
                <a:latin typeface="微軟正黑體" pitchFamily="34" charset="-120"/>
                <a:ea typeface="微軟正黑體" pitchFamily="34" charset="-120"/>
              </a:rPr>
              <a:t>針對</a:t>
            </a:r>
            <a:r>
              <a:rPr kumimoji="0" lang="zh-TW" altLang="en-US" sz="1200" dirty="0">
                <a:solidFill>
                  <a:srgbClr val="000000"/>
                </a:solidFill>
                <a:latin typeface="微軟正黑體" pitchFamily="34" charset="-120"/>
                <a:ea typeface="微軟正黑體" pitchFamily="34" charset="-120"/>
              </a:rPr>
              <a:t>請款作業調整部分</a:t>
            </a:r>
            <a:r>
              <a:rPr kumimoji="0" lang="zh-TW" altLang="en-US" sz="1200" u="none" dirty="0">
                <a:solidFill>
                  <a:srgbClr val="000000"/>
                </a:solidFill>
                <a:latin typeface="微軟正黑體" pitchFamily="34" charset="-120"/>
                <a:ea typeface="微軟正黑體" pitchFamily="34" charset="-120"/>
              </a:rPr>
              <a:t>簽回作業細則。</a:t>
            </a:r>
            <a:endParaRPr kumimoji="0" lang="en-US" altLang="zh-TW" sz="1200" u="none" dirty="0">
              <a:solidFill>
                <a:srgbClr val="000000"/>
              </a:solidFill>
              <a:latin typeface="微軟正黑體" pitchFamily="34" charset="-120"/>
              <a:ea typeface="微軟正黑體" pitchFamily="34" charset="-120"/>
            </a:endParaRPr>
          </a:p>
          <a:p>
            <a:pPr marL="1256889" lvl="3" indent="-342762" defTabSz="914034" eaLnBrk="0" hangingPunct="0">
              <a:buFont typeface="+mj-lt"/>
              <a:buAutoNum type="arabicParenR"/>
              <a:defRPr/>
            </a:pPr>
            <a:r>
              <a:rPr kumimoji="0" lang="en-US" altLang="zh-TW" sz="1200" u="none" dirty="0">
                <a:solidFill>
                  <a:srgbClr val="0000FF"/>
                </a:solidFill>
                <a:latin typeface="微軟正黑體" pitchFamily="34" charset="-120"/>
                <a:ea typeface="微軟正黑體" pitchFamily="34" charset="-120"/>
              </a:rPr>
              <a:t>7/2 RE202002009 </a:t>
            </a:r>
            <a:r>
              <a:rPr kumimoji="0" lang="zh-TW" altLang="en-US" sz="1200" u="none" dirty="0">
                <a:solidFill>
                  <a:srgbClr val="0000FF"/>
                </a:solidFill>
                <a:latin typeface="微軟正黑體" pitchFamily="34" charset="-120"/>
                <a:ea typeface="微軟正黑體" pitchFamily="34" charset="-120"/>
              </a:rPr>
              <a:t>需求單已收件。</a:t>
            </a:r>
            <a:endParaRPr kumimoji="0" lang="en-US" altLang="zh-TW" sz="1200" u="none" dirty="0">
              <a:solidFill>
                <a:srgbClr val="0000FF"/>
              </a:solidFill>
              <a:latin typeface="微軟正黑體" pitchFamily="34" charset="-120"/>
              <a:ea typeface="微軟正黑體" pitchFamily="34" charset="-120"/>
            </a:endParaRPr>
          </a:p>
          <a:p>
            <a:pPr marL="1256889" lvl="3" indent="-342762" defTabSz="914034" eaLnBrk="0" hangingPunct="0">
              <a:buFont typeface="+mj-lt"/>
              <a:buAutoNum type="arabicParenR"/>
              <a:defRPr/>
            </a:pPr>
            <a:r>
              <a:rPr kumimoji="0" lang="zh-TW" altLang="en-US" sz="1200" u="none" dirty="0">
                <a:solidFill>
                  <a:srgbClr val="0000FF"/>
                </a:solidFill>
                <a:latin typeface="微軟正黑體" pitchFamily="34" charset="-120"/>
                <a:ea typeface="微軟正黑體" pitchFamily="34" charset="-120"/>
              </a:rPr>
              <a:t>預計時程：</a:t>
            </a:r>
            <a:r>
              <a:rPr kumimoji="0" lang="en-US" altLang="zh-TW" sz="1200" u="none" dirty="0">
                <a:solidFill>
                  <a:srgbClr val="0000FF"/>
                </a:solidFill>
                <a:latin typeface="微軟正黑體" pitchFamily="34" charset="-120"/>
                <a:ea typeface="微軟正黑體" pitchFamily="34" charset="-120"/>
              </a:rPr>
              <a:t>8/3 SIT</a:t>
            </a:r>
            <a:r>
              <a:rPr kumimoji="0" lang="zh-TW" altLang="en-US" sz="1200" u="none" dirty="0">
                <a:solidFill>
                  <a:srgbClr val="0000FF"/>
                </a:solidFill>
                <a:latin typeface="微軟正黑體" pitchFamily="34" charset="-120"/>
                <a:ea typeface="微軟正黑體" pitchFamily="34" charset="-120"/>
              </a:rPr>
              <a:t>、</a:t>
            </a:r>
            <a:r>
              <a:rPr kumimoji="0" lang="en-US" altLang="zh-TW" sz="1200" u="none" dirty="0">
                <a:solidFill>
                  <a:srgbClr val="0000FF"/>
                </a:solidFill>
                <a:latin typeface="微軟正黑體" pitchFamily="34" charset="-120"/>
                <a:ea typeface="微軟正黑體" pitchFamily="34" charset="-120"/>
              </a:rPr>
              <a:t>8/10 UAT</a:t>
            </a:r>
            <a:r>
              <a:rPr kumimoji="0" lang="zh-TW" altLang="en-US" sz="1200" u="none" dirty="0">
                <a:solidFill>
                  <a:srgbClr val="0000FF"/>
                </a:solidFill>
                <a:latin typeface="微軟正黑體" pitchFamily="34" charset="-120"/>
                <a:ea typeface="微軟正黑體" pitchFamily="34" charset="-120"/>
              </a:rPr>
              <a:t>、</a:t>
            </a:r>
            <a:r>
              <a:rPr kumimoji="0" lang="en-US" altLang="zh-TW" sz="1200" u="none" dirty="0">
                <a:solidFill>
                  <a:srgbClr val="0000FF"/>
                </a:solidFill>
                <a:latin typeface="微軟正黑體" pitchFamily="34" charset="-120"/>
                <a:ea typeface="微軟正黑體" pitchFamily="34" charset="-120"/>
              </a:rPr>
              <a:t>8/28</a:t>
            </a:r>
            <a:r>
              <a:rPr kumimoji="0" lang="zh-TW" altLang="en-US" sz="1200" u="none" dirty="0">
                <a:solidFill>
                  <a:srgbClr val="0000FF"/>
                </a:solidFill>
                <a:latin typeface="微軟正黑體" pitchFamily="34" charset="-120"/>
                <a:ea typeface="微軟正黑體" pitchFamily="34" charset="-120"/>
              </a:rPr>
              <a:t>上線。</a:t>
            </a:r>
            <a:endParaRPr kumimoji="0" lang="en-US" altLang="zh-TW" sz="1200" u="none" dirty="0">
              <a:solidFill>
                <a:srgbClr val="000000"/>
              </a:solidFill>
              <a:latin typeface="微軟正黑體" pitchFamily="34" charset="-120"/>
              <a:ea typeface="微軟正黑體" pitchFamily="34" charset="-120"/>
            </a:endParaRPr>
          </a:p>
        </p:txBody>
      </p:sp>
      <p:sp>
        <p:nvSpPr>
          <p:cNvPr id="7" name="標題 1"/>
          <p:cNvSpPr txBox="1">
            <a:spLocks/>
          </p:cNvSpPr>
          <p:nvPr/>
        </p:nvSpPr>
        <p:spPr bwMode="auto">
          <a:xfrm>
            <a:off x="325859" y="733929"/>
            <a:ext cx="6243922" cy="537788"/>
          </a:xfrm>
          <a:prstGeom prst="rect">
            <a:avLst/>
          </a:prstGeom>
          <a:solidFill>
            <a:schemeClr val="accent2">
              <a:lumMod val="75000"/>
            </a:schemeClr>
          </a:solidFill>
          <a:ln w="9525">
            <a:noFill/>
            <a:miter lim="800000"/>
            <a:headEnd/>
            <a:tailEnd/>
          </a:ln>
        </p:spPr>
        <p:txBody>
          <a:bodyPr/>
          <a:lstStyle>
            <a:lvl1pPr algn="l" rtl="0" eaLnBrk="0" fontAlgn="base" hangingPunct="0">
              <a:spcBef>
                <a:spcPct val="0"/>
              </a:spcBef>
              <a:spcAft>
                <a:spcPct val="0"/>
              </a:spcAft>
              <a:defRPr kumimoji="1" sz="2800" b="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defTabSz="914034" fontAlgn="auto">
              <a:spcBef>
                <a:spcPts val="0"/>
              </a:spcBef>
              <a:spcAft>
                <a:spcPts val="0"/>
              </a:spcAft>
              <a:defRPr/>
            </a:pPr>
            <a:r>
              <a:rPr lang="zh-TW" altLang="en-US" sz="2798" u="none" kern="0" dirty="0">
                <a:solidFill>
                  <a:srgbClr val="FFFFFF"/>
                </a:solidFill>
              </a:rPr>
              <a:t>核心財會系統重大事件</a:t>
            </a:r>
            <a:r>
              <a:rPr lang="en-US" altLang="zh-TW" sz="2798" u="none" kern="0" dirty="0">
                <a:solidFill>
                  <a:srgbClr val="FFFFFF"/>
                </a:solidFill>
              </a:rPr>
              <a:t>/</a:t>
            </a:r>
            <a:r>
              <a:rPr lang="zh-TW" altLang="en-US" sz="2798" u="none" kern="0" dirty="0">
                <a:solidFill>
                  <a:srgbClr val="FFFFFF"/>
                </a:solidFill>
              </a:rPr>
              <a:t>需求說明</a:t>
            </a:r>
            <a:r>
              <a:rPr lang="en-US" altLang="zh-TW" sz="2798" u="none" kern="0" dirty="0">
                <a:solidFill>
                  <a:srgbClr val="FFFFFF"/>
                </a:solidFill>
              </a:rPr>
              <a:t>(3/3)</a:t>
            </a:r>
          </a:p>
        </p:txBody>
      </p:sp>
    </p:spTree>
    <p:extLst>
      <p:ext uri="{BB962C8B-B14F-4D97-AF65-F5344CB8AC3E}">
        <p14:creationId xmlns:p14="http://schemas.microsoft.com/office/powerpoint/2010/main" val="41051909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4985" y="670240"/>
            <a:ext cx="6245367" cy="538037"/>
          </a:xfrm>
          <a:solidFill>
            <a:schemeClr val="accent2">
              <a:lumMod val="75000"/>
            </a:schemeClr>
          </a:solidFill>
        </p:spPr>
        <p:txBody>
          <a:bodyPr/>
          <a:lstStyle/>
          <a:p>
            <a:pPr fontAlgn="auto">
              <a:spcBef>
                <a:spcPts val="0"/>
              </a:spcBef>
              <a:spcAft>
                <a:spcPts val="0"/>
              </a:spcAft>
              <a:defRPr/>
            </a:pPr>
            <a:r>
              <a:rPr lang="zh-TW" altLang="en-US" dirty="0">
                <a:solidFill>
                  <a:schemeClr val="bg1"/>
                </a:solidFill>
              </a:rPr>
              <a:t>預算</a:t>
            </a:r>
            <a:r>
              <a:rPr lang="zh-TW" altLang="en-US" dirty="0" smtClean="0">
                <a:solidFill>
                  <a:schemeClr val="bg1"/>
                </a:solidFill>
              </a:rPr>
              <a:t>費用系統</a:t>
            </a:r>
            <a:r>
              <a:rPr lang="zh-TW" altLang="en-US" dirty="0">
                <a:solidFill>
                  <a:schemeClr val="bg1"/>
                </a:solidFill>
              </a:rPr>
              <a:t>重大事件</a:t>
            </a:r>
            <a:r>
              <a:rPr lang="en-US" altLang="zh-TW" dirty="0">
                <a:solidFill>
                  <a:schemeClr val="bg1"/>
                </a:solidFill>
              </a:rPr>
              <a:t>/</a:t>
            </a:r>
            <a:r>
              <a:rPr lang="zh-TW" altLang="en-US" dirty="0" smtClean="0">
                <a:solidFill>
                  <a:schemeClr val="bg1"/>
                </a:solidFill>
              </a:rPr>
              <a:t>需求說明</a:t>
            </a:r>
            <a:r>
              <a:rPr lang="en-US" altLang="zh-TW" dirty="0" smtClean="0">
                <a:solidFill>
                  <a:schemeClr val="bg1"/>
                </a:solidFill>
              </a:rPr>
              <a:t>(1/4)</a:t>
            </a:r>
            <a:endParaRPr lang="en-US" altLang="zh-TW" dirty="0">
              <a:solidFill>
                <a:schemeClr val="bg1"/>
              </a:solidFill>
            </a:endParaRPr>
          </a:p>
        </p:txBody>
      </p:sp>
      <p:sp>
        <p:nvSpPr>
          <p:cNvPr id="7" name="矩形 3"/>
          <p:cNvSpPr>
            <a:spLocks noChangeArrowheads="1"/>
          </p:cNvSpPr>
          <p:nvPr/>
        </p:nvSpPr>
        <p:spPr bwMode="auto">
          <a:xfrm>
            <a:off x="15530" y="1266652"/>
            <a:ext cx="9019933" cy="67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693" lvl="1" indent="-285693" defTabSz="914217">
              <a:buFont typeface="Wingdings" pitchFamily="2" charset="2"/>
              <a:buChar char="n"/>
            </a:pPr>
            <a:r>
              <a:rPr lang="en-US" altLang="zh-TW" sz="1400" u="none" dirty="0">
                <a:solidFill>
                  <a:srgbClr val="000000"/>
                </a:solidFill>
                <a:ea typeface="微軟正黑體" pitchFamily="34" charset="-120"/>
                <a:cs typeface="Times New Roman" panose="02020603050405020304" pitchFamily="18" charset="0"/>
              </a:rPr>
              <a:t>4/24</a:t>
            </a:r>
            <a:r>
              <a:rPr lang="zh-TW" altLang="en-US" sz="1400" u="none" dirty="0">
                <a:solidFill>
                  <a:srgbClr val="000000"/>
                </a:solidFill>
                <a:latin typeface="微軟正黑體" pitchFamily="34" charset="-120"/>
                <a:ea typeface="微軟正黑體" pitchFamily="34" charset="-120"/>
              </a:rPr>
              <a:t>需求排序會議後，</a:t>
            </a:r>
            <a:r>
              <a:rPr lang="en-US" altLang="zh-TW" sz="1400" u="none" dirty="0">
                <a:solidFill>
                  <a:srgbClr val="000000"/>
                </a:solidFill>
                <a:ea typeface="微軟正黑體" pitchFamily="34" charset="-120"/>
                <a:cs typeface="Times New Roman" panose="02020603050405020304" pitchFamily="18" charset="0"/>
              </a:rPr>
              <a:t>4/30</a:t>
            </a:r>
            <a:r>
              <a:rPr lang="zh-TW" altLang="en-US" sz="1400" u="none" dirty="0">
                <a:solidFill>
                  <a:srgbClr val="000000"/>
                </a:solidFill>
                <a:latin typeface="微軟正黑體" pitchFamily="34" charset="-120"/>
                <a:ea typeface="微軟正黑體" pitchFamily="34" charset="-120"/>
              </a:rPr>
              <a:t>提供審計課、業務核算課需求順序如下</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建議版本</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a:t>
            </a:r>
            <a:endParaRPr lang="en-US" altLang="zh-TW" sz="1400" u="none" dirty="0">
              <a:solidFill>
                <a:srgbClr val="000000"/>
              </a:solidFill>
              <a:latin typeface="微軟正黑體" pitchFamily="34" charset="-120"/>
              <a:ea typeface="微軟正黑體" pitchFamily="34" charset="-120"/>
            </a:endParaRPr>
          </a:p>
          <a:p>
            <a:pPr marL="799940" lvl="2" indent="-342831" defTabSz="914217">
              <a:buFont typeface="Arial" panose="020B0604020202020204" pitchFamily="34" charset="0"/>
              <a:buChar char="•"/>
            </a:pPr>
            <a:r>
              <a:rPr lang="zh-TW" altLang="en-US" sz="1200" u="none" dirty="0">
                <a:solidFill>
                  <a:srgbClr val="000000"/>
                </a:solidFill>
                <a:latin typeface="微軟正黑體" pitchFamily="34" charset="-120"/>
                <a:ea typeface="微軟正黑體" pitchFamily="34" charset="-120"/>
              </a:rPr>
              <a:t>已與審計課及業務核算課確認排序可行</a:t>
            </a:r>
            <a:endParaRPr lang="en-US" altLang="zh-TW" sz="1200" u="none" dirty="0">
              <a:solidFill>
                <a:srgbClr val="000000"/>
              </a:solidFill>
              <a:latin typeface="微軟正黑體" pitchFamily="34" charset="-120"/>
              <a:ea typeface="微軟正黑體" pitchFamily="34" charset="-120"/>
            </a:endParaRPr>
          </a:p>
          <a:p>
            <a:pPr marL="799940" lvl="2" indent="-342831" defTabSz="914217">
              <a:buFont typeface="Arial" panose="020B0604020202020204" pitchFamily="34" charset="0"/>
              <a:buChar char="•"/>
            </a:pPr>
            <a:r>
              <a:rPr lang="zh-TW" altLang="en-US" sz="1200" u="none" dirty="0">
                <a:solidFill>
                  <a:srgbClr val="000000"/>
                </a:solidFill>
                <a:latin typeface="微軟正黑體" pitchFamily="34" charset="-120"/>
                <a:ea typeface="微軟正黑體" pitchFamily="34" charset="-120"/>
              </a:rPr>
              <a:t>預定於</a:t>
            </a:r>
            <a:r>
              <a:rPr lang="en-US" altLang="zh-TW" sz="1200" u="none" dirty="0">
                <a:solidFill>
                  <a:srgbClr val="000000"/>
                </a:solidFill>
                <a:ea typeface="微軟正黑體" pitchFamily="34" charset="-120"/>
                <a:cs typeface="Times New Roman" panose="02020603050405020304" pitchFamily="18" charset="0"/>
              </a:rPr>
              <a:t>7</a:t>
            </a:r>
            <a:r>
              <a:rPr lang="zh-TW" altLang="en-US" sz="1200" u="none" dirty="0">
                <a:solidFill>
                  <a:srgbClr val="000000"/>
                </a:solidFill>
                <a:latin typeface="微軟正黑體" pitchFamily="34" charset="-120"/>
                <a:ea typeface="微軟正黑體" pitchFamily="34" charset="-120"/>
              </a:rPr>
              <a:t>月初需求排序會議，將原住民、修正外來人口新式統一證號及</a:t>
            </a:r>
            <a:r>
              <a:rPr lang="en-US" altLang="zh-TW" sz="1200" u="none" dirty="0">
                <a:solidFill>
                  <a:srgbClr val="000000"/>
                </a:solidFill>
                <a:ea typeface="微軟正黑體" panose="020B0604030504040204" pitchFamily="34" charset="-120"/>
                <a:cs typeface="Times New Roman" panose="02020603050405020304" pitchFamily="18" charset="0"/>
              </a:rPr>
              <a:t>C3.1</a:t>
            </a:r>
            <a:r>
              <a:rPr lang="zh-TW" altLang="zh-TW" sz="1200" u="none" dirty="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轉入分攤檔增加專案代號欄位</a:t>
            </a:r>
            <a:r>
              <a:rPr lang="zh-TW" altLang="en-US" sz="1200" u="none" dirty="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等需求併入排序</a:t>
            </a:r>
            <a:endParaRPr lang="en-US" altLang="zh-TW" sz="1200" u="none" dirty="0">
              <a:solidFill>
                <a:srgbClr val="000000"/>
              </a:solidFill>
              <a:latin typeface="微軟正黑體" pitchFamily="34" charset="-120"/>
              <a:ea typeface="微軟正黑體" pitchFamily="34" charset="-120"/>
            </a:endParaRPr>
          </a:p>
        </p:txBody>
      </p:sp>
      <p:graphicFrame>
        <p:nvGraphicFramePr>
          <p:cNvPr id="8" name="表格 7"/>
          <p:cNvGraphicFramePr>
            <a:graphicFrameLocks noGrp="1"/>
          </p:cNvGraphicFramePr>
          <p:nvPr>
            <p:extLst/>
          </p:nvPr>
        </p:nvGraphicFramePr>
        <p:xfrm>
          <a:off x="230416" y="1937151"/>
          <a:ext cx="8671127" cy="4562281"/>
        </p:xfrm>
        <a:graphic>
          <a:graphicData uri="http://schemas.openxmlformats.org/drawingml/2006/table">
            <a:tbl>
              <a:tblPr/>
              <a:tblGrid>
                <a:gridCol w="254715">
                  <a:extLst>
                    <a:ext uri="{9D8B030D-6E8A-4147-A177-3AD203B41FA5}">
                      <a16:colId xmlns:a16="http://schemas.microsoft.com/office/drawing/2014/main" val="3025577484"/>
                    </a:ext>
                  </a:extLst>
                </a:gridCol>
                <a:gridCol w="756182">
                  <a:extLst>
                    <a:ext uri="{9D8B030D-6E8A-4147-A177-3AD203B41FA5}">
                      <a16:colId xmlns:a16="http://schemas.microsoft.com/office/drawing/2014/main" val="188758684"/>
                    </a:ext>
                  </a:extLst>
                </a:gridCol>
                <a:gridCol w="2034544">
                  <a:extLst>
                    <a:ext uri="{9D8B030D-6E8A-4147-A177-3AD203B41FA5}">
                      <a16:colId xmlns:a16="http://schemas.microsoft.com/office/drawing/2014/main" val="1936230630"/>
                    </a:ext>
                  </a:extLst>
                </a:gridCol>
                <a:gridCol w="648072">
                  <a:extLst>
                    <a:ext uri="{9D8B030D-6E8A-4147-A177-3AD203B41FA5}">
                      <a16:colId xmlns:a16="http://schemas.microsoft.com/office/drawing/2014/main" val="752165902"/>
                    </a:ext>
                  </a:extLst>
                </a:gridCol>
                <a:gridCol w="1440160">
                  <a:extLst>
                    <a:ext uri="{9D8B030D-6E8A-4147-A177-3AD203B41FA5}">
                      <a16:colId xmlns:a16="http://schemas.microsoft.com/office/drawing/2014/main" val="4074969060"/>
                    </a:ext>
                  </a:extLst>
                </a:gridCol>
                <a:gridCol w="2807480">
                  <a:extLst>
                    <a:ext uri="{9D8B030D-6E8A-4147-A177-3AD203B41FA5}">
                      <a16:colId xmlns:a16="http://schemas.microsoft.com/office/drawing/2014/main" val="3282396032"/>
                    </a:ext>
                  </a:extLst>
                </a:gridCol>
                <a:gridCol w="729974">
                  <a:extLst>
                    <a:ext uri="{9D8B030D-6E8A-4147-A177-3AD203B41FA5}">
                      <a16:colId xmlns:a16="http://schemas.microsoft.com/office/drawing/2014/main" val="3945344823"/>
                    </a:ext>
                  </a:extLst>
                </a:gridCol>
              </a:tblGrid>
              <a:tr h="371662">
                <a:tc>
                  <a:txBody>
                    <a:bodyPr/>
                    <a:lstStyle/>
                    <a:p>
                      <a:pPr algn="ctr" rtl="0" fontAlgn="ctr"/>
                      <a:r>
                        <a:rPr lang="zh-TW" altLang="en-US" sz="1200" b="0" i="0" u="none" strike="noStrike" dirty="0">
                          <a:solidFill>
                            <a:srgbClr val="16165D"/>
                          </a:solidFill>
                          <a:effectLst/>
                          <a:latin typeface="微軟正黑體" panose="020B0604030504040204" pitchFamily="34" charset="-120"/>
                          <a:ea typeface="微軟正黑體" panose="020B0604030504040204" pitchFamily="34" charset="-120"/>
                        </a:rPr>
                        <a:t>序</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rgbClr val="16165D"/>
                          </a:solidFill>
                          <a:effectLst/>
                          <a:latin typeface="微軟正黑體" panose="020B0604030504040204" pitchFamily="34" charset="-120"/>
                          <a:ea typeface="微軟正黑體" panose="020B0604030504040204" pitchFamily="34" charset="-120"/>
                        </a:rPr>
                        <a:t>需求單位</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需求項目</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工期</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月</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時程</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說明</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作業細則提供時間</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extLst>
                  <a:ext uri="{0D108BD9-81ED-4DB2-BD59-A6C34878D82A}">
                    <a16:rowId xmlns:a16="http://schemas.microsoft.com/office/drawing/2014/main" val="702251799"/>
                  </a:ext>
                </a:extLst>
              </a:tr>
              <a:tr h="1048889">
                <a:tc>
                  <a:txBody>
                    <a:bodyPr/>
                    <a:lstStyle/>
                    <a:p>
                      <a:pPr algn="ctr" rtl="0" fontAlgn="ctr"/>
                      <a:r>
                        <a:rPr lang="en-US" altLang="zh-TW" sz="1200" b="0" i="0" u="none" strike="noStrike" dirty="0">
                          <a:solidFill>
                            <a:srgbClr val="16165D"/>
                          </a:solidFill>
                          <a:effectLst/>
                          <a:latin typeface="Times New Roman" panose="02020603050405020304" pitchFamily="18" charset="0"/>
                          <a:ea typeface="新細明體" panose="02020500000000000000" pitchFamily="18" charset="-120"/>
                        </a:rPr>
                        <a:t>1</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審計課</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發文獎勵費提列應付功能開發</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需求單第</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9</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項</a:t>
                      </a:r>
                      <a:r>
                        <a:rPr lang="en-US" altLang="zh-TW" sz="1200" b="0" i="0" u="none" strike="noStrike" dirty="0" smtClean="0">
                          <a:solidFill>
                            <a:srgbClr val="000000"/>
                          </a:solidFill>
                          <a:effectLst/>
                          <a:latin typeface="微軟正黑體" panose="020B0604030504040204" pitchFamily="34" charset="-120"/>
                          <a:ea typeface="微軟正黑體" panose="020B0604030504040204" pitchFamily="34" charset="-120"/>
                        </a:rPr>
                        <a:t>)</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p>
                      <a:pPr algn="l" rtl="0" fontAlgn="ct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窗口：張瓊如</a:t>
                      </a:r>
                      <a:endPar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endParaRP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109/6/1~109/8/14</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marL="228600" indent="-180000" algn="l" rtl="0" fontAlgn="ctr">
                        <a:buFont typeface="+mj-lt"/>
                        <a:buAutoNum type="arabicPeriod"/>
                      </a:pPr>
                      <a:r>
                        <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6/22</a:t>
                      </a:r>
                      <a:r>
                        <a:rPr lang="zh-TW" altLang="en-US"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收到作業細則，</a:t>
                      </a:r>
                      <a:r>
                        <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6/24</a:t>
                      </a:r>
                      <a:r>
                        <a:rPr lang="zh-TW" altLang="en-US"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確認完成</a:t>
                      </a:r>
                      <a:endPar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L="228600" indent="-180000" algn="l" rtl="0" fontAlgn="ctr">
                        <a:buFont typeface="+mj-lt"/>
                        <a:buAutoNum type="arabicPeriod"/>
                      </a:pPr>
                      <a:r>
                        <a:rPr lang="en-US" altLang="zh-TW"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rPr>
                        <a:t>6/29</a:t>
                      </a:r>
                      <a:r>
                        <a:rPr lang="zh-TW" altLang="en-US"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rPr>
                        <a:t>開始先進行開發，目前進度：</a:t>
                      </a:r>
                      <a:r>
                        <a:rPr lang="en-US" altLang="zh-TW"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rPr>
                        <a:t>35%</a:t>
                      </a:r>
                    </a:p>
                    <a:p>
                      <a:pPr marL="228600" marR="0" lvl="0" indent="-180000" algn="l" defTabSz="914400" rtl="0" eaLnBrk="1" fontAlgn="ctr" latinLnBrk="0" hangingPunct="1">
                        <a:lnSpc>
                          <a:spcPct val="100000"/>
                        </a:lnSpc>
                        <a:spcBef>
                          <a:spcPts val="0"/>
                        </a:spcBef>
                        <a:spcAft>
                          <a:spcPts val="0"/>
                        </a:spcAft>
                        <a:buClrTx/>
                        <a:buSzTx/>
                        <a:buFont typeface="+mj-lt"/>
                        <a:buAutoNum type="arabicPeriod"/>
                        <a:tabLst/>
                        <a:defRPr/>
                      </a:pPr>
                      <a:r>
                        <a:rPr lang="en-US" altLang="zh-TW"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rPr>
                        <a:t>7/6</a:t>
                      </a:r>
                      <a:r>
                        <a:rPr lang="zh-TW" altLang="en-US"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rPr>
                        <a:t>收到需求單</a:t>
                      </a:r>
                      <a:endParaRPr lang="en-US" altLang="zh-TW"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L="228600" indent="-180000" algn="l" rtl="0" fontAlgn="ctr">
                        <a:buFont typeface="+mj-lt"/>
                        <a:buAutoNum type="arabicPeriod"/>
                      </a:pPr>
                      <a:r>
                        <a:rPr lang="zh-TW" altLang="en-US"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士鈞負責撰寫文件及開發</a:t>
                      </a:r>
                      <a:endParaRPr lang="zh-TW" altLang="en-US" sz="1200" b="0" i="0" u="none" strike="noStrike" dirty="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109/6/15</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95641368"/>
                  </a:ext>
                </a:extLst>
              </a:tr>
              <a:tr h="2565714">
                <a:tc>
                  <a:txBody>
                    <a:bodyPr/>
                    <a:lstStyle/>
                    <a:p>
                      <a:pPr algn="ctr" rtl="0" fontAlgn="ctr"/>
                      <a:r>
                        <a:rPr lang="en-US" altLang="zh-TW" sz="1200" b="0" i="0" u="none" strike="noStrike" dirty="0">
                          <a:solidFill>
                            <a:srgbClr val="16165D"/>
                          </a:solidFill>
                          <a:effectLst/>
                          <a:latin typeface="Times New Roman" panose="02020603050405020304" pitchFamily="18" charset="0"/>
                          <a:ea typeface="新細明體" panose="02020500000000000000" pitchFamily="18" charset="-120"/>
                        </a:rPr>
                        <a:t>2</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業務費用核算課</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週轉金借支成數</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需求單第</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2</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項</a:t>
                      </a:r>
                      <a:r>
                        <a:rPr lang="en-US" altLang="zh-TW" sz="1200" b="0" i="0" u="none" strike="noStrike" dirty="0" smtClean="0">
                          <a:solidFill>
                            <a:srgbClr val="000000"/>
                          </a:solidFill>
                          <a:effectLst/>
                          <a:latin typeface="微軟正黑體" panose="020B0604030504040204" pitchFamily="34" charset="-120"/>
                          <a:ea typeface="微軟正黑體" panose="020B0604030504040204" pitchFamily="34" charset="-120"/>
                        </a:rPr>
                        <a:t>)</a:t>
                      </a:r>
                    </a:p>
                    <a:p>
                      <a:pPr algn="l" rtl="0" fontAlgn="ct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窗口：陳僾玲</a:t>
                      </a:r>
                      <a:endPar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3.5</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109/6/1~109/9/18</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marL="228600" indent="-180000" algn="l" rtl="0" fontAlgn="ctr">
                        <a:buFont typeface="+mj-lt"/>
                        <a:buAutoNum type="arabicPeriod"/>
                      </a:pPr>
                      <a:r>
                        <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6/19</a:t>
                      </a:r>
                      <a:r>
                        <a:rPr lang="zh-TW" altLang="en-US"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收到作業細則</a:t>
                      </a:r>
                      <a:endPar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L="228600" marR="0" lvl="0" indent="-180000" algn="l" defTabSz="914217" rtl="0" eaLnBrk="1" fontAlgn="ctr" latinLnBrk="0" hangingPunct="1">
                        <a:lnSpc>
                          <a:spcPct val="100000"/>
                        </a:lnSpc>
                        <a:spcBef>
                          <a:spcPts val="0"/>
                        </a:spcBef>
                        <a:spcAft>
                          <a:spcPts val="0"/>
                        </a:spcAft>
                        <a:buClrTx/>
                        <a:buSzTx/>
                        <a:buFont typeface="+mj-lt"/>
                        <a:buAutoNum type="arabicPeriod"/>
                        <a:tabLst/>
                        <a:defRPr/>
                      </a:pPr>
                      <a:r>
                        <a:rPr lang="zh-TW" altLang="en-US"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目前確認作業細則內容中，共有</a:t>
                      </a:r>
                      <a:r>
                        <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2</a:t>
                      </a:r>
                      <a:r>
                        <a:rPr lang="zh-TW" altLang="en-US"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項待確認，一是</a:t>
                      </a:r>
                      <a:r>
                        <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6/24</a:t>
                      </a:r>
                      <a:r>
                        <a:rPr lang="zh-TW" altLang="en-US"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僾玲反應有一部份資料需拋轉給業務員網站，尚待僾玲與謹憶討論後回覆</a:t>
                      </a:r>
                      <a:r>
                        <a:rPr lang="en-US" altLang="zh-TW"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a:t>
                      </a:r>
                      <a:r>
                        <a:rPr lang="zh-TW" altLang="en-US"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上週與僾玲再度討論後，僾玲於</a:t>
                      </a:r>
                      <a:r>
                        <a:rPr lang="en-US" altLang="zh-TW"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7/3</a:t>
                      </a:r>
                      <a:r>
                        <a:rPr lang="zh-TW" altLang="en-US"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回覆尚需調整細則內容</a:t>
                      </a:r>
                      <a:r>
                        <a:rPr lang="zh-TW" altLang="en-US"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；二是學謙需</a:t>
                      </a:r>
                      <a:r>
                        <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Study</a:t>
                      </a:r>
                      <a:r>
                        <a:rPr lang="zh-TW" altLang="en-US"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「核銷流程」程式，才能確定是否可按目前需求內容開發，若有難度，應會再與僾玲開會，商量採取其他折衷方式</a:t>
                      </a:r>
                      <a:r>
                        <a:rPr lang="en-US" altLang="zh-TW"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a:t>
                      </a:r>
                      <a:r>
                        <a:rPr lang="zh-TW" altLang="en-US"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學謙尚在</a:t>
                      </a:r>
                      <a:r>
                        <a:rPr lang="en-US" altLang="zh-TW"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Study</a:t>
                      </a:r>
                      <a:r>
                        <a:rPr lang="zh-TW" altLang="en-US"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中</a:t>
                      </a:r>
                      <a:endParaRPr lang="en-US" altLang="zh-TW" sz="1200" b="0" i="0" u="none" strike="noStrike" dirty="0" smtClean="0">
                        <a:solidFill>
                          <a:srgbClr val="0000FF"/>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L="228600" indent="-180000" algn="l" rtl="0" fontAlgn="ctr">
                        <a:buFont typeface="+mj-lt"/>
                        <a:buAutoNum type="arabicPeriod"/>
                      </a:pP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學謙負責開發</a:t>
                      </a:r>
                      <a:endPar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endParaRP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109/6/30</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487821223"/>
                  </a:ext>
                </a:extLst>
              </a:tr>
              <a:tr h="575931">
                <a:tc>
                  <a:txBody>
                    <a:bodyPr/>
                    <a:lstStyle/>
                    <a:p>
                      <a:pPr algn="ctr" rtl="0" fontAlgn="ctr"/>
                      <a:r>
                        <a:rPr lang="en-US" altLang="zh-TW" sz="1200" b="0" i="0" u="none" strike="noStrike" dirty="0">
                          <a:solidFill>
                            <a:srgbClr val="16165D"/>
                          </a:solidFill>
                          <a:effectLst/>
                          <a:latin typeface="Times New Roman" panose="02020603050405020304" pitchFamily="18" charset="0"/>
                          <a:ea typeface="新細明體" panose="02020500000000000000" pitchFamily="18" charset="-120"/>
                        </a:rPr>
                        <a:t>3</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業務費用核算課</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年結需求第二階段</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出分錄</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需求單第</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4</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項</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0.5</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109/9/21~109/10/2</a:t>
                      </a:r>
                      <a:b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(109/10/22~109/11/4)</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核算課表示因應年底結算，期望於</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11</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月前完成</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109/9/23</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92783362"/>
                  </a:ext>
                </a:extLst>
              </a:tr>
            </a:tbl>
          </a:graphicData>
        </a:graphic>
      </p:graphicFrame>
    </p:spTree>
    <p:extLst>
      <p:ext uri="{BB962C8B-B14F-4D97-AF65-F5344CB8AC3E}">
        <p14:creationId xmlns:p14="http://schemas.microsoft.com/office/powerpoint/2010/main" val="17349811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4985" y="670240"/>
            <a:ext cx="6245367" cy="538037"/>
          </a:xfrm>
          <a:solidFill>
            <a:schemeClr val="accent2">
              <a:lumMod val="75000"/>
            </a:schemeClr>
          </a:solidFill>
        </p:spPr>
        <p:txBody>
          <a:bodyPr/>
          <a:lstStyle/>
          <a:p>
            <a:pPr fontAlgn="auto">
              <a:spcBef>
                <a:spcPts val="0"/>
              </a:spcBef>
              <a:spcAft>
                <a:spcPts val="0"/>
              </a:spcAft>
              <a:defRPr/>
            </a:pPr>
            <a:r>
              <a:rPr lang="zh-TW" altLang="en-US" dirty="0">
                <a:solidFill>
                  <a:schemeClr val="bg1"/>
                </a:solidFill>
              </a:rPr>
              <a:t>預算</a:t>
            </a:r>
            <a:r>
              <a:rPr lang="zh-TW" altLang="en-US" dirty="0" smtClean="0">
                <a:solidFill>
                  <a:schemeClr val="bg1"/>
                </a:solidFill>
              </a:rPr>
              <a:t>費用系統</a:t>
            </a:r>
            <a:r>
              <a:rPr lang="zh-TW" altLang="en-US" dirty="0">
                <a:solidFill>
                  <a:schemeClr val="bg1"/>
                </a:solidFill>
              </a:rPr>
              <a:t>重大事件</a:t>
            </a:r>
            <a:r>
              <a:rPr lang="en-US" altLang="zh-TW" dirty="0">
                <a:solidFill>
                  <a:schemeClr val="bg1"/>
                </a:solidFill>
              </a:rPr>
              <a:t>/</a:t>
            </a:r>
            <a:r>
              <a:rPr lang="zh-TW" altLang="en-US" dirty="0" smtClean="0">
                <a:solidFill>
                  <a:schemeClr val="bg1"/>
                </a:solidFill>
              </a:rPr>
              <a:t>需求說明</a:t>
            </a:r>
            <a:r>
              <a:rPr lang="en-US" altLang="zh-TW" dirty="0" smtClean="0">
                <a:solidFill>
                  <a:schemeClr val="bg1"/>
                </a:solidFill>
              </a:rPr>
              <a:t>(2/4)</a:t>
            </a:r>
            <a:endParaRPr lang="en-US" altLang="zh-TW" dirty="0">
              <a:solidFill>
                <a:schemeClr val="bg1"/>
              </a:solidFill>
            </a:endParaRPr>
          </a:p>
        </p:txBody>
      </p:sp>
      <p:graphicFrame>
        <p:nvGraphicFramePr>
          <p:cNvPr id="8" name="表格 7"/>
          <p:cNvGraphicFramePr>
            <a:graphicFrameLocks noGrp="1"/>
          </p:cNvGraphicFramePr>
          <p:nvPr>
            <p:extLst/>
          </p:nvPr>
        </p:nvGraphicFramePr>
        <p:xfrm>
          <a:off x="251430" y="1270055"/>
          <a:ext cx="8640050" cy="5040731"/>
        </p:xfrm>
        <a:graphic>
          <a:graphicData uri="http://schemas.openxmlformats.org/drawingml/2006/table">
            <a:tbl>
              <a:tblPr/>
              <a:tblGrid>
                <a:gridCol w="254715">
                  <a:extLst>
                    <a:ext uri="{9D8B030D-6E8A-4147-A177-3AD203B41FA5}">
                      <a16:colId xmlns:a16="http://schemas.microsoft.com/office/drawing/2014/main" val="3025577484"/>
                    </a:ext>
                  </a:extLst>
                </a:gridCol>
                <a:gridCol w="756182">
                  <a:extLst>
                    <a:ext uri="{9D8B030D-6E8A-4147-A177-3AD203B41FA5}">
                      <a16:colId xmlns:a16="http://schemas.microsoft.com/office/drawing/2014/main" val="188758684"/>
                    </a:ext>
                  </a:extLst>
                </a:gridCol>
                <a:gridCol w="2900050">
                  <a:extLst>
                    <a:ext uri="{9D8B030D-6E8A-4147-A177-3AD203B41FA5}">
                      <a16:colId xmlns:a16="http://schemas.microsoft.com/office/drawing/2014/main" val="1936230630"/>
                    </a:ext>
                  </a:extLst>
                </a:gridCol>
                <a:gridCol w="632455">
                  <a:extLst>
                    <a:ext uri="{9D8B030D-6E8A-4147-A177-3AD203B41FA5}">
                      <a16:colId xmlns:a16="http://schemas.microsoft.com/office/drawing/2014/main" val="752165902"/>
                    </a:ext>
                  </a:extLst>
                </a:gridCol>
                <a:gridCol w="1453991">
                  <a:extLst>
                    <a:ext uri="{9D8B030D-6E8A-4147-A177-3AD203B41FA5}">
                      <a16:colId xmlns:a16="http://schemas.microsoft.com/office/drawing/2014/main" val="4074969060"/>
                    </a:ext>
                  </a:extLst>
                </a:gridCol>
                <a:gridCol w="1922744">
                  <a:extLst>
                    <a:ext uri="{9D8B030D-6E8A-4147-A177-3AD203B41FA5}">
                      <a16:colId xmlns:a16="http://schemas.microsoft.com/office/drawing/2014/main" val="3282396032"/>
                    </a:ext>
                  </a:extLst>
                </a:gridCol>
                <a:gridCol w="719913">
                  <a:extLst>
                    <a:ext uri="{9D8B030D-6E8A-4147-A177-3AD203B41FA5}">
                      <a16:colId xmlns:a16="http://schemas.microsoft.com/office/drawing/2014/main" val="3945344823"/>
                    </a:ext>
                  </a:extLst>
                </a:gridCol>
              </a:tblGrid>
              <a:tr h="391641">
                <a:tc>
                  <a:txBody>
                    <a:bodyPr/>
                    <a:lstStyle/>
                    <a:p>
                      <a:pPr algn="ctr" rtl="0" fontAlgn="ctr"/>
                      <a:r>
                        <a:rPr lang="zh-TW" altLang="en-US" sz="1200" b="0" i="0" u="none" strike="noStrike" dirty="0">
                          <a:solidFill>
                            <a:srgbClr val="16165D"/>
                          </a:solidFill>
                          <a:effectLst/>
                          <a:latin typeface="微軟正黑體" panose="020B0604030504040204" pitchFamily="34" charset="-120"/>
                          <a:ea typeface="微軟正黑體" panose="020B0604030504040204" pitchFamily="34" charset="-120"/>
                        </a:rPr>
                        <a:t>序</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a:solidFill>
                            <a:srgbClr val="16165D"/>
                          </a:solidFill>
                          <a:effectLst/>
                          <a:latin typeface="微軟正黑體" panose="020B0604030504040204" pitchFamily="34" charset="-120"/>
                          <a:ea typeface="微軟正黑體" panose="020B0604030504040204" pitchFamily="34" charset="-120"/>
                        </a:rPr>
                        <a:t>需求單位</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需求項目</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工期</a:t>
                      </a: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月</a:t>
                      </a: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時程</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說明</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作業細則提供時間</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extLst>
                  <a:ext uri="{0D108BD9-81ED-4DB2-BD59-A6C34878D82A}">
                    <a16:rowId xmlns:a16="http://schemas.microsoft.com/office/drawing/2014/main" val="702251799"/>
                  </a:ext>
                </a:extLst>
              </a:tr>
              <a:tr h="563701">
                <a:tc>
                  <a:txBody>
                    <a:bodyPr/>
                    <a:lstStyle/>
                    <a:p>
                      <a:pPr algn="ctr" rtl="0" fontAlgn="ctr"/>
                      <a:r>
                        <a:rPr lang="en-US" altLang="zh-TW" sz="1200" b="0" i="0" u="none" strike="noStrike" dirty="0">
                          <a:solidFill>
                            <a:srgbClr val="16165D"/>
                          </a:solidFill>
                          <a:effectLst/>
                          <a:latin typeface="Times New Roman" panose="02020603050405020304" pitchFamily="18" charset="0"/>
                          <a:ea typeface="新細明體" panose="02020500000000000000" pitchFamily="18" charset="-120"/>
                        </a:rPr>
                        <a:t>4</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審計課</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申請費用及</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csv</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倒檔時即檢核相關會科及成本單位是否已停用，停用則不轉入，避免到決算時才發現錯誤</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會議上提出</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2.5</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altLang="zh-TW" sz="1200" b="0" i="0" u="none" strike="noStrike"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109/8/17~109/10/30</a:t>
                      </a:r>
                      <a:br>
                        <a:rPr lang="en-US" altLang="zh-TW" sz="1200" b="0" i="0" u="none" strike="noStrike"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(109/9/17~109/11/30)</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ctr"/>
                      <a:r>
                        <a:rPr lang="en-US"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N/A</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109/8/30</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157775419"/>
                  </a:ext>
                </a:extLst>
              </a:tr>
              <a:tr h="737337">
                <a:tc>
                  <a:txBody>
                    <a:bodyPr/>
                    <a:lstStyle/>
                    <a:p>
                      <a:pPr algn="ctr" rtl="0" fontAlgn="ctr"/>
                      <a:r>
                        <a:rPr lang="en-US" altLang="zh-TW" sz="1200" b="0" i="0" u="none" strike="noStrike" dirty="0">
                          <a:solidFill>
                            <a:srgbClr val="16165D"/>
                          </a:solidFill>
                          <a:effectLst/>
                          <a:latin typeface="Times New Roman" panose="02020603050405020304" pitchFamily="18" charset="0"/>
                          <a:ea typeface="新細明體" panose="02020500000000000000" pitchFamily="18" charset="-120"/>
                        </a:rPr>
                        <a:t>5</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業務費用核算課</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核定表電子發票憑證申請核銷電子化</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9~11</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月需求訪談</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需求單第</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6</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項</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3</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109/9/1~109/11/30</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algn="l" rtl="0" fontAlgn="ctr"/>
                      <a:r>
                        <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1.5/20</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核算課詢問數資保留</a:t>
                      </a:r>
                      <a:r>
                        <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9</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月</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a:t>
                      </a:r>
                      <a:r>
                        <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11</a:t>
                      </a:r>
                      <a:r>
                        <a:rPr lang="zh-TW" altLang="en-US" sz="1200" b="0" i="0" u="none" strike="noStrike" dirty="0" smtClean="0">
                          <a:solidFill>
                            <a:schemeClr val="tx1"/>
                          </a:solidFill>
                          <a:effectLst/>
                          <a:latin typeface="微軟正黑體" panose="020B0604030504040204" pitchFamily="34" charset="-120"/>
                          <a:ea typeface="微軟正黑體" panose="020B0604030504040204" pitchFamily="34" charset="-120"/>
                        </a:rPr>
                        <a:t>月訪談時間，東志經理回覆</a:t>
                      </a:r>
                      <a:r>
                        <a:rPr lang="zh-TW" altLang="en-US"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可以配合時程</a:t>
                      </a:r>
                      <a:endPar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algn="l" rtl="0" fontAlgn="ctr"/>
                      <a:r>
                        <a:rPr lang="en-US" altLang="zh-TW" sz="1200" b="0" u="none" dirty="0" smtClean="0">
                          <a:solidFill>
                            <a:srgbClr val="0070C0"/>
                          </a:solidFill>
                          <a:latin typeface="微軟正黑體" pitchFamily="34" charset="-120"/>
                          <a:ea typeface="微軟正黑體" pitchFamily="34" charset="-120"/>
                          <a:sym typeface="Wingdings" pitchFamily="2" charset="2"/>
                        </a:rPr>
                        <a:t>2.9</a:t>
                      </a:r>
                      <a:r>
                        <a:rPr lang="zh-TW" altLang="en-US" sz="1200" b="0" u="none" dirty="0" smtClean="0">
                          <a:solidFill>
                            <a:srgbClr val="0070C0"/>
                          </a:solidFill>
                          <a:latin typeface="微軟正黑體" pitchFamily="34" charset="-120"/>
                          <a:ea typeface="微軟正黑體" pitchFamily="34" charset="-120"/>
                          <a:sym typeface="Wingdings" pitchFamily="2" charset="2"/>
                        </a:rPr>
                        <a:t>月開始進行訪談</a:t>
                      </a:r>
                      <a:endParaRPr lang="en-US" altLang="zh-TW" sz="1200" b="0" i="0" u="none" strike="noStrike" dirty="0" smtClean="0">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109/11/30</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1494064"/>
                  </a:ext>
                </a:extLst>
              </a:tr>
              <a:tr h="563701">
                <a:tc>
                  <a:txBody>
                    <a:bodyPr/>
                    <a:lstStyle/>
                    <a:p>
                      <a:pPr algn="ctr" rtl="0" fontAlgn="ctr"/>
                      <a:r>
                        <a:rPr lang="en-US" altLang="zh-TW" sz="1200" b="0" i="0" u="none" strike="noStrike" dirty="0">
                          <a:solidFill>
                            <a:srgbClr val="16165D"/>
                          </a:solidFill>
                          <a:effectLst/>
                          <a:latin typeface="Times New Roman" panose="02020603050405020304" pitchFamily="18" charset="0"/>
                          <a:ea typeface="新細明體" panose="02020500000000000000" pitchFamily="18" charset="-120"/>
                        </a:rPr>
                        <a:t>6</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業務費用核算課</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二代健保，合約內同時有法人及自然人</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資料修改單第</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25</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項</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0.75</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109/10/5~109/10/30</a:t>
                      </a:r>
                      <a:b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(109/11/5~109/11/30)</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暫時以資料修改處理</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N/A</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83220044"/>
                  </a:ext>
                </a:extLst>
              </a:tr>
              <a:tr h="563701">
                <a:tc>
                  <a:txBody>
                    <a:bodyPr/>
                    <a:lstStyle/>
                    <a:p>
                      <a:pPr algn="ctr" rtl="0" fontAlgn="ctr"/>
                      <a:r>
                        <a:rPr lang="en-US" altLang="zh-TW" sz="1200" b="0" i="0" u="none" strike="noStrike" dirty="0">
                          <a:solidFill>
                            <a:srgbClr val="16165D"/>
                          </a:solidFill>
                          <a:effectLst/>
                          <a:latin typeface="Times New Roman" panose="02020603050405020304" pitchFamily="18" charset="0"/>
                          <a:ea typeface="新細明體" panose="02020500000000000000" pitchFamily="18" charset="-120"/>
                        </a:rPr>
                        <a:t>7</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審計課</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algn="l" rtl="0" fontAlgn="ctr"/>
                      <a:r>
                        <a:rPr lang="zh-TW" altLang="en-US" sz="1200" dirty="0" smtClean="0">
                          <a:solidFill>
                            <a:schemeClr val="tx1"/>
                          </a:solidFill>
                          <a:latin typeface="微軟正黑體" pitchFamily="34" charset="-120"/>
                          <a:ea typeface="微軟正黑體" pitchFamily="34" charset="-120"/>
                        </a:rPr>
                        <a:t>差旅費申請功能新增統編欄位需求</a:t>
                      </a:r>
                      <a:r>
                        <a:rPr lang="en-US" altLang="zh-TW" sz="1200" b="0" i="0" u="none" strike="noStrike" dirty="0" smtClean="0">
                          <a:solidFill>
                            <a:schemeClr val="tx1"/>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會議上提出</a:t>
                      </a: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2</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109/11/1~109/12/31</a:t>
                      </a:r>
                      <a:b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en-US" altLang="zh-TW"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(109/12/1~110/1/29)</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algn="l" rtl="0" fontAlgn="ctr"/>
                      <a:r>
                        <a:rPr lang="zh-TW" altLang="en-US" sz="1200" b="0" i="0" u="none" strike="noStrike" dirty="0" smtClean="0">
                          <a:solidFill>
                            <a:srgbClr val="000000"/>
                          </a:solidFill>
                          <a:effectLst/>
                          <a:latin typeface="微軟正黑體" panose="020B0604030504040204" pitchFamily="34" charset="-120"/>
                          <a:ea typeface="微軟正黑體" panose="020B0604030504040204" pitchFamily="34" charset="-120"/>
                        </a:rPr>
                        <a:t>因雅萍</a:t>
                      </a:r>
                      <a:r>
                        <a:rPr lang="en-US" altLang="zh-TW" sz="1200" b="0" i="0" u="none" strike="noStrike" dirty="0" smtClean="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9</a:t>
                      </a:r>
                      <a:r>
                        <a:rPr lang="zh-TW" altLang="en-US" sz="1200" b="0" i="0" u="none" strike="noStrike" dirty="0" smtClean="0">
                          <a:solidFill>
                            <a:srgbClr val="000000"/>
                          </a:solidFill>
                          <a:effectLst/>
                          <a:latin typeface="微軟正黑體" panose="020B0604030504040204" pitchFamily="34" charset="-120"/>
                          <a:ea typeface="微軟正黑體" panose="020B0604030504040204" pitchFamily="34" charset="-120"/>
                        </a:rPr>
                        <a:t>月</a:t>
                      </a:r>
                      <a:r>
                        <a:rPr lang="en-US" altLang="zh-TW" sz="1200" b="0" i="0" u="none" strike="noStrike" dirty="0" smtClean="0">
                          <a:solidFill>
                            <a:srgbClr val="000000"/>
                          </a:solidFill>
                          <a:effectLst/>
                          <a:latin typeface="微軟正黑體" panose="020B0604030504040204" pitchFamily="34" charset="-120"/>
                          <a:ea typeface="微軟正黑體" panose="020B0604030504040204" pitchFamily="34" charset="-120"/>
                        </a:rPr>
                        <a:t>~</a:t>
                      </a:r>
                      <a:r>
                        <a:rPr lang="en-US" altLang="zh-TW" sz="1200" b="0" i="0" u="none" strike="noStrike" dirty="0" smtClean="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11</a:t>
                      </a:r>
                      <a:r>
                        <a:rPr lang="zh-TW" altLang="en-US" sz="1200" b="0" i="0" u="none" strike="noStrike" dirty="0" smtClean="0">
                          <a:solidFill>
                            <a:srgbClr val="000000"/>
                          </a:solidFill>
                          <a:effectLst/>
                          <a:latin typeface="微軟正黑體" panose="020B0604030504040204" pitchFamily="34" charset="-120"/>
                          <a:ea typeface="微軟正黑體" panose="020B0604030504040204" pitchFamily="34" charset="-120"/>
                        </a:rPr>
                        <a:t>月需處理預算編制作業，將此時程移至明年開發</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altLang="zh-TW" sz="1200" b="0" i="0" u="none" strike="noStrike" dirty="0" smtClean="0">
                          <a:solidFill>
                            <a:srgbClr val="000000"/>
                          </a:solidFill>
                          <a:effectLst/>
                          <a:latin typeface="Times New Roman" panose="02020603050405020304" pitchFamily="18" charset="0"/>
                          <a:ea typeface="新細明體" panose="02020500000000000000" pitchFamily="18" charset="-120"/>
                        </a:rPr>
                        <a:t>N/A</a:t>
                      </a:r>
                      <a:endParaRPr lang="en-US" altLang="zh-TW"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52216052"/>
                  </a:ext>
                </a:extLst>
              </a:tr>
              <a:tr h="387472">
                <a:tc>
                  <a:txBody>
                    <a:bodyPr/>
                    <a:lstStyle/>
                    <a:p>
                      <a:pPr algn="ctr" rtl="0" fontAlgn="ctr"/>
                      <a:r>
                        <a:rPr lang="en-US" altLang="zh-TW" sz="1200" b="0" i="0" u="none" strike="noStrike" dirty="0">
                          <a:solidFill>
                            <a:srgbClr val="16165D"/>
                          </a:solidFill>
                          <a:effectLst/>
                          <a:latin typeface="Times New Roman" panose="02020603050405020304" pitchFamily="18" charset="0"/>
                          <a:ea typeface="新細明體" panose="02020500000000000000" pitchFamily="18" charset="-120"/>
                        </a:rPr>
                        <a:t>8</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審計課</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調查費介面修改</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需求單第</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10</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項</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預計第</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2</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季需求排序再評估</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N/A</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44663932"/>
                  </a:ext>
                </a:extLst>
              </a:tr>
              <a:tr h="1441367">
                <a:tc>
                  <a:txBody>
                    <a:bodyPr/>
                    <a:lstStyle/>
                    <a:p>
                      <a:pPr algn="ctr" rtl="0" fontAlgn="ctr"/>
                      <a:r>
                        <a:rPr lang="en-US" altLang="zh-TW" sz="1200" b="0" i="0" u="none" strike="noStrike" dirty="0">
                          <a:solidFill>
                            <a:srgbClr val="16165D"/>
                          </a:solidFill>
                          <a:effectLst/>
                          <a:latin typeface="Times New Roman" panose="02020603050405020304" pitchFamily="18" charset="0"/>
                          <a:ea typeface="新細明體" panose="02020500000000000000" pitchFamily="18" charset="-120"/>
                        </a:rPr>
                        <a:t>9</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業務費用核算課</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結欠款扣抵</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需求單第</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11</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項</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a:t>
                      </a:r>
                      <a:b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br>
                      <a:r>
                        <a:rPr lang="en-US" sz="1200" b="0" i="0" u="none" strike="noStrike" dirty="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(109/9/21~109/10/21)</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因系統仍有維運工作及開發安排考量，若要將序</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結欠款扣抵與序</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週轉金排在一起做，需再調整序</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3</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、序</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4</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、序</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6</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及序</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7</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時程，需各往後挪一個月，相關請參考時程欄位紅色字體</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N/A</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93604973"/>
                  </a:ext>
                </a:extLst>
              </a:tr>
              <a:tr h="391641">
                <a:tc>
                  <a:txBody>
                    <a:bodyPr/>
                    <a:lstStyle/>
                    <a:p>
                      <a:pPr algn="ctr" rtl="0" fontAlgn="ctr"/>
                      <a:r>
                        <a:rPr lang="en-US" altLang="zh-TW" sz="1200" b="0" i="0" u="none" strike="noStrike" dirty="0">
                          <a:solidFill>
                            <a:srgbClr val="16165D"/>
                          </a:solidFill>
                          <a:effectLst/>
                          <a:latin typeface="Times New Roman" panose="02020603050405020304" pitchFamily="18" charset="0"/>
                          <a:ea typeface="新細明體" panose="02020500000000000000" pitchFamily="18" charset="-120"/>
                        </a:rPr>
                        <a:t>10</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CC99"/>
                    </a:solidFill>
                  </a:tcPr>
                </a:tc>
                <a:tc>
                  <a:txBody>
                    <a:bodyPr/>
                    <a:lstStyle/>
                    <a:p>
                      <a:pPr algn="ctr" rtl="0" fontAlgn="ct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審計課</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補登專案代號</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資料修改第</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13</a:t>
                      </a:r>
                      <a:r>
                        <a:rPr lang="zh-TW" altLang="en-US"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200" b="0" i="0" u="none" strike="noStrike"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14</a:t>
                      </a: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項</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N/A</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ct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因涉及多部門，故還需再請審計提供相關資訊</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rtl="0"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N/A</a:t>
                      </a:r>
                    </a:p>
                  </a:txBody>
                  <a:tcPr marL="5987" marR="5987" marT="59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899404237"/>
                  </a:ext>
                </a:extLst>
              </a:tr>
            </a:tbl>
          </a:graphicData>
        </a:graphic>
      </p:graphicFrame>
      <p:sp>
        <p:nvSpPr>
          <p:cNvPr id="6" name="文字方塊 5"/>
          <p:cNvSpPr txBox="1"/>
          <p:nvPr/>
        </p:nvSpPr>
        <p:spPr>
          <a:xfrm>
            <a:off x="230416" y="6413371"/>
            <a:ext cx="5637429" cy="400017"/>
          </a:xfrm>
          <a:prstGeom prst="rect">
            <a:avLst/>
          </a:prstGeom>
          <a:noFill/>
        </p:spPr>
        <p:txBody>
          <a:bodyPr wrap="square" rtlCol="0">
            <a:spAutoFit/>
          </a:bodyPr>
          <a:lstStyle/>
          <a:p>
            <a:pPr marL="171416" indent="-171416" defTabSz="914217">
              <a:buFont typeface="微軟正黑體" panose="020B0604030504040204" pitchFamily="34" charset="-120"/>
              <a:buChar char="※"/>
            </a:pPr>
            <a:r>
              <a:rPr lang="zh-TW" altLang="en-US" sz="1000" u="none" dirty="0">
                <a:solidFill>
                  <a:srgbClr val="000000"/>
                </a:solidFill>
                <a:latin typeface="微軟正黑體" panose="020B0604030504040204" pitchFamily="34" charset="-120"/>
                <a:ea typeface="微軟正黑體" panose="020B0604030504040204" pitchFamily="34" charset="-120"/>
              </a:rPr>
              <a:t>時程欄內紅色字體為週轉金借支成數、結欠款扣抵排在一起的開發時程</a:t>
            </a:r>
            <a:endParaRPr lang="en-US" altLang="zh-TW" sz="1000" u="none" dirty="0">
              <a:solidFill>
                <a:srgbClr val="000000"/>
              </a:solidFill>
              <a:latin typeface="微軟正黑體" panose="020B0604030504040204" pitchFamily="34" charset="-120"/>
              <a:ea typeface="微軟正黑體" panose="020B0604030504040204" pitchFamily="34" charset="-120"/>
            </a:endParaRPr>
          </a:p>
          <a:p>
            <a:pPr marL="171416" indent="-171416" defTabSz="914217">
              <a:buFont typeface="微軟正黑體" panose="020B0604030504040204" pitchFamily="34" charset="-120"/>
              <a:buChar char="※"/>
            </a:pPr>
            <a:r>
              <a:rPr lang="en-US" altLang="zh-TW" sz="1000" u="none" dirty="0">
                <a:solidFill>
                  <a:srgbClr val="000000"/>
                </a:solidFill>
                <a:latin typeface="微軟正黑體" panose="020B0604030504040204" pitchFamily="34" charset="-120"/>
                <a:ea typeface="微軟正黑體" panose="020B0604030504040204" pitchFamily="34" charset="-120"/>
              </a:rPr>
              <a:t>5/29</a:t>
            </a:r>
            <a:r>
              <a:rPr lang="zh-TW" altLang="en-US" sz="1000" u="none" dirty="0">
                <a:solidFill>
                  <a:srgbClr val="000000"/>
                </a:solidFill>
                <a:latin typeface="微軟正黑體" panose="020B0604030504040204" pitchFamily="34" charset="-120"/>
                <a:ea typeface="微軟正黑體" panose="020B0604030504040204" pitchFamily="34" charset="-120"/>
              </a:rPr>
              <a:t>前尚在開發</a:t>
            </a:r>
            <a:r>
              <a:rPr lang="en-US" altLang="zh-TW" sz="1000" u="none" dirty="0">
                <a:solidFill>
                  <a:srgbClr val="000000"/>
                </a:solidFill>
                <a:latin typeface="微軟正黑體" panose="020B0604030504040204" pitchFamily="34" charset="-120"/>
                <a:ea typeface="微軟正黑體" panose="020B0604030504040204" pitchFamily="34" charset="-120"/>
              </a:rPr>
              <a:t>AD</a:t>
            </a:r>
            <a:r>
              <a:rPr lang="zh-TW" altLang="en-US" sz="1000" u="none" dirty="0">
                <a:solidFill>
                  <a:srgbClr val="000000"/>
                </a:solidFill>
                <a:latin typeface="微軟正黑體" panose="020B0604030504040204" pitchFamily="34" charset="-120"/>
                <a:ea typeface="微軟正黑體" panose="020B0604030504040204" pitchFamily="34" charset="-120"/>
              </a:rPr>
              <a:t>驗證程式</a:t>
            </a:r>
            <a:r>
              <a:rPr lang="en-US" altLang="zh-TW" sz="1000" u="none" dirty="0">
                <a:solidFill>
                  <a:srgbClr val="000000"/>
                </a:solidFill>
                <a:latin typeface="微軟正黑體" panose="020B0604030504040204" pitchFamily="34" charset="-120"/>
                <a:ea typeface="微軟正黑體" panose="020B0604030504040204" pitchFamily="34" charset="-120"/>
              </a:rPr>
              <a:t>(TLS1.2</a:t>
            </a:r>
            <a:r>
              <a:rPr lang="zh-TW" altLang="en-US" sz="1000" u="none" dirty="0">
                <a:solidFill>
                  <a:srgbClr val="000000"/>
                </a:solidFill>
                <a:latin typeface="微軟正黑體" panose="020B0604030504040204" pitchFamily="34" charset="-120"/>
                <a:ea typeface="微軟正黑體" panose="020B0604030504040204" pitchFamily="34" charset="-120"/>
              </a:rPr>
              <a:t>問題</a:t>
            </a:r>
            <a:r>
              <a:rPr lang="en-US" altLang="zh-TW" sz="1000" u="none" dirty="0">
                <a:solidFill>
                  <a:srgbClr val="000000"/>
                </a:solidFill>
                <a:latin typeface="微軟正黑體" panose="020B0604030504040204" pitchFamily="34" charset="-120"/>
                <a:ea typeface="微軟正黑體" panose="020B0604030504040204" pitchFamily="34" charset="-120"/>
              </a:rPr>
              <a:t>)</a:t>
            </a:r>
            <a:r>
              <a:rPr lang="zh-TW" altLang="en-US" sz="1000" u="none" dirty="0">
                <a:solidFill>
                  <a:srgbClr val="000000"/>
                </a:solidFill>
                <a:latin typeface="微軟正黑體" panose="020B0604030504040204" pitchFamily="34" charset="-120"/>
                <a:ea typeface="微軟正黑體" panose="020B0604030504040204" pitchFamily="34" charset="-120"/>
              </a:rPr>
              <a:t>，及處理資料修改、系統線上問題，已於</a:t>
            </a:r>
            <a:r>
              <a:rPr lang="en-US" altLang="zh-TW" sz="1000" u="none" dirty="0">
                <a:solidFill>
                  <a:srgbClr val="000000"/>
                </a:solidFill>
                <a:ea typeface="微軟正黑體" panose="020B0604030504040204" pitchFamily="34" charset="-120"/>
                <a:cs typeface="Times New Roman" panose="02020603050405020304" pitchFamily="18" charset="0"/>
              </a:rPr>
              <a:t>6/1</a:t>
            </a:r>
            <a:r>
              <a:rPr lang="zh-TW" altLang="en-US" sz="1000" u="none" dirty="0">
                <a:solidFill>
                  <a:srgbClr val="000000"/>
                </a:solidFill>
                <a:latin typeface="微軟正黑體" panose="020B0604030504040204" pitchFamily="34" charset="-120"/>
                <a:ea typeface="微軟正黑體" panose="020B0604030504040204" pitchFamily="34" charset="-120"/>
              </a:rPr>
              <a:t>開始執行</a:t>
            </a:r>
          </a:p>
        </p:txBody>
      </p:sp>
    </p:spTree>
    <p:extLst>
      <p:ext uri="{BB962C8B-B14F-4D97-AF65-F5344CB8AC3E}">
        <p14:creationId xmlns:p14="http://schemas.microsoft.com/office/powerpoint/2010/main" val="925140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4843" y="670240"/>
            <a:ext cx="6245367" cy="538037"/>
          </a:xfrm>
          <a:solidFill>
            <a:schemeClr val="accent2">
              <a:lumMod val="75000"/>
            </a:schemeClr>
          </a:solidFill>
        </p:spPr>
        <p:txBody>
          <a:bodyPr/>
          <a:lstStyle/>
          <a:p>
            <a:pPr fontAlgn="auto">
              <a:spcBef>
                <a:spcPts val="0"/>
              </a:spcBef>
              <a:spcAft>
                <a:spcPts val="0"/>
              </a:spcAft>
              <a:defRPr/>
            </a:pPr>
            <a:r>
              <a:rPr lang="zh-TW" altLang="en-US" dirty="0">
                <a:solidFill>
                  <a:schemeClr val="bg1"/>
                </a:solidFill>
              </a:rPr>
              <a:t>預算</a:t>
            </a:r>
            <a:r>
              <a:rPr lang="zh-TW" altLang="en-US" dirty="0" smtClean="0">
                <a:solidFill>
                  <a:schemeClr val="bg1"/>
                </a:solidFill>
              </a:rPr>
              <a:t>費用系統</a:t>
            </a:r>
            <a:r>
              <a:rPr lang="zh-TW" altLang="en-US" dirty="0">
                <a:solidFill>
                  <a:schemeClr val="bg1"/>
                </a:solidFill>
              </a:rPr>
              <a:t>重大事件</a:t>
            </a:r>
            <a:r>
              <a:rPr lang="en-US" altLang="zh-TW" dirty="0">
                <a:solidFill>
                  <a:schemeClr val="bg1"/>
                </a:solidFill>
              </a:rPr>
              <a:t>/</a:t>
            </a:r>
            <a:r>
              <a:rPr lang="zh-TW" altLang="en-US" dirty="0" smtClean="0">
                <a:solidFill>
                  <a:schemeClr val="bg1"/>
                </a:solidFill>
              </a:rPr>
              <a:t>需求說明</a:t>
            </a:r>
            <a:r>
              <a:rPr lang="en-US" altLang="zh-TW" dirty="0" smtClean="0">
                <a:solidFill>
                  <a:schemeClr val="bg1"/>
                </a:solidFill>
              </a:rPr>
              <a:t>(3/4)</a:t>
            </a:r>
            <a:endParaRPr lang="en-US" altLang="zh-TW" dirty="0">
              <a:solidFill>
                <a:schemeClr val="bg1"/>
              </a:solidFill>
            </a:endParaRPr>
          </a:p>
        </p:txBody>
      </p:sp>
      <p:graphicFrame>
        <p:nvGraphicFramePr>
          <p:cNvPr id="4" name="表格 3"/>
          <p:cNvGraphicFramePr>
            <a:graphicFrameLocks noGrp="1"/>
          </p:cNvGraphicFramePr>
          <p:nvPr>
            <p:extLst/>
          </p:nvPr>
        </p:nvGraphicFramePr>
        <p:xfrm>
          <a:off x="187394" y="4281390"/>
          <a:ext cx="8683071" cy="2316756"/>
        </p:xfrm>
        <a:graphic>
          <a:graphicData uri="http://schemas.openxmlformats.org/drawingml/2006/table">
            <a:tbl>
              <a:tblPr firstRow="1" firstCol="1" bandRow="1">
                <a:tableStyleId>{5C22544A-7EE6-4342-B048-85BDC9FD1C3A}</a:tableStyleId>
              </a:tblPr>
              <a:tblGrid>
                <a:gridCol w="235744">
                  <a:extLst>
                    <a:ext uri="{9D8B030D-6E8A-4147-A177-3AD203B41FA5}">
                      <a16:colId xmlns:a16="http://schemas.microsoft.com/office/drawing/2014/main" val="20000"/>
                    </a:ext>
                  </a:extLst>
                </a:gridCol>
                <a:gridCol w="3251991">
                  <a:extLst>
                    <a:ext uri="{9D8B030D-6E8A-4147-A177-3AD203B41FA5}">
                      <a16:colId xmlns:a16="http://schemas.microsoft.com/office/drawing/2014/main" val="20001"/>
                    </a:ext>
                  </a:extLst>
                </a:gridCol>
                <a:gridCol w="798439">
                  <a:extLst>
                    <a:ext uri="{9D8B030D-6E8A-4147-A177-3AD203B41FA5}">
                      <a16:colId xmlns:a16="http://schemas.microsoft.com/office/drawing/2014/main" val="20002"/>
                    </a:ext>
                  </a:extLst>
                </a:gridCol>
                <a:gridCol w="798439">
                  <a:extLst>
                    <a:ext uri="{9D8B030D-6E8A-4147-A177-3AD203B41FA5}">
                      <a16:colId xmlns:a16="http://schemas.microsoft.com/office/drawing/2014/main" val="20003"/>
                    </a:ext>
                  </a:extLst>
                </a:gridCol>
                <a:gridCol w="3598458">
                  <a:extLst>
                    <a:ext uri="{9D8B030D-6E8A-4147-A177-3AD203B41FA5}">
                      <a16:colId xmlns:a16="http://schemas.microsoft.com/office/drawing/2014/main" val="20004"/>
                    </a:ext>
                  </a:extLst>
                </a:gridCol>
              </a:tblGrid>
              <a:tr h="282735">
                <a:tc>
                  <a:txBody>
                    <a:bodyPr/>
                    <a:lstStyle/>
                    <a:p>
                      <a:pPr algn="ctr">
                        <a:spcAft>
                          <a:spcPts val="0"/>
                        </a:spcAft>
                      </a:pPr>
                      <a:r>
                        <a:rPr lang="zh-TW" altLang="en-US" sz="1200" dirty="0" smtClean="0">
                          <a:solidFill>
                            <a:schemeClr val="tx1"/>
                          </a:solidFill>
                          <a:effectLst/>
                          <a:latin typeface="微軟正黑體" pitchFamily="34" charset="-120"/>
                          <a:ea typeface="微軟正黑體" pitchFamily="34" charset="-120"/>
                          <a:cs typeface="+mn-cs"/>
                        </a:rPr>
                        <a:t>序</a:t>
                      </a:r>
                      <a:endParaRPr lang="zh-TW" sz="1200" dirty="0">
                        <a:solidFill>
                          <a:schemeClr val="tx1"/>
                        </a:solidFill>
                        <a:effectLst/>
                        <a:latin typeface="微軟正黑體" pitchFamily="34" charset="-120"/>
                        <a:ea typeface="微軟正黑體" pitchFamily="34" charset="-120"/>
                        <a:cs typeface="新細明體"/>
                      </a:endParaRPr>
                    </a:p>
                  </a:txBody>
                  <a:tcPr marL="68573" marR="68573"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339966"/>
                    </a:solidFill>
                  </a:tcPr>
                </a:tc>
                <a:tc>
                  <a:txBody>
                    <a:bodyPr/>
                    <a:lstStyle/>
                    <a:p>
                      <a:pPr algn="ctr">
                        <a:spcAft>
                          <a:spcPts val="0"/>
                        </a:spcAft>
                      </a:pPr>
                      <a:r>
                        <a:rPr lang="zh-TW" altLang="en-US" sz="1200" dirty="0" smtClean="0">
                          <a:solidFill>
                            <a:schemeClr val="tx1"/>
                          </a:solidFill>
                          <a:effectLst/>
                          <a:latin typeface="微軟正黑體" pitchFamily="34" charset="-120"/>
                          <a:ea typeface="微軟正黑體" pitchFamily="34" charset="-120"/>
                          <a:cs typeface="新細明體"/>
                        </a:rPr>
                        <a:t>說明</a:t>
                      </a:r>
                      <a:endParaRPr lang="zh-TW" sz="1200" dirty="0">
                        <a:solidFill>
                          <a:schemeClr val="tx1"/>
                        </a:solidFill>
                        <a:effectLst/>
                        <a:latin typeface="微軟正黑體" pitchFamily="34" charset="-120"/>
                        <a:ea typeface="微軟正黑體" pitchFamily="34" charset="-120"/>
                        <a:cs typeface="新細明體"/>
                      </a:endParaRPr>
                    </a:p>
                  </a:txBody>
                  <a:tcPr marL="68573" marR="68573"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339966"/>
                    </a:solidFill>
                  </a:tcPr>
                </a:tc>
                <a:tc>
                  <a:txBody>
                    <a:bodyPr/>
                    <a:lstStyle/>
                    <a:p>
                      <a:pPr algn="ctr">
                        <a:spcAft>
                          <a:spcPts val="0"/>
                        </a:spcAft>
                      </a:pPr>
                      <a:r>
                        <a:rPr lang="zh-TW" altLang="en-US" sz="1200" dirty="0" smtClean="0">
                          <a:solidFill>
                            <a:schemeClr val="tx1"/>
                          </a:solidFill>
                          <a:effectLst/>
                          <a:latin typeface="微軟正黑體" pitchFamily="34" charset="-120"/>
                          <a:ea typeface="微軟正黑體" pitchFamily="34" charset="-120"/>
                          <a:cs typeface="新細明體"/>
                        </a:rPr>
                        <a:t>提案單位</a:t>
                      </a:r>
                      <a:endParaRPr lang="zh-TW" sz="1200" dirty="0">
                        <a:solidFill>
                          <a:schemeClr val="tx1"/>
                        </a:solidFill>
                        <a:effectLst/>
                        <a:latin typeface="微軟正黑體" pitchFamily="34" charset="-120"/>
                        <a:ea typeface="微軟正黑體" pitchFamily="34" charset="-120"/>
                        <a:cs typeface="新細明體"/>
                      </a:endParaRPr>
                    </a:p>
                  </a:txBody>
                  <a:tcPr marL="68573" marR="68573"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339966"/>
                    </a:solidFill>
                  </a:tcPr>
                </a:tc>
                <a:tc>
                  <a:txBody>
                    <a:bodyPr/>
                    <a:lstStyle/>
                    <a:p>
                      <a:pPr algn="ctr">
                        <a:spcAft>
                          <a:spcPts val="0"/>
                        </a:spcAft>
                      </a:pPr>
                      <a:r>
                        <a:rPr lang="zh-TW" altLang="en-US" sz="1200" dirty="0" smtClean="0">
                          <a:solidFill>
                            <a:schemeClr val="tx1"/>
                          </a:solidFill>
                          <a:effectLst/>
                          <a:latin typeface="微軟正黑體" pitchFamily="34" charset="-120"/>
                          <a:ea typeface="微軟正黑體" pitchFamily="34" charset="-120"/>
                          <a:cs typeface="+mn-cs"/>
                        </a:rPr>
                        <a:t>預計時程</a:t>
                      </a:r>
                      <a:endParaRPr lang="zh-TW" sz="1200" dirty="0">
                        <a:solidFill>
                          <a:schemeClr val="tx1"/>
                        </a:solidFill>
                        <a:effectLst/>
                        <a:latin typeface="微軟正黑體" pitchFamily="34" charset="-120"/>
                        <a:ea typeface="微軟正黑體" pitchFamily="34" charset="-120"/>
                        <a:cs typeface="新細明體"/>
                      </a:endParaRPr>
                    </a:p>
                  </a:txBody>
                  <a:tcPr marL="68573" marR="68573"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339966"/>
                    </a:solidFill>
                  </a:tcPr>
                </a:tc>
                <a:tc>
                  <a:txBody>
                    <a:bodyPr/>
                    <a:lstStyle/>
                    <a:p>
                      <a:pPr algn="ctr">
                        <a:spcAft>
                          <a:spcPts val="0"/>
                        </a:spcAft>
                      </a:pPr>
                      <a:r>
                        <a:rPr lang="zh-TW" altLang="en-US" sz="1200" dirty="0" smtClean="0">
                          <a:solidFill>
                            <a:schemeClr val="tx1"/>
                          </a:solidFill>
                          <a:effectLst/>
                          <a:latin typeface="微軟正黑體" pitchFamily="34" charset="-120"/>
                          <a:ea typeface="微軟正黑體" pitchFamily="34" charset="-120"/>
                          <a:cs typeface="新細明體"/>
                        </a:rPr>
                        <a:t>執行狀況</a:t>
                      </a:r>
                      <a:endParaRPr lang="zh-TW" sz="1200" dirty="0">
                        <a:solidFill>
                          <a:schemeClr val="tx1"/>
                        </a:solidFill>
                        <a:effectLst/>
                        <a:latin typeface="微軟正黑體" pitchFamily="34" charset="-120"/>
                        <a:ea typeface="微軟正黑體" pitchFamily="34" charset="-120"/>
                        <a:cs typeface="新細明體"/>
                      </a:endParaRPr>
                    </a:p>
                  </a:txBody>
                  <a:tcPr marL="68573" marR="68573"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339966"/>
                    </a:solidFill>
                  </a:tcPr>
                </a:tc>
                <a:extLst>
                  <a:ext uri="{0D108BD9-81ED-4DB2-BD59-A6C34878D82A}">
                    <a16:rowId xmlns:a16="http://schemas.microsoft.com/office/drawing/2014/main" val="10000"/>
                  </a:ext>
                </a:extLst>
              </a:tr>
              <a:tr h="5273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1</a:t>
                      </a: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pPr marL="0" indent="0">
                        <a:buFont typeface="+mj-lt"/>
                        <a:buNone/>
                      </a:pPr>
                      <a:r>
                        <a:rPr lang="en-US" altLang="zh-TW" sz="1200" dirty="0" smtClean="0">
                          <a:latin typeface="微軟正黑體" pitchFamily="34" charset="-120"/>
                          <a:ea typeface="微軟正黑體" pitchFamily="34" charset="-120"/>
                        </a:rPr>
                        <a:t>D4.3</a:t>
                      </a:r>
                      <a:r>
                        <a:rPr lang="zh-TW" altLang="en-US" sz="1200" dirty="0" smtClean="0">
                          <a:latin typeface="微軟正黑體" pitchFamily="34" charset="-120"/>
                          <a:ea typeface="微軟正黑體" pitchFamily="34" charset="-120"/>
                        </a:rPr>
                        <a:t>提列應付如組織單位代號內包含</a:t>
                      </a:r>
                      <a:r>
                        <a:rPr lang="en-US" altLang="zh-TW" sz="120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a:t>
                      </a:r>
                      <a:r>
                        <a:rPr lang="en-US" altLang="zh-TW" sz="1200" dirty="0" smtClean="0">
                          <a:latin typeface="微軟正黑體" pitchFamily="34" charset="-120"/>
                          <a:ea typeface="微軟正黑體" pitchFamily="34" charset="-120"/>
                        </a:rPr>
                        <a:t>! </a:t>
                      </a:r>
                      <a:r>
                        <a:rPr lang="zh-TW" altLang="en-US" sz="1200" dirty="0" smtClean="0">
                          <a:latin typeface="微軟正黑體" pitchFamily="34" charset="-120"/>
                          <a:ea typeface="微軟正黑體" pitchFamily="34" charset="-120"/>
                        </a:rPr>
                        <a:t>等特殊符號，無法提列，會出現錯誤。</a:t>
                      </a:r>
                      <a:endParaRPr lang="en-US" altLang="zh-TW" sz="1200" dirty="0" smtClean="0">
                        <a:latin typeface="微軟正黑體" pitchFamily="34" charset="-120"/>
                        <a:ea typeface="微軟正黑體" pitchFamily="34" charset="-120"/>
                      </a:endParaRPr>
                    </a:p>
                  </a:txBody>
                  <a:tcPr marL="68564" marR="68564"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微軟正黑體" pitchFamily="34" charset="-120"/>
                          <a:ea typeface="微軟正黑體" pitchFamily="34" charset="-120"/>
                          <a:cs typeface="+mn-cs"/>
                        </a:rPr>
                        <a:t>審計課</a:t>
                      </a:r>
                      <a:endParaRPr lang="zh-TW" altLang="zh-TW" sz="1200" kern="1200" dirty="0" smtClean="0">
                        <a:solidFill>
                          <a:schemeClr val="tx1"/>
                        </a:solidFill>
                        <a:effectLst/>
                        <a:latin typeface="微軟正黑體" pitchFamily="34" charset="-120"/>
                        <a:ea typeface="微軟正黑體" pitchFamily="34" charset="-120"/>
                        <a:cs typeface="+mn-cs"/>
                      </a:endParaRP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6/22</a:t>
                      </a:r>
                    </a:p>
                  </a:txBody>
                  <a:tcPr marL="68577" marR="68577"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6/15</a:t>
                      </a:r>
                      <a:r>
                        <a:rPr lang="zh-TW" altLang="en-US" sz="1200" b="0" kern="1200" dirty="0" smtClean="0">
                          <a:solidFill>
                            <a:schemeClr val="tx1"/>
                          </a:solidFill>
                          <a:effectLst/>
                          <a:latin typeface="微軟正黑體" pitchFamily="34" charset="-120"/>
                          <a:ea typeface="微軟正黑體" pitchFamily="34" charset="-120"/>
                          <a:cs typeface="+mn-cs"/>
                        </a:rPr>
                        <a:t>請學謙了解問題及修改程式，</a:t>
                      </a:r>
                      <a:r>
                        <a:rPr lang="en-US" altLang="zh-TW"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6/19</a:t>
                      </a:r>
                      <a:r>
                        <a:rPr lang="zh-TW" altLang="en-US"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完成上版申請，</a:t>
                      </a:r>
                      <a:r>
                        <a:rPr lang="en-US" altLang="zh-TW"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6/22</a:t>
                      </a:r>
                      <a:r>
                        <a:rPr lang="zh-TW" altLang="en-US"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完成上版</a:t>
                      </a:r>
                      <a:endParaRPr lang="en-US" altLang="zh-TW"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endParaRPr>
                    </a:p>
                  </a:txBody>
                  <a:tcPr marL="68577" marR="68577"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60773195"/>
                  </a:ext>
                </a:extLst>
              </a:tr>
              <a:tr h="4520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2</a:t>
                      </a: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pPr marL="0" indent="0">
                        <a:buFont typeface="+mj-lt"/>
                        <a:buNone/>
                      </a:pPr>
                      <a:r>
                        <a:rPr lang="en-US" altLang="zh-TW" sz="1200" dirty="0" smtClean="0">
                          <a:latin typeface="微軟正黑體" pitchFamily="34" charset="-120"/>
                          <a:ea typeface="微軟正黑體" pitchFamily="34" charset="-120"/>
                        </a:rPr>
                        <a:t>D7.5</a:t>
                      </a:r>
                      <a:r>
                        <a:rPr lang="zh-TW" altLang="en-US" sz="1200" dirty="0" smtClean="0">
                          <a:latin typeface="微軟正黑體" pitchFamily="34" charset="-120"/>
                          <a:ea typeface="微軟正黑體" pitchFamily="34" charset="-120"/>
                        </a:rPr>
                        <a:t>沖轉部門提列應付費用，沖轉部門提列應付筆數過多，日計表傳票皆無法自動拆單</a:t>
                      </a:r>
                      <a:endParaRPr lang="en-US" altLang="zh-TW" sz="1200" dirty="0" smtClean="0">
                        <a:latin typeface="微軟正黑體" pitchFamily="34" charset="-120"/>
                        <a:ea typeface="微軟正黑體" pitchFamily="34" charset="-120"/>
                      </a:endParaRPr>
                    </a:p>
                  </a:txBody>
                  <a:tcPr marL="68564" marR="68564"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微軟正黑體" pitchFamily="34" charset="-120"/>
                          <a:ea typeface="微軟正黑體" pitchFamily="34" charset="-120"/>
                          <a:cs typeface="+mn-cs"/>
                        </a:rPr>
                        <a:t>審計課</a:t>
                      </a:r>
                      <a:endParaRPr lang="zh-TW" altLang="zh-TW" sz="1200" kern="1200" dirty="0" smtClean="0">
                        <a:solidFill>
                          <a:schemeClr val="tx1"/>
                        </a:solidFill>
                        <a:effectLst/>
                        <a:latin typeface="微軟正黑體" pitchFamily="34" charset="-120"/>
                        <a:ea typeface="微軟正黑體" pitchFamily="34" charset="-120"/>
                        <a:cs typeface="+mn-cs"/>
                      </a:endParaRP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rgbClr val="0000FF"/>
                          </a:solidFill>
                          <a:effectLst/>
                          <a:latin typeface="Times New Roman" panose="02020603050405020304" pitchFamily="18" charset="0"/>
                          <a:ea typeface="微軟正黑體" pitchFamily="34" charset="-120"/>
                          <a:cs typeface="Times New Roman" panose="02020603050405020304" pitchFamily="18" charset="0"/>
                        </a:rPr>
                        <a:t>7/31</a:t>
                      </a:r>
                    </a:p>
                  </a:txBody>
                  <a:tcPr marL="68577" marR="68577"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TW"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6/18</a:t>
                      </a:r>
                      <a:r>
                        <a:rPr lang="zh-TW" altLang="en-US" sz="1200" b="0" kern="1200" dirty="0" smtClean="0">
                          <a:solidFill>
                            <a:schemeClr val="tx1"/>
                          </a:solidFill>
                          <a:effectLst/>
                          <a:latin typeface="微軟正黑體" pitchFamily="34" charset="-120"/>
                          <a:ea typeface="微軟正黑體" pitchFamily="34" charset="-120"/>
                          <a:cs typeface="+mn-cs"/>
                        </a:rPr>
                        <a:t>請學謙了解問題及修改程式，</a:t>
                      </a:r>
                      <a:r>
                        <a:rPr lang="zh-TW" altLang="en-US" sz="1200" b="0" kern="1200" dirty="0" smtClean="0">
                          <a:solidFill>
                            <a:srgbClr val="0000FF"/>
                          </a:solidFill>
                          <a:effectLst/>
                          <a:latin typeface="微軟正黑體" pitchFamily="34" charset="-120"/>
                          <a:ea typeface="微軟正黑體" pitchFamily="34" charset="-120"/>
                          <a:cs typeface="+mn-cs"/>
                        </a:rPr>
                        <a:t>目前學謙查看程式中</a:t>
                      </a:r>
                      <a:endParaRPr lang="en-US" altLang="zh-TW" sz="1200" b="0" kern="1200" dirty="0" smtClean="0">
                        <a:solidFill>
                          <a:srgbClr val="0000FF"/>
                        </a:solidFill>
                        <a:effectLst/>
                        <a:latin typeface="微軟正黑體" pitchFamily="34" charset="-120"/>
                        <a:ea typeface="微軟正黑體" pitchFamily="34" charset="-120"/>
                        <a:cs typeface="+mn-cs"/>
                      </a:endParaRPr>
                    </a:p>
                  </a:txBody>
                  <a:tcPr marL="68577" marR="68577"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344776"/>
                  </a:ext>
                </a:extLst>
              </a:tr>
              <a:tr h="6780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3</a:t>
                      </a: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pPr marL="0" indent="0">
                        <a:buFont typeface="+mj-lt"/>
                        <a:buNone/>
                      </a:pPr>
                      <a:r>
                        <a:rPr lang="zh-TW" altLang="en-US" sz="1200" dirty="0" smtClean="0">
                          <a:latin typeface="微軟正黑體" pitchFamily="34" charset="-120"/>
                          <a:ea typeface="微軟正黑體" pitchFamily="34" charset="-120"/>
                        </a:rPr>
                        <a:t>於費用申請單「費用明細」方框輸入會計科目之銷帳碼後，日計表皆正常顯示，結帳後印傳票無銷帳碼，日結單代傳票檔</a:t>
                      </a:r>
                      <a:r>
                        <a:rPr lang="en-US" altLang="zh-TW" sz="1200" dirty="0" smtClean="0">
                          <a:latin typeface="微軟正黑體" pitchFamily="34" charset="-120"/>
                          <a:ea typeface="微軟正黑體" pitchFamily="34" charset="-120"/>
                        </a:rPr>
                        <a:t>(JORI)</a:t>
                      </a:r>
                      <a:r>
                        <a:rPr lang="zh-TW" altLang="en-US" sz="1200" dirty="0" smtClean="0">
                          <a:latin typeface="微軟正黑體" pitchFamily="34" charset="-120"/>
                          <a:ea typeface="微軟正黑體" pitchFamily="34" charset="-120"/>
                        </a:rPr>
                        <a:t>無銷帳碼</a:t>
                      </a:r>
                      <a:endParaRPr lang="en-US" altLang="zh-TW" sz="1200" dirty="0" smtClean="0">
                        <a:latin typeface="微軟正黑體" pitchFamily="34" charset="-120"/>
                        <a:ea typeface="微軟正黑體" pitchFamily="34" charset="-120"/>
                      </a:endParaRPr>
                    </a:p>
                  </a:txBody>
                  <a:tcPr marL="68564" marR="68564"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微軟正黑體" pitchFamily="34" charset="-120"/>
                          <a:ea typeface="微軟正黑體" pitchFamily="34" charset="-120"/>
                          <a:cs typeface="+mn-cs"/>
                        </a:rPr>
                        <a:t>審計課</a:t>
                      </a:r>
                      <a:endParaRPr lang="zh-TW" altLang="zh-TW" sz="1200" kern="1200" dirty="0" smtClean="0">
                        <a:solidFill>
                          <a:schemeClr val="tx1"/>
                        </a:solidFill>
                        <a:effectLst/>
                        <a:latin typeface="微軟正黑體" pitchFamily="34" charset="-120"/>
                        <a:ea typeface="微軟正黑體" pitchFamily="34" charset="-120"/>
                        <a:cs typeface="+mn-cs"/>
                      </a:endParaRP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微軟正黑體" pitchFamily="34" charset="-120"/>
                          <a:ea typeface="微軟正黑體" pitchFamily="34" charset="-120"/>
                          <a:cs typeface="新細明體"/>
                        </a:rPr>
                        <a:t>安排中</a:t>
                      </a:r>
                      <a:endParaRPr lang="en-US" altLang="zh-TW" sz="1200" kern="1200" dirty="0" smtClean="0">
                        <a:solidFill>
                          <a:schemeClr val="tx1"/>
                        </a:solidFill>
                        <a:effectLst/>
                        <a:latin typeface="微軟正黑體" pitchFamily="34" charset="-120"/>
                        <a:ea typeface="微軟正黑體" pitchFamily="34" charset="-120"/>
                        <a:cs typeface="新細明體"/>
                      </a:endParaRP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zh-TW" altLang="en-US" sz="1200" b="0" kern="1200" dirty="0" smtClean="0">
                          <a:solidFill>
                            <a:schemeClr val="tx1"/>
                          </a:solidFill>
                          <a:effectLst/>
                          <a:latin typeface="微軟正黑體" pitchFamily="34" charset="-120"/>
                          <a:ea typeface="微軟正黑體" pitchFamily="34" charset="-120"/>
                          <a:cs typeface="+mn-cs"/>
                        </a:rPr>
                        <a:t>目前先以資料修改處理，程式修改尚未開始。</a:t>
                      </a:r>
                      <a:endParaRPr lang="en-US" altLang="zh-TW" sz="1200" b="0" kern="1200" dirty="0" smtClean="0">
                        <a:solidFill>
                          <a:schemeClr val="tx1"/>
                        </a:solidFill>
                        <a:effectLst/>
                        <a:latin typeface="微軟正黑體" pitchFamily="34" charset="-120"/>
                        <a:ea typeface="微軟正黑體" pitchFamily="34" charset="-120"/>
                        <a:cs typeface="+mn-cs"/>
                      </a:endParaRP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83072064"/>
                  </a:ext>
                </a:extLst>
              </a:tr>
              <a:tr h="3766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smtClean="0">
                          <a:solidFill>
                            <a:schemeClr val="tx1"/>
                          </a:solidFill>
                          <a:effectLst/>
                          <a:latin typeface="Times New Roman" panose="02020603050405020304" pitchFamily="18" charset="0"/>
                          <a:ea typeface="微軟正黑體" pitchFamily="34" charset="-120"/>
                          <a:cs typeface="Times New Roman" panose="02020603050405020304" pitchFamily="18" charset="0"/>
                        </a:rPr>
                        <a:t>4</a:t>
                      </a: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pPr marL="0" indent="0">
                        <a:buFont typeface="+mj-lt"/>
                        <a:buNone/>
                      </a:pPr>
                      <a:r>
                        <a:rPr lang="zh-TW" altLang="en-US" sz="1200" dirty="0" smtClean="0">
                          <a:latin typeface="微軟正黑體" pitchFamily="34" charset="-120"/>
                          <a:ea typeface="微軟正黑體" pitchFamily="34" charset="-120"/>
                        </a:rPr>
                        <a:t>上一年度實支數字不正確問題</a:t>
                      </a:r>
                      <a:endParaRPr lang="en-US" altLang="zh-TW" sz="1200" dirty="0" smtClean="0">
                        <a:latin typeface="微軟正黑體" pitchFamily="34" charset="-120"/>
                        <a:ea typeface="微軟正黑體" pitchFamily="34" charset="-120"/>
                      </a:endParaRPr>
                    </a:p>
                  </a:txBody>
                  <a:tcPr marL="68564" marR="68564"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微軟正黑體" pitchFamily="34" charset="-120"/>
                          <a:ea typeface="微軟正黑體" pitchFamily="34" charset="-120"/>
                          <a:cs typeface="+mn-cs"/>
                        </a:rPr>
                        <a:t>綜企部</a:t>
                      </a:r>
                      <a:endParaRPr lang="zh-TW" altLang="zh-TW" sz="1200" kern="1200" dirty="0" smtClean="0">
                        <a:solidFill>
                          <a:schemeClr val="tx1"/>
                        </a:solidFill>
                        <a:effectLst/>
                        <a:latin typeface="微軟正黑體" pitchFamily="34" charset="-120"/>
                        <a:ea typeface="微軟正黑體" pitchFamily="34" charset="-120"/>
                        <a:cs typeface="+mn-cs"/>
                      </a:endParaRP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微軟正黑體" pitchFamily="34" charset="-120"/>
                          <a:ea typeface="微軟正黑體" pitchFamily="34" charset="-120"/>
                          <a:cs typeface="新細明體"/>
                        </a:rPr>
                        <a:t>安排中</a:t>
                      </a:r>
                      <a:endParaRPr lang="en-US" altLang="zh-TW" sz="1200" kern="1200" dirty="0" smtClean="0">
                        <a:solidFill>
                          <a:schemeClr val="tx1"/>
                        </a:solidFill>
                        <a:effectLst/>
                        <a:latin typeface="微軟正黑體" pitchFamily="34" charset="-120"/>
                        <a:ea typeface="微軟正黑體" pitchFamily="34" charset="-120"/>
                        <a:cs typeface="新細明體"/>
                      </a:endParaRP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zh-TW" altLang="en-US" sz="1200" b="0" kern="1200" dirty="0" smtClean="0">
                          <a:solidFill>
                            <a:schemeClr val="tx1"/>
                          </a:solidFill>
                          <a:effectLst/>
                          <a:latin typeface="微軟正黑體" pitchFamily="34" charset="-120"/>
                          <a:ea typeface="微軟正黑體" pitchFamily="34" charset="-120"/>
                          <a:cs typeface="+mn-cs"/>
                        </a:rPr>
                        <a:t>目前先以資料修改處理，程式修改尚未開始。</a:t>
                      </a:r>
                      <a:endParaRPr lang="en-US" altLang="zh-TW" sz="1200" b="0" kern="1200" dirty="0" smtClean="0">
                        <a:solidFill>
                          <a:schemeClr val="tx1"/>
                        </a:solidFill>
                        <a:effectLst/>
                        <a:latin typeface="微軟正黑體" pitchFamily="34" charset="-120"/>
                        <a:ea typeface="微軟正黑體" pitchFamily="34" charset="-120"/>
                        <a:cs typeface="+mn-cs"/>
                      </a:endParaRPr>
                    </a:p>
                  </a:txBody>
                  <a:tcPr marL="68561" marR="68561" marT="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78083978"/>
                  </a:ext>
                </a:extLst>
              </a:tr>
            </a:tbl>
          </a:graphicData>
        </a:graphic>
      </p:graphicFrame>
      <p:sp>
        <p:nvSpPr>
          <p:cNvPr id="5" name="矩形 4"/>
          <p:cNvSpPr/>
          <p:nvPr/>
        </p:nvSpPr>
        <p:spPr>
          <a:xfrm>
            <a:off x="109614" y="3993358"/>
            <a:ext cx="1091713" cy="307706"/>
          </a:xfrm>
          <a:prstGeom prst="rect">
            <a:avLst/>
          </a:prstGeom>
        </p:spPr>
        <p:txBody>
          <a:bodyPr wrap="none">
            <a:spAutoFit/>
          </a:bodyPr>
          <a:lstStyle/>
          <a:p>
            <a:pPr marL="285693" lvl="1" indent="-285693" defTabSz="914217">
              <a:buFont typeface="Wingdings" pitchFamily="2" charset="2"/>
              <a:buChar char="n"/>
            </a:pPr>
            <a:r>
              <a:rPr lang="en-US" altLang="zh-TW" sz="1400" u="none" dirty="0">
                <a:solidFill>
                  <a:srgbClr val="000000"/>
                </a:solidFill>
                <a:latin typeface="Times New Roman"/>
                <a:ea typeface="微軟正黑體" pitchFamily="34" charset="-120"/>
              </a:rPr>
              <a:t>defect</a:t>
            </a:r>
            <a:r>
              <a:rPr lang="zh-TW" altLang="en-US" sz="1400" u="none" dirty="0">
                <a:solidFill>
                  <a:srgbClr val="000000"/>
                </a:solidFill>
                <a:latin typeface="微軟正黑體" pitchFamily="34" charset="-120"/>
                <a:ea typeface="微軟正黑體" pitchFamily="34" charset="-120"/>
              </a:rPr>
              <a:t>單</a:t>
            </a:r>
            <a:endParaRPr lang="en-US" altLang="zh-TW" sz="1400" u="none" dirty="0">
              <a:solidFill>
                <a:srgbClr val="000000"/>
              </a:solidFill>
              <a:latin typeface="微軟正黑體" pitchFamily="34" charset="-120"/>
              <a:ea typeface="微軟正黑體" pitchFamily="34" charset="-120"/>
            </a:endParaRPr>
          </a:p>
        </p:txBody>
      </p:sp>
      <p:sp>
        <p:nvSpPr>
          <p:cNvPr id="6" name="矩形 5"/>
          <p:cNvSpPr/>
          <p:nvPr/>
        </p:nvSpPr>
        <p:spPr>
          <a:xfrm>
            <a:off x="108538" y="1270054"/>
            <a:ext cx="8997901" cy="2308324"/>
          </a:xfrm>
          <a:prstGeom prst="rect">
            <a:avLst/>
          </a:prstGeom>
        </p:spPr>
        <p:txBody>
          <a:bodyPr wrap="square">
            <a:spAutoFit/>
          </a:bodyPr>
          <a:lstStyle/>
          <a:p>
            <a:pPr marL="342831" lvl="1" indent="-342831" defTabSz="914217" fontAlgn="auto">
              <a:spcBef>
                <a:spcPts val="0"/>
              </a:spcBef>
              <a:spcAft>
                <a:spcPts val="0"/>
              </a:spcAft>
              <a:buFont typeface="Wingdings" panose="05000000000000000000" pitchFamily="2" charset="2"/>
              <a:buChar char="n"/>
              <a:defRPr/>
            </a:pPr>
            <a:r>
              <a:rPr lang="zh-TW" altLang="en-US" sz="1400" u="none" dirty="0">
                <a:solidFill>
                  <a:srgbClr val="000000"/>
                </a:solidFill>
                <a:latin typeface="微軟正黑體" pitchFamily="34" charset="-120"/>
                <a:ea typeface="微軟正黑體" pitchFamily="34" charset="-120"/>
              </a:rPr>
              <a:t>原住民姓名並列羅馬拼音</a:t>
            </a:r>
            <a:endParaRPr lang="en-US" altLang="zh-TW" sz="1200" u="none" dirty="0">
              <a:solidFill>
                <a:srgbClr val="000000"/>
              </a:solidFill>
              <a:latin typeface="微軟正黑體" pitchFamily="34" charset="-120"/>
              <a:ea typeface="微軟正黑體" pitchFamily="34" charset="-120"/>
            </a:endParaRPr>
          </a:p>
          <a:p>
            <a:pPr marL="687462" lvl="1" indent="-342831" defTabSz="914217" fontAlgn="auto">
              <a:spcBef>
                <a:spcPts val="0"/>
              </a:spcBef>
              <a:spcAft>
                <a:spcPts val="0"/>
              </a:spcAft>
              <a:buFont typeface="+mj-lt"/>
              <a:buAutoNum type="arabicPeriod"/>
              <a:defRPr/>
            </a:pPr>
            <a:r>
              <a:rPr lang="en-US" altLang="zh-TW" sz="1200" u="none" dirty="0">
                <a:solidFill>
                  <a:srgbClr val="000000"/>
                </a:solidFill>
                <a:latin typeface="微軟正黑體" pitchFamily="34" charset="-120"/>
                <a:ea typeface="微軟正黑體" pitchFamily="34" charset="-120"/>
              </a:rPr>
              <a:t>108/5/30</a:t>
            </a:r>
            <a:r>
              <a:rPr lang="zh-TW" altLang="en-US" sz="1200" u="none" dirty="0">
                <a:solidFill>
                  <a:srgbClr val="000000"/>
                </a:solidFill>
                <a:latin typeface="微軟正黑體" pitchFamily="34" charset="-120"/>
                <a:ea typeface="微軟正黑體" pitchFamily="34" charset="-120"/>
              </a:rPr>
              <a:t>開會討論。</a:t>
            </a:r>
            <a:endParaRPr lang="en-US" altLang="zh-TW" sz="1200" u="none" dirty="0">
              <a:solidFill>
                <a:srgbClr val="000000"/>
              </a:solidFill>
              <a:latin typeface="微軟正黑體" pitchFamily="34" charset="-120"/>
              <a:ea typeface="微軟正黑體" pitchFamily="34" charset="-120"/>
            </a:endParaRPr>
          </a:p>
          <a:p>
            <a:pPr marL="687462" lvl="1" indent="-342831" defTabSz="914217" fontAlgn="auto">
              <a:spcBef>
                <a:spcPts val="0"/>
              </a:spcBef>
              <a:spcAft>
                <a:spcPts val="0"/>
              </a:spcAft>
              <a:buFont typeface="+mj-lt"/>
              <a:buAutoNum type="arabicPeriod"/>
              <a:defRPr/>
            </a:pPr>
            <a:r>
              <a:rPr lang="en-US" altLang="zh-TW" sz="1200" u="none" dirty="0">
                <a:solidFill>
                  <a:srgbClr val="000000"/>
                </a:solidFill>
                <a:latin typeface="微軟正黑體" pitchFamily="34" charset="-120"/>
                <a:ea typeface="微軟正黑體" pitchFamily="34" charset="-120"/>
              </a:rPr>
              <a:t>108/6/14</a:t>
            </a:r>
            <a:r>
              <a:rPr lang="zh-TW" altLang="en-US" sz="1200" u="none" dirty="0">
                <a:solidFill>
                  <a:srgbClr val="000000"/>
                </a:solidFill>
                <a:latin typeface="微軟正黑體" pitchFamily="34" charset="-120"/>
                <a:ea typeface="微軟正黑體" pitchFamily="34" charset="-120"/>
                <a:sym typeface="Wingdings" pitchFamily="2" charset="2"/>
              </a:rPr>
              <a:t>玟霖已提</a:t>
            </a:r>
            <a:r>
              <a:rPr lang="en-US" altLang="zh-TW" sz="1200" u="none" dirty="0">
                <a:solidFill>
                  <a:srgbClr val="000000"/>
                </a:solidFill>
                <a:latin typeface="微軟正黑體" pitchFamily="34" charset="-120"/>
                <a:ea typeface="微軟正黑體" pitchFamily="34" charset="-120"/>
                <a:sym typeface="Wingdings" pitchFamily="2" charset="2"/>
              </a:rPr>
              <a:t>1</a:t>
            </a:r>
            <a:r>
              <a:rPr lang="zh-TW" altLang="en-US" sz="1200" u="none" dirty="0">
                <a:solidFill>
                  <a:srgbClr val="000000"/>
                </a:solidFill>
                <a:latin typeface="微軟正黑體" pitchFamily="34" charset="-120"/>
                <a:ea typeface="微軟正黑體" pitchFamily="34" charset="-120"/>
                <a:sym typeface="Wingdings" pitchFamily="2" charset="2"/>
              </a:rPr>
              <a:t>份審計作業相關細則，</a:t>
            </a:r>
            <a:r>
              <a:rPr lang="zh-TW" altLang="en-US" sz="1200" u="none" dirty="0">
                <a:solidFill>
                  <a:srgbClr val="0070C0"/>
                </a:solidFill>
                <a:latin typeface="微軟正黑體" pitchFamily="34" charset="-120"/>
                <a:ea typeface="微軟正黑體" pitchFamily="34" charset="-120"/>
                <a:sym typeface="Wingdings" pitchFamily="2" charset="2"/>
              </a:rPr>
              <a:t>另兩份與稅、租賃相關的作業待業務核算課提出</a:t>
            </a:r>
            <a:r>
              <a:rPr lang="zh-TW" altLang="en-US" sz="1200" u="none" dirty="0">
                <a:solidFill>
                  <a:srgbClr val="000000"/>
                </a:solidFill>
                <a:latin typeface="微軟正黑體" pitchFamily="34" charset="-120"/>
                <a:ea typeface="微軟正黑體" pitchFamily="34" charset="-120"/>
                <a:sym typeface="Wingdings" pitchFamily="2" charset="2"/>
              </a:rPr>
              <a:t>，需待</a:t>
            </a:r>
            <a:r>
              <a:rPr lang="en-US" altLang="zh-TW" sz="1200" u="none" dirty="0">
                <a:solidFill>
                  <a:srgbClr val="000000"/>
                </a:solidFill>
                <a:latin typeface="微軟正黑體" pitchFamily="34" charset="-120"/>
                <a:ea typeface="微軟正黑體" pitchFamily="34" charset="-120"/>
                <a:sym typeface="Wingdings" pitchFamily="2" charset="2"/>
              </a:rPr>
              <a:t>3</a:t>
            </a:r>
            <a:r>
              <a:rPr lang="zh-TW" altLang="en-US" sz="1200" u="none" dirty="0">
                <a:solidFill>
                  <a:srgbClr val="000000"/>
                </a:solidFill>
                <a:latin typeface="微軟正黑體" pitchFamily="34" charset="-120"/>
                <a:ea typeface="微軟正黑體" pitchFamily="34" charset="-120"/>
                <a:sym typeface="Wingdings" pitchFamily="2" charset="2"/>
              </a:rPr>
              <a:t>份作業細則均提出，才能估算時程，以利安排需求單排序會議，淑婷經理已指派意晴擔任稅與租賃作業細則窗口。</a:t>
            </a:r>
            <a:endParaRPr lang="en-US" altLang="zh-TW" sz="1200" u="none" dirty="0">
              <a:solidFill>
                <a:srgbClr val="000000"/>
              </a:solidFill>
              <a:latin typeface="微軟正黑體" pitchFamily="34" charset="-120"/>
              <a:ea typeface="微軟正黑體" pitchFamily="34" charset="-120"/>
              <a:sym typeface="Wingdings" pitchFamily="2" charset="2"/>
            </a:endParaRPr>
          </a:p>
          <a:p>
            <a:pPr marL="687462" lvl="1" indent="-342831" defTabSz="914217" fontAlgn="auto">
              <a:spcBef>
                <a:spcPts val="0"/>
              </a:spcBef>
              <a:spcAft>
                <a:spcPts val="0"/>
              </a:spcAft>
              <a:buFont typeface="+mj-lt"/>
              <a:buAutoNum type="arabicPeriod"/>
              <a:defRPr/>
            </a:pPr>
            <a:r>
              <a:rPr lang="zh-TW" altLang="en-US" sz="1200" u="none" dirty="0">
                <a:solidFill>
                  <a:srgbClr val="000000"/>
                </a:solidFill>
                <a:latin typeface="微軟正黑體" pitchFamily="34" charset="-120"/>
                <a:ea typeface="微軟正黑體" pitchFamily="34" charset="-120"/>
                <a:sym typeface="Wingdings" pitchFamily="2" charset="2"/>
              </a:rPr>
              <a:t>因截至目前為止並沒有申請案例，</a:t>
            </a:r>
            <a:r>
              <a:rPr lang="en-US" altLang="zh-TW" sz="12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sym typeface="Wingdings" panose="05000000000000000000" pitchFamily="2" charset="2"/>
              </a:rPr>
              <a:t>4/24</a:t>
            </a:r>
            <a:r>
              <a:rPr lang="zh-TW" altLang="en-US" sz="1200" u="none" dirty="0">
                <a:solidFill>
                  <a:srgbClr val="000000"/>
                </a:solidFill>
                <a:latin typeface="微軟正黑體" pitchFamily="34" charset="-120"/>
                <a:ea typeface="微軟正黑體" pitchFamily="34" charset="-120"/>
                <a:sym typeface="Wingdings" panose="05000000000000000000" pitchFamily="2" charset="2"/>
              </a:rPr>
              <a:t>淑婷經理建議若有發生，先以人工註記處理，可將此單挪後開發。</a:t>
            </a:r>
            <a:endParaRPr lang="en-US" altLang="zh-TW" sz="1200" u="none" dirty="0">
              <a:solidFill>
                <a:srgbClr val="000000"/>
              </a:solidFill>
              <a:latin typeface="微軟正黑體" pitchFamily="34" charset="-120"/>
              <a:ea typeface="微軟正黑體" pitchFamily="34" charset="-120"/>
              <a:sym typeface="Wingdings" panose="05000000000000000000" pitchFamily="2" charset="2"/>
            </a:endParaRPr>
          </a:p>
          <a:p>
            <a:pPr marL="687462" lvl="1" indent="-342831" defTabSz="914217" fontAlgn="auto">
              <a:spcBef>
                <a:spcPts val="0"/>
              </a:spcBef>
              <a:spcAft>
                <a:spcPts val="0"/>
              </a:spcAft>
              <a:buFont typeface="+mj-lt"/>
              <a:buAutoNum type="arabicPeriod"/>
              <a:defRPr/>
            </a:pPr>
            <a:endParaRPr lang="en-US" altLang="zh-TW" sz="1200" u="none" dirty="0">
              <a:solidFill>
                <a:srgbClr val="000000"/>
              </a:solidFill>
              <a:latin typeface="微軟正黑體" pitchFamily="34" charset="-120"/>
              <a:ea typeface="微軟正黑體" pitchFamily="34" charset="-120"/>
            </a:endParaRPr>
          </a:p>
          <a:p>
            <a:pPr marL="342831" indent="-342831" defTabSz="914217" fontAlgn="auto">
              <a:spcBef>
                <a:spcPts val="0"/>
              </a:spcBef>
              <a:spcAft>
                <a:spcPts val="0"/>
              </a:spcAft>
              <a:buFont typeface="Wingdings" panose="05000000000000000000" pitchFamily="2" charset="2"/>
              <a:buChar char="n"/>
              <a:defRPr/>
            </a:pPr>
            <a:r>
              <a:rPr lang="en-US" altLang="zh-TW"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108/11/7</a:t>
            </a:r>
            <a:r>
              <a:rPr lang="zh-TW" altLang="en-US" sz="1400" u="none" dirty="0">
                <a:solidFill>
                  <a:srgbClr val="000000"/>
                </a:solidFill>
                <a:latin typeface="微軟正黑體" pitchFamily="34" charset="-120"/>
                <a:ea typeface="微軟正黑體" pitchFamily="34" charset="-120"/>
              </a:rPr>
              <a:t>費用系統</a:t>
            </a:r>
            <a:r>
              <a:rPr lang="en-US" altLang="zh-TW"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AP</a:t>
            </a:r>
            <a:r>
              <a:rPr lang="zh-TW" altLang="en-US" sz="1400" u="none" dirty="0">
                <a:solidFill>
                  <a:srgbClr val="000000"/>
                </a:solidFill>
                <a:latin typeface="微軟正黑體" pitchFamily="34" charset="-120"/>
                <a:ea typeface="微軟正黑體" pitchFamily="34" charset="-120"/>
              </a:rPr>
              <a:t>服務突然中斷，資系部重開後已恢復服務，目前持續觀察中。</a:t>
            </a:r>
            <a:endParaRPr lang="en-US" altLang="zh-TW" sz="1400" u="none" dirty="0">
              <a:solidFill>
                <a:srgbClr val="000000"/>
              </a:solidFill>
              <a:latin typeface="微軟正黑體" pitchFamily="34" charset="-120"/>
              <a:ea typeface="微軟正黑體" pitchFamily="34" charset="-120"/>
            </a:endParaRPr>
          </a:p>
          <a:p>
            <a:pPr marL="342831" indent="-342831" defTabSz="914217" fontAlgn="auto">
              <a:spcBef>
                <a:spcPts val="0"/>
              </a:spcBef>
              <a:spcAft>
                <a:spcPts val="0"/>
              </a:spcAft>
              <a:buFont typeface="Wingdings" panose="05000000000000000000" pitchFamily="2" charset="2"/>
              <a:buChar char="n"/>
              <a:defRPr/>
            </a:pPr>
            <a:endParaRPr lang="en-US" altLang="zh-TW" sz="1400" u="none" dirty="0">
              <a:solidFill>
                <a:srgbClr val="000000"/>
              </a:solidFill>
              <a:latin typeface="微軟正黑體" pitchFamily="34" charset="-120"/>
              <a:ea typeface="微軟正黑體" pitchFamily="34" charset="-120"/>
            </a:endParaRPr>
          </a:p>
          <a:p>
            <a:pPr marL="342831" indent="-342831" defTabSz="914217" fontAlgn="auto">
              <a:spcBef>
                <a:spcPts val="0"/>
              </a:spcBef>
              <a:spcAft>
                <a:spcPts val="0"/>
              </a:spcAft>
              <a:buFont typeface="Wingdings" panose="05000000000000000000" pitchFamily="2" charset="2"/>
              <a:buChar char="n"/>
              <a:defRPr/>
            </a:pPr>
            <a:r>
              <a:rPr lang="en-US" altLang="zh-TW"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6/9 user</a:t>
            </a:r>
            <a:r>
              <a:rPr lang="zh-TW" altLang="en-US"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反應無法登入預算暨費用系統，經查是在業務員網站運行的費用匯款查詢功能所用的</a:t>
            </a:r>
            <a:r>
              <a:rPr lang="en-US" altLang="zh-TW"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DB</a:t>
            </a:r>
            <a:r>
              <a:rPr lang="zh-TW" altLang="en-US"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帳號與費用系統相同，係因</a:t>
            </a:r>
            <a:r>
              <a:rPr lang="en-US" altLang="zh-TW"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6/8</a:t>
            </a:r>
            <a:r>
              <a:rPr lang="zh-TW" altLang="en-US"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更改費用系統</a:t>
            </a:r>
            <a:r>
              <a:rPr lang="en-US" altLang="zh-TW"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DB</a:t>
            </a:r>
            <a:r>
              <a:rPr lang="zh-TW" altLang="en-US"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帳號密碼後，無同步更新業務員網站的密碼所致；已向</a:t>
            </a:r>
            <a:r>
              <a:rPr lang="en-US" altLang="zh-TW"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DBA</a:t>
            </a:r>
            <a:r>
              <a:rPr lang="zh-TW" altLang="en-US"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課申請一組</a:t>
            </a:r>
            <a:r>
              <a:rPr lang="en-US" altLang="zh-TW"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for</a:t>
            </a:r>
            <a:r>
              <a:rPr lang="zh-TW" altLang="en-US" sz="1400" u="none"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業務員網站功能使用的帳號，並由學謙提需求單給謹憶，</a:t>
            </a:r>
            <a:r>
              <a:rPr lang="zh-TW" altLang="en-US" sz="1400" u="none" dirty="0">
                <a:solidFill>
                  <a:srgbClr val="0000FF"/>
                </a:solidFill>
                <a:latin typeface="微軟正黑體" panose="020B0604030504040204" pitchFamily="34" charset="-120"/>
                <a:ea typeface="微軟正黑體" panose="020B0604030504040204" pitchFamily="34" charset="-120"/>
                <a:cs typeface="Times New Roman" panose="02020603050405020304" pitchFamily="18" charset="0"/>
              </a:rPr>
              <a:t>請謹憶協助修改程式，已於</a:t>
            </a:r>
            <a:r>
              <a:rPr lang="en-US" altLang="zh-TW" sz="1400" u="none" dirty="0">
                <a:solidFill>
                  <a:srgbClr val="0000FF"/>
                </a:solidFill>
                <a:latin typeface="微軟正黑體" panose="020B0604030504040204" pitchFamily="34" charset="-120"/>
                <a:ea typeface="微軟正黑體" panose="020B0604030504040204" pitchFamily="34" charset="-120"/>
                <a:cs typeface="Times New Roman" panose="02020603050405020304" pitchFamily="18" charset="0"/>
              </a:rPr>
              <a:t>7/6</a:t>
            </a:r>
            <a:r>
              <a:rPr lang="zh-TW" altLang="en-US" sz="1400" u="none" dirty="0">
                <a:solidFill>
                  <a:srgbClr val="0000FF"/>
                </a:solidFill>
                <a:latin typeface="微軟正黑體" panose="020B0604030504040204" pitchFamily="34" charset="-120"/>
                <a:ea typeface="微軟正黑體" panose="020B0604030504040204" pitchFamily="34" charset="-120"/>
                <a:cs typeface="Times New Roman" panose="02020603050405020304" pitchFamily="18" charset="0"/>
              </a:rPr>
              <a:t>上版。</a:t>
            </a:r>
            <a:endParaRPr lang="en-US" altLang="zh-TW" sz="1400" u="none" dirty="0">
              <a:solidFill>
                <a:srgbClr val="0000FF"/>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0754056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360732" y="1551517"/>
          <a:ext cx="8530748" cy="2316414"/>
        </p:xfrm>
        <a:graphic>
          <a:graphicData uri="http://schemas.openxmlformats.org/drawingml/2006/table">
            <a:tbl>
              <a:tblPr firstRow="1" bandRow="1">
                <a:tableStyleId>{5C22544A-7EE6-4342-B048-85BDC9FD1C3A}</a:tableStyleId>
              </a:tblPr>
              <a:tblGrid>
                <a:gridCol w="254053">
                  <a:extLst>
                    <a:ext uri="{9D8B030D-6E8A-4147-A177-3AD203B41FA5}">
                      <a16:colId xmlns:a16="http://schemas.microsoft.com/office/drawing/2014/main" val="169919467"/>
                    </a:ext>
                  </a:extLst>
                </a:gridCol>
                <a:gridCol w="1005570">
                  <a:extLst>
                    <a:ext uri="{9D8B030D-6E8A-4147-A177-3AD203B41FA5}">
                      <a16:colId xmlns:a16="http://schemas.microsoft.com/office/drawing/2014/main" val="1453273552"/>
                    </a:ext>
                  </a:extLst>
                </a:gridCol>
                <a:gridCol w="1979562">
                  <a:extLst>
                    <a:ext uri="{9D8B030D-6E8A-4147-A177-3AD203B41FA5}">
                      <a16:colId xmlns:a16="http://schemas.microsoft.com/office/drawing/2014/main" val="3480754071"/>
                    </a:ext>
                  </a:extLst>
                </a:gridCol>
                <a:gridCol w="4283684">
                  <a:extLst>
                    <a:ext uri="{9D8B030D-6E8A-4147-A177-3AD203B41FA5}">
                      <a16:colId xmlns:a16="http://schemas.microsoft.com/office/drawing/2014/main" val="3295078432"/>
                    </a:ext>
                  </a:extLst>
                </a:gridCol>
                <a:gridCol w="1007879">
                  <a:extLst>
                    <a:ext uri="{9D8B030D-6E8A-4147-A177-3AD203B41FA5}">
                      <a16:colId xmlns:a16="http://schemas.microsoft.com/office/drawing/2014/main" val="962568382"/>
                    </a:ext>
                  </a:extLst>
                </a:gridCol>
              </a:tblGrid>
              <a:tr h="304729">
                <a:tc>
                  <a:txBody>
                    <a:bodyPr/>
                    <a:lstStyle/>
                    <a:p>
                      <a:pPr algn="ctr"/>
                      <a:r>
                        <a:rPr lang="zh-TW" altLang="en-US" sz="1400" dirty="0" smtClean="0">
                          <a:latin typeface="微軟正黑體" panose="020B0604030504040204" pitchFamily="34" charset="-120"/>
                          <a:ea typeface="微軟正黑體" panose="020B0604030504040204" pitchFamily="34" charset="-120"/>
                        </a:rPr>
                        <a:t>序</a:t>
                      </a:r>
                      <a:endParaRPr lang="zh-TW" altLang="en-US" sz="1400" dirty="0">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議題</a:t>
                      </a:r>
                      <a:endParaRPr lang="zh-TW" altLang="en-US" sz="1400" dirty="0">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內容說明</a:t>
                      </a:r>
                      <a:endParaRPr lang="zh-TW" altLang="en-US" sz="1400" dirty="0">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執行狀況</a:t>
                      </a:r>
                      <a:endParaRPr lang="zh-TW" altLang="en-US" sz="1400" dirty="0">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時程規劃</a:t>
                      </a:r>
                      <a:endParaRPr lang="zh-TW" altLang="en-US" sz="1400" dirty="0">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7432785"/>
                  </a:ext>
                </a:extLst>
              </a:tr>
              <a:tr h="1005607">
                <a:tc>
                  <a:txBody>
                    <a:bodyPr/>
                    <a:lstStyle/>
                    <a:p>
                      <a:pPr algn="ctr"/>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1</a:t>
                      </a:r>
                      <a:endParaRPr lang="zh-TW" altLang="en-US" sz="1200" dirty="0" smtClean="0">
                        <a:latin typeface="Times New Roman" panose="02020603050405020304" pitchFamily="18" charset="0"/>
                        <a:ea typeface="微軟正黑體" panose="020B0604030504040204" pitchFamily="34" charset="-120"/>
                        <a:cs typeface="Times New Roman" panose="02020603050405020304" pitchFamily="18" charset="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TW" altLang="en-US" sz="1200" dirty="0" smtClean="0">
                          <a:latin typeface="微軟正黑體" panose="020B0604030504040204" pitchFamily="34" charset="-120"/>
                          <a:ea typeface="微軟正黑體" panose="020B0604030504040204" pitchFamily="34" charset="-120"/>
                        </a:rPr>
                        <a:t>弱點處理</a:t>
                      </a: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TW" altLang="en-US" sz="1200" dirty="0" smtClean="0">
                          <a:latin typeface="微軟正黑體" panose="020B0604030504040204" pitchFamily="34" charset="-120"/>
                          <a:ea typeface="微軟正黑體" panose="020B0604030504040204" pitchFamily="34" charset="-120"/>
                        </a:rPr>
                        <a:t>因應資安議題</a:t>
                      </a:r>
                      <a:endParaRPr lang="zh-TW" altLang="en-US" sz="1200" dirty="0">
                        <a:latin typeface="微軟正黑體" panose="020B0604030504040204" pitchFamily="34" charset="-120"/>
                        <a:ea typeface="微軟正黑體" panose="020B0604030504040204" pitchFamily="34" charset="-12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1. 109</a:t>
                      </a:r>
                      <a:r>
                        <a:rPr lang="zh-TW" altLang="en-US" sz="1200" dirty="0" smtClean="0">
                          <a:latin typeface="微軟正黑體" panose="020B0604030504040204" pitchFamily="34" charset="-120"/>
                          <a:ea typeface="微軟正黑體" panose="020B0604030504040204" pitchFamily="34" charset="-120"/>
                        </a:rPr>
                        <a:t>年已編列軟硬體預算，擬採購新機並進行升級，其他系統相關如調整系統與檢視程式碼等作業，均已在進行中</a:t>
                      </a:r>
                      <a:endParaRPr lang="en-US" altLang="zh-TW" sz="1200" dirty="0" smtClean="0">
                        <a:latin typeface="微軟正黑體" panose="020B0604030504040204" pitchFamily="34" charset="-120"/>
                        <a:ea typeface="微軟正黑體" panose="020B0604030504040204" pitchFamily="34" charset="-120"/>
                      </a:endParaRPr>
                    </a:p>
                    <a:p>
                      <a:pPr algn="l"/>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2</a:t>
                      </a:r>
                      <a:r>
                        <a:rPr lang="en-US" altLang="zh-TW" sz="1200" dirty="0" smtClean="0">
                          <a:latin typeface="微軟正黑體" panose="020B0604030504040204" pitchFamily="34" charset="-120"/>
                          <a:ea typeface="微軟正黑體" panose="020B0604030504040204" pitchFamily="34" charset="-120"/>
                        </a:rPr>
                        <a:t>. </a:t>
                      </a:r>
                      <a:r>
                        <a:rPr lang="zh-TW" altLang="en-US" sz="1200" dirty="0" smtClean="0">
                          <a:solidFill>
                            <a:schemeClr val="tx1"/>
                          </a:solidFill>
                          <a:latin typeface="微軟正黑體" panose="020B0604030504040204" pitchFamily="34" charset="-120"/>
                          <a:ea typeface="微軟正黑體" panose="020B0604030504040204" pitchFamily="34" charset="-120"/>
                        </a:rPr>
                        <a:t>弱點處理說明</a:t>
                      </a:r>
                      <a:r>
                        <a:rPr lang="zh-TW" altLang="en-US" sz="1200" dirty="0" smtClean="0">
                          <a:latin typeface="微軟正黑體" panose="020B0604030504040204" pitchFamily="34" charset="-120"/>
                          <a:ea typeface="微軟正黑體" panose="020B0604030504040204" pitchFamily="34" charset="-120"/>
                        </a:rPr>
                        <a:t>請參考</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弱點清單列表</a:t>
                      </a:r>
                      <a:r>
                        <a:rPr lang="en-US" altLang="zh-TW" sz="1200" dirty="0" smtClean="0">
                          <a:latin typeface="微軟正黑體" panose="020B0604030504040204" pitchFamily="34" charset="-120"/>
                          <a:ea typeface="微軟正黑體" panose="020B0604030504040204" pitchFamily="34" charset="-120"/>
                        </a:rPr>
                        <a:t>”</a:t>
                      </a:r>
                    </a:p>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3. 6/22</a:t>
                      </a:r>
                      <a:r>
                        <a:rPr lang="zh-TW" altLang="en-US"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請士鈞尋找可於</a:t>
                      </a:r>
                      <a:r>
                        <a:rPr lang="en-US" altLang="zh-TW"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weblogic12c</a:t>
                      </a:r>
                      <a:r>
                        <a:rPr lang="zh-TW" altLang="en-US"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於</a:t>
                      </a:r>
                      <a:r>
                        <a:rPr lang="en-US" altLang="zh-TW" sz="1200" dirty="0" err="1"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linux</a:t>
                      </a:r>
                      <a:r>
                        <a:rPr lang="zh-TW" altLang="en-US"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環境使用的</a:t>
                      </a:r>
                      <a:r>
                        <a:rPr lang="en-US" altLang="zh-TW"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JDK</a:t>
                      </a:r>
                      <a:r>
                        <a:rPr lang="zh-TW" altLang="en-US"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版本，士鈞回覆預計</a:t>
                      </a:r>
                      <a:r>
                        <a:rPr lang="en-US" altLang="zh-TW"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6/30</a:t>
                      </a:r>
                      <a:r>
                        <a:rPr lang="zh-TW" altLang="en-US"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開始進行。</a:t>
                      </a:r>
                      <a:r>
                        <a:rPr lang="zh-TW" altLang="en-US" sz="1200" dirty="0" smtClean="0">
                          <a:solidFill>
                            <a:srgbClr val="0000FF"/>
                          </a:solidFill>
                          <a:latin typeface="Times New Roman" panose="02020603050405020304" pitchFamily="18" charset="0"/>
                          <a:ea typeface="微軟正黑體" panose="020B0604030504040204" pitchFamily="34" charset="-120"/>
                          <a:cs typeface="Times New Roman" panose="02020603050405020304" pitchFamily="18" charset="0"/>
                        </a:rPr>
                        <a:t>因</a:t>
                      </a:r>
                      <a:r>
                        <a:rPr lang="zh-TW" altLang="en-US" sz="1200" dirty="0" smtClean="0">
                          <a:solidFill>
                            <a:srgbClr val="0000FF"/>
                          </a:solidFill>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士鈞上週集中時間開發需求單，尚未開始著手尋找</a:t>
                      </a:r>
                      <a:r>
                        <a:rPr lang="en-US" altLang="zh-TW" sz="1200" dirty="0" smtClean="0">
                          <a:solidFill>
                            <a:srgbClr val="0000FF"/>
                          </a:solidFill>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JDK</a:t>
                      </a:r>
                      <a:r>
                        <a:rPr lang="zh-TW" altLang="en-US" sz="1200" dirty="0" smtClean="0">
                          <a:solidFill>
                            <a:srgbClr val="0000FF"/>
                          </a:solidFill>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a:t>
                      </a:r>
                      <a:r>
                        <a:rPr lang="zh-TW" altLang="en-US" sz="1200" dirty="0" smtClean="0">
                          <a:solidFill>
                            <a:srgbClr val="0000FF"/>
                          </a:solidFill>
                          <a:latin typeface="Times New Roman" panose="02020603050405020304" pitchFamily="18" charset="0"/>
                          <a:ea typeface="微軟正黑體" panose="020B0604030504040204" pitchFamily="34" charset="-120"/>
                          <a:cs typeface="Times New Roman" panose="02020603050405020304" pitchFamily="18" charset="0"/>
                        </a:rPr>
                        <a:t>預計本週開始進行</a:t>
                      </a:r>
                      <a:endParaRPr lang="en-US" altLang="zh-TW" sz="1200" dirty="0" smtClean="0">
                        <a:solidFill>
                          <a:srgbClr val="0000FF"/>
                        </a:solidFill>
                        <a:latin typeface="Times New Roman" panose="02020603050405020304" pitchFamily="18" charset="0"/>
                        <a:ea typeface="微軟正黑體" panose="020B0604030504040204" pitchFamily="34" charset="-120"/>
                        <a:cs typeface="Times New Roman" panose="02020603050405020304" pitchFamily="18" charset="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l"/>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AP</a:t>
                      </a:r>
                      <a:r>
                        <a:rPr lang="zh-TW" altLang="en-US" sz="1200" dirty="0" smtClean="0">
                          <a:latin typeface="微軟正黑體" panose="020B0604030504040204" pitchFamily="34" charset="-120"/>
                          <a:ea typeface="微軟正黑體" panose="020B0604030504040204" pitchFamily="34" charset="-120"/>
                        </a:rPr>
                        <a:t>汰換時程</a:t>
                      </a:r>
                      <a:r>
                        <a:rPr lang="zh-TW" altLang="en-US" sz="1200" dirty="0" smtClean="0"/>
                        <a:t>：</a:t>
                      </a:r>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110/12/31</a:t>
                      </a:r>
                      <a:endPar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296295"/>
                  </a:ext>
                </a:extLst>
              </a:tr>
              <a:tr h="822770">
                <a:tc>
                  <a:txBody>
                    <a:bodyPr/>
                    <a:lstStyle/>
                    <a:p>
                      <a:pPr algn="ctr"/>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2</a:t>
                      </a:r>
                      <a:endParaRPr lang="zh-TW" altLang="en-US" sz="1200" dirty="0" smtClean="0">
                        <a:latin typeface="Times New Roman" panose="02020603050405020304" pitchFamily="18" charset="0"/>
                        <a:ea typeface="微軟正黑體" panose="020B0604030504040204" pitchFamily="34" charset="-120"/>
                        <a:cs typeface="Times New Roman" panose="02020603050405020304" pitchFamily="18" charset="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AP</a:t>
                      </a:r>
                      <a:r>
                        <a:rPr lang="zh-TW" altLang="en-US" sz="1200" dirty="0" smtClean="0">
                          <a:latin typeface="微軟正黑體" panose="020B0604030504040204" pitchFamily="34" charset="-120"/>
                          <a:ea typeface="微軟正黑體" panose="020B0604030504040204" pitchFamily="34" charset="-120"/>
                        </a:rPr>
                        <a:t>平台轉換</a:t>
                      </a: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TW" altLang="en-US" sz="1200" dirty="0" smtClean="0">
                          <a:latin typeface="微軟正黑體" panose="020B0604030504040204" pitchFamily="34" charset="-120"/>
                          <a:ea typeface="微軟正黑體" panose="020B0604030504040204" pitchFamily="34" charset="-120"/>
                        </a:rPr>
                        <a:t>因資系預計不再與</a:t>
                      </a:r>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HP</a:t>
                      </a:r>
                      <a:r>
                        <a:rPr lang="zh-TW" altLang="en-US" sz="1200" dirty="0" smtClean="0">
                          <a:latin typeface="微軟正黑體" panose="020B0604030504040204" pitchFamily="34" charset="-120"/>
                          <a:ea typeface="微軟正黑體" panose="020B0604030504040204" pitchFamily="34" charset="-120"/>
                        </a:rPr>
                        <a:t>簽訂維護約，預算暨費用系統</a:t>
                      </a:r>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AP Server</a:t>
                      </a:r>
                      <a:r>
                        <a:rPr lang="zh-TW" altLang="en-US" sz="1200" dirty="0" smtClean="0">
                          <a:latin typeface="微軟正黑體" panose="020B0604030504040204" pitchFamily="34" charset="-120"/>
                          <a:ea typeface="微軟正黑體" panose="020B0604030504040204" pitchFamily="34" charset="-120"/>
                        </a:rPr>
                        <a:t>將由</a:t>
                      </a:r>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HP</a:t>
                      </a:r>
                      <a:r>
                        <a:rPr lang="zh-TW" altLang="en-US" sz="1200" dirty="0" smtClean="0">
                          <a:latin typeface="微軟正黑體" panose="020B0604030504040204" pitchFamily="34" charset="-120"/>
                          <a:ea typeface="微軟正黑體" panose="020B0604030504040204" pitchFamily="34" charset="-120"/>
                        </a:rPr>
                        <a:t>轉換至</a:t>
                      </a:r>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X86(</a:t>
                      </a:r>
                      <a:r>
                        <a:rPr lang="en-US" altLang="zh-TW" sz="1200" dirty="0" err="1" smtClean="0">
                          <a:latin typeface="Times New Roman" panose="02020603050405020304" pitchFamily="18" charset="0"/>
                          <a:ea typeface="微軟正黑體" panose="020B0604030504040204" pitchFamily="34" charset="-120"/>
                          <a:cs typeface="Times New Roman" panose="02020603050405020304" pitchFamily="18" charset="0"/>
                        </a:rPr>
                        <a:t>linux</a:t>
                      </a:r>
                      <a:r>
                        <a:rPr lang="en-US" altLang="zh-TW" sz="1200" dirty="0" smtClean="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dirty="0" smtClean="0">
                          <a:latin typeface="微軟正黑體" panose="020B0604030504040204" pitchFamily="34" charset="-120"/>
                          <a:ea typeface="微軟正黑體" panose="020B0604030504040204" pitchFamily="34" charset="-120"/>
                        </a:rPr>
                        <a:t>平台</a:t>
                      </a: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TW" altLang="en-US" sz="1200" dirty="0" smtClean="0">
                          <a:solidFill>
                            <a:schemeClr val="tx1"/>
                          </a:solidFill>
                          <a:latin typeface="微軟正黑體" panose="020B0604030504040204" pitchFamily="34" charset="-120"/>
                          <a:ea typeface="微軟正黑體" panose="020B0604030504040204" pitchFamily="34" charset="-120"/>
                        </a:rPr>
                        <a:t>同上</a:t>
                      </a:r>
                      <a:r>
                        <a:rPr lang="en-US" altLang="zh-TW"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1.</a:t>
                      </a:r>
                      <a:r>
                        <a:rPr lang="zh-TW" altLang="en-US"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及</a:t>
                      </a:r>
                      <a:r>
                        <a:rPr lang="en-US" altLang="zh-TW"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3.</a:t>
                      </a:r>
                      <a:endParaRPr lang="zh-TW" altLang="en-US" sz="12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endParaRPr>
                    </a:p>
                  </a:txBody>
                  <a:tcPr marL="91419" marR="91419" marT="45709" marB="45709"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l"/>
                      <a:endParaRPr lang="zh-TW" altLang="en-US" sz="1200" dirty="0">
                        <a:latin typeface="微軟正黑體" panose="020B0604030504040204" pitchFamily="34" charset="-120"/>
                        <a:ea typeface="微軟正黑體" panose="020B0604030504040204" pitchFamily="34" charset="-120"/>
                      </a:endParaRPr>
                    </a:p>
                  </a:txBody>
                  <a:tcPr anchor="ct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61537350"/>
                  </a:ext>
                </a:extLst>
              </a:tr>
            </a:tbl>
          </a:graphicData>
        </a:graphic>
      </p:graphicFrame>
      <p:graphicFrame>
        <p:nvGraphicFramePr>
          <p:cNvPr id="6" name="表格 5"/>
          <p:cNvGraphicFramePr>
            <a:graphicFrameLocks noGrp="1"/>
          </p:cNvGraphicFramePr>
          <p:nvPr>
            <p:extLst/>
          </p:nvPr>
        </p:nvGraphicFramePr>
        <p:xfrm>
          <a:off x="287168" y="4121262"/>
          <a:ext cx="8638961" cy="2505340"/>
        </p:xfrm>
        <a:graphic>
          <a:graphicData uri="http://schemas.openxmlformats.org/drawingml/2006/table">
            <a:tbl>
              <a:tblPr firstRow="1" bandRow="1">
                <a:tableStyleId>{5C22544A-7EE6-4342-B048-85BDC9FD1C3A}</a:tableStyleId>
              </a:tblPr>
              <a:tblGrid>
                <a:gridCol w="647922">
                  <a:extLst>
                    <a:ext uri="{9D8B030D-6E8A-4147-A177-3AD203B41FA5}">
                      <a16:colId xmlns:a16="http://schemas.microsoft.com/office/drawing/2014/main" val="2983679181"/>
                    </a:ext>
                  </a:extLst>
                </a:gridCol>
                <a:gridCol w="791905">
                  <a:extLst>
                    <a:ext uri="{9D8B030D-6E8A-4147-A177-3AD203B41FA5}">
                      <a16:colId xmlns:a16="http://schemas.microsoft.com/office/drawing/2014/main" val="1795452691"/>
                    </a:ext>
                  </a:extLst>
                </a:gridCol>
                <a:gridCol w="863896">
                  <a:extLst>
                    <a:ext uri="{9D8B030D-6E8A-4147-A177-3AD203B41FA5}">
                      <a16:colId xmlns:a16="http://schemas.microsoft.com/office/drawing/2014/main" val="2243165715"/>
                    </a:ext>
                  </a:extLst>
                </a:gridCol>
                <a:gridCol w="1007879">
                  <a:extLst>
                    <a:ext uri="{9D8B030D-6E8A-4147-A177-3AD203B41FA5}">
                      <a16:colId xmlns:a16="http://schemas.microsoft.com/office/drawing/2014/main" val="1500980816"/>
                    </a:ext>
                  </a:extLst>
                </a:gridCol>
                <a:gridCol w="3924876">
                  <a:extLst>
                    <a:ext uri="{9D8B030D-6E8A-4147-A177-3AD203B41FA5}">
                      <a16:colId xmlns:a16="http://schemas.microsoft.com/office/drawing/2014/main" val="1337244143"/>
                    </a:ext>
                  </a:extLst>
                </a:gridCol>
                <a:gridCol w="610578">
                  <a:extLst>
                    <a:ext uri="{9D8B030D-6E8A-4147-A177-3AD203B41FA5}">
                      <a16:colId xmlns:a16="http://schemas.microsoft.com/office/drawing/2014/main" val="1470005522"/>
                    </a:ext>
                  </a:extLst>
                </a:gridCol>
                <a:gridCol w="791905">
                  <a:extLst>
                    <a:ext uri="{9D8B030D-6E8A-4147-A177-3AD203B41FA5}">
                      <a16:colId xmlns:a16="http://schemas.microsoft.com/office/drawing/2014/main" val="2989905230"/>
                    </a:ext>
                  </a:extLst>
                </a:gridCol>
              </a:tblGrid>
              <a:tr h="431947">
                <a:tc>
                  <a:txBody>
                    <a:bodyPr/>
                    <a:lstStyle/>
                    <a:p>
                      <a:pPr algn="ctr" fontAlgn="ctr"/>
                      <a:r>
                        <a:rPr lang="zh-TW" altLang="en-US" sz="1100" b="0" u="none" strike="noStrike" dirty="0">
                          <a:solidFill>
                            <a:schemeClr val="bg1"/>
                          </a:solidFill>
                          <a:effectLst/>
                          <a:latin typeface="微軟正黑體" panose="020B0604030504040204" pitchFamily="34" charset="-120"/>
                          <a:ea typeface="微軟正黑體" panose="020B0604030504040204" pitchFamily="34" charset="-120"/>
                        </a:rPr>
                        <a:t>編號</a:t>
                      </a:r>
                      <a:endParaRPr lang="zh-TW" altLang="en-US" sz="1100" b="0" i="0" u="none" strike="noStrike" dirty="0">
                        <a:solidFill>
                          <a:schemeClr val="bg1"/>
                        </a:solidFill>
                        <a:effectLst/>
                        <a:latin typeface="微軟正黑體" panose="020B0604030504040204" pitchFamily="34" charset="-120"/>
                        <a:ea typeface="微軟正黑體" panose="020B0604030504040204" pitchFamily="34" charset="-120"/>
                      </a:endParaRPr>
                    </a:p>
                  </a:txBody>
                  <a:tcPr marL="8317" marR="8317" marT="8317" marB="0" anchor="ctr">
                    <a:solidFill>
                      <a:srgbClr val="0070C0"/>
                    </a:solidFill>
                  </a:tcPr>
                </a:tc>
                <a:tc>
                  <a:txBody>
                    <a:bodyPr/>
                    <a:lstStyle/>
                    <a:p>
                      <a:pPr algn="ctr" fontAlgn="ctr"/>
                      <a:r>
                        <a:rPr lang="zh-TW" altLang="en-US" sz="1100" b="0" u="none" strike="noStrike" dirty="0">
                          <a:solidFill>
                            <a:schemeClr val="bg1"/>
                          </a:solidFill>
                          <a:effectLst/>
                          <a:latin typeface="微軟正黑體" panose="020B0604030504040204" pitchFamily="34" charset="-120"/>
                          <a:ea typeface="微軟正黑體" panose="020B0604030504040204" pitchFamily="34" charset="-120"/>
                        </a:rPr>
                        <a:t>主機</a:t>
                      </a:r>
                      <a:r>
                        <a:rPr lang="en-US" altLang="zh-TW" sz="1100" b="0" u="none" strike="noStrike" dirty="0">
                          <a:solidFill>
                            <a:schemeClr val="bg1"/>
                          </a:solidFill>
                          <a:effectLst/>
                          <a:latin typeface="微軟正黑體" panose="020B0604030504040204" pitchFamily="34" charset="-120"/>
                          <a:ea typeface="微軟正黑體" panose="020B0604030504040204" pitchFamily="34" charset="-120"/>
                        </a:rPr>
                        <a:t>/</a:t>
                      </a:r>
                      <a:r>
                        <a:rPr lang="zh-TW" altLang="en-US" sz="1100" b="0" u="none" strike="noStrike" dirty="0">
                          <a:solidFill>
                            <a:schemeClr val="bg1"/>
                          </a:solidFill>
                          <a:effectLst/>
                          <a:latin typeface="微軟正黑體" panose="020B0604030504040204" pitchFamily="34" charset="-120"/>
                          <a:ea typeface="微軟正黑體" panose="020B0604030504040204" pitchFamily="34" charset="-120"/>
                        </a:rPr>
                        <a:t>網頁</a:t>
                      </a:r>
                      <a:endParaRPr lang="zh-TW" altLang="en-US" sz="1100" b="0" i="0" u="none" strike="noStrike" dirty="0">
                        <a:solidFill>
                          <a:schemeClr val="bg1"/>
                        </a:solidFill>
                        <a:effectLst/>
                        <a:latin typeface="微軟正黑體" panose="020B0604030504040204" pitchFamily="34" charset="-120"/>
                        <a:ea typeface="微軟正黑體" panose="020B0604030504040204" pitchFamily="34" charset="-120"/>
                      </a:endParaRPr>
                    </a:p>
                  </a:txBody>
                  <a:tcPr marL="8317" marR="8317" marT="8317" marB="0" anchor="ctr">
                    <a:solidFill>
                      <a:srgbClr val="0070C0"/>
                    </a:solidFill>
                  </a:tcPr>
                </a:tc>
                <a:tc>
                  <a:txBody>
                    <a:bodyPr/>
                    <a:lstStyle/>
                    <a:p>
                      <a:pPr algn="ctr" fontAlgn="ctr"/>
                      <a:r>
                        <a:rPr lang="zh-TW" altLang="en-US" sz="1100" b="0" u="none" strike="noStrike" dirty="0">
                          <a:solidFill>
                            <a:schemeClr val="bg1"/>
                          </a:solidFill>
                          <a:effectLst/>
                          <a:latin typeface="微軟正黑體" panose="020B0604030504040204" pitchFamily="34" charset="-120"/>
                          <a:ea typeface="微軟正黑體" panose="020B0604030504040204" pitchFamily="34" charset="-120"/>
                        </a:rPr>
                        <a:t>網路位址</a:t>
                      </a:r>
                      <a:endParaRPr lang="zh-TW" altLang="en-US" sz="1100" b="0" i="0" u="none" strike="noStrike" dirty="0">
                        <a:solidFill>
                          <a:schemeClr val="bg1"/>
                        </a:solidFill>
                        <a:effectLst/>
                        <a:latin typeface="微軟正黑體" panose="020B0604030504040204" pitchFamily="34" charset="-120"/>
                        <a:ea typeface="微軟正黑體" panose="020B0604030504040204" pitchFamily="34" charset="-120"/>
                      </a:endParaRPr>
                    </a:p>
                  </a:txBody>
                  <a:tcPr marL="8317" marR="8317" marT="8317" marB="0" anchor="ctr">
                    <a:solidFill>
                      <a:srgbClr val="0070C0"/>
                    </a:solidFill>
                  </a:tcPr>
                </a:tc>
                <a:tc>
                  <a:txBody>
                    <a:bodyPr/>
                    <a:lstStyle/>
                    <a:p>
                      <a:pPr algn="ctr" fontAlgn="ctr"/>
                      <a:r>
                        <a:rPr lang="zh-TW" altLang="en-US" sz="1100" b="0" u="none" strike="noStrike" dirty="0">
                          <a:solidFill>
                            <a:schemeClr val="bg1"/>
                          </a:solidFill>
                          <a:effectLst/>
                          <a:latin typeface="微軟正黑體" panose="020B0604030504040204" pitchFamily="34" charset="-120"/>
                          <a:ea typeface="微軟正黑體" panose="020B0604030504040204" pitchFamily="34" charset="-120"/>
                        </a:rPr>
                        <a:t>弱點數</a:t>
                      </a:r>
                      <a:br>
                        <a:rPr lang="zh-TW" altLang="en-US" sz="1100" b="0" u="none" strike="noStrike" dirty="0">
                          <a:solidFill>
                            <a:schemeClr val="bg1"/>
                          </a:solidFill>
                          <a:effectLst/>
                          <a:latin typeface="微軟正黑體" panose="020B0604030504040204" pitchFamily="34" charset="-120"/>
                          <a:ea typeface="微軟正黑體" panose="020B0604030504040204" pitchFamily="34" charset="-120"/>
                        </a:rPr>
                      </a:br>
                      <a:r>
                        <a:rPr lang="en-US" altLang="zh-TW" sz="1100" b="0" u="none" strike="noStrike" dirty="0" smtClean="0">
                          <a:solidFill>
                            <a:schemeClr val="bg1"/>
                          </a:solidFill>
                          <a:effectLst/>
                          <a:latin typeface="微軟正黑體" panose="020B0604030504040204" pitchFamily="34" charset="-120"/>
                          <a:ea typeface="微軟正黑體" panose="020B0604030504040204" pitchFamily="34" charset="-120"/>
                        </a:rPr>
                        <a:t>(</a:t>
                      </a:r>
                      <a:r>
                        <a:rPr lang="zh-TW" altLang="en-US" sz="1100" b="0" u="none" strike="noStrike" dirty="0" smtClean="0">
                          <a:solidFill>
                            <a:schemeClr val="bg1"/>
                          </a:solidFill>
                          <a:effectLst/>
                          <a:latin typeface="微軟正黑體" panose="020B0604030504040204" pitchFamily="34" charset="-120"/>
                          <a:ea typeface="微軟正黑體" panose="020B0604030504040204" pitchFamily="34" charset="-120"/>
                        </a:rPr>
                        <a:t>重大</a:t>
                      </a:r>
                      <a:r>
                        <a:rPr lang="en-US" altLang="zh-TW" sz="1100" b="0" u="none" strike="noStrike" dirty="0" smtClean="0">
                          <a:solidFill>
                            <a:schemeClr val="bg1"/>
                          </a:solidFill>
                          <a:effectLst/>
                          <a:latin typeface="微軟正黑體" panose="020B0604030504040204" pitchFamily="34" charset="-120"/>
                          <a:ea typeface="微軟正黑體" panose="020B0604030504040204" pitchFamily="34" charset="-120"/>
                        </a:rPr>
                        <a:t>/</a:t>
                      </a:r>
                      <a:r>
                        <a:rPr lang="zh-TW" altLang="en-US" sz="1100" b="0" u="none" strike="noStrike" dirty="0" smtClean="0">
                          <a:solidFill>
                            <a:schemeClr val="bg1"/>
                          </a:solidFill>
                          <a:effectLst/>
                          <a:latin typeface="微軟正黑體" panose="020B0604030504040204" pitchFamily="34" charset="-120"/>
                          <a:ea typeface="微軟正黑體" panose="020B0604030504040204" pitchFamily="34" charset="-120"/>
                        </a:rPr>
                        <a:t>高</a:t>
                      </a:r>
                      <a:r>
                        <a:rPr lang="en-US" altLang="zh-TW" sz="1100" b="0" u="none" strike="noStrike" dirty="0" smtClean="0">
                          <a:solidFill>
                            <a:schemeClr val="bg1"/>
                          </a:solidFill>
                          <a:effectLst/>
                          <a:latin typeface="微軟正黑體" panose="020B0604030504040204" pitchFamily="34" charset="-120"/>
                          <a:ea typeface="微軟正黑體" panose="020B0604030504040204" pitchFamily="34" charset="-120"/>
                        </a:rPr>
                        <a:t>/</a:t>
                      </a:r>
                      <a:r>
                        <a:rPr lang="zh-TW" altLang="en-US" sz="1100" b="0" u="none" strike="noStrike" dirty="0" smtClean="0">
                          <a:solidFill>
                            <a:schemeClr val="bg1"/>
                          </a:solidFill>
                          <a:effectLst/>
                          <a:latin typeface="微軟正黑體" panose="020B0604030504040204" pitchFamily="34" charset="-120"/>
                          <a:ea typeface="微軟正黑體" panose="020B0604030504040204" pitchFamily="34" charset="-120"/>
                        </a:rPr>
                        <a:t>中</a:t>
                      </a:r>
                      <a:r>
                        <a:rPr lang="en-US" altLang="zh-TW" sz="1100" b="0" u="none" strike="noStrike" dirty="0">
                          <a:solidFill>
                            <a:schemeClr val="bg1"/>
                          </a:solidFill>
                          <a:effectLst/>
                          <a:latin typeface="微軟正黑體" panose="020B0604030504040204" pitchFamily="34" charset="-120"/>
                          <a:ea typeface="微軟正黑體" panose="020B0604030504040204" pitchFamily="34" charset="-120"/>
                        </a:rPr>
                        <a:t>/</a:t>
                      </a:r>
                      <a:r>
                        <a:rPr lang="zh-TW" altLang="en-US" sz="1100" b="0" u="none" strike="noStrike" dirty="0">
                          <a:solidFill>
                            <a:schemeClr val="bg1"/>
                          </a:solidFill>
                          <a:effectLst/>
                          <a:latin typeface="微軟正黑體" panose="020B0604030504040204" pitchFamily="34" charset="-120"/>
                          <a:ea typeface="微軟正黑體" panose="020B0604030504040204" pitchFamily="34" charset="-120"/>
                        </a:rPr>
                        <a:t>低</a:t>
                      </a:r>
                      <a:r>
                        <a:rPr lang="en-US" altLang="zh-TW" sz="1100" b="0" u="none" strike="noStrike" dirty="0">
                          <a:solidFill>
                            <a:schemeClr val="bg1"/>
                          </a:solidFill>
                          <a:effectLst/>
                          <a:latin typeface="微軟正黑體" panose="020B0604030504040204" pitchFamily="34" charset="-120"/>
                          <a:ea typeface="微軟正黑體" panose="020B0604030504040204" pitchFamily="34" charset="-120"/>
                        </a:rPr>
                        <a:t>)</a:t>
                      </a:r>
                      <a:endPar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endParaRPr>
                    </a:p>
                  </a:txBody>
                  <a:tcPr marL="8317" marR="8317" marT="8317" marB="0" anchor="ctr">
                    <a:solidFill>
                      <a:srgbClr val="0070C0"/>
                    </a:solidFill>
                  </a:tcPr>
                </a:tc>
                <a:tc>
                  <a:txBody>
                    <a:bodyPr/>
                    <a:lstStyle/>
                    <a:p>
                      <a:pPr algn="ctr" fontAlgn="ctr"/>
                      <a:r>
                        <a:rPr lang="zh-TW" altLang="en-US" sz="1100" b="0" u="none" strike="noStrike" dirty="0">
                          <a:solidFill>
                            <a:schemeClr val="bg1"/>
                          </a:solidFill>
                          <a:effectLst/>
                          <a:latin typeface="微軟正黑體" panose="020B0604030504040204" pitchFamily="34" charset="-120"/>
                          <a:ea typeface="微軟正黑體" panose="020B0604030504040204" pitchFamily="34" charset="-120"/>
                        </a:rPr>
                        <a:t>處理說明</a:t>
                      </a:r>
                      <a:endParaRPr lang="zh-TW" altLang="en-US" sz="1100" b="0" i="0" u="none" strike="noStrike" dirty="0">
                        <a:solidFill>
                          <a:schemeClr val="bg1"/>
                        </a:solidFill>
                        <a:effectLst/>
                        <a:latin typeface="微軟正黑體" panose="020B0604030504040204" pitchFamily="34" charset="-120"/>
                        <a:ea typeface="微軟正黑體" panose="020B0604030504040204" pitchFamily="34" charset="-120"/>
                      </a:endParaRPr>
                    </a:p>
                  </a:txBody>
                  <a:tcPr marL="8317" marR="8317" marT="8317" marB="0" anchor="ctr">
                    <a:solidFill>
                      <a:srgbClr val="0070C0"/>
                    </a:solidFill>
                  </a:tcPr>
                </a:tc>
                <a:tc>
                  <a:txBody>
                    <a:bodyPr/>
                    <a:lstStyle/>
                    <a:p>
                      <a:pPr algn="ctr" fontAlgn="ctr"/>
                      <a:r>
                        <a:rPr lang="zh-TW" altLang="en-US" sz="1100" b="0" u="none" strike="noStrike" dirty="0">
                          <a:solidFill>
                            <a:schemeClr val="bg1"/>
                          </a:solidFill>
                          <a:effectLst/>
                          <a:latin typeface="微軟正黑體" panose="020B0604030504040204" pitchFamily="34" charset="-120"/>
                          <a:ea typeface="微軟正黑體" panose="020B0604030504040204" pitchFamily="34" charset="-120"/>
                        </a:rPr>
                        <a:t>狀態</a:t>
                      </a:r>
                      <a:endParaRPr lang="zh-TW" altLang="en-US" sz="1100" b="0" i="0" u="none" strike="noStrike" dirty="0">
                        <a:solidFill>
                          <a:schemeClr val="bg1"/>
                        </a:solidFill>
                        <a:effectLst/>
                        <a:latin typeface="微軟正黑體" panose="020B0604030504040204" pitchFamily="34" charset="-120"/>
                        <a:ea typeface="微軟正黑體" panose="020B0604030504040204" pitchFamily="34" charset="-120"/>
                      </a:endParaRPr>
                    </a:p>
                  </a:txBody>
                  <a:tcPr marL="8317" marR="8317" marT="8317" marB="0" anchor="ctr">
                    <a:solidFill>
                      <a:srgbClr val="0070C0"/>
                    </a:solidFill>
                  </a:tcPr>
                </a:tc>
                <a:tc>
                  <a:txBody>
                    <a:bodyPr/>
                    <a:lstStyle/>
                    <a:p>
                      <a:pPr algn="ctr" fontAlgn="ctr"/>
                      <a:r>
                        <a:rPr lang="zh-TW" altLang="en-US" sz="1100" b="0" u="none" strike="noStrike" dirty="0">
                          <a:solidFill>
                            <a:schemeClr val="bg1"/>
                          </a:solidFill>
                          <a:effectLst/>
                          <a:latin typeface="微軟正黑體" panose="020B0604030504040204" pitchFamily="34" charset="-120"/>
                          <a:ea typeface="微軟正黑體" panose="020B0604030504040204" pitchFamily="34" charset="-120"/>
                        </a:rPr>
                        <a:t>預計完成日</a:t>
                      </a:r>
                      <a:endParaRPr lang="zh-TW" altLang="en-US" sz="1100" b="0" i="0" u="none" strike="noStrike" dirty="0">
                        <a:solidFill>
                          <a:schemeClr val="bg1"/>
                        </a:solidFill>
                        <a:effectLst/>
                        <a:latin typeface="微軟正黑體" panose="020B0604030504040204" pitchFamily="34" charset="-120"/>
                        <a:ea typeface="微軟正黑體" panose="020B0604030504040204" pitchFamily="34" charset="-120"/>
                      </a:endParaRPr>
                    </a:p>
                  </a:txBody>
                  <a:tcPr marL="8317" marR="8317" marT="8317" marB="0" anchor="ctr">
                    <a:solidFill>
                      <a:srgbClr val="0070C0"/>
                    </a:solidFill>
                  </a:tcPr>
                </a:tc>
                <a:extLst>
                  <a:ext uri="{0D108BD9-81ED-4DB2-BD59-A6C34878D82A}">
                    <a16:rowId xmlns:a16="http://schemas.microsoft.com/office/drawing/2014/main" val="991241868"/>
                  </a:ext>
                </a:extLst>
              </a:tr>
              <a:tr h="929425">
                <a:tc>
                  <a:txBody>
                    <a:bodyPr/>
                    <a:lstStyle/>
                    <a:p>
                      <a:pPr algn="ctr"/>
                      <a:r>
                        <a:rPr lang="en-US" altLang="zh-TW" sz="1100" dirty="0" smtClean="0">
                          <a:latin typeface="Times New Roman" panose="02020603050405020304" pitchFamily="18" charset="0"/>
                          <a:ea typeface="微軟正黑體" panose="020B0604030504040204" pitchFamily="34" charset="-120"/>
                          <a:cs typeface="Times New Roman" panose="02020603050405020304" pitchFamily="18" charset="0"/>
                        </a:rPr>
                        <a:t>468</a:t>
                      </a:r>
                      <a:endParaRPr lang="zh-TW" altLang="en-US" sz="11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91419" marR="91419" marT="45709" marB="45709" anchor="ctr"/>
                </a:tc>
                <a:tc>
                  <a:txBody>
                    <a:bodyPr/>
                    <a:lstStyle/>
                    <a:p>
                      <a:pPr algn="l"/>
                      <a:r>
                        <a:rPr lang="zh-TW" altLang="en-US" sz="1100" dirty="0" smtClean="0">
                          <a:latin typeface="微軟正黑體" panose="020B0604030504040204" pitchFamily="34" charset="-120"/>
                          <a:ea typeface="微軟正黑體" panose="020B0604030504040204" pitchFamily="34" charset="-120"/>
                        </a:rPr>
                        <a:t>測試機</a:t>
                      </a:r>
                      <a:r>
                        <a:rPr lang="en-US" altLang="zh-TW" sz="1100" dirty="0" smtClean="0">
                          <a:latin typeface="微軟正黑體" panose="020B0604030504040204" pitchFamily="34" charset="-120"/>
                          <a:ea typeface="微軟正黑體" panose="020B0604030504040204" pitchFamily="34" charset="-120"/>
                        </a:rPr>
                        <a:t>(</a:t>
                      </a:r>
                      <a:r>
                        <a:rPr lang="zh-TW" altLang="en-US" sz="1100" dirty="0" smtClean="0">
                          <a:latin typeface="微軟正黑體" panose="020B0604030504040204" pitchFamily="34" charset="-120"/>
                          <a:ea typeface="微軟正黑體" panose="020B0604030504040204" pitchFamily="34" charset="-120"/>
                        </a:rPr>
                        <a:t>部追蹤</a:t>
                      </a:r>
                      <a:r>
                        <a:rPr lang="en-US" altLang="zh-TW" sz="1100" dirty="0" smtClean="0">
                          <a:latin typeface="微軟正黑體" panose="020B0604030504040204" pitchFamily="34" charset="-120"/>
                          <a:ea typeface="微軟正黑體" panose="020B0604030504040204" pitchFamily="34" charset="-120"/>
                        </a:rPr>
                        <a:t>)</a:t>
                      </a:r>
                      <a:endParaRPr lang="zh-TW" altLang="en-US" sz="1100" dirty="0">
                        <a:latin typeface="微軟正黑體" panose="020B0604030504040204" pitchFamily="34" charset="-120"/>
                        <a:ea typeface="微軟正黑體" panose="020B0604030504040204" pitchFamily="34" charset="-120"/>
                      </a:endParaRPr>
                    </a:p>
                  </a:txBody>
                  <a:tcPr marL="91419" marR="91419" marT="45709" marB="45709" anchor="ctr"/>
                </a:tc>
                <a:tc>
                  <a:txBody>
                    <a:bodyPr/>
                    <a:lstStyle/>
                    <a:p>
                      <a:pPr algn="ctr"/>
                      <a:r>
                        <a:rPr lang="en-US" altLang="zh-TW" sz="1100" dirty="0" smtClean="0">
                          <a:latin typeface="+mn-lt"/>
                          <a:ea typeface="微軟正黑體" panose="020B0604030504040204" pitchFamily="34" charset="-120"/>
                        </a:rPr>
                        <a:t>10.11.50.45</a:t>
                      </a:r>
                      <a:endParaRPr lang="zh-TW" altLang="en-US" sz="1100" dirty="0">
                        <a:latin typeface="+mn-lt"/>
                        <a:ea typeface="微軟正黑體" panose="020B0604030504040204" pitchFamily="34" charset="-120"/>
                      </a:endParaRPr>
                    </a:p>
                  </a:txBody>
                  <a:tcPr marL="91419" marR="91419" marT="45709" marB="45709" anchor="ctr"/>
                </a:tc>
                <a:tc>
                  <a:txBody>
                    <a:bodyPr/>
                    <a:lstStyle/>
                    <a:p>
                      <a:pPr algn="ctr"/>
                      <a:r>
                        <a:rPr lang="en-US" altLang="zh-TW" sz="1100" dirty="0" smtClean="0">
                          <a:latin typeface="+mn-lt"/>
                          <a:ea typeface="微軟正黑體" panose="020B0604030504040204" pitchFamily="34" charset="-120"/>
                        </a:rPr>
                        <a:t>3/4/31/7</a:t>
                      </a:r>
                      <a:endParaRPr lang="zh-TW" altLang="en-US" sz="1100" dirty="0">
                        <a:latin typeface="+mn-lt"/>
                        <a:ea typeface="微軟正黑體" panose="020B0604030504040204" pitchFamily="34" charset="-120"/>
                      </a:endParaRPr>
                    </a:p>
                  </a:txBody>
                  <a:tcPr marL="91419" marR="91419" marT="45709" marB="4570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solidFill>
                            <a:schemeClr val="tx1"/>
                          </a:solidFill>
                          <a:latin typeface="微軟正黑體" panose="020B0604030504040204" pitchFamily="34" charset="-120"/>
                          <a:ea typeface="微軟正黑體" panose="020B0604030504040204" pitchFamily="34" charset="-120"/>
                        </a:rPr>
                        <a:t>修補方式採「延後修補」，進度說明如下</a:t>
                      </a:r>
                      <a:endParaRPr lang="en-US" altLang="zh-TW" sz="1100" dirty="0" smtClean="0">
                        <a:solidFill>
                          <a:schemeClr val="tx1"/>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1</a:t>
                      </a:r>
                      <a:r>
                        <a:rPr lang="en-US" altLang="zh-TW" sz="1100" dirty="0" smtClean="0">
                          <a:solidFill>
                            <a:schemeClr val="tx1"/>
                          </a:solidFill>
                          <a:latin typeface="微軟正黑體" panose="020B0604030504040204" pitchFamily="34" charset="-120"/>
                          <a:ea typeface="微軟正黑體" panose="020B0604030504040204" pitchFamily="34" charset="-120"/>
                        </a:rPr>
                        <a:t>.</a:t>
                      </a:r>
                      <a:r>
                        <a:rPr lang="zh-TW" altLang="en-US" sz="1100" dirty="0" smtClean="0">
                          <a:solidFill>
                            <a:schemeClr val="tx1"/>
                          </a:solidFill>
                          <a:latin typeface="微軟正黑體" panose="020B0604030504040204" pitchFamily="34" charset="-120"/>
                          <a:ea typeface="微軟正黑體" panose="020B0604030504040204" pitchFamily="34" charset="-120"/>
                        </a:rPr>
                        <a:t>新測試機安裝遇到無法安裝</a:t>
                      </a:r>
                      <a:r>
                        <a:rPr lang="en-US" altLang="zh-TW" sz="11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JDK1.7</a:t>
                      </a:r>
                      <a:r>
                        <a:rPr lang="zh-TW" altLang="en-US" sz="1100" dirty="0" smtClean="0">
                          <a:solidFill>
                            <a:schemeClr val="tx1"/>
                          </a:solidFill>
                          <a:latin typeface="微軟正黑體" panose="020B0604030504040204" pitchFamily="34" charset="-120"/>
                          <a:ea typeface="微軟正黑體" panose="020B0604030504040204" pitchFamily="34" charset="-120"/>
                        </a:rPr>
                        <a:t>問題，</a:t>
                      </a:r>
                      <a:r>
                        <a:rPr lang="en-US" altLang="zh-TW" sz="11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4/10</a:t>
                      </a:r>
                      <a:r>
                        <a:rPr lang="zh-TW" altLang="en-US" sz="1100"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士鈞回覆</a:t>
                      </a:r>
                      <a:r>
                        <a:rPr lang="en-US" altLang="zh-TW" sz="1100" dirty="0" err="1"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weblogic</a:t>
                      </a:r>
                      <a:r>
                        <a:rPr lang="en-US" altLang="zh-TW" sz="11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 12C</a:t>
                      </a:r>
                      <a:r>
                        <a:rPr lang="zh-TW" altLang="en-US" sz="1100"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版本不支援</a:t>
                      </a:r>
                      <a:r>
                        <a:rPr lang="en-US" altLang="zh-TW" sz="11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JDK1.7</a:t>
                      </a:r>
                      <a:r>
                        <a:rPr lang="zh-TW" altLang="en-US" sz="1100"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，士鈞預計之後再找其他付費版</a:t>
                      </a:r>
                      <a:r>
                        <a:rPr lang="en-US" altLang="zh-TW" sz="11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JDK1.8</a:t>
                      </a:r>
                      <a:r>
                        <a:rPr lang="zh-TW" altLang="en-US" sz="1100"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嘗試安裝，以解決弱掃問題</a:t>
                      </a:r>
                      <a:endParaRPr lang="en-US" altLang="zh-TW" sz="1100" dirty="0" smtClean="0">
                        <a:solidFill>
                          <a:schemeClr val="tx1"/>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rPr>
                        <a:t>2.4/15</a:t>
                      </a:r>
                      <a:r>
                        <a:rPr lang="zh-TW" altLang="en-US" sz="1100" dirty="0" smtClean="0">
                          <a:solidFill>
                            <a:schemeClr val="tx1"/>
                          </a:solidFill>
                          <a:latin typeface="微軟正黑體" panose="020B0604030504040204" pitchFamily="34" charset="-120"/>
                          <a:ea typeface="微軟正黑體" panose="020B0604030504040204" pitchFamily="34" charset="-120"/>
                        </a:rPr>
                        <a:t>已完成延後修補申請</a:t>
                      </a:r>
                      <a:endParaRPr lang="en-US" altLang="zh-TW" sz="1100" dirty="0" smtClean="0">
                        <a:solidFill>
                          <a:schemeClr val="tx1"/>
                        </a:solidFill>
                        <a:latin typeface="微軟正黑體" panose="020B0604030504040204" pitchFamily="34" charset="-120"/>
                        <a:ea typeface="微軟正黑體" panose="020B0604030504040204" pitchFamily="34" charset="-120"/>
                      </a:endParaRPr>
                    </a:p>
                  </a:txBody>
                  <a:tcPr marL="91419" marR="91419" marT="45709" marB="45709" anchor="ctr"/>
                </a:tc>
                <a:tc>
                  <a:txBody>
                    <a:bodyPr/>
                    <a:lstStyle/>
                    <a:p>
                      <a:pPr algn="ctr"/>
                      <a:r>
                        <a:rPr lang="zh-TW" altLang="en-US" sz="1100" dirty="0" smtClean="0">
                          <a:latin typeface="微軟正黑體" panose="020B0604030504040204" pitchFamily="34" charset="-120"/>
                          <a:ea typeface="微軟正黑體" panose="020B0604030504040204" pitchFamily="34" charset="-120"/>
                        </a:rPr>
                        <a:t>進行中</a:t>
                      </a:r>
                      <a:endParaRPr lang="zh-TW" altLang="en-US" sz="1100" dirty="0">
                        <a:latin typeface="微軟正黑體" panose="020B0604030504040204" pitchFamily="34" charset="-120"/>
                        <a:ea typeface="微軟正黑體" panose="020B0604030504040204" pitchFamily="34" charset="-120"/>
                      </a:endParaRPr>
                    </a:p>
                  </a:txBody>
                  <a:tcPr marL="91419" marR="91419" marT="45709" marB="45709" anchor="ctr"/>
                </a:tc>
                <a:tc>
                  <a:txBody>
                    <a:bodyPr/>
                    <a:lstStyle/>
                    <a:p>
                      <a:pPr algn="ctr"/>
                      <a:r>
                        <a:rPr lang="en-US" altLang="zh-TW" sz="1100" dirty="0" smtClean="0">
                          <a:latin typeface="+mn-lt"/>
                          <a:ea typeface="微軟正黑體" panose="020B0604030504040204" pitchFamily="34" charset="-120"/>
                        </a:rPr>
                        <a:t>110/12/31</a:t>
                      </a:r>
                      <a:endParaRPr lang="zh-TW" altLang="en-US" sz="1100" dirty="0">
                        <a:latin typeface="+mn-lt"/>
                        <a:ea typeface="微軟正黑體" panose="020B0604030504040204" pitchFamily="34" charset="-120"/>
                      </a:endParaRPr>
                    </a:p>
                  </a:txBody>
                  <a:tcPr marL="91419" marR="91419" marT="45709" marB="45709" anchor="ctr"/>
                </a:tc>
                <a:extLst>
                  <a:ext uri="{0D108BD9-81ED-4DB2-BD59-A6C34878D82A}">
                    <a16:rowId xmlns:a16="http://schemas.microsoft.com/office/drawing/2014/main" val="2959084305"/>
                  </a:ext>
                </a:extLst>
              </a:tr>
              <a:tr h="717077">
                <a:tc>
                  <a:txBody>
                    <a:bodyPr/>
                    <a:lstStyle/>
                    <a:p>
                      <a:pPr algn="ctr"/>
                      <a:r>
                        <a:rPr lang="en-US" altLang="zh-TW" sz="1100" dirty="0" smtClean="0">
                          <a:latin typeface="Times New Roman" panose="02020603050405020304" pitchFamily="18" charset="0"/>
                          <a:ea typeface="微軟正黑體" panose="020B0604030504040204" pitchFamily="34" charset="-120"/>
                          <a:cs typeface="Times New Roman" panose="02020603050405020304" pitchFamily="18" charset="0"/>
                        </a:rPr>
                        <a:t>820</a:t>
                      </a:r>
                      <a:r>
                        <a:rPr lang="zh-TW" altLang="en-US" sz="1100" dirty="0" smtClean="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100" dirty="0" smtClean="0">
                          <a:latin typeface="Times New Roman" panose="02020603050405020304" pitchFamily="18" charset="0"/>
                          <a:ea typeface="微軟正黑體" panose="020B0604030504040204" pitchFamily="34" charset="-120"/>
                          <a:cs typeface="Times New Roman" panose="02020603050405020304" pitchFamily="18" charset="0"/>
                        </a:rPr>
                        <a:t>1088</a:t>
                      </a:r>
                      <a:endParaRPr lang="zh-TW" altLang="en-US" sz="11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91419" marR="91419" marT="45709" marB="45709" anchor="ctr"/>
                </a:tc>
                <a:tc>
                  <a:txBody>
                    <a:bodyPr/>
                    <a:lstStyle/>
                    <a:p>
                      <a:pPr algn="l"/>
                      <a:r>
                        <a:rPr lang="zh-TW" altLang="en-US" sz="1100" dirty="0" smtClean="0">
                          <a:latin typeface="微軟正黑體" panose="020B0604030504040204" pitchFamily="34" charset="-120"/>
                          <a:ea typeface="微軟正黑體" panose="020B0604030504040204" pitchFamily="34" charset="-120"/>
                        </a:rPr>
                        <a:t>測試機</a:t>
                      </a:r>
                      <a:r>
                        <a:rPr lang="en-US" altLang="zh-TW" sz="1100" dirty="0" smtClean="0">
                          <a:latin typeface="微軟正黑體" panose="020B0604030504040204" pitchFamily="34" charset="-120"/>
                          <a:ea typeface="微軟正黑體" panose="020B0604030504040204" pitchFamily="34" charset="-120"/>
                        </a:rPr>
                        <a:t>(</a:t>
                      </a:r>
                      <a:r>
                        <a:rPr lang="zh-TW" altLang="en-US" sz="1100" dirty="0" smtClean="0">
                          <a:latin typeface="微軟正黑體" panose="020B0604030504040204" pitchFamily="34" charset="-120"/>
                          <a:ea typeface="微軟正黑體" panose="020B0604030504040204" pitchFamily="34" charset="-120"/>
                        </a:rPr>
                        <a:t>資安追蹤</a:t>
                      </a:r>
                      <a:r>
                        <a:rPr lang="en-US" altLang="zh-TW" sz="1100" dirty="0" smtClean="0">
                          <a:latin typeface="微軟正黑體" panose="020B0604030504040204" pitchFamily="34" charset="-120"/>
                          <a:ea typeface="微軟正黑體" panose="020B0604030504040204" pitchFamily="34" charset="-120"/>
                        </a:rPr>
                        <a:t>)</a:t>
                      </a:r>
                      <a:endParaRPr lang="zh-TW" altLang="en-US" sz="1100" dirty="0">
                        <a:latin typeface="微軟正黑體" panose="020B0604030504040204" pitchFamily="34" charset="-120"/>
                        <a:ea typeface="微軟正黑體" panose="020B0604030504040204" pitchFamily="34" charset="-120"/>
                      </a:endParaRPr>
                    </a:p>
                  </a:txBody>
                  <a:tcPr marL="91419" marR="91419" marT="45709" marB="4570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latin typeface="+mn-lt"/>
                          <a:ea typeface="微軟正黑體" panose="020B0604030504040204" pitchFamily="34" charset="-120"/>
                        </a:rPr>
                        <a:t>10.11.50.45</a:t>
                      </a:r>
                      <a:endParaRPr lang="zh-TW" altLang="en-US" sz="1100" dirty="0" smtClean="0">
                        <a:latin typeface="+mn-lt"/>
                        <a:ea typeface="微軟正黑體" panose="020B0604030504040204" pitchFamily="34" charset="-120"/>
                      </a:endParaRPr>
                    </a:p>
                  </a:txBody>
                  <a:tcPr marL="91419" marR="91419" marT="45709" marB="45709" anchor="ctr"/>
                </a:tc>
                <a:tc>
                  <a:txBody>
                    <a:bodyPr/>
                    <a:lstStyle/>
                    <a:p>
                      <a:pPr algn="ctr"/>
                      <a:r>
                        <a:rPr lang="en-US" altLang="zh-TW" sz="1100" dirty="0" smtClean="0">
                          <a:latin typeface="+mn-lt"/>
                          <a:ea typeface="微軟正黑體" panose="020B0604030504040204" pitchFamily="34" charset="-120"/>
                        </a:rPr>
                        <a:t>1/2/14/2</a:t>
                      </a:r>
                      <a:endParaRPr lang="zh-TW" altLang="en-US" sz="1100" dirty="0">
                        <a:latin typeface="+mn-lt"/>
                        <a:ea typeface="微軟正黑體" panose="020B0604030504040204" pitchFamily="34" charset="-120"/>
                      </a:endParaRPr>
                    </a:p>
                  </a:txBody>
                  <a:tcPr marL="91419" marR="91419" marT="45709" marB="4570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solidFill>
                            <a:schemeClr val="tx1"/>
                          </a:solidFill>
                          <a:latin typeface="微軟正黑體" panose="020B0604030504040204" pitchFamily="34" charset="-120"/>
                          <a:ea typeface="微軟正黑體" panose="020B0604030504040204" pitchFamily="34" charset="-120"/>
                        </a:rPr>
                        <a:t>修補方式採「延後修補」，</a:t>
                      </a:r>
                      <a:r>
                        <a:rPr lang="zh-TW" altLang="en-US" sz="1100" u="none"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進度說明如下</a:t>
                      </a:r>
                      <a:endParaRPr lang="en-US" altLang="zh-TW" sz="1100" u="none"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u="none"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1.</a:t>
                      </a:r>
                      <a:r>
                        <a:rPr lang="zh-TW" altLang="en-US" sz="1100" u="none"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同上</a:t>
                      </a:r>
                      <a:endParaRPr lang="en-US" altLang="zh-TW" sz="1100" u="none"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u="none" dirty="0" smtClean="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sym typeface="Wingdings" panose="05000000000000000000" pitchFamily="2" charset="2"/>
                        </a:rPr>
                        <a:t>2.4/20</a:t>
                      </a:r>
                      <a:r>
                        <a:rPr lang="zh-TW" altLang="en-US" sz="1100" u="none"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已完成延後修補申請</a:t>
                      </a:r>
                    </a:p>
                  </a:txBody>
                  <a:tcPr marL="91419" marR="91419" marT="45709" marB="4570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100" dirty="0" smtClean="0">
                          <a:latin typeface="微軟正黑體" panose="020B0604030504040204" pitchFamily="34" charset="-120"/>
                          <a:ea typeface="微軟正黑體" panose="020B0604030504040204" pitchFamily="34" charset="-120"/>
                        </a:rPr>
                        <a:t>進行中</a:t>
                      </a:r>
                    </a:p>
                  </a:txBody>
                  <a:tcPr marL="91419" marR="91419" marT="45709" marB="45709" anchor="ctr"/>
                </a:tc>
                <a:tc>
                  <a:txBody>
                    <a:bodyPr/>
                    <a:lstStyle/>
                    <a:p>
                      <a:pPr algn="ctr"/>
                      <a:r>
                        <a:rPr lang="en-US" altLang="zh-TW" sz="1100" dirty="0" smtClean="0">
                          <a:latin typeface="+mn-lt"/>
                          <a:ea typeface="微軟正黑體" panose="020B0604030504040204" pitchFamily="34" charset="-120"/>
                        </a:rPr>
                        <a:t>110/12/31</a:t>
                      </a:r>
                    </a:p>
                  </a:txBody>
                  <a:tcPr marL="91419" marR="91419" marT="45709" marB="45709" anchor="ctr"/>
                </a:tc>
                <a:extLst>
                  <a:ext uri="{0D108BD9-81ED-4DB2-BD59-A6C34878D82A}">
                    <a16:rowId xmlns:a16="http://schemas.microsoft.com/office/drawing/2014/main" val="3628236126"/>
                  </a:ext>
                </a:extLst>
              </a:tr>
              <a:tr h="426621">
                <a:tc>
                  <a:txBody>
                    <a:bodyPr/>
                    <a:lstStyle/>
                    <a:p>
                      <a:pPr algn="ctr"/>
                      <a:r>
                        <a:rPr lang="en-US" altLang="zh-TW" sz="1100" dirty="0" smtClean="0">
                          <a:latin typeface="Times New Roman" panose="02020603050405020304" pitchFamily="18" charset="0"/>
                          <a:ea typeface="微軟正黑體" panose="020B0604030504040204" pitchFamily="34" charset="-120"/>
                          <a:cs typeface="Times New Roman" panose="02020603050405020304" pitchFamily="18" charset="0"/>
                        </a:rPr>
                        <a:t>822</a:t>
                      </a:r>
                      <a:r>
                        <a:rPr lang="zh-TW" altLang="en-US" sz="1100" dirty="0" smtClean="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100" dirty="0" smtClean="0">
                          <a:latin typeface="Times New Roman" panose="02020603050405020304" pitchFamily="18" charset="0"/>
                          <a:ea typeface="微軟正黑體" panose="020B0604030504040204" pitchFamily="34" charset="-120"/>
                          <a:cs typeface="Times New Roman" panose="02020603050405020304" pitchFamily="18" charset="0"/>
                        </a:rPr>
                        <a:t>1096</a:t>
                      </a:r>
                      <a:endParaRPr lang="zh-TW" altLang="en-US" sz="1100" dirty="0">
                        <a:latin typeface="Times New Roman" panose="02020603050405020304" pitchFamily="18" charset="0"/>
                        <a:ea typeface="微軟正黑體" panose="020B0604030504040204" pitchFamily="34" charset="-120"/>
                        <a:cs typeface="Times New Roman" panose="02020603050405020304" pitchFamily="18" charset="0"/>
                      </a:endParaRPr>
                    </a:p>
                  </a:txBody>
                  <a:tcPr marL="91419" marR="91419" marT="45709" marB="4570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latin typeface="微軟正黑體" panose="020B0604030504040204" pitchFamily="34" charset="-120"/>
                          <a:ea typeface="微軟正黑體" panose="020B0604030504040204" pitchFamily="34" charset="-120"/>
                        </a:rPr>
                        <a:t>正式機</a:t>
                      </a:r>
                      <a:r>
                        <a:rPr lang="en-US" altLang="zh-TW" sz="1100" smtClean="0">
                          <a:latin typeface="微軟正黑體" panose="020B0604030504040204" pitchFamily="34" charset="-120"/>
                          <a:ea typeface="微軟正黑體" panose="020B0604030504040204" pitchFamily="34" charset="-120"/>
                        </a:rPr>
                        <a:t>(</a:t>
                      </a:r>
                      <a:r>
                        <a:rPr lang="zh-TW" altLang="en-US" sz="1100" smtClean="0">
                          <a:latin typeface="微軟正黑體" panose="020B0604030504040204" pitchFamily="34" charset="-120"/>
                          <a:ea typeface="微軟正黑體" panose="020B0604030504040204" pitchFamily="34" charset="-120"/>
                        </a:rPr>
                        <a:t>資</a:t>
                      </a:r>
                      <a:r>
                        <a:rPr lang="zh-TW" altLang="en-US" sz="1100" dirty="0" smtClean="0">
                          <a:latin typeface="微軟正黑體" panose="020B0604030504040204" pitchFamily="34" charset="-120"/>
                          <a:ea typeface="微軟正黑體" panose="020B0604030504040204" pitchFamily="34" charset="-120"/>
                        </a:rPr>
                        <a:t>安追蹤</a:t>
                      </a:r>
                      <a:r>
                        <a:rPr lang="en-US" altLang="zh-TW" sz="1100" dirty="0" smtClean="0">
                          <a:latin typeface="微軟正黑體" panose="020B0604030504040204" pitchFamily="34" charset="-120"/>
                          <a:ea typeface="微軟正黑體" panose="020B0604030504040204" pitchFamily="34" charset="-120"/>
                        </a:rPr>
                        <a:t>)</a:t>
                      </a:r>
                      <a:endParaRPr lang="zh-TW" altLang="en-US" sz="1100" dirty="0" smtClean="0">
                        <a:latin typeface="微軟正黑體" panose="020B0604030504040204" pitchFamily="34" charset="-120"/>
                        <a:ea typeface="微軟正黑體" panose="020B0604030504040204" pitchFamily="34" charset="-120"/>
                      </a:endParaRPr>
                    </a:p>
                  </a:txBody>
                  <a:tcPr marL="91419" marR="91419" marT="45709" marB="45709" anchor="ctr"/>
                </a:tc>
                <a:tc>
                  <a:txBody>
                    <a:bodyPr/>
                    <a:lstStyle/>
                    <a:p>
                      <a:pPr algn="ctr"/>
                      <a:r>
                        <a:rPr lang="en-US" altLang="zh-TW" sz="1100" dirty="0" smtClean="0">
                          <a:latin typeface="+mn-lt"/>
                        </a:rPr>
                        <a:t>10.11.1.67</a:t>
                      </a:r>
                      <a:endParaRPr lang="zh-TW" altLang="en-US" sz="1100" dirty="0">
                        <a:latin typeface="+mn-lt"/>
                        <a:ea typeface="微軟正黑體" panose="020B0604030504040204" pitchFamily="34" charset="-120"/>
                      </a:endParaRPr>
                    </a:p>
                  </a:txBody>
                  <a:tcPr marL="91419" marR="91419" marT="45709" marB="4570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latin typeface="+mn-lt"/>
                          <a:ea typeface="微軟正黑體" panose="020B0604030504040204" pitchFamily="34" charset="-120"/>
                        </a:rPr>
                        <a:t>1/2/10/1</a:t>
                      </a:r>
                      <a:endParaRPr lang="zh-TW" altLang="en-US" sz="1100" dirty="0" smtClean="0">
                        <a:latin typeface="+mn-lt"/>
                        <a:ea typeface="微軟正黑體" panose="020B0604030504040204" pitchFamily="34" charset="-120"/>
                      </a:endParaRPr>
                    </a:p>
                  </a:txBody>
                  <a:tcPr marL="91419" marR="91419" marT="45709" marB="4570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latin typeface="微軟正黑體" panose="020B0604030504040204" pitchFamily="34" charset="-120"/>
                          <a:ea typeface="微軟正黑體" panose="020B0604030504040204" pitchFamily="34" charset="-120"/>
                        </a:rPr>
                        <a:t>修補方式採「延後修補」</a:t>
                      </a:r>
                      <a:r>
                        <a:rPr lang="zh-TW" altLang="en-US" sz="1100" dirty="0" smtClean="0">
                          <a:solidFill>
                            <a:schemeClr val="tx1"/>
                          </a:solidFill>
                          <a:latin typeface="微軟正黑體" panose="020B0604030504040204" pitchFamily="34" charset="-120"/>
                          <a:ea typeface="微軟正黑體" panose="020B0604030504040204" pitchFamily="34" charset="-120"/>
                        </a:rPr>
                        <a:t>，進度說明同上</a:t>
                      </a:r>
                      <a:endParaRPr lang="en-US" altLang="zh-TW" sz="1100" dirty="0" smtClean="0">
                        <a:solidFill>
                          <a:schemeClr val="tx1"/>
                        </a:solidFill>
                        <a:latin typeface="微軟正黑體" panose="020B0604030504040204" pitchFamily="34" charset="-120"/>
                        <a:ea typeface="微軟正黑體" panose="020B0604030504040204" pitchFamily="34" charset="-120"/>
                      </a:endParaRPr>
                    </a:p>
                  </a:txBody>
                  <a:tcPr marL="91419" marR="91419" marT="45709" marB="4570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100" dirty="0" smtClean="0">
                          <a:latin typeface="微軟正黑體" panose="020B0604030504040204" pitchFamily="34" charset="-120"/>
                          <a:ea typeface="微軟正黑體" panose="020B0604030504040204" pitchFamily="34" charset="-120"/>
                        </a:rPr>
                        <a:t>進行中</a:t>
                      </a:r>
                    </a:p>
                  </a:txBody>
                  <a:tcPr marL="91419" marR="91419" marT="45709" marB="45709" anchor="ctr"/>
                </a:tc>
                <a:tc>
                  <a:txBody>
                    <a:bodyPr/>
                    <a:lstStyle/>
                    <a:p>
                      <a:pPr algn="ctr"/>
                      <a:r>
                        <a:rPr lang="en-US" altLang="zh-TW" sz="1100" dirty="0" smtClean="0">
                          <a:latin typeface="+mn-lt"/>
                          <a:ea typeface="微軟正黑體" panose="020B0604030504040204" pitchFamily="34" charset="-120"/>
                        </a:rPr>
                        <a:t>110/12/31</a:t>
                      </a:r>
                    </a:p>
                  </a:txBody>
                  <a:tcPr marL="91419" marR="91419" marT="45709" marB="45709" anchor="ctr"/>
                </a:tc>
                <a:extLst>
                  <a:ext uri="{0D108BD9-81ED-4DB2-BD59-A6C34878D82A}">
                    <a16:rowId xmlns:a16="http://schemas.microsoft.com/office/drawing/2014/main" val="1992565385"/>
                  </a:ext>
                </a:extLst>
              </a:tr>
            </a:tbl>
          </a:graphicData>
        </a:graphic>
      </p:graphicFrame>
      <p:sp>
        <p:nvSpPr>
          <p:cNvPr id="4" name="文字方塊 3"/>
          <p:cNvSpPr txBox="1"/>
          <p:nvPr/>
        </p:nvSpPr>
        <p:spPr>
          <a:xfrm>
            <a:off x="114443" y="1240093"/>
            <a:ext cx="4745523" cy="307706"/>
          </a:xfrm>
          <a:prstGeom prst="rect">
            <a:avLst/>
          </a:prstGeom>
          <a:noFill/>
        </p:spPr>
        <p:txBody>
          <a:bodyPr wrap="square" rtlCol="0">
            <a:spAutoFit/>
          </a:bodyPr>
          <a:lstStyle/>
          <a:p>
            <a:pPr marL="285693" indent="-285693" defTabSz="914217">
              <a:buFont typeface="Wingdings" panose="05000000000000000000" pitchFamily="2" charset="2"/>
              <a:buChar char="n"/>
            </a:pPr>
            <a:r>
              <a:rPr lang="zh-TW" altLang="en-US" sz="1400" u="none" dirty="0">
                <a:solidFill>
                  <a:srgbClr val="000000"/>
                </a:solidFill>
                <a:latin typeface="微軟正黑體" panose="020B0604030504040204" pitchFamily="34" charset="-120"/>
                <a:ea typeface="微軟正黑體" panose="020B0604030504040204" pitchFamily="34" charset="-120"/>
              </a:rPr>
              <a:t>規劃升級</a:t>
            </a:r>
            <a:r>
              <a:rPr lang="en-US" altLang="zh-TW" sz="1400" u="none" dirty="0" err="1">
                <a:solidFill>
                  <a:srgbClr val="000000"/>
                </a:solidFill>
                <a:ea typeface="微軟正黑體" panose="020B0604030504040204" pitchFamily="34" charset="-120"/>
                <a:cs typeface="Times New Roman" panose="02020603050405020304" pitchFamily="18" charset="0"/>
              </a:rPr>
              <a:t>Weblogic</a:t>
            </a:r>
            <a:r>
              <a:rPr lang="zh-TW" altLang="en-US" sz="1400" u="none" dirty="0">
                <a:solidFill>
                  <a:srgbClr val="000000"/>
                </a:solidFill>
                <a:latin typeface="微軟正黑體" panose="020B0604030504040204" pitchFamily="34" charset="-120"/>
                <a:ea typeface="微軟正黑體" panose="020B0604030504040204" pitchFamily="34" charset="-120"/>
              </a:rPr>
              <a:t>至</a:t>
            </a:r>
            <a:r>
              <a:rPr lang="en-US" altLang="zh-TW" sz="1400" u="none" dirty="0">
                <a:solidFill>
                  <a:srgbClr val="000000"/>
                </a:solidFill>
                <a:ea typeface="微軟正黑體" panose="020B0604030504040204" pitchFamily="34" charset="-120"/>
                <a:cs typeface="Times New Roman" panose="02020603050405020304" pitchFamily="18" charset="0"/>
              </a:rPr>
              <a:t>12c</a:t>
            </a:r>
            <a:r>
              <a:rPr lang="zh-TW" altLang="en-US" sz="1400" u="none" dirty="0">
                <a:solidFill>
                  <a:srgbClr val="000000"/>
                </a:solidFill>
                <a:latin typeface="微軟正黑體" panose="020B0604030504040204" pitchFamily="34" charset="-120"/>
                <a:ea typeface="微軟正黑體" panose="020B0604030504040204" pitchFamily="34" charset="-120"/>
              </a:rPr>
              <a:t>，並汰換</a:t>
            </a:r>
            <a:r>
              <a:rPr lang="en-US" altLang="zh-TW" sz="1400" u="none" dirty="0">
                <a:solidFill>
                  <a:srgbClr val="000000"/>
                </a:solidFill>
                <a:ea typeface="微軟正黑體" panose="020B0604030504040204" pitchFamily="34" charset="-120"/>
                <a:cs typeface="Times New Roman" panose="02020603050405020304" pitchFamily="18" charset="0"/>
              </a:rPr>
              <a:t>AP</a:t>
            </a:r>
            <a:r>
              <a:rPr lang="zh-TW" altLang="en-US" sz="1400" u="none" dirty="0">
                <a:solidFill>
                  <a:srgbClr val="000000"/>
                </a:solidFill>
                <a:latin typeface="微軟正黑體" panose="020B0604030504040204" pitchFamily="34" charset="-120"/>
                <a:ea typeface="微軟正黑體" panose="020B0604030504040204" pitchFamily="34" charset="-120"/>
              </a:rPr>
              <a:t>主機議題</a:t>
            </a:r>
          </a:p>
        </p:txBody>
      </p:sp>
      <p:sp>
        <p:nvSpPr>
          <p:cNvPr id="10" name="文字方塊 9"/>
          <p:cNvSpPr txBox="1"/>
          <p:nvPr/>
        </p:nvSpPr>
        <p:spPr>
          <a:xfrm>
            <a:off x="119552" y="3862976"/>
            <a:ext cx="2807662" cy="307706"/>
          </a:xfrm>
          <a:prstGeom prst="rect">
            <a:avLst/>
          </a:prstGeom>
          <a:noFill/>
        </p:spPr>
        <p:txBody>
          <a:bodyPr wrap="square" rtlCol="0">
            <a:spAutoFit/>
          </a:bodyPr>
          <a:lstStyle/>
          <a:p>
            <a:pPr marL="285693" indent="-285693" defTabSz="914217">
              <a:buFont typeface="Wingdings" panose="05000000000000000000" pitchFamily="2" charset="2"/>
              <a:buChar char="n"/>
            </a:pPr>
            <a:r>
              <a:rPr lang="zh-TW" altLang="en-US" sz="1400" u="none" dirty="0">
                <a:solidFill>
                  <a:srgbClr val="000000"/>
                </a:solidFill>
                <a:latin typeface="微軟正黑體" panose="020B0604030504040204" pitchFamily="34" charset="-120"/>
                <a:ea typeface="微軟正黑體" panose="020B0604030504040204" pitchFamily="34" charset="-120"/>
              </a:rPr>
              <a:t>弱點清單列表</a:t>
            </a:r>
            <a:endParaRPr lang="en-US" altLang="zh-TW" sz="1400" u="none" dirty="0">
              <a:solidFill>
                <a:srgbClr val="000000"/>
              </a:solidFill>
              <a:latin typeface="微軟正黑體" panose="020B0604030504040204" pitchFamily="34" charset="-120"/>
              <a:ea typeface="微軟正黑體" panose="020B0604030504040204" pitchFamily="34" charset="-120"/>
            </a:endParaRPr>
          </a:p>
        </p:txBody>
      </p:sp>
      <p:sp>
        <p:nvSpPr>
          <p:cNvPr id="8" name="標題 1"/>
          <p:cNvSpPr txBox="1">
            <a:spLocks/>
          </p:cNvSpPr>
          <p:nvPr/>
        </p:nvSpPr>
        <p:spPr bwMode="auto">
          <a:xfrm>
            <a:off x="324985" y="670240"/>
            <a:ext cx="6245367" cy="538037"/>
          </a:xfrm>
          <a:prstGeom prst="rect">
            <a:avLst/>
          </a:prstGeom>
          <a:solidFill>
            <a:schemeClr val="accent2">
              <a:lumMod val="75000"/>
            </a:schemeClr>
          </a:solidFill>
          <a:ln w="9525">
            <a:noFill/>
            <a:miter lim="800000"/>
            <a:headEnd/>
            <a:tailEnd/>
          </a:ln>
        </p:spPr>
        <p:txBody>
          <a:bodyPr/>
          <a:lstStyle>
            <a:lvl1pPr algn="l" rtl="0" eaLnBrk="0" fontAlgn="base" hangingPunct="0">
              <a:spcBef>
                <a:spcPct val="0"/>
              </a:spcBef>
              <a:spcAft>
                <a:spcPct val="0"/>
              </a:spcAft>
              <a:defRPr kumimoji="1" sz="2800" b="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defTabSz="914217" fontAlgn="auto">
              <a:spcBef>
                <a:spcPts val="0"/>
              </a:spcBef>
              <a:spcAft>
                <a:spcPts val="0"/>
              </a:spcAft>
              <a:defRPr/>
            </a:pPr>
            <a:r>
              <a:rPr lang="zh-TW" altLang="en-US" sz="2799" u="none" kern="0" dirty="0">
                <a:solidFill>
                  <a:srgbClr val="FFFFFF"/>
                </a:solidFill>
              </a:rPr>
              <a:t>預算費用系統重大事件</a:t>
            </a:r>
            <a:r>
              <a:rPr lang="en-US" altLang="zh-TW" sz="2799" u="none" kern="0" dirty="0">
                <a:solidFill>
                  <a:srgbClr val="FFFFFF"/>
                </a:solidFill>
              </a:rPr>
              <a:t>/</a:t>
            </a:r>
            <a:r>
              <a:rPr lang="zh-TW" altLang="en-US" sz="2799" u="none" kern="0" dirty="0">
                <a:solidFill>
                  <a:srgbClr val="FFFFFF"/>
                </a:solidFill>
              </a:rPr>
              <a:t>需求說明</a:t>
            </a:r>
            <a:r>
              <a:rPr lang="en-US" altLang="zh-TW" sz="2799" u="none" kern="0" dirty="0">
                <a:solidFill>
                  <a:srgbClr val="FFFFFF"/>
                </a:solidFill>
              </a:rPr>
              <a:t>(4/4)</a:t>
            </a:r>
          </a:p>
        </p:txBody>
      </p:sp>
    </p:spTree>
    <p:extLst>
      <p:ext uri="{BB962C8B-B14F-4D97-AF65-F5344CB8AC3E}">
        <p14:creationId xmlns:p14="http://schemas.microsoft.com/office/powerpoint/2010/main" val="16158612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859" y="659510"/>
            <a:ext cx="6246813" cy="538037"/>
          </a:xfrm>
          <a:solidFill>
            <a:schemeClr val="accent2">
              <a:lumMod val="75000"/>
            </a:schemeClr>
          </a:solidFill>
        </p:spPr>
        <p:txBody>
          <a:bodyPr/>
          <a:lstStyle/>
          <a:p>
            <a:pPr fontAlgn="auto">
              <a:spcBef>
                <a:spcPts val="0"/>
              </a:spcBef>
              <a:spcAft>
                <a:spcPts val="0"/>
              </a:spcAft>
              <a:defRPr/>
            </a:pPr>
            <a:r>
              <a:rPr lang="zh-TW" altLang="en-US" dirty="0">
                <a:solidFill>
                  <a:schemeClr val="bg1"/>
                </a:solidFill>
              </a:rPr>
              <a:t>放款</a:t>
            </a:r>
            <a:r>
              <a:rPr lang="zh-TW" altLang="en-US" dirty="0" smtClean="0">
                <a:solidFill>
                  <a:schemeClr val="bg1"/>
                </a:solidFill>
              </a:rPr>
              <a:t>系統重大事件</a:t>
            </a:r>
            <a:r>
              <a:rPr lang="en-US" altLang="zh-TW" dirty="0" smtClean="0">
                <a:solidFill>
                  <a:schemeClr val="bg1"/>
                </a:solidFill>
              </a:rPr>
              <a:t>/</a:t>
            </a:r>
            <a:r>
              <a:rPr lang="zh-TW" altLang="en-US" dirty="0" smtClean="0">
                <a:solidFill>
                  <a:schemeClr val="bg1"/>
                </a:solidFill>
              </a:rPr>
              <a:t>需求說明</a:t>
            </a:r>
            <a:r>
              <a:rPr lang="en-US" altLang="zh-TW" dirty="0" smtClean="0">
                <a:solidFill>
                  <a:schemeClr val="bg1"/>
                </a:solidFill>
              </a:rPr>
              <a:t>(1/3)</a:t>
            </a:r>
            <a:endParaRPr lang="en-US" altLang="zh-TW" dirty="0">
              <a:solidFill>
                <a:schemeClr val="bg1"/>
              </a:solidFill>
            </a:endParaRPr>
          </a:p>
        </p:txBody>
      </p:sp>
      <p:sp>
        <p:nvSpPr>
          <p:cNvPr id="40964" name="矩形 3"/>
          <p:cNvSpPr>
            <a:spLocks noChangeArrowheads="1"/>
          </p:cNvSpPr>
          <p:nvPr/>
        </p:nvSpPr>
        <p:spPr bwMode="auto">
          <a:xfrm>
            <a:off x="107504" y="1197546"/>
            <a:ext cx="864096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lang="zh-TW" altLang="en-US" sz="1400" u="none" dirty="0">
                <a:solidFill>
                  <a:srgbClr val="000000"/>
                </a:solidFill>
                <a:latin typeface="微軟正黑體" pitchFamily="34" charset="-120"/>
                <a:ea typeface="微軟正黑體" pitchFamily="34" charset="-120"/>
              </a:rPr>
              <a:t>配合</a:t>
            </a:r>
            <a:r>
              <a:rPr lang="en-US" altLang="zh-TW" sz="1400" u="none" dirty="0">
                <a:solidFill>
                  <a:srgbClr val="000000"/>
                </a:solidFill>
                <a:latin typeface="微軟正黑體" pitchFamily="34" charset="-120"/>
                <a:ea typeface="微軟正黑體" pitchFamily="34" charset="-120"/>
              </a:rPr>
              <a:t>IFRS9</a:t>
            </a:r>
            <a:r>
              <a:rPr lang="zh-TW" altLang="en-US" sz="1400" u="none" dirty="0">
                <a:solidFill>
                  <a:srgbClr val="000000"/>
                </a:solidFill>
                <a:latin typeface="微軟正黑體" pitchFamily="34" charset="-120"/>
                <a:ea typeface="微軟正黑體" pitchFamily="34" charset="-120"/>
              </a:rPr>
              <a:t>清理暫收款餘額</a:t>
            </a:r>
            <a:r>
              <a:rPr lang="en-US" altLang="zh-TW" sz="1400" u="none" dirty="0">
                <a:solidFill>
                  <a:srgbClr val="000000"/>
                </a:solidFill>
                <a:latin typeface="微軟正黑體" pitchFamily="34" charset="-120"/>
                <a:ea typeface="微軟正黑體" pitchFamily="34" charset="-120"/>
              </a:rPr>
              <a:t>_</a:t>
            </a:r>
            <a:r>
              <a:rPr lang="zh-TW" altLang="en-US" sz="1400" u="none" dirty="0">
                <a:solidFill>
                  <a:srgbClr val="000000"/>
                </a:solidFill>
                <a:latin typeface="微軟正黑體" pitchFamily="34" charset="-120"/>
                <a:ea typeface="微軟正黑體" pitchFamily="34" charset="-120"/>
              </a:rPr>
              <a:t>新設虛擬戶號</a:t>
            </a:r>
            <a:r>
              <a:rPr lang="en-US" altLang="zh-TW" sz="1400" u="none" dirty="0">
                <a:solidFill>
                  <a:srgbClr val="000000"/>
                </a:solidFill>
                <a:latin typeface="微軟正黑體" pitchFamily="34" charset="-120"/>
                <a:ea typeface="微軟正黑體" pitchFamily="34" charset="-120"/>
              </a:rPr>
              <a:t>(610940)</a:t>
            </a:r>
            <a:r>
              <a:rPr lang="zh-TW" altLang="en-US" sz="1400" u="none" dirty="0">
                <a:solidFill>
                  <a:srgbClr val="000000"/>
                </a:solidFill>
                <a:latin typeface="微軟正黑體" pitchFamily="34" charset="-120"/>
                <a:ea typeface="微軟正黑體" pitchFamily="34" charset="-120"/>
              </a:rPr>
              <a:t>暫收款</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zh-TW" altLang="en-US" sz="1400" u="none" dirty="0">
                <a:solidFill>
                  <a:srgbClr val="000000"/>
                </a:solidFill>
                <a:latin typeface="微軟正黑體" pitchFamily="34" charset="-120"/>
                <a:ea typeface="微軟正黑體" pitchFamily="34" charset="-120"/>
              </a:rPr>
              <a:t>至</a:t>
            </a:r>
            <a:r>
              <a:rPr lang="en-US" altLang="zh-TW" sz="1400" u="none" dirty="0">
                <a:solidFill>
                  <a:srgbClr val="000000"/>
                </a:solidFill>
                <a:latin typeface="微軟正黑體" pitchFamily="34" charset="-120"/>
                <a:ea typeface="微軟正黑體" pitchFamily="34" charset="-120"/>
              </a:rPr>
              <a:t>6/24</a:t>
            </a:r>
            <a:r>
              <a:rPr lang="zh-TW" altLang="en-US" sz="1400" u="none" dirty="0">
                <a:solidFill>
                  <a:srgbClr val="000000"/>
                </a:solidFill>
                <a:latin typeface="微軟正黑體" pitchFamily="34" charset="-120"/>
                <a:ea typeface="微軟正黑體" pitchFamily="34" charset="-120"/>
              </a:rPr>
              <a:t>止，帳上暫收款金額為</a:t>
            </a:r>
            <a:r>
              <a:rPr lang="en-US" altLang="zh-TW" sz="1400" u="none" dirty="0">
                <a:solidFill>
                  <a:srgbClr val="000000"/>
                </a:solidFill>
                <a:latin typeface="微軟正黑體" pitchFamily="34" charset="-120"/>
                <a:ea typeface="微軟正黑體" pitchFamily="34" charset="-120"/>
              </a:rPr>
              <a:t>45,000 (1</a:t>
            </a:r>
            <a:r>
              <a:rPr lang="zh-TW" altLang="en-US" sz="1400" u="none" dirty="0">
                <a:solidFill>
                  <a:srgbClr val="000000"/>
                </a:solidFill>
                <a:latin typeface="微軟正黑體" pitchFamily="34" charset="-120"/>
                <a:ea typeface="微軟正黑體" pitchFamily="34" charset="-120"/>
              </a:rPr>
              <a:t>筆錯匯</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zh-TW" altLang="en-US" sz="1400" u="none" dirty="0">
                <a:solidFill>
                  <a:srgbClr val="0000FF"/>
                </a:solidFill>
                <a:latin typeface="微軟正黑體" pitchFamily="34" charset="-120"/>
                <a:ea typeface="微軟正黑體" pitchFamily="34" charset="-120"/>
              </a:rPr>
              <a:t>至</a:t>
            </a:r>
            <a:r>
              <a:rPr lang="en-US" altLang="zh-TW" sz="1400" u="none" dirty="0">
                <a:solidFill>
                  <a:srgbClr val="0000FF"/>
                </a:solidFill>
                <a:latin typeface="微軟正黑體" pitchFamily="34" charset="-120"/>
                <a:ea typeface="微軟正黑體" pitchFamily="34" charset="-120"/>
              </a:rPr>
              <a:t>7/6</a:t>
            </a:r>
            <a:r>
              <a:rPr lang="zh-TW" altLang="en-US" sz="1400" u="none" dirty="0">
                <a:solidFill>
                  <a:srgbClr val="0000FF"/>
                </a:solidFill>
                <a:latin typeface="微軟正黑體" pitchFamily="34" charset="-120"/>
                <a:ea typeface="微軟正黑體" pitchFamily="34" charset="-120"/>
              </a:rPr>
              <a:t>止，帳上暫收款金額為</a:t>
            </a:r>
            <a:r>
              <a:rPr lang="en-US" altLang="zh-TW" sz="1400" u="none" dirty="0">
                <a:solidFill>
                  <a:srgbClr val="0000FF"/>
                </a:solidFill>
                <a:latin typeface="微軟正黑體" pitchFamily="34" charset="-120"/>
                <a:ea typeface="微軟正黑體" pitchFamily="34" charset="-120"/>
              </a:rPr>
              <a:t>0</a:t>
            </a:r>
            <a:r>
              <a:rPr lang="zh-TW" altLang="en-US" sz="1400" u="none" dirty="0">
                <a:solidFill>
                  <a:srgbClr val="0000FF"/>
                </a:solidFill>
                <a:latin typeface="微軟正黑體" pitchFamily="34" charset="-120"/>
                <a:ea typeface="微軟正黑體" pitchFamily="34" charset="-120"/>
              </a:rPr>
              <a:t>。</a:t>
            </a:r>
            <a:endParaRPr lang="en-US" altLang="zh-TW" sz="1400" u="none" dirty="0">
              <a:solidFill>
                <a:srgbClr val="0000FF"/>
              </a:solidFill>
              <a:latin typeface="微軟正黑體" pitchFamily="34" charset="-120"/>
              <a:ea typeface="微軟正黑體" pitchFamily="34" charset="-120"/>
            </a:endParaRPr>
          </a:p>
        </p:txBody>
      </p:sp>
      <p:sp>
        <p:nvSpPr>
          <p:cNvPr id="5" name="矩形 3"/>
          <p:cNvSpPr>
            <a:spLocks noChangeArrowheads="1"/>
          </p:cNvSpPr>
          <p:nvPr/>
        </p:nvSpPr>
        <p:spPr bwMode="auto">
          <a:xfrm>
            <a:off x="107504" y="1845618"/>
            <a:ext cx="903649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lang="zh-TW" altLang="en-US" sz="1400" u="none" dirty="0">
                <a:solidFill>
                  <a:srgbClr val="000000"/>
                </a:solidFill>
                <a:latin typeface="微軟正黑體" pitchFamily="34" charset="-120"/>
                <a:ea typeface="微軟正黑體" pitchFamily="34" charset="-120"/>
              </a:rPr>
              <a:t>洗錢相關需求</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zh-TW" altLang="en-US" sz="1400" u="none" dirty="0">
                <a:solidFill>
                  <a:srgbClr val="000000"/>
                </a:solidFill>
                <a:latin typeface="微軟正黑體" pitchFamily="34" charset="-120"/>
                <a:ea typeface="微軟正黑體" pitchFamily="34" charset="-120"/>
              </a:rPr>
              <a:t>新增約定銀行扣款帳戶之批次掃描作業</a:t>
            </a:r>
            <a:r>
              <a:rPr lang="en-US" altLang="zh-TW" sz="1400" u="none" dirty="0">
                <a:solidFill>
                  <a:srgbClr val="0070C0"/>
                </a:solidFill>
                <a:latin typeface="微軟正黑體" pitchFamily="34" charset="-120"/>
                <a:ea typeface="微軟正黑體" pitchFamily="34" charset="-120"/>
              </a:rPr>
              <a:t>(</a:t>
            </a:r>
            <a:r>
              <a:rPr lang="zh-TW" altLang="en-US" sz="1400" u="none" dirty="0">
                <a:solidFill>
                  <a:srgbClr val="0070C0"/>
                </a:solidFill>
                <a:latin typeface="微軟正黑體" pitchFamily="34" charset="-120"/>
                <a:ea typeface="微軟正黑體" pitchFamily="34" charset="-120"/>
              </a:rPr>
              <a:t>待</a:t>
            </a:r>
            <a:r>
              <a:rPr lang="en-US" altLang="zh-TW" sz="1400" u="none" dirty="0">
                <a:solidFill>
                  <a:srgbClr val="0070C0"/>
                </a:solidFill>
                <a:latin typeface="微軟正黑體" pitchFamily="34" charset="-120"/>
                <a:ea typeface="微軟正黑體" pitchFamily="34" charset="-120"/>
              </a:rPr>
              <a:t>AML</a:t>
            </a:r>
            <a:r>
              <a:rPr lang="zh-TW" altLang="en-US" sz="1400" u="none" dirty="0">
                <a:solidFill>
                  <a:srgbClr val="0070C0"/>
                </a:solidFill>
                <a:latin typeface="微軟正黑體" pitchFamily="34" charset="-120"/>
                <a:ea typeface="微軟正黑體" pitchFamily="34" charset="-120"/>
              </a:rPr>
              <a:t>歸戶需求完成後進行</a:t>
            </a:r>
            <a:r>
              <a:rPr lang="en-US" altLang="zh-TW" sz="1400" u="none" dirty="0">
                <a:solidFill>
                  <a:srgbClr val="0070C0"/>
                </a:solidFill>
                <a:latin typeface="微軟正黑體" pitchFamily="34" charset="-120"/>
                <a:ea typeface="微軟正黑體" pitchFamily="34" charset="-120"/>
              </a:rPr>
              <a:t>)</a:t>
            </a:r>
          </a:p>
          <a:p>
            <a:pPr marL="1085850" lvl="3" indent="-171450">
              <a:buFont typeface="Arial" panose="020B0604020202020204" pitchFamily="34" charset="0"/>
              <a:buChar char="•"/>
            </a:pPr>
            <a:r>
              <a:rPr kumimoji="0" lang="zh-TW" altLang="en-US" sz="1400" u="none" dirty="0">
                <a:solidFill>
                  <a:srgbClr val="000000"/>
                </a:solidFill>
                <a:latin typeface="微軟正黑體" pitchFamily="34" charset="-120"/>
                <a:ea typeface="微軟正黑體" pitchFamily="34" charset="-120"/>
              </a:rPr>
              <a:t>目前第三人扣款帳戶為放款部不定時執行批次掃描時發起，此需求為經辦於</a:t>
            </a:r>
            <a:r>
              <a:rPr kumimoji="0" lang="en-US" altLang="zh-TW" sz="1400" u="none" dirty="0">
                <a:solidFill>
                  <a:srgbClr val="000000"/>
                </a:solidFill>
                <a:latin typeface="微軟正黑體" pitchFamily="34" charset="-120"/>
                <a:ea typeface="微軟正黑體" pitchFamily="34" charset="-120"/>
              </a:rPr>
              <a:t>AS/400</a:t>
            </a:r>
            <a:r>
              <a:rPr kumimoji="0" lang="zh-TW" altLang="en-US" sz="1400" u="none" dirty="0">
                <a:solidFill>
                  <a:srgbClr val="000000"/>
                </a:solidFill>
                <a:latin typeface="微軟正黑體" pitchFamily="34" charset="-120"/>
                <a:ea typeface="微軟正黑體" pitchFamily="34" charset="-120"/>
              </a:rPr>
              <a:t>變更約定扣款人時記錄資訊，並於每日下班後拋至</a:t>
            </a:r>
            <a:r>
              <a:rPr kumimoji="0" lang="en-US" altLang="zh-TW" sz="1400" u="none" dirty="0">
                <a:solidFill>
                  <a:srgbClr val="000000"/>
                </a:solidFill>
                <a:latin typeface="微軟正黑體" pitchFamily="34" charset="-120"/>
                <a:ea typeface="微軟正黑體" pitchFamily="34" charset="-120"/>
              </a:rPr>
              <a:t>AML</a:t>
            </a:r>
            <a:r>
              <a:rPr kumimoji="0" lang="zh-TW" altLang="en-US" sz="1400" u="none" dirty="0">
                <a:solidFill>
                  <a:srgbClr val="000000"/>
                </a:solidFill>
                <a:latin typeface="微軟正黑體" pitchFamily="34" charset="-120"/>
                <a:ea typeface="微軟正黑體" pitchFamily="34" charset="-120"/>
              </a:rPr>
              <a:t>進行掃描。</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zh-TW" altLang="en-US" sz="1400" u="none" dirty="0">
                <a:solidFill>
                  <a:srgbClr val="000000"/>
                </a:solidFill>
                <a:latin typeface="微軟正黑體" pitchFamily="34" charset="-120"/>
                <a:ea typeface="微軟正黑體" pitchFamily="34" charset="-120"/>
              </a:rPr>
              <a:t>因應</a:t>
            </a:r>
            <a:r>
              <a:rPr lang="en-US" altLang="zh-TW" sz="1400" u="none" dirty="0">
                <a:solidFill>
                  <a:srgbClr val="000000"/>
                </a:solidFill>
                <a:latin typeface="微軟正黑體" pitchFamily="34" charset="-120"/>
                <a:ea typeface="微軟正黑體" pitchFamily="34" charset="-120"/>
              </a:rPr>
              <a:t>AML</a:t>
            </a:r>
            <a:r>
              <a:rPr lang="zh-TW" altLang="en-US" sz="1400" u="none" dirty="0">
                <a:solidFill>
                  <a:srgbClr val="000000"/>
                </a:solidFill>
                <a:latin typeface="微軟正黑體" pitchFamily="34" charset="-120"/>
                <a:ea typeface="微軟正黑體" pitchFamily="34" charset="-120"/>
              </a:rPr>
              <a:t>定期審查於每日有效客戶檔中新增條件</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中低風險定審</a:t>
            </a:r>
            <a:r>
              <a:rPr lang="en-US" altLang="zh-TW" sz="1400" u="none" dirty="0">
                <a:solidFill>
                  <a:srgbClr val="000000"/>
                </a:solidFill>
                <a:latin typeface="微軟正黑體" pitchFamily="34" charset="-120"/>
                <a:ea typeface="微軟正黑體" pitchFamily="34" charset="-120"/>
              </a:rPr>
              <a:t>)</a:t>
            </a:r>
          </a:p>
          <a:p>
            <a:pPr marL="1085850" lvl="3" indent="-171450">
              <a:buFont typeface="Arial" panose="020B0604020202020204" pitchFamily="34" charset="0"/>
              <a:buChar char="•"/>
            </a:pPr>
            <a:r>
              <a:rPr kumimoji="0" lang="en-US" altLang="zh-TW" sz="1400" u="none" dirty="0">
                <a:solidFill>
                  <a:srgbClr val="000000"/>
                </a:solidFill>
                <a:latin typeface="微軟正黑體" pitchFamily="34" charset="-120"/>
                <a:ea typeface="微軟正黑體" pitchFamily="34" charset="-120"/>
              </a:rPr>
              <a:t>5/29</a:t>
            </a:r>
            <a:r>
              <a:rPr kumimoji="0" lang="zh-TW" altLang="en-US" sz="1400" u="none" dirty="0">
                <a:solidFill>
                  <a:srgbClr val="000000"/>
                </a:solidFill>
                <a:latin typeface="微軟正黑體" pitchFamily="34" charset="-120"/>
                <a:ea typeface="微軟正黑體" pitchFamily="34" charset="-120"/>
              </a:rPr>
              <a:t>已開發完成並交付</a:t>
            </a:r>
            <a:r>
              <a:rPr kumimoji="0" lang="en-US" altLang="zh-TW" sz="1400" u="none" dirty="0">
                <a:solidFill>
                  <a:srgbClr val="000000"/>
                </a:solidFill>
                <a:latin typeface="微軟正黑體" pitchFamily="34" charset="-120"/>
                <a:ea typeface="微軟正黑體" pitchFamily="34" charset="-120"/>
              </a:rPr>
              <a:t>UAT</a:t>
            </a:r>
            <a:r>
              <a:rPr kumimoji="0" lang="zh-TW" altLang="en-US" sz="1400" u="none" dirty="0">
                <a:solidFill>
                  <a:srgbClr val="000000"/>
                </a:solidFill>
                <a:latin typeface="微軟正黑體" pitchFamily="34" charset="-120"/>
                <a:ea typeface="微軟正黑體" pitchFamily="34" charset="-120"/>
              </a:rPr>
              <a:t>；</a:t>
            </a:r>
            <a:r>
              <a:rPr kumimoji="0" lang="en-US" altLang="zh-TW" sz="1400" u="none" dirty="0" err="1">
                <a:solidFill>
                  <a:srgbClr val="000000"/>
                </a:solidFill>
                <a:latin typeface="微軟正黑體" pitchFamily="34" charset="-120"/>
                <a:ea typeface="微軟正黑體" pitchFamily="34" charset="-120"/>
              </a:rPr>
              <a:t>Informatica</a:t>
            </a:r>
            <a:r>
              <a:rPr kumimoji="0" lang="zh-TW" altLang="en-US" sz="1400" u="none" dirty="0">
                <a:solidFill>
                  <a:srgbClr val="000000"/>
                </a:solidFill>
                <a:latin typeface="微軟正黑體" pitchFamily="34" charset="-120"/>
                <a:ea typeface="微軟正黑體" pitchFamily="34" charset="-120"/>
              </a:rPr>
              <a:t>轉檔設定完成</a:t>
            </a:r>
            <a:r>
              <a:rPr kumimoji="0" lang="en-US" altLang="zh-TW" sz="1400" u="none" dirty="0">
                <a:solidFill>
                  <a:srgbClr val="000000"/>
                </a:solidFill>
                <a:latin typeface="微軟正黑體" pitchFamily="34" charset="-120"/>
                <a:ea typeface="微軟正黑體" pitchFamily="34" charset="-120"/>
              </a:rPr>
              <a:t>(AML</a:t>
            </a:r>
            <a:r>
              <a:rPr kumimoji="0" lang="zh-TW" altLang="en-US" sz="1400" u="none" dirty="0">
                <a:solidFill>
                  <a:srgbClr val="000000"/>
                </a:solidFill>
                <a:latin typeface="微軟正黑體" pitchFamily="34" charset="-120"/>
                <a:ea typeface="微軟正黑體" pitchFamily="34" charset="-120"/>
              </a:rPr>
              <a:t>系統測試資料已接收</a:t>
            </a:r>
            <a:r>
              <a:rPr kumimoji="0" lang="en-US" altLang="zh-TW" sz="1400" u="none" dirty="0">
                <a:solidFill>
                  <a:srgbClr val="000000"/>
                </a:solidFill>
                <a:latin typeface="微軟正黑體" pitchFamily="34" charset="-120"/>
                <a:ea typeface="微軟正黑體" pitchFamily="34" charset="-120"/>
              </a:rPr>
              <a:t>)</a:t>
            </a:r>
            <a:r>
              <a:rPr kumimoji="0" lang="zh-TW" altLang="en-US" sz="1400" u="none" dirty="0">
                <a:solidFill>
                  <a:srgbClr val="000000"/>
                </a:solidFill>
                <a:latin typeface="微軟正黑體" pitchFamily="34" charset="-120"/>
                <a:ea typeface="微軟正黑體" pitchFamily="34" charset="-120"/>
              </a:rPr>
              <a:t>。</a:t>
            </a:r>
            <a:endParaRPr lang="en-US" altLang="zh-TW" sz="1400" u="none" dirty="0">
              <a:solidFill>
                <a:srgbClr val="0000FF"/>
              </a:solidFill>
              <a:latin typeface="微軟正黑體" pitchFamily="34" charset="-120"/>
              <a:ea typeface="微軟正黑體" pitchFamily="34" charset="-120"/>
            </a:endParaRPr>
          </a:p>
          <a:p>
            <a:pPr marL="1085850" lvl="3" indent="-171450">
              <a:buFont typeface="Arial" panose="020B0604020202020204" pitchFamily="34" charset="0"/>
              <a:buChar char="•"/>
            </a:pPr>
            <a:r>
              <a:rPr lang="zh-TW" altLang="en-US" sz="1400" u="none" dirty="0">
                <a:solidFill>
                  <a:srgbClr val="000000"/>
                </a:solidFill>
                <a:latin typeface="微軟正黑體" pitchFamily="34" charset="-120"/>
                <a:ea typeface="微軟正黑體" pitchFamily="34" charset="-120"/>
              </a:rPr>
              <a:t>依</a:t>
            </a:r>
            <a:r>
              <a:rPr lang="en-US" altLang="zh-TW" sz="1400" u="none" dirty="0">
                <a:solidFill>
                  <a:srgbClr val="000000"/>
                </a:solidFill>
                <a:latin typeface="微軟正黑體" pitchFamily="34" charset="-120"/>
                <a:ea typeface="微軟正黑體" pitchFamily="34" charset="-120"/>
              </a:rPr>
              <a:t>6/19</a:t>
            </a:r>
            <a:r>
              <a:rPr lang="zh-TW" altLang="en-US" sz="1400" u="none" dirty="0">
                <a:solidFill>
                  <a:srgbClr val="000000"/>
                </a:solidFill>
                <a:latin typeface="微軟正黑體" pitchFamily="34" charset="-120"/>
                <a:ea typeface="微軟正黑體" pitchFamily="34" charset="-120"/>
              </a:rPr>
              <a:t>會議結論進行需求變更，目前</a:t>
            </a:r>
            <a:r>
              <a:rPr lang="en-US" altLang="zh-TW" sz="1400" u="none" dirty="0">
                <a:solidFill>
                  <a:srgbClr val="000000"/>
                </a:solidFill>
                <a:latin typeface="微軟正黑體" pitchFamily="34" charset="-120"/>
                <a:ea typeface="微軟正黑體" pitchFamily="34" charset="-120"/>
              </a:rPr>
              <a:t>SIT</a:t>
            </a:r>
            <a:r>
              <a:rPr lang="zh-TW" altLang="en-US" sz="1400" u="none" dirty="0">
                <a:solidFill>
                  <a:srgbClr val="000000"/>
                </a:solidFill>
                <a:latin typeface="微軟正黑體" pitchFamily="34" charset="-120"/>
                <a:ea typeface="微軟正黑體" pitchFamily="34" charset="-120"/>
              </a:rPr>
              <a:t>中，預計</a:t>
            </a:r>
            <a:r>
              <a:rPr lang="en-US" altLang="zh-TW" sz="1400" u="none" dirty="0">
                <a:solidFill>
                  <a:srgbClr val="000000"/>
                </a:solidFill>
                <a:latin typeface="微軟正黑體" pitchFamily="34" charset="-120"/>
                <a:ea typeface="微軟正黑體" pitchFamily="34" charset="-120"/>
              </a:rPr>
              <a:t>6/30</a:t>
            </a:r>
            <a:r>
              <a:rPr lang="zh-TW" altLang="en-US" sz="1400" u="none" dirty="0">
                <a:solidFill>
                  <a:srgbClr val="000000"/>
                </a:solidFill>
                <a:latin typeface="微軟正黑體" pitchFamily="34" charset="-120"/>
                <a:ea typeface="微軟正黑體" pitchFamily="34" charset="-120"/>
              </a:rPr>
              <a:t>重新交付</a:t>
            </a:r>
            <a:r>
              <a:rPr lang="en-US" altLang="zh-TW" sz="1400" u="none" dirty="0">
                <a:solidFill>
                  <a:srgbClr val="000000"/>
                </a:solidFill>
                <a:latin typeface="微軟正黑體" pitchFamily="34" charset="-120"/>
                <a:ea typeface="微軟正黑體" pitchFamily="34" charset="-120"/>
              </a:rPr>
              <a:t>AML</a:t>
            </a:r>
            <a:r>
              <a:rPr lang="zh-TW" altLang="en-US" sz="1400" u="none" dirty="0">
                <a:solidFill>
                  <a:srgbClr val="000000"/>
                </a:solidFill>
                <a:latin typeface="微軟正黑體" pitchFamily="34" charset="-120"/>
                <a:ea typeface="微軟正黑體" pitchFamily="34" charset="-120"/>
              </a:rPr>
              <a:t>及放款部測試。</a:t>
            </a:r>
            <a:endParaRPr lang="en-US" altLang="zh-TW" sz="1400" u="none" dirty="0">
              <a:solidFill>
                <a:srgbClr val="000000"/>
              </a:solidFill>
              <a:latin typeface="微軟正黑體" pitchFamily="34" charset="-120"/>
              <a:ea typeface="微軟正黑體" pitchFamily="34" charset="-120"/>
            </a:endParaRPr>
          </a:p>
          <a:p>
            <a:pPr marL="1085850" lvl="3" indent="-171450">
              <a:buFont typeface="Arial" panose="020B0604020202020204" pitchFamily="34" charset="0"/>
              <a:buChar char="•"/>
            </a:pPr>
            <a:r>
              <a:rPr lang="en-US" altLang="zh-TW" sz="1400" u="none" dirty="0">
                <a:solidFill>
                  <a:srgbClr val="0000FF"/>
                </a:solidFill>
                <a:latin typeface="微軟正黑體" pitchFamily="34" charset="-120"/>
                <a:ea typeface="微軟正黑體" pitchFamily="34" charset="-120"/>
              </a:rPr>
              <a:t>7/3 AS/400</a:t>
            </a:r>
            <a:r>
              <a:rPr lang="zh-TW" altLang="en-US" sz="1400" u="none" dirty="0">
                <a:solidFill>
                  <a:srgbClr val="0000FF"/>
                </a:solidFill>
                <a:latin typeface="微軟正黑體" pitchFamily="34" charset="-120"/>
                <a:ea typeface="微軟正黑體" pitchFamily="34" charset="-120"/>
              </a:rPr>
              <a:t>上版完成，</a:t>
            </a:r>
            <a:r>
              <a:rPr lang="en-US" altLang="zh-TW" sz="1400" u="none" dirty="0">
                <a:solidFill>
                  <a:srgbClr val="0000FF"/>
                </a:solidFill>
                <a:latin typeface="微軟正黑體" pitchFamily="34" charset="-120"/>
                <a:ea typeface="微軟正黑體" pitchFamily="34" charset="-120"/>
              </a:rPr>
              <a:t>Informatica7/7</a:t>
            </a:r>
            <a:r>
              <a:rPr lang="zh-TW" altLang="en-US" sz="1400" u="none" dirty="0">
                <a:solidFill>
                  <a:srgbClr val="0000FF"/>
                </a:solidFill>
                <a:latin typeface="微軟正黑體" pitchFamily="34" charset="-120"/>
                <a:ea typeface="微軟正黑體" pitchFamily="34" charset="-120"/>
              </a:rPr>
              <a:t>上版完成。</a:t>
            </a:r>
            <a:endParaRPr lang="en-US" altLang="zh-TW" sz="1400" u="none" dirty="0">
              <a:solidFill>
                <a:srgbClr val="0000FF"/>
              </a:solidFill>
              <a:latin typeface="微軟正黑體" pitchFamily="34" charset="-120"/>
              <a:ea typeface="微軟正黑體" pitchFamily="34" charset="-120"/>
            </a:endParaRPr>
          </a:p>
          <a:p>
            <a:pPr marL="800100" lvl="2" indent="-342900">
              <a:buFont typeface="+mj-lt"/>
              <a:buAutoNum type="arabicPeriod"/>
            </a:pPr>
            <a:r>
              <a:rPr lang="zh-TW" altLang="en-US" sz="1400" u="none" dirty="0">
                <a:solidFill>
                  <a:srgbClr val="000000"/>
                </a:solidFill>
                <a:latin typeface="微軟正黑體" pitchFamily="34" charset="-120"/>
                <a:ea typeface="微軟正黑體" pitchFamily="34" charset="-120"/>
              </a:rPr>
              <a:t>洗錢樣態三調整為系統依據條件選件產生</a:t>
            </a:r>
            <a:endParaRPr lang="en-US" altLang="zh-TW" sz="1400" u="none" dirty="0">
              <a:solidFill>
                <a:srgbClr val="000000"/>
              </a:solidFill>
              <a:latin typeface="微軟正黑體" pitchFamily="34" charset="-120"/>
              <a:ea typeface="微軟正黑體" pitchFamily="34" charset="-120"/>
            </a:endParaRPr>
          </a:p>
          <a:p>
            <a:pPr marL="1085850" lvl="3" indent="-171450">
              <a:buFont typeface="Arial" panose="020B0604020202020204" pitchFamily="34" charset="0"/>
              <a:buChar char="•"/>
            </a:pPr>
            <a:r>
              <a:rPr kumimoji="0" lang="en-US" altLang="zh-TW" sz="1400" u="none" dirty="0">
                <a:solidFill>
                  <a:srgbClr val="000000"/>
                </a:solidFill>
                <a:latin typeface="微軟正黑體" pitchFamily="34" charset="-120"/>
                <a:ea typeface="微軟正黑體" pitchFamily="34" charset="-120"/>
              </a:rPr>
              <a:t>6/12</a:t>
            </a:r>
            <a:r>
              <a:rPr kumimoji="0" lang="zh-TW" altLang="en-US" sz="1400" u="none" dirty="0">
                <a:solidFill>
                  <a:srgbClr val="000000"/>
                </a:solidFill>
                <a:latin typeface="微軟正黑體" pitchFamily="34" charset="-120"/>
                <a:ea typeface="微軟正黑體" pitchFamily="34" charset="-120"/>
              </a:rPr>
              <a:t>配合防洗課要求，預計</a:t>
            </a:r>
            <a:r>
              <a:rPr kumimoji="0" lang="en-US" altLang="zh-TW" sz="1400" u="none" dirty="0">
                <a:solidFill>
                  <a:srgbClr val="000000"/>
                </a:solidFill>
                <a:latin typeface="微軟正黑體" pitchFamily="34" charset="-120"/>
                <a:ea typeface="微軟正黑體" pitchFamily="34" charset="-120"/>
              </a:rPr>
              <a:t>6/15-7/31</a:t>
            </a:r>
            <a:r>
              <a:rPr kumimoji="0" lang="zh-TW" altLang="en-US" sz="1400" u="none" dirty="0">
                <a:solidFill>
                  <a:srgbClr val="000000"/>
                </a:solidFill>
                <a:latin typeface="微軟正黑體" pitchFamily="34" charset="-120"/>
                <a:ea typeface="微軟正黑體" pitchFamily="34" charset="-120"/>
              </a:rPr>
              <a:t>進行此單並完成上線。</a:t>
            </a:r>
            <a:endParaRPr kumimoji="0" lang="en-US" altLang="zh-TW" sz="1400" u="none" dirty="0">
              <a:solidFill>
                <a:srgbClr val="000000"/>
              </a:solidFill>
              <a:latin typeface="微軟正黑體" pitchFamily="34" charset="-120"/>
              <a:ea typeface="微軟正黑體" pitchFamily="34" charset="-120"/>
            </a:endParaRPr>
          </a:p>
          <a:p>
            <a:pPr marL="1085850" lvl="3" indent="-171450">
              <a:buFont typeface="Arial" panose="020B0604020202020204" pitchFamily="34" charset="0"/>
              <a:buChar char="•"/>
            </a:pPr>
            <a:r>
              <a:rPr lang="en-US" altLang="zh-TW" sz="1400" u="none" dirty="0">
                <a:solidFill>
                  <a:srgbClr val="000000"/>
                </a:solidFill>
                <a:latin typeface="微軟正黑體" pitchFamily="34" charset="-120"/>
                <a:ea typeface="微軟正黑體" pitchFamily="34" charset="-120"/>
              </a:rPr>
              <a:t>6/20</a:t>
            </a:r>
            <a:r>
              <a:rPr lang="zh-TW" altLang="en-US" sz="1400" u="none" dirty="0">
                <a:solidFill>
                  <a:srgbClr val="000000"/>
                </a:solidFill>
                <a:latin typeface="微軟正黑體" pitchFamily="34" charset="-120"/>
                <a:ea typeface="微軟正黑體" pitchFamily="34" charset="-120"/>
              </a:rPr>
              <a:t>完成</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需求規格確認單</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，預計</a:t>
            </a:r>
            <a:r>
              <a:rPr lang="en-US" altLang="zh-TW" sz="1400" u="none" dirty="0">
                <a:solidFill>
                  <a:srgbClr val="000000"/>
                </a:solidFill>
                <a:latin typeface="微軟正黑體" pitchFamily="34" charset="-120"/>
                <a:ea typeface="微軟正黑體" pitchFamily="34" charset="-120"/>
              </a:rPr>
              <a:t>7/1-7/21</a:t>
            </a:r>
            <a:r>
              <a:rPr lang="zh-TW" altLang="en-US" sz="1400" u="none" dirty="0">
                <a:solidFill>
                  <a:srgbClr val="000000"/>
                </a:solidFill>
                <a:latin typeface="微軟正黑體" pitchFamily="34" charset="-120"/>
                <a:ea typeface="微軟正黑體" pitchFamily="34" charset="-120"/>
              </a:rPr>
              <a:t>開發、</a:t>
            </a:r>
            <a:r>
              <a:rPr lang="en-US" altLang="zh-TW" sz="1400" u="none" dirty="0">
                <a:solidFill>
                  <a:srgbClr val="000000"/>
                </a:solidFill>
                <a:latin typeface="微軟正黑體" pitchFamily="34" charset="-120"/>
                <a:ea typeface="微軟正黑體" pitchFamily="34" charset="-120"/>
              </a:rPr>
              <a:t>7/22-7/24</a:t>
            </a:r>
            <a:r>
              <a:rPr lang="zh-TW" altLang="en-US" sz="1400" u="none" dirty="0">
                <a:solidFill>
                  <a:srgbClr val="000000"/>
                </a:solidFill>
                <a:latin typeface="微軟正黑體" pitchFamily="34" charset="-120"/>
                <a:ea typeface="微軟正黑體" pitchFamily="34" charset="-120"/>
              </a:rPr>
              <a:t> </a:t>
            </a:r>
            <a:r>
              <a:rPr lang="en-US" altLang="zh-TW" sz="1400" u="none" dirty="0">
                <a:solidFill>
                  <a:srgbClr val="000000"/>
                </a:solidFill>
                <a:latin typeface="微軟正黑體" pitchFamily="34" charset="-120"/>
                <a:ea typeface="微軟正黑體" pitchFamily="34" charset="-120"/>
              </a:rPr>
              <a:t>SIT</a:t>
            </a:r>
            <a:r>
              <a:rPr lang="zh-TW" altLang="en-US" sz="1400" u="none" dirty="0">
                <a:solidFill>
                  <a:srgbClr val="000000"/>
                </a:solidFill>
                <a:latin typeface="微軟正黑體" pitchFamily="34" charset="-120"/>
                <a:ea typeface="微軟正黑體" pitchFamily="34" charset="-120"/>
              </a:rPr>
              <a:t>、</a:t>
            </a:r>
            <a:r>
              <a:rPr lang="en-US" altLang="zh-TW" sz="1400" u="none" dirty="0">
                <a:solidFill>
                  <a:srgbClr val="000000"/>
                </a:solidFill>
                <a:latin typeface="微軟正黑體" pitchFamily="34" charset="-120"/>
                <a:ea typeface="微軟正黑體" pitchFamily="34" charset="-120"/>
              </a:rPr>
              <a:t>7/27</a:t>
            </a:r>
            <a:r>
              <a:rPr lang="zh-TW" altLang="en-US" sz="1400" u="none" dirty="0">
                <a:solidFill>
                  <a:srgbClr val="000000"/>
                </a:solidFill>
                <a:latin typeface="微軟正黑體" pitchFamily="34" charset="-120"/>
                <a:ea typeface="微軟正黑體" pitchFamily="34" charset="-120"/>
              </a:rPr>
              <a:t>交付</a:t>
            </a:r>
            <a:r>
              <a:rPr lang="en-US" altLang="zh-TW" sz="1400" u="none" dirty="0">
                <a:solidFill>
                  <a:srgbClr val="000000"/>
                </a:solidFill>
                <a:latin typeface="微軟正黑體" pitchFamily="34" charset="-120"/>
                <a:ea typeface="微軟正黑體" pitchFamily="34" charset="-120"/>
              </a:rPr>
              <a:t>UAT</a:t>
            </a:r>
            <a:r>
              <a:rPr lang="zh-TW" altLang="en-US" sz="1400" u="none" dirty="0">
                <a:solidFill>
                  <a:srgbClr val="000000"/>
                </a:solidFill>
                <a:latin typeface="微軟正黑體" pitchFamily="34" charset="-120"/>
                <a:ea typeface="微軟正黑體" pitchFamily="34" charset="-120"/>
              </a:rPr>
              <a:t>。</a:t>
            </a:r>
            <a:endParaRPr lang="en-US" altLang="zh-TW" sz="1400" u="none" dirty="0">
              <a:solidFill>
                <a:srgbClr val="000000"/>
              </a:solidFill>
              <a:latin typeface="微軟正黑體" pitchFamily="34" charset="-120"/>
              <a:ea typeface="微軟正黑體" pitchFamily="34" charset="-120"/>
            </a:endParaRPr>
          </a:p>
          <a:p>
            <a:pPr marL="1085850" lvl="3" indent="-171450">
              <a:buFont typeface="Arial" panose="020B0604020202020204" pitchFamily="34" charset="0"/>
              <a:buChar char="•"/>
            </a:pPr>
            <a:r>
              <a:rPr lang="zh-TW" altLang="en-US" sz="1400" u="none" dirty="0">
                <a:solidFill>
                  <a:srgbClr val="0000FF"/>
                </a:solidFill>
                <a:latin typeface="微軟正黑體" pitchFamily="34" charset="-120"/>
                <a:ea typeface="微軟正黑體" pitchFamily="34" charset="-120"/>
              </a:rPr>
              <a:t>因中低風險定審需求變更，調整時程 </a:t>
            </a:r>
            <a:r>
              <a:rPr lang="en-US" altLang="zh-TW" sz="1400" u="none" dirty="0">
                <a:solidFill>
                  <a:srgbClr val="0000FF"/>
                </a:solidFill>
                <a:latin typeface="微軟正黑體" pitchFamily="34" charset="-120"/>
                <a:ea typeface="微軟正黑體" pitchFamily="34" charset="-120"/>
              </a:rPr>
              <a:t>7/8-7/24</a:t>
            </a:r>
            <a:r>
              <a:rPr lang="zh-TW" altLang="en-US" sz="1400" u="none" dirty="0">
                <a:solidFill>
                  <a:srgbClr val="0000FF"/>
                </a:solidFill>
                <a:latin typeface="微軟正黑體" pitchFamily="34" charset="-120"/>
                <a:ea typeface="微軟正黑體" pitchFamily="34" charset="-120"/>
              </a:rPr>
              <a:t>開發、</a:t>
            </a:r>
            <a:r>
              <a:rPr lang="en-US" altLang="zh-TW" sz="1400" u="none" dirty="0">
                <a:solidFill>
                  <a:srgbClr val="0000FF"/>
                </a:solidFill>
                <a:latin typeface="微軟正黑體" pitchFamily="34" charset="-120"/>
                <a:ea typeface="微軟正黑體" pitchFamily="34" charset="-120"/>
              </a:rPr>
              <a:t>7/27-7/29</a:t>
            </a:r>
            <a:r>
              <a:rPr lang="zh-TW" altLang="en-US" sz="1400" u="none" dirty="0">
                <a:solidFill>
                  <a:srgbClr val="0000FF"/>
                </a:solidFill>
                <a:latin typeface="微軟正黑體" pitchFamily="34" charset="-120"/>
                <a:ea typeface="微軟正黑體" pitchFamily="34" charset="-120"/>
              </a:rPr>
              <a:t> </a:t>
            </a:r>
            <a:r>
              <a:rPr lang="en-US" altLang="zh-TW" sz="1400" u="none" dirty="0">
                <a:solidFill>
                  <a:srgbClr val="0000FF"/>
                </a:solidFill>
                <a:latin typeface="微軟正黑體" pitchFamily="34" charset="-120"/>
                <a:ea typeface="微軟正黑體" pitchFamily="34" charset="-120"/>
              </a:rPr>
              <a:t>SIT</a:t>
            </a:r>
            <a:r>
              <a:rPr lang="zh-TW" altLang="en-US" sz="1400" u="none" dirty="0">
                <a:solidFill>
                  <a:srgbClr val="0000FF"/>
                </a:solidFill>
                <a:latin typeface="微軟正黑體" pitchFamily="34" charset="-120"/>
                <a:ea typeface="微軟正黑體" pitchFamily="34" charset="-120"/>
              </a:rPr>
              <a:t>、</a:t>
            </a:r>
            <a:r>
              <a:rPr lang="en-US" altLang="zh-TW" sz="1400" u="none" dirty="0">
                <a:solidFill>
                  <a:srgbClr val="0000FF"/>
                </a:solidFill>
                <a:latin typeface="微軟正黑體" pitchFamily="34" charset="-120"/>
                <a:ea typeface="微軟正黑體" pitchFamily="34" charset="-120"/>
              </a:rPr>
              <a:t>7/30</a:t>
            </a:r>
            <a:r>
              <a:rPr lang="zh-TW" altLang="en-US" sz="1400" u="none" dirty="0">
                <a:solidFill>
                  <a:srgbClr val="0000FF"/>
                </a:solidFill>
                <a:latin typeface="微軟正黑體" pitchFamily="34" charset="-120"/>
                <a:ea typeface="微軟正黑體" pitchFamily="34" charset="-120"/>
              </a:rPr>
              <a:t>交付</a:t>
            </a:r>
            <a:r>
              <a:rPr lang="en-US" altLang="zh-TW" sz="1400" u="none" dirty="0">
                <a:solidFill>
                  <a:srgbClr val="0000FF"/>
                </a:solidFill>
                <a:latin typeface="微軟正黑體" pitchFamily="34" charset="-120"/>
                <a:ea typeface="微軟正黑體" pitchFamily="34" charset="-120"/>
              </a:rPr>
              <a:t>UAT</a:t>
            </a:r>
            <a:r>
              <a:rPr lang="zh-TW" altLang="en-US" sz="1400" u="none" dirty="0">
                <a:solidFill>
                  <a:srgbClr val="0000FF"/>
                </a:solidFill>
                <a:latin typeface="微軟正黑體" pitchFamily="34" charset="-120"/>
                <a:ea typeface="微軟正黑體" pitchFamily="34" charset="-120"/>
              </a:rPr>
              <a:t>。</a:t>
            </a:r>
            <a:endParaRPr lang="en-US" altLang="zh-TW" sz="1400" u="none" dirty="0">
              <a:solidFill>
                <a:srgbClr val="0000FF"/>
              </a:solidFill>
              <a:latin typeface="微軟正黑體" pitchFamily="34" charset="-120"/>
              <a:ea typeface="微軟正黑體" pitchFamily="34" charset="-120"/>
            </a:endParaRPr>
          </a:p>
        </p:txBody>
      </p:sp>
      <p:sp>
        <p:nvSpPr>
          <p:cNvPr id="6" name="矩形 3"/>
          <p:cNvSpPr>
            <a:spLocks noChangeArrowheads="1"/>
          </p:cNvSpPr>
          <p:nvPr/>
        </p:nvSpPr>
        <p:spPr bwMode="auto">
          <a:xfrm>
            <a:off x="107504" y="4437907"/>
            <a:ext cx="9036496"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lang="zh-TW" altLang="en-US" sz="1400" u="none" dirty="0">
                <a:solidFill>
                  <a:srgbClr val="000000"/>
                </a:solidFill>
                <a:latin typeface="微軟正黑體" pitchFamily="34" charset="-120"/>
                <a:ea typeface="微軟正黑體" pitchFamily="34" charset="-120"/>
              </a:rPr>
              <a:t>申請房貸前後三個月若有投保紀錄不核發相關獎勵</a:t>
            </a:r>
          </a:p>
          <a:p>
            <a:pPr marL="457200" lvl="2"/>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配合金管會新聞稿需於</a:t>
            </a:r>
            <a:r>
              <a:rPr lang="en-US" altLang="zh-TW" sz="1400" u="none" dirty="0">
                <a:solidFill>
                  <a:srgbClr val="000000"/>
                </a:solidFill>
                <a:latin typeface="微軟正黑體" pitchFamily="34" charset="-120"/>
                <a:ea typeface="微軟正黑體" pitchFamily="34" charset="-120"/>
              </a:rPr>
              <a:t>2020/6/30</a:t>
            </a:r>
            <a:r>
              <a:rPr lang="zh-TW" altLang="en-US" sz="1400" u="none" dirty="0">
                <a:solidFill>
                  <a:srgbClr val="000000"/>
                </a:solidFill>
                <a:latin typeface="微軟正黑體" pitchFamily="34" charset="-120"/>
                <a:ea typeface="微軟正黑體" pitchFamily="34" charset="-120"/>
              </a:rPr>
              <a:t>前需完成系統檢核機制</a:t>
            </a:r>
            <a:r>
              <a:rPr lang="en-US" altLang="zh-TW" sz="1400" u="none" dirty="0">
                <a:solidFill>
                  <a:srgbClr val="000000"/>
                </a:solidFill>
                <a:latin typeface="微軟正黑體" pitchFamily="34" charset="-120"/>
                <a:ea typeface="微軟正黑體" pitchFamily="34" charset="-120"/>
              </a:rPr>
              <a:t>)</a:t>
            </a:r>
          </a:p>
          <a:p>
            <a:pPr marL="800100" lvl="2" indent="-342900">
              <a:buFont typeface="+mj-lt"/>
              <a:buAutoNum type="arabicPeriod"/>
            </a:pPr>
            <a:r>
              <a:rPr lang="en-US" altLang="zh-TW" sz="1400" u="none" dirty="0" err="1">
                <a:solidFill>
                  <a:srgbClr val="000000"/>
                </a:solidFill>
                <a:latin typeface="微軟正黑體" pitchFamily="34" charset="-120"/>
                <a:ea typeface="微軟正黑體" pitchFamily="34" charset="-120"/>
              </a:rPr>
              <a:t>eloan</a:t>
            </a:r>
            <a:r>
              <a:rPr lang="zh-TW" altLang="en-US" sz="1400" u="none" dirty="0">
                <a:solidFill>
                  <a:srgbClr val="000000"/>
                </a:solidFill>
                <a:latin typeface="微軟正黑體" pitchFamily="34" charset="-120"/>
                <a:ea typeface="微軟正黑體" pitchFamily="34" charset="-120"/>
              </a:rPr>
              <a:t>保費查詢</a:t>
            </a:r>
            <a:r>
              <a:rPr lang="en-US" altLang="zh-TW" sz="1400" u="none" dirty="0">
                <a:solidFill>
                  <a:srgbClr val="000000"/>
                </a:solidFill>
                <a:latin typeface="微軟正黑體" pitchFamily="34" charset="-120"/>
                <a:ea typeface="微軟正黑體" pitchFamily="34" charset="-120"/>
              </a:rPr>
              <a:t>(web service)</a:t>
            </a:r>
            <a:r>
              <a:rPr lang="zh-TW" altLang="en-US" sz="1400" u="none" dirty="0">
                <a:solidFill>
                  <a:srgbClr val="000000"/>
                </a:solidFill>
                <a:latin typeface="微軟正黑體" pitchFamily="34" charset="-120"/>
                <a:ea typeface="微軟正黑體" pitchFamily="34" charset="-120"/>
              </a:rPr>
              <a:t>調整</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新增在途件保單及調整年繳化保費計算邏輯；核心需同步調整</a:t>
            </a:r>
            <a:r>
              <a:rPr lang="en-US" altLang="zh-TW" sz="1400" u="none" dirty="0">
                <a:solidFill>
                  <a:srgbClr val="000000"/>
                </a:solidFill>
                <a:latin typeface="微軟正黑體" pitchFamily="34" charset="-120"/>
                <a:ea typeface="微軟正黑體" pitchFamily="34" charset="-120"/>
              </a:rPr>
              <a:t>)</a:t>
            </a:r>
          </a:p>
          <a:p>
            <a:pPr marL="1085850" lvl="3" indent="-171450">
              <a:buFont typeface="Arial" panose="020B0604020202020204" pitchFamily="34" charset="0"/>
              <a:buChar char="•"/>
            </a:pPr>
            <a:r>
              <a:rPr lang="en-US" altLang="zh-TW" sz="1400" u="none" dirty="0">
                <a:solidFill>
                  <a:srgbClr val="000000"/>
                </a:solidFill>
                <a:latin typeface="微軟正黑體" pitchFamily="34" charset="-120"/>
                <a:ea typeface="微軟正黑體" pitchFamily="34" charset="-120"/>
              </a:rPr>
              <a:t>4/13</a:t>
            </a:r>
            <a:r>
              <a:rPr lang="zh-TW" altLang="en-US" sz="1400" u="none" dirty="0">
                <a:solidFill>
                  <a:srgbClr val="000000"/>
                </a:solidFill>
                <a:latin typeface="微軟正黑體" pitchFamily="34" charset="-120"/>
                <a:ea typeface="微軟正黑體" pitchFamily="34" charset="-120"/>
              </a:rPr>
              <a:t>已上版</a:t>
            </a:r>
          </a:p>
          <a:p>
            <a:pPr marL="800100" lvl="2" indent="-342900">
              <a:buFont typeface="+mj-lt"/>
              <a:buAutoNum type="arabicPeriod"/>
            </a:pPr>
            <a:r>
              <a:rPr lang="en-US" altLang="zh-TW" sz="1400" u="none" dirty="0">
                <a:solidFill>
                  <a:srgbClr val="000000"/>
                </a:solidFill>
                <a:latin typeface="微軟正黑體" pitchFamily="34" charset="-120"/>
                <a:ea typeface="微軟正黑體" pitchFamily="34" charset="-120"/>
              </a:rPr>
              <a:t>AS/400</a:t>
            </a:r>
            <a:r>
              <a:rPr lang="zh-TW" altLang="en-US" sz="1400" u="none" dirty="0">
                <a:solidFill>
                  <a:srgbClr val="000000"/>
                </a:solidFill>
                <a:latin typeface="微軟正黑體" pitchFamily="34" charset="-120"/>
                <a:ea typeface="微軟正黑體" pitchFamily="34" charset="-120"/>
              </a:rPr>
              <a:t>帳務系統新增相關業績計算邏輯</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計件代碼</a:t>
            </a:r>
            <a:r>
              <a:rPr lang="en-US" altLang="zh-TW" sz="1400" u="none" dirty="0">
                <a:solidFill>
                  <a:srgbClr val="000000"/>
                </a:solidFill>
                <a:latin typeface="微軟正黑體" pitchFamily="34" charset="-120"/>
                <a:ea typeface="微軟正黑體" pitchFamily="34" charset="-120"/>
              </a:rPr>
              <a:t>=F</a:t>
            </a:r>
            <a:r>
              <a:rPr lang="zh-TW" altLang="en-US" sz="1400" u="none" dirty="0">
                <a:solidFill>
                  <a:srgbClr val="000000"/>
                </a:solidFill>
                <a:latin typeface="微軟正黑體" pitchFamily="34" charset="-120"/>
                <a:ea typeface="微軟正黑體" pitchFamily="34" charset="-120"/>
              </a:rPr>
              <a:t>特殊件</a:t>
            </a:r>
            <a:r>
              <a:rPr lang="en-US" altLang="zh-TW" sz="1400" u="none" dirty="0">
                <a:solidFill>
                  <a:srgbClr val="000000"/>
                </a:solidFill>
                <a:latin typeface="微軟正黑體" pitchFamily="34" charset="-120"/>
                <a:ea typeface="微軟正黑體" pitchFamily="34" charset="-120"/>
              </a:rPr>
              <a:t>)</a:t>
            </a:r>
          </a:p>
          <a:p>
            <a:pPr marL="1085850" lvl="3" indent="-171450">
              <a:buFont typeface="Arial" panose="020B0604020202020204" pitchFamily="34" charset="0"/>
              <a:buChar char="•"/>
            </a:pPr>
            <a:r>
              <a:rPr lang="en-US" altLang="zh-TW" sz="1400" u="none" dirty="0">
                <a:solidFill>
                  <a:srgbClr val="000000"/>
                </a:solidFill>
                <a:latin typeface="微軟正黑體" pitchFamily="34" charset="-120"/>
                <a:ea typeface="微軟正黑體" pitchFamily="34" charset="-120"/>
              </a:rPr>
              <a:t>4/22</a:t>
            </a:r>
            <a:r>
              <a:rPr lang="zh-TW" altLang="en-US" sz="1400" u="none" dirty="0">
                <a:solidFill>
                  <a:srgbClr val="000000"/>
                </a:solidFill>
                <a:latin typeface="微軟正黑體" pitchFamily="34" charset="-120"/>
                <a:ea typeface="微軟正黑體" pitchFamily="34" charset="-120"/>
              </a:rPr>
              <a:t>已上版</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en-US" altLang="zh-TW" sz="1400" u="none" dirty="0" err="1">
                <a:solidFill>
                  <a:srgbClr val="000000"/>
                </a:solidFill>
                <a:latin typeface="微軟正黑體" pitchFamily="34" charset="-120"/>
                <a:ea typeface="微軟正黑體" pitchFamily="34" charset="-120"/>
              </a:rPr>
              <a:t>eloan</a:t>
            </a:r>
            <a:r>
              <a:rPr lang="zh-TW" altLang="en-US" sz="1400" u="none" dirty="0">
                <a:solidFill>
                  <a:srgbClr val="000000"/>
                </a:solidFill>
                <a:latin typeface="微軟正黑體" pitchFamily="34" charset="-120"/>
                <a:ea typeface="微軟正黑體" pitchFamily="34" charset="-120"/>
              </a:rPr>
              <a:t>新增獎金發放審核作業頁面</a:t>
            </a:r>
            <a:r>
              <a:rPr lang="en-US" altLang="zh-TW" sz="1200" u="none" dirty="0">
                <a:solidFill>
                  <a:srgbClr val="000000"/>
                </a:solidFill>
                <a:latin typeface="微軟正黑體" pitchFamily="34" charset="-120"/>
                <a:ea typeface="微軟正黑體" pitchFamily="34" charset="-120"/>
              </a:rPr>
              <a:t>(</a:t>
            </a:r>
            <a:r>
              <a:rPr lang="zh-TW" altLang="en-US" sz="1200" u="none" dirty="0">
                <a:solidFill>
                  <a:srgbClr val="000000"/>
                </a:solidFill>
                <a:latin typeface="微軟正黑體" pitchFamily="34" charset="-120"/>
                <a:ea typeface="微軟正黑體" pitchFamily="34" charset="-120"/>
              </a:rPr>
              <a:t>此單須待第</a:t>
            </a:r>
            <a:r>
              <a:rPr lang="en-US" altLang="zh-TW" sz="1200" u="none" dirty="0">
                <a:solidFill>
                  <a:srgbClr val="000000"/>
                </a:solidFill>
                <a:latin typeface="微軟正黑體" pitchFamily="34" charset="-120"/>
                <a:ea typeface="微軟正黑體" pitchFamily="34" charset="-120"/>
              </a:rPr>
              <a:t>1</a:t>
            </a:r>
            <a:r>
              <a:rPr lang="zh-TW" altLang="en-US" sz="1200" u="none" dirty="0">
                <a:solidFill>
                  <a:srgbClr val="000000"/>
                </a:solidFill>
                <a:latin typeface="微軟正黑體" pitchFamily="34" charset="-120"/>
                <a:ea typeface="微軟正黑體" pitchFamily="34" charset="-120"/>
              </a:rPr>
              <a:t>、</a:t>
            </a:r>
            <a:r>
              <a:rPr lang="en-US" altLang="zh-TW" sz="1200" u="none" dirty="0">
                <a:solidFill>
                  <a:srgbClr val="000000"/>
                </a:solidFill>
                <a:latin typeface="微軟正黑體" pitchFamily="34" charset="-120"/>
                <a:ea typeface="微軟正黑體" pitchFamily="34" charset="-120"/>
              </a:rPr>
              <a:t>2</a:t>
            </a:r>
            <a:r>
              <a:rPr lang="zh-TW" altLang="en-US" sz="1200" u="none" dirty="0">
                <a:solidFill>
                  <a:srgbClr val="000000"/>
                </a:solidFill>
                <a:latin typeface="微軟正黑體" pitchFamily="34" charset="-120"/>
                <a:ea typeface="微軟正黑體" pitchFamily="34" charset="-120"/>
              </a:rPr>
              <a:t>項需求上版後才能作業</a:t>
            </a:r>
            <a:r>
              <a:rPr lang="en-US" altLang="zh-TW" sz="1200" u="none" dirty="0">
                <a:solidFill>
                  <a:srgbClr val="000000"/>
                </a:solidFill>
                <a:latin typeface="微軟正黑體" pitchFamily="34" charset="-120"/>
                <a:ea typeface="微軟正黑體" pitchFamily="34" charset="-120"/>
              </a:rPr>
              <a:t>)</a:t>
            </a:r>
            <a:endParaRPr lang="zh-TW" altLang="en-US" sz="1400" u="none" dirty="0">
              <a:solidFill>
                <a:srgbClr val="000000"/>
              </a:solidFill>
              <a:latin typeface="微軟正黑體" pitchFamily="34" charset="-120"/>
              <a:ea typeface="微軟正黑體" pitchFamily="34" charset="-120"/>
            </a:endParaRPr>
          </a:p>
          <a:p>
            <a:pPr marL="1085850" lvl="3" indent="-171450">
              <a:buFont typeface="Arial" panose="020B0604020202020204" pitchFamily="34" charset="0"/>
              <a:buChar char="•"/>
            </a:pPr>
            <a:r>
              <a:rPr lang="en-US" altLang="zh-TW" sz="1400" u="none" dirty="0">
                <a:solidFill>
                  <a:srgbClr val="000000"/>
                </a:solidFill>
                <a:latin typeface="微軟正黑體" pitchFamily="34" charset="-120"/>
                <a:ea typeface="微軟正黑體" pitchFamily="34" charset="-120"/>
              </a:rPr>
              <a:t>AS/400 6/5</a:t>
            </a:r>
            <a:r>
              <a:rPr lang="zh-TW" altLang="en-US" sz="1400" u="none" dirty="0">
                <a:solidFill>
                  <a:srgbClr val="000000"/>
                </a:solidFill>
                <a:latin typeface="微軟正黑體" pitchFamily="34" charset="-120"/>
                <a:ea typeface="微軟正黑體" pitchFamily="34" charset="-120"/>
              </a:rPr>
              <a:t>已上版，</a:t>
            </a:r>
            <a:r>
              <a:rPr lang="en-US" altLang="zh-TW" sz="1400" u="none" dirty="0" err="1">
                <a:solidFill>
                  <a:srgbClr val="000000"/>
                </a:solidFill>
                <a:latin typeface="微軟正黑體" pitchFamily="34" charset="-120"/>
                <a:ea typeface="微軟正黑體" pitchFamily="34" charset="-120"/>
              </a:rPr>
              <a:t>eloan</a:t>
            </a:r>
            <a:r>
              <a:rPr lang="zh-TW" altLang="en-US" sz="1400" u="none" dirty="0">
                <a:solidFill>
                  <a:srgbClr val="000000"/>
                </a:solidFill>
                <a:latin typeface="微軟正黑體" pitchFamily="34" charset="-120"/>
                <a:ea typeface="微軟正黑體" pitchFamily="34" charset="-120"/>
              </a:rPr>
              <a:t> </a:t>
            </a:r>
            <a:r>
              <a:rPr lang="en-US" altLang="zh-TW" sz="1400" u="none" dirty="0">
                <a:solidFill>
                  <a:srgbClr val="000000"/>
                </a:solidFill>
                <a:latin typeface="微軟正黑體" pitchFamily="34" charset="-120"/>
                <a:ea typeface="微軟正黑體" pitchFamily="34" charset="-120"/>
              </a:rPr>
              <a:t>6/17</a:t>
            </a:r>
            <a:r>
              <a:rPr lang="zh-TW" altLang="en-US" sz="1400" u="none" dirty="0">
                <a:solidFill>
                  <a:srgbClr val="000000"/>
                </a:solidFill>
                <a:latin typeface="微軟正黑體" pitchFamily="34" charset="-120"/>
                <a:ea typeface="微軟正黑體" pitchFamily="34" charset="-120"/>
              </a:rPr>
              <a:t>已上版，目前放款部經辦已上傳檢核</a:t>
            </a:r>
            <a:r>
              <a:rPr lang="en-US" altLang="zh-TW" sz="1400" u="none" dirty="0">
                <a:solidFill>
                  <a:srgbClr val="000000"/>
                </a:solidFill>
                <a:latin typeface="微軟正黑體" pitchFamily="34" charset="-120"/>
                <a:ea typeface="微軟正黑體" pitchFamily="34" charset="-120"/>
              </a:rPr>
              <a:t>109/03-109/05</a:t>
            </a:r>
            <a:r>
              <a:rPr lang="zh-TW" altLang="en-US" sz="1400" u="none" dirty="0">
                <a:solidFill>
                  <a:srgbClr val="000000"/>
                </a:solidFill>
                <a:latin typeface="微軟正黑體" pitchFamily="34" charset="-120"/>
                <a:ea typeface="微軟正黑體" pitchFamily="34" charset="-120"/>
              </a:rPr>
              <a:t>工資料，確認是否有需追回的業績獎金</a:t>
            </a:r>
            <a:r>
              <a:rPr lang="en-US" altLang="zh-TW" sz="1400" u="none" dirty="0">
                <a:solidFill>
                  <a:srgbClr val="0000FF"/>
                </a:solidFill>
                <a:latin typeface="微軟正黑體" pitchFamily="34" charset="-120"/>
                <a:ea typeface="微軟正黑體" pitchFamily="34" charset="-120"/>
              </a:rPr>
              <a:t>(</a:t>
            </a:r>
            <a:r>
              <a:rPr lang="zh-TW" altLang="en-US" sz="1400" u="none" dirty="0">
                <a:solidFill>
                  <a:srgbClr val="0000FF"/>
                </a:solidFill>
                <a:latin typeface="微軟正黑體" pitchFamily="34" charset="-120"/>
                <a:ea typeface="微軟正黑體" pitchFamily="34" charset="-120"/>
              </a:rPr>
              <a:t>待</a:t>
            </a:r>
            <a:r>
              <a:rPr lang="en-US" altLang="zh-TW" sz="1400" u="none" dirty="0">
                <a:solidFill>
                  <a:srgbClr val="0000FF"/>
                </a:solidFill>
                <a:latin typeface="微軟正黑體" pitchFamily="34" charset="-120"/>
                <a:ea typeface="微軟正黑體" pitchFamily="34" charset="-120"/>
              </a:rPr>
              <a:t>10907</a:t>
            </a:r>
            <a:r>
              <a:rPr lang="zh-TW" altLang="en-US" sz="1400" u="none" dirty="0">
                <a:solidFill>
                  <a:srgbClr val="0000FF"/>
                </a:solidFill>
                <a:latin typeface="微軟正黑體" pitchFamily="34" charset="-120"/>
                <a:ea typeface="微軟正黑體" pitchFamily="34" charset="-120"/>
              </a:rPr>
              <a:t>工結算後再次確認資料</a:t>
            </a:r>
            <a:r>
              <a:rPr lang="en-US" altLang="zh-TW" sz="1400" u="none" dirty="0">
                <a:solidFill>
                  <a:srgbClr val="0000FF"/>
                </a:solidFill>
                <a:latin typeface="微軟正黑體" pitchFamily="34" charset="-120"/>
                <a:ea typeface="微軟正黑體" pitchFamily="34" charset="-120"/>
              </a:rPr>
              <a:t>)</a:t>
            </a:r>
          </a:p>
          <a:p>
            <a:pPr marL="800100" lvl="2" indent="-342900">
              <a:buFont typeface="+mj-lt"/>
              <a:buAutoNum type="arabicPeriod"/>
            </a:pPr>
            <a:r>
              <a:rPr lang="en-US" altLang="zh-TW" sz="1400" u="none" dirty="0">
                <a:solidFill>
                  <a:srgbClr val="000000"/>
                </a:solidFill>
                <a:latin typeface="微軟正黑體" pitchFamily="34" charset="-120"/>
                <a:ea typeface="微軟正黑體" pitchFamily="34" charset="-120"/>
              </a:rPr>
              <a:t>AS/400</a:t>
            </a:r>
            <a:r>
              <a:rPr lang="zh-TW" altLang="en-US" sz="1400" u="none" dirty="0">
                <a:solidFill>
                  <a:srgbClr val="000000"/>
                </a:solidFill>
                <a:latin typeface="微軟正黑體" pitchFamily="34" charset="-120"/>
                <a:ea typeface="微軟正黑體" pitchFamily="34" charset="-120"/>
              </a:rPr>
              <a:t>帳務系統新增相關業績計算邏輯</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計件代碼</a:t>
            </a:r>
            <a:r>
              <a:rPr lang="en-US" altLang="zh-TW" sz="1400" u="none" dirty="0">
                <a:solidFill>
                  <a:srgbClr val="000000"/>
                </a:solidFill>
                <a:latin typeface="微軟正黑體" pitchFamily="34" charset="-120"/>
                <a:ea typeface="微軟正黑體" pitchFamily="34" charset="-120"/>
              </a:rPr>
              <a:t>=G</a:t>
            </a:r>
            <a:r>
              <a:rPr lang="zh-TW" altLang="en-US" sz="1400" u="none" dirty="0">
                <a:solidFill>
                  <a:srgbClr val="000000"/>
                </a:solidFill>
                <a:latin typeface="微軟正黑體" pitchFamily="34" charset="-120"/>
                <a:ea typeface="微軟正黑體" pitchFamily="34" charset="-120"/>
              </a:rPr>
              <a:t>特殊件</a:t>
            </a:r>
            <a:r>
              <a:rPr lang="en-US" altLang="zh-TW" sz="1400" u="none" dirty="0">
                <a:solidFill>
                  <a:srgbClr val="000000"/>
                </a:solidFill>
                <a:latin typeface="微軟正黑體" pitchFamily="34" charset="-120"/>
                <a:ea typeface="微軟正黑體" pitchFamily="34" charset="-120"/>
              </a:rPr>
              <a:t>)</a:t>
            </a:r>
          </a:p>
          <a:p>
            <a:pPr marL="1085850" lvl="3" indent="-171450">
              <a:buFont typeface="Arial" panose="020B0604020202020204" pitchFamily="34" charset="0"/>
              <a:buChar char="•"/>
            </a:pPr>
            <a:r>
              <a:rPr lang="en-US" altLang="zh-TW" sz="1400" u="none" dirty="0">
                <a:solidFill>
                  <a:srgbClr val="000000"/>
                </a:solidFill>
                <a:latin typeface="微軟正黑體" pitchFamily="34" charset="-120"/>
                <a:ea typeface="微軟正黑體" pitchFamily="34" charset="-120"/>
              </a:rPr>
              <a:t>5/20</a:t>
            </a:r>
            <a:r>
              <a:rPr lang="zh-TW" altLang="en-US" sz="1400" u="none" dirty="0">
                <a:solidFill>
                  <a:srgbClr val="000000"/>
                </a:solidFill>
                <a:latin typeface="微軟正黑體" pitchFamily="34" charset="-120"/>
                <a:ea typeface="微軟正黑體" pitchFamily="34" charset="-120"/>
              </a:rPr>
              <a:t>已上版</a:t>
            </a:r>
            <a:endParaRPr lang="en-US" altLang="zh-TW" sz="1400" u="none" dirty="0">
              <a:solidFill>
                <a:srgbClr val="000000"/>
              </a:solidFill>
              <a:latin typeface="微軟正黑體" pitchFamily="34" charset="-120"/>
              <a:ea typeface="微軟正黑體" pitchFamily="34" charset="-120"/>
            </a:endParaRPr>
          </a:p>
        </p:txBody>
      </p:sp>
      <p:graphicFrame>
        <p:nvGraphicFramePr>
          <p:cNvPr id="7" name="物件 6"/>
          <p:cNvGraphicFramePr>
            <a:graphicFrameLocks noChangeAspect="1"/>
          </p:cNvGraphicFramePr>
          <p:nvPr>
            <p:extLst/>
          </p:nvPr>
        </p:nvGraphicFramePr>
        <p:xfrm>
          <a:off x="7812453" y="3213770"/>
          <a:ext cx="1329731" cy="482600"/>
        </p:xfrm>
        <a:graphic>
          <a:graphicData uri="http://schemas.openxmlformats.org/presentationml/2006/ole">
            <mc:AlternateContent xmlns:mc="http://schemas.openxmlformats.org/markup-compatibility/2006">
              <mc:Choice xmlns:v="urn:schemas-microsoft-com:vml" Requires="v">
                <p:oleObj spid="_x0000_s107526" name="封裝程式殼層物件" showAsIcon="1" r:id="rId3" imgW="2826360" imgH="482400" progId="Package">
                  <p:embed/>
                </p:oleObj>
              </mc:Choice>
              <mc:Fallback>
                <p:oleObj name="封裝程式殼層物件" showAsIcon="1" r:id="rId3" imgW="2826360" imgH="482400" progId="Package">
                  <p:embed/>
                  <p:pic>
                    <p:nvPicPr>
                      <p:cNvPr id="7" name="物件 6"/>
                      <p:cNvPicPr/>
                      <p:nvPr/>
                    </p:nvPicPr>
                    <p:blipFill>
                      <a:blip r:embed="rId4"/>
                      <a:stretch>
                        <a:fillRect/>
                      </a:stretch>
                    </p:blipFill>
                    <p:spPr>
                      <a:xfrm>
                        <a:off x="7812453" y="3213770"/>
                        <a:ext cx="1329731" cy="482600"/>
                      </a:xfrm>
                      <a:prstGeom prst="rect">
                        <a:avLst/>
                      </a:prstGeom>
                    </p:spPr>
                  </p:pic>
                </p:oleObj>
              </mc:Fallback>
            </mc:AlternateContent>
          </a:graphicData>
        </a:graphic>
      </p:graphicFrame>
    </p:spTree>
    <p:extLst>
      <p:ext uri="{BB962C8B-B14F-4D97-AF65-F5344CB8AC3E}">
        <p14:creationId xmlns:p14="http://schemas.microsoft.com/office/powerpoint/2010/main" val="17509131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859" y="733027"/>
            <a:ext cx="6246813" cy="538037"/>
          </a:xfrm>
          <a:solidFill>
            <a:schemeClr val="accent2">
              <a:lumMod val="75000"/>
            </a:schemeClr>
          </a:solidFill>
        </p:spPr>
        <p:txBody>
          <a:bodyPr/>
          <a:lstStyle/>
          <a:p>
            <a:pPr fontAlgn="auto">
              <a:spcBef>
                <a:spcPts val="0"/>
              </a:spcBef>
              <a:spcAft>
                <a:spcPts val="0"/>
              </a:spcAft>
              <a:defRPr/>
            </a:pPr>
            <a:r>
              <a:rPr lang="zh-TW" altLang="en-US" dirty="0">
                <a:solidFill>
                  <a:schemeClr val="bg1"/>
                </a:solidFill>
              </a:rPr>
              <a:t>放款</a:t>
            </a:r>
            <a:r>
              <a:rPr lang="zh-TW" altLang="en-US" dirty="0" smtClean="0">
                <a:solidFill>
                  <a:schemeClr val="bg1"/>
                </a:solidFill>
              </a:rPr>
              <a:t>系統重大事件</a:t>
            </a:r>
            <a:r>
              <a:rPr lang="en-US" altLang="zh-TW" dirty="0" smtClean="0">
                <a:solidFill>
                  <a:schemeClr val="bg1"/>
                </a:solidFill>
              </a:rPr>
              <a:t>/</a:t>
            </a:r>
            <a:r>
              <a:rPr lang="zh-TW" altLang="en-US" dirty="0" smtClean="0">
                <a:solidFill>
                  <a:schemeClr val="bg1"/>
                </a:solidFill>
              </a:rPr>
              <a:t>需求說明</a:t>
            </a:r>
            <a:r>
              <a:rPr lang="en-US" altLang="zh-TW" dirty="0" smtClean="0">
                <a:solidFill>
                  <a:schemeClr val="bg1"/>
                </a:solidFill>
              </a:rPr>
              <a:t>(2/3)</a:t>
            </a:r>
            <a:endParaRPr lang="en-US" altLang="zh-TW" dirty="0">
              <a:solidFill>
                <a:schemeClr val="bg1"/>
              </a:solidFill>
            </a:endParaRPr>
          </a:p>
        </p:txBody>
      </p:sp>
      <p:sp>
        <p:nvSpPr>
          <p:cNvPr id="5" name="矩形 3"/>
          <p:cNvSpPr>
            <a:spLocks noChangeArrowheads="1"/>
          </p:cNvSpPr>
          <p:nvPr/>
        </p:nvSpPr>
        <p:spPr bwMode="auto">
          <a:xfrm>
            <a:off x="118715" y="1364789"/>
            <a:ext cx="864096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lang="zh-TW" altLang="en-US" sz="1400" u="none" dirty="0">
                <a:solidFill>
                  <a:srgbClr val="000000"/>
                </a:solidFill>
                <a:latin typeface="微軟正黑體" pitchFamily="34" charset="-120"/>
                <a:ea typeface="微軟正黑體" pitchFamily="34" charset="-120"/>
              </a:rPr>
              <a:t>修正外來人口身分證格式檢核規則</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zh-TW" altLang="en-US" sz="1400" u="none" dirty="0">
                <a:solidFill>
                  <a:srgbClr val="000000"/>
                </a:solidFill>
                <a:latin typeface="微軟正黑體" pitchFamily="34" charset="-120"/>
                <a:ea typeface="微軟正黑體" pitchFamily="34" charset="-120"/>
              </a:rPr>
              <a:t>配合內政部「修正外來人口統一證號格式專案執行計畫」調整</a:t>
            </a:r>
            <a:r>
              <a:rPr lang="en-US" altLang="zh-TW" sz="1400" u="none" dirty="0" err="1">
                <a:solidFill>
                  <a:srgbClr val="000000"/>
                </a:solidFill>
                <a:latin typeface="微軟正黑體" pitchFamily="34" charset="-120"/>
                <a:ea typeface="微軟正黑體" pitchFamily="34" charset="-120"/>
              </a:rPr>
              <a:t>eloan</a:t>
            </a:r>
            <a:r>
              <a:rPr lang="zh-TW" altLang="en-US" sz="1400" u="none" dirty="0">
                <a:solidFill>
                  <a:srgbClr val="000000"/>
                </a:solidFill>
                <a:latin typeface="微軟正黑體" pitchFamily="34" charset="-120"/>
                <a:ea typeface="微軟正黑體" pitchFamily="34" charset="-120"/>
              </a:rPr>
              <a:t>借款人、保證人及所有權人等相關新增</a:t>
            </a:r>
            <a:r>
              <a:rPr lang="en-US" altLang="zh-TW" sz="1400" u="none" dirty="0">
                <a:solidFill>
                  <a:srgbClr val="000000"/>
                </a:solidFill>
                <a:latin typeface="微軟正黑體" pitchFamily="34" charset="-120"/>
                <a:ea typeface="微軟正黑體" pitchFamily="34" charset="-120"/>
              </a:rPr>
              <a:t>ID</a:t>
            </a:r>
            <a:r>
              <a:rPr lang="zh-TW" altLang="en-US" sz="1400" u="none" dirty="0">
                <a:solidFill>
                  <a:srgbClr val="000000"/>
                </a:solidFill>
                <a:latin typeface="微軟正黑體" pitchFamily="34" charset="-120"/>
                <a:ea typeface="微軟正黑體" pitchFamily="34" charset="-120"/>
              </a:rPr>
              <a:t>時會檢核的欄位規則</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zh-TW" altLang="en-US" sz="1400" u="none" dirty="0">
                <a:solidFill>
                  <a:srgbClr val="000000"/>
                </a:solidFill>
                <a:latin typeface="微軟正黑體" pitchFamily="34" charset="-120"/>
                <a:ea typeface="微軟正黑體" pitchFamily="34" charset="-120"/>
              </a:rPr>
              <a:t>預計時程</a:t>
            </a:r>
            <a:endParaRPr lang="en-US" altLang="zh-TW" sz="1400" u="none" dirty="0">
              <a:solidFill>
                <a:srgbClr val="000000"/>
              </a:solidFill>
              <a:latin typeface="微軟正黑體" pitchFamily="34" charset="-120"/>
              <a:ea typeface="微軟正黑體" pitchFamily="34" charset="-120"/>
            </a:endParaRPr>
          </a:p>
          <a:p>
            <a:pPr marL="457200" lvl="2"/>
            <a:r>
              <a:rPr lang="en-US" altLang="zh-TW" sz="1400" u="none" dirty="0">
                <a:solidFill>
                  <a:srgbClr val="000000"/>
                </a:solidFill>
                <a:latin typeface="微軟正黑體" pitchFamily="34" charset="-120"/>
                <a:ea typeface="微軟正黑體" pitchFamily="34" charset="-120"/>
              </a:rPr>
              <a:t>	6/15-6/19</a:t>
            </a:r>
            <a:r>
              <a:rPr lang="zh-TW" altLang="en-US" sz="1400" u="none" dirty="0">
                <a:solidFill>
                  <a:srgbClr val="000000"/>
                </a:solidFill>
                <a:latin typeface="微軟正黑體" pitchFamily="34" charset="-120"/>
                <a:ea typeface="微軟正黑體" pitchFamily="34" charset="-120"/>
              </a:rPr>
              <a:t>確認受影響程式並撰寫需求規格確認單</a:t>
            </a:r>
            <a:endParaRPr lang="en-US" altLang="zh-TW" sz="1400" u="none" dirty="0">
              <a:solidFill>
                <a:srgbClr val="000000"/>
              </a:solidFill>
              <a:latin typeface="微軟正黑體" pitchFamily="34" charset="-120"/>
              <a:ea typeface="微軟正黑體" pitchFamily="34" charset="-120"/>
            </a:endParaRPr>
          </a:p>
          <a:p>
            <a:pPr marL="457200" lvl="2"/>
            <a:r>
              <a:rPr lang="zh-TW" altLang="en-US" sz="1400" u="none" dirty="0">
                <a:solidFill>
                  <a:srgbClr val="000000"/>
                </a:solidFill>
                <a:latin typeface="微軟正黑體" pitchFamily="34" charset="-120"/>
                <a:ea typeface="微軟正黑體" pitchFamily="34" charset="-120"/>
              </a:rPr>
              <a:t>          </a:t>
            </a:r>
            <a:r>
              <a:rPr lang="en-US" altLang="zh-TW" sz="1400" u="none" dirty="0">
                <a:solidFill>
                  <a:srgbClr val="000000"/>
                </a:solidFill>
                <a:latin typeface="微軟正黑體" pitchFamily="34" charset="-120"/>
                <a:ea typeface="微軟正黑體" pitchFamily="34" charset="-120"/>
              </a:rPr>
              <a:t>6/22-7/3</a:t>
            </a:r>
            <a:r>
              <a:rPr lang="zh-TW" altLang="en-US" sz="1400" u="none" dirty="0">
                <a:solidFill>
                  <a:srgbClr val="000000"/>
                </a:solidFill>
                <a:latin typeface="微軟正黑體" pitchFamily="34" charset="-120"/>
                <a:ea typeface="微軟正黑體" pitchFamily="34" charset="-120"/>
              </a:rPr>
              <a:t>程式開發</a:t>
            </a:r>
            <a:endParaRPr lang="en-US" altLang="zh-TW" sz="1400" u="none" dirty="0">
              <a:solidFill>
                <a:srgbClr val="000000"/>
              </a:solidFill>
              <a:latin typeface="微軟正黑體" pitchFamily="34" charset="-120"/>
              <a:ea typeface="微軟正黑體" pitchFamily="34" charset="-120"/>
            </a:endParaRPr>
          </a:p>
          <a:p>
            <a:pPr marL="457200" lvl="2"/>
            <a:r>
              <a:rPr lang="en-US" altLang="zh-TW" sz="1400" u="none" dirty="0">
                <a:solidFill>
                  <a:srgbClr val="000000"/>
                </a:solidFill>
                <a:latin typeface="微軟正黑體" pitchFamily="34" charset="-120"/>
                <a:ea typeface="微軟正黑體" pitchFamily="34" charset="-120"/>
              </a:rPr>
              <a:t>	7/6-7/10</a:t>
            </a:r>
            <a:r>
              <a:rPr lang="zh-TW" altLang="en-US" sz="1400" u="none" dirty="0">
                <a:solidFill>
                  <a:srgbClr val="000000"/>
                </a:solidFill>
                <a:latin typeface="微軟正黑體" pitchFamily="34" charset="-120"/>
                <a:ea typeface="微軟正黑體" pitchFamily="34" charset="-120"/>
              </a:rPr>
              <a:t> </a:t>
            </a:r>
            <a:r>
              <a:rPr lang="en-US" altLang="zh-TW" sz="1400" u="none" dirty="0">
                <a:solidFill>
                  <a:srgbClr val="000000"/>
                </a:solidFill>
                <a:latin typeface="微軟正黑體" pitchFamily="34" charset="-120"/>
                <a:ea typeface="微軟正黑體" pitchFamily="34" charset="-120"/>
              </a:rPr>
              <a:t>SIT</a:t>
            </a:r>
          </a:p>
          <a:p>
            <a:pPr marL="800100" lvl="2" indent="-342900">
              <a:buFont typeface="+mj-lt"/>
              <a:buAutoNum type="arabicPeriod" startAt="3"/>
            </a:pPr>
            <a:r>
              <a:rPr lang="en-US" altLang="zh-TW" sz="1400" u="none" dirty="0">
                <a:solidFill>
                  <a:srgbClr val="000000"/>
                </a:solidFill>
                <a:latin typeface="微軟正黑體" pitchFamily="34" charset="-120"/>
                <a:ea typeface="微軟正黑體" pitchFamily="34" charset="-120"/>
              </a:rPr>
              <a:t>6/19</a:t>
            </a:r>
            <a:r>
              <a:rPr lang="zh-TW" altLang="en-US" sz="1400" u="none" dirty="0">
                <a:solidFill>
                  <a:srgbClr val="000000"/>
                </a:solidFill>
                <a:latin typeface="微軟正黑體" pitchFamily="34" charset="-120"/>
                <a:ea typeface="微軟正黑體" pitchFamily="34" charset="-120"/>
              </a:rPr>
              <a:t>完成需求規格確認單，</a:t>
            </a:r>
            <a:r>
              <a:rPr lang="en-US" altLang="zh-TW" sz="1400" u="none" dirty="0">
                <a:solidFill>
                  <a:srgbClr val="0000FF"/>
                </a:solidFill>
                <a:latin typeface="微軟正黑體" pitchFamily="34" charset="-120"/>
                <a:ea typeface="微軟正黑體" pitchFamily="34" charset="-120"/>
              </a:rPr>
              <a:t>7/3</a:t>
            </a:r>
            <a:r>
              <a:rPr lang="zh-TW" altLang="en-US" sz="1400" u="none" dirty="0">
                <a:solidFill>
                  <a:srgbClr val="0000FF"/>
                </a:solidFill>
                <a:latin typeface="微軟正黑體" pitchFamily="34" charset="-120"/>
                <a:ea typeface="微軟正黑體" pitchFamily="34" charset="-120"/>
              </a:rPr>
              <a:t>開發完成並開始進行</a:t>
            </a:r>
            <a:r>
              <a:rPr lang="en-US" altLang="zh-TW" sz="1400" u="none" dirty="0">
                <a:solidFill>
                  <a:srgbClr val="0000FF"/>
                </a:solidFill>
                <a:latin typeface="微軟正黑體" pitchFamily="34" charset="-120"/>
                <a:ea typeface="微軟正黑體" pitchFamily="34" charset="-120"/>
              </a:rPr>
              <a:t>SIT</a:t>
            </a:r>
            <a:r>
              <a:rPr lang="zh-TW" altLang="en-US" sz="1400" u="none" dirty="0">
                <a:solidFill>
                  <a:srgbClr val="0000FF"/>
                </a:solidFill>
                <a:latin typeface="微軟正黑體" pitchFamily="34" charset="-120"/>
                <a:ea typeface="微軟正黑體" pitchFamily="34" charset="-120"/>
              </a:rPr>
              <a:t>。</a:t>
            </a:r>
            <a:endParaRPr lang="en-US" altLang="zh-TW" sz="1400" u="none" dirty="0">
              <a:solidFill>
                <a:srgbClr val="0000FF"/>
              </a:solidFill>
              <a:latin typeface="微軟正黑體" pitchFamily="34" charset="-120"/>
              <a:ea typeface="微軟正黑體" pitchFamily="34" charset="-120"/>
            </a:endParaRPr>
          </a:p>
        </p:txBody>
      </p:sp>
      <p:sp>
        <p:nvSpPr>
          <p:cNvPr id="7" name="矩形 3"/>
          <p:cNvSpPr>
            <a:spLocks noChangeArrowheads="1"/>
          </p:cNvSpPr>
          <p:nvPr/>
        </p:nvSpPr>
        <p:spPr bwMode="auto">
          <a:xfrm>
            <a:off x="118715" y="4421644"/>
            <a:ext cx="884577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lang="en-US" altLang="zh-TW" sz="1400" u="none" dirty="0">
                <a:solidFill>
                  <a:srgbClr val="000000"/>
                </a:solidFill>
                <a:latin typeface="微軟正黑體" pitchFamily="34" charset="-120"/>
                <a:ea typeface="微軟正黑體" pitchFamily="34" charset="-120"/>
              </a:rPr>
              <a:t>IFRS9</a:t>
            </a:r>
            <a:r>
              <a:rPr lang="zh-TW" altLang="en-US" sz="1400" u="none" dirty="0">
                <a:solidFill>
                  <a:srgbClr val="000000"/>
                </a:solidFill>
                <a:latin typeface="微軟正黑體" pitchFamily="34" charset="-120"/>
                <a:ea typeface="微軟正黑體" pitchFamily="34" charset="-120"/>
              </a:rPr>
              <a:t>系統採用內部</a:t>
            </a:r>
            <a:r>
              <a:rPr lang="en-US" altLang="zh-TW" sz="1400" u="none" dirty="0">
                <a:solidFill>
                  <a:srgbClr val="000000"/>
                </a:solidFill>
                <a:latin typeface="微軟正黑體" pitchFamily="34" charset="-120"/>
                <a:ea typeface="微軟正黑體" pitchFamily="34" charset="-120"/>
              </a:rPr>
              <a:t>PD</a:t>
            </a:r>
            <a:r>
              <a:rPr lang="zh-TW" altLang="en-US" sz="1400" u="none" dirty="0">
                <a:solidFill>
                  <a:srgbClr val="000000"/>
                </a:solidFill>
                <a:latin typeface="微軟正黑體" pitchFamily="34" charset="-120"/>
                <a:ea typeface="微軟正黑體" pitchFamily="34" charset="-120"/>
              </a:rPr>
              <a:t>之試算及評估</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en-US" altLang="zh-TW" sz="1400" u="none" dirty="0">
                <a:solidFill>
                  <a:srgbClr val="000000"/>
                </a:solidFill>
                <a:latin typeface="微軟正黑體" pitchFamily="34" charset="-120"/>
                <a:ea typeface="微軟正黑體" pitchFamily="34" charset="-120"/>
              </a:rPr>
              <a:t>4/21</a:t>
            </a:r>
            <a:r>
              <a:rPr lang="zh-TW" altLang="en-US" sz="1400" u="none" dirty="0">
                <a:solidFill>
                  <a:srgbClr val="000000"/>
                </a:solidFill>
                <a:latin typeface="微軟正黑體" pitchFamily="34" charset="-120"/>
                <a:ea typeface="微軟正黑體" pitchFamily="34" charset="-120"/>
              </a:rPr>
              <a:t>提供</a:t>
            </a:r>
            <a:r>
              <a:rPr lang="en-US" altLang="zh-TW" sz="1400" u="none" dirty="0" err="1">
                <a:solidFill>
                  <a:srgbClr val="000000"/>
                </a:solidFill>
                <a:latin typeface="微軟正黑體" pitchFamily="34" charset="-120"/>
                <a:ea typeface="微軟正黑體" pitchFamily="34" charset="-120"/>
              </a:rPr>
              <a:t>eloan</a:t>
            </a:r>
            <a:r>
              <a:rPr lang="zh-TW" altLang="en-US" sz="1400" u="none" dirty="0">
                <a:solidFill>
                  <a:srgbClr val="000000"/>
                </a:solidFill>
                <a:latin typeface="微軟正黑體" pitchFamily="34" charset="-120"/>
                <a:ea typeface="微軟正黑體" pitchFamily="34" charset="-120"/>
              </a:rPr>
              <a:t> </a:t>
            </a:r>
            <a:r>
              <a:rPr lang="en-US" altLang="zh-TW" sz="1400" u="none" dirty="0">
                <a:solidFill>
                  <a:srgbClr val="000000"/>
                </a:solidFill>
                <a:latin typeface="微軟正黑體" pitchFamily="34" charset="-120"/>
                <a:ea typeface="微軟正黑體" pitchFamily="34" charset="-120"/>
              </a:rPr>
              <a:t>1-3</a:t>
            </a:r>
            <a:r>
              <a:rPr lang="zh-TW" altLang="en-US" sz="1400" u="none" dirty="0">
                <a:solidFill>
                  <a:srgbClr val="000000"/>
                </a:solidFill>
                <a:latin typeface="微軟正黑體" pitchFamily="34" charset="-120"/>
                <a:ea typeface="微軟正黑體" pitchFamily="34" charset="-120"/>
              </a:rPr>
              <a:t>月資料給</a:t>
            </a:r>
            <a:r>
              <a:rPr lang="en-US" altLang="zh-TW" sz="1400" u="none" dirty="0">
                <a:solidFill>
                  <a:srgbClr val="000000"/>
                </a:solidFill>
                <a:latin typeface="微軟正黑體" pitchFamily="34" charset="-120"/>
                <a:ea typeface="微軟正黑體" pitchFamily="34" charset="-120"/>
              </a:rPr>
              <a:t>PwC</a:t>
            </a:r>
            <a:r>
              <a:rPr lang="zh-TW" altLang="en-US" sz="1400" u="none" dirty="0">
                <a:solidFill>
                  <a:srgbClr val="000000"/>
                </a:solidFill>
                <a:latin typeface="微軟正黑體" pitchFamily="34" charset="-120"/>
                <a:ea typeface="微軟正黑體" pitchFamily="34" charset="-120"/>
              </a:rPr>
              <a:t>，</a:t>
            </a:r>
            <a:r>
              <a:rPr lang="en-US" altLang="zh-TW" sz="1400" u="none" dirty="0">
                <a:solidFill>
                  <a:srgbClr val="000000"/>
                </a:solidFill>
                <a:latin typeface="微軟正黑體" pitchFamily="34" charset="-120"/>
                <a:ea typeface="微軟正黑體" pitchFamily="34" charset="-120"/>
              </a:rPr>
              <a:t>4/24</a:t>
            </a:r>
            <a:r>
              <a:rPr lang="zh-TW" altLang="en-US" sz="1400" u="none" dirty="0">
                <a:solidFill>
                  <a:srgbClr val="000000"/>
                </a:solidFill>
                <a:latin typeface="微軟正黑體" pitchFamily="34" charset="-120"/>
                <a:ea typeface="微軟正黑體" pitchFamily="34" charset="-120"/>
              </a:rPr>
              <a:t> </a:t>
            </a:r>
            <a:r>
              <a:rPr lang="en-US" altLang="zh-TW" sz="1400" u="none" dirty="0">
                <a:solidFill>
                  <a:srgbClr val="000000"/>
                </a:solidFill>
                <a:latin typeface="微軟正黑體" pitchFamily="34" charset="-120"/>
                <a:ea typeface="微軟正黑體" pitchFamily="34" charset="-120"/>
              </a:rPr>
              <a:t>PwC</a:t>
            </a:r>
            <a:r>
              <a:rPr lang="zh-TW" altLang="en-US" sz="1400" u="none" dirty="0">
                <a:solidFill>
                  <a:srgbClr val="000000"/>
                </a:solidFill>
                <a:latin typeface="微軟正黑體" pitchFamily="34" charset="-120"/>
                <a:ea typeface="微軟正黑體" pitchFamily="34" charset="-120"/>
              </a:rPr>
              <a:t>回覆</a:t>
            </a:r>
            <a:r>
              <a:rPr lang="en-US" altLang="zh-TW" sz="1400" u="none" dirty="0">
                <a:solidFill>
                  <a:srgbClr val="000000"/>
                </a:solidFill>
                <a:latin typeface="微軟正黑體" pitchFamily="34" charset="-120"/>
                <a:ea typeface="微軟正黑體" pitchFamily="34" charset="-120"/>
              </a:rPr>
              <a:t>4</a:t>
            </a:r>
            <a:r>
              <a:rPr lang="zh-TW" altLang="en-US" sz="1400" u="none" dirty="0">
                <a:solidFill>
                  <a:srgbClr val="000000"/>
                </a:solidFill>
                <a:latin typeface="微軟正黑體" pitchFamily="34" charset="-120"/>
                <a:ea typeface="微軟正黑體" pitchFamily="34" charset="-120"/>
              </a:rPr>
              <a:t>個檔案格式與規格都有些許問題，已請</a:t>
            </a:r>
            <a:r>
              <a:rPr lang="en-US" altLang="zh-TW" sz="1400" u="none" dirty="0">
                <a:solidFill>
                  <a:srgbClr val="000000"/>
                </a:solidFill>
                <a:latin typeface="微軟正黑體" pitchFamily="34" charset="-120"/>
                <a:ea typeface="微軟正黑體" pitchFamily="34" charset="-120"/>
              </a:rPr>
              <a:t>PwC</a:t>
            </a:r>
            <a:r>
              <a:rPr lang="zh-TW" altLang="en-US" sz="1400" u="none" dirty="0">
                <a:solidFill>
                  <a:srgbClr val="000000"/>
                </a:solidFill>
                <a:latin typeface="微軟正黑體" pitchFamily="34" charset="-120"/>
                <a:ea typeface="微軟正黑體" pitchFamily="34" charset="-120"/>
              </a:rPr>
              <a:t>提供完整規格，</a:t>
            </a:r>
            <a:r>
              <a:rPr lang="en-US" altLang="zh-TW" sz="1400" u="none" dirty="0" err="1">
                <a:solidFill>
                  <a:srgbClr val="000000"/>
                </a:solidFill>
                <a:latin typeface="微軟正黑體" pitchFamily="34" charset="-120"/>
                <a:ea typeface="微軟正黑體" pitchFamily="34" charset="-120"/>
              </a:rPr>
              <a:t>eloan</a:t>
            </a:r>
            <a:r>
              <a:rPr lang="zh-TW" altLang="en-US" sz="1400" u="none" dirty="0">
                <a:solidFill>
                  <a:srgbClr val="000000"/>
                </a:solidFill>
                <a:latin typeface="微軟正黑體" pitchFamily="34" charset="-120"/>
                <a:ea typeface="微軟正黑體" pitchFamily="34" charset="-120"/>
              </a:rPr>
              <a:t>已調整完成，</a:t>
            </a:r>
            <a:r>
              <a:rPr lang="en-US" altLang="zh-TW" sz="1400" u="none" dirty="0">
                <a:solidFill>
                  <a:srgbClr val="000000"/>
                </a:solidFill>
                <a:latin typeface="微軟正黑體" pitchFamily="34" charset="-120"/>
                <a:ea typeface="微軟正黑體" pitchFamily="34" charset="-120"/>
              </a:rPr>
              <a:t>5/7</a:t>
            </a:r>
            <a:r>
              <a:rPr lang="zh-TW" altLang="en-US" sz="1400" u="none" dirty="0">
                <a:solidFill>
                  <a:srgbClr val="000000"/>
                </a:solidFill>
                <a:latin typeface="微軟正黑體" pitchFamily="34" charset="-120"/>
                <a:ea typeface="微軟正黑體" pitchFamily="34" charset="-120"/>
              </a:rPr>
              <a:t>重新提供測試資料給</a:t>
            </a:r>
            <a:r>
              <a:rPr lang="en-US" altLang="zh-TW" sz="1400" u="none" dirty="0">
                <a:solidFill>
                  <a:srgbClr val="000000"/>
                </a:solidFill>
                <a:latin typeface="微軟正黑體" pitchFamily="34" charset="-120"/>
                <a:ea typeface="微軟正黑體" pitchFamily="34" charset="-120"/>
              </a:rPr>
              <a:t>PwC</a:t>
            </a:r>
            <a:r>
              <a:rPr lang="zh-TW" altLang="en-US" sz="1400" u="none" dirty="0">
                <a:solidFill>
                  <a:srgbClr val="000000"/>
                </a:solidFill>
                <a:latin typeface="微軟正黑體" pitchFamily="34" charset="-120"/>
                <a:ea typeface="微軟正黑體" pitchFamily="34" charset="-120"/>
              </a:rPr>
              <a:t>。</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en-US" altLang="zh-TW" sz="1400" u="none" dirty="0">
                <a:solidFill>
                  <a:srgbClr val="000000"/>
                </a:solidFill>
                <a:latin typeface="微軟正黑體" pitchFamily="34" charset="-120"/>
                <a:ea typeface="微軟正黑體" pitchFamily="34" charset="-120"/>
              </a:rPr>
              <a:t>5/24 PwC</a:t>
            </a:r>
            <a:r>
              <a:rPr lang="zh-TW" altLang="en-US" sz="1400" u="none" dirty="0">
                <a:solidFill>
                  <a:srgbClr val="000000"/>
                </a:solidFill>
                <a:latin typeface="微軟正黑體" pitchFamily="34" charset="-120"/>
                <a:ea typeface="微軟正黑體" pitchFamily="34" charset="-120"/>
              </a:rPr>
              <a:t>提出企金</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房貸客戶評等轉移情形表需調整延滞、壞件、</a:t>
            </a:r>
            <a:r>
              <a:rPr lang="en-US" altLang="zh-TW" sz="1400" u="none" dirty="0">
                <a:solidFill>
                  <a:srgbClr val="000000"/>
                </a:solidFill>
                <a:latin typeface="微軟正黑體" pitchFamily="34" charset="-120"/>
                <a:ea typeface="微軟正黑體" pitchFamily="34" charset="-120"/>
              </a:rPr>
              <a:t>Non Rating</a:t>
            </a:r>
            <a:r>
              <a:rPr lang="zh-TW" altLang="en-US" sz="1400" u="none" dirty="0">
                <a:solidFill>
                  <a:srgbClr val="000000"/>
                </a:solidFill>
                <a:latin typeface="微軟正黑體" pitchFamily="34" charset="-120"/>
                <a:ea typeface="微軟正黑體" pitchFamily="34" charset="-120"/>
              </a:rPr>
              <a:t>、違約欄位之順序，</a:t>
            </a:r>
            <a:r>
              <a:rPr lang="en-US" altLang="zh-TW" sz="1400" u="none" dirty="0">
                <a:solidFill>
                  <a:srgbClr val="000000"/>
                </a:solidFill>
                <a:latin typeface="微軟正黑體" pitchFamily="34" charset="-120"/>
                <a:ea typeface="微軟正黑體" pitchFamily="34" charset="-120"/>
              </a:rPr>
              <a:t>IFRS9</a:t>
            </a:r>
            <a:r>
              <a:rPr lang="zh-TW" altLang="en-US" sz="1400" u="none" dirty="0">
                <a:solidFill>
                  <a:srgbClr val="000000"/>
                </a:solidFill>
                <a:latin typeface="微軟正黑體" pitchFamily="34" charset="-120"/>
                <a:ea typeface="微軟正黑體" pitchFamily="34" charset="-120"/>
              </a:rPr>
              <a:t>系統亦需於</a:t>
            </a:r>
            <a:r>
              <a:rPr lang="en-US" altLang="zh-TW" sz="1400" u="none" dirty="0">
                <a:solidFill>
                  <a:srgbClr val="000000"/>
                </a:solidFill>
                <a:latin typeface="微軟正黑體" pitchFamily="34" charset="-120"/>
                <a:ea typeface="微軟正黑體" pitchFamily="34" charset="-120"/>
              </a:rPr>
              <a:t>Y</a:t>
            </a:r>
            <a:r>
              <a:rPr lang="zh-TW" altLang="en-US" sz="1400" u="none" dirty="0">
                <a:solidFill>
                  <a:srgbClr val="000000"/>
                </a:solidFill>
                <a:latin typeface="微軟正黑體" pitchFamily="34" charset="-120"/>
                <a:ea typeface="微軟正黑體" pitchFamily="34" charset="-120"/>
              </a:rPr>
              <a:t>軸</a:t>
            </a:r>
            <a:r>
              <a:rPr lang="en-US" altLang="zh-TW" sz="1400" u="none" dirty="0">
                <a:solidFill>
                  <a:srgbClr val="000000"/>
                </a:solidFill>
                <a:latin typeface="微軟正黑體" pitchFamily="34" charset="-120"/>
                <a:ea typeface="微軟正黑體" pitchFamily="34" charset="-120"/>
              </a:rPr>
              <a:t>(T</a:t>
            </a:r>
            <a:r>
              <a:rPr lang="zh-TW" altLang="en-US" sz="1400" u="none" dirty="0">
                <a:solidFill>
                  <a:srgbClr val="000000"/>
                </a:solidFill>
                <a:latin typeface="微軟正黑體" pitchFamily="34" charset="-120"/>
                <a:ea typeface="微軟正黑體" pitchFamily="34" charset="-120"/>
              </a:rPr>
              <a:t>年</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新增</a:t>
            </a:r>
            <a:r>
              <a:rPr lang="en-US" altLang="zh-TW" sz="1400" u="none" dirty="0">
                <a:solidFill>
                  <a:srgbClr val="000000"/>
                </a:solidFill>
                <a:latin typeface="微軟正黑體" pitchFamily="34" charset="-120"/>
                <a:ea typeface="微軟正黑體" pitchFamily="34" charset="-120"/>
              </a:rPr>
              <a:t>Non Rating</a:t>
            </a:r>
            <a:r>
              <a:rPr lang="zh-TW" altLang="en-US" sz="1400" u="none" dirty="0">
                <a:solidFill>
                  <a:srgbClr val="000000"/>
                </a:solidFill>
                <a:latin typeface="微軟正黑體" pitchFamily="34" charset="-120"/>
                <a:ea typeface="微軟正黑體" pitchFamily="34" charset="-120"/>
              </a:rPr>
              <a:t>欄位</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當初開規格時，因首年度適用，所有案件都會評，故Ｔ年沒有開</a:t>
            </a:r>
            <a:r>
              <a:rPr lang="en-US" altLang="zh-TW" sz="1400" u="none" dirty="0">
                <a:solidFill>
                  <a:srgbClr val="000000"/>
                </a:solidFill>
                <a:latin typeface="微軟正黑體" pitchFamily="34" charset="-120"/>
                <a:ea typeface="微軟正黑體" pitchFamily="34" charset="-120"/>
              </a:rPr>
              <a:t>Non</a:t>
            </a:r>
            <a:r>
              <a:rPr lang="zh-TW" altLang="en-US" sz="1400" u="none" dirty="0">
                <a:solidFill>
                  <a:srgbClr val="000000"/>
                </a:solidFill>
                <a:latin typeface="微軟正黑體" pitchFamily="34" charset="-120"/>
                <a:ea typeface="微軟正黑體" pitchFamily="34" charset="-120"/>
              </a:rPr>
              <a:t> </a:t>
            </a:r>
            <a:r>
              <a:rPr lang="en-US" altLang="zh-TW" sz="1400" u="none" dirty="0">
                <a:solidFill>
                  <a:srgbClr val="000000"/>
                </a:solidFill>
                <a:latin typeface="微軟正黑體" pitchFamily="34" charset="-120"/>
                <a:ea typeface="微軟正黑體" pitchFamily="34" charset="-120"/>
              </a:rPr>
              <a:t>Rating</a:t>
            </a:r>
            <a:r>
              <a:rPr lang="zh-TW" altLang="en-US" sz="1400" u="none" dirty="0">
                <a:solidFill>
                  <a:srgbClr val="000000"/>
                </a:solidFill>
                <a:latin typeface="微軟正黑體" pitchFamily="34" charset="-120"/>
                <a:ea typeface="微軟正黑體" pitchFamily="34" charset="-120"/>
              </a:rPr>
              <a:t>欄位</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a:t>
            </a:r>
            <a:r>
              <a:rPr lang="en-US" altLang="zh-TW" sz="1400" u="none" dirty="0" err="1">
                <a:solidFill>
                  <a:srgbClr val="000000"/>
                </a:solidFill>
                <a:latin typeface="微軟正黑體" pitchFamily="34" charset="-120"/>
                <a:ea typeface="微軟正黑體" pitchFamily="34" charset="-120"/>
              </a:rPr>
              <a:t>eloan</a:t>
            </a:r>
            <a:r>
              <a:rPr lang="zh-TW" altLang="en-US" sz="1400" u="none" dirty="0">
                <a:solidFill>
                  <a:srgbClr val="000000"/>
                </a:solidFill>
                <a:latin typeface="微軟正黑體" pitchFamily="34" charset="-120"/>
                <a:ea typeface="微軟正黑體" pitchFamily="34" charset="-120"/>
              </a:rPr>
              <a:t>已調整完成，</a:t>
            </a:r>
            <a:r>
              <a:rPr lang="en-US" altLang="zh-TW" sz="1400" u="none" dirty="0">
                <a:solidFill>
                  <a:srgbClr val="000000"/>
                </a:solidFill>
                <a:latin typeface="微軟正黑體" pitchFamily="34" charset="-120"/>
                <a:ea typeface="微軟正黑體" pitchFamily="34" charset="-120"/>
              </a:rPr>
              <a:t>6/2</a:t>
            </a:r>
            <a:r>
              <a:rPr lang="zh-TW" altLang="en-US" sz="1400" u="none" dirty="0">
                <a:solidFill>
                  <a:srgbClr val="000000"/>
                </a:solidFill>
                <a:latin typeface="微軟正黑體" pitchFamily="34" charset="-120"/>
                <a:ea typeface="微軟正黑體" pitchFamily="34" charset="-120"/>
              </a:rPr>
              <a:t>提供測試資料給</a:t>
            </a:r>
            <a:r>
              <a:rPr lang="en-US" altLang="zh-TW" sz="1400" u="none" dirty="0">
                <a:solidFill>
                  <a:srgbClr val="000000"/>
                </a:solidFill>
                <a:latin typeface="微軟正黑體" pitchFamily="34" charset="-120"/>
                <a:ea typeface="微軟正黑體" pitchFamily="34" charset="-120"/>
              </a:rPr>
              <a:t>PwC</a:t>
            </a:r>
            <a:r>
              <a:rPr lang="zh-TW" altLang="en-US" sz="1400" u="none" dirty="0">
                <a:solidFill>
                  <a:srgbClr val="000000"/>
                </a:solidFill>
                <a:latin typeface="微軟正黑體" pitchFamily="34" charset="-120"/>
                <a:ea typeface="微軟正黑體" pitchFamily="34" charset="-120"/>
              </a:rPr>
              <a:t>。</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en-US" altLang="zh-TW" sz="1400" u="none" dirty="0">
                <a:solidFill>
                  <a:srgbClr val="000000"/>
                </a:solidFill>
                <a:latin typeface="微軟正黑體" pitchFamily="34" charset="-120"/>
                <a:ea typeface="微軟正黑體" pitchFamily="34" charset="-120"/>
              </a:rPr>
              <a:t>6/8 PwC</a:t>
            </a:r>
            <a:r>
              <a:rPr lang="zh-TW" altLang="en-US" sz="1400" u="none" dirty="0">
                <a:solidFill>
                  <a:srgbClr val="000000"/>
                </a:solidFill>
                <a:latin typeface="微軟正黑體" pitchFamily="34" charset="-120"/>
                <a:ea typeface="微軟正黑體" pitchFamily="34" charset="-120"/>
              </a:rPr>
              <a:t>回覆資料格式已無問題，但測試資料各評等轉移的比率皆為</a:t>
            </a:r>
            <a:r>
              <a:rPr lang="en-US" altLang="zh-TW" sz="1400" u="none" dirty="0">
                <a:solidFill>
                  <a:srgbClr val="000000"/>
                </a:solidFill>
                <a:latin typeface="微軟正黑體" pitchFamily="34" charset="-120"/>
                <a:ea typeface="微軟正黑體" pitchFamily="34" charset="-120"/>
              </a:rPr>
              <a:t>1(</a:t>
            </a:r>
            <a:r>
              <a:rPr lang="zh-TW" altLang="en-US" sz="1400" u="none" dirty="0">
                <a:solidFill>
                  <a:srgbClr val="000000"/>
                </a:solidFill>
                <a:latin typeface="微軟正黑體" pitchFamily="34" charset="-120"/>
                <a:ea typeface="微軟正黑體" pitchFamily="34" charset="-120"/>
              </a:rPr>
              <a:t>應小於</a:t>
            </a:r>
            <a:r>
              <a:rPr lang="en-US" altLang="zh-TW" sz="1400" u="none" dirty="0">
                <a:solidFill>
                  <a:srgbClr val="000000"/>
                </a:solidFill>
                <a:latin typeface="微軟正黑體" pitchFamily="34" charset="-120"/>
                <a:ea typeface="微軟正黑體" pitchFamily="34" charset="-120"/>
              </a:rPr>
              <a:t>1</a:t>
            </a:r>
            <a:r>
              <a:rPr lang="zh-TW" altLang="en-US" sz="1400" u="none" dirty="0">
                <a:solidFill>
                  <a:srgbClr val="000000"/>
                </a:solidFill>
                <a:latin typeface="微軟正黑體" pitchFamily="34" charset="-120"/>
                <a:ea typeface="微軟正黑體" pitchFamily="34" charset="-120"/>
              </a:rPr>
              <a:t>，合計加總應等於</a:t>
            </a:r>
            <a:r>
              <a:rPr lang="en-US" altLang="zh-TW" sz="1400" u="none" dirty="0">
                <a:solidFill>
                  <a:srgbClr val="000000"/>
                </a:solidFill>
                <a:latin typeface="微軟正黑體" pitchFamily="34" charset="-120"/>
                <a:ea typeface="微軟正黑體" pitchFamily="34" charset="-120"/>
              </a:rPr>
              <a:t>1)</a:t>
            </a:r>
            <a:r>
              <a:rPr lang="zh-TW" altLang="en-US" sz="1400" u="none" dirty="0">
                <a:solidFill>
                  <a:srgbClr val="000000"/>
                </a:solidFill>
                <a:latin typeface="微軟正黑體" pitchFamily="34" charset="-120"/>
                <a:ea typeface="微軟正黑體" pitchFamily="34" charset="-120"/>
              </a:rPr>
              <a:t>。</a:t>
            </a:r>
            <a:endParaRPr lang="en-US" altLang="zh-TW" sz="1400" u="none" dirty="0">
              <a:solidFill>
                <a:srgbClr val="000000"/>
              </a:solidFill>
              <a:latin typeface="微軟正黑體" pitchFamily="34" charset="-120"/>
              <a:ea typeface="微軟正黑體" pitchFamily="34" charset="-120"/>
            </a:endParaRPr>
          </a:p>
        </p:txBody>
      </p:sp>
      <p:sp>
        <p:nvSpPr>
          <p:cNvPr id="8" name="矩形 3"/>
          <p:cNvSpPr>
            <a:spLocks noChangeArrowheads="1"/>
          </p:cNvSpPr>
          <p:nvPr/>
        </p:nvSpPr>
        <p:spPr bwMode="auto">
          <a:xfrm>
            <a:off x="107504" y="3411211"/>
            <a:ext cx="864096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kumimoji="0" lang="en-US" altLang="zh-TW" sz="1400" u="none" dirty="0">
                <a:solidFill>
                  <a:srgbClr val="000000"/>
                </a:solidFill>
                <a:latin typeface="微軟正黑體" panose="020B0604030504040204" pitchFamily="34" charset="-120"/>
                <a:ea typeface="微軟正黑體" panose="020B0604030504040204" pitchFamily="34" charset="-120"/>
              </a:rPr>
              <a:t>PD</a:t>
            </a:r>
            <a:r>
              <a:rPr kumimoji="0" lang="zh-TW" altLang="en-US" sz="1400" u="none" dirty="0">
                <a:solidFill>
                  <a:srgbClr val="000000"/>
                </a:solidFill>
                <a:latin typeface="微軟正黑體" panose="020B0604030504040204" pitchFamily="34" charset="-120"/>
                <a:ea typeface="微軟正黑體" panose="020B0604030504040204" pitchFamily="34" charset="-120"/>
              </a:rPr>
              <a:t>監控報表及驗證</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en-US" altLang="zh-TW" sz="1400" u="none" dirty="0">
                <a:solidFill>
                  <a:srgbClr val="000000"/>
                </a:solidFill>
                <a:latin typeface="微軟正黑體" pitchFamily="34" charset="-120"/>
                <a:ea typeface="微軟正黑體" pitchFamily="34" charset="-120"/>
              </a:rPr>
              <a:t>6/12</a:t>
            </a:r>
            <a:r>
              <a:rPr lang="zh-TW" altLang="en-US" sz="1400" u="none" dirty="0">
                <a:solidFill>
                  <a:srgbClr val="000000"/>
                </a:solidFill>
                <a:latin typeface="微軟正黑體" pitchFamily="34" charset="-120"/>
                <a:ea typeface="微軟正黑體" pitchFamily="34" charset="-120"/>
              </a:rPr>
              <a:t>美娟已完成製作</a:t>
            </a:r>
            <a:r>
              <a:rPr lang="en-US" altLang="zh-TW" sz="1400" u="none" dirty="0">
                <a:solidFill>
                  <a:srgbClr val="000000"/>
                </a:solidFill>
                <a:latin typeface="微軟正黑體" pitchFamily="34" charset="-120"/>
                <a:ea typeface="微軟正黑體" pitchFamily="34" charset="-120"/>
              </a:rPr>
              <a:t>108Q4</a:t>
            </a:r>
            <a:r>
              <a:rPr lang="zh-TW" altLang="en-US" sz="1400" u="none" dirty="0">
                <a:solidFill>
                  <a:srgbClr val="000000"/>
                </a:solidFill>
                <a:latin typeface="微軟正黑體" pitchFamily="34" charset="-120"/>
                <a:ea typeface="微軟正黑體" pitchFamily="34" charset="-120"/>
              </a:rPr>
              <a:t>監控報表，現製作</a:t>
            </a:r>
            <a:r>
              <a:rPr lang="en-US" altLang="zh-TW" sz="1400" u="none" dirty="0">
                <a:solidFill>
                  <a:srgbClr val="000000"/>
                </a:solidFill>
                <a:latin typeface="微軟正黑體" pitchFamily="34" charset="-120"/>
                <a:ea typeface="微軟正黑體" pitchFamily="34" charset="-120"/>
              </a:rPr>
              <a:t>109Q1</a:t>
            </a:r>
            <a:r>
              <a:rPr lang="zh-TW" altLang="en-US" sz="1400" u="none" dirty="0">
                <a:solidFill>
                  <a:srgbClr val="000000"/>
                </a:solidFill>
                <a:latin typeface="微軟正黑體" pitchFamily="34" charset="-120"/>
                <a:ea typeface="微軟正黑體" pitchFamily="34" charset="-120"/>
              </a:rPr>
              <a:t>中。</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en-US" altLang="zh-TW" sz="1400" u="none" dirty="0">
                <a:solidFill>
                  <a:srgbClr val="0000FF"/>
                </a:solidFill>
                <a:latin typeface="微軟正黑體" pitchFamily="34" charset="-120"/>
                <a:ea typeface="微軟正黑體" pitchFamily="34" charset="-120"/>
              </a:rPr>
              <a:t>7/6</a:t>
            </a:r>
            <a:r>
              <a:rPr lang="zh-TW" altLang="en-US" sz="1400" u="none" dirty="0">
                <a:solidFill>
                  <a:srgbClr val="0000FF"/>
                </a:solidFill>
                <a:latin typeface="微軟正黑體" pitchFamily="34" charset="-120"/>
                <a:ea typeface="微軟正黑體" pitchFamily="34" charset="-120"/>
              </a:rPr>
              <a:t>美娟已提供資料，清河協助製作</a:t>
            </a:r>
            <a:r>
              <a:rPr lang="en-US" altLang="zh-TW" sz="1400" u="none" dirty="0">
                <a:solidFill>
                  <a:srgbClr val="0000FF"/>
                </a:solidFill>
                <a:latin typeface="微軟正黑體" pitchFamily="34" charset="-120"/>
                <a:ea typeface="微軟正黑體" pitchFamily="34" charset="-120"/>
              </a:rPr>
              <a:t>109Q1</a:t>
            </a:r>
            <a:r>
              <a:rPr lang="zh-TW" altLang="en-US" sz="1400" u="none" dirty="0">
                <a:solidFill>
                  <a:srgbClr val="0000FF"/>
                </a:solidFill>
                <a:latin typeface="微軟正黑體" pitchFamily="34" charset="-120"/>
                <a:ea typeface="微軟正黑體" pitchFamily="34" charset="-120"/>
              </a:rPr>
              <a:t>及</a:t>
            </a:r>
            <a:r>
              <a:rPr lang="en-US" altLang="zh-TW" sz="1400" u="none" dirty="0">
                <a:solidFill>
                  <a:srgbClr val="0000FF"/>
                </a:solidFill>
                <a:latin typeface="微軟正黑體" pitchFamily="34" charset="-120"/>
                <a:ea typeface="微軟正黑體" pitchFamily="34" charset="-120"/>
              </a:rPr>
              <a:t>Q2</a:t>
            </a:r>
            <a:r>
              <a:rPr lang="zh-TW" altLang="en-US" sz="1400" u="none" dirty="0">
                <a:solidFill>
                  <a:srgbClr val="0000FF"/>
                </a:solidFill>
                <a:latin typeface="微軟正黑體" pitchFamily="34" charset="-120"/>
                <a:ea typeface="微軟正黑體" pitchFamily="34" charset="-120"/>
              </a:rPr>
              <a:t>報表中。</a:t>
            </a:r>
            <a:endParaRPr lang="en-US" altLang="zh-TW" sz="1400" u="none" dirty="0">
              <a:solidFill>
                <a:srgbClr val="0000FF"/>
              </a:solidFill>
              <a:latin typeface="微軟正黑體" pitchFamily="34" charset="-120"/>
              <a:ea typeface="微軟正黑體" pitchFamily="34" charset="-120"/>
            </a:endParaRPr>
          </a:p>
          <a:p>
            <a:pPr marL="800100" lvl="2" indent="-342900">
              <a:buFont typeface="+mj-lt"/>
              <a:buAutoNum type="arabicPeriod"/>
            </a:pPr>
            <a:endParaRPr lang="en-US" altLang="zh-TW" sz="1400" u="none" dirty="0">
              <a:solidFill>
                <a:srgbClr val="0000FF"/>
              </a:solidFill>
              <a:latin typeface="微軟正黑體" pitchFamily="34" charset="-120"/>
              <a:ea typeface="微軟正黑體" pitchFamily="34" charset="-120"/>
            </a:endParaRPr>
          </a:p>
        </p:txBody>
      </p:sp>
    </p:spTree>
    <p:extLst>
      <p:ext uri="{BB962C8B-B14F-4D97-AF65-F5344CB8AC3E}">
        <p14:creationId xmlns:p14="http://schemas.microsoft.com/office/powerpoint/2010/main" val="22293142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859" y="733389"/>
            <a:ext cx="6246813" cy="538037"/>
          </a:xfrm>
          <a:solidFill>
            <a:schemeClr val="accent2">
              <a:lumMod val="75000"/>
            </a:schemeClr>
          </a:solidFill>
        </p:spPr>
        <p:txBody>
          <a:bodyPr/>
          <a:lstStyle/>
          <a:p>
            <a:pPr fontAlgn="auto">
              <a:spcBef>
                <a:spcPts val="0"/>
              </a:spcBef>
              <a:spcAft>
                <a:spcPts val="0"/>
              </a:spcAft>
              <a:defRPr/>
            </a:pPr>
            <a:r>
              <a:rPr lang="zh-TW" altLang="en-US" dirty="0">
                <a:solidFill>
                  <a:schemeClr val="bg1"/>
                </a:solidFill>
              </a:rPr>
              <a:t>放款</a:t>
            </a:r>
            <a:r>
              <a:rPr lang="zh-TW" altLang="en-US" dirty="0" smtClean="0">
                <a:solidFill>
                  <a:schemeClr val="bg1"/>
                </a:solidFill>
              </a:rPr>
              <a:t>系統重大事件</a:t>
            </a:r>
            <a:r>
              <a:rPr lang="en-US" altLang="zh-TW" dirty="0" smtClean="0">
                <a:solidFill>
                  <a:schemeClr val="bg1"/>
                </a:solidFill>
              </a:rPr>
              <a:t>/</a:t>
            </a:r>
            <a:r>
              <a:rPr lang="zh-TW" altLang="en-US" dirty="0" smtClean="0">
                <a:solidFill>
                  <a:schemeClr val="bg1"/>
                </a:solidFill>
              </a:rPr>
              <a:t>需求說明</a:t>
            </a:r>
            <a:r>
              <a:rPr lang="en-US" altLang="zh-TW" dirty="0" smtClean="0">
                <a:solidFill>
                  <a:schemeClr val="bg1"/>
                </a:solidFill>
              </a:rPr>
              <a:t>(3/3)</a:t>
            </a:r>
            <a:endParaRPr lang="en-US" altLang="zh-TW" dirty="0">
              <a:solidFill>
                <a:schemeClr val="bg1"/>
              </a:solidFill>
            </a:endParaRPr>
          </a:p>
        </p:txBody>
      </p:sp>
      <p:sp>
        <p:nvSpPr>
          <p:cNvPr id="40964" name="矩形 3"/>
          <p:cNvSpPr>
            <a:spLocks noChangeArrowheads="1"/>
          </p:cNvSpPr>
          <p:nvPr/>
        </p:nvSpPr>
        <p:spPr bwMode="auto">
          <a:xfrm>
            <a:off x="122742" y="1341561"/>
            <a:ext cx="8640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lang="zh-TW" altLang="en-US" sz="1400" u="none" dirty="0">
                <a:solidFill>
                  <a:srgbClr val="000000"/>
                </a:solidFill>
                <a:latin typeface="微軟正黑體" pitchFamily="34" charset="-120"/>
                <a:ea typeface="微軟正黑體" pitchFamily="34" charset="-120"/>
              </a:rPr>
              <a:t>弱點追蹤</a:t>
            </a:r>
            <a:endParaRPr lang="en-US" altLang="zh-TW" sz="1400" u="none" dirty="0">
              <a:solidFill>
                <a:srgbClr val="000000"/>
              </a:solidFill>
              <a:latin typeface="微軟正黑體" pitchFamily="34" charset="-120"/>
              <a:ea typeface="微軟正黑體" pitchFamily="34" charset="-120"/>
            </a:endParaRPr>
          </a:p>
          <a:p>
            <a:pPr marL="1257300" lvl="3" indent="-342900">
              <a:buFont typeface="+mj-lt"/>
              <a:buAutoNum type="arabicPeriod"/>
            </a:pPr>
            <a:endParaRPr lang="en-US" altLang="zh-TW" sz="1400" u="none" dirty="0">
              <a:solidFill>
                <a:srgbClr val="0070C0"/>
              </a:solidFill>
              <a:latin typeface="微軟正黑體" pitchFamily="34" charset="-120"/>
              <a:ea typeface="微軟正黑體" pitchFamily="34" charset="-120"/>
            </a:endParaRPr>
          </a:p>
        </p:txBody>
      </p:sp>
      <p:sp>
        <p:nvSpPr>
          <p:cNvPr id="7" name="矩形 6"/>
          <p:cNvSpPr/>
          <p:nvPr/>
        </p:nvSpPr>
        <p:spPr>
          <a:xfrm>
            <a:off x="611561" y="1629595"/>
            <a:ext cx="1787669" cy="307777"/>
          </a:xfrm>
          <a:prstGeom prst="rect">
            <a:avLst/>
          </a:prstGeom>
        </p:spPr>
        <p:txBody>
          <a:bodyPr wrap="none">
            <a:spAutoFit/>
          </a:bodyPr>
          <a:lstStyle/>
          <a:p>
            <a:pPr marL="342900" lvl="1" indent="-342900">
              <a:buFont typeface="Wingdings" panose="05000000000000000000" pitchFamily="2" charset="2"/>
              <a:buChar char="n"/>
            </a:pPr>
            <a:r>
              <a:rPr lang="zh-TW" altLang="en-US" sz="1400" u="none" dirty="0">
                <a:solidFill>
                  <a:prstClr val="black"/>
                </a:solidFill>
                <a:latin typeface="微軟正黑體" pitchFamily="34" charset="-120"/>
                <a:ea typeface="微軟正黑體" pitchFamily="34" charset="-120"/>
              </a:rPr>
              <a:t>網站滲透性弱點</a:t>
            </a:r>
            <a:endParaRPr lang="en-US" altLang="zh-TW" sz="1400" u="none" dirty="0">
              <a:solidFill>
                <a:prstClr val="black"/>
              </a:solidFill>
              <a:latin typeface="微軟正黑體" pitchFamily="34" charset="-120"/>
              <a:ea typeface="微軟正黑體" pitchFamily="34" charset="-120"/>
            </a:endParaRPr>
          </a:p>
        </p:txBody>
      </p:sp>
      <p:graphicFrame>
        <p:nvGraphicFramePr>
          <p:cNvPr id="8" name="表格 7"/>
          <p:cNvGraphicFramePr>
            <a:graphicFrameLocks noGrp="1"/>
          </p:cNvGraphicFramePr>
          <p:nvPr>
            <p:extLst/>
          </p:nvPr>
        </p:nvGraphicFramePr>
        <p:xfrm>
          <a:off x="1187624" y="1937372"/>
          <a:ext cx="6912768" cy="1780455"/>
        </p:xfrm>
        <a:graphic>
          <a:graphicData uri="http://schemas.openxmlformats.org/drawingml/2006/table">
            <a:tbl>
              <a:tblPr firstRow="1" bandRow="1">
                <a:tableStyleId>{5940675A-B579-460E-94D1-54222C63F5DA}</a:tableStyleId>
              </a:tblPr>
              <a:tblGrid>
                <a:gridCol w="936104">
                  <a:extLst>
                    <a:ext uri="{9D8B030D-6E8A-4147-A177-3AD203B41FA5}">
                      <a16:colId xmlns:a16="http://schemas.microsoft.com/office/drawing/2014/main" val="2692465334"/>
                    </a:ext>
                  </a:extLst>
                </a:gridCol>
                <a:gridCol w="720080">
                  <a:extLst>
                    <a:ext uri="{9D8B030D-6E8A-4147-A177-3AD203B41FA5}">
                      <a16:colId xmlns:a16="http://schemas.microsoft.com/office/drawing/2014/main" val="2749529400"/>
                    </a:ext>
                  </a:extLst>
                </a:gridCol>
                <a:gridCol w="5256584">
                  <a:extLst>
                    <a:ext uri="{9D8B030D-6E8A-4147-A177-3AD203B41FA5}">
                      <a16:colId xmlns:a16="http://schemas.microsoft.com/office/drawing/2014/main" val="167391440"/>
                    </a:ext>
                  </a:extLst>
                </a:gridCol>
              </a:tblGrid>
              <a:tr h="230897">
                <a:tc>
                  <a:txBody>
                    <a:bodyPr/>
                    <a:lstStyle/>
                    <a:p>
                      <a:pPr algn="ctr"/>
                      <a:r>
                        <a:rPr lang="zh-TW" altLang="en-US" sz="1400" b="1" dirty="0" smtClean="0">
                          <a:latin typeface="微軟正黑體" panose="020B0604030504040204" pitchFamily="34" charset="-120"/>
                          <a:ea typeface="微軟正黑體" panose="020B0604030504040204" pitchFamily="34" charset="-120"/>
                        </a:rPr>
                        <a:t>風險等級</a:t>
                      </a:r>
                      <a:endParaRPr lang="zh-TW" altLang="en-US" sz="1400" b="1" dirty="0">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tc>
                  <a:txBody>
                    <a:bodyPr/>
                    <a:lstStyle/>
                    <a:p>
                      <a:pPr algn="ctr"/>
                      <a:r>
                        <a:rPr lang="zh-TW" altLang="en-US" sz="1400" b="1" dirty="0" smtClean="0">
                          <a:latin typeface="微軟正黑體" panose="020B0604030504040204" pitchFamily="34" charset="-120"/>
                          <a:ea typeface="微軟正黑體" panose="020B0604030504040204" pitchFamily="34" charset="-120"/>
                        </a:rPr>
                        <a:t>總數</a:t>
                      </a:r>
                      <a:endParaRPr lang="zh-TW" altLang="en-US" sz="1400" b="1" dirty="0">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tc>
                  <a:txBody>
                    <a:bodyPr/>
                    <a:lstStyle/>
                    <a:p>
                      <a:pPr algn="ctr"/>
                      <a:r>
                        <a:rPr lang="zh-TW" altLang="en-US" sz="1400" b="1" dirty="0" smtClean="0">
                          <a:latin typeface="微軟正黑體" panose="020B0604030504040204" pitchFamily="34" charset="-120"/>
                          <a:ea typeface="微軟正黑體" panose="020B0604030504040204" pitchFamily="34" charset="-120"/>
                        </a:rPr>
                        <a:t>處理說明</a:t>
                      </a:r>
                      <a:endParaRPr lang="zh-TW" altLang="en-US" sz="1400" b="1" dirty="0">
                        <a:latin typeface="微軟正黑體" panose="020B0604030504040204" pitchFamily="34" charset="-120"/>
                        <a:ea typeface="微軟正黑體" panose="020B0604030504040204" pitchFamily="34" charset="-120"/>
                      </a:endParaRPr>
                    </a:p>
                  </a:txBody>
                  <a:tcPr anchor="ctr">
                    <a:solidFill>
                      <a:schemeClr val="accent5">
                        <a:lumMod val="20000"/>
                        <a:lumOff val="80000"/>
                      </a:schemeClr>
                    </a:solidFill>
                  </a:tcPr>
                </a:tc>
                <a:extLst>
                  <a:ext uri="{0D108BD9-81ED-4DB2-BD59-A6C34878D82A}">
                    <a16:rowId xmlns:a16="http://schemas.microsoft.com/office/drawing/2014/main" val="1610687371"/>
                  </a:ext>
                </a:extLst>
              </a:tr>
              <a:tr h="367476">
                <a:tc>
                  <a:txBody>
                    <a:bodyPr/>
                    <a:lstStyle/>
                    <a:p>
                      <a:pPr algn="ctr"/>
                      <a:r>
                        <a:rPr lang="zh-TW" altLang="en-US" sz="1400" dirty="0" smtClean="0">
                          <a:latin typeface="微軟正黑體" panose="020B0604030504040204" pitchFamily="34" charset="-120"/>
                          <a:ea typeface="微軟正黑體" panose="020B0604030504040204" pitchFamily="34" charset="-120"/>
                        </a:rPr>
                        <a:t>高</a:t>
                      </a:r>
                      <a:endParaRPr lang="zh-TW" altLang="en-US" sz="1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1400" dirty="0" smtClean="0">
                          <a:latin typeface="微軟正黑體" panose="020B0604030504040204" pitchFamily="34" charset="-120"/>
                          <a:ea typeface="微軟正黑體" panose="020B0604030504040204" pitchFamily="34" charset="-120"/>
                        </a:rPr>
                        <a:t>7</a:t>
                      </a:r>
                      <a:endParaRPr lang="zh-TW" altLang="en-US" sz="1400" dirty="0">
                        <a:latin typeface="微軟正黑體" panose="020B0604030504040204" pitchFamily="34" charset="-120"/>
                        <a:ea typeface="微軟正黑體" panose="020B0604030504040204" pitchFamily="34" charset="-120"/>
                      </a:endParaRPr>
                    </a:p>
                  </a:txBody>
                  <a:tcPr anchor="ctr"/>
                </a:tc>
                <a:tc rowSpan="4">
                  <a:txBody>
                    <a:bodyPr/>
                    <a:lstStyle/>
                    <a:p>
                      <a:pPr marL="342900" indent="-342900" algn="l">
                        <a:buFont typeface="+mj-lt"/>
                        <a:buAutoNum type="arabicPeriod"/>
                      </a:pPr>
                      <a:r>
                        <a:rPr lang="zh-TW" altLang="en-US" sz="1400" b="1" dirty="0" smtClean="0">
                          <a:solidFill>
                            <a:schemeClr val="tx1"/>
                          </a:solidFill>
                          <a:latin typeface="微軟正黑體" panose="020B0604030504040204" pitchFamily="34" charset="-120"/>
                          <a:ea typeface="微軟正黑體" panose="020B0604030504040204" pitchFamily="34" charset="-120"/>
                        </a:rPr>
                        <a:t>預計於</a:t>
                      </a:r>
                      <a:r>
                        <a:rPr lang="en-US" altLang="zh-TW" sz="1400" b="1" dirty="0" smtClean="0">
                          <a:solidFill>
                            <a:schemeClr val="tx1"/>
                          </a:solidFill>
                          <a:latin typeface="微軟正黑體" panose="020B0604030504040204" pitchFamily="34" charset="-120"/>
                          <a:ea typeface="微軟正黑體" panose="020B0604030504040204" pitchFamily="34" charset="-120"/>
                        </a:rPr>
                        <a:t>3/31</a:t>
                      </a:r>
                      <a:r>
                        <a:rPr lang="zh-TW" altLang="en-US" sz="1400" b="1" dirty="0" smtClean="0">
                          <a:solidFill>
                            <a:schemeClr val="tx1"/>
                          </a:solidFill>
                          <a:latin typeface="微軟正黑體" panose="020B0604030504040204" pitchFamily="34" charset="-120"/>
                          <a:ea typeface="微軟正黑體" panose="020B0604030504040204" pitchFamily="34" charset="-120"/>
                        </a:rPr>
                        <a:t>前完成修補：</a:t>
                      </a:r>
                      <a:r>
                        <a:rPr lang="en-US" altLang="zh-TW" sz="1400" b="1" dirty="0" err="1" smtClean="0">
                          <a:solidFill>
                            <a:schemeClr val="tx1"/>
                          </a:solidFill>
                          <a:latin typeface="微軟正黑體" panose="020B0604030504040204" pitchFamily="34" charset="-120"/>
                          <a:ea typeface="微軟正黑體" panose="020B0604030504040204" pitchFamily="34" charset="-120"/>
                        </a:rPr>
                        <a:t>eloan</a:t>
                      </a:r>
                      <a:r>
                        <a:rPr lang="zh-TW" altLang="en-US" sz="1400" b="1" dirty="0" smtClean="0">
                          <a:solidFill>
                            <a:schemeClr val="tx1"/>
                          </a:solidFill>
                          <a:latin typeface="微軟正黑體" panose="020B0604030504040204" pitchFamily="34" charset="-120"/>
                          <a:ea typeface="微軟正黑體" panose="020B0604030504040204" pitchFamily="34" charset="-120"/>
                        </a:rPr>
                        <a:t>、催收債協系統</a:t>
                      </a:r>
                      <a:endParaRPr lang="en-US" altLang="zh-TW" sz="1400" b="1" dirty="0" smtClean="0">
                        <a:solidFill>
                          <a:schemeClr val="tx1"/>
                        </a:solidFill>
                        <a:latin typeface="微軟正黑體" panose="020B0604030504040204" pitchFamily="34" charset="-120"/>
                        <a:ea typeface="微軟正黑體" panose="020B0604030504040204" pitchFamily="34" charset="-120"/>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400" dirty="0" smtClean="0">
                          <a:solidFill>
                            <a:schemeClr val="tx1"/>
                          </a:solidFill>
                          <a:latin typeface="微軟正黑體" panose="020B0604030504040204" pitchFamily="34" charset="-120"/>
                          <a:ea typeface="微軟正黑體" panose="020B0604030504040204" pitchFamily="34" charset="-120"/>
                        </a:rPr>
                        <a:t>4/30</a:t>
                      </a:r>
                      <a:r>
                        <a:rPr lang="zh-TW" altLang="en-US" sz="1400" dirty="0" smtClean="0">
                          <a:solidFill>
                            <a:schemeClr val="tx1"/>
                          </a:solidFill>
                          <a:latin typeface="微軟正黑體" panose="020B0604030504040204" pitchFamily="34" charset="-120"/>
                          <a:ea typeface="微軟正黑體" panose="020B0604030504040204" pitchFamily="34" charset="-120"/>
                        </a:rPr>
                        <a:t>已修補完成</a:t>
                      </a:r>
                      <a:endParaRPr lang="en-US" altLang="zh-TW" sz="1400" dirty="0" smtClean="0">
                        <a:solidFill>
                          <a:schemeClr val="tx1"/>
                        </a:solidFill>
                        <a:latin typeface="微軟正黑體" panose="020B0604030504040204" pitchFamily="34" charset="-120"/>
                        <a:ea typeface="微軟正黑體" panose="020B0604030504040204" pitchFamily="34" charset="-120"/>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400" dirty="0" smtClean="0">
                        <a:solidFill>
                          <a:schemeClr val="tx1"/>
                        </a:solidFill>
                        <a:latin typeface="微軟正黑體" panose="020B0604030504040204" pitchFamily="34" charset="-120"/>
                        <a:ea typeface="微軟正黑體" panose="020B0604030504040204" pitchFamily="34" charset="-120"/>
                      </a:endParaRPr>
                    </a:p>
                    <a:p>
                      <a:pPr marL="342900" indent="-342900" algn="l">
                        <a:buFont typeface="+mj-lt"/>
                        <a:buAutoNum type="arabicPeriod"/>
                      </a:pPr>
                      <a:r>
                        <a:rPr lang="zh-TW" altLang="en-US" sz="1400" b="1" dirty="0" smtClean="0">
                          <a:solidFill>
                            <a:srgbClr val="0070C0"/>
                          </a:solidFill>
                          <a:latin typeface="微軟正黑體" panose="020B0604030504040204" pitchFamily="34" charset="-120"/>
                          <a:ea typeface="微軟正黑體" panose="020B0604030504040204" pitchFamily="34" charset="-120"/>
                        </a:rPr>
                        <a:t>預計於</a:t>
                      </a:r>
                      <a:r>
                        <a:rPr lang="en-US" altLang="zh-TW" sz="1400" b="1" dirty="0" smtClean="0">
                          <a:solidFill>
                            <a:srgbClr val="0070C0"/>
                          </a:solidFill>
                          <a:latin typeface="微軟正黑體" panose="020B0604030504040204" pitchFamily="34" charset="-120"/>
                          <a:ea typeface="微軟正黑體" panose="020B0604030504040204" pitchFamily="34" charset="-120"/>
                        </a:rPr>
                        <a:t>9/30</a:t>
                      </a:r>
                      <a:r>
                        <a:rPr lang="zh-TW" altLang="en-US" sz="1400" b="1" dirty="0" smtClean="0">
                          <a:solidFill>
                            <a:srgbClr val="0070C0"/>
                          </a:solidFill>
                          <a:latin typeface="微軟正黑體" panose="020B0604030504040204" pitchFamily="34" charset="-120"/>
                          <a:ea typeface="微軟正黑體" panose="020B0604030504040204" pitchFamily="34" charset="-120"/>
                        </a:rPr>
                        <a:t>前完成修補：</a:t>
                      </a:r>
                      <a:r>
                        <a:rPr lang="en-US" altLang="zh-TW" sz="1400" b="1" dirty="0" err="1" smtClean="0">
                          <a:solidFill>
                            <a:srgbClr val="0070C0"/>
                          </a:solidFill>
                          <a:latin typeface="微軟正黑體" panose="020B0604030504040204" pitchFamily="34" charset="-120"/>
                          <a:ea typeface="微軟正黑體" panose="020B0604030504040204" pitchFamily="34" charset="-120"/>
                        </a:rPr>
                        <a:t>ejcic</a:t>
                      </a:r>
                      <a:r>
                        <a:rPr lang="zh-TW" altLang="en-US" sz="1400" b="1" dirty="0" smtClean="0">
                          <a:solidFill>
                            <a:srgbClr val="0070C0"/>
                          </a:solidFill>
                          <a:latin typeface="微軟正黑體" panose="020B0604030504040204" pitchFamily="34" charset="-120"/>
                          <a:ea typeface="微軟正黑體" panose="020B0604030504040204" pitchFamily="34" charset="-120"/>
                        </a:rPr>
                        <a:t>、</a:t>
                      </a:r>
                      <a:r>
                        <a:rPr lang="en-US" altLang="zh-TW" sz="1400" b="1" dirty="0" smtClean="0">
                          <a:solidFill>
                            <a:srgbClr val="0070C0"/>
                          </a:solidFill>
                          <a:latin typeface="微軟正黑體" panose="020B0604030504040204" pitchFamily="34" charset="-120"/>
                          <a:ea typeface="微軟正黑體" panose="020B0604030504040204" pitchFamily="34" charset="-120"/>
                        </a:rPr>
                        <a:t>IFRS</a:t>
                      </a:r>
                      <a:r>
                        <a:rPr lang="zh-TW" altLang="en-US" sz="1400" b="1" dirty="0" smtClean="0">
                          <a:solidFill>
                            <a:srgbClr val="0070C0"/>
                          </a:solidFill>
                          <a:latin typeface="微軟正黑體" panose="020B0604030504040204" pitchFamily="34" charset="-120"/>
                          <a:ea typeface="微軟正黑體" panose="020B0604030504040204" pitchFamily="34" charset="-120"/>
                        </a:rPr>
                        <a:t> </a:t>
                      </a:r>
                      <a:r>
                        <a:rPr lang="en-US" altLang="zh-TW" sz="1400" b="1" dirty="0" smtClean="0">
                          <a:solidFill>
                            <a:srgbClr val="0070C0"/>
                          </a:solidFill>
                          <a:latin typeface="微軟正黑體" panose="020B0604030504040204" pitchFamily="34" charset="-120"/>
                          <a:ea typeface="微軟正黑體" panose="020B0604030504040204" pitchFamily="34" charset="-120"/>
                        </a:rPr>
                        <a:t>9</a:t>
                      </a:r>
                      <a:r>
                        <a:rPr lang="zh-TW" altLang="en-US" sz="1400" b="1" dirty="0" smtClean="0">
                          <a:solidFill>
                            <a:srgbClr val="0070C0"/>
                          </a:solidFill>
                          <a:latin typeface="微軟正黑體" panose="020B0604030504040204" pitchFamily="34" charset="-120"/>
                          <a:ea typeface="微軟正黑體" panose="020B0604030504040204" pitchFamily="34" charset="-120"/>
                        </a:rPr>
                        <a:t>、估息法及補鍵系統</a:t>
                      </a:r>
                      <a:endParaRPr lang="en-US" altLang="zh-TW" sz="1400" b="1" dirty="0" smtClean="0">
                        <a:solidFill>
                          <a:srgbClr val="0070C0"/>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040672248"/>
                  </a:ext>
                </a:extLst>
              </a:tr>
              <a:tr h="367476">
                <a:tc>
                  <a:txBody>
                    <a:bodyPr/>
                    <a:lstStyle/>
                    <a:p>
                      <a:pPr algn="ctr"/>
                      <a:r>
                        <a:rPr lang="zh-TW" altLang="en-US" sz="1400" dirty="0" smtClean="0">
                          <a:latin typeface="微軟正黑體" panose="020B0604030504040204" pitchFamily="34" charset="-120"/>
                          <a:ea typeface="微軟正黑體" panose="020B0604030504040204" pitchFamily="34" charset="-120"/>
                        </a:rPr>
                        <a:t>中</a:t>
                      </a:r>
                      <a:endParaRPr lang="zh-TW" altLang="en-US" sz="1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1400" dirty="0" smtClean="0">
                          <a:latin typeface="微軟正黑體" panose="020B0604030504040204" pitchFamily="34" charset="-120"/>
                          <a:ea typeface="微軟正黑體" panose="020B0604030504040204" pitchFamily="34" charset="-120"/>
                        </a:rPr>
                        <a:t>7</a:t>
                      </a:r>
                      <a:endParaRPr lang="zh-TW" altLang="en-US" sz="1400" dirty="0">
                        <a:latin typeface="微軟正黑體" panose="020B0604030504040204" pitchFamily="34" charset="-120"/>
                        <a:ea typeface="微軟正黑體" panose="020B0604030504040204" pitchFamily="34" charset="-120"/>
                      </a:endParaRPr>
                    </a:p>
                  </a:txBody>
                  <a:tcPr anchor="ctr"/>
                </a:tc>
                <a:tc vMerge="1">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4066998092"/>
                  </a:ext>
                </a:extLst>
              </a:tr>
              <a:tr h="367476">
                <a:tc>
                  <a:txBody>
                    <a:bodyPr/>
                    <a:lstStyle/>
                    <a:p>
                      <a:pPr algn="ctr"/>
                      <a:r>
                        <a:rPr lang="zh-TW" altLang="en-US" sz="1400" dirty="0" smtClean="0">
                          <a:latin typeface="微軟正黑體" panose="020B0604030504040204" pitchFamily="34" charset="-120"/>
                          <a:ea typeface="微軟正黑體" panose="020B0604030504040204" pitchFamily="34" charset="-120"/>
                        </a:rPr>
                        <a:t>低</a:t>
                      </a:r>
                      <a:endParaRPr lang="zh-TW" altLang="en-US" sz="1400" dirty="0">
                        <a:latin typeface="微軟正黑體" panose="020B0604030504040204" pitchFamily="34" charset="-120"/>
                        <a:ea typeface="微軟正黑體" panose="020B0604030504040204" pitchFamily="34" charset="-120"/>
                      </a:endParaRPr>
                    </a:p>
                  </a:txBody>
                  <a:tcPr/>
                </a:tc>
                <a:tc>
                  <a:txBody>
                    <a:bodyPr/>
                    <a:lstStyle/>
                    <a:p>
                      <a:pPr algn="ctr"/>
                      <a:r>
                        <a:rPr lang="en-US" altLang="zh-TW" sz="1400" dirty="0" smtClean="0">
                          <a:latin typeface="微軟正黑體" panose="020B0604030504040204" pitchFamily="34" charset="-120"/>
                          <a:ea typeface="微軟正黑體" panose="020B0604030504040204" pitchFamily="34" charset="-120"/>
                        </a:rPr>
                        <a:t>20</a:t>
                      </a:r>
                      <a:endParaRPr lang="zh-TW" altLang="en-US" sz="1400" dirty="0">
                        <a:latin typeface="微軟正黑體" panose="020B0604030504040204" pitchFamily="34" charset="-120"/>
                        <a:ea typeface="微軟正黑體" panose="020B0604030504040204" pitchFamily="34" charset="-120"/>
                      </a:endParaRPr>
                    </a:p>
                  </a:txBody>
                  <a:tcPr anchor="ctr"/>
                </a:tc>
                <a:tc vMerge="1">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42023424"/>
                  </a:ext>
                </a:extLst>
              </a:tr>
              <a:tr h="373227">
                <a:tc>
                  <a:txBody>
                    <a:bodyPr/>
                    <a:lstStyle/>
                    <a:p>
                      <a:pPr algn="ctr"/>
                      <a:r>
                        <a:rPr lang="zh-TW" altLang="en-US" sz="1400" dirty="0" smtClean="0">
                          <a:latin typeface="微軟正黑體" panose="020B0604030504040204" pitchFamily="34" charset="-120"/>
                          <a:ea typeface="微軟正黑體" panose="020B0604030504040204" pitchFamily="34" charset="-120"/>
                        </a:rPr>
                        <a:t>總計</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sz="1400" dirty="0" smtClean="0">
                          <a:latin typeface="微軟正黑體" panose="020B0604030504040204" pitchFamily="34" charset="-120"/>
                          <a:ea typeface="微軟正黑體" panose="020B0604030504040204" pitchFamily="34" charset="-120"/>
                        </a:rPr>
                        <a:t>32</a:t>
                      </a:r>
                      <a:endParaRPr lang="zh-TW" altLang="en-US" sz="1400" dirty="0">
                        <a:latin typeface="微軟正黑體" panose="020B0604030504040204" pitchFamily="34" charset="-120"/>
                        <a:ea typeface="微軟正黑體" panose="020B0604030504040204" pitchFamily="34" charset="-120"/>
                      </a:endParaRPr>
                    </a:p>
                  </a:txBody>
                  <a:tcPr anchor="ctr"/>
                </a:tc>
                <a:tc vMerge="1">
                  <a:txBody>
                    <a:bodyPr/>
                    <a:lstStyle/>
                    <a:p>
                      <a:pPr algn="ctr"/>
                      <a:endParaRPr lang="zh-TW" altLang="en-US" sz="16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336454136"/>
                  </a:ext>
                </a:extLst>
              </a:tr>
            </a:tbl>
          </a:graphicData>
        </a:graphic>
      </p:graphicFrame>
      <p:sp>
        <p:nvSpPr>
          <p:cNvPr id="3" name="矩形 2"/>
          <p:cNvSpPr/>
          <p:nvPr/>
        </p:nvSpPr>
        <p:spPr>
          <a:xfrm>
            <a:off x="107504" y="4131291"/>
            <a:ext cx="8064896" cy="1169551"/>
          </a:xfrm>
          <a:prstGeom prst="rect">
            <a:avLst/>
          </a:prstGeom>
        </p:spPr>
        <p:txBody>
          <a:bodyPr wrap="square">
            <a:spAutoFit/>
          </a:bodyPr>
          <a:lstStyle/>
          <a:p>
            <a:pPr marL="285750" lvl="1" indent="-285750">
              <a:buFont typeface="Wingdings" pitchFamily="2" charset="2"/>
              <a:buChar char="n"/>
            </a:pPr>
            <a:r>
              <a:rPr kumimoji="0" lang="en-US" altLang="zh-TW" sz="1400" u="none" dirty="0">
                <a:solidFill>
                  <a:srgbClr val="000000"/>
                </a:solidFill>
                <a:latin typeface="微軟正黑體" panose="020B0604030504040204" pitchFamily="34" charset="-120"/>
                <a:ea typeface="微軟正黑體" panose="020B0604030504040204" pitchFamily="34" charset="-120"/>
              </a:rPr>
              <a:t>109</a:t>
            </a:r>
            <a:r>
              <a:rPr kumimoji="0" lang="zh-TW" altLang="en-US" sz="1400" u="none" dirty="0">
                <a:solidFill>
                  <a:srgbClr val="000000"/>
                </a:solidFill>
                <a:latin typeface="微軟正黑體" panose="020B0604030504040204" pitchFamily="34" charset="-120"/>
                <a:ea typeface="微軟正黑體" panose="020B0604030504040204" pitchFamily="34" charset="-120"/>
              </a:rPr>
              <a:t>年災備演練</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en-US" altLang="zh-TW" sz="1400" u="none" dirty="0">
                <a:solidFill>
                  <a:srgbClr val="000000"/>
                </a:solidFill>
                <a:latin typeface="微軟正黑體" pitchFamily="34" charset="-120"/>
                <a:ea typeface="微軟正黑體" pitchFamily="34" charset="-120"/>
              </a:rPr>
              <a:t>AS/400</a:t>
            </a:r>
            <a:r>
              <a:rPr lang="zh-TW" altLang="en-US" sz="1400" u="none" dirty="0">
                <a:solidFill>
                  <a:srgbClr val="000000"/>
                </a:solidFill>
                <a:latin typeface="微軟正黑體" pitchFamily="34" charset="-120"/>
                <a:ea typeface="微軟正黑體" pitchFamily="34" charset="-120"/>
              </a:rPr>
              <a:t>異地備援演練</a:t>
            </a:r>
            <a:endParaRPr lang="en-US" altLang="zh-TW" sz="1400" u="none" dirty="0">
              <a:solidFill>
                <a:srgbClr val="000000"/>
              </a:solidFill>
              <a:latin typeface="微軟正黑體" pitchFamily="34" charset="-120"/>
              <a:ea typeface="微軟正黑體" pitchFamily="34" charset="-120"/>
            </a:endParaRPr>
          </a:p>
          <a:p>
            <a:pPr marL="1257300" lvl="3" indent="-342900">
              <a:buFont typeface="Arial" panose="020B0604020202020204" pitchFamily="34" charset="0"/>
              <a:buChar char="•"/>
            </a:pPr>
            <a:r>
              <a:rPr lang="zh-TW" altLang="en-US" sz="1400" u="none" dirty="0">
                <a:solidFill>
                  <a:srgbClr val="000000"/>
                </a:solidFill>
                <a:latin typeface="微軟正黑體" pitchFamily="34" charset="-120"/>
                <a:ea typeface="微軟正黑體" pitchFamily="34" charset="-120"/>
              </a:rPr>
              <a:t>演練計畫已完成審查，</a:t>
            </a:r>
            <a:r>
              <a:rPr lang="zh-TW" altLang="en-US" sz="1400" u="none" dirty="0">
                <a:solidFill>
                  <a:srgbClr val="0000FF"/>
                </a:solidFill>
                <a:latin typeface="微軟正黑體" pitchFamily="34" charset="-120"/>
                <a:ea typeface="微軟正黑體" pitchFamily="34" charset="-120"/>
              </a:rPr>
              <a:t>預計</a:t>
            </a:r>
            <a:r>
              <a:rPr lang="en-US" altLang="zh-TW" sz="1400" u="none" dirty="0">
                <a:solidFill>
                  <a:srgbClr val="0000FF"/>
                </a:solidFill>
                <a:latin typeface="微軟正黑體" pitchFamily="34" charset="-120"/>
                <a:ea typeface="微軟正黑體" pitchFamily="34" charset="-120"/>
              </a:rPr>
              <a:t>7/9</a:t>
            </a:r>
            <a:r>
              <a:rPr lang="zh-TW" altLang="en-US" sz="1400" u="none" dirty="0">
                <a:solidFill>
                  <a:srgbClr val="0000FF"/>
                </a:solidFill>
                <a:latin typeface="微軟正黑體" pitchFamily="34" charset="-120"/>
                <a:ea typeface="微軟正黑體" pitchFamily="34" charset="-120"/>
              </a:rPr>
              <a:t>進行演練</a:t>
            </a:r>
            <a:endParaRPr lang="en-US" altLang="zh-TW" sz="1400" u="none" dirty="0">
              <a:solidFill>
                <a:srgbClr val="0000FF"/>
              </a:solidFill>
              <a:latin typeface="微軟正黑體" pitchFamily="34" charset="-120"/>
              <a:ea typeface="微軟正黑體" pitchFamily="34" charset="-120"/>
            </a:endParaRPr>
          </a:p>
          <a:p>
            <a:pPr marL="800100" lvl="2" indent="-342900">
              <a:buFont typeface="+mj-lt"/>
              <a:buAutoNum type="arabicPeriod"/>
            </a:pPr>
            <a:r>
              <a:rPr lang="en-US" altLang="zh-TW" sz="1400" u="none" dirty="0" err="1">
                <a:solidFill>
                  <a:srgbClr val="000000"/>
                </a:solidFill>
                <a:latin typeface="微軟正黑體" pitchFamily="34" charset="-120"/>
                <a:ea typeface="微軟正黑體" pitchFamily="34" charset="-120"/>
              </a:rPr>
              <a:t>eloan</a:t>
            </a:r>
            <a:r>
              <a:rPr lang="zh-TW" altLang="en-US" sz="1400" u="none" dirty="0">
                <a:solidFill>
                  <a:srgbClr val="000000"/>
                </a:solidFill>
                <a:latin typeface="微軟正黑體" pitchFamily="34" charset="-120"/>
                <a:ea typeface="微軟正黑體" pitchFamily="34" charset="-120"/>
              </a:rPr>
              <a:t>同地備援演練</a:t>
            </a:r>
            <a:endParaRPr lang="en-US" altLang="zh-TW" sz="1400" u="none" dirty="0">
              <a:solidFill>
                <a:srgbClr val="000000"/>
              </a:solidFill>
              <a:latin typeface="微軟正黑體" pitchFamily="34" charset="-120"/>
              <a:ea typeface="微軟正黑體" pitchFamily="34" charset="-120"/>
            </a:endParaRPr>
          </a:p>
          <a:p>
            <a:pPr marL="1257300" lvl="3" indent="-342900">
              <a:buFont typeface="Arial" panose="020B0604020202020204" pitchFamily="34" charset="0"/>
              <a:buChar char="•"/>
            </a:pPr>
            <a:r>
              <a:rPr lang="zh-TW" altLang="en-US" sz="1400" u="none" dirty="0">
                <a:solidFill>
                  <a:srgbClr val="0000FF"/>
                </a:solidFill>
                <a:latin typeface="微軟正黑體" pitchFamily="34" charset="-120"/>
                <a:ea typeface="微軟正黑體" pitchFamily="34" charset="-120"/>
              </a:rPr>
              <a:t>演練計畫依</a:t>
            </a:r>
            <a:r>
              <a:rPr lang="en-US" altLang="zh-TW" sz="1400" u="none" dirty="0">
                <a:solidFill>
                  <a:srgbClr val="0000FF"/>
                </a:solidFill>
                <a:latin typeface="微軟正黑體" pitchFamily="34" charset="-120"/>
                <a:ea typeface="微軟正黑體" pitchFamily="34" charset="-120"/>
              </a:rPr>
              <a:t>6/22</a:t>
            </a:r>
            <a:r>
              <a:rPr lang="zh-TW" altLang="en-US" sz="1400" u="none" dirty="0">
                <a:solidFill>
                  <a:srgbClr val="0000FF"/>
                </a:solidFill>
                <a:latin typeface="微軟正黑體" pitchFamily="34" charset="-120"/>
                <a:ea typeface="微軟正黑體" pitchFamily="34" charset="-120"/>
              </a:rPr>
              <a:t>審查建議調整中，預計</a:t>
            </a:r>
            <a:r>
              <a:rPr lang="en-US" altLang="zh-TW" sz="1400" u="none" dirty="0">
                <a:solidFill>
                  <a:srgbClr val="0000FF"/>
                </a:solidFill>
                <a:latin typeface="微軟正黑體" pitchFamily="34" charset="-120"/>
                <a:ea typeface="微軟正黑體" pitchFamily="34" charset="-120"/>
              </a:rPr>
              <a:t>7/23</a:t>
            </a:r>
            <a:r>
              <a:rPr lang="zh-TW" altLang="en-US" sz="1400" u="none" dirty="0">
                <a:solidFill>
                  <a:srgbClr val="0000FF"/>
                </a:solidFill>
                <a:latin typeface="微軟正黑體" pitchFamily="34" charset="-120"/>
                <a:ea typeface="微軟正黑體" pitchFamily="34" charset="-120"/>
              </a:rPr>
              <a:t>進行演練</a:t>
            </a:r>
            <a:endParaRPr kumimoji="0" lang="zh-TW" altLang="en-US" sz="2000" b="1" u="none" dirty="0">
              <a:solidFill>
                <a:srgbClr val="0000FF"/>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55100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1027936" y="136525"/>
            <a:ext cx="7216472" cy="795924"/>
          </a:xfrm>
          <a:prstGeom prst="rect">
            <a:avLst/>
          </a:prstGeom>
        </p:spPr>
        <p:txBody>
          <a:bodyPr>
            <a:normAutofit/>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程式開發進度</a:t>
            </a: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統計表</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p:txBody>
      </p:sp>
      <p:sp>
        <p:nvSpPr>
          <p:cNvPr id="2" name="投影片編號版面配置區 1"/>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4E7BE6-ABD6-4D0B-9FA8-A7D08DDD5D46}" type="slidenum">
              <a:rPr kumimoji="1" lang="zh-TW" altLang="en-US" sz="1200" b="0" i="0" u="sng" strike="noStrike" kern="1200" cap="none" spc="0" normalizeH="0" baseline="0" noProof="0" smtClean="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zh-TW" altLang="en-US" sz="1200" b="0" i="0" u="sng" strike="noStrike" kern="1200" cap="none" spc="0" normalizeH="0" baseline="0" noProof="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endParaRPr>
          </a:p>
        </p:txBody>
      </p:sp>
      <p:graphicFrame>
        <p:nvGraphicFramePr>
          <p:cNvPr id="12" name="圖表 11">
            <a:extLst>
              <a:ext uri="{FF2B5EF4-FFF2-40B4-BE49-F238E27FC236}">
                <a16:creationId xmlns:a16="http://schemas.microsoft.com/office/drawing/2014/main" id="{FCDFFF8C-00F3-4C88-A7FE-9234B78ECF0F}"/>
              </a:ext>
            </a:extLst>
          </p:cNvPr>
          <p:cNvGraphicFramePr/>
          <p:nvPr>
            <p:extLst/>
          </p:nvPr>
        </p:nvGraphicFramePr>
        <p:xfrm>
          <a:off x="539552" y="1426159"/>
          <a:ext cx="7848872" cy="5114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23975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bwMode="auto">
          <a:xfrm>
            <a:off x="323859" y="733389"/>
            <a:ext cx="6246813" cy="538037"/>
          </a:xfrm>
          <a:prstGeom prst="rect">
            <a:avLst/>
          </a:prstGeom>
          <a:solidFill>
            <a:srgbClr val="3333CC">
              <a:lumMod val="75000"/>
            </a:srgbClr>
          </a:solidFill>
          <a:ln w="9525">
            <a:noFill/>
            <a:miter lim="800000"/>
            <a:headEnd/>
            <a:tailEnd/>
          </a:ln>
        </p:spPr>
        <p:txBody>
          <a:bodyPr/>
          <a:lstStyle>
            <a:lvl1pPr algn="l" rtl="0" eaLnBrk="0" fontAlgn="base" hangingPunct="0">
              <a:spcBef>
                <a:spcPct val="0"/>
              </a:spcBef>
              <a:spcAft>
                <a:spcPct val="0"/>
              </a:spcAft>
              <a:defRPr kumimoji="1" sz="2800" b="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fontAlgn="auto">
              <a:spcBef>
                <a:spcPts val="0"/>
              </a:spcBef>
              <a:spcAft>
                <a:spcPts val="0"/>
              </a:spcAft>
              <a:defRPr/>
            </a:pPr>
            <a:r>
              <a:rPr lang="zh-TW" altLang="en-US" u="none" kern="0" dirty="0">
                <a:solidFill>
                  <a:srgbClr val="FFFFFF"/>
                </a:solidFill>
              </a:rPr>
              <a:t>不動產系統重大事件</a:t>
            </a:r>
            <a:r>
              <a:rPr lang="en-US" altLang="zh-TW" u="none" kern="0" dirty="0">
                <a:solidFill>
                  <a:srgbClr val="FFFFFF"/>
                </a:solidFill>
              </a:rPr>
              <a:t>/</a:t>
            </a:r>
            <a:r>
              <a:rPr lang="zh-TW" altLang="en-US" u="none" kern="0" dirty="0">
                <a:solidFill>
                  <a:srgbClr val="FFFFFF"/>
                </a:solidFill>
              </a:rPr>
              <a:t>需求說明</a:t>
            </a:r>
            <a:r>
              <a:rPr lang="en-US" altLang="zh-TW" u="none" kern="0" dirty="0">
                <a:solidFill>
                  <a:srgbClr val="FFFFFF"/>
                </a:solidFill>
              </a:rPr>
              <a:t>(1/4)</a:t>
            </a:r>
          </a:p>
        </p:txBody>
      </p:sp>
      <p:sp>
        <p:nvSpPr>
          <p:cNvPr id="7" name="矩形 3"/>
          <p:cNvSpPr>
            <a:spLocks noChangeArrowheads="1"/>
          </p:cNvSpPr>
          <p:nvPr/>
        </p:nvSpPr>
        <p:spPr bwMode="auto">
          <a:xfrm>
            <a:off x="0" y="1341562"/>
            <a:ext cx="8820472"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38150" indent="-352425">
              <a:buFont typeface="Wingdings" pitchFamily="2" charset="2"/>
              <a:buChar char="n"/>
            </a:pPr>
            <a:r>
              <a:rPr lang="zh-TW" altLang="en-US" sz="1400" u="none" dirty="0">
                <a:solidFill>
                  <a:srgbClr val="000000"/>
                </a:solidFill>
                <a:latin typeface="微軟正黑體" pitchFamily="34" charset="-120"/>
                <a:ea typeface="微軟正黑體" pitchFamily="34" charset="-120"/>
              </a:rPr>
              <a:t>變更發票開立型式為電子發票 </a:t>
            </a:r>
            <a:r>
              <a:rPr lang="en-US" altLang="zh-TW" sz="1400" u="none" dirty="0">
                <a:solidFill>
                  <a:srgbClr val="000000"/>
                </a:solidFill>
                <a:latin typeface="微軟正黑體" pitchFamily="34" charset="-120"/>
                <a:ea typeface="微軟正黑體" pitchFamily="34" charset="-120"/>
              </a:rPr>
              <a:t>(RE201701253)</a:t>
            </a:r>
          </a:p>
          <a:p>
            <a:pPr marL="895350" lvl="1" indent="-352425">
              <a:buFont typeface="+mj-lt"/>
              <a:buAutoNum type="arabicPeriod"/>
            </a:pPr>
            <a:r>
              <a:rPr kumimoji="0" lang="en-US" altLang="zh-TW" sz="1200" u="none" dirty="0">
                <a:solidFill>
                  <a:srgbClr val="000000"/>
                </a:solidFill>
                <a:latin typeface="微軟正黑體" pitchFamily="34" charset="-120"/>
                <a:ea typeface="微軟正黑體" pitchFamily="34" charset="-120"/>
                <a:cs typeface="新細明體"/>
              </a:rPr>
              <a:t>108/5/24</a:t>
            </a:r>
            <a:r>
              <a:rPr kumimoji="0" lang="zh-TW" altLang="en-US" sz="1200" u="none" dirty="0">
                <a:solidFill>
                  <a:srgbClr val="000000"/>
                </a:solidFill>
                <a:latin typeface="微軟正黑體" pitchFamily="34" charset="-120"/>
                <a:ea typeface="微軟正黑體" pitchFamily="34" charset="-120"/>
                <a:cs typeface="新細明體"/>
              </a:rPr>
              <a:t>財政部發布，電子計算機發票落日時程延後一年至</a:t>
            </a:r>
            <a:r>
              <a:rPr kumimoji="0" lang="en-US" altLang="zh-TW" sz="1200" u="none" dirty="0">
                <a:solidFill>
                  <a:srgbClr val="000000"/>
                </a:solidFill>
                <a:latin typeface="微軟正黑體" pitchFamily="34" charset="-120"/>
                <a:ea typeface="微軟正黑體" pitchFamily="34" charset="-120"/>
                <a:cs typeface="新細明體"/>
              </a:rPr>
              <a:t>109/12/31</a:t>
            </a:r>
            <a:r>
              <a:rPr kumimoji="0" lang="zh-TW" altLang="en-US" sz="1200" u="none" dirty="0">
                <a:solidFill>
                  <a:srgbClr val="000000"/>
                </a:solidFill>
                <a:latin typeface="微軟正黑體" pitchFamily="34" charset="-120"/>
                <a:ea typeface="微軟正黑體" pitchFamily="34" charset="-120"/>
                <a:cs typeface="新細明體"/>
              </a:rPr>
              <a:t>。</a:t>
            </a:r>
            <a:endParaRPr kumimoji="0" lang="en-US" altLang="zh-TW" sz="1200" u="none" dirty="0">
              <a:solidFill>
                <a:srgbClr val="000000"/>
              </a:solidFill>
              <a:latin typeface="微軟正黑體" pitchFamily="34" charset="-120"/>
              <a:ea typeface="微軟正黑體" pitchFamily="34" charset="-120"/>
              <a:cs typeface="新細明體"/>
            </a:endParaRPr>
          </a:p>
          <a:p>
            <a:pPr marL="895350" lvl="1" indent="-352425">
              <a:buFont typeface="+mj-lt"/>
              <a:buAutoNum type="arabicPeriod"/>
            </a:pPr>
            <a:r>
              <a:rPr kumimoji="0" lang="zh-TW" altLang="en-US" sz="1200" u="none" dirty="0">
                <a:solidFill>
                  <a:srgbClr val="000000"/>
                </a:solidFill>
                <a:latin typeface="微軟正黑體" pitchFamily="34" charset="-120"/>
                <a:ea typeface="微軟正黑體" pitchFamily="34" charset="-120"/>
                <a:cs typeface="新細明體"/>
              </a:rPr>
              <a:t>為免其他需求卡單，</a:t>
            </a:r>
            <a:r>
              <a:rPr kumimoji="0" lang="en-US" altLang="zh-TW" sz="1200" u="none" dirty="0">
                <a:solidFill>
                  <a:srgbClr val="000000"/>
                </a:solidFill>
                <a:latin typeface="微軟正黑體" pitchFamily="34" charset="-120"/>
                <a:ea typeface="微軟正黑體" pitchFamily="34" charset="-120"/>
                <a:cs typeface="新細明體"/>
              </a:rPr>
              <a:t>108/7/24</a:t>
            </a:r>
            <a:r>
              <a:rPr kumimoji="0" lang="zh-TW" altLang="en-US" sz="1200" u="none" dirty="0">
                <a:solidFill>
                  <a:srgbClr val="000000"/>
                </a:solidFill>
                <a:latin typeface="微軟正黑體" pitchFamily="34" charset="-120"/>
                <a:ea typeface="微軟正黑體" pitchFamily="34" charset="-120"/>
                <a:cs typeface="新細明體"/>
              </a:rPr>
              <a:t>程式已先上版，目前作業皆正常。</a:t>
            </a:r>
            <a:endParaRPr kumimoji="0" lang="en-US" altLang="zh-TW" sz="1200" u="none" dirty="0">
              <a:solidFill>
                <a:srgbClr val="000000"/>
              </a:solidFill>
              <a:latin typeface="微軟正黑體" pitchFamily="34" charset="-120"/>
              <a:ea typeface="微軟正黑體" pitchFamily="34" charset="-120"/>
              <a:cs typeface="新細明體"/>
            </a:endParaRPr>
          </a:p>
          <a:p>
            <a:pPr marL="895350" lvl="1" indent="-352425">
              <a:buFont typeface="+mj-lt"/>
              <a:buAutoNum type="arabicPeriod"/>
            </a:pPr>
            <a:r>
              <a:rPr kumimoji="0" lang="zh-TW" altLang="en-US" sz="1200" u="none" dirty="0">
                <a:solidFill>
                  <a:srgbClr val="000000"/>
                </a:solidFill>
                <a:latin typeface="微軟正黑體" pitchFamily="34" charset="-120"/>
                <a:ea typeface="微軟正黑體" pitchFamily="34" charset="-120"/>
              </a:rPr>
              <a:t>目標上線時程：</a:t>
            </a:r>
            <a:r>
              <a:rPr kumimoji="0" lang="en-US" altLang="zh-TW" sz="1200" u="none" dirty="0">
                <a:solidFill>
                  <a:srgbClr val="000000"/>
                </a:solidFill>
                <a:latin typeface="微軟正黑體" pitchFamily="34" charset="-120"/>
                <a:ea typeface="微軟正黑體" pitchFamily="34" charset="-120"/>
              </a:rPr>
              <a:t>108/</a:t>
            </a:r>
            <a:r>
              <a:rPr kumimoji="0" lang="en-US" altLang="zh-TW" sz="1200" u="none" dirty="0">
                <a:solidFill>
                  <a:srgbClr val="000000"/>
                </a:solidFill>
                <a:latin typeface="微軟正黑體" pitchFamily="34" charset="-120"/>
                <a:ea typeface="微軟正黑體" pitchFamily="34" charset="-120"/>
                <a:cs typeface="新細明體"/>
              </a:rPr>
              <a:t>9/25</a:t>
            </a:r>
            <a:r>
              <a:rPr kumimoji="0" lang="zh-TW" altLang="en-US" sz="1200" u="none" dirty="0">
                <a:solidFill>
                  <a:srgbClr val="000000"/>
                </a:solidFill>
                <a:latin typeface="微軟正黑體" pitchFamily="34" charset="-120"/>
                <a:ea typeface="微軟正黑體" pitchFamily="34" charset="-120"/>
                <a:cs typeface="新細明體"/>
              </a:rPr>
              <a:t>會議確認啟用年月為</a:t>
            </a:r>
            <a:r>
              <a:rPr kumimoji="0" lang="en-US" altLang="zh-TW" sz="1200" u="none" dirty="0">
                <a:solidFill>
                  <a:srgbClr val="000000"/>
                </a:solidFill>
                <a:latin typeface="微軟正黑體" pitchFamily="34" charset="-120"/>
                <a:ea typeface="微軟正黑體" pitchFamily="34" charset="-120"/>
                <a:cs typeface="新細明體"/>
              </a:rPr>
              <a:t>109/01</a:t>
            </a:r>
            <a:r>
              <a:rPr kumimoji="0" lang="zh-TW" altLang="en-US" sz="1200" u="none" dirty="0">
                <a:solidFill>
                  <a:srgbClr val="000000"/>
                </a:solidFill>
                <a:latin typeface="微軟正黑體" pitchFamily="34" charset="-120"/>
                <a:ea typeface="微軟正黑體" pitchFamily="34" charset="-120"/>
                <a:cs typeface="新細明體"/>
              </a:rPr>
              <a:t>，但因樓管提出希望新需求完成後再上線，</a:t>
            </a:r>
            <a:r>
              <a:rPr kumimoji="0" lang="zh-TW" altLang="en-US" sz="1200" u="none" dirty="0">
                <a:solidFill>
                  <a:srgbClr val="0070C0"/>
                </a:solidFill>
                <a:latin typeface="微軟正黑體" pitchFamily="34" charset="-120"/>
                <a:ea typeface="微軟正黑體" pitchFamily="34" charset="-120"/>
                <a:cs typeface="新細明體"/>
              </a:rPr>
              <a:t>待評估後再確認上線時間。</a:t>
            </a:r>
            <a:endParaRPr kumimoji="0" lang="en-US" altLang="zh-TW" sz="1200" u="none" dirty="0">
              <a:solidFill>
                <a:srgbClr val="0070C0"/>
              </a:solidFill>
              <a:latin typeface="微軟正黑體" pitchFamily="34" charset="-120"/>
              <a:ea typeface="微軟正黑體" pitchFamily="34" charset="-120"/>
              <a:cs typeface="新細明體"/>
            </a:endParaRPr>
          </a:p>
          <a:p>
            <a:pPr marL="895350" lvl="1" indent="-352425">
              <a:buFont typeface="+mj-lt"/>
              <a:buAutoNum type="arabicPeriod"/>
            </a:pPr>
            <a:r>
              <a:rPr kumimoji="0" lang="en-US" altLang="zh-TW" sz="1200" u="none" dirty="0">
                <a:solidFill>
                  <a:srgbClr val="000000"/>
                </a:solidFill>
                <a:latin typeface="微軟正黑體" pitchFamily="34" charset="-120"/>
                <a:ea typeface="微軟正黑體" pitchFamily="34" charset="-120"/>
                <a:cs typeface="新細明體"/>
              </a:rPr>
              <a:t>108/11/19</a:t>
            </a:r>
            <a:r>
              <a:rPr kumimoji="0" lang="zh-TW" altLang="en-US" sz="1200" u="none" dirty="0">
                <a:solidFill>
                  <a:srgbClr val="000000"/>
                </a:solidFill>
                <a:latin typeface="微軟正黑體" pitchFamily="34" charset="-120"/>
                <a:ea typeface="微軟正黑體" pitchFamily="34" charset="-120"/>
                <a:cs typeface="新細明體"/>
              </a:rPr>
              <a:t>通過財政部電子發票整合服務平台系統檢核及紙本審查，核發</a:t>
            </a:r>
            <a:r>
              <a:rPr kumimoji="0" lang="en-US" altLang="zh-TW" sz="1200" u="none" dirty="0">
                <a:solidFill>
                  <a:srgbClr val="000000"/>
                </a:solidFill>
                <a:latin typeface="微軟正黑體" pitchFamily="34" charset="-120"/>
                <a:ea typeface="微軟正黑體" pitchFamily="34" charset="-120"/>
                <a:cs typeface="新細明體"/>
              </a:rPr>
              <a:t>Turnkey</a:t>
            </a:r>
            <a:r>
              <a:rPr kumimoji="0" lang="zh-TW" altLang="en-US" sz="1200" u="none" dirty="0">
                <a:solidFill>
                  <a:srgbClr val="000000"/>
                </a:solidFill>
                <a:latin typeface="微軟正黑體" pitchFamily="34" charset="-120"/>
                <a:ea typeface="微軟正黑體" pitchFamily="34" charset="-120"/>
                <a:cs typeface="新細明體"/>
              </a:rPr>
              <a:t>上線通行碼。</a:t>
            </a:r>
            <a:endParaRPr kumimoji="0" lang="en-US" altLang="zh-TW" sz="1200" u="none" dirty="0">
              <a:solidFill>
                <a:srgbClr val="000000"/>
              </a:solidFill>
              <a:latin typeface="微軟正黑體" pitchFamily="34" charset="-120"/>
              <a:ea typeface="微軟正黑體" pitchFamily="34" charset="-120"/>
              <a:cs typeface="新細明體"/>
            </a:endParaRPr>
          </a:p>
          <a:p>
            <a:pPr marL="895350" lvl="1" indent="-352425">
              <a:buFont typeface="Wingdings" panose="05000000000000000000" pitchFamily="2" charset="2"/>
              <a:buChar char="n"/>
            </a:pPr>
            <a:r>
              <a:rPr kumimoji="0" lang="zh-TW" altLang="en-US" sz="1200" u="none" dirty="0">
                <a:solidFill>
                  <a:srgbClr val="000000"/>
                </a:solidFill>
                <a:latin typeface="微軟正黑體" pitchFamily="34" charset="-120"/>
                <a:ea typeface="微軟正黑體" pitchFamily="34" charset="-120"/>
                <a:cs typeface="新細明體"/>
              </a:rPr>
              <a:t>新需求</a:t>
            </a:r>
            <a:endParaRPr kumimoji="0" lang="en-US" altLang="zh-TW" sz="1200" u="none" dirty="0">
              <a:solidFill>
                <a:srgbClr val="0070C0"/>
              </a:solidFill>
              <a:latin typeface="微軟正黑體" pitchFamily="34" charset="-120"/>
              <a:ea typeface="微軟正黑體" pitchFamily="34" charset="-120"/>
              <a:cs typeface="新細明體"/>
            </a:endParaRPr>
          </a:p>
          <a:p>
            <a:pPr marL="1352550" lvl="2" indent="-352425">
              <a:buFont typeface="+mj-lt"/>
              <a:buAutoNum type="arabicPeriod"/>
            </a:pPr>
            <a:r>
              <a:rPr kumimoji="0" lang="zh-TW" altLang="en-US" sz="1200" u="none" dirty="0">
                <a:solidFill>
                  <a:srgbClr val="000000"/>
                </a:solidFill>
                <a:latin typeface="微軟正黑體" pitchFamily="34" charset="-120"/>
                <a:ea typeface="微軟正黑體" pitchFamily="34" charset="-120"/>
                <a:cs typeface="新細明體"/>
              </a:rPr>
              <a:t>發票存根依法應保管</a:t>
            </a:r>
            <a:r>
              <a:rPr kumimoji="0" lang="en-US" altLang="zh-TW" sz="1200" u="none" dirty="0">
                <a:solidFill>
                  <a:srgbClr val="000000"/>
                </a:solidFill>
                <a:latin typeface="微軟正黑體" pitchFamily="34" charset="-120"/>
                <a:ea typeface="微軟正黑體" pitchFamily="34" charset="-120"/>
                <a:cs typeface="新細明體"/>
              </a:rPr>
              <a:t>5~7</a:t>
            </a:r>
            <a:r>
              <a:rPr kumimoji="0" lang="zh-TW" altLang="en-US" sz="1200" u="none" dirty="0">
                <a:solidFill>
                  <a:srgbClr val="000000"/>
                </a:solidFill>
                <a:latin typeface="微軟正黑體" pitchFamily="34" charset="-120"/>
                <a:ea typeface="微軟正黑體" pitchFamily="34" charset="-120"/>
                <a:cs typeface="新細明體"/>
              </a:rPr>
              <a:t>年，是否可儲存</a:t>
            </a:r>
            <a:r>
              <a:rPr kumimoji="0" lang="en-US" altLang="zh-TW" sz="1200" u="none" dirty="0">
                <a:solidFill>
                  <a:srgbClr val="000000"/>
                </a:solidFill>
                <a:latin typeface="微軟正黑體" pitchFamily="34" charset="-120"/>
                <a:ea typeface="微軟正黑體" pitchFamily="34" charset="-120"/>
                <a:cs typeface="新細明體"/>
              </a:rPr>
              <a:t>MIG</a:t>
            </a:r>
            <a:r>
              <a:rPr kumimoji="0" lang="zh-TW" altLang="en-US" sz="1200" u="none" dirty="0">
                <a:solidFill>
                  <a:srgbClr val="000000"/>
                </a:solidFill>
                <a:latin typeface="微軟正黑體" pitchFamily="34" charset="-120"/>
                <a:ea typeface="微軟正黑體" pitchFamily="34" charset="-120"/>
                <a:cs typeface="新細明體"/>
              </a:rPr>
              <a:t>檔於伺服器？</a:t>
            </a:r>
            <a:endParaRPr kumimoji="0" lang="en-US" altLang="zh-TW" sz="1200" u="none" dirty="0">
              <a:solidFill>
                <a:srgbClr val="000000"/>
              </a:solidFill>
              <a:latin typeface="微軟正黑體" pitchFamily="34" charset="-120"/>
              <a:ea typeface="微軟正黑體" pitchFamily="34" charset="-120"/>
              <a:cs typeface="新細明體"/>
            </a:endParaRPr>
          </a:p>
          <a:p>
            <a:pPr marL="1809750" lvl="3" indent="-352425">
              <a:buFont typeface="Arial" panose="020B0604020202020204" pitchFamily="34" charset="0"/>
              <a:buChar char="•"/>
            </a:pPr>
            <a:r>
              <a:rPr kumimoji="0" lang="zh-TW" altLang="en-US" sz="1200" u="none" dirty="0">
                <a:solidFill>
                  <a:srgbClr val="000000"/>
                </a:solidFill>
                <a:latin typeface="微軟正黑體" pitchFamily="34" charset="-120"/>
                <a:ea typeface="微軟正黑體" pitchFamily="34" charset="-120"/>
                <a:cs typeface="新細明體"/>
              </a:rPr>
              <a:t>可儲存於</a:t>
            </a:r>
            <a:r>
              <a:rPr kumimoji="0" lang="en-US" altLang="zh-TW" sz="1200" u="none" dirty="0">
                <a:solidFill>
                  <a:srgbClr val="000000"/>
                </a:solidFill>
                <a:latin typeface="微軟正黑體" pitchFamily="34" charset="-120"/>
                <a:ea typeface="微軟正黑體" pitchFamily="34" charset="-120"/>
                <a:cs typeface="新細明體"/>
              </a:rPr>
              <a:t>AP Server</a:t>
            </a:r>
            <a:endParaRPr kumimoji="0" lang="zh-TW" altLang="en-US" sz="1200" u="none" dirty="0">
              <a:solidFill>
                <a:srgbClr val="000000"/>
              </a:solidFill>
              <a:latin typeface="微軟正黑體" pitchFamily="34" charset="-120"/>
              <a:ea typeface="微軟正黑體" pitchFamily="34" charset="-120"/>
              <a:cs typeface="新細明體"/>
            </a:endParaRPr>
          </a:p>
          <a:p>
            <a:pPr marL="1809750" lvl="3" indent="-352425">
              <a:buFont typeface="Arial" panose="020B0604020202020204" pitchFamily="34" charset="0"/>
              <a:buChar char="•"/>
            </a:pPr>
            <a:r>
              <a:rPr kumimoji="0" lang="zh-TW" altLang="en-US" sz="1200" u="none" dirty="0">
                <a:solidFill>
                  <a:srgbClr val="0070C0"/>
                </a:solidFill>
                <a:latin typeface="微軟正黑體" pitchFamily="34" charset="-120"/>
                <a:ea typeface="微軟正黑體" pitchFamily="34" charset="-120"/>
                <a:cs typeface="新細明體"/>
              </a:rPr>
              <a:t>儲存格式</a:t>
            </a:r>
            <a:r>
              <a:rPr kumimoji="0" lang="en-US" altLang="zh-TW" sz="1200" u="none" dirty="0">
                <a:solidFill>
                  <a:srgbClr val="0070C0"/>
                </a:solidFill>
                <a:latin typeface="微軟正黑體" pitchFamily="34" charset="-120"/>
                <a:ea typeface="微軟正黑體" pitchFamily="34" charset="-120"/>
                <a:cs typeface="新細明體"/>
              </a:rPr>
              <a:t>(xml</a:t>
            </a:r>
            <a:r>
              <a:rPr kumimoji="0" lang="zh-TW" altLang="en-US" sz="1200" u="none" dirty="0">
                <a:solidFill>
                  <a:srgbClr val="0070C0"/>
                </a:solidFill>
                <a:latin typeface="微軟正黑體" pitchFamily="34" charset="-120"/>
                <a:ea typeface="微軟正黑體" pitchFamily="34" charset="-120"/>
                <a:cs typeface="新細明體"/>
              </a:rPr>
              <a:t>檔案、壓縮檔</a:t>
            </a:r>
            <a:r>
              <a:rPr kumimoji="0" lang="en-US" altLang="zh-TW" sz="1200" u="none" dirty="0">
                <a:solidFill>
                  <a:srgbClr val="0070C0"/>
                </a:solidFill>
                <a:latin typeface="微軟正黑體" pitchFamily="34" charset="-120"/>
                <a:ea typeface="微軟正黑體" pitchFamily="34" charset="-120"/>
                <a:cs typeface="新細明體"/>
              </a:rPr>
              <a:t>)</a:t>
            </a:r>
            <a:r>
              <a:rPr kumimoji="0" lang="zh-TW" altLang="en-US" sz="1200" u="none" dirty="0">
                <a:solidFill>
                  <a:srgbClr val="0070C0"/>
                </a:solidFill>
                <a:latin typeface="微軟正黑體" pitchFamily="34" charset="-120"/>
                <a:ea typeface="微軟正黑體" pitchFamily="34" charset="-120"/>
                <a:cs typeface="新細明體"/>
              </a:rPr>
              <a:t>待確認</a:t>
            </a:r>
          </a:p>
          <a:p>
            <a:pPr marL="1352550" lvl="2" indent="-352425">
              <a:buFont typeface="+mj-lt"/>
              <a:buAutoNum type="arabicPeriod"/>
            </a:pPr>
            <a:r>
              <a:rPr kumimoji="0" lang="en-US" altLang="zh-TW" sz="1200" u="none" dirty="0">
                <a:solidFill>
                  <a:srgbClr val="000000"/>
                </a:solidFill>
                <a:latin typeface="微軟正黑體" pitchFamily="34" charset="-120"/>
                <a:ea typeface="微軟正黑體" pitchFamily="34" charset="-120"/>
                <a:cs typeface="新細明體"/>
              </a:rPr>
              <a:t>Turnkey</a:t>
            </a:r>
            <a:r>
              <a:rPr kumimoji="0" lang="zh-TW" altLang="en-US" sz="1200" u="none" dirty="0">
                <a:solidFill>
                  <a:srgbClr val="000000"/>
                </a:solidFill>
                <a:latin typeface="微軟正黑體" pitchFamily="34" charset="-120"/>
                <a:ea typeface="微軟正黑體" pitchFamily="34" charset="-120"/>
                <a:cs typeface="新細明體"/>
              </a:rPr>
              <a:t>軟體是否可直接設定資料夾於伺服器？</a:t>
            </a:r>
          </a:p>
          <a:p>
            <a:pPr marL="1809750" lvl="3" indent="-352425">
              <a:buFont typeface="Arial" panose="020B0604020202020204" pitchFamily="34" charset="0"/>
              <a:buChar char="•"/>
            </a:pPr>
            <a:r>
              <a:rPr kumimoji="0" lang="zh-TW" altLang="en-US" sz="1200" u="none" dirty="0">
                <a:solidFill>
                  <a:srgbClr val="000000"/>
                </a:solidFill>
                <a:latin typeface="微軟正黑體" pitchFamily="34" charset="-120"/>
                <a:ea typeface="微軟正黑體" pitchFamily="34" charset="-120"/>
                <a:cs typeface="新細明體"/>
              </a:rPr>
              <a:t>因金檢意見，資系部已限制相關功能</a:t>
            </a:r>
            <a:r>
              <a:rPr kumimoji="0" lang="en-US" altLang="zh-TW" sz="1200" u="none" dirty="0">
                <a:solidFill>
                  <a:srgbClr val="000000"/>
                </a:solidFill>
                <a:latin typeface="微軟正黑體" pitchFamily="34" charset="-120"/>
                <a:ea typeface="微軟正黑體" pitchFamily="34" charset="-120"/>
                <a:cs typeface="新細明體"/>
              </a:rPr>
              <a:t>(</a:t>
            </a:r>
            <a:r>
              <a:rPr kumimoji="0" lang="zh-TW" altLang="en-US" sz="1200" u="none" dirty="0">
                <a:solidFill>
                  <a:srgbClr val="000000"/>
                </a:solidFill>
                <a:latin typeface="微軟正黑體" pitchFamily="34" charset="-120"/>
                <a:ea typeface="微軟正黑體" pitchFamily="34" charset="-120"/>
                <a:cs typeface="新細明體"/>
              </a:rPr>
              <a:t>高風險網路通訊服務，如</a:t>
            </a:r>
            <a:r>
              <a:rPr kumimoji="0" lang="en-US" altLang="zh-TW" sz="1200" u="none" dirty="0">
                <a:solidFill>
                  <a:srgbClr val="000000"/>
                </a:solidFill>
                <a:latin typeface="微軟正黑體" pitchFamily="34" charset="-120"/>
                <a:ea typeface="微軟正黑體" pitchFamily="34" charset="-120"/>
                <a:cs typeface="新細明體"/>
              </a:rPr>
              <a:t>:</a:t>
            </a:r>
            <a:r>
              <a:rPr kumimoji="0" lang="zh-TW" altLang="en-US" sz="1200" u="none" dirty="0">
                <a:solidFill>
                  <a:srgbClr val="000000"/>
                </a:solidFill>
                <a:latin typeface="微軟正黑體" pitchFamily="34" charset="-120"/>
                <a:ea typeface="微軟正黑體" pitchFamily="34" charset="-120"/>
                <a:cs typeface="新細明體"/>
              </a:rPr>
              <a:t>檔案傳輸</a:t>
            </a:r>
            <a:r>
              <a:rPr kumimoji="0" lang="en-US" altLang="zh-TW" sz="1200" u="none" dirty="0">
                <a:solidFill>
                  <a:srgbClr val="000000"/>
                </a:solidFill>
                <a:latin typeface="微軟正黑體" pitchFamily="34" charset="-120"/>
                <a:ea typeface="微軟正黑體" pitchFamily="34" charset="-120"/>
                <a:cs typeface="新細明體"/>
              </a:rPr>
              <a:t>(FTP)</a:t>
            </a:r>
            <a:r>
              <a:rPr kumimoji="0" lang="zh-TW" altLang="en-US" sz="1200" u="none" dirty="0">
                <a:solidFill>
                  <a:srgbClr val="000000"/>
                </a:solidFill>
                <a:latin typeface="微軟正黑體" pitchFamily="34" charset="-120"/>
                <a:ea typeface="微軟正黑體" pitchFamily="34" charset="-120"/>
                <a:cs typeface="新細明體"/>
              </a:rPr>
              <a:t>、遠端登入</a:t>
            </a:r>
            <a:r>
              <a:rPr kumimoji="0" lang="en-US" altLang="zh-TW" sz="1200" u="none" dirty="0">
                <a:solidFill>
                  <a:srgbClr val="000000"/>
                </a:solidFill>
                <a:latin typeface="微軟正黑體" pitchFamily="34" charset="-120"/>
                <a:ea typeface="微軟正黑體" pitchFamily="34" charset="-120"/>
                <a:cs typeface="新細明體"/>
              </a:rPr>
              <a:t>(TELNET</a:t>
            </a:r>
            <a:r>
              <a:rPr kumimoji="0" lang="zh-TW" altLang="en-US" sz="1200" u="none" dirty="0">
                <a:solidFill>
                  <a:srgbClr val="000000"/>
                </a:solidFill>
                <a:latin typeface="微軟正黑體" pitchFamily="34" charset="-120"/>
                <a:ea typeface="微軟正黑體" pitchFamily="34" charset="-120"/>
                <a:cs typeface="新細明體"/>
              </a:rPr>
              <a:t>、</a:t>
            </a:r>
            <a:r>
              <a:rPr kumimoji="0" lang="en-US" altLang="zh-TW" sz="1200" u="none" dirty="0">
                <a:solidFill>
                  <a:srgbClr val="000000"/>
                </a:solidFill>
                <a:latin typeface="微軟正黑體" pitchFamily="34" charset="-120"/>
                <a:ea typeface="微軟正黑體" pitchFamily="34" charset="-120"/>
                <a:cs typeface="新細明體"/>
              </a:rPr>
              <a:t>RDP)</a:t>
            </a:r>
            <a:r>
              <a:rPr kumimoji="0" lang="zh-TW" altLang="en-US" sz="1200" u="none" dirty="0">
                <a:solidFill>
                  <a:srgbClr val="000000"/>
                </a:solidFill>
                <a:latin typeface="微軟正黑體" pitchFamily="34" charset="-120"/>
                <a:ea typeface="微軟正黑體" pitchFamily="34" charset="-120"/>
                <a:cs typeface="新細明體"/>
              </a:rPr>
              <a:t>、未加密連線</a:t>
            </a:r>
            <a:r>
              <a:rPr kumimoji="0" lang="en-US" altLang="zh-TW" sz="1200" u="none" dirty="0">
                <a:solidFill>
                  <a:srgbClr val="000000"/>
                </a:solidFill>
                <a:latin typeface="微軟正黑體" pitchFamily="34" charset="-120"/>
                <a:ea typeface="微軟正黑體" pitchFamily="34" charset="-120"/>
                <a:cs typeface="新細明體"/>
              </a:rPr>
              <a:t>(HTTP)</a:t>
            </a:r>
            <a:r>
              <a:rPr kumimoji="0" lang="zh-TW" altLang="en-US" sz="1200" u="none" dirty="0">
                <a:solidFill>
                  <a:srgbClr val="000000"/>
                </a:solidFill>
                <a:latin typeface="微軟正黑體" pitchFamily="34" charset="-120"/>
                <a:ea typeface="微軟正黑體" pitchFamily="34" charset="-120"/>
                <a:cs typeface="新細明體"/>
              </a:rPr>
              <a:t>、網路芳鄰</a:t>
            </a:r>
            <a:r>
              <a:rPr kumimoji="0" lang="en-US" altLang="zh-TW" sz="1200" u="none" dirty="0">
                <a:solidFill>
                  <a:srgbClr val="000000"/>
                </a:solidFill>
                <a:latin typeface="微軟正黑體" pitchFamily="34" charset="-120"/>
                <a:ea typeface="微軟正黑體" pitchFamily="34" charset="-120"/>
                <a:cs typeface="新細明體"/>
              </a:rPr>
              <a:t>(SMB)</a:t>
            </a:r>
            <a:r>
              <a:rPr kumimoji="0" lang="zh-TW" altLang="en-US" sz="1200" u="none" dirty="0">
                <a:solidFill>
                  <a:srgbClr val="000000"/>
                </a:solidFill>
                <a:latin typeface="微軟正黑體" pitchFamily="34" charset="-120"/>
                <a:ea typeface="微軟正黑體" pitchFamily="34" charset="-120"/>
                <a:cs typeface="新細明體"/>
              </a:rPr>
              <a:t>等規則</a:t>
            </a:r>
            <a:r>
              <a:rPr kumimoji="0" lang="en-US" altLang="zh-TW" sz="1200" u="none" dirty="0">
                <a:solidFill>
                  <a:srgbClr val="000000"/>
                </a:solidFill>
                <a:latin typeface="微軟正黑體" pitchFamily="34" charset="-120"/>
                <a:ea typeface="微軟正黑體" pitchFamily="34" charset="-120"/>
                <a:cs typeface="新細明體"/>
              </a:rPr>
              <a:t>)</a:t>
            </a:r>
          </a:p>
          <a:p>
            <a:pPr marL="1352550" lvl="2" indent="-352425">
              <a:buFont typeface="+mj-lt"/>
              <a:buAutoNum type="arabicPeriod"/>
            </a:pPr>
            <a:r>
              <a:rPr kumimoji="0" lang="en-US" altLang="zh-TW" sz="1200" u="none" dirty="0">
                <a:solidFill>
                  <a:srgbClr val="000000"/>
                </a:solidFill>
                <a:latin typeface="微軟正黑體" pitchFamily="34" charset="-120"/>
                <a:ea typeface="微軟正黑體" pitchFamily="34" charset="-120"/>
                <a:cs typeface="新細明體"/>
              </a:rPr>
              <a:t>MIG</a:t>
            </a:r>
            <a:r>
              <a:rPr kumimoji="0" lang="zh-TW" altLang="en-US" sz="1200" u="none" dirty="0">
                <a:solidFill>
                  <a:srgbClr val="000000"/>
                </a:solidFill>
                <a:latin typeface="微軟正黑體" pitchFamily="34" charset="-120"/>
                <a:ea typeface="微軟正黑體" pitchFamily="34" charset="-120"/>
                <a:cs typeface="新細明體"/>
              </a:rPr>
              <a:t>檔轉出至</a:t>
            </a:r>
            <a:r>
              <a:rPr kumimoji="0" lang="en-US" altLang="zh-TW" sz="1200" u="none" dirty="0">
                <a:solidFill>
                  <a:srgbClr val="000000"/>
                </a:solidFill>
                <a:latin typeface="微軟正黑體" pitchFamily="34" charset="-120"/>
                <a:ea typeface="微軟正黑體" pitchFamily="34" charset="-120"/>
                <a:cs typeface="新細明體"/>
              </a:rPr>
              <a:t>Turnkey</a:t>
            </a:r>
            <a:r>
              <a:rPr kumimoji="0" lang="zh-TW" altLang="en-US" sz="1200" u="none" dirty="0">
                <a:solidFill>
                  <a:srgbClr val="000000"/>
                </a:solidFill>
                <a:latin typeface="微軟正黑體" pitchFamily="34" charset="-120"/>
                <a:ea typeface="微軟正黑體" pitchFamily="34" charset="-120"/>
                <a:cs typeface="新細明體"/>
              </a:rPr>
              <a:t>資料夾功能上是否可配合？</a:t>
            </a:r>
          </a:p>
          <a:p>
            <a:pPr marL="1809750" lvl="3" indent="-352425">
              <a:buFont typeface="Arial" panose="020B0604020202020204" pitchFamily="34" charset="0"/>
              <a:buChar char="•"/>
            </a:pPr>
            <a:r>
              <a:rPr kumimoji="0" lang="en-US" altLang="zh-TW" sz="1200" u="none" dirty="0">
                <a:solidFill>
                  <a:prstClr val="black"/>
                </a:solidFill>
                <a:latin typeface="微軟正黑體" pitchFamily="34" charset="-120"/>
                <a:ea typeface="微軟正黑體" pitchFamily="34" charset="-120"/>
                <a:cs typeface="新細明體"/>
                <a:sym typeface="Wingdings" pitchFamily="2" charset="2"/>
              </a:rPr>
              <a:t>6/29</a:t>
            </a:r>
            <a:r>
              <a:rPr kumimoji="0" lang="zh-TW" altLang="en-US" sz="1200" u="none" dirty="0">
                <a:solidFill>
                  <a:prstClr val="black"/>
                </a:solidFill>
                <a:latin typeface="微軟正黑體" pitchFamily="34" charset="-120"/>
                <a:ea typeface="微軟正黑體" pitchFamily="34" charset="-120"/>
                <a:cs typeface="新細明體"/>
                <a:sym typeface="Wingdings" pitchFamily="2" charset="2"/>
              </a:rPr>
              <a:t>請廠商開發</a:t>
            </a:r>
            <a:r>
              <a:rPr kumimoji="0" lang="en-US" altLang="zh-TW" sz="1200" u="none" dirty="0">
                <a:solidFill>
                  <a:prstClr val="black"/>
                </a:solidFill>
                <a:latin typeface="微軟正黑體" pitchFamily="34" charset="-120"/>
                <a:ea typeface="微軟正黑體" pitchFamily="34" charset="-120"/>
                <a:cs typeface="新細明體"/>
                <a:sym typeface="Wingdings" pitchFamily="2" charset="2"/>
              </a:rPr>
              <a:t>MIG</a:t>
            </a:r>
            <a:r>
              <a:rPr kumimoji="0" lang="zh-TW" altLang="en-US" sz="1200" u="none" dirty="0">
                <a:solidFill>
                  <a:prstClr val="black"/>
                </a:solidFill>
                <a:latin typeface="微軟正黑體" pitchFamily="34" charset="-120"/>
                <a:ea typeface="微軟正黑體" pitchFamily="34" charset="-120"/>
                <a:cs typeface="新細明體"/>
                <a:sym typeface="Wingdings" pitchFamily="2" charset="2"/>
              </a:rPr>
              <a:t>檔案上傳</a:t>
            </a:r>
            <a:r>
              <a:rPr kumimoji="0" lang="en-US" altLang="zh-TW" sz="1200" u="none" dirty="0">
                <a:solidFill>
                  <a:prstClr val="black"/>
                </a:solidFill>
                <a:latin typeface="微軟正黑體" pitchFamily="34" charset="-120"/>
                <a:ea typeface="微軟正黑體" pitchFamily="34" charset="-120"/>
                <a:cs typeface="新細明體"/>
                <a:sym typeface="Wingdings" pitchFamily="2" charset="2"/>
              </a:rPr>
              <a:t>turnkey</a:t>
            </a:r>
            <a:r>
              <a:rPr kumimoji="0" lang="zh-TW" altLang="en-US" sz="1200" u="none" dirty="0">
                <a:solidFill>
                  <a:prstClr val="black"/>
                </a:solidFill>
                <a:latin typeface="微軟正黑體" pitchFamily="34" charset="-120"/>
                <a:ea typeface="微軟正黑體" pitchFamily="34" charset="-120"/>
                <a:cs typeface="新細明體"/>
                <a:sym typeface="Wingdings" pitchFamily="2" charset="2"/>
              </a:rPr>
              <a:t>流程簡化需求</a:t>
            </a:r>
            <a:endParaRPr kumimoji="0" lang="en-US" altLang="zh-TW" sz="1200" u="none" dirty="0">
              <a:solidFill>
                <a:prstClr val="black"/>
              </a:solidFill>
              <a:latin typeface="微軟正黑體" pitchFamily="34" charset="-120"/>
              <a:ea typeface="微軟正黑體" pitchFamily="34" charset="-120"/>
              <a:cs typeface="新細明體"/>
            </a:endParaRPr>
          </a:p>
          <a:p>
            <a:pPr marL="1352550" lvl="2" indent="-352425">
              <a:buFont typeface="+mj-lt"/>
              <a:buAutoNum type="arabicPeriod"/>
            </a:pPr>
            <a:r>
              <a:rPr kumimoji="0" lang="zh-TW" altLang="en-US" sz="1200" u="none" dirty="0">
                <a:solidFill>
                  <a:prstClr val="black"/>
                </a:solidFill>
                <a:latin typeface="微軟正黑體" pitchFamily="34" charset="-120"/>
                <a:ea typeface="微軟正黑體" pitchFamily="34" charset="-120"/>
              </a:rPr>
              <a:t>樓管慧卿建議</a:t>
            </a:r>
            <a:r>
              <a:rPr kumimoji="0" lang="en-US" altLang="zh-TW" sz="1200" u="none" dirty="0">
                <a:solidFill>
                  <a:prstClr val="black"/>
                </a:solidFill>
                <a:latin typeface="微軟正黑體" pitchFamily="34" charset="-120"/>
                <a:ea typeface="微軟正黑體" pitchFamily="34" charset="-120"/>
              </a:rPr>
              <a:t>3</a:t>
            </a:r>
            <a:r>
              <a:rPr kumimoji="0" lang="zh-TW" altLang="en-US" sz="1200" u="none" dirty="0">
                <a:solidFill>
                  <a:prstClr val="black"/>
                </a:solidFill>
                <a:latin typeface="微軟正黑體" pitchFamily="34" charset="-120"/>
                <a:ea typeface="微軟正黑體" pitchFamily="34" charset="-120"/>
              </a:rPr>
              <a:t>組繞送代碼自行檢測皆完成後再討論，自行檢測進度如下：</a:t>
            </a:r>
            <a:endParaRPr kumimoji="0" lang="en-US" altLang="zh-TW" sz="1200" u="none" dirty="0">
              <a:solidFill>
                <a:prstClr val="black"/>
              </a:solidFill>
              <a:latin typeface="微軟正黑體" pitchFamily="34" charset="-120"/>
              <a:ea typeface="微軟正黑體" pitchFamily="34" charset="-120"/>
              <a:cs typeface="新細明體"/>
            </a:endParaRPr>
          </a:p>
        </p:txBody>
      </p:sp>
      <p:graphicFrame>
        <p:nvGraphicFramePr>
          <p:cNvPr id="5" name="表格 4"/>
          <p:cNvGraphicFramePr>
            <a:graphicFrameLocks noGrp="1"/>
          </p:cNvGraphicFramePr>
          <p:nvPr>
            <p:extLst/>
          </p:nvPr>
        </p:nvGraphicFramePr>
        <p:xfrm>
          <a:off x="755576" y="4437907"/>
          <a:ext cx="7920880" cy="2353441"/>
        </p:xfrm>
        <a:graphic>
          <a:graphicData uri="http://schemas.openxmlformats.org/drawingml/2006/table">
            <a:tbl>
              <a:tblPr firstRow="1" firstCol="1" bandRow="1">
                <a:tableStyleId>{5C22544A-7EE6-4342-B048-85BDC9FD1C3A}</a:tableStyleId>
              </a:tblPr>
              <a:tblGrid>
                <a:gridCol w="1313596">
                  <a:extLst>
                    <a:ext uri="{9D8B030D-6E8A-4147-A177-3AD203B41FA5}">
                      <a16:colId xmlns:a16="http://schemas.microsoft.com/office/drawing/2014/main" val="2005789410"/>
                    </a:ext>
                  </a:extLst>
                </a:gridCol>
                <a:gridCol w="1021685">
                  <a:extLst>
                    <a:ext uri="{9D8B030D-6E8A-4147-A177-3AD203B41FA5}">
                      <a16:colId xmlns:a16="http://schemas.microsoft.com/office/drawing/2014/main" val="1024548735"/>
                    </a:ext>
                  </a:extLst>
                </a:gridCol>
                <a:gridCol w="1386573">
                  <a:extLst>
                    <a:ext uri="{9D8B030D-6E8A-4147-A177-3AD203B41FA5}">
                      <a16:colId xmlns:a16="http://schemas.microsoft.com/office/drawing/2014/main" val="2964823335"/>
                    </a:ext>
                  </a:extLst>
                </a:gridCol>
                <a:gridCol w="1318706">
                  <a:extLst>
                    <a:ext uri="{9D8B030D-6E8A-4147-A177-3AD203B41FA5}">
                      <a16:colId xmlns:a16="http://schemas.microsoft.com/office/drawing/2014/main" val="312517316"/>
                    </a:ext>
                  </a:extLst>
                </a:gridCol>
                <a:gridCol w="1440160">
                  <a:extLst>
                    <a:ext uri="{9D8B030D-6E8A-4147-A177-3AD203B41FA5}">
                      <a16:colId xmlns:a16="http://schemas.microsoft.com/office/drawing/2014/main" val="3773101003"/>
                    </a:ext>
                  </a:extLst>
                </a:gridCol>
                <a:gridCol w="1440160">
                  <a:extLst>
                    <a:ext uri="{9D8B030D-6E8A-4147-A177-3AD203B41FA5}">
                      <a16:colId xmlns:a16="http://schemas.microsoft.com/office/drawing/2014/main" val="1365557315"/>
                    </a:ext>
                  </a:extLst>
                </a:gridCol>
              </a:tblGrid>
              <a:tr h="335055">
                <a:tc>
                  <a:txBody>
                    <a:bodyPr/>
                    <a:lstStyle/>
                    <a:p>
                      <a:pPr algn="ctr">
                        <a:spcAft>
                          <a:spcPts val="0"/>
                        </a:spcAft>
                      </a:pPr>
                      <a:r>
                        <a:rPr lang="zh-TW" sz="1200" dirty="0">
                          <a:effectLst/>
                          <a:latin typeface="微軟正黑體" panose="020B0604030504040204" pitchFamily="34" charset="-120"/>
                          <a:ea typeface="微軟正黑體" panose="020B0604030504040204" pitchFamily="34" charset="-120"/>
                        </a:rPr>
                        <a:t>項目</a:t>
                      </a:r>
                    </a:p>
                  </a:txBody>
                  <a:tcPr marL="74218" marR="74218" marT="37109" marB="37109"/>
                </a:tc>
                <a:tc>
                  <a:txBody>
                    <a:bodyPr/>
                    <a:lstStyle/>
                    <a:p>
                      <a:pPr algn="ctr">
                        <a:spcAft>
                          <a:spcPts val="0"/>
                        </a:spcAft>
                      </a:pPr>
                      <a:r>
                        <a:rPr lang="zh-TW" sz="1200" dirty="0">
                          <a:effectLst/>
                          <a:latin typeface="微軟正黑體" panose="020B0604030504040204" pitchFamily="34" charset="-120"/>
                          <a:ea typeface="微軟正黑體" panose="020B0604030504040204" pitchFamily="34" charset="-120"/>
                        </a:rPr>
                        <a:t>前置作業</a:t>
                      </a:r>
                    </a:p>
                  </a:txBody>
                  <a:tcPr marL="74218" marR="74218" marT="37109" marB="37109"/>
                </a:tc>
                <a:tc>
                  <a:txBody>
                    <a:bodyPr/>
                    <a:lstStyle/>
                    <a:p>
                      <a:pPr algn="ctr">
                        <a:spcAft>
                          <a:spcPts val="0"/>
                        </a:spcAft>
                      </a:pPr>
                      <a:r>
                        <a:rPr lang="en-US" sz="1200" dirty="0">
                          <a:effectLst/>
                          <a:latin typeface="微軟正黑體" panose="020B0604030504040204" pitchFamily="34" charset="-120"/>
                          <a:ea typeface="微軟正黑體" panose="020B0604030504040204" pitchFamily="34" charset="-120"/>
                        </a:rPr>
                        <a:t>B2B</a:t>
                      </a:r>
                      <a:r>
                        <a:rPr lang="zh-TW" sz="1200" dirty="0">
                          <a:effectLst/>
                          <a:latin typeface="微軟正黑體" panose="020B0604030504040204" pitchFamily="34" charset="-120"/>
                          <a:ea typeface="微軟正黑體" panose="020B0604030504040204" pitchFamily="34" charset="-120"/>
                        </a:rPr>
                        <a:t>作業</a:t>
                      </a:r>
                    </a:p>
                  </a:txBody>
                  <a:tcPr marL="74218" marR="74218" marT="37109" marB="37109"/>
                </a:tc>
                <a:tc>
                  <a:txBody>
                    <a:bodyPr/>
                    <a:lstStyle/>
                    <a:p>
                      <a:pPr algn="ctr">
                        <a:spcAft>
                          <a:spcPts val="0"/>
                        </a:spcAft>
                      </a:pPr>
                      <a:r>
                        <a:rPr lang="en-US" sz="1200" dirty="0">
                          <a:effectLst/>
                          <a:latin typeface="微軟正黑體" panose="020B0604030504040204" pitchFamily="34" charset="-120"/>
                          <a:ea typeface="微軟正黑體" panose="020B0604030504040204" pitchFamily="34" charset="-120"/>
                        </a:rPr>
                        <a:t>B2C</a:t>
                      </a:r>
                      <a:r>
                        <a:rPr lang="zh-TW" sz="1200" dirty="0">
                          <a:effectLst/>
                          <a:latin typeface="微軟正黑體" panose="020B0604030504040204" pitchFamily="34" charset="-120"/>
                          <a:ea typeface="微軟正黑體" panose="020B0604030504040204" pitchFamily="34" charset="-120"/>
                        </a:rPr>
                        <a:t>作業</a:t>
                      </a:r>
                    </a:p>
                  </a:txBody>
                  <a:tcPr marL="74218" marR="74218" marT="37109" marB="37109"/>
                </a:tc>
                <a:tc>
                  <a:txBody>
                    <a:bodyPr/>
                    <a:lstStyle/>
                    <a:p>
                      <a:pPr algn="ctr">
                        <a:spcAft>
                          <a:spcPts val="0"/>
                        </a:spcAft>
                      </a:pPr>
                      <a:r>
                        <a:rPr lang="zh-TW" sz="1200" dirty="0">
                          <a:effectLst/>
                          <a:latin typeface="微軟正黑體" panose="020B0604030504040204" pitchFamily="34" charset="-120"/>
                          <a:ea typeface="微軟正黑體" panose="020B0604030504040204" pitchFamily="34" charset="-120"/>
                        </a:rPr>
                        <a:t>上傳結果</a:t>
                      </a:r>
                    </a:p>
                  </a:txBody>
                  <a:tcPr marL="74218" marR="74218" marT="37109" marB="37109"/>
                </a:tc>
                <a:tc>
                  <a:txBody>
                    <a:bodyPr/>
                    <a:lstStyle/>
                    <a:p>
                      <a:pPr algn="ctr">
                        <a:spcAft>
                          <a:spcPts val="0"/>
                        </a:spcAft>
                      </a:pPr>
                      <a:r>
                        <a:rPr lang="zh-TW" sz="1200" dirty="0">
                          <a:effectLst/>
                          <a:latin typeface="微軟正黑體" panose="020B0604030504040204" pitchFamily="34" charset="-120"/>
                          <a:ea typeface="微軟正黑體" panose="020B0604030504040204" pitchFamily="34" charset="-120"/>
                        </a:rPr>
                        <a:t>電子發票字軌</a:t>
                      </a:r>
                    </a:p>
                  </a:txBody>
                  <a:tcPr marL="74218" marR="74218" marT="37109" marB="37109"/>
                </a:tc>
                <a:extLst>
                  <a:ext uri="{0D108BD9-81ED-4DB2-BD59-A6C34878D82A}">
                    <a16:rowId xmlns:a16="http://schemas.microsoft.com/office/drawing/2014/main" val="2333241962"/>
                  </a:ext>
                </a:extLst>
              </a:tr>
              <a:tr h="573386">
                <a:tc>
                  <a:txBody>
                    <a:bodyPr/>
                    <a:lstStyle/>
                    <a:p>
                      <a:pPr>
                        <a:spcAft>
                          <a:spcPts val="0"/>
                        </a:spcAft>
                      </a:pPr>
                      <a:r>
                        <a:rPr lang="zh-TW" sz="1200" dirty="0">
                          <a:effectLst/>
                          <a:latin typeface="微軟正黑體" panose="020B0604030504040204" pitchFamily="34" charset="-120"/>
                          <a:ea typeface="微軟正黑體" panose="020B0604030504040204" pitchFamily="34" charset="-120"/>
                        </a:rPr>
                        <a:t>作業</a:t>
                      </a:r>
                    </a:p>
                  </a:txBody>
                  <a:tcPr marL="74218" marR="74218" marT="37109" marB="37109" anchor="ctr"/>
                </a:tc>
                <a:tc>
                  <a:txBody>
                    <a:bodyPr/>
                    <a:lstStyle/>
                    <a:p>
                      <a:pPr>
                        <a:spcAft>
                          <a:spcPts val="0"/>
                        </a:spcAft>
                      </a:pPr>
                      <a:r>
                        <a:rPr lang="zh-TW" sz="1200" b="1" dirty="0">
                          <a:effectLst/>
                          <a:latin typeface="微軟正黑體" panose="020B0604030504040204" pitchFamily="34" charset="-120"/>
                          <a:ea typeface="微軟正黑體" panose="020B0604030504040204" pitchFamily="34" charset="-120"/>
                        </a:rPr>
                        <a:t>畫面佐證</a:t>
                      </a:r>
                    </a:p>
                  </a:txBody>
                  <a:tcPr marL="74218" marR="74218" marT="37109" marB="37109" anchor="ctr"/>
                </a:tc>
                <a:tc>
                  <a:txBody>
                    <a:bodyPr/>
                    <a:lstStyle/>
                    <a:p>
                      <a:pPr>
                        <a:spcAft>
                          <a:spcPts val="0"/>
                        </a:spcAft>
                      </a:pPr>
                      <a:r>
                        <a:rPr lang="en-US" sz="1200" b="1" dirty="0">
                          <a:effectLst/>
                          <a:latin typeface="微軟正黑體" panose="020B0604030504040204" pitchFamily="34" charset="-120"/>
                          <a:ea typeface="微軟正黑體" panose="020B0604030504040204" pitchFamily="34" charset="-120"/>
                        </a:rPr>
                        <a:t>Turnkey</a:t>
                      </a:r>
                      <a:r>
                        <a:rPr lang="zh-TW" sz="1200" b="1" dirty="0">
                          <a:effectLst/>
                          <a:latin typeface="微軟正黑體" panose="020B0604030504040204" pitchFamily="34" charset="-120"/>
                          <a:ea typeface="微軟正黑體" panose="020B0604030504040204" pitchFamily="34" charset="-120"/>
                        </a:rPr>
                        <a:t>上傳結果正確性</a:t>
                      </a:r>
                    </a:p>
                  </a:txBody>
                  <a:tcPr marL="74218" marR="74218" marT="37109" marB="37109" anchor="ctr"/>
                </a:tc>
                <a:tc>
                  <a:txBody>
                    <a:bodyPr/>
                    <a:lstStyle/>
                    <a:p>
                      <a:pPr>
                        <a:spcAft>
                          <a:spcPts val="0"/>
                        </a:spcAft>
                      </a:pPr>
                      <a:r>
                        <a:rPr lang="en-US" sz="1200" b="1" dirty="0">
                          <a:effectLst/>
                          <a:latin typeface="微軟正黑體" panose="020B0604030504040204" pitchFamily="34" charset="-120"/>
                          <a:ea typeface="微軟正黑體" panose="020B0604030504040204" pitchFamily="34" charset="-120"/>
                        </a:rPr>
                        <a:t>Turnkey</a:t>
                      </a:r>
                      <a:r>
                        <a:rPr lang="zh-TW" sz="1200" b="1" dirty="0">
                          <a:effectLst/>
                          <a:latin typeface="微軟正黑體" panose="020B0604030504040204" pitchFamily="34" charset="-120"/>
                          <a:ea typeface="微軟正黑體" panose="020B0604030504040204" pitchFamily="34" charset="-120"/>
                        </a:rPr>
                        <a:t>上傳結果正確性</a:t>
                      </a:r>
                    </a:p>
                  </a:txBody>
                  <a:tcPr marL="74218" marR="74218" marT="37109" marB="37109" anchor="ctr"/>
                </a:tc>
                <a:tc>
                  <a:txBody>
                    <a:bodyPr/>
                    <a:lstStyle/>
                    <a:p>
                      <a:pPr>
                        <a:spcAft>
                          <a:spcPts val="0"/>
                        </a:spcAft>
                      </a:pPr>
                      <a:r>
                        <a:rPr lang="en-US" sz="1200" b="1" dirty="0">
                          <a:effectLst/>
                          <a:latin typeface="微軟正黑體" panose="020B0604030504040204" pitchFamily="34" charset="-120"/>
                          <a:ea typeface="微軟正黑體" panose="020B0604030504040204" pitchFamily="34" charset="-120"/>
                        </a:rPr>
                        <a:t>Turnkey</a:t>
                      </a:r>
                      <a:r>
                        <a:rPr lang="zh-TW" sz="1200" b="1" dirty="0">
                          <a:effectLst/>
                          <a:latin typeface="微軟正黑體" panose="020B0604030504040204" pitchFamily="34" charset="-120"/>
                          <a:ea typeface="微軟正黑體" panose="020B0604030504040204" pitchFamily="34" charset="-120"/>
                        </a:rPr>
                        <a:t>上傳結果畫面佐證</a:t>
                      </a:r>
                    </a:p>
                  </a:txBody>
                  <a:tcPr marL="74218" marR="74218" marT="37109" marB="37109" anchor="ctr"/>
                </a:tc>
                <a:tc>
                  <a:txBody>
                    <a:bodyPr/>
                    <a:lstStyle/>
                    <a:p>
                      <a:pPr>
                        <a:spcAft>
                          <a:spcPts val="0"/>
                        </a:spcAft>
                      </a:pPr>
                      <a:r>
                        <a:rPr lang="en-US" sz="1200" b="1" dirty="0">
                          <a:effectLst/>
                          <a:latin typeface="微軟正黑體" panose="020B0604030504040204" pitchFamily="34" charset="-120"/>
                          <a:ea typeface="微軟正黑體" panose="020B0604030504040204" pitchFamily="34" charset="-120"/>
                        </a:rPr>
                        <a:t>Turnkey</a:t>
                      </a:r>
                      <a:r>
                        <a:rPr lang="zh-TW" sz="1200" b="1" dirty="0">
                          <a:effectLst/>
                          <a:latin typeface="微軟正黑體" panose="020B0604030504040204" pitchFamily="34" charset="-120"/>
                          <a:ea typeface="微軟正黑體" panose="020B0604030504040204" pitchFamily="34" charset="-120"/>
                        </a:rPr>
                        <a:t>上傳字軌之結果</a:t>
                      </a:r>
                    </a:p>
                  </a:txBody>
                  <a:tcPr marL="74218" marR="74218" marT="37109" marB="37109" anchor="ctr"/>
                </a:tc>
                <a:extLst>
                  <a:ext uri="{0D108BD9-81ED-4DB2-BD59-A6C34878D82A}">
                    <a16:rowId xmlns:a16="http://schemas.microsoft.com/office/drawing/2014/main" val="3037404375"/>
                  </a:ext>
                </a:extLst>
              </a:tr>
              <a:tr h="409732">
                <a:tc>
                  <a:txBody>
                    <a:bodyPr/>
                    <a:lstStyle/>
                    <a:p>
                      <a:pPr>
                        <a:spcAft>
                          <a:spcPts val="0"/>
                        </a:spcAft>
                      </a:pPr>
                      <a:r>
                        <a:rPr lang="en-US" altLang="zh-TW" sz="1200" dirty="0" smtClean="0">
                          <a:effectLst/>
                          <a:latin typeface="微軟正黑體" panose="020B0604030504040204" pitchFamily="34" charset="-120"/>
                          <a:ea typeface="微軟正黑體" panose="020B0604030504040204" pitchFamily="34" charset="-120"/>
                        </a:rPr>
                        <a:t>1.</a:t>
                      </a:r>
                      <a:r>
                        <a:rPr lang="zh-TW" altLang="en-US" sz="1200" dirty="0" smtClean="0">
                          <a:effectLst/>
                          <a:latin typeface="微軟正黑體" panose="020B0604030504040204" pitchFamily="34" charset="-120"/>
                          <a:ea typeface="微軟正黑體" panose="020B0604030504040204" pitchFamily="34" charset="-120"/>
                        </a:rPr>
                        <a:t> 樓管</a:t>
                      </a:r>
                      <a:endParaRPr lang="zh-TW" sz="1200" dirty="0">
                        <a:effectLst/>
                        <a:latin typeface="微軟正黑體" panose="020B0604030504040204" pitchFamily="34" charset="-120"/>
                        <a:ea typeface="微軟正黑體" panose="020B0604030504040204" pitchFamily="34" charset="-120"/>
                      </a:endParaRPr>
                    </a:p>
                  </a:txBody>
                  <a:tcPr marL="74218" marR="74218" marT="37109" marB="37109" anchor="ctr"/>
                </a:tc>
                <a:tc gridSpan="5">
                  <a:txBody>
                    <a:bodyPr/>
                    <a:lstStyle/>
                    <a:p>
                      <a:pPr>
                        <a:spcAft>
                          <a:spcPts val="0"/>
                        </a:spcAft>
                      </a:pPr>
                      <a:r>
                        <a:rPr lang="en-US" altLang="zh-TW" sz="1200" b="0" kern="1200" dirty="0" smtClean="0">
                          <a:solidFill>
                            <a:schemeClr val="tx1"/>
                          </a:solidFill>
                          <a:effectLst/>
                          <a:latin typeface="微軟正黑體" pitchFamily="34" charset="-120"/>
                          <a:ea typeface="微軟正黑體" pitchFamily="34" charset="-120"/>
                          <a:cs typeface="+mn-cs"/>
                          <a:sym typeface="Wingdings"/>
                        </a:rPr>
                        <a:t>2019/11/19</a:t>
                      </a:r>
                      <a:r>
                        <a:rPr lang="zh-TW" altLang="en-US" sz="1200" b="0" kern="1200" dirty="0" smtClean="0">
                          <a:solidFill>
                            <a:schemeClr val="tx1"/>
                          </a:solidFill>
                          <a:effectLst/>
                          <a:latin typeface="微軟正黑體" pitchFamily="34" charset="-120"/>
                          <a:ea typeface="微軟正黑體" pitchFamily="34" charset="-120"/>
                          <a:cs typeface="+mn-cs"/>
                          <a:sym typeface="Wingdings"/>
                        </a:rPr>
                        <a:t>已通過</a:t>
                      </a:r>
                      <a:r>
                        <a:rPr lang="zh-TW" altLang="en-US" sz="1200" b="0" dirty="0" smtClean="0">
                          <a:solidFill>
                            <a:schemeClr val="tx1"/>
                          </a:solidFill>
                          <a:effectLst/>
                          <a:latin typeface="微軟正黑體" pitchFamily="34" charset="-120"/>
                          <a:ea typeface="微軟正黑體" pitchFamily="34" charset="-120"/>
                          <a:cs typeface="新細明體"/>
                        </a:rPr>
                        <a:t>自行檢測</a:t>
                      </a:r>
                      <a:endParaRPr lang="zh-TW" sz="1200" b="1" dirty="0">
                        <a:effectLst/>
                        <a:latin typeface="微軟正黑體" panose="020B0604030504040204" pitchFamily="34" charset="-120"/>
                        <a:ea typeface="微軟正黑體" panose="020B0604030504040204" pitchFamily="34" charset="-120"/>
                      </a:endParaRPr>
                    </a:p>
                  </a:txBody>
                  <a:tcPr marL="74218" marR="74218" marT="37109" marB="37109"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419992917"/>
                  </a:ext>
                </a:extLst>
              </a:tr>
              <a:tr h="412410">
                <a:tc>
                  <a:txBody>
                    <a:bodyPr/>
                    <a:lstStyle/>
                    <a:p>
                      <a:pPr>
                        <a:spcAft>
                          <a:spcPts val="0"/>
                        </a:spcAft>
                      </a:pPr>
                      <a:r>
                        <a:rPr lang="en-US" altLang="zh-TW" sz="1200" dirty="0" smtClean="0">
                          <a:effectLst/>
                          <a:latin typeface="微軟正黑體" panose="020B0604030504040204" pitchFamily="34" charset="-120"/>
                          <a:ea typeface="微軟正黑體" panose="020B0604030504040204" pitchFamily="34" charset="-120"/>
                        </a:rPr>
                        <a:t>2.</a:t>
                      </a:r>
                      <a:r>
                        <a:rPr lang="zh-TW" altLang="en-US" sz="1200" dirty="0" smtClean="0">
                          <a:effectLst/>
                          <a:latin typeface="微軟正黑體" panose="020B0604030504040204" pitchFamily="34" charset="-120"/>
                          <a:ea typeface="微軟正黑體" panose="020B0604030504040204" pitchFamily="34" charset="-120"/>
                        </a:rPr>
                        <a:t> </a:t>
                      </a:r>
                      <a:r>
                        <a:rPr lang="zh-TW" sz="1200" dirty="0" smtClean="0">
                          <a:effectLst/>
                          <a:latin typeface="微軟正黑體" panose="020B0604030504040204" pitchFamily="34" charset="-120"/>
                          <a:ea typeface="微軟正黑體" panose="020B0604030504040204" pitchFamily="34" charset="-120"/>
                        </a:rPr>
                        <a:t>淡江</a:t>
                      </a:r>
                      <a:r>
                        <a:rPr lang="zh-TW" altLang="en-US" sz="1200" dirty="0" smtClean="0">
                          <a:effectLst/>
                          <a:latin typeface="微軟正黑體" panose="020B0604030504040204" pitchFamily="34" charset="-120"/>
                          <a:ea typeface="微軟正黑體" panose="020B0604030504040204" pitchFamily="34" charset="-120"/>
                        </a:rPr>
                        <a:t>學舍</a:t>
                      </a:r>
                      <a:endParaRPr lang="zh-TW" sz="1200" dirty="0">
                        <a:effectLst/>
                        <a:latin typeface="微軟正黑體" panose="020B0604030504040204" pitchFamily="34" charset="-120"/>
                        <a:ea typeface="微軟正黑體" panose="020B0604030504040204" pitchFamily="34" charset="-120"/>
                      </a:endParaRPr>
                    </a:p>
                  </a:txBody>
                  <a:tcPr marL="74218" marR="74218" marT="37109" marB="37109" anchor="ct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effectLst/>
                          <a:latin typeface="微軟正黑體" panose="020B0604030504040204" pitchFamily="34" charset="-120"/>
                          <a:ea typeface="微軟正黑體" panose="020B0604030504040204" pitchFamily="34" charset="-120"/>
                        </a:rPr>
                        <a:t>2019/12/25</a:t>
                      </a:r>
                      <a:r>
                        <a:rPr lang="zh-TW" altLang="en-US" sz="1200" dirty="0" smtClean="0">
                          <a:effectLst/>
                          <a:latin typeface="微軟正黑體" panose="020B0604030504040204" pitchFamily="34" charset="-120"/>
                          <a:ea typeface="微軟正黑體" panose="020B0604030504040204" pitchFamily="34" charset="-120"/>
                        </a:rPr>
                        <a:t>提供自行檢測結果，</a:t>
                      </a:r>
                      <a:r>
                        <a:rPr lang="zh-TW" altLang="en-US" sz="1200" dirty="0" smtClean="0">
                          <a:solidFill>
                            <a:srgbClr val="0000FF"/>
                          </a:solidFill>
                          <a:effectLst/>
                          <a:latin typeface="微軟正黑體" panose="020B0604030504040204" pitchFamily="34" charset="-120"/>
                          <a:ea typeface="微軟正黑體" panose="020B0604030504040204" pitchFamily="34" charset="-120"/>
                        </a:rPr>
                        <a:t>會計部處理中</a:t>
                      </a:r>
                      <a:endParaRPr lang="zh-TW" altLang="zh-TW" sz="1200" dirty="0" smtClean="0">
                        <a:solidFill>
                          <a:srgbClr val="0000FF"/>
                        </a:solidFill>
                        <a:effectLst/>
                        <a:latin typeface="微軟正黑體" panose="020B0604030504040204" pitchFamily="34" charset="-120"/>
                        <a:ea typeface="微軟正黑體" panose="020B0604030504040204" pitchFamily="34" charset="-120"/>
                      </a:endParaRPr>
                    </a:p>
                  </a:txBody>
                  <a:tcPr marL="74218" marR="74218" marT="37109" marB="37109"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8632654"/>
                  </a:ext>
                </a:extLst>
              </a:tr>
              <a:tr h="429657">
                <a:tc>
                  <a:txBody>
                    <a:bodyPr/>
                    <a:lstStyle/>
                    <a:p>
                      <a:pPr>
                        <a:spcAft>
                          <a:spcPts val="0"/>
                        </a:spcAft>
                      </a:pPr>
                      <a:r>
                        <a:rPr lang="en-US" altLang="zh-TW" sz="1200" dirty="0" smtClean="0">
                          <a:effectLst/>
                          <a:latin typeface="微軟正黑體" panose="020B0604030504040204" pitchFamily="34" charset="-120"/>
                          <a:ea typeface="微軟正黑體" panose="020B0604030504040204" pitchFamily="34" charset="-120"/>
                        </a:rPr>
                        <a:t>3.</a:t>
                      </a:r>
                      <a:r>
                        <a:rPr lang="zh-TW" altLang="en-US" sz="1200" dirty="0" smtClean="0">
                          <a:effectLst/>
                          <a:latin typeface="微軟正黑體" panose="020B0604030504040204" pitchFamily="34" charset="-120"/>
                          <a:ea typeface="微軟正黑體" panose="020B0604030504040204" pitchFamily="34" charset="-120"/>
                        </a:rPr>
                        <a:t> </a:t>
                      </a:r>
                      <a:r>
                        <a:rPr lang="zh-TW" sz="1200" dirty="0" smtClean="0">
                          <a:effectLst/>
                          <a:latin typeface="微軟正黑體" panose="020B0604030504040204" pitchFamily="34" charset="-120"/>
                          <a:ea typeface="微軟正黑體" panose="020B0604030504040204" pitchFamily="34" charset="-120"/>
                        </a:rPr>
                        <a:t>不動產</a:t>
                      </a:r>
                      <a:r>
                        <a:rPr lang="zh-TW" altLang="en-US" sz="1200" dirty="0" smtClean="0">
                          <a:effectLst/>
                          <a:latin typeface="微軟正黑體" panose="020B0604030504040204" pitchFamily="34" charset="-120"/>
                          <a:ea typeface="微軟正黑體" panose="020B0604030504040204" pitchFamily="34" charset="-120"/>
                        </a:rPr>
                        <a:t>管理部</a:t>
                      </a:r>
                      <a:endParaRPr lang="zh-TW" sz="1200" dirty="0">
                        <a:effectLst/>
                        <a:latin typeface="微軟正黑體" panose="020B0604030504040204" pitchFamily="34" charset="-120"/>
                        <a:ea typeface="微軟正黑體" panose="020B0604030504040204" pitchFamily="34" charset="-120"/>
                      </a:endParaRPr>
                    </a:p>
                  </a:txBody>
                  <a:tcPr marL="74218" marR="74218" marT="37109" marB="37109" anchor="ctr"/>
                </a:tc>
                <a:tc gridSpan="5">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dirty="0" smtClean="0">
                          <a:solidFill>
                            <a:schemeClr val="tx1"/>
                          </a:solidFill>
                          <a:effectLst/>
                          <a:latin typeface="微軟正黑體" panose="020B0604030504040204" pitchFamily="34" charset="-120"/>
                          <a:ea typeface="微軟正黑體" panose="020B0604030504040204" pitchFamily="34" charset="-120"/>
                        </a:rPr>
                        <a:t>4/28</a:t>
                      </a:r>
                      <a:r>
                        <a:rPr lang="zh-TW" altLang="en-US" sz="1200" b="0" dirty="0" smtClean="0">
                          <a:solidFill>
                            <a:schemeClr val="tx1"/>
                          </a:solidFill>
                          <a:effectLst/>
                          <a:latin typeface="微軟正黑體" panose="020B0604030504040204" pitchFamily="34" charset="-120"/>
                          <a:ea typeface="微軟正黑體" panose="020B0604030504040204" pitchFamily="34" charset="-120"/>
                        </a:rPr>
                        <a:t>已完成並提供自行檢測資料，會計部有疑問需再做確認</a:t>
                      </a:r>
                      <a:endParaRPr lang="en-US" altLang="zh-TW" sz="1200" b="0" dirty="0" smtClean="0">
                        <a:solidFill>
                          <a:schemeClr val="tx1"/>
                        </a:solidFill>
                        <a:effectLst/>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b="0" dirty="0" smtClean="0">
                          <a:solidFill>
                            <a:schemeClr val="tx1"/>
                          </a:solidFill>
                          <a:effectLst/>
                          <a:latin typeface="微軟正黑體" panose="020B0604030504040204" pitchFamily="34" charset="-120"/>
                          <a:ea typeface="微軟正黑體" panose="020B0604030504040204" pitchFamily="34" charset="-120"/>
                        </a:rPr>
                        <a:t>5/8</a:t>
                      </a:r>
                      <a:r>
                        <a:rPr lang="zh-TW" altLang="en-US" sz="1200" b="0" dirty="0" smtClean="0">
                          <a:solidFill>
                            <a:schemeClr val="tx1"/>
                          </a:solidFill>
                          <a:effectLst/>
                          <a:latin typeface="微軟正黑體" panose="020B0604030504040204" pitchFamily="34" charset="-120"/>
                          <a:ea typeface="微軟正黑體" panose="020B0604030504040204" pitchFamily="34" charset="-120"/>
                        </a:rPr>
                        <a:t>再次提供自行檢測資料，待會計部後續確認</a:t>
                      </a:r>
                      <a:endParaRPr lang="en-US" altLang="zh-TW" sz="1200" b="0" dirty="0" smtClean="0">
                        <a:solidFill>
                          <a:schemeClr val="tx1"/>
                        </a:solidFill>
                        <a:effectLst/>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200" b="0" dirty="0" smtClean="0">
                          <a:solidFill>
                            <a:schemeClr val="tx1"/>
                          </a:solidFill>
                          <a:effectLst/>
                          <a:latin typeface="微軟正黑體" panose="020B0604030504040204" pitchFamily="34" charset="-120"/>
                          <a:ea typeface="微軟正黑體" panose="020B0604030504040204" pitchFamily="34" charset="-120"/>
                        </a:rPr>
                        <a:t>已於</a:t>
                      </a:r>
                      <a:r>
                        <a:rPr lang="en-US" altLang="zh-TW" sz="1200" b="0" dirty="0" smtClean="0">
                          <a:solidFill>
                            <a:schemeClr val="tx1"/>
                          </a:solidFill>
                          <a:effectLst/>
                          <a:latin typeface="微軟正黑體" panose="020B0604030504040204" pitchFamily="34" charset="-120"/>
                          <a:ea typeface="微軟正黑體" panose="020B0604030504040204" pitchFamily="34" charset="-120"/>
                        </a:rPr>
                        <a:t>5/25</a:t>
                      </a:r>
                      <a:r>
                        <a:rPr lang="zh-TW" altLang="en-US" sz="1200" b="0" dirty="0" smtClean="0">
                          <a:solidFill>
                            <a:schemeClr val="tx1"/>
                          </a:solidFill>
                          <a:effectLst/>
                          <a:latin typeface="微軟正黑體" panose="020B0604030504040204" pitchFamily="34" charset="-120"/>
                          <a:ea typeface="微軟正黑體" panose="020B0604030504040204" pitchFamily="34" charset="-120"/>
                        </a:rPr>
                        <a:t>再次提供</a:t>
                      </a:r>
                      <a:r>
                        <a:rPr lang="zh-TW" altLang="en-US" sz="1200" b="1" dirty="0" smtClean="0">
                          <a:solidFill>
                            <a:schemeClr val="tx1"/>
                          </a:solidFill>
                          <a:effectLst/>
                          <a:latin typeface="微軟正黑體" panose="020B0604030504040204" pitchFamily="34" charset="-120"/>
                          <a:ea typeface="微軟正黑體" panose="020B0604030504040204" pitchFamily="34" charset="-120"/>
                        </a:rPr>
                        <a:t>，</a:t>
                      </a:r>
                      <a:r>
                        <a:rPr lang="zh-TW" altLang="en-US" sz="1200" b="0" dirty="0" smtClean="0">
                          <a:solidFill>
                            <a:srgbClr val="0000FF"/>
                          </a:solidFill>
                          <a:effectLst/>
                          <a:latin typeface="微軟正黑體" panose="020B0604030504040204" pitchFamily="34" charset="-120"/>
                          <a:ea typeface="微軟正黑體" panose="020B0604030504040204" pitchFamily="34" charset="-120"/>
                        </a:rPr>
                        <a:t>會計部確認內容中</a:t>
                      </a:r>
                      <a:endParaRPr lang="zh-TW" altLang="zh-TW" sz="1200" b="0" kern="1200" dirty="0" smtClean="0">
                        <a:solidFill>
                          <a:srgbClr val="0000FF"/>
                        </a:solidFill>
                        <a:effectLst/>
                        <a:latin typeface="微軟正黑體" panose="020B0604030504040204" pitchFamily="34" charset="-120"/>
                        <a:ea typeface="微軟正黑體" panose="020B0604030504040204" pitchFamily="34" charset="-120"/>
                        <a:cs typeface="+mn-cs"/>
                      </a:endParaRPr>
                    </a:p>
                  </a:txBody>
                  <a:tcPr marL="74218" marR="74218" marT="37109" marB="37109" anchor="ctr"/>
                </a:tc>
                <a:tc hMerge="1">
                  <a:txBody>
                    <a:bodyPr/>
                    <a:lstStyle/>
                    <a:p>
                      <a:pPr algn="l">
                        <a:spcAft>
                          <a:spcPts val="0"/>
                        </a:spcAft>
                      </a:pPr>
                      <a:endParaRPr lang="zh-TW" sz="1100" dirty="0">
                        <a:solidFill>
                          <a:schemeClr val="tx1"/>
                        </a:solidFill>
                        <a:effectLst/>
                        <a:latin typeface="微軟正黑體" panose="020B0604030504040204" pitchFamily="34" charset="-120"/>
                        <a:ea typeface="微軟正黑體" panose="020B0604030504040204" pitchFamily="34" charset="-120"/>
                      </a:endParaRPr>
                    </a:p>
                  </a:txBody>
                  <a:tcPr marL="74218" marR="74218" marT="37109" marB="37109"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100" dirty="0" smtClean="0">
                        <a:solidFill>
                          <a:schemeClr val="tx1"/>
                        </a:solidFill>
                        <a:effectLst/>
                        <a:latin typeface="微軟正黑體" panose="020B0604030504040204" pitchFamily="34" charset="-120"/>
                        <a:ea typeface="微軟正黑體" panose="020B0604030504040204" pitchFamily="34" charset="-120"/>
                      </a:endParaRPr>
                    </a:p>
                  </a:txBody>
                  <a:tcPr marL="74218" marR="74218" marT="37109" marB="37109"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100" dirty="0" smtClean="0">
                        <a:solidFill>
                          <a:srgbClr val="0000FF"/>
                        </a:solidFill>
                        <a:effectLst/>
                        <a:latin typeface="微軟正黑體" panose="020B0604030504040204" pitchFamily="34" charset="-120"/>
                        <a:ea typeface="微軟正黑體" panose="020B0604030504040204" pitchFamily="34" charset="-120"/>
                      </a:endParaRPr>
                    </a:p>
                  </a:txBody>
                  <a:tcPr marL="74218" marR="74218" marT="37109" marB="37109"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100" dirty="0" smtClean="0">
                        <a:solidFill>
                          <a:srgbClr val="0000FF"/>
                        </a:solidFill>
                        <a:effectLst/>
                        <a:latin typeface="微軟正黑體" panose="020B0604030504040204" pitchFamily="34" charset="-120"/>
                        <a:ea typeface="微軟正黑體" panose="020B0604030504040204" pitchFamily="34" charset="-120"/>
                      </a:endParaRPr>
                    </a:p>
                  </a:txBody>
                  <a:tcPr marL="74218" marR="74218" marT="37109" marB="37109" anchor="ctr"/>
                </a:tc>
                <a:extLst>
                  <a:ext uri="{0D108BD9-81ED-4DB2-BD59-A6C34878D82A}">
                    <a16:rowId xmlns:a16="http://schemas.microsoft.com/office/drawing/2014/main" val="3664306092"/>
                  </a:ext>
                </a:extLst>
              </a:tr>
            </a:tbl>
          </a:graphicData>
        </a:graphic>
      </p:graphicFrame>
    </p:spTree>
    <p:extLst>
      <p:ext uri="{BB962C8B-B14F-4D97-AF65-F5344CB8AC3E}">
        <p14:creationId xmlns:p14="http://schemas.microsoft.com/office/powerpoint/2010/main" val="36567380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bwMode="auto">
          <a:xfrm>
            <a:off x="323859" y="733389"/>
            <a:ext cx="6246813" cy="538037"/>
          </a:xfrm>
          <a:prstGeom prst="rect">
            <a:avLst/>
          </a:prstGeom>
          <a:solidFill>
            <a:srgbClr val="3333CC">
              <a:lumMod val="75000"/>
            </a:srgbClr>
          </a:solidFill>
          <a:ln w="9525">
            <a:noFill/>
            <a:miter lim="800000"/>
            <a:headEnd/>
            <a:tailEnd/>
          </a:ln>
        </p:spPr>
        <p:txBody>
          <a:bodyPr/>
          <a:lstStyle>
            <a:lvl1pPr algn="l" rtl="0" eaLnBrk="0" fontAlgn="base" hangingPunct="0">
              <a:spcBef>
                <a:spcPct val="0"/>
              </a:spcBef>
              <a:spcAft>
                <a:spcPct val="0"/>
              </a:spcAft>
              <a:defRPr kumimoji="1" sz="2800" b="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fontAlgn="auto">
              <a:spcBef>
                <a:spcPts val="0"/>
              </a:spcBef>
              <a:spcAft>
                <a:spcPts val="0"/>
              </a:spcAft>
              <a:defRPr/>
            </a:pPr>
            <a:r>
              <a:rPr lang="zh-TW" altLang="en-US" u="none" kern="0" dirty="0">
                <a:solidFill>
                  <a:srgbClr val="FFFFFF"/>
                </a:solidFill>
              </a:rPr>
              <a:t>不動產系統重大事件</a:t>
            </a:r>
            <a:r>
              <a:rPr lang="en-US" altLang="zh-TW" u="none" kern="0" dirty="0">
                <a:solidFill>
                  <a:srgbClr val="FFFFFF"/>
                </a:solidFill>
              </a:rPr>
              <a:t>/</a:t>
            </a:r>
            <a:r>
              <a:rPr lang="zh-TW" altLang="en-US" u="none" kern="0" dirty="0">
                <a:solidFill>
                  <a:srgbClr val="FFFFFF"/>
                </a:solidFill>
              </a:rPr>
              <a:t>需求說明</a:t>
            </a:r>
            <a:r>
              <a:rPr lang="en-US" altLang="zh-TW" u="none" kern="0" dirty="0">
                <a:solidFill>
                  <a:srgbClr val="FFFFFF"/>
                </a:solidFill>
              </a:rPr>
              <a:t>(2/4)</a:t>
            </a:r>
          </a:p>
        </p:txBody>
      </p:sp>
      <p:sp>
        <p:nvSpPr>
          <p:cNvPr id="9" name="矩形 8"/>
          <p:cNvSpPr/>
          <p:nvPr/>
        </p:nvSpPr>
        <p:spPr>
          <a:xfrm>
            <a:off x="180809" y="1281898"/>
            <a:ext cx="1787669" cy="307777"/>
          </a:xfrm>
          <a:prstGeom prst="rect">
            <a:avLst/>
          </a:prstGeom>
        </p:spPr>
        <p:txBody>
          <a:bodyPr wrap="none">
            <a:spAutoFit/>
          </a:bodyPr>
          <a:lstStyle/>
          <a:p>
            <a:pPr marL="285750" lvl="1" indent="-285750">
              <a:buFont typeface="Wingdings" pitchFamily="2" charset="2"/>
              <a:buChar char="n"/>
            </a:pPr>
            <a:r>
              <a:rPr lang="en-US" altLang="zh-TW" sz="1400" u="none" dirty="0">
                <a:solidFill>
                  <a:srgbClr val="000000"/>
                </a:solidFill>
                <a:latin typeface="微軟正黑體" pitchFamily="34" charset="-120"/>
                <a:ea typeface="微軟正黑體" pitchFamily="34" charset="-120"/>
              </a:rPr>
              <a:t>2020</a:t>
            </a:r>
            <a:r>
              <a:rPr lang="zh-TW" altLang="en-US" sz="1400" u="none" dirty="0">
                <a:solidFill>
                  <a:srgbClr val="000000"/>
                </a:solidFill>
                <a:latin typeface="微軟正黑體" pitchFamily="34" charset="-120"/>
                <a:ea typeface="微軟正黑體" pitchFamily="34" charset="-120"/>
              </a:rPr>
              <a:t>第一季需求</a:t>
            </a:r>
            <a:endParaRPr lang="en-US" altLang="zh-TW" sz="1400" u="none" dirty="0">
              <a:solidFill>
                <a:srgbClr val="000000"/>
              </a:solidFill>
              <a:latin typeface="微軟正黑體" pitchFamily="34" charset="-120"/>
              <a:ea typeface="微軟正黑體" pitchFamily="34" charset="-120"/>
            </a:endParaRPr>
          </a:p>
        </p:txBody>
      </p:sp>
      <p:graphicFrame>
        <p:nvGraphicFramePr>
          <p:cNvPr id="8" name="表格 7"/>
          <p:cNvGraphicFramePr>
            <a:graphicFrameLocks noGrp="1"/>
          </p:cNvGraphicFramePr>
          <p:nvPr>
            <p:extLst/>
          </p:nvPr>
        </p:nvGraphicFramePr>
        <p:xfrm>
          <a:off x="162035" y="4122686"/>
          <a:ext cx="8874460" cy="2619477"/>
        </p:xfrm>
        <a:graphic>
          <a:graphicData uri="http://schemas.openxmlformats.org/drawingml/2006/table">
            <a:tbl>
              <a:tblPr firstRow="1" firstCol="1" bandRow="1">
                <a:tableStyleId>{5C22544A-7EE6-4342-B048-85BDC9FD1C3A}</a:tableStyleId>
              </a:tblPr>
              <a:tblGrid>
                <a:gridCol w="216024">
                  <a:extLst>
                    <a:ext uri="{9D8B030D-6E8A-4147-A177-3AD203B41FA5}">
                      <a16:colId xmlns:a16="http://schemas.microsoft.com/office/drawing/2014/main" val="20000"/>
                    </a:ext>
                  </a:extLst>
                </a:gridCol>
                <a:gridCol w="1151808">
                  <a:extLst>
                    <a:ext uri="{9D8B030D-6E8A-4147-A177-3AD203B41FA5}">
                      <a16:colId xmlns:a16="http://schemas.microsoft.com/office/drawing/2014/main" val="20001"/>
                    </a:ext>
                  </a:extLst>
                </a:gridCol>
                <a:gridCol w="1241933">
                  <a:extLst>
                    <a:ext uri="{9D8B030D-6E8A-4147-A177-3AD203B41FA5}">
                      <a16:colId xmlns:a16="http://schemas.microsoft.com/office/drawing/2014/main" val="20002"/>
                    </a:ext>
                  </a:extLst>
                </a:gridCol>
                <a:gridCol w="2448272">
                  <a:extLst>
                    <a:ext uri="{9D8B030D-6E8A-4147-A177-3AD203B41FA5}">
                      <a16:colId xmlns:a16="http://schemas.microsoft.com/office/drawing/2014/main" val="20003"/>
                    </a:ext>
                  </a:extLst>
                </a:gridCol>
                <a:gridCol w="3816423">
                  <a:extLst>
                    <a:ext uri="{9D8B030D-6E8A-4147-A177-3AD203B41FA5}">
                      <a16:colId xmlns:a16="http://schemas.microsoft.com/office/drawing/2014/main" val="20004"/>
                    </a:ext>
                  </a:extLst>
                </a:gridCol>
              </a:tblGrid>
              <a:tr h="288032">
                <a:tc>
                  <a:txBody>
                    <a:bodyPr/>
                    <a:lstStyle/>
                    <a:p>
                      <a:pPr algn="ctr" fontAlgn="t">
                        <a:spcBef>
                          <a:spcPts val="200"/>
                        </a:spcBef>
                        <a:spcAft>
                          <a:spcPts val="0"/>
                        </a:spcAft>
                      </a:pPr>
                      <a:r>
                        <a:rPr lang="zh-TW" sz="1400" kern="1200" dirty="0" smtClean="0">
                          <a:effectLst/>
                          <a:latin typeface="微軟正黑體" pitchFamily="34" charset="-120"/>
                          <a:ea typeface="微軟正黑體" pitchFamily="34" charset="-120"/>
                        </a:rPr>
                        <a:t>序</a:t>
                      </a:r>
                      <a:endParaRPr lang="zh-TW" sz="1400" dirty="0">
                        <a:effectLst/>
                        <a:latin typeface="微軟正黑體" pitchFamily="34" charset="-120"/>
                        <a:ea typeface="微軟正黑體" pitchFamily="34" charset="-120"/>
                      </a:endParaRPr>
                    </a:p>
                  </a:txBody>
                  <a:tcPr marL="68580" marR="68580" marT="0" marB="0" anchor="ctr"/>
                </a:tc>
                <a:tc>
                  <a:txBody>
                    <a:bodyPr/>
                    <a:lstStyle/>
                    <a:p>
                      <a:pPr algn="ctr" fontAlgn="t">
                        <a:spcBef>
                          <a:spcPts val="200"/>
                        </a:spcBef>
                        <a:spcAft>
                          <a:spcPts val="0"/>
                        </a:spcAft>
                      </a:pPr>
                      <a:r>
                        <a:rPr lang="zh-TW" sz="1400" kern="1200" dirty="0">
                          <a:effectLst/>
                          <a:latin typeface="微軟正黑體" pitchFamily="34" charset="-120"/>
                          <a:ea typeface="微軟正黑體" pitchFamily="34" charset="-120"/>
                        </a:rPr>
                        <a:t>單位</a:t>
                      </a:r>
                      <a:endParaRPr lang="zh-TW" sz="1400" dirty="0">
                        <a:effectLst/>
                        <a:latin typeface="微軟正黑體" pitchFamily="34" charset="-120"/>
                        <a:ea typeface="微軟正黑體" pitchFamily="34" charset="-120"/>
                      </a:endParaRPr>
                    </a:p>
                  </a:txBody>
                  <a:tcPr marL="68580" marR="68580" marT="0" marB="0" anchor="ctr"/>
                </a:tc>
                <a:tc>
                  <a:txBody>
                    <a:bodyPr/>
                    <a:lstStyle/>
                    <a:p>
                      <a:pPr algn="ctr" fontAlgn="t">
                        <a:spcBef>
                          <a:spcPts val="200"/>
                        </a:spcBef>
                        <a:spcAft>
                          <a:spcPts val="0"/>
                        </a:spcAft>
                      </a:pPr>
                      <a:r>
                        <a:rPr lang="zh-TW" sz="1400" kern="1200" dirty="0">
                          <a:effectLst/>
                          <a:latin typeface="微軟正黑體" pitchFamily="34" charset="-120"/>
                          <a:ea typeface="微軟正黑體" pitchFamily="34" charset="-120"/>
                        </a:rPr>
                        <a:t>需求</a:t>
                      </a:r>
                      <a:r>
                        <a:rPr lang="zh-TW" sz="1400" kern="1200" dirty="0" smtClean="0">
                          <a:effectLst/>
                          <a:latin typeface="微軟正黑體" pitchFamily="34" charset="-120"/>
                          <a:ea typeface="微軟正黑體" pitchFamily="34" charset="-120"/>
                        </a:rPr>
                        <a:t>單號</a:t>
                      </a:r>
                      <a:endParaRPr lang="zh-TW" sz="1400" dirty="0">
                        <a:effectLst/>
                        <a:latin typeface="微軟正黑體" pitchFamily="34" charset="-120"/>
                        <a:ea typeface="微軟正黑體" pitchFamily="34" charset="-120"/>
                      </a:endParaRPr>
                    </a:p>
                  </a:txBody>
                  <a:tcPr marL="68580" marR="68580" marT="0" marB="0" anchor="ctr"/>
                </a:tc>
                <a:tc>
                  <a:txBody>
                    <a:bodyPr/>
                    <a:lstStyle/>
                    <a:p>
                      <a:pPr algn="ctr" fontAlgn="t">
                        <a:spcBef>
                          <a:spcPts val="200"/>
                        </a:spcBef>
                        <a:spcAft>
                          <a:spcPts val="0"/>
                        </a:spcAft>
                      </a:pPr>
                      <a:r>
                        <a:rPr lang="zh-TW" altLang="en-US" sz="1400" kern="1200" dirty="0" smtClean="0">
                          <a:effectLst/>
                          <a:latin typeface="微軟正黑體" pitchFamily="34" charset="-120"/>
                          <a:ea typeface="微軟正黑體" pitchFamily="34" charset="-120"/>
                        </a:rPr>
                        <a:t>作業</a:t>
                      </a:r>
                      <a:r>
                        <a:rPr lang="zh-TW" sz="1400" kern="1200" dirty="0" smtClean="0">
                          <a:effectLst/>
                          <a:latin typeface="微軟正黑體" pitchFamily="34" charset="-120"/>
                          <a:ea typeface="微軟正黑體" pitchFamily="34" charset="-120"/>
                        </a:rPr>
                        <a:t>名稱</a:t>
                      </a:r>
                      <a:endParaRPr lang="zh-TW" sz="1400" dirty="0">
                        <a:effectLst/>
                        <a:latin typeface="微軟正黑體" pitchFamily="34" charset="-120"/>
                        <a:ea typeface="微軟正黑體" pitchFamily="34" charset="-120"/>
                      </a:endParaRPr>
                    </a:p>
                  </a:txBody>
                  <a:tcPr marL="68580" marR="68580" marT="0" marB="0" anchor="ctr"/>
                </a:tc>
                <a:tc>
                  <a:txBody>
                    <a:bodyPr/>
                    <a:lstStyle/>
                    <a:p>
                      <a:pPr algn="ctr" fontAlgn="t">
                        <a:spcBef>
                          <a:spcPts val="200"/>
                        </a:spcBef>
                        <a:spcAft>
                          <a:spcPts val="0"/>
                        </a:spcAft>
                      </a:pPr>
                      <a:r>
                        <a:rPr lang="zh-TW" altLang="en-US" sz="1400" dirty="0" smtClean="0">
                          <a:effectLst/>
                          <a:latin typeface="微軟正黑體" pitchFamily="34" charset="-120"/>
                          <a:ea typeface="微軟正黑體" pitchFamily="34" charset="-120"/>
                        </a:rPr>
                        <a:t>進度</a:t>
                      </a:r>
                      <a:endParaRPr lang="zh-TW" sz="1400" dirty="0">
                        <a:effectLst/>
                        <a:latin typeface="微軟正黑體" pitchFamily="34" charset="-120"/>
                        <a:ea typeface="微軟正黑體" pitchFamily="34" charset="-120"/>
                      </a:endParaRPr>
                    </a:p>
                  </a:txBody>
                  <a:tcPr marL="68580" marR="68580" marT="0" marB="0" anchor="ctr"/>
                </a:tc>
                <a:extLst>
                  <a:ext uri="{0D108BD9-81ED-4DB2-BD59-A6C34878D82A}">
                    <a16:rowId xmlns:a16="http://schemas.microsoft.com/office/drawing/2014/main" val="10000"/>
                  </a:ext>
                </a:extLst>
              </a:tr>
              <a:tr h="529130">
                <a:tc>
                  <a:txBody>
                    <a:bodyPr/>
                    <a:lstStyle/>
                    <a:p>
                      <a:pPr algn="ctr" fontAlgn="t">
                        <a:spcBef>
                          <a:spcPts val="200"/>
                        </a:spcBef>
                        <a:spcAft>
                          <a:spcPts val="0"/>
                        </a:spcAft>
                      </a:pPr>
                      <a:r>
                        <a:rPr lang="en-US" altLang="zh-TW" sz="1400" dirty="0" smtClean="0">
                          <a:solidFill>
                            <a:sysClr val="windowText" lastClr="000000"/>
                          </a:solidFill>
                          <a:effectLst/>
                          <a:latin typeface="微軟正黑體" pitchFamily="34" charset="-120"/>
                          <a:ea typeface="微軟正黑體" pitchFamily="34" charset="-120"/>
                        </a:rPr>
                        <a:t>1</a:t>
                      </a:r>
                      <a:endParaRPr lang="zh-TW" sz="1400" dirty="0">
                        <a:solidFill>
                          <a:sysClr val="windowText" lastClr="000000"/>
                        </a:solidFill>
                        <a:effectLst/>
                        <a:latin typeface="微軟正黑體" pitchFamily="34" charset="-120"/>
                        <a:ea typeface="微軟正黑體" pitchFamily="34" charset="-120"/>
                      </a:endParaRPr>
                    </a:p>
                  </a:txBody>
                  <a:tcPr marL="68580" marR="68580" marT="0" marB="0" anchor="ctr">
                    <a:solidFill>
                      <a:schemeClr val="tx2">
                        <a:lumMod val="40000"/>
                        <a:lumOff val="60000"/>
                      </a:schemeClr>
                    </a:solidFill>
                  </a:tcPr>
                </a:tc>
                <a:tc>
                  <a:txBody>
                    <a:bodyPr/>
                    <a:lstStyle/>
                    <a:p>
                      <a:pPr algn="ctr">
                        <a:spcBef>
                          <a:spcPts val="200"/>
                        </a:spcBef>
                        <a:spcAft>
                          <a:spcPts val="200"/>
                        </a:spcAft>
                      </a:pPr>
                      <a:r>
                        <a:rPr lang="zh-TW" sz="1300" kern="1200" dirty="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樓管</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algn="ctr">
                        <a:spcBef>
                          <a:spcPts val="200"/>
                        </a:spcBef>
                        <a:spcAft>
                          <a:spcPts val="200"/>
                        </a:spcAft>
                      </a:pPr>
                      <a:r>
                        <a:rPr lang="zh-TW" sz="1300" kern="1200" dirty="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租賃課</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fontAlgn="ctr">
                        <a:spcAft>
                          <a:spcPts val="0"/>
                        </a:spcAft>
                      </a:pPr>
                      <a:r>
                        <a:rPr lang="en-US" altLang="zh-TW" sz="1300" dirty="0" smtClean="0">
                          <a:solidFill>
                            <a:schemeClr val="tx1"/>
                          </a:solidFill>
                          <a:effectLst/>
                          <a:latin typeface="微軟正黑體" panose="020B0604030504040204" pitchFamily="34" charset="-120"/>
                          <a:ea typeface="微軟正黑體" panose="020B0604030504040204" pitchFamily="34" charset="-120"/>
                          <a:cs typeface="新細明體" panose="02020500000000000000" pitchFamily="18" charset="-120"/>
                        </a:rPr>
                        <a:t>RE202001176</a:t>
                      </a:r>
                      <a:endParaRPr lang="zh-TW" sz="1300" dirty="0">
                        <a:solidFill>
                          <a:schemeClr val="tx1"/>
                        </a:solidFill>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fontAlgn="ctr">
                        <a:spcAft>
                          <a:spcPts val="0"/>
                        </a:spcAft>
                      </a:pPr>
                      <a:r>
                        <a:rPr lang="en-US" sz="1300" dirty="0">
                          <a:effectLst/>
                          <a:latin typeface="微軟正黑體" panose="020B0604030504040204" pitchFamily="34" charset="-120"/>
                          <a:ea typeface="微軟正黑體" panose="020B0604030504040204" pitchFamily="34" charset="-120"/>
                          <a:cs typeface="Arial" panose="020B0604020202020204" pitchFamily="34" charset="0"/>
                        </a:rPr>
                        <a:t>MIG</a:t>
                      </a:r>
                      <a:r>
                        <a:rPr lang="zh-TW" sz="1300" dirty="0">
                          <a:effectLst/>
                          <a:latin typeface="微軟正黑體" panose="020B0604030504040204" pitchFamily="34" charset="-120"/>
                          <a:ea typeface="微軟正黑體" panose="020B0604030504040204" pitchFamily="34" charset="-120"/>
                          <a:cs typeface="Arial" panose="020B0604020202020204" pitchFamily="34" charset="0"/>
                        </a:rPr>
                        <a:t>檔案匯出畫面流程簡化</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US" altLang="zh-TW" sz="1300" dirty="0" smtClean="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6/22</a:t>
                      </a:r>
                      <a:r>
                        <a:rPr lang="zh-TW" altLang="en-US" sz="1300" dirty="0" smtClean="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提供新版需求規格，</a:t>
                      </a:r>
                      <a:r>
                        <a:rPr lang="en-US" altLang="zh-TW" sz="1300" dirty="0" smtClean="0">
                          <a:solidFill>
                            <a:srgbClr val="0000FF"/>
                          </a:solidFill>
                          <a:effectLst/>
                          <a:latin typeface="微軟正黑體" panose="020B0604030504040204" pitchFamily="34" charset="-120"/>
                          <a:ea typeface="微軟正黑體" panose="020B0604030504040204" pitchFamily="34" charset="-120"/>
                          <a:cs typeface="Arial" panose="020B0604020202020204" pitchFamily="34" charset="0"/>
                        </a:rPr>
                        <a:t>USER</a:t>
                      </a:r>
                      <a:r>
                        <a:rPr lang="zh-TW" altLang="en-US" sz="1300" dirty="0" smtClean="0">
                          <a:solidFill>
                            <a:srgbClr val="0000FF"/>
                          </a:solidFill>
                          <a:effectLst/>
                          <a:latin typeface="微軟正黑體" panose="020B0604030504040204" pitchFamily="34" charset="-120"/>
                          <a:ea typeface="微軟正黑體" panose="020B0604030504040204" pitchFamily="34" charset="-120"/>
                          <a:cs typeface="Arial" panose="020B0604020202020204" pitchFamily="34" charset="0"/>
                        </a:rPr>
                        <a:t>確認中</a:t>
                      </a:r>
                      <a:endParaRPr lang="en-US" altLang="zh-TW" sz="1300" dirty="0" smtClean="0">
                        <a:solidFill>
                          <a:srgbClr val="0000FF"/>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622998">
                <a:tc>
                  <a:txBody>
                    <a:bodyPr/>
                    <a:lstStyle/>
                    <a:p>
                      <a:pPr algn="ctr" fontAlgn="t">
                        <a:spcBef>
                          <a:spcPts val="200"/>
                        </a:spcBef>
                        <a:spcAft>
                          <a:spcPts val="0"/>
                        </a:spcAft>
                      </a:pPr>
                      <a:r>
                        <a:rPr lang="en-US" altLang="zh-TW" sz="1400" dirty="0" smtClean="0">
                          <a:solidFill>
                            <a:sysClr val="windowText" lastClr="000000"/>
                          </a:solidFill>
                          <a:effectLst/>
                          <a:latin typeface="微軟正黑體" pitchFamily="34" charset="-120"/>
                          <a:ea typeface="微軟正黑體" pitchFamily="34" charset="-120"/>
                        </a:rPr>
                        <a:t>2</a:t>
                      </a:r>
                      <a:endParaRPr lang="zh-TW" sz="1400" dirty="0">
                        <a:solidFill>
                          <a:sysClr val="windowText" lastClr="000000"/>
                        </a:solidFill>
                        <a:effectLst/>
                        <a:latin typeface="微軟正黑體" pitchFamily="34" charset="-120"/>
                        <a:ea typeface="微軟正黑體" pitchFamily="34" charset="-120"/>
                      </a:endParaRPr>
                    </a:p>
                  </a:txBody>
                  <a:tcPr marL="68580" marR="68580" marT="0" marB="0" anchor="ctr">
                    <a:solidFill>
                      <a:schemeClr val="tx2">
                        <a:lumMod val="40000"/>
                        <a:lumOff val="60000"/>
                      </a:schemeClr>
                    </a:solidFill>
                  </a:tcPr>
                </a:tc>
                <a:tc>
                  <a:txBody>
                    <a:bodyPr/>
                    <a:lstStyle/>
                    <a:p>
                      <a:pPr algn="ctr">
                        <a:spcBef>
                          <a:spcPts val="200"/>
                        </a:spcBef>
                        <a:spcAft>
                          <a:spcPts val="200"/>
                        </a:spcAft>
                      </a:pPr>
                      <a:r>
                        <a:rPr lang="zh-TW" sz="1300" kern="1200" dirty="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會計部</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algn="ctr" fontAlgn="ctr">
                        <a:spcAft>
                          <a:spcPts val="0"/>
                        </a:spcAft>
                      </a:pPr>
                      <a:r>
                        <a:rPr lang="en-US" sz="1300" kern="1200" dirty="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RE201802661</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fontAlgn="ctr">
                        <a:spcAft>
                          <a:spcPts val="0"/>
                        </a:spcAft>
                      </a:pPr>
                      <a:r>
                        <a:rPr lang="zh-TW" sz="1300" kern="1200" dirty="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修改營業稅媒體申報檔之檔案格式及其銷售額、稅額抓取方式</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marL="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TW" altLang="en-US" sz="1300" b="0" i="0" u="none" strike="noStrike" dirty="0" smtClean="0">
                          <a:solidFill>
                            <a:schemeClr val="tx1"/>
                          </a:solidFill>
                          <a:effectLst/>
                          <a:latin typeface="微軟正黑體" pitchFamily="34" charset="-120"/>
                          <a:ea typeface="微軟正黑體" pitchFamily="34" charset="-120"/>
                        </a:rPr>
                        <a:t>因</a:t>
                      </a:r>
                      <a:r>
                        <a:rPr lang="en-US" altLang="zh-TW" sz="1300" b="0" i="0" u="none" strike="noStrike" dirty="0" smtClean="0">
                          <a:solidFill>
                            <a:schemeClr val="tx1"/>
                          </a:solidFill>
                          <a:effectLst/>
                          <a:latin typeface="微軟正黑體" pitchFamily="34" charset="-120"/>
                          <a:ea typeface="微軟正黑體" pitchFamily="34" charset="-120"/>
                        </a:rPr>
                        <a:t>USER</a:t>
                      </a:r>
                      <a:r>
                        <a:rPr lang="zh-TW" altLang="en-US" sz="1300" b="0" i="0" u="none" strike="noStrike" dirty="0" smtClean="0">
                          <a:solidFill>
                            <a:schemeClr val="tx1"/>
                          </a:solidFill>
                          <a:effectLst/>
                          <a:latin typeface="微軟正黑體" pitchFamily="34" charset="-120"/>
                          <a:ea typeface="微軟正黑體" pitchFamily="34" charset="-120"/>
                        </a:rPr>
                        <a:t>先處理電子發票自行檢測作業，尚無法討論後續</a:t>
                      </a:r>
                      <a:endParaRPr lang="en-US" altLang="zh-TW" sz="1300" b="0" i="0" u="none" strike="noStrike" dirty="0" smtClean="0">
                        <a:solidFill>
                          <a:schemeClr val="tx1"/>
                        </a:solidFill>
                        <a:effectLst/>
                        <a:latin typeface="微軟正黑體" pitchFamily="34" charset="-120"/>
                        <a:ea typeface="微軟正黑體" pitchFamily="34" charset="-120"/>
                      </a:endParaRPr>
                    </a:p>
                  </a:txBody>
                  <a:tcPr marL="68580" marR="68580" marT="0" marB="0" anchor="ctr"/>
                </a:tc>
                <a:extLst>
                  <a:ext uri="{0D108BD9-81ED-4DB2-BD59-A6C34878D82A}">
                    <a16:rowId xmlns:a16="http://schemas.microsoft.com/office/drawing/2014/main" val="10002"/>
                  </a:ext>
                </a:extLst>
              </a:tr>
              <a:tr h="459237">
                <a:tc>
                  <a:txBody>
                    <a:bodyPr/>
                    <a:lstStyle/>
                    <a:p>
                      <a:pPr algn="ctr" fontAlgn="t">
                        <a:spcBef>
                          <a:spcPts val="200"/>
                        </a:spcBef>
                        <a:spcAft>
                          <a:spcPts val="0"/>
                        </a:spcAft>
                      </a:pPr>
                      <a:r>
                        <a:rPr lang="en-US" altLang="zh-TW" sz="1400" dirty="0" smtClean="0">
                          <a:solidFill>
                            <a:sysClr val="windowText" lastClr="000000"/>
                          </a:solidFill>
                          <a:effectLst/>
                          <a:latin typeface="微軟正黑體" pitchFamily="34" charset="-120"/>
                          <a:ea typeface="微軟正黑體" pitchFamily="34" charset="-120"/>
                        </a:rPr>
                        <a:t>3</a:t>
                      </a:r>
                      <a:endParaRPr lang="zh-TW" sz="1400" dirty="0">
                        <a:solidFill>
                          <a:sysClr val="windowText" lastClr="000000"/>
                        </a:solidFill>
                        <a:effectLst/>
                        <a:latin typeface="微軟正黑體" pitchFamily="34" charset="-120"/>
                        <a:ea typeface="微軟正黑體" pitchFamily="34" charset="-120"/>
                      </a:endParaRPr>
                    </a:p>
                  </a:txBody>
                  <a:tcPr marL="68580" marR="68580" marT="0" marB="0" anchor="ctr">
                    <a:solidFill>
                      <a:schemeClr val="tx2">
                        <a:lumMod val="40000"/>
                        <a:lumOff val="60000"/>
                      </a:schemeClr>
                    </a:solidFill>
                  </a:tcPr>
                </a:tc>
                <a:tc>
                  <a:txBody>
                    <a:bodyPr/>
                    <a:lstStyle/>
                    <a:p>
                      <a:pPr algn="ctr">
                        <a:spcBef>
                          <a:spcPts val="200"/>
                        </a:spcBef>
                        <a:spcAft>
                          <a:spcPts val="200"/>
                        </a:spcAft>
                      </a:pPr>
                      <a:r>
                        <a:rPr lang="zh-TW" sz="1300" dirty="0">
                          <a:effectLst/>
                          <a:latin typeface="微軟正黑體" panose="020B0604030504040204" pitchFamily="34" charset="-120"/>
                          <a:ea typeface="微軟正黑體" panose="020B0604030504040204" pitchFamily="34" charset="-120"/>
                          <a:cs typeface="Arial" panose="020B0604020202020204" pitchFamily="34" charset="0"/>
                        </a:rPr>
                        <a:t>投資資訊部</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300" dirty="0">
                          <a:effectLst/>
                          <a:latin typeface="微軟正黑體" panose="020B0604030504040204" pitchFamily="34" charset="-120"/>
                          <a:ea typeface="微軟正黑體" panose="020B0604030504040204" pitchFamily="34" charset="-120"/>
                          <a:cs typeface="Arial" panose="020B0604020202020204" pitchFamily="34" charset="0"/>
                        </a:rPr>
                        <a:t> </a:t>
                      </a:r>
                      <a:endParaRPr lang="zh-TW" altLang="zh-TW" sz="1300" dirty="0" smtClean="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fontAlgn="ctr">
                        <a:spcAft>
                          <a:spcPts val="0"/>
                        </a:spcAft>
                      </a:pPr>
                      <a:r>
                        <a:rPr lang="en-US" sz="1300" dirty="0">
                          <a:effectLst/>
                          <a:latin typeface="微軟正黑體" panose="020B0604030504040204" pitchFamily="34" charset="-120"/>
                          <a:ea typeface="微軟正黑體" panose="020B0604030504040204" pitchFamily="34" charset="-120"/>
                          <a:cs typeface="Arial" panose="020B0604020202020204" pitchFamily="34" charset="0"/>
                        </a:rPr>
                        <a:t>VS2010</a:t>
                      </a:r>
                      <a:r>
                        <a:rPr lang="zh-TW" sz="1300" dirty="0">
                          <a:effectLst/>
                          <a:latin typeface="微軟正黑體" panose="020B0604030504040204" pitchFamily="34" charset="-120"/>
                          <a:ea typeface="微軟正黑體" panose="020B0604030504040204" pitchFamily="34" charset="-120"/>
                          <a:cs typeface="Arial" panose="020B0604020202020204" pitchFamily="34" charset="0"/>
                        </a:rPr>
                        <a:t>升級</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marL="0" marR="0" lvl="0" indent="0" algn="l" defTabSz="9144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zh-TW" altLang="en-US" sz="1300" dirty="0" smtClean="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原預計</a:t>
                      </a:r>
                      <a:r>
                        <a:rPr lang="en-US" altLang="zh-TW" sz="1300" dirty="0" smtClean="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7</a:t>
                      </a:r>
                      <a:r>
                        <a:rPr lang="zh-TW" altLang="en-US" sz="1300" dirty="0" smtClean="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月中開始，因新需求將延後</a:t>
                      </a:r>
                    </a:p>
                  </a:txBody>
                  <a:tcPr marL="68580" marR="68580" marT="0" marB="0" anchor="ctr"/>
                </a:tc>
                <a:extLst>
                  <a:ext uri="{0D108BD9-81ED-4DB2-BD59-A6C34878D82A}">
                    <a16:rowId xmlns:a16="http://schemas.microsoft.com/office/drawing/2014/main" val="10003"/>
                  </a:ext>
                </a:extLst>
              </a:tr>
              <a:tr h="720080">
                <a:tc>
                  <a:txBody>
                    <a:bodyPr/>
                    <a:lstStyle/>
                    <a:p>
                      <a:pPr algn="ctr" fontAlgn="t">
                        <a:spcBef>
                          <a:spcPts val="200"/>
                        </a:spcBef>
                        <a:spcAft>
                          <a:spcPts val="0"/>
                        </a:spcAft>
                      </a:pPr>
                      <a:r>
                        <a:rPr lang="en-US" sz="1400" dirty="0" smtClean="0">
                          <a:solidFill>
                            <a:sysClr val="windowText" lastClr="000000"/>
                          </a:solidFill>
                          <a:effectLst/>
                          <a:latin typeface="微軟正黑體" pitchFamily="34" charset="-120"/>
                          <a:ea typeface="微軟正黑體" pitchFamily="34" charset="-120"/>
                        </a:rPr>
                        <a:t>4</a:t>
                      </a:r>
                      <a:endParaRPr lang="zh-TW" sz="1400" dirty="0">
                        <a:solidFill>
                          <a:sysClr val="windowText" lastClr="000000"/>
                        </a:solidFill>
                        <a:effectLst/>
                        <a:latin typeface="微軟正黑體" pitchFamily="34" charset="-120"/>
                        <a:ea typeface="微軟正黑體" pitchFamily="34" charset="-120"/>
                      </a:endParaRPr>
                    </a:p>
                  </a:txBody>
                  <a:tcPr marL="68580" marR="68580" marT="0" marB="0" anchor="ctr">
                    <a:solidFill>
                      <a:schemeClr val="tx2">
                        <a:lumMod val="40000"/>
                        <a:lumOff val="60000"/>
                      </a:schemeClr>
                    </a:solidFill>
                  </a:tcPr>
                </a:tc>
                <a:tc>
                  <a:txBody>
                    <a:bodyPr/>
                    <a:lstStyle/>
                    <a:p>
                      <a:pPr algn="ctr">
                        <a:spcBef>
                          <a:spcPts val="200"/>
                        </a:spcBef>
                        <a:spcAft>
                          <a:spcPts val="200"/>
                        </a:spcAft>
                      </a:pPr>
                      <a:r>
                        <a:rPr lang="zh-TW" sz="1300" kern="1200" dirty="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樓管</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algn="ctr">
                        <a:spcBef>
                          <a:spcPts val="200"/>
                        </a:spcBef>
                        <a:spcAft>
                          <a:spcPts val="200"/>
                        </a:spcAft>
                      </a:pPr>
                      <a:r>
                        <a:rPr lang="zh-TW" sz="1300" kern="1200" dirty="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租賃課</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TW" altLang="zh-TW" sz="1300" dirty="0" smtClean="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fontAlgn="ctr">
                        <a:spcAft>
                          <a:spcPts val="0"/>
                        </a:spcAft>
                      </a:pPr>
                      <a:r>
                        <a:rPr lang="en-US" sz="1300" dirty="0">
                          <a:effectLst/>
                          <a:latin typeface="微軟正黑體" panose="020B0604030504040204" pitchFamily="34" charset="-120"/>
                          <a:ea typeface="微軟正黑體" panose="020B0604030504040204" pitchFamily="34" charset="-120"/>
                          <a:cs typeface="Arial" panose="020B0604020202020204" pitchFamily="34" charset="0"/>
                        </a:rPr>
                        <a:t>MIG</a:t>
                      </a:r>
                      <a:r>
                        <a:rPr lang="zh-TW" sz="1300" dirty="0">
                          <a:effectLst/>
                          <a:latin typeface="微軟正黑體" panose="020B0604030504040204" pitchFamily="34" charset="-120"/>
                          <a:ea typeface="微軟正黑體" panose="020B0604030504040204" pitchFamily="34" charset="-120"/>
                          <a:cs typeface="Arial" panose="020B0604020202020204" pitchFamily="34" charset="0"/>
                        </a:rPr>
                        <a:t>檔案上傳</a:t>
                      </a:r>
                      <a:r>
                        <a:rPr lang="en-US" sz="1300" dirty="0">
                          <a:effectLst/>
                          <a:latin typeface="微軟正黑體" panose="020B0604030504040204" pitchFamily="34" charset="-120"/>
                          <a:ea typeface="微軟正黑體" panose="020B0604030504040204" pitchFamily="34" charset="-120"/>
                          <a:cs typeface="Arial" panose="020B0604020202020204" pitchFamily="34" charset="0"/>
                        </a:rPr>
                        <a:t>turnkey</a:t>
                      </a:r>
                      <a:r>
                        <a:rPr lang="zh-TW" sz="1300" dirty="0">
                          <a:effectLst/>
                          <a:latin typeface="微軟正黑體" panose="020B0604030504040204" pitchFamily="34" charset="-120"/>
                          <a:ea typeface="微軟正黑體" panose="020B0604030504040204" pitchFamily="34" charset="-120"/>
                          <a:cs typeface="Arial" panose="020B0604020202020204" pitchFamily="34" charset="0"/>
                        </a:rPr>
                        <a:t>流程簡化</a:t>
                      </a:r>
                      <a:endParaRPr lang="zh-TW" sz="1300" dirty="0">
                        <a:effectLst/>
                        <a:latin typeface="微軟正黑體" panose="020B0604030504040204" pitchFamily="34" charset="-120"/>
                        <a:ea typeface="微軟正黑體" panose="020B0604030504040204" pitchFamily="34" charset="-120"/>
                        <a:cs typeface="新細明體" panose="02020500000000000000" pitchFamily="18" charset="-120"/>
                      </a:endParaRPr>
                    </a:p>
                  </a:txBody>
                  <a:tcPr marL="68580" marR="68580" marT="0" marB="0" anchor="ctr"/>
                </a:tc>
                <a:tc>
                  <a:txBody>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US" altLang="zh-TW" sz="1300" u="none" strike="noStrike" dirty="0" smtClean="0">
                          <a:solidFill>
                            <a:schemeClr val="tx1"/>
                          </a:solidFill>
                          <a:effectLst/>
                          <a:latin typeface="微軟正黑體" panose="020B0604030504040204" pitchFamily="34" charset="-120"/>
                          <a:ea typeface="微軟正黑體" panose="020B0604030504040204" pitchFamily="34" charset="-120"/>
                        </a:rPr>
                        <a:t>6/19</a:t>
                      </a:r>
                      <a:r>
                        <a:rPr lang="zh-TW" altLang="en-US" sz="1300" u="none" strike="noStrike" dirty="0" smtClean="0">
                          <a:solidFill>
                            <a:schemeClr val="tx1"/>
                          </a:solidFill>
                          <a:effectLst/>
                          <a:latin typeface="微軟正黑體" panose="020B0604030504040204" pitchFamily="34" charset="-120"/>
                          <a:ea typeface="微軟正黑體" panose="020B0604030504040204" pitchFamily="34" charset="-120"/>
                        </a:rPr>
                        <a:t>提供</a:t>
                      </a:r>
                      <a:r>
                        <a:rPr lang="zh-TW" altLang="en-US" sz="1300" dirty="0" smtClean="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需求規格給</a:t>
                      </a:r>
                      <a:r>
                        <a:rPr lang="zh-TW" altLang="en-US" sz="1300" u="none" strike="noStrike" dirty="0" smtClean="0">
                          <a:solidFill>
                            <a:schemeClr val="tx1"/>
                          </a:solidFill>
                          <a:effectLst/>
                          <a:latin typeface="微軟正黑體" panose="020B0604030504040204" pitchFamily="34" charset="-120"/>
                          <a:ea typeface="微軟正黑體" panose="020B0604030504040204" pitchFamily="34" charset="-120"/>
                        </a:rPr>
                        <a:t>廠商評估開發工時，</a:t>
                      </a:r>
                      <a:r>
                        <a:rPr lang="en-US" altLang="zh-TW" sz="1300" u="none" strike="noStrike" dirty="0" smtClean="0">
                          <a:solidFill>
                            <a:schemeClr val="tx1"/>
                          </a:solidFill>
                          <a:effectLst/>
                          <a:latin typeface="微軟正黑體" panose="020B0604030504040204" pitchFamily="34" charset="-120"/>
                          <a:ea typeface="微軟正黑體" panose="020B0604030504040204" pitchFamily="34" charset="-120"/>
                        </a:rPr>
                        <a:t>6/29</a:t>
                      </a:r>
                      <a:r>
                        <a:rPr lang="zh-TW" altLang="en-US" sz="1300" u="none" strike="noStrike" dirty="0" smtClean="0">
                          <a:solidFill>
                            <a:schemeClr val="tx1"/>
                          </a:solidFill>
                          <a:effectLst/>
                          <a:latin typeface="微軟正黑體" panose="020B0604030504040204" pitchFamily="34" charset="-120"/>
                          <a:ea typeface="微軟正黑體" panose="020B0604030504040204" pitchFamily="34" charset="-120"/>
                        </a:rPr>
                        <a:t>廠商確認使用</a:t>
                      </a:r>
                      <a:r>
                        <a:rPr lang="en-US" altLang="zh-TW" sz="1300" u="none" strike="noStrike" dirty="0" smtClean="0">
                          <a:solidFill>
                            <a:schemeClr val="tx1"/>
                          </a:solidFill>
                          <a:effectLst/>
                          <a:latin typeface="微軟正黑體" panose="020B0604030504040204" pitchFamily="34" charset="-120"/>
                          <a:ea typeface="微軟正黑體" panose="020B0604030504040204" pitchFamily="34" charset="-120"/>
                        </a:rPr>
                        <a:t>2019</a:t>
                      </a:r>
                      <a:r>
                        <a:rPr lang="zh-TW" altLang="en-US" sz="1300" u="none" strike="noStrike" dirty="0" smtClean="0">
                          <a:solidFill>
                            <a:schemeClr val="tx1"/>
                          </a:solidFill>
                          <a:effectLst/>
                          <a:latin typeface="微軟正黑體" panose="020B0604030504040204" pitchFamily="34" charset="-120"/>
                          <a:ea typeface="微軟正黑體" panose="020B0604030504040204" pitchFamily="34" charset="-120"/>
                        </a:rPr>
                        <a:t>年未使用之</a:t>
                      </a:r>
                      <a:r>
                        <a:rPr lang="en-US" altLang="zh-TW" sz="1300" u="none" strike="noStrike" dirty="0" smtClean="0">
                          <a:solidFill>
                            <a:schemeClr val="tx1"/>
                          </a:solidFill>
                          <a:effectLst/>
                          <a:latin typeface="微軟正黑體" panose="020B0604030504040204" pitchFamily="34" charset="-120"/>
                          <a:ea typeface="微軟正黑體" panose="020B0604030504040204" pitchFamily="34" charset="-120"/>
                        </a:rPr>
                        <a:t>8</a:t>
                      </a:r>
                      <a:r>
                        <a:rPr lang="zh-TW" altLang="en-US" sz="1300" u="none" strike="noStrike" dirty="0" smtClean="0">
                          <a:solidFill>
                            <a:schemeClr val="tx1"/>
                          </a:solidFill>
                          <a:effectLst/>
                          <a:latin typeface="微軟正黑體" panose="020B0604030504040204" pitchFamily="34" charset="-120"/>
                          <a:ea typeface="微軟正黑體" panose="020B0604030504040204" pitchFamily="34" charset="-120"/>
                        </a:rPr>
                        <a:t>人天，</a:t>
                      </a:r>
                      <a:r>
                        <a:rPr lang="zh-TW" altLang="en-US" sz="1300" u="none" strike="noStrike" dirty="0" smtClean="0">
                          <a:solidFill>
                            <a:srgbClr val="0000FF"/>
                          </a:solidFill>
                          <a:effectLst/>
                          <a:latin typeface="微軟正黑體" panose="020B0604030504040204" pitchFamily="34" charset="-120"/>
                          <a:ea typeface="微軟正黑體" panose="020B0604030504040204" pitchFamily="34" charset="-120"/>
                        </a:rPr>
                        <a:t>預計</a:t>
                      </a:r>
                      <a:r>
                        <a:rPr lang="en-US" altLang="zh-TW" sz="1300" u="none" strike="noStrike" dirty="0" smtClean="0">
                          <a:solidFill>
                            <a:srgbClr val="0000FF"/>
                          </a:solidFill>
                          <a:effectLst/>
                          <a:latin typeface="微軟正黑體" panose="020B0604030504040204" pitchFamily="34" charset="-120"/>
                          <a:ea typeface="微軟正黑體" panose="020B0604030504040204" pitchFamily="34" charset="-120"/>
                        </a:rPr>
                        <a:t>7/17</a:t>
                      </a:r>
                      <a:r>
                        <a:rPr lang="zh-TW" altLang="en-US" sz="1300" u="none" strike="noStrike" dirty="0" smtClean="0">
                          <a:solidFill>
                            <a:srgbClr val="0000FF"/>
                          </a:solidFill>
                          <a:effectLst/>
                          <a:latin typeface="微軟正黑體" panose="020B0604030504040204" pitchFamily="34" charset="-120"/>
                          <a:ea typeface="微軟正黑體" panose="020B0604030504040204" pitchFamily="34" charset="-120"/>
                        </a:rPr>
                        <a:t>交付程式</a:t>
                      </a:r>
                      <a:endParaRPr lang="en-US" altLang="zh-TW" sz="1300" dirty="0" smtClean="0">
                        <a:solidFill>
                          <a:srgbClr val="0000FF"/>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矩形 9"/>
          <p:cNvSpPr/>
          <p:nvPr/>
        </p:nvSpPr>
        <p:spPr>
          <a:xfrm>
            <a:off x="180809" y="3842098"/>
            <a:ext cx="1787669" cy="307777"/>
          </a:xfrm>
          <a:prstGeom prst="rect">
            <a:avLst/>
          </a:prstGeom>
        </p:spPr>
        <p:txBody>
          <a:bodyPr wrap="none">
            <a:spAutoFit/>
          </a:bodyPr>
          <a:lstStyle/>
          <a:p>
            <a:pPr marL="285750" lvl="1" indent="-285750">
              <a:buFont typeface="Wingdings" pitchFamily="2" charset="2"/>
              <a:buChar char="n"/>
            </a:pPr>
            <a:r>
              <a:rPr lang="en-US" altLang="zh-TW" sz="1400" u="none" dirty="0">
                <a:solidFill>
                  <a:prstClr val="black"/>
                </a:solidFill>
                <a:latin typeface="微軟正黑體" pitchFamily="34" charset="-120"/>
                <a:ea typeface="微軟正黑體" pitchFamily="34" charset="-120"/>
              </a:rPr>
              <a:t>2020</a:t>
            </a:r>
            <a:r>
              <a:rPr lang="zh-TW" altLang="en-US" sz="1400" u="none" dirty="0">
                <a:solidFill>
                  <a:prstClr val="black"/>
                </a:solidFill>
                <a:latin typeface="微軟正黑體" pitchFamily="34" charset="-120"/>
                <a:ea typeface="微軟正黑體" pitchFamily="34" charset="-120"/>
              </a:rPr>
              <a:t>第二季需求</a:t>
            </a:r>
            <a:endParaRPr lang="en-US" altLang="zh-TW" sz="1400" u="none" dirty="0">
              <a:solidFill>
                <a:prstClr val="black"/>
              </a:solidFill>
              <a:latin typeface="微軟正黑體" pitchFamily="34" charset="-120"/>
              <a:ea typeface="微軟正黑體" pitchFamily="34" charset="-120"/>
            </a:endParaRPr>
          </a:p>
        </p:txBody>
      </p:sp>
      <p:graphicFrame>
        <p:nvGraphicFramePr>
          <p:cNvPr id="7" name="表格 6"/>
          <p:cNvGraphicFramePr>
            <a:graphicFrameLocks noGrp="1"/>
          </p:cNvGraphicFramePr>
          <p:nvPr>
            <p:extLst/>
          </p:nvPr>
        </p:nvGraphicFramePr>
        <p:xfrm>
          <a:off x="177955" y="1562226"/>
          <a:ext cx="8856984" cy="2155601"/>
        </p:xfrm>
        <a:graphic>
          <a:graphicData uri="http://schemas.openxmlformats.org/drawingml/2006/table">
            <a:tbl>
              <a:tblPr firstRow="1" firstCol="1" bandRow="1">
                <a:tableStyleId>{5C22544A-7EE6-4342-B048-85BDC9FD1C3A}</a:tableStyleId>
              </a:tblPr>
              <a:tblGrid>
                <a:gridCol w="216024">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225693">
                  <a:extLst>
                    <a:ext uri="{9D8B030D-6E8A-4147-A177-3AD203B41FA5}">
                      <a16:colId xmlns:a16="http://schemas.microsoft.com/office/drawing/2014/main" val="20002"/>
                    </a:ext>
                  </a:extLst>
                </a:gridCol>
                <a:gridCol w="2448272">
                  <a:extLst>
                    <a:ext uri="{9D8B030D-6E8A-4147-A177-3AD203B41FA5}">
                      <a16:colId xmlns:a16="http://schemas.microsoft.com/office/drawing/2014/main" val="20003"/>
                    </a:ext>
                  </a:extLst>
                </a:gridCol>
                <a:gridCol w="3814867">
                  <a:extLst>
                    <a:ext uri="{9D8B030D-6E8A-4147-A177-3AD203B41FA5}">
                      <a16:colId xmlns:a16="http://schemas.microsoft.com/office/drawing/2014/main" val="20004"/>
                    </a:ext>
                  </a:extLst>
                </a:gridCol>
              </a:tblGrid>
              <a:tr h="305247">
                <a:tc>
                  <a:txBody>
                    <a:bodyPr/>
                    <a:lstStyle/>
                    <a:p>
                      <a:pPr algn="ctr" fontAlgn="t">
                        <a:spcBef>
                          <a:spcPts val="200"/>
                        </a:spcBef>
                        <a:spcAft>
                          <a:spcPts val="0"/>
                        </a:spcAft>
                      </a:pPr>
                      <a:r>
                        <a:rPr lang="zh-TW" sz="1400" kern="1200" dirty="0" smtClean="0">
                          <a:effectLst/>
                          <a:latin typeface="微軟正黑體" pitchFamily="34" charset="-120"/>
                          <a:ea typeface="微軟正黑體" pitchFamily="34" charset="-120"/>
                        </a:rPr>
                        <a:t>序</a:t>
                      </a:r>
                      <a:endParaRPr lang="zh-TW" sz="1400" dirty="0">
                        <a:effectLst/>
                        <a:latin typeface="微軟正黑體" pitchFamily="34" charset="-120"/>
                        <a:ea typeface="微軟正黑體" pitchFamily="34" charset="-120"/>
                      </a:endParaRPr>
                    </a:p>
                  </a:txBody>
                  <a:tcPr marL="68580" marR="68580" marT="0" marB="0" anchor="ctr"/>
                </a:tc>
                <a:tc>
                  <a:txBody>
                    <a:bodyPr/>
                    <a:lstStyle/>
                    <a:p>
                      <a:pPr algn="ctr" fontAlgn="t">
                        <a:spcBef>
                          <a:spcPts val="200"/>
                        </a:spcBef>
                        <a:spcAft>
                          <a:spcPts val="0"/>
                        </a:spcAft>
                      </a:pPr>
                      <a:r>
                        <a:rPr lang="zh-TW" sz="1400" kern="1200" dirty="0">
                          <a:effectLst/>
                          <a:latin typeface="微軟正黑體" pitchFamily="34" charset="-120"/>
                          <a:ea typeface="微軟正黑體" pitchFamily="34" charset="-120"/>
                        </a:rPr>
                        <a:t>單位</a:t>
                      </a:r>
                      <a:endParaRPr lang="zh-TW" sz="1400" dirty="0">
                        <a:effectLst/>
                        <a:latin typeface="微軟正黑體" pitchFamily="34" charset="-120"/>
                        <a:ea typeface="微軟正黑體" pitchFamily="34" charset="-120"/>
                      </a:endParaRPr>
                    </a:p>
                  </a:txBody>
                  <a:tcPr marL="68580" marR="68580" marT="0" marB="0" anchor="ctr"/>
                </a:tc>
                <a:tc>
                  <a:txBody>
                    <a:bodyPr/>
                    <a:lstStyle/>
                    <a:p>
                      <a:pPr algn="ctr" fontAlgn="t">
                        <a:spcBef>
                          <a:spcPts val="200"/>
                        </a:spcBef>
                        <a:spcAft>
                          <a:spcPts val="0"/>
                        </a:spcAft>
                      </a:pPr>
                      <a:r>
                        <a:rPr lang="zh-TW" sz="1400" kern="1200" dirty="0">
                          <a:effectLst/>
                          <a:latin typeface="微軟正黑體" pitchFamily="34" charset="-120"/>
                          <a:ea typeface="微軟正黑體" pitchFamily="34" charset="-120"/>
                        </a:rPr>
                        <a:t>需求</a:t>
                      </a:r>
                      <a:r>
                        <a:rPr lang="zh-TW" sz="1400" kern="1200" dirty="0" smtClean="0">
                          <a:effectLst/>
                          <a:latin typeface="微軟正黑體" pitchFamily="34" charset="-120"/>
                          <a:ea typeface="微軟正黑體" pitchFamily="34" charset="-120"/>
                        </a:rPr>
                        <a:t>單號</a:t>
                      </a:r>
                      <a:endParaRPr lang="zh-TW" sz="1400" dirty="0">
                        <a:effectLst/>
                        <a:latin typeface="微軟正黑體" pitchFamily="34" charset="-120"/>
                        <a:ea typeface="微軟正黑體" pitchFamily="34" charset="-120"/>
                      </a:endParaRPr>
                    </a:p>
                  </a:txBody>
                  <a:tcPr marL="68580" marR="68580" marT="0" marB="0" anchor="ctr"/>
                </a:tc>
                <a:tc>
                  <a:txBody>
                    <a:bodyPr/>
                    <a:lstStyle/>
                    <a:p>
                      <a:pPr algn="ctr" fontAlgn="t">
                        <a:spcBef>
                          <a:spcPts val="200"/>
                        </a:spcBef>
                        <a:spcAft>
                          <a:spcPts val="0"/>
                        </a:spcAft>
                      </a:pPr>
                      <a:r>
                        <a:rPr lang="zh-TW" altLang="en-US" sz="1400" kern="1200" dirty="0" smtClean="0">
                          <a:effectLst/>
                          <a:latin typeface="微軟正黑體" pitchFamily="34" charset="-120"/>
                          <a:ea typeface="微軟正黑體" pitchFamily="34" charset="-120"/>
                        </a:rPr>
                        <a:t>作業</a:t>
                      </a:r>
                      <a:r>
                        <a:rPr lang="zh-TW" sz="1400" kern="1200" dirty="0" smtClean="0">
                          <a:effectLst/>
                          <a:latin typeface="微軟正黑體" pitchFamily="34" charset="-120"/>
                          <a:ea typeface="微軟正黑體" pitchFamily="34" charset="-120"/>
                        </a:rPr>
                        <a:t>名稱</a:t>
                      </a:r>
                      <a:endParaRPr lang="zh-TW" sz="1400" dirty="0">
                        <a:effectLst/>
                        <a:latin typeface="微軟正黑體" pitchFamily="34" charset="-120"/>
                        <a:ea typeface="微軟正黑體" pitchFamily="34" charset="-120"/>
                      </a:endParaRPr>
                    </a:p>
                  </a:txBody>
                  <a:tcPr marL="68580" marR="68580" marT="0" marB="0" anchor="ctr"/>
                </a:tc>
                <a:tc>
                  <a:txBody>
                    <a:bodyPr/>
                    <a:lstStyle/>
                    <a:p>
                      <a:pPr algn="ctr" fontAlgn="t">
                        <a:spcBef>
                          <a:spcPts val="200"/>
                        </a:spcBef>
                        <a:spcAft>
                          <a:spcPts val="0"/>
                        </a:spcAft>
                      </a:pPr>
                      <a:r>
                        <a:rPr lang="zh-TW" altLang="en-US" sz="1400" dirty="0" smtClean="0">
                          <a:effectLst/>
                          <a:latin typeface="微軟正黑體" pitchFamily="34" charset="-120"/>
                          <a:ea typeface="微軟正黑體" pitchFamily="34" charset="-120"/>
                        </a:rPr>
                        <a:t>進度</a:t>
                      </a:r>
                      <a:endParaRPr lang="zh-TW" sz="1400" dirty="0">
                        <a:effectLst/>
                        <a:latin typeface="微軟正黑體" pitchFamily="34" charset="-120"/>
                        <a:ea typeface="微軟正黑體" pitchFamily="34" charset="-120"/>
                      </a:endParaRPr>
                    </a:p>
                  </a:txBody>
                  <a:tcPr marL="68580" marR="68580" marT="0" marB="0" anchor="ctr"/>
                </a:tc>
                <a:extLst>
                  <a:ext uri="{0D108BD9-81ED-4DB2-BD59-A6C34878D82A}">
                    <a16:rowId xmlns:a16="http://schemas.microsoft.com/office/drawing/2014/main" val="10000"/>
                  </a:ext>
                </a:extLst>
              </a:tr>
              <a:tr h="1274290">
                <a:tc>
                  <a:txBody>
                    <a:bodyPr/>
                    <a:lstStyle/>
                    <a:p>
                      <a:pPr algn="ctr" fontAlgn="t">
                        <a:spcBef>
                          <a:spcPts val="200"/>
                        </a:spcBef>
                        <a:spcAft>
                          <a:spcPts val="0"/>
                        </a:spcAft>
                      </a:pPr>
                      <a:r>
                        <a:rPr lang="en-US" altLang="zh-TW" sz="1400" dirty="0" smtClean="0">
                          <a:solidFill>
                            <a:sysClr val="windowText" lastClr="000000"/>
                          </a:solidFill>
                          <a:effectLst/>
                          <a:latin typeface="微軟正黑體" pitchFamily="34" charset="-120"/>
                          <a:ea typeface="微軟正黑體" pitchFamily="34" charset="-120"/>
                        </a:rPr>
                        <a:t>1</a:t>
                      </a:r>
                      <a:endParaRPr lang="zh-TW" sz="1400" dirty="0">
                        <a:solidFill>
                          <a:sysClr val="windowText" lastClr="000000"/>
                        </a:solidFill>
                        <a:effectLst/>
                        <a:latin typeface="微軟正黑體" pitchFamily="34" charset="-120"/>
                        <a:ea typeface="微軟正黑體" pitchFamily="34" charset="-120"/>
                      </a:endParaRPr>
                    </a:p>
                  </a:txBody>
                  <a:tcPr marL="68580" marR="68580" marT="0" marB="0" anchor="ctr">
                    <a:solidFill>
                      <a:schemeClr val="tx2">
                        <a:lumMod val="40000"/>
                        <a:lumOff val="60000"/>
                      </a:schemeClr>
                    </a:solidFill>
                  </a:tcPr>
                </a:tc>
                <a:tc>
                  <a:txBody>
                    <a:bodyPr/>
                    <a:lstStyle/>
                    <a:p>
                      <a:pPr algn="ctr" fontAlgn="ctr"/>
                      <a:r>
                        <a:rPr lang="zh-TW" altLang="en-US" sz="1300" b="0" i="0" u="none" strike="noStrike" dirty="0" smtClean="0">
                          <a:solidFill>
                            <a:srgbClr val="000000"/>
                          </a:solidFill>
                          <a:effectLst/>
                          <a:latin typeface="微軟正黑體" pitchFamily="34" charset="-120"/>
                          <a:ea typeface="微軟正黑體" pitchFamily="34" charset="-120"/>
                        </a:rPr>
                        <a:t>不動產</a:t>
                      </a:r>
                      <a:endParaRPr lang="en-US" altLang="zh-TW" sz="1300" b="0" i="0" u="none" strike="noStrike" dirty="0" smtClean="0">
                        <a:solidFill>
                          <a:srgbClr val="000000"/>
                        </a:solidFill>
                        <a:effectLst/>
                        <a:latin typeface="微軟正黑體" pitchFamily="34" charset="-120"/>
                        <a:ea typeface="微軟正黑體" pitchFamily="34" charset="-120"/>
                      </a:endParaRPr>
                    </a:p>
                    <a:p>
                      <a:pPr algn="ctr" fontAlgn="ctr"/>
                      <a:r>
                        <a:rPr lang="zh-TW" altLang="en-US" sz="1300" b="0" i="0" u="none" strike="noStrike" dirty="0" smtClean="0">
                          <a:solidFill>
                            <a:srgbClr val="000000"/>
                          </a:solidFill>
                          <a:effectLst/>
                          <a:latin typeface="微軟正黑體" pitchFamily="34" charset="-120"/>
                          <a:ea typeface="微軟正黑體" pitchFamily="34" charset="-120"/>
                        </a:rPr>
                        <a:t>管理部</a:t>
                      </a:r>
                      <a:endParaRPr lang="zh-TW" altLang="en-US" sz="1300" b="0" i="0" u="none" strike="noStrike" dirty="0">
                        <a:solidFill>
                          <a:srgbClr val="000000"/>
                        </a:solidFill>
                        <a:effectLst/>
                        <a:latin typeface="微軟正黑體" pitchFamily="34" charset="-120"/>
                        <a:ea typeface="微軟正黑體" pitchFamily="34" charset="-120"/>
                      </a:endParaRPr>
                    </a:p>
                  </a:txBody>
                  <a:tcPr marL="68580" marR="68580" marT="0" marB="0" anchor="ctr"/>
                </a:tc>
                <a:tc>
                  <a:txBody>
                    <a:bodyPr/>
                    <a:lstStyle/>
                    <a:p>
                      <a:pPr algn="ctr" fontAlgn="ctr"/>
                      <a:r>
                        <a:rPr lang="en-US" altLang="zh-TW" sz="1300" u="none" strike="noStrike" dirty="0" smtClean="0">
                          <a:effectLst/>
                          <a:latin typeface="微軟正黑體" panose="020B0604030504040204" pitchFamily="34" charset="-120"/>
                          <a:ea typeface="微軟正黑體" panose="020B0604030504040204" pitchFamily="34" charset="-120"/>
                        </a:rPr>
                        <a:t>RE202000710</a:t>
                      </a:r>
                      <a:endParaRPr lang="zh-TW" altLang="en-US" sz="1300" u="none" strike="noStrike" dirty="0" smtClean="0">
                        <a:effectLst/>
                        <a:latin typeface="微軟正黑體" panose="020B0604030504040204" pitchFamily="34" charset="-120"/>
                        <a:ea typeface="微軟正黑體" panose="020B0604030504040204" pitchFamily="34" charset="-12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300" strike="noStrike" dirty="0" smtClean="0">
                          <a:effectLst/>
                          <a:latin typeface="微軟正黑體" panose="020B0604030504040204" pitchFamily="34" charset="-120"/>
                          <a:ea typeface="微軟正黑體" panose="020B0604030504040204" pitchFamily="34" charset="-120"/>
                        </a:rPr>
                        <a:t>接手租賃作業相關作業</a:t>
                      </a:r>
                      <a:r>
                        <a:rPr lang="en-US" altLang="zh-TW" sz="1300" strike="noStrike" dirty="0" smtClean="0">
                          <a:effectLst/>
                          <a:latin typeface="微軟正黑體" panose="020B0604030504040204" pitchFamily="34" charset="-120"/>
                          <a:ea typeface="微軟正黑體" panose="020B0604030504040204" pitchFamily="34" charset="-120"/>
                        </a:rPr>
                        <a:t>(</a:t>
                      </a:r>
                      <a:r>
                        <a:rPr lang="zh-TW" altLang="en-US" sz="1300" strike="noStrike" dirty="0" smtClean="0">
                          <a:effectLst/>
                          <a:latin typeface="微軟正黑體" panose="020B0604030504040204" pitchFamily="34" charset="-120"/>
                          <a:ea typeface="微軟正黑體" panose="020B0604030504040204" pitchFamily="34" charset="-120"/>
                        </a:rPr>
                        <a:t>信義傑仕堡、新板傑仕堡</a:t>
                      </a:r>
                      <a:r>
                        <a:rPr lang="en-US" altLang="zh-TW" sz="1300" strike="noStrike" dirty="0" smtClean="0">
                          <a:effectLst/>
                          <a:latin typeface="微軟正黑體" panose="020B0604030504040204" pitchFamily="34" charset="-120"/>
                          <a:ea typeface="微軟正黑體" panose="020B0604030504040204" pitchFamily="34" charset="-120"/>
                        </a:rPr>
                        <a:t>B</a:t>
                      </a:r>
                      <a:r>
                        <a:rPr lang="zh-TW" altLang="en-US" sz="1300" strike="noStrike" dirty="0" smtClean="0">
                          <a:effectLst/>
                          <a:latin typeface="微軟正黑體" panose="020B0604030504040204" pitchFamily="34" charset="-120"/>
                          <a:ea typeface="微軟正黑體" panose="020B0604030504040204" pitchFamily="34" charset="-120"/>
                        </a:rPr>
                        <a:t>棟</a:t>
                      </a:r>
                      <a:r>
                        <a:rPr lang="en-US" altLang="zh-TW" sz="1300" strike="noStrike" dirty="0" smtClean="0">
                          <a:effectLst/>
                          <a:latin typeface="微軟正黑體" panose="020B0604030504040204" pitchFamily="34" charset="-120"/>
                          <a:ea typeface="微軟正黑體" panose="020B0604030504040204" pitchFamily="34" charset="-120"/>
                        </a:rPr>
                        <a:t>)</a:t>
                      </a:r>
                      <a:endParaRPr lang="zh-TW" altLang="zh-TW" sz="1300" b="1" strike="noStrike" dirty="0" smtClean="0">
                        <a:solidFill>
                          <a:schemeClr val="tx1"/>
                        </a:solidFill>
                        <a:effectLst/>
                        <a:latin typeface="微軟正黑體" pitchFamily="34" charset="-120"/>
                        <a:ea typeface="微軟正黑體" pitchFamily="34" charset="-120"/>
                      </a:endParaRPr>
                    </a:p>
                  </a:txBody>
                  <a:tcPr marL="0" marR="0" marT="0" marB="0" anchor="ctr"/>
                </a:tc>
                <a:tc>
                  <a:txBody>
                    <a:bodyPr/>
                    <a:lstStyle/>
                    <a:p>
                      <a:pPr marL="1714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zh-TW" altLang="en-US" sz="1300" b="0" kern="1200" dirty="0" smtClean="0">
                          <a:solidFill>
                            <a:schemeClr val="tx1"/>
                          </a:solidFill>
                          <a:latin typeface="微軟正黑體" pitchFamily="34" charset="-120"/>
                          <a:ea typeface="微軟正黑體" pitchFamily="34" charset="-120"/>
                          <a:cs typeface="+mn-cs"/>
                        </a:rPr>
                        <a:t>不動產管理部已開始處理單筆作業，整批作業於本需求上線前仍由樓管處理</a:t>
                      </a:r>
                      <a:endParaRPr lang="en-US" altLang="zh-TW" sz="1300" b="0" kern="1200" dirty="0" smtClean="0">
                        <a:solidFill>
                          <a:schemeClr val="tx1"/>
                        </a:solidFill>
                        <a:latin typeface="微軟正黑體" pitchFamily="34" charset="-120"/>
                        <a:ea typeface="微軟正黑體" pitchFamily="34" charset="-120"/>
                        <a:cs typeface="+mn-cs"/>
                      </a:endParaRPr>
                    </a:p>
                    <a:p>
                      <a:pPr marL="1714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TW" sz="1300" b="0" kern="1200" dirty="0" smtClean="0">
                          <a:solidFill>
                            <a:schemeClr val="tx1"/>
                          </a:solidFill>
                          <a:latin typeface="微軟正黑體" pitchFamily="34" charset="-120"/>
                          <a:ea typeface="微軟正黑體" pitchFamily="34" charset="-120"/>
                          <a:cs typeface="+mn-cs"/>
                        </a:rPr>
                        <a:t>5/28</a:t>
                      </a:r>
                      <a:r>
                        <a:rPr lang="zh-TW" altLang="en-US" sz="1300" b="0" kern="1200" dirty="0" smtClean="0">
                          <a:solidFill>
                            <a:schemeClr val="tx1"/>
                          </a:solidFill>
                          <a:latin typeface="微軟正黑體" pitchFamily="34" charset="-120"/>
                          <a:ea typeface="微軟正黑體" pitchFamily="34" charset="-120"/>
                          <a:cs typeface="+mn-cs"/>
                        </a:rPr>
                        <a:t>交付</a:t>
                      </a:r>
                      <a:r>
                        <a:rPr lang="en-US" altLang="zh-TW" sz="1300" b="0" kern="1200" dirty="0" smtClean="0">
                          <a:solidFill>
                            <a:schemeClr val="tx1"/>
                          </a:solidFill>
                          <a:latin typeface="微軟正黑體" pitchFamily="34" charset="-120"/>
                          <a:ea typeface="微軟正黑體" pitchFamily="34" charset="-120"/>
                          <a:cs typeface="+mn-cs"/>
                        </a:rPr>
                        <a:t>UAT</a:t>
                      </a:r>
                      <a:endParaRPr lang="en-US" altLang="zh-TW" sz="1300" b="0" kern="1200" dirty="0" smtClean="0">
                        <a:solidFill>
                          <a:srgbClr val="0000FF"/>
                        </a:solidFill>
                        <a:latin typeface="微軟正黑體" pitchFamily="34" charset="-120"/>
                        <a:ea typeface="微軟正黑體" pitchFamily="34" charset="-120"/>
                        <a:cs typeface="+mn-cs"/>
                      </a:endParaRPr>
                    </a:p>
                    <a:p>
                      <a:pPr marL="1714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zh-TW" altLang="en-US" sz="1300" b="0" kern="1200" dirty="0" smtClean="0">
                          <a:solidFill>
                            <a:srgbClr val="0000FF"/>
                          </a:solidFill>
                          <a:latin typeface="微軟正黑體" pitchFamily="34" charset="-120"/>
                          <a:ea typeface="微軟正黑體" pitchFamily="34" charset="-120"/>
                          <a:cs typeface="+mn-cs"/>
                        </a:rPr>
                        <a:t>不動產管理課預計延至</a:t>
                      </a:r>
                      <a:r>
                        <a:rPr lang="en-US" altLang="zh-TW" sz="1300" b="0" kern="1200" dirty="0" smtClean="0">
                          <a:solidFill>
                            <a:srgbClr val="0000FF"/>
                          </a:solidFill>
                          <a:latin typeface="微軟正黑體" pitchFamily="34" charset="-120"/>
                          <a:ea typeface="微軟正黑體" pitchFamily="34" charset="-120"/>
                          <a:cs typeface="+mn-cs"/>
                        </a:rPr>
                        <a:t>7/10</a:t>
                      </a:r>
                      <a:r>
                        <a:rPr lang="zh-TW" altLang="en-US" sz="1300" b="0" kern="1200" dirty="0" smtClean="0">
                          <a:solidFill>
                            <a:srgbClr val="0000FF"/>
                          </a:solidFill>
                          <a:latin typeface="微軟正黑體" pitchFamily="34" charset="-120"/>
                          <a:ea typeface="微軟正黑體" pitchFamily="34" charset="-120"/>
                          <a:cs typeface="+mn-cs"/>
                        </a:rPr>
                        <a:t>初測完成，</a:t>
                      </a:r>
                      <a:r>
                        <a:rPr lang="zh-TW" altLang="en-US" sz="1300" b="0" kern="1200" dirty="0" smtClean="0">
                          <a:solidFill>
                            <a:schemeClr val="tx1"/>
                          </a:solidFill>
                          <a:latin typeface="微軟正黑體" pitchFamily="34" charset="-120"/>
                          <a:ea typeface="微軟正黑體" pitchFamily="34" charset="-120"/>
                          <a:cs typeface="+mn-cs"/>
                        </a:rPr>
                        <a:t>不動產業務課、樓管已測試完成</a:t>
                      </a:r>
                      <a:endParaRPr lang="en-US" altLang="zh-TW" sz="1300" b="0" kern="1200" dirty="0" smtClean="0">
                        <a:solidFill>
                          <a:schemeClr val="tx1"/>
                        </a:solidFill>
                        <a:latin typeface="微軟正黑體" pitchFamily="34" charset="-120"/>
                        <a:ea typeface="微軟正黑體" pitchFamily="34" charset="-120"/>
                        <a:cs typeface="+mn-cs"/>
                      </a:endParaRPr>
                    </a:p>
                    <a:p>
                      <a:pPr marL="171450" marR="0" lvl="1"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zh-TW" altLang="en-US" sz="1300" b="0" kern="1200" dirty="0" smtClean="0">
                          <a:solidFill>
                            <a:srgbClr val="0070C0"/>
                          </a:solidFill>
                          <a:latin typeface="微軟正黑體" pitchFamily="34" charset="-120"/>
                          <a:ea typeface="微軟正黑體" pitchFamily="34" charset="-120"/>
                          <a:cs typeface="+mn-cs"/>
                        </a:rPr>
                        <a:t>文件修改中，預計延至</a:t>
                      </a:r>
                      <a:r>
                        <a:rPr lang="en-US" altLang="zh-TW" sz="1300" b="0" kern="1200" dirty="0" smtClean="0">
                          <a:solidFill>
                            <a:srgbClr val="0070C0"/>
                          </a:solidFill>
                          <a:latin typeface="微軟正黑體" pitchFamily="34" charset="-120"/>
                          <a:ea typeface="微軟正黑體" pitchFamily="34" charset="-120"/>
                          <a:cs typeface="+mn-cs"/>
                        </a:rPr>
                        <a:t>7/17</a:t>
                      </a:r>
                      <a:r>
                        <a:rPr lang="zh-TW" altLang="en-US" sz="1300" b="0" kern="1200" dirty="0" smtClean="0">
                          <a:solidFill>
                            <a:srgbClr val="0070C0"/>
                          </a:solidFill>
                          <a:latin typeface="微軟正黑體" pitchFamily="34" charset="-120"/>
                          <a:ea typeface="微軟正黑體" pitchFamily="34" charset="-120"/>
                          <a:cs typeface="+mn-cs"/>
                        </a:rPr>
                        <a:t>完成</a:t>
                      </a:r>
                      <a:endParaRPr lang="en-US" altLang="zh-TW" sz="1300" b="0" kern="1200" dirty="0" smtClean="0">
                        <a:solidFill>
                          <a:srgbClr val="0070C0"/>
                        </a:solidFill>
                        <a:latin typeface="微軟正黑體" pitchFamily="34" charset="-120"/>
                        <a:ea typeface="微軟正黑體" pitchFamily="34" charset="-120"/>
                        <a:cs typeface="+mn-cs"/>
                      </a:endParaRPr>
                    </a:p>
                  </a:txBody>
                  <a:tcPr marL="68580" marR="68580" marT="0" marB="0" anchor="ctr"/>
                </a:tc>
                <a:extLst>
                  <a:ext uri="{0D108BD9-81ED-4DB2-BD59-A6C34878D82A}">
                    <a16:rowId xmlns:a16="http://schemas.microsoft.com/office/drawing/2014/main" val="10003"/>
                  </a:ext>
                </a:extLst>
              </a:tr>
              <a:tr h="576064">
                <a:tc>
                  <a:txBody>
                    <a:bodyPr/>
                    <a:lstStyle/>
                    <a:p>
                      <a:pPr algn="ctr" fontAlgn="t">
                        <a:spcBef>
                          <a:spcPts val="200"/>
                        </a:spcBef>
                        <a:spcAft>
                          <a:spcPts val="0"/>
                        </a:spcAft>
                      </a:pPr>
                      <a:r>
                        <a:rPr lang="en-US" altLang="zh-TW" sz="1300" strike="noStrike" dirty="0" smtClean="0">
                          <a:solidFill>
                            <a:schemeClr val="tx1"/>
                          </a:solidFill>
                          <a:effectLst/>
                          <a:latin typeface="微軟正黑體" pitchFamily="34" charset="-120"/>
                          <a:ea typeface="微軟正黑體" pitchFamily="34" charset="-120"/>
                        </a:rPr>
                        <a:t>2</a:t>
                      </a:r>
                      <a:endParaRPr lang="zh-TW" sz="1300" strike="noStrike" dirty="0">
                        <a:solidFill>
                          <a:schemeClr val="tx1"/>
                        </a:solidFill>
                        <a:effectLst/>
                        <a:latin typeface="微軟正黑體" pitchFamily="34" charset="-120"/>
                        <a:ea typeface="微軟正黑體" pitchFamily="34" charset="-120"/>
                      </a:endParaRPr>
                    </a:p>
                  </a:txBody>
                  <a:tcPr marL="68580" marR="68580" marT="0" marB="0" anchor="ctr">
                    <a:solidFill>
                      <a:schemeClr val="tx2">
                        <a:lumMod val="40000"/>
                        <a:lumOff val="60000"/>
                      </a:schemeClr>
                    </a:solidFill>
                  </a:tcPr>
                </a:tc>
                <a:tc>
                  <a:txBody>
                    <a:bodyPr/>
                    <a:lstStyle/>
                    <a:p>
                      <a:pPr algn="ctr">
                        <a:spcBef>
                          <a:spcPts val="200"/>
                        </a:spcBef>
                        <a:spcAft>
                          <a:spcPts val="200"/>
                        </a:spcAft>
                      </a:pPr>
                      <a:r>
                        <a:rPr lang="zh-TW" altLang="en-US" sz="1300" strike="noStrike" dirty="0" smtClean="0">
                          <a:solidFill>
                            <a:schemeClr val="tx1"/>
                          </a:solidFill>
                          <a:effectLst/>
                          <a:latin typeface="微軟正黑體" pitchFamily="34" charset="-120"/>
                          <a:ea typeface="微軟正黑體" pitchFamily="34" charset="-120"/>
                        </a:rPr>
                        <a:t>投資資訊部</a:t>
                      </a:r>
                      <a:endParaRPr lang="zh-TW" sz="1300" strike="noStrike" dirty="0">
                        <a:solidFill>
                          <a:schemeClr val="tx1"/>
                        </a:solidFill>
                        <a:effectLst/>
                        <a:latin typeface="微軟正黑體" pitchFamily="34" charset="-120"/>
                        <a:ea typeface="微軟正黑體" pitchFamily="34" charset="-120"/>
                      </a:endParaRPr>
                    </a:p>
                  </a:txBody>
                  <a:tcPr marL="68580" marR="68580" marT="0" marB="0" anchor="ctr"/>
                </a:tc>
                <a:tc>
                  <a:txBody>
                    <a:bodyPr/>
                    <a:lstStyle/>
                    <a:p>
                      <a:pPr algn="ctr" fontAlgn="ctr"/>
                      <a:r>
                        <a:rPr lang="en-US" altLang="zh-TW" sz="1300" b="0" i="0" u="none" strike="noStrike" dirty="0" smtClean="0">
                          <a:solidFill>
                            <a:schemeClr val="tx1"/>
                          </a:solidFill>
                          <a:effectLst/>
                          <a:latin typeface="微軟正黑體" pitchFamily="34" charset="-120"/>
                          <a:ea typeface="微軟正黑體" pitchFamily="34" charset="-120"/>
                        </a:rPr>
                        <a:t>RE202001752</a:t>
                      </a:r>
                      <a:endParaRPr lang="en-US" sz="1300" b="0" i="0" u="none" strike="noStrike" dirty="0">
                        <a:solidFill>
                          <a:schemeClr val="tx1"/>
                        </a:solidFill>
                        <a:effectLst/>
                        <a:latin typeface="微軟正黑體" pitchFamily="34" charset="-120"/>
                        <a:ea typeface="微軟正黑體" pitchFamily="34" charset="-120"/>
                      </a:endParaRPr>
                    </a:p>
                  </a:txBody>
                  <a:tcPr marL="0" marR="0" marT="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300" b="0" i="0" u="none" strike="noStrike" dirty="0" smtClean="0">
                          <a:solidFill>
                            <a:schemeClr val="tx1"/>
                          </a:solidFill>
                          <a:effectLst/>
                          <a:latin typeface="微軟正黑體" pitchFamily="34" charset="-120"/>
                          <a:ea typeface="微軟正黑體" pitchFamily="34" charset="-120"/>
                        </a:rPr>
                        <a:t>限制權限資料維護功能</a:t>
                      </a:r>
                      <a:endParaRPr lang="en-US" altLang="zh-TW" sz="1300" b="0" i="0" u="none" strike="noStrike" dirty="0" smtClean="0">
                        <a:solidFill>
                          <a:schemeClr val="tx1"/>
                        </a:solidFill>
                        <a:effectLst/>
                        <a:latin typeface="微軟正黑體" pitchFamily="34" charset="-120"/>
                        <a:ea typeface="微軟正黑體" pitchFamily="34" charset="-120"/>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TW" sz="1200" b="0" strike="noStrike" dirty="0" smtClean="0">
                          <a:solidFill>
                            <a:schemeClr val="tx1"/>
                          </a:solidFill>
                          <a:effectLst/>
                          <a:latin typeface="微軟正黑體" pitchFamily="34" charset="-120"/>
                          <a:ea typeface="微軟正黑體" pitchFamily="34" charset="-120"/>
                        </a:rPr>
                        <a:t>(RE202000710</a:t>
                      </a:r>
                      <a:r>
                        <a:rPr lang="zh-TW" altLang="en-US" sz="1200" b="0" strike="noStrike" dirty="0" smtClean="0">
                          <a:solidFill>
                            <a:schemeClr val="tx1"/>
                          </a:solidFill>
                          <a:effectLst/>
                          <a:latin typeface="微軟正黑體" pitchFamily="34" charset="-120"/>
                          <a:ea typeface="微軟正黑體" pitchFamily="34" charset="-120"/>
                        </a:rPr>
                        <a:t>需求</a:t>
                      </a:r>
                      <a:r>
                        <a:rPr lang="en-US" altLang="zh-TW" sz="1200" b="0" strike="noStrike" dirty="0" smtClean="0">
                          <a:solidFill>
                            <a:schemeClr val="tx1"/>
                          </a:solidFill>
                          <a:effectLst/>
                          <a:latin typeface="微軟正黑體" pitchFamily="34" charset="-120"/>
                          <a:ea typeface="微軟正黑體" pitchFamily="34" charset="-120"/>
                        </a:rPr>
                        <a:t>table</a:t>
                      </a:r>
                      <a:r>
                        <a:rPr lang="zh-TW" altLang="en-US" sz="1200" b="0" strike="noStrike" dirty="0" smtClean="0">
                          <a:solidFill>
                            <a:schemeClr val="tx1"/>
                          </a:solidFill>
                          <a:effectLst/>
                          <a:latin typeface="微軟正黑體" pitchFamily="34" charset="-120"/>
                          <a:ea typeface="微軟正黑體" pitchFamily="34" charset="-120"/>
                        </a:rPr>
                        <a:t>畫面維護</a:t>
                      </a:r>
                      <a:r>
                        <a:rPr lang="en-US" altLang="zh-TW" sz="1200" b="0" strike="noStrike" dirty="0" smtClean="0">
                          <a:solidFill>
                            <a:schemeClr val="tx1"/>
                          </a:solidFill>
                          <a:effectLst/>
                          <a:latin typeface="微軟正黑體" pitchFamily="34" charset="-120"/>
                          <a:ea typeface="微軟正黑體" pitchFamily="34" charset="-120"/>
                        </a:rPr>
                        <a:t>)</a:t>
                      </a:r>
                      <a:endParaRPr lang="zh-TW" altLang="zh-TW" sz="1200" b="0" strike="noStrike" dirty="0" smtClean="0">
                        <a:solidFill>
                          <a:schemeClr val="tx1"/>
                        </a:solidFill>
                        <a:effectLst/>
                        <a:latin typeface="微軟正黑體" pitchFamily="34" charset="-120"/>
                        <a:ea typeface="微軟正黑體" pitchFamily="34" charset="-120"/>
                      </a:endParaRPr>
                    </a:p>
                  </a:txBody>
                  <a:tcPr marL="0" marR="0" marT="0" marB="0" anchor="ctr"/>
                </a:tc>
                <a:tc>
                  <a:txBody>
                    <a:bodyPr/>
                    <a:lstStyle/>
                    <a:p>
                      <a:pPr marL="0" marR="0" lvl="0" indent="0" algn="l" defTabSz="914400" rtl="0" eaLnBrk="1" fontAlgn="auto" latinLnBrk="0" hangingPunct="1">
                        <a:lnSpc>
                          <a:spcPct val="100000"/>
                        </a:lnSpc>
                        <a:spcBef>
                          <a:spcPts val="200"/>
                        </a:spcBef>
                        <a:spcAft>
                          <a:spcPts val="200"/>
                        </a:spcAft>
                        <a:buClrTx/>
                        <a:buSzTx/>
                        <a:buFont typeface="+mj-lt"/>
                        <a:buNone/>
                        <a:tabLst/>
                        <a:defRPr/>
                      </a:pPr>
                      <a:r>
                        <a:rPr lang="en-US" altLang="zh-TW" sz="1300" u="none" strike="noStrike" dirty="0" smtClean="0">
                          <a:solidFill>
                            <a:schemeClr val="tx1"/>
                          </a:solidFill>
                          <a:effectLst/>
                          <a:latin typeface="微軟正黑體" panose="020B0604030504040204" pitchFamily="34" charset="-120"/>
                          <a:ea typeface="微軟正黑體" panose="020B0604030504040204" pitchFamily="34" charset="-120"/>
                        </a:rPr>
                        <a:t>6/19</a:t>
                      </a:r>
                      <a:r>
                        <a:rPr lang="zh-TW" altLang="en-US" sz="1300" u="none" strike="noStrike" dirty="0" smtClean="0">
                          <a:solidFill>
                            <a:schemeClr val="tx1"/>
                          </a:solidFill>
                          <a:effectLst/>
                          <a:latin typeface="微軟正黑體" panose="020B0604030504040204" pitchFamily="34" charset="-120"/>
                          <a:ea typeface="微軟正黑體" panose="020B0604030504040204" pitchFamily="34" charset="-120"/>
                        </a:rPr>
                        <a:t>提供</a:t>
                      </a:r>
                      <a:r>
                        <a:rPr lang="zh-TW" altLang="en-US" sz="1300" dirty="0" smtClean="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需求規格給</a:t>
                      </a:r>
                      <a:r>
                        <a:rPr lang="zh-TW" altLang="en-US" sz="1300" u="none" strike="noStrike" dirty="0" smtClean="0">
                          <a:solidFill>
                            <a:schemeClr val="tx1"/>
                          </a:solidFill>
                          <a:effectLst/>
                          <a:latin typeface="微軟正黑體" panose="020B0604030504040204" pitchFamily="34" charset="-120"/>
                          <a:ea typeface="微軟正黑體" panose="020B0604030504040204" pitchFamily="34" charset="-120"/>
                        </a:rPr>
                        <a:t>廠商評估開發工時，因使用人天數過多，改為自行修改，</a:t>
                      </a:r>
                      <a:r>
                        <a:rPr lang="zh-TW" altLang="en-US" sz="1300" u="none" strike="noStrike" dirty="0" smtClean="0">
                          <a:solidFill>
                            <a:srgbClr val="0070C0"/>
                          </a:solidFill>
                          <a:effectLst/>
                          <a:latin typeface="微軟正黑體" panose="020B0604030504040204" pitchFamily="34" charset="-120"/>
                          <a:ea typeface="微軟正黑體" panose="020B0604030504040204" pitchFamily="34" charset="-120"/>
                        </a:rPr>
                        <a:t>排序中。</a:t>
                      </a:r>
                      <a:endParaRPr lang="en-US" altLang="zh-TW" sz="1300" u="none" strike="noStrike" dirty="0" smtClean="0">
                        <a:solidFill>
                          <a:srgbClr val="0070C0"/>
                        </a:solidFill>
                        <a:effectLst/>
                        <a:latin typeface="微軟正黑體" panose="020B0604030504040204" pitchFamily="34" charset="-120"/>
                        <a:ea typeface="微軟正黑體" panose="020B0604030504040204" pitchFamily="34" charset="-120"/>
                      </a:endParaRPr>
                    </a:p>
                  </a:txBody>
                  <a:tcPr marL="68580" marR="68580" marT="0" marB="0" anchor="ctr"/>
                </a:tc>
                <a:extLst>
                  <a:ext uri="{0D108BD9-81ED-4DB2-BD59-A6C34878D82A}">
                    <a16:rowId xmlns:a16="http://schemas.microsoft.com/office/drawing/2014/main" val="3524603513"/>
                  </a:ext>
                </a:extLst>
              </a:tr>
            </a:tbl>
          </a:graphicData>
        </a:graphic>
      </p:graphicFrame>
    </p:spTree>
    <p:extLst>
      <p:ext uri="{BB962C8B-B14F-4D97-AF65-F5344CB8AC3E}">
        <p14:creationId xmlns:p14="http://schemas.microsoft.com/office/powerpoint/2010/main" val="16546135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bwMode="auto">
          <a:xfrm>
            <a:off x="323859" y="733389"/>
            <a:ext cx="6246813" cy="538037"/>
          </a:xfrm>
          <a:prstGeom prst="rect">
            <a:avLst/>
          </a:prstGeom>
          <a:solidFill>
            <a:srgbClr val="3333CC">
              <a:lumMod val="75000"/>
            </a:srgbClr>
          </a:solidFill>
          <a:ln w="9525">
            <a:noFill/>
            <a:miter lim="800000"/>
            <a:headEnd/>
            <a:tailEnd/>
          </a:ln>
        </p:spPr>
        <p:txBody>
          <a:bodyPr/>
          <a:lstStyle>
            <a:lvl1pPr algn="l" rtl="0" eaLnBrk="0" fontAlgn="base" hangingPunct="0">
              <a:spcBef>
                <a:spcPct val="0"/>
              </a:spcBef>
              <a:spcAft>
                <a:spcPct val="0"/>
              </a:spcAft>
              <a:defRPr kumimoji="1" sz="2800" b="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fontAlgn="auto">
              <a:spcBef>
                <a:spcPts val="0"/>
              </a:spcBef>
              <a:spcAft>
                <a:spcPts val="0"/>
              </a:spcAft>
              <a:defRPr/>
            </a:pPr>
            <a:r>
              <a:rPr lang="zh-TW" altLang="en-US" u="none" kern="0" dirty="0">
                <a:solidFill>
                  <a:srgbClr val="FFFFFF"/>
                </a:solidFill>
              </a:rPr>
              <a:t>不動產系統重大事件</a:t>
            </a:r>
            <a:r>
              <a:rPr lang="en-US" altLang="zh-TW" u="none" kern="0" dirty="0">
                <a:solidFill>
                  <a:srgbClr val="FFFFFF"/>
                </a:solidFill>
              </a:rPr>
              <a:t>/</a:t>
            </a:r>
            <a:r>
              <a:rPr lang="zh-TW" altLang="en-US" u="none" kern="0" dirty="0">
                <a:solidFill>
                  <a:srgbClr val="FFFFFF"/>
                </a:solidFill>
              </a:rPr>
              <a:t>需求說明</a:t>
            </a:r>
            <a:r>
              <a:rPr lang="en-US" altLang="zh-TW" u="none" kern="0" dirty="0">
                <a:solidFill>
                  <a:srgbClr val="FFFFFF"/>
                </a:solidFill>
              </a:rPr>
              <a:t>(3/4)</a:t>
            </a:r>
          </a:p>
        </p:txBody>
      </p:sp>
      <p:sp>
        <p:nvSpPr>
          <p:cNvPr id="7" name="矩形 3"/>
          <p:cNvSpPr>
            <a:spLocks noChangeArrowheads="1"/>
          </p:cNvSpPr>
          <p:nvPr/>
        </p:nvSpPr>
        <p:spPr bwMode="auto">
          <a:xfrm>
            <a:off x="177955" y="1269555"/>
            <a:ext cx="8531814"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lang="en-US" altLang="zh-TW" sz="1300" u="none" dirty="0">
                <a:solidFill>
                  <a:srgbClr val="000000"/>
                </a:solidFill>
                <a:latin typeface="微軟正黑體" pitchFamily="34" charset="-120"/>
                <a:ea typeface="微軟正黑體" pitchFamily="34" charset="-120"/>
              </a:rPr>
              <a:t>VS</a:t>
            </a:r>
            <a:r>
              <a:rPr lang="zh-TW" altLang="en-US" sz="1300" u="none" dirty="0">
                <a:solidFill>
                  <a:srgbClr val="000000"/>
                </a:solidFill>
                <a:latin typeface="微軟正黑體" pitchFamily="34" charset="-120"/>
                <a:ea typeface="微軟正黑體" pitchFamily="34" charset="-120"/>
              </a:rPr>
              <a:t>升級</a:t>
            </a:r>
            <a:endParaRPr lang="en-US" altLang="zh-TW" sz="1300" u="none" dirty="0">
              <a:solidFill>
                <a:srgbClr val="000000"/>
              </a:solidFill>
              <a:latin typeface="微軟正黑體" pitchFamily="34" charset="-120"/>
              <a:ea typeface="微軟正黑體" pitchFamily="34" charset="-120"/>
            </a:endParaRPr>
          </a:p>
          <a:p>
            <a:pPr marL="790575" lvl="1" indent="-342900">
              <a:buFont typeface="+mj-lt"/>
              <a:buAutoNum type="arabicPeriod"/>
            </a:pPr>
            <a:r>
              <a:rPr lang="zh-TW" altLang="en-US" sz="1300" u="none" dirty="0">
                <a:solidFill>
                  <a:srgbClr val="000000"/>
                </a:solidFill>
                <a:latin typeface="微軟正黑體" pitchFamily="34" charset="-120"/>
                <a:ea typeface="微軟正黑體" pitchFamily="34" charset="-120"/>
              </a:rPr>
              <a:t>預計由</a:t>
            </a:r>
            <a:r>
              <a:rPr lang="en-US" altLang="zh-TW" sz="1300" u="none" dirty="0">
                <a:solidFill>
                  <a:srgbClr val="000000"/>
                </a:solidFill>
                <a:latin typeface="微軟正黑體" pitchFamily="34" charset="-120"/>
                <a:ea typeface="微軟正黑體" pitchFamily="34" charset="-120"/>
              </a:rPr>
              <a:t>VS2005(.NET2.0)</a:t>
            </a:r>
            <a:r>
              <a:rPr lang="zh-TW" altLang="en-US" sz="1300" u="none" dirty="0">
                <a:solidFill>
                  <a:srgbClr val="000000"/>
                </a:solidFill>
                <a:latin typeface="微軟正黑體" pitchFamily="34" charset="-120"/>
                <a:ea typeface="微軟正黑體" pitchFamily="34" charset="-120"/>
              </a:rPr>
              <a:t>升級為</a:t>
            </a:r>
            <a:r>
              <a:rPr lang="en-US" altLang="zh-TW" sz="1300" u="none" dirty="0">
                <a:solidFill>
                  <a:srgbClr val="000000"/>
                </a:solidFill>
                <a:latin typeface="微軟正黑體" pitchFamily="34" charset="-120"/>
                <a:ea typeface="微軟正黑體" pitchFamily="34" charset="-120"/>
              </a:rPr>
              <a:t>VS2010(.NET4.0</a:t>
            </a:r>
            <a:r>
              <a:rPr lang="zh-TW" altLang="en-US" sz="1300" u="none" dirty="0">
                <a:solidFill>
                  <a:srgbClr val="000000"/>
                </a:solidFill>
                <a:latin typeface="微軟正黑體" pitchFamily="34" charset="-120"/>
                <a:ea typeface="微軟正黑體" pitchFamily="34" charset="-120"/>
              </a:rPr>
              <a:t>或</a:t>
            </a:r>
            <a:r>
              <a:rPr lang="en-US" altLang="zh-TW" sz="1300" u="none" dirty="0">
                <a:solidFill>
                  <a:srgbClr val="000000"/>
                </a:solidFill>
                <a:latin typeface="微軟正黑體" pitchFamily="34" charset="-120"/>
                <a:ea typeface="微軟正黑體" pitchFamily="34" charset="-120"/>
              </a:rPr>
              <a:t>3.5)</a:t>
            </a:r>
          </a:p>
          <a:p>
            <a:pPr marL="790575" lvl="1" indent="-342900">
              <a:buFont typeface="+mj-lt"/>
              <a:buAutoNum type="arabicPeriod"/>
            </a:pPr>
            <a:r>
              <a:rPr lang="zh-TW" altLang="en-US" sz="1300" u="none" dirty="0">
                <a:solidFill>
                  <a:srgbClr val="000000"/>
                </a:solidFill>
                <a:latin typeface="微軟正黑體" pitchFamily="34" charset="-120"/>
                <a:ea typeface="微軟正黑體" pitchFamily="34" charset="-120"/>
              </a:rPr>
              <a:t>升級原因：</a:t>
            </a:r>
            <a:endParaRPr lang="en-US" altLang="zh-TW" sz="1300" u="none" dirty="0">
              <a:solidFill>
                <a:srgbClr val="000000"/>
              </a:solidFill>
              <a:latin typeface="微軟正黑體" pitchFamily="34" charset="-120"/>
              <a:ea typeface="微軟正黑體" pitchFamily="34" charset="-120"/>
            </a:endParaRPr>
          </a:p>
          <a:p>
            <a:pPr marL="1247775" lvl="2" indent="-342900">
              <a:buFont typeface="+mj-lt"/>
              <a:buAutoNum type="alphaLcParenR"/>
            </a:pPr>
            <a:r>
              <a:rPr lang="zh-TW" altLang="en-US" sz="1300" u="none" dirty="0">
                <a:solidFill>
                  <a:srgbClr val="000000"/>
                </a:solidFill>
                <a:latin typeface="微軟正黑體" pitchFamily="34" charset="-120"/>
                <a:ea typeface="微軟正黑體" pitchFamily="34" charset="-120"/>
              </a:rPr>
              <a:t>新的程式技術和新套件：升級後更容易開發新功能和減少程式碼，程式開發會更順利與更容易維護。</a:t>
            </a:r>
            <a:endParaRPr lang="en-US" altLang="zh-TW" sz="1300" u="none" dirty="0">
              <a:solidFill>
                <a:srgbClr val="000000"/>
              </a:solidFill>
              <a:latin typeface="微軟正黑體" pitchFamily="34" charset="-120"/>
              <a:ea typeface="微軟正黑體" pitchFamily="34" charset="-120"/>
            </a:endParaRPr>
          </a:p>
          <a:p>
            <a:pPr marL="1247775" lvl="2" indent="-342900">
              <a:buFont typeface="+mj-lt"/>
              <a:buAutoNum type="alphaLcParenR"/>
            </a:pPr>
            <a:r>
              <a:rPr lang="en-US" altLang="zh-TW" sz="1300" u="none" dirty="0">
                <a:solidFill>
                  <a:srgbClr val="000000"/>
                </a:solidFill>
                <a:latin typeface="微軟正黑體" pitchFamily="34" charset="-120"/>
                <a:ea typeface="微軟正黑體" pitchFamily="34" charset="-120"/>
              </a:rPr>
              <a:t>Windows Update</a:t>
            </a:r>
            <a:r>
              <a:rPr lang="zh-TW" altLang="en-US" sz="1300" u="none" dirty="0">
                <a:solidFill>
                  <a:srgbClr val="000000"/>
                </a:solidFill>
                <a:latin typeface="微軟正黑體" pitchFamily="34" charset="-120"/>
                <a:ea typeface="微軟正黑體" pitchFamily="34" charset="-120"/>
              </a:rPr>
              <a:t>：目前只提供</a:t>
            </a:r>
            <a:r>
              <a:rPr lang="en-US" altLang="zh-TW" sz="1300" u="none" dirty="0">
                <a:solidFill>
                  <a:srgbClr val="000000"/>
                </a:solidFill>
                <a:latin typeface="微軟正黑體" pitchFamily="34" charset="-120"/>
                <a:ea typeface="微軟正黑體" pitchFamily="34" charset="-120"/>
              </a:rPr>
              <a:t>.NET Framework 3.5</a:t>
            </a:r>
            <a:r>
              <a:rPr lang="zh-TW" altLang="en-US" sz="1300" u="none" dirty="0">
                <a:solidFill>
                  <a:srgbClr val="000000"/>
                </a:solidFill>
                <a:latin typeface="微軟正黑體" pitchFamily="34" charset="-120"/>
                <a:ea typeface="微軟正黑體" pitchFamily="34" charset="-120"/>
              </a:rPr>
              <a:t>以上的更新，不會更新</a:t>
            </a:r>
            <a:r>
              <a:rPr lang="en-US" altLang="zh-TW" sz="1300" u="none" dirty="0">
                <a:solidFill>
                  <a:srgbClr val="000000"/>
                </a:solidFill>
                <a:latin typeface="微軟正黑體" pitchFamily="34" charset="-120"/>
                <a:ea typeface="微軟正黑體" pitchFamily="34" charset="-120"/>
              </a:rPr>
              <a:t>2.0 </a:t>
            </a:r>
            <a:r>
              <a:rPr lang="zh-TW" altLang="en-US" sz="1300" u="none" dirty="0">
                <a:solidFill>
                  <a:srgbClr val="000000"/>
                </a:solidFill>
                <a:latin typeface="微軟正黑體" pitchFamily="34" charset="-120"/>
                <a:ea typeface="微軟正黑體" pitchFamily="34" charset="-120"/>
              </a:rPr>
              <a:t>。</a:t>
            </a:r>
            <a:endParaRPr lang="en-US" altLang="zh-TW" sz="1300" u="none" dirty="0">
              <a:solidFill>
                <a:srgbClr val="000000"/>
              </a:solidFill>
              <a:latin typeface="微軟正黑體" pitchFamily="34" charset="-120"/>
              <a:ea typeface="微軟正黑體" pitchFamily="34" charset="-120"/>
            </a:endParaRPr>
          </a:p>
          <a:p>
            <a:pPr marL="1247775" lvl="2" indent="-342900">
              <a:buFont typeface="+mj-lt"/>
              <a:buAutoNum type="alphaLcParenR"/>
            </a:pPr>
            <a:r>
              <a:rPr lang="en-US" altLang="zh-TW" sz="1300" u="none" dirty="0">
                <a:solidFill>
                  <a:srgbClr val="000000"/>
                </a:solidFill>
                <a:latin typeface="微軟正黑體" pitchFamily="34" charset="-120"/>
                <a:ea typeface="微軟正黑體" pitchFamily="34" charset="-120"/>
              </a:rPr>
              <a:t>TFS</a:t>
            </a:r>
            <a:r>
              <a:rPr lang="zh-TW" altLang="en-US" sz="1300" u="none" dirty="0">
                <a:solidFill>
                  <a:srgbClr val="000000"/>
                </a:solidFill>
                <a:latin typeface="微軟正黑體" pitchFamily="34" charset="-120"/>
                <a:ea typeface="微軟正黑體" pitchFamily="34" charset="-120"/>
              </a:rPr>
              <a:t>：上版方式是否可直接由資系部處理，需升級後確認，目前自行包版後提供資系部將檔案放入</a:t>
            </a:r>
            <a:r>
              <a:rPr lang="en-US" altLang="zh-TW" sz="1300" u="none" dirty="0">
                <a:solidFill>
                  <a:srgbClr val="000000"/>
                </a:solidFill>
                <a:latin typeface="微軟正黑體" pitchFamily="34" charset="-120"/>
                <a:ea typeface="微軟正黑體" pitchFamily="34" charset="-120"/>
              </a:rPr>
              <a:t>AP</a:t>
            </a:r>
            <a:r>
              <a:rPr lang="zh-TW" altLang="en-US" sz="1300" u="none" dirty="0">
                <a:solidFill>
                  <a:srgbClr val="000000"/>
                </a:solidFill>
                <a:latin typeface="微軟正黑體" pitchFamily="34" charset="-120"/>
                <a:ea typeface="微軟正黑體" pitchFamily="34" charset="-120"/>
              </a:rPr>
              <a:t>。</a:t>
            </a:r>
            <a:endParaRPr lang="en-US" altLang="zh-TW" sz="1300" u="none" dirty="0">
              <a:solidFill>
                <a:srgbClr val="000000"/>
              </a:solidFill>
              <a:latin typeface="微軟正黑體" pitchFamily="34" charset="-120"/>
              <a:ea typeface="微軟正黑體" pitchFamily="34" charset="-120"/>
            </a:endParaRPr>
          </a:p>
          <a:p>
            <a:pPr marL="790575" lvl="1" indent="-342900">
              <a:buFont typeface="+mj-lt"/>
              <a:buAutoNum type="arabicPeriod"/>
            </a:pPr>
            <a:r>
              <a:rPr lang="zh-TW" altLang="en-US" sz="1300" u="none" dirty="0">
                <a:solidFill>
                  <a:srgbClr val="000000"/>
                </a:solidFill>
                <a:latin typeface="微軟正黑體" pitchFamily="34" charset="-120"/>
                <a:ea typeface="微軟正黑體" pitchFamily="34" charset="-120"/>
              </a:rPr>
              <a:t>做法：預計以之前昱勝提供之做法升級，</a:t>
            </a:r>
            <a:r>
              <a:rPr lang="zh-TW" altLang="en-US" sz="1300" u="none" dirty="0">
                <a:solidFill>
                  <a:prstClr val="black"/>
                </a:solidFill>
                <a:latin typeface="微軟正黑體" pitchFamily="34" charset="-120"/>
                <a:ea typeface="微軟正黑體" pitchFamily="34" charset="-120"/>
              </a:rPr>
              <a:t>實際升級時逐項更改錯誤項目，</a:t>
            </a:r>
            <a:r>
              <a:rPr lang="zh-TW" altLang="en-US" sz="1300" u="none" dirty="0">
                <a:solidFill>
                  <a:srgbClr val="0070C0"/>
                </a:solidFill>
                <a:latin typeface="微軟正黑體" pitchFamily="34" charset="-120"/>
                <a:ea typeface="微軟正黑體" pitchFamily="34" charset="-120"/>
              </a:rPr>
              <a:t>先請慕凡更改，如有需要廠商協助再提出，使用人天數再與廠商討論</a:t>
            </a:r>
            <a:r>
              <a:rPr lang="en-US" altLang="zh-TW" sz="1300" u="none" dirty="0">
                <a:solidFill>
                  <a:srgbClr val="0070C0"/>
                </a:solidFill>
                <a:latin typeface="微軟正黑體" pitchFamily="34" charset="-120"/>
                <a:ea typeface="微軟正黑體" pitchFamily="34" charset="-120"/>
              </a:rPr>
              <a:t>(</a:t>
            </a:r>
            <a:r>
              <a:rPr lang="zh-TW" altLang="en-US" sz="1300" u="none" dirty="0">
                <a:solidFill>
                  <a:srgbClr val="0070C0"/>
                </a:solidFill>
                <a:latin typeface="微軟正黑體" pitchFamily="34" charset="-120"/>
                <a:ea typeface="微軟正黑體" pitchFamily="34" charset="-120"/>
              </a:rPr>
              <a:t>或使用在新需求</a:t>
            </a:r>
            <a:r>
              <a:rPr lang="en-US" altLang="zh-TW" sz="1300" u="none" dirty="0">
                <a:solidFill>
                  <a:srgbClr val="0070C0"/>
                </a:solidFill>
                <a:latin typeface="微軟正黑體" pitchFamily="34" charset="-120"/>
                <a:ea typeface="微軟正黑體" pitchFamily="34" charset="-120"/>
              </a:rPr>
              <a:t>)</a:t>
            </a:r>
          </a:p>
          <a:p>
            <a:pPr marL="790575" lvl="1" indent="-342900">
              <a:buFont typeface="+mj-lt"/>
              <a:buAutoNum type="arabicPeriod"/>
            </a:pPr>
            <a:r>
              <a:rPr lang="zh-TW" altLang="en-US" sz="1300" u="none" dirty="0">
                <a:solidFill>
                  <a:prstClr val="black"/>
                </a:solidFill>
                <a:latin typeface="微軟正黑體" pitchFamily="34" charset="-120"/>
                <a:ea typeface="微軟正黑體" pitchFamily="34" charset="-120"/>
              </a:rPr>
              <a:t>時程：先處理需要程式修改之需求</a:t>
            </a:r>
            <a:r>
              <a:rPr lang="en-US" altLang="zh-TW" sz="1300" u="none" dirty="0">
                <a:solidFill>
                  <a:prstClr val="black"/>
                </a:solidFill>
                <a:latin typeface="微軟正黑體" pitchFamily="34" charset="-120"/>
                <a:ea typeface="微軟正黑體" pitchFamily="34" charset="-120"/>
              </a:rPr>
              <a:t>(2020Q1</a:t>
            </a:r>
            <a:r>
              <a:rPr lang="zh-TW" altLang="en-US" sz="1300" u="none" dirty="0">
                <a:solidFill>
                  <a:prstClr val="black"/>
                </a:solidFill>
                <a:latin typeface="微軟正黑體" pitchFamily="34" charset="-120"/>
                <a:ea typeface="微軟正黑體" pitchFamily="34" charset="-120"/>
              </a:rPr>
              <a:t>需求，</a:t>
            </a:r>
            <a:r>
              <a:rPr lang="en-US" altLang="zh-TW" sz="1300" u="none" dirty="0">
                <a:solidFill>
                  <a:prstClr val="black"/>
                </a:solidFill>
                <a:latin typeface="微軟正黑體" pitchFamily="34" charset="-120"/>
                <a:ea typeface="微軟正黑體" pitchFamily="34" charset="-120"/>
              </a:rPr>
              <a:t>2020Q2</a:t>
            </a:r>
            <a:r>
              <a:rPr lang="zh-TW" altLang="en-US" sz="1300" u="none" dirty="0">
                <a:solidFill>
                  <a:prstClr val="black"/>
                </a:solidFill>
                <a:latin typeface="微軟正黑體" pitchFamily="34" charset="-120"/>
                <a:ea typeface="微軟正黑體" pitchFamily="34" charset="-120"/>
              </a:rPr>
              <a:t>第</a:t>
            </a:r>
            <a:r>
              <a:rPr lang="en-US" altLang="zh-TW" sz="1300" u="none" dirty="0">
                <a:solidFill>
                  <a:prstClr val="black"/>
                </a:solidFill>
                <a:latin typeface="微軟正黑體" pitchFamily="34" charset="-120"/>
                <a:ea typeface="微軟正黑體" pitchFamily="34" charset="-120"/>
              </a:rPr>
              <a:t>1</a:t>
            </a:r>
            <a:r>
              <a:rPr lang="zh-TW" altLang="en-US" sz="1300" u="none" dirty="0">
                <a:solidFill>
                  <a:prstClr val="black"/>
                </a:solidFill>
                <a:latin typeface="微軟正黑體" pitchFamily="34" charset="-120"/>
                <a:ea typeface="微軟正黑體" pitchFamily="34" charset="-120"/>
              </a:rPr>
              <a:t>、</a:t>
            </a:r>
            <a:r>
              <a:rPr lang="en-US" altLang="zh-TW" sz="1300" u="none" dirty="0">
                <a:solidFill>
                  <a:prstClr val="black"/>
                </a:solidFill>
                <a:latin typeface="微軟正黑體" pitchFamily="34" charset="-120"/>
                <a:ea typeface="微軟正黑體" pitchFamily="34" charset="-120"/>
              </a:rPr>
              <a:t>2</a:t>
            </a:r>
            <a:r>
              <a:rPr lang="zh-TW" altLang="en-US" sz="1300" u="none" dirty="0">
                <a:solidFill>
                  <a:prstClr val="black"/>
                </a:solidFill>
                <a:latin typeface="微軟正黑體" pitchFamily="34" charset="-120"/>
                <a:ea typeface="微軟正黑體" pitchFamily="34" charset="-120"/>
              </a:rPr>
              <a:t>項需求及新需求</a:t>
            </a:r>
            <a:r>
              <a:rPr lang="en-US" altLang="zh-TW" sz="1300" u="none" dirty="0">
                <a:solidFill>
                  <a:prstClr val="black"/>
                </a:solidFill>
                <a:latin typeface="微軟正黑體" pitchFamily="34" charset="-120"/>
                <a:ea typeface="微軟正黑體" pitchFamily="34" charset="-120"/>
              </a:rPr>
              <a:t>)</a:t>
            </a:r>
            <a:r>
              <a:rPr lang="zh-TW" altLang="en-US" sz="1300" u="none" dirty="0">
                <a:solidFill>
                  <a:prstClr val="black"/>
                </a:solidFill>
                <a:latin typeface="微軟正黑體" pitchFamily="34" charset="-120"/>
                <a:ea typeface="微軟正黑體" pitchFamily="34" charset="-120"/>
              </a:rPr>
              <a:t>，再處理</a:t>
            </a:r>
            <a:r>
              <a:rPr lang="en-US" altLang="zh-TW" sz="1300" u="none" dirty="0">
                <a:solidFill>
                  <a:prstClr val="black"/>
                </a:solidFill>
                <a:latin typeface="微軟正黑體" pitchFamily="34" charset="-120"/>
                <a:ea typeface="微軟正黑體" pitchFamily="34" charset="-120"/>
              </a:rPr>
              <a:t>VS2010</a:t>
            </a:r>
            <a:r>
              <a:rPr lang="zh-TW" altLang="en-US" sz="1300" u="none" dirty="0">
                <a:solidFill>
                  <a:prstClr val="black"/>
                </a:solidFill>
                <a:latin typeface="微軟正黑體" pitchFamily="34" charset="-120"/>
                <a:ea typeface="微軟正黑體" pitchFamily="34" charset="-120"/>
              </a:rPr>
              <a:t>，目前初估約需</a:t>
            </a:r>
            <a:r>
              <a:rPr lang="en-US" altLang="zh-TW" sz="1300" u="none" dirty="0">
                <a:solidFill>
                  <a:prstClr val="black"/>
                </a:solidFill>
                <a:latin typeface="微軟正黑體" pitchFamily="34" charset="-120"/>
                <a:ea typeface="微軟正黑體" pitchFamily="34" charset="-120"/>
              </a:rPr>
              <a:t>6.5</a:t>
            </a:r>
            <a:r>
              <a:rPr lang="zh-TW" altLang="en-US" sz="1300" u="none" dirty="0">
                <a:solidFill>
                  <a:prstClr val="black"/>
                </a:solidFill>
                <a:latin typeface="微軟正黑體" pitchFamily="34" charset="-120"/>
                <a:ea typeface="微軟正黑體" pitchFamily="34" charset="-120"/>
              </a:rPr>
              <a:t>人月。</a:t>
            </a:r>
            <a:endParaRPr lang="en-US" altLang="zh-TW" sz="1300" u="none" dirty="0">
              <a:solidFill>
                <a:srgbClr val="0000FF"/>
              </a:solidFill>
              <a:latin typeface="微軟正黑體" pitchFamily="34" charset="-120"/>
              <a:ea typeface="微軟正黑體" pitchFamily="34" charset="-120"/>
            </a:endParaRPr>
          </a:p>
        </p:txBody>
      </p:sp>
      <p:sp>
        <p:nvSpPr>
          <p:cNvPr id="9" name="矩形 8"/>
          <p:cNvSpPr/>
          <p:nvPr/>
        </p:nvSpPr>
        <p:spPr>
          <a:xfrm>
            <a:off x="180808" y="4365898"/>
            <a:ext cx="8351632" cy="1815882"/>
          </a:xfrm>
          <a:prstGeom prst="rect">
            <a:avLst/>
          </a:prstGeom>
        </p:spPr>
        <p:txBody>
          <a:bodyPr wrap="square">
            <a:spAutoFit/>
          </a:bodyPr>
          <a:lstStyle/>
          <a:p>
            <a:pPr marL="333375" indent="-342900">
              <a:buFont typeface="Wingdings" pitchFamily="2" charset="2"/>
              <a:buChar char="n"/>
            </a:pPr>
            <a:r>
              <a:rPr lang="zh-TW" altLang="en-US" sz="1400" u="none" dirty="0">
                <a:solidFill>
                  <a:prstClr val="black"/>
                </a:solidFill>
                <a:latin typeface="微軟正黑體" pitchFamily="34" charset="-120"/>
                <a:ea typeface="微軟正黑體" pitchFamily="34" charset="-120"/>
              </a:rPr>
              <a:t>配合核心傳票介面調整</a:t>
            </a:r>
            <a:endParaRPr lang="en-US" altLang="zh-TW" sz="1400" u="none" dirty="0">
              <a:solidFill>
                <a:prstClr val="black"/>
              </a:solidFill>
              <a:latin typeface="微軟正黑體" pitchFamily="34" charset="-120"/>
              <a:ea typeface="微軟正黑體" pitchFamily="34" charset="-120"/>
            </a:endParaRPr>
          </a:p>
          <a:p>
            <a:pPr marL="790575" lvl="1" indent="-342900">
              <a:buFont typeface="Wingdings" panose="05000000000000000000" pitchFamily="2" charset="2"/>
              <a:buChar char="u"/>
            </a:pPr>
            <a:r>
              <a:rPr lang="zh-TW" altLang="en-US" sz="1400" u="none" dirty="0">
                <a:solidFill>
                  <a:prstClr val="black"/>
                </a:solidFill>
                <a:latin typeface="微軟正黑體" pitchFamily="34" charset="-120"/>
                <a:ea typeface="微軟正黑體" pitchFamily="34" charset="-120"/>
              </a:rPr>
              <a:t>異動內容</a:t>
            </a:r>
            <a:endParaRPr lang="en-US" altLang="zh-TW" sz="1400" u="none" dirty="0">
              <a:solidFill>
                <a:prstClr val="black"/>
              </a:solidFill>
              <a:latin typeface="微軟正黑體" pitchFamily="34" charset="-120"/>
              <a:ea typeface="微軟正黑體" pitchFamily="34" charset="-120"/>
            </a:endParaRPr>
          </a:p>
          <a:p>
            <a:pPr marL="1247775" lvl="2" indent="-342900">
              <a:buFont typeface="Wingdings" panose="05000000000000000000" pitchFamily="2" charset="2"/>
              <a:buChar char="ü"/>
            </a:pPr>
            <a:r>
              <a:rPr lang="zh-TW" altLang="en-US" sz="1400" u="none" dirty="0">
                <a:solidFill>
                  <a:prstClr val="black"/>
                </a:solidFill>
                <a:latin typeface="微軟正黑體" pitchFamily="34" charset="-120"/>
                <a:ea typeface="微軟正黑體" pitchFamily="34" charset="-120"/>
              </a:rPr>
              <a:t>修改上傳方式：</a:t>
            </a:r>
            <a:r>
              <a:rPr lang="en-US" altLang="zh-TW" sz="1400" u="none" dirty="0">
                <a:solidFill>
                  <a:prstClr val="black"/>
                </a:solidFill>
                <a:latin typeface="微軟正黑體" pitchFamily="34" charset="-120"/>
                <a:ea typeface="微軟正黑體" pitchFamily="34" charset="-120"/>
              </a:rPr>
              <a:t>csv</a:t>
            </a:r>
            <a:r>
              <a:rPr lang="zh-TW" altLang="en-US" sz="1400" u="none" dirty="0">
                <a:solidFill>
                  <a:prstClr val="black"/>
                </a:solidFill>
                <a:latin typeface="微軟正黑體" pitchFamily="34" charset="-120"/>
                <a:ea typeface="微軟正黑體" pitchFamily="34" charset="-120"/>
              </a:rPr>
              <a:t>人工上傳 改為 </a:t>
            </a:r>
            <a:r>
              <a:rPr lang="en-US" altLang="zh-TW" sz="1400" u="none" dirty="0">
                <a:solidFill>
                  <a:prstClr val="black"/>
                </a:solidFill>
                <a:latin typeface="微軟正黑體" pitchFamily="34" charset="-120"/>
                <a:ea typeface="微軟正黑體" pitchFamily="34" charset="-120"/>
              </a:rPr>
              <a:t>ETL</a:t>
            </a:r>
            <a:r>
              <a:rPr lang="zh-TW" altLang="en-US" sz="1400" u="none" dirty="0">
                <a:solidFill>
                  <a:prstClr val="black"/>
                </a:solidFill>
                <a:latin typeface="微軟正黑體" pitchFamily="34" charset="-120"/>
                <a:ea typeface="微軟正黑體" pitchFamily="34" charset="-120"/>
              </a:rPr>
              <a:t>批次介接</a:t>
            </a:r>
          </a:p>
          <a:p>
            <a:pPr marL="1247775" lvl="2" indent="-342900">
              <a:buFont typeface="Wingdings" panose="05000000000000000000" pitchFamily="2" charset="2"/>
              <a:buChar char="ü"/>
            </a:pPr>
            <a:r>
              <a:rPr lang="zh-TW" altLang="en-US" sz="1400" u="none" dirty="0">
                <a:solidFill>
                  <a:prstClr val="black"/>
                </a:solidFill>
                <a:latin typeface="微軟正黑體" pitchFamily="34" charset="-120"/>
                <a:ea typeface="微軟正黑體" pitchFamily="34" charset="-120"/>
              </a:rPr>
              <a:t>修改欄位長度：傳票號碼、會計科目、摘要、序號</a:t>
            </a:r>
          </a:p>
          <a:p>
            <a:pPr marL="1247775" lvl="2" indent="-342900">
              <a:buFont typeface="Wingdings" panose="05000000000000000000" pitchFamily="2" charset="2"/>
              <a:buChar char="ü"/>
            </a:pPr>
            <a:r>
              <a:rPr lang="zh-TW" altLang="en-US" sz="1400" u="none" dirty="0">
                <a:solidFill>
                  <a:prstClr val="black"/>
                </a:solidFill>
                <a:latin typeface="微軟正黑體" pitchFamily="34" charset="-120"/>
                <a:ea typeface="微軟正黑體" pitchFamily="34" charset="-120"/>
              </a:rPr>
              <a:t>新增欄位：利害關係人、</a:t>
            </a:r>
            <a:r>
              <a:rPr lang="en-US" altLang="zh-TW" sz="1400" u="none" dirty="0">
                <a:solidFill>
                  <a:prstClr val="black"/>
                </a:solidFill>
                <a:latin typeface="微軟正黑體" pitchFamily="34" charset="-120"/>
                <a:ea typeface="微軟正黑體" pitchFamily="34" charset="-120"/>
              </a:rPr>
              <a:t>IFRS17</a:t>
            </a:r>
            <a:r>
              <a:rPr lang="zh-TW" altLang="en-US" sz="1400" u="none" dirty="0">
                <a:solidFill>
                  <a:prstClr val="black"/>
                </a:solidFill>
                <a:latin typeface="微軟正黑體" pitchFamily="34" charset="-120"/>
                <a:ea typeface="微軟正黑體" pitchFamily="34" charset="-120"/>
              </a:rPr>
              <a:t>群組</a:t>
            </a:r>
            <a:endParaRPr lang="en-US" altLang="zh-TW" sz="1400" u="none" dirty="0">
              <a:solidFill>
                <a:prstClr val="black"/>
              </a:solidFill>
              <a:latin typeface="微軟正黑體" pitchFamily="34" charset="-120"/>
              <a:ea typeface="微軟正黑體" pitchFamily="34" charset="-120"/>
            </a:endParaRPr>
          </a:p>
          <a:p>
            <a:pPr marL="790575" lvl="1" indent="-342900">
              <a:buFont typeface="Wingdings" panose="05000000000000000000" pitchFamily="2" charset="2"/>
              <a:buChar char="u"/>
            </a:pPr>
            <a:r>
              <a:rPr lang="zh-TW" altLang="en-US" sz="1400" u="none" dirty="0">
                <a:solidFill>
                  <a:prstClr val="black"/>
                </a:solidFill>
                <a:latin typeface="微軟正黑體" pitchFamily="34" charset="-120"/>
                <a:ea typeface="微軟正黑體" pitchFamily="34" charset="-120"/>
              </a:rPr>
              <a:t>預計時程</a:t>
            </a:r>
            <a:endParaRPr lang="en-US" altLang="zh-TW" sz="1400" u="none" dirty="0">
              <a:solidFill>
                <a:prstClr val="black"/>
              </a:solidFill>
              <a:latin typeface="微軟正黑體" pitchFamily="34" charset="-120"/>
              <a:ea typeface="微軟正黑體" pitchFamily="34" charset="-120"/>
            </a:endParaRPr>
          </a:p>
          <a:p>
            <a:pPr marL="1247775" lvl="2" indent="-342900">
              <a:buFont typeface="Wingdings" panose="05000000000000000000" pitchFamily="2" charset="2"/>
              <a:buChar char="ü"/>
            </a:pPr>
            <a:r>
              <a:rPr lang="zh-TW" altLang="en-US" sz="1400" u="none" dirty="0">
                <a:solidFill>
                  <a:prstClr val="black"/>
                </a:solidFill>
                <a:latin typeface="微軟正黑體" pitchFamily="34" charset="-120"/>
                <a:ea typeface="微軟正黑體" pitchFamily="34" charset="-120"/>
              </a:rPr>
              <a:t>上線時間：未知，待總帳系統相關單位提供</a:t>
            </a:r>
            <a:endParaRPr lang="en-US" altLang="zh-TW" sz="1400" u="none" dirty="0">
              <a:solidFill>
                <a:prstClr val="black"/>
              </a:solidFill>
              <a:latin typeface="微軟正黑體" pitchFamily="34" charset="-120"/>
              <a:ea typeface="微軟正黑體" pitchFamily="34" charset="-120"/>
            </a:endParaRPr>
          </a:p>
          <a:p>
            <a:pPr marL="1247775" lvl="2" indent="-342900">
              <a:buFont typeface="Wingdings" panose="05000000000000000000" pitchFamily="2" charset="2"/>
              <a:buChar char="ü"/>
            </a:pPr>
            <a:r>
              <a:rPr lang="zh-TW" altLang="en-US" sz="1400" u="none" dirty="0">
                <a:solidFill>
                  <a:prstClr val="black"/>
                </a:solidFill>
                <a:latin typeface="微軟正黑體" pitchFamily="34" charset="-120"/>
                <a:ea typeface="微軟正黑體" pitchFamily="34" charset="-120"/>
              </a:rPr>
              <a:t>已於</a:t>
            </a:r>
            <a:r>
              <a:rPr lang="en-US" altLang="zh-TW" sz="1400" u="none" dirty="0">
                <a:solidFill>
                  <a:prstClr val="black"/>
                </a:solidFill>
                <a:latin typeface="微軟正黑體" pitchFamily="34" charset="-120"/>
                <a:ea typeface="微軟正黑體" pitchFamily="34" charset="-120"/>
              </a:rPr>
              <a:t>2/19</a:t>
            </a:r>
            <a:r>
              <a:rPr lang="zh-TW" altLang="en-US" sz="1400" u="none" dirty="0">
                <a:solidFill>
                  <a:prstClr val="black"/>
                </a:solidFill>
                <a:latin typeface="微軟正黑體" pitchFamily="34" charset="-120"/>
                <a:ea typeface="微軟正黑體" pitchFamily="34" charset="-120"/>
              </a:rPr>
              <a:t>提供預計修改人天：約</a:t>
            </a:r>
            <a:r>
              <a:rPr lang="en-US" altLang="zh-TW" sz="1400" u="none" dirty="0">
                <a:solidFill>
                  <a:prstClr val="black"/>
                </a:solidFill>
                <a:latin typeface="微軟正黑體" pitchFamily="34" charset="-120"/>
                <a:ea typeface="微軟正黑體" pitchFamily="34" charset="-120"/>
              </a:rPr>
              <a:t>9.5</a:t>
            </a:r>
            <a:r>
              <a:rPr lang="zh-TW" altLang="en-US" sz="1400" u="none" dirty="0">
                <a:solidFill>
                  <a:prstClr val="black"/>
                </a:solidFill>
                <a:latin typeface="微軟正黑體" pitchFamily="34" charset="-120"/>
                <a:ea typeface="微軟正黑體" pitchFamily="34" charset="-120"/>
              </a:rPr>
              <a:t>人月，約</a:t>
            </a:r>
            <a:r>
              <a:rPr lang="en-US" altLang="zh-TW" sz="1400" u="none" dirty="0">
                <a:solidFill>
                  <a:prstClr val="black"/>
                </a:solidFill>
                <a:latin typeface="微軟正黑體" pitchFamily="34" charset="-120"/>
                <a:ea typeface="微軟正黑體" pitchFamily="34" charset="-120"/>
              </a:rPr>
              <a:t>60</a:t>
            </a:r>
            <a:r>
              <a:rPr lang="zh-TW" altLang="en-US" sz="1400" u="none" dirty="0">
                <a:solidFill>
                  <a:prstClr val="black"/>
                </a:solidFill>
                <a:latin typeface="微軟正黑體" pitchFamily="34" charset="-120"/>
                <a:ea typeface="微軟正黑體" pitchFamily="34" charset="-120"/>
              </a:rPr>
              <a:t>組作業需修改</a:t>
            </a:r>
            <a:endParaRPr lang="en-US" altLang="zh-TW" sz="1400" u="none" dirty="0">
              <a:solidFill>
                <a:srgbClr val="0070C0"/>
              </a:solidFill>
              <a:latin typeface="微軟正黑體" pitchFamily="34" charset="-120"/>
              <a:ea typeface="微軟正黑體" pitchFamily="34" charset="-120"/>
            </a:endParaRPr>
          </a:p>
        </p:txBody>
      </p:sp>
    </p:spTree>
    <p:extLst>
      <p:ext uri="{BB962C8B-B14F-4D97-AF65-F5344CB8AC3E}">
        <p14:creationId xmlns:p14="http://schemas.microsoft.com/office/powerpoint/2010/main" val="5724260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bwMode="auto">
          <a:xfrm>
            <a:off x="323859" y="733389"/>
            <a:ext cx="6246813" cy="538037"/>
          </a:xfrm>
          <a:prstGeom prst="rect">
            <a:avLst/>
          </a:prstGeom>
          <a:solidFill>
            <a:srgbClr val="3333CC">
              <a:lumMod val="75000"/>
            </a:srgbClr>
          </a:solidFill>
          <a:ln w="9525">
            <a:noFill/>
            <a:miter lim="800000"/>
            <a:headEnd/>
            <a:tailEnd/>
          </a:ln>
        </p:spPr>
        <p:txBody>
          <a:bodyPr/>
          <a:lstStyle>
            <a:lvl1pPr algn="l" rtl="0" eaLnBrk="0" fontAlgn="base" hangingPunct="0">
              <a:spcBef>
                <a:spcPct val="0"/>
              </a:spcBef>
              <a:spcAft>
                <a:spcPct val="0"/>
              </a:spcAft>
              <a:defRPr kumimoji="1" sz="2800" b="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fontAlgn="auto">
              <a:spcBef>
                <a:spcPts val="0"/>
              </a:spcBef>
              <a:spcAft>
                <a:spcPts val="0"/>
              </a:spcAft>
              <a:defRPr/>
            </a:pPr>
            <a:r>
              <a:rPr lang="zh-TW" altLang="en-US" u="none" kern="0" dirty="0">
                <a:solidFill>
                  <a:srgbClr val="FFFFFF"/>
                </a:solidFill>
              </a:rPr>
              <a:t>不動產系統重大事件</a:t>
            </a:r>
            <a:r>
              <a:rPr lang="en-US" altLang="zh-TW" u="none" kern="0" dirty="0">
                <a:solidFill>
                  <a:srgbClr val="FFFFFF"/>
                </a:solidFill>
              </a:rPr>
              <a:t>/</a:t>
            </a:r>
            <a:r>
              <a:rPr lang="zh-TW" altLang="en-US" u="none" kern="0" dirty="0">
                <a:solidFill>
                  <a:srgbClr val="FFFFFF"/>
                </a:solidFill>
              </a:rPr>
              <a:t>需求說明</a:t>
            </a:r>
            <a:r>
              <a:rPr lang="en-US" altLang="zh-TW" u="none" kern="0" dirty="0">
                <a:solidFill>
                  <a:srgbClr val="FFFFFF"/>
                </a:solidFill>
              </a:rPr>
              <a:t>(4/4)</a:t>
            </a:r>
          </a:p>
        </p:txBody>
      </p:sp>
      <p:sp>
        <p:nvSpPr>
          <p:cNvPr id="7" name="矩形 3"/>
          <p:cNvSpPr>
            <a:spLocks noChangeArrowheads="1"/>
          </p:cNvSpPr>
          <p:nvPr/>
        </p:nvSpPr>
        <p:spPr bwMode="auto">
          <a:xfrm>
            <a:off x="177955" y="1269555"/>
            <a:ext cx="85318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lang="zh-TW" altLang="en-US" sz="1300" u="none" dirty="0">
                <a:solidFill>
                  <a:prstClr val="black"/>
                </a:solidFill>
                <a:latin typeface="微軟正黑體" pitchFamily="34" charset="-120"/>
                <a:ea typeface="微軟正黑體" pitchFamily="34" charset="-120"/>
              </a:rPr>
              <a:t>資規部弱掃作業</a:t>
            </a:r>
            <a:endParaRPr lang="en-US" altLang="zh-TW" sz="1300" u="none" dirty="0">
              <a:solidFill>
                <a:prstClr val="black"/>
              </a:solidFill>
              <a:latin typeface="微軟正黑體" pitchFamily="34" charset="-120"/>
              <a:ea typeface="微軟正黑體" pitchFamily="34" charset="-120"/>
            </a:endParaRPr>
          </a:p>
          <a:p>
            <a:pPr marL="742950" lvl="2" indent="-285750">
              <a:buFont typeface="Wingdings" panose="05000000000000000000" pitchFamily="2" charset="2"/>
              <a:buChar char="u"/>
            </a:pPr>
            <a:r>
              <a:rPr lang="zh-TW" altLang="en-US" sz="1300" u="none" dirty="0">
                <a:solidFill>
                  <a:prstClr val="black"/>
                </a:solidFill>
                <a:latin typeface="微軟正黑體" pitchFamily="34" charset="-120"/>
                <a:ea typeface="微軟正黑體" pitchFamily="34" charset="-120"/>
              </a:rPr>
              <a:t>一月初弱掃結果</a:t>
            </a:r>
            <a:endParaRPr lang="en-US" altLang="zh-TW" sz="1300" u="none" dirty="0">
              <a:solidFill>
                <a:srgbClr val="0000FF"/>
              </a:solidFill>
              <a:latin typeface="微軟正黑體" pitchFamily="34" charset="-120"/>
              <a:ea typeface="微軟正黑體" pitchFamily="34" charset="-120"/>
            </a:endParaRPr>
          </a:p>
        </p:txBody>
      </p:sp>
      <p:graphicFrame>
        <p:nvGraphicFramePr>
          <p:cNvPr id="8" name="表格 7"/>
          <p:cNvGraphicFramePr>
            <a:graphicFrameLocks noGrp="1"/>
          </p:cNvGraphicFramePr>
          <p:nvPr>
            <p:extLst/>
          </p:nvPr>
        </p:nvGraphicFramePr>
        <p:xfrm>
          <a:off x="1004911" y="1758221"/>
          <a:ext cx="7959576" cy="1417320"/>
        </p:xfrm>
        <a:graphic>
          <a:graphicData uri="http://schemas.openxmlformats.org/drawingml/2006/table">
            <a:tbl>
              <a:tblPr firstRow="1" bandRow="1">
                <a:tableStyleId>{5C22544A-7EE6-4342-B048-85BDC9FD1C3A}</a:tableStyleId>
              </a:tblPr>
              <a:tblGrid>
                <a:gridCol w="1262833">
                  <a:extLst>
                    <a:ext uri="{9D8B030D-6E8A-4147-A177-3AD203B41FA5}">
                      <a16:colId xmlns:a16="http://schemas.microsoft.com/office/drawing/2014/main" val="699918448"/>
                    </a:ext>
                  </a:extLst>
                </a:gridCol>
                <a:gridCol w="1584176">
                  <a:extLst>
                    <a:ext uri="{9D8B030D-6E8A-4147-A177-3AD203B41FA5}">
                      <a16:colId xmlns:a16="http://schemas.microsoft.com/office/drawing/2014/main" val="3810094915"/>
                    </a:ext>
                  </a:extLst>
                </a:gridCol>
                <a:gridCol w="3096344">
                  <a:extLst>
                    <a:ext uri="{9D8B030D-6E8A-4147-A177-3AD203B41FA5}">
                      <a16:colId xmlns:a16="http://schemas.microsoft.com/office/drawing/2014/main" val="3799770693"/>
                    </a:ext>
                  </a:extLst>
                </a:gridCol>
                <a:gridCol w="2016223">
                  <a:extLst>
                    <a:ext uri="{9D8B030D-6E8A-4147-A177-3AD203B41FA5}">
                      <a16:colId xmlns:a16="http://schemas.microsoft.com/office/drawing/2014/main" val="1838703514"/>
                    </a:ext>
                  </a:extLst>
                </a:gridCol>
              </a:tblGrid>
              <a:tr h="274210">
                <a:tc>
                  <a:txBody>
                    <a:bodyPr/>
                    <a:lstStyle/>
                    <a:p>
                      <a:pPr algn="ctr"/>
                      <a:r>
                        <a:rPr lang="zh-TW" altLang="en-US" sz="1400" dirty="0" smtClean="0">
                          <a:latin typeface="微軟正黑體" panose="020B0604030504040204" pitchFamily="34" charset="-120"/>
                          <a:ea typeface="微軟正黑體" panose="020B0604030504040204" pitchFamily="34" charset="-120"/>
                        </a:rPr>
                        <a:t>機器</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400" dirty="0" smtClean="0">
                          <a:latin typeface="微軟正黑體" panose="020B0604030504040204" pitchFamily="34" charset="-120"/>
                          <a:ea typeface="微軟正黑體" panose="020B0604030504040204" pitchFamily="34" charset="-120"/>
                        </a:rPr>
                        <a:t>數量</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marL="0" algn="ctr" defTabSz="914400" rtl="0" eaLnBrk="1" latinLnBrk="0" hangingPunct="1"/>
                      <a:r>
                        <a:rPr lang="zh-TW" altLang="en-US" sz="1400" b="1" kern="1200" dirty="0" smtClean="0">
                          <a:solidFill>
                            <a:schemeClr val="lt1"/>
                          </a:solidFill>
                          <a:latin typeface="微軟正黑體" panose="020B0604030504040204" pitchFamily="34" charset="-120"/>
                          <a:ea typeface="微軟正黑體" panose="020B0604030504040204" pitchFamily="34" charset="-120"/>
                          <a:cs typeface="+mn-cs"/>
                        </a:rPr>
                        <a:t>處理說明</a:t>
                      </a:r>
                      <a:endParaRPr lang="zh-TW" altLang="en-US" sz="1400" b="1" kern="1200" dirty="0">
                        <a:solidFill>
                          <a:schemeClr val="lt1"/>
                        </a:solidFill>
                        <a:latin typeface="微軟正黑體" panose="020B0604030504040204" pitchFamily="34" charset="-120"/>
                        <a:ea typeface="微軟正黑體" panose="020B0604030504040204" pitchFamily="34" charset="-120"/>
                        <a:cs typeface="+mn-cs"/>
                      </a:endParaRPr>
                    </a:p>
                  </a:txBody>
                  <a:tcPr anchor="ctr"/>
                </a:tc>
                <a:tc>
                  <a:txBody>
                    <a:bodyPr/>
                    <a:lstStyle/>
                    <a:p>
                      <a:pPr algn="ctr"/>
                      <a:r>
                        <a:rPr lang="zh-TW" altLang="en-US" sz="1400" dirty="0" smtClean="0">
                          <a:latin typeface="微軟正黑體" panose="020B0604030504040204" pitchFamily="34" charset="-120"/>
                          <a:ea typeface="微軟正黑體" panose="020B0604030504040204" pitchFamily="34" charset="-120"/>
                        </a:rPr>
                        <a:t>處理期限</a:t>
                      </a:r>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516193349"/>
                  </a:ext>
                </a:extLst>
              </a:tr>
              <a:tr h="370840">
                <a:tc>
                  <a:txBody>
                    <a:bodyPr/>
                    <a:lstStyle/>
                    <a:p>
                      <a:r>
                        <a:rPr lang="zh-TW" altLang="en-US" sz="1400" dirty="0" smtClean="0">
                          <a:latin typeface="微軟正黑體" panose="020B0604030504040204" pitchFamily="34" charset="-120"/>
                          <a:ea typeface="微軟正黑體" panose="020B0604030504040204" pitchFamily="34" charset="-120"/>
                        </a:rPr>
                        <a:t>主機</a:t>
                      </a:r>
                      <a:r>
                        <a:rPr lang="en-US" altLang="zh-TW" sz="1400" dirty="0" smtClean="0">
                          <a:latin typeface="微軟正黑體" panose="020B0604030504040204" pitchFamily="34" charset="-120"/>
                          <a:ea typeface="微軟正黑體" panose="020B0604030504040204" pitchFamily="34" charset="-120"/>
                        </a:rPr>
                        <a:t>_</a:t>
                      </a:r>
                      <a:r>
                        <a:rPr lang="zh-TW" altLang="en-US" sz="1400" dirty="0" smtClean="0">
                          <a:latin typeface="微軟正黑體" panose="020B0604030504040204" pitchFamily="34" charset="-120"/>
                          <a:ea typeface="微軟正黑體" panose="020B0604030504040204" pitchFamily="34" charset="-120"/>
                        </a:rPr>
                        <a:t>測試</a:t>
                      </a:r>
                      <a:r>
                        <a:rPr lang="en-US" altLang="zh-TW" sz="1400" dirty="0" smtClean="0">
                          <a:latin typeface="微軟正黑體" panose="020B0604030504040204" pitchFamily="34" charset="-120"/>
                          <a:ea typeface="微軟正黑體" panose="020B0604030504040204" pitchFamily="34" charset="-120"/>
                        </a:rPr>
                        <a:t>AP</a:t>
                      </a:r>
                      <a:r>
                        <a:rPr lang="zh-TW" altLang="en-US" sz="1400" dirty="0" smtClean="0">
                          <a:latin typeface="微軟正黑體" panose="020B0604030504040204" pitchFamily="34" charset="-120"/>
                          <a:ea typeface="微軟正黑體" panose="020B0604030504040204" pitchFamily="34" charset="-120"/>
                        </a:rPr>
                        <a:t> </a:t>
                      </a:r>
                      <a:endParaRPr lang="zh-TW" altLang="en-US" sz="1400" dirty="0">
                        <a:latin typeface="微軟正黑體" panose="020B0604030504040204" pitchFamily="34" charset="-120"/>
                        <a:ea typeface="微軟正黑體" panose="020B0604030504040204" pitchFamily="34" charset="-120"/>
                      </a:endParaRPr>
                    </a:p>
                  </a:txBody>
                  <a:tcPr anchor="ctr"/>
                </a:tc>
                <a:tc rowSpan="2">
                  <a:txBody>
                    <a:bodyPr/>
                    <a:lstStyle/>
                    <a:p>
                      <a:pPr algn="l"/>
                      <a:r>
                        <a:rPr lang="zh-TW" altLang="en-US" sz="1400" dirty="0" smtClean="0">
                          <a:latin typeface="微軟正黑體" panose="020B0604030504040204" pitchFamily="34" charset="-120"/>
                          <a:ea typeface="微軟正黑體" panose="020B0604030504040204" pitchFamily="34" charset="-120"/>
                        </a:rPr>
                        <a:t>中*</a:t>
                      </a:r>
                      <a:r>
                        <a:rPr lang="en-US" altLang="zh-TW" sz="1400" dirty="0" smtClean="0">
                          <a:latin typeface="微軟正黑體" panose="020B0604030504040204" pitchFamily="34" charset="-120"/>
                          <a:ea typeface="微軟正黑體" panose="020B0604030504040204" pitchFamily="34" charset="-120"/>
                        </a:rPr>
                        <a:t>4, </a:t>
                      </a:r>
                      <a:r>
                        <a:rPr lang="zh-TW" altLang="en-US" sz="1400" dirty="0" smtClean="0">
                          <a:latin typeface="微軟正黑體" panose="020B0604030504040204" pitchFamily="34" charset="-120"/>
                          <a:ea typeface="微軟正黑體" panose="020B0604030504040204" pitchFamily="34" charset="-120"/>
                        </a:rPr>
                        <a:t>低*</a:t>
                      </a:r>
                      <a:r>
                        <a:rPr lang="en-US" altLang="zh-TW" sz="1400" dirty="0" smtClean="0">
                          <a:latin typeface="微軟正黑體" panose="020B0604030504040204" pitchFamily="34" charset="-120"/>
                          <a:ea typeface="微軟正黑體" panose="020B0604030504040204" pitchFamily="34" charset="-120"/>
                        </a:rPr>
                        <a:t>2</a:t>
                      </a:r>
                    </a:p>
                    <a:p>
                      <a:pPr algn="l"/>
                      <a:r>
                        <a:rPr lang="en-US" altLang="zh-TW" sz="1400" dirty="0" smtClean="0">
                          <a:latin typeface="微軟正黑體" panose="020B0604030504040204" pitchFamily="34" charset="-120"/>
                          <a:ea typeface="微軟正黑體" panose="020B0604030504040204" pitchFamily="34" charset="-120"/>
                        </a:rPr>
                        <a:t>(SSL*5, SMB*1) </a:t>
                      </a:r>
                      <a:endParaRPr lang="zh-TW" altLang="en-US" sz="1400" dirty="0">
                        <a:latin typeface="微軟正黑體" panose="020B0604030504040204" pitchFamily="34" charset="-120"/>
                        <a:ea typeface="微軟正黑體" panose="020B0604030504040204" pitchFamily="34" charset="-120"/>
                      </a:endParaRPr>
                    </a:p>
                  </a:txBody>
                  <a:tcPr anchor="ctr"/>
                </a:tc>
                <a:tc rowSpan="3">
                  <a:txBody>
                    <a:bodyPr/>
                    <a:lstStyle/>
                    <a:p>
                      <a:pPr marL="171450" indent="-171450" algn="l" defTabSz="914400" rtl="0" eaLnBrk="1" latinLnBrk="0" hangingPunct="1">
                        <a:buFont typeface="Arial" panose="020B0604020202020204" pitchFamily="34" charset="0"/>
                        <a:buChar char="•"/>
                      </a:pPr>
                      <a:r>
                        <a:rPr lang="zh-TW" altLang="en-US" sz="1400" kern="1200" dirty="0" smtClean="0">
                          <a:solidFill>
                            <a:schemeClr val="dk1"/>
                          </a:solidFill>
                          <a:latin typeface="微軟正黑體" panose="020B0604030504040204" pitchFamily="34" charset="-120"/>
                          <a:ea typeface="微軟正黑體" panose="020B0604030504040204" pitchFamily="34" charset="-120"/>
                          <a:cs typeface="+mn-cs"/>
                        </a:rPr>
                        <a:t>高*</a:t>
                      </a:r>
                      <a:r>
                        <a:rPr lang="en-US" altLang="zh-TW" sz="1400" kern="1200" dirty="0" smtClean="0">
                          <a:solidFill>
                            <a:schemeClr val="dk1"/>
                          </a:solidFill>
                          <a:latin typeface="微軟正黑體" panose="020B0604030504040204" pitchFamily="34" charset="-120"/>
                          <a:ea typeface="微軟正黑體" panose="020B0604030504040204" pitchFamily="34" charset="-120"/>
                          <a:cs typeface="+mn-cs"/>
                        </a:rPr>
                        <a:t>1</a:t>
                      </a:r>
                      <a:r>
                        <a:rPr lang="zh-TW" altLang="en-US" sz="1400" kern="1200" dirty="0" smtClean="0">
                          <a:solidFill>
                            <a:schemeClr val="dk1"/>
                          </a:solidFill>
                          <a:latin typeface="微軟正黑體" panose="020B0604030504040204" pitchFamily="34" charset="-120"/>
                          <a:ea typeface="微軟正黑體" panose="020B0604030504040204" pitchFamily="34" charset="-120"/>
                          <a:cs typeface="+mn-cs"/>
                        </a:rPr>
                        <a:t>：已處理，</a:t>
                      </a:r>
                      <a:r>
                        <a:rPr lang="en-US" altLang="zh-TW" sz="1400" kern="1200" dirty="0" smtClean="0">
                          <a:solidFill>
                            <a:schemeClr val="dk1"/>
                          </a:solidFill>
                          <a:latin typeface="微軟正黑體" panose="020B0604030504040204" pitchFamily="34" charset="-120"/>
                          <a:ea typeface="微軟正黑體" panose="020B0604030504040204" pitchFamily="34" charset="-120"/>
                          <a:cs typeface="+mn-cs"/>
                        </a:rPr>
                        <a:t>3/27</a:t>
                      </a:r>
                      <a:r>
                        <a:rPr lang="zh-TW" altLang="en-US" sz="1400" kern="1200" dirty="0" smtClean="0">
                          <a:solidFill>
                            <a:schemeClr val="dk1"/>
                          </a:solidFill>
                          <a:latin typeface="微軟正黑體" panose="020B0604030504040204" pitchFamily="34" charset="-120"/>
                          <a:ea typeface="微軟正黑體" panose="020B0604030504040204" pitchFamily="34" charset="-120"/>
                          <a:cs typeface="+mn-cs"/>
                        </a:rPr>
                        <a:t>複掃結果</a:t>
                      </a:r>
                      <a:r>
                        <a:rPr lang="en-US" altLang="zh-TW" sz="1400" kern="1200" dirty="0" smtClean="0">
                          <a:solidFill>
                            <a:schemeClr val="dk1"/>
                          </a:solidFill>
                          <a:latin typeface="微軟正黑體" panose="020B0604030504040204" pitchFamily="34" charset="-120"/>
                          <a:ea typeface="微軟正黑體" panose="020B0604030504040204" pitchFamily="34" charset="-120"/>
                          <a:cs typeface="+mn-cs"/>
                        </a:rPr>
                        <a:t>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400" kern="1200" dirty="0" smtClean="0">
                          <a:solidFill>
                            <a:srgbClr val="0000FF"/>
                          </a:solidFill>
                          <a:latin typeface="微軟正黑體" panose="020B0604030504040204" pitchFamily="34" charset="-120"/>
                          <a:ea typeface="微軟正黑體" panose="020B0604030504040204" pitchFamily="34" charset="-120"/>
                          <a:cs typeface="+mn-cs"/>
                        </a:rPr>
                        <a:t>中以下：</a:t>
                      </a:r>
                      <a:r>
                        <a:rPr lang="en-US" altLang="zh-TW" sz="1400" kern="1200" dirty="0" smtClean="0">
                          <a:solidFill>
                            <a:srgbClr val="0000FF"/>
                          </a:solidFill>
                          <a:latin typeface="微軟正黑體" panose="020B0604030504040204" pitchFamily="34" charset="-120"/>
                          <a:ea typeface="微軟正黑體" panose="020B0604030504040204" pitchFamily="34" charset="-120"/>
                          <a:cs typeface="+mn-cs"/>
                        </a:rPr>
                        <a:t>7/6</a:t>
                      </a:r>
                      <a:r>
                        <a:rPr lang="zh-TW" altLang="en-US" sz="1400" kern="1200" dirty="0" smtClean="0">
                          <a:solidFill>
                            <a:srgbClr val="0000FF"/>
                          </a:solidFill>
                          <a:latin typeface="微軟正黑體" panose="020B0604030504040204" pitchFamily="34" charset="-120"/>
                          <a:ea typeface="微軟正黑體" panose="020B0604030504040204" pitchFamily="34" charset="-120"/>
                          <a:cs typeface="+mn-cs"/>
                        </a:rPr>
                        <a:t>開始處理</a:t>
                      </a:r>
                      <a:endParaRPr lang="zh-TW" altLang="en-US" sz="1400" kern="1200" dirty="0">
                        <a:solidFill>
                          <a:srgbClr val="0000FF"/>
                        </a:solidFill>
                        <a:latin typeface="微軟正黑體" panose="020B0604030504040204" pitchFamily="34" charset="-120"/>
                        <a:ea typeface="微軟正黑體" panose="020B0604030504040204" pitchFamily="34" charset="-120"/>
                        <a:cs typeface="+mn-cs"/>
                      </a:endParaRPr>
                    </a:p>
                  </a:txBody>
                  <a:tcPr anchor="ctr"/>
                </a:tc>
                <a:tc rowSpan="3">
                  <a:txBody>
                    <a:bodyPr/>
                    <a:lstStyle/>
                    <a:p>
                      <a:r>
                        <a:rPr lang="zh-TW" altLang="en-US" sz="1300" dirty="0" smtClean="0">
                          <a:latin typeface="微軟正黑體" panose="020B0604030504040204" pitchFamily="34" charset="-120"/>
                          <a:ea typeface="微軟正黑體" panose="020B0604030504040204" pitchFamily="34" charset="-120"/>
                        </a:rPr>
                        <a:t>風險等級</a:t>
                      </a:r>
                      <a:endParaRPr lang="en-US" altLang="zh-TW" sz="1300" dirty="0" smtClean="0">
                        <a:latin typeface="微軟正黑體" panose="020B0604030504040204" pitchFamily="34" charset="-120"/>
                        <a:ea typeface="微軟正黑體" panose="020B0604030504040204" pitchFamily="34" charset="-120"/>
                      </a:endParaRPr>
                    </a:p>
                    <a:p>
                      <a:r>
                        <a:rPr lang="zh-TW" altLang="en-US" sz="1300" b="0" dirty="0" smtClean="0">
                          <a:latin typeface="微軟正黑體" panose="020B0604030504040204" pitchFamily="34" charset="-120"/>
                          <a:ea typeface="微軟正黑體" panose="020B0604030504040204" pitchFamily="34" charset="-120"/>
                        </a:rPr>
                        <a:t>高以上：</a:t>
                      </a:r>
                      <a:r>
                        <a:rPr lang="en-US" altLang="zh-TW" sz="1300" b="0" dirty="0" smtClean="0">
                          <a:latin typeface="微軟正黑體" panose="020B0604030504040204" pitchFamily="34" charset="-120"/>
                          <a:ea typeface="微軟正黑體" panose="020B0604030504040204" pitchFamily="34" charset="-120"/>
                        </a:rPr>
                        <a:t> </a:t>
                      </a:r>
                      <a:r>
                        <a:rPr lang="en-US" altLang="zh-TW" sz="1300" b="0" dirty="0" smtClean="0">
                          <a:solidFill>
                            <a:schemeClr val="tx1"/>
                          </a:solidFill>
                          <a:latin typeface="微軟正黑體" panose="020B0604030504040204" pitchFamily="34" charset="-120"/>
                          <a:ea typeface="微軟正黑體" panose="020B0604030504040204" pitchFamily="34" charset="-120"/>
                        </a:rPr>
                        <a:t>4/1</a:t>
                      </a:r>
                      <a:r>
                        <a:rPr lang="zh-TW" altLang="en-US" sz="1300" b="0" dirty="0" smtClean="0">
                          <a:latin typeface="微軟正黑體" panose="020B0604030504040204" pitchFamily="34" charset="-120"/>
                          <a:ea typeface="微軟正黑體" panose="020B0604030504040204" pitchFamily="34" charset="-120"/>
                        </a:rPr>
                        <a:t> </a:t>
                      </a:r>
                      <a:r>
                        <a:rPr lang="en-US" altLang="zh-TW" sz="1300" b="0" dirty="0" smtClean="0">
                          <a:latin typeface="微軟正黑體" panose="020B0604030504040204" pitchFamily="34" charset="-120"/>
                          <a:ea typeface="微軟正黑體" panose="020B0604030504040204" pitchFamily="34" charset="-120"/>
                        </a:rPr>
                        <a:t>(60</a:t>
                      </a:r>
                      <a:r>
                        <a:rPr lang="zh-TW" altLang="en-US" sz="1300" b="0" dirty="0" smtClean="0">
                          <a:latin typeface="微軟正黑體" panose="020B0604030504040204" pitchFamily="34" charset="-120"/>
                          <a:ea typeface="微軟正黑體" panose="020B0604030504040204" pitchFamily="34" charset="-120"/>
                        </a:rPr>
                        <a:t>天內 </a:t>
                      </a:r>
                      <a:r>
                        <a:rPr lang="en-US" altLang="zh-TW" sz="1300" b="0" dirty="0" smtClean="0">
                          <a:latin typeface="微軟正黑體" panose="020B0604030504040204" pitchFamily="34" charset="-120"/>
                          <a:ea typeface="微軟正黑體" panose="020B0604030504040204" pitchFamily="34" charset="-120"/>
                        </a:rPr>
                        <a:t>)</a:t>
                      </a:r>
                    </a:p>
                    <a:p>
                      <a:r>
                        <a:rPr lang="zh-TW" altLang="en-US" sz="1300" dirty="0" smtClean="0">
                          <a:solidFill>
                            <a:srgbClr val="0070C0"/>
                          </a:solidFill>
                          <a:latin typeface="微軟正黑體" panose="020B0604030504040204" pitchFamily="34" charset="-120"/>
                          <a:ea typeface="微軟正黑體" panose="020B0604030504040204" pitchFamily="34" charset="-120"/>
                        </a:rPr>
                        <a:t>中以下：</a:t>
                      </a:r>
                      <a:r>
                        <a:rPr lang="en-US" altLang="zh-TW" sz="1300" dirty="0" smtClean="0">
                          <a:solidFill>
                            <a:srgbClr val="0070C0"/>
                          </a:solidFill>
                          <a:latin typeface="微軟正黑體" panose="020B0604030504040204" pitchFamily="34" charset="-120"/>
                          <a:ea typeface="微軟正黑體" panose="020B0604030504040204" pitchFamily="34" charset="-120"/>
                        </a:rPr>
                        <a:t> 7/30</a:t>
                      </a:r>
                      <a:r>
                        <a:rPr lang="zh-TW" altLang="en-US" sz="1300" dirty="0" smtClean="0">
                          <a:solidFill>
                            <a:srgbClr val="0070C0"/>
                          </a:solidFill>
                          <a:latin typeface="微軟正黑體" panose="020B0604030504040204" pitchFamily="34" charset="-120"/>
                          <a:ea typeface="微軟正黑體" panose="020B0604030504040204" pitchFamily="34" charset="-120"/>
                        </a:rPr>
                        <a:t> </a:t>
                      </a:r>
                      <a:r>
                        <a:rPr lang="en-US" altLang="zh-TW" sz="1300" dirty="0" smtClean="0">
                          <a:solidFill>
                            <a:srgbClr val="0070C0"/>
                          </a:solidFill>
                          <a:latin typeface="微軟正黑體" panose="020B0604030504040204" pitchFamily="34" charset="-120"/>
                          <a:ea typeface="微軟正黑體" panose="020B0604030504040204" pitchFamily="34" charset="-120"/>
                        </a:rPr>
                        <a:t>(180</a:t>
                      </a:r>
                      <a:r>
                        <a:rPr lang="zh-TW" altLang="en-US" sz="1300" dirty="0" smtClean="0">
                          <a:solidFill>
                            <a:srgbClr val="0070C0"/>
                          </a:solidFill>
                          <a:latin typeface="微軟正黑體" panose="020B0604030504040204" pitchFamily="34" charset="-120"/>
                          <a:ea typeface="微軟正黑體" panose="020B0604030504040204" pitchFamily="34" charset="-120"/>
                        </a:rPr>
                        <a:t>天內 </a:t>
                      </a:r>
                      <a:r>
                        <a:rPr lang="en-US" altLang="zh-TW" sz="1300" dirty="0" smtClean="0">
                          <a:solidFill>
                            <a:srgbClr val="0070C0"/>
                          </a:solidFill>
                          <a:latin typeface="微軟正黑體" panose="020B0604030504040204" pitchFamily="34" charset="-120"/>
                          <a:ea typeface="微軟正黑體" panose="020B0604030504040204" pitchFamily="34" charset="-120"/>
                        </a:rPr>
                        <a:t>)</a:t>
                      </a:r>
                      <a:endParaRPr lang="zh-TW" altLang="en-US" sz="1300" dirty="0">
                        <a:solidFill>
                          <a:srgbClr val="0070C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305222540"/>
                  </a:ext>
                </a:extLst>
              </a:tr>
              <a:tr h="370840">
                <a:tc>
                  <a:txBody>
                    <a:bodyPr/>
                    <a:lstStyle/>
                    <a:p>
                      <a:r>
                        <a:rPr lang="zh-TW" altLang="en-US" sz="1400" dirty="0" smtClean="0">
                          <a:latin typeface="微軟正黑體" panose="020B0604030504040204" pitchFamily="34" charset="-120"/>
                          <a:ea typeface="微軟正黑體" panose="020B0604030504040204" pitchFamily="34" charset="-120"/>
                        </a:rPr>
                        <a:t>主機</a:t>
                      </a:r>
                      <a:r>
                        <a:rPr lang="en-US" altLang="zh-TW" sz="1400" dirty="0" smtClean="0">
                          <a:latin typeface="微軟正黑體" panose="020B0604030504040204" pitchFamily="34" charset="-120"/>
                          <a:ea typeface="微軟正黑體" panose="020B0604030504040204" pitchFamily="34" charset="-120"/>
                        </a:rPr>
                        <a:t>_</a:t>
                      </a:r>
                      <a:r>
                        <a:rPr lang="zh-TW" altLang="en-US" sz="1400" dirty="0" smtClean="0">
                          <a:latin typeface="微軟正黑體" panose="020B0604030504040204" pitchFamily="34" charset="-120"/>
                          <a:ea typeface="微軟正黑體" panose="020B0604030504040204" pitchFamily="34" charset="-120"/>
                        </a:rPr>
                        <a:t>正式</a:t>
                      </a:r>
                      <a:r>
                        <a:rPr lang="en-US" altLang="zh-TW" sz="1400" dirty="0" smtClean="0">
                          <a:latin typeface="微軟正黑體" panose="020B0604030504040204" pitchFamily="34" charset="-120"/>
                          <a:ea typeface="微軟正黑體" panose="020B0604030504040204" pitchFamily="34" charset="-120"/>
                        </a:rPr>
                        <a:t>AP</a:t>
                      </a:r>
                      <a:endParaRPr lang="zh-TW" altLang="en-US" sz="1400" dirty="0">
                        <a:latin typeface="微軟正黑體" panose="020B0604030504040204" pitchFamily="34" charset="-120"/>
                        <a:ea typeface="微軟正黑體" panose="020B0604030504040204" pitchFamily="34" charset="-120"/>
                      </a:endParaRPr>
                    </a:p>
                  </a:txBody>
                  <a:tcPr anchor="ctr"/>
                </a:tc>
                <a:tc vMerge="1">
                  <a:txBody>
                    <a:bodyPr/>
                    <a:lstStyle/>
                    <a:p>
                      <a:endParaRPr lang="zh-TW" altLang="en-US" sz="1400" dirty="0">
                        <a:latin typeface="微軟正黑體" panose="020B0604030504040204" pitchFamily="34" charset="-120"/>
                        <a:ea typeface="微軟正黑體" panose="020B0604030504040204" pitchFamily="34" charset="-120"/>
                      </a:endParaRPr>
                    </a:p>
                  </a:txBody>
                  <a:tcPr anchor="ctr"/>
                </a:tc>
                <a:tc vMerge="1">
                  <a:txBody>
                    <a:bodyPr/>
                    <a:lstStyle/>
                    <a:p>
                      <a:endParaRPr lang="zh-TW" altLang="en-US"/>
                    </a:p>
                  </a:txBody>
                  <a:tcPr/>
                </a:tc>
                <a:tc vMerge="1">
                  <a:txBody>
                    <a:bodyPr/>
                    <a:lstStyle/>
                    <a:p>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382264807"/>
                  </a:ext>
                </a:extLst>
              </a:tr>
              <a:tr h="370840">
                <a:tc>
                  <a:txBody>
                    <a:bodyPr/>
                    <a:lstStyle/>
                    <a:p>
                      <a:r>
                        <a:rPr lang="zh-TW" altLang="en-US" sz="1400" dirty="0" smtClean="0">
                          <a:latin typeface="微軟正黑體" panose="020B0604030504040204" pitchFamily="34" charset="-120"/>
                          <a:ea typeface="微軟正黑體" panose="020B0604030504040204" pitchFamily="34" charset="-120"/>
                        </a:rPr>
                        <a:t>站台</a:t>
                      </a:r>
                      <a:r>
                        <a:rPr lang="en-US" altLang="zh-TW" sz="1400" dirty="0" smtClean="0">
                          <a:latin typeface="微軟正黑體" panose="020B0604030504040204" pitchFamily="34" charset="-120"/>
                          <a:ea typeface="微軟正黑體" panose="020B0604030504040204" pitchFamily="34" charset="-120"/>
                        </a:rPr>
                        <a:t>_</a:t>
                      </a:r>
                      <a:r>
                        <a:rPr lang="zh-TW" altLang="en-US" sz="1400" dirty="0" smtClean="0">
                          <a:latin typeface="微軟正黑體" panose="020B0604030504040204" pitchFamily="34" charset="-120"/>
                          <a:ea typeface="微軟正黑體" panose="020B0604030504040204" pitchFamily="34" charset="-120"/>
                        </a:rPr>
                        <a:t>測試</a:t>
                      </a:r>
                      <a:r>
                        <a:rPr lang="en-US" altLang="zh-TW" sz="1400" dirty="0" smtClean="0">
                          <a:latin typeface="微軟正黑體" panose="020B0604030504040204" pitchFamily="34" charset="-120"/>
                          <a:ea typeface="微軟正黑體" panose="020B0604030504040204" pitchFamily="34" charset="-120"/>
                        </a:rPr>
                        <a:t>AP</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1400" dirty="0" smtClean="0">
                          <a:latin typeface="微軟正黑體" panose="020B0604030504040204" pitchFamily="34" charset="-120"/>
                          <a:ea typeface="微軟正黑體" panose="020B0604030504040204" pitchFamily="34" charset="-120"/>
                        </a:rPr>
                        <a:t>高*</a:t>
                      </a:r>
                      <a:r>
                        <a:rPr lang="en-US" altLang="zh-TW" sz="1400" dirty="0" smtClean="0">
                          <a:latin typeface="微軟正黑體" panose="020B0604030504040204" pitchFamily="34" charset="-120"/>
                          <a:ea typeface="微軟正黑體" panose="020B0604030504040204" pitchFamily="34" charset="-120"/>
                        </a:rPr>
                        <a:t>1, </a:t>
                      </a:r>
                      <a:r>
                        <a:rPr lang="zh-TW" altLang="en-US" sz="1400" dirty="0" smtClean="0">
                          <a:latin typeface="微軟正黑體" panose="020B0604030504040204" pitchFamily="34" charset="-120"/>
                          <a:ea typeface="微軟正黑體" panose="020B0604030504040204" pitchFamily="34" charset="-120"/>
                        </a:rPr>
                        <a:t>中*</a:t>
                      </a:r>
                      <a:r>
                        <a:rPr lang="en-US" altLang="zh-TW" sz="1400" dirty="0" smtClean="0">
                          <a:latin typeface="微軟正黑體" panose="020B0604030504040204" pitchFamily="34" charset="-120"/>
                          <a:ea typeface="微軟正黑體" panose="020B0604030504040204" pitchFamily="34" charset="-120"/>
                        </a:rPr>
                        <a:t>3 ,</a:t>
                      </a:r>
                      <a:r>
                        <a:rPr lang="zh-TW" altLang="en-US" sz="1400" dirty="0" smtClean="0">
                          <a:latin typeface="微軟正黑體" panose="020B0604030504040204" pitchFamily="34" charset="-120"/>
                          <a:ea typeface="微軟正黑體" panose="020B0604030504040204" pitchFamily="34" charset="-120"/>
                        </a:rPr>
                        <a:t>低*</a:t>
                      </a:r>
                      <a:r>
                        <a:rPr lang="en-US" altLang="zh-TW" sz="1400" dirty="0" smtClean="0">
                          <a:latin typeface="微軟正黑體" panose="020B0604030504040204" pitchFamily="34" charset="-120"/>
                          <a:ea typeface="微軟正黑體" panose="020B0604030504040204" pitchFamily="34" charset="-120"/>
                        </a:rPr>
                        <a:t>15</a:t>
                      </a:r>
                      <a:endParaRPr lang="zh-TW" altLang="en-US" sz="1400" dirty="0">
                        <a:latin typeface="微軟正黑體" panose="020B0604030504040204" pitchFamily="34" charset="-120"/>
                        <a:ea typeface="微軟正黑體" panose="020B0604030504040204" pitchFamily="34" charset="-120"/>
                      </a:endParaRPr>
                    </a:p>
                  </a:txBody>
                  <a:tcPr anchor="ctr"/>
                </a:tc>
                <a:tc vMerge="1">
                  <a:txBody>
                    <a:bodyPr/>
                    <a:lstStyle/>
                    <a:p>
                      <a:endParaRPr lang="zh-TW" altLang="en-US" dirty="0"/>
                    </a:p>
                  </a:txBody>
                  <a:tcPr anchor="ctr"/>
                </a:tc>
                <a:tc vMerge="1">
                  <a:txBody>
                    <a:bodyPr/>
                    <a:lstStyle/>
                    <a:p>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235236094"/>
                  </a:ext>
                </a:extLst>
              </a:tr>
            </a:tbl>
          </a:graphicData>
        </a:graphic>
      </p:graphicFrame>
      <p:sp>
        <p:nvSpPr>
          <p:cNvPr id="10" name="矩形 3"/>
          <p:cNvSpPr>
            <a:spLocks noChangeArrowheads="1"/>
          </p:cNvSpPr>
          <p:nvPr/>
        </p:nvSpPr>
        <p:spPr bwMode="auto">
          <a:xfrm>
            <a:off x="179513" y="3501803"/>
            <a:ext cx="84215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indent="-457200">
              <a:buFont typeface="Wingdings" pitchFamily="2" charset="2"/>
              <a:buChar char="n"/>
              <a:defRPr/>
            </a:pPr>
            <a:r>
              <a:rPr lang="en-US" altLang="zh-TW" sz="1300" u="none" dirty="0">
                <a:solidFill>
                  <a:prstClr val="black"/>
                </a:solidFill>
                <a:latin typeface="微軟正黑體" pitchFamily="34" charset="-120"/>
                <a:ea typeface="微軟正黑體" pitchFamily="34" charset="-120"/>
              </a:rPr>
              <a:t>AS400</a:t>
            </a:r>
            <a:r>
              <a:rPr lang="zh-TW" altLang="en-US" sz="1300" u="none" dirty="0">
                <a:solidFill>
                  <a:prstClr val="black"/>
                </a:solidFill>
                <a:latin typeface="微軟正黑體" pitchFamily="34" charset="-120"/>
                <a:ea typeface="微軟正黑體" pitchFamily="34" charset="-120"/>
              </a:rPr>
              <a:t>不動產部使用狀況</a:t>
            </a:r>
            <a:endParaRPr lang="en-US" altLang="zh-TW" sz="1300" u="none" dirty="0">
              <a:solidFill>
                <a:prstClr val="black"/>
              </a:solidFill>
              <a:latin typeface="微軟正黑體" pitchFamily="34" charset="-120"/>
              <a:ea typeface="微軟正黑體" pitchFamily="34" charset="-120"/>
            </a:endParaRPr>
          </a:p>
          <a:p>
            <a:pPr marL="790575" lvl="1" indent="-342900">
              <a:buFont typeface="Wingdings" panose="05000000000000000000" pitchFamily="2" charset="2"/>
              <a:buChar char="u"/>
              <a:defRPr/>
            </a:pPr>
            <a:r>
              <a:rPr lang="zh-TW" altLang="en-US" sz="1300" u="none" dirty="0">
                <a:solidFill>
                  <a:prstClr val="black"/>
                </a:solidFill>
                <a:latin typeface="微軟正黑體" pitchFamily="34" charset="-120"/>
                <a:ea typeface="微軟正黑體" pitchFamily="34" charset="-120"/>
              </a:rPr>
              <a:t>楊經理尚需與淑玲確認。</a:t>
            </a:r>
            <a:endParaRPr lang="en-US" altLang="zh-TW" sz="1300" u="none" dirty="0">
              <a:solidFill>
                <a:prstClr val="black"/>
              </a:solidFill>
              <a:latin typeface="微軟正黑體" pitchFamily="34" charset="-120"/>
              <a:ea typeface="微軟正黑體" pitchFamily="34" charset="-120"/>
            </a:endParaRPr>
          </a:p>
        </p:txBody>
      </p:sp>
    </p:spTree>
    <p:extLst>
      <p:ext uri="{BB962C8B-B14F-4D97-AF65-F5344CB8AC3E}">
        <p14:creationId xmlns:p14="http://schemas.microsoft.com/office/powerpoint/2010/main" val="15720932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858" y="733389"/>
            <a:ext cx="6840430" cy="538037"/>
          </a:xfrm>
          <a:solidFill>
            <a:schemeClr val="accent2">
              <a:lumMod val="75000"/>
            </a:schemeClr>
          </a:solidFill>
        </p:spPr>
        <p:txBody>
          <a:bodyPr/>
          <a:lstStyle/>
          <a:p>
            <a:pPr fontAlgn="auto">
              <a:spcBef>
                <a:spcPts val="0"/>
              </a:spcBef>
              <a:spcAft>
                <a:spcPts val="0"/>
              </a:spcAft>
              <a:defRPr/>
            </a:pPr>
            <a:r>
              <a:rPr lang="en-US" altLang="zh-TW" dirty="0" smtClean="0">
                <a:solidFill>
                  <a:schemeClr val="bg1"/>
                </a:solidFill>
              </a:rPr>
              <a:t>IFRS16</a:t>
            </a:r>
            <a:r>
              <a:rPr lang="zh-TW" altLang="en-US" dirty="0" smtClean="0">
                <a:solidFill>
                  <a:schemeClr val="bg1"/>
                </a:solidFill>
              </a:rPr>
              <a:t>租賃系統</a:t>
            </a:r>
            <a:r>
              <a:rPr lang="zh-TW" altLang="en-US" dirty="0">
                <a:solidFill>
                  <a:schemeClr val="bg1"/>
                </a:solidFill>
              </a:rPr>
              <a:t>重大</a:t>
            </a:r>
            <a:r>
              <a:rPr lang="zh-TW" altLang="en-US" dirty="0" smtClean="0">
                <a:solidFill>
                  <a:schemeClr val="bg1"/>
                </a:solidFill>
              </a:rPr>
              <a:t>事件</a:t>
            </a:r>
            <a:r>
              <a:rPr lang="en-US" altLang="zh-TW" dirty="0" smtClean="0">
                <a:solidFill>
                  <a:schemeClr val="bg1"/>
                </a:solidFill>
              </a:rPr>
              <a:t>/</a:t>
            </a:r>
            <a:r>
              <a:rPr lang="zh-TW" altLang="en-US" dirty="0" smtClean="0">
                <a:solidFill>
                  <a:schemeClr val="bg1"/>
                </a:solidFill>
              </a:rPr>
              <a:t>需求說明</a:t>
            </a:r>
            <a:endParaRPr lang="en-US" altLang="zh-TW" dirty="0">
              <a:solidFill>
                <a:schemeClr val="bg1"/>
              </a:solidFill>
            </a:endParaRPr>
          </a:p>
        </p:txBody>
      </p:sp>
      <p:sp>
        <p:nvSpPr>
          <p:cNvPr id="40964" name="矩形 3"/>
          <p:cNvSpPr>
            <a:spLocks noChangeArrowheads="1"/>
          </p:cNvSpPr>
          <p:nvPr/>
        </p:nvSpPr>
        <p:spPr bwMode="auto">
          <a:xfrm>
            <a:off x="179512" y="1270202"/>
            <a:ext cx="552120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defRPr/>
            </a:pPr>
            <a:r>
              <a:rPr lang="zh-TW" altLang="en-US" sz="1400" u="none" dirty="0">
                <a:solidFill>
                  <a:srgbClr val="000000"/>
                </a:solidFill>
                <a:latin typeface="微軟正黑體" pitchFamily="34" charset="-120"/>
                <a:ea typeface="微軟正黑體" pitchFamily="34" charset="-120"/>
              </a:rPr>
              <a:t>源碼掃描</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defRPr/>
            </a:pPr>
            <a:r>
              <a:rPr kumimoji="0" lang="en-US" altLang="zh-TW" sz="1400" u="none" dirty="0">
                <a:solidFill>
                  <a:srgbClr val="000000"/>
                </a:solidFill>
                <a:latin typeface="微軟正黑體" pitchFamily="34" charset="-120"/>
                <a:ea typeface="微軟正黑體" pitchFamily="34" charset="-120"/>
              </a:rPr>
              <a:t>2019/4/24</a:t>
            </a:r>
            <a:r>
              <a:rPr kumimoji="0" lang="zh-TW" altLang="en-US" sz="1400" u="none" dirty="0">
                <a:solidFill>
                  <a:srgbClr val="000000"/>
                </a:solidFill>
                <a:latin typeface="微軟正黑體" pitchFamily="34" charset="-120"/>
                <a:ea typeface="微軟正黑體" pitchFamily="34" charset="-120"/>
              </a:rPr>
              <a:t>經程式比對確認版本，重掃結果剩</a:t>
            </a:r>
            <a:r>
              <a:rPr kumimoji="0" lang="en-US" altLang="zh-TW" sz="1400" u="none" dirty="0">
                <a:solidFill>
                  <a:srgbClr val="000000"/>
                </a:solidFill>
                <a:latin typeface="微軟正黑體" pitchFamily="34" charset="-120"/>
                <a:ea typeface="微軟正黑體" pitchFamily="34" charset="-120"/>
              </a:rPr>
              <a:t>1</a:t>
            </a:r>
            <a:r>
              <a:rPr kumimoji="0" lang="zh-TW" altLang="en-US" sz="1400" u="none" dirty="0">
                <a:solidFill>
                  <a:srgbClr val="000000"/>
                </a:solidFill>
                <a:latin typeface="微軟正黑體" pitchFamily="34" charset="-120"/>
                <a:ea typeface="微軟正黑體" pitchFamily="34" charset="-120"/>
              </a:rPr>
              <a:t>個</a:t>
            </a:r>
            <a:r>
              <a:rPr kumimoji="0" lang="en-US" altLang="zh-TW" sz="1400" u="none" dirty="0">
                <a:solidFill>
                  <a:srgbClr val="000000"/>
                </a:solidFill>
                <a:latin typeface="微軟正黑體" pitchFamily="34" charset="-120"/>
                <a:ea typeface="微軟正黑體" pitchFamily="34" charset="-120"/>
              </a:rPr>
              <a:t>Critical</a:t>
            </a:r>
            <a:r>
              <a:rPr kumimoji="0" lang="zh-TW" altLang="en-US" sz="1400" u="none" dirty="0">
                <a:solidFill>
                  <a:srgbClr val="000000"/>
                </a:solidFill>
                <a:latin typeface="微軟正黑體" pitchFamily="34" charset="-120"/>
                <a:ea typeface="微軟正黑體" pitchFamily="34" charset="-120"/>
              </a:rPr>
              <a:t>問題須修正</a:t>
            </a:r>
            <a:r>
              <a:rPr kumimoji="0" lang="en-US" altLang="zh-TW" sz="1400" u="none" dirty="0">
                <a:solidFill>
                  <a:srgbClr val="000000"/>
                </a:solidFill>
                <a:latin typeface="微軟正黑體" pitchFamily="34" charset="-120"/>
                <a:ea typeface="微軟正黑體" pitchFamily="34" charset="-120"/>
              </a:rPr>
              <a:t>(3</a:t>
            </a:r>
            <a:r>
              <a:rPr kumimoji="0" lang="zh-TW" altLang="en-US" sz="1400" u="none" dirty="0">
                <a:solidFill>
                  <a:srgbClr val="000000"/>
                </a:solidFill>
                <a:latin typeface="微軟正黑體" pitchFamily="34" charset="-120"/>
                <a:ea typeface="微軟正黑體" pitchFamily="34" charset="-120"/>
              </a:rPr>
              <a:t>個</a:t>
            </a:r>
            <a:r>
              <a:rPr kumimoji="0" lang="en-US" altLang="zh-TW" sz="1400" u="none" dirty="0">
                <a:solidFill>
                  <a:srgbClr val="000000"/>
                </a:solidFill>
                <a:latin typeface="微軟正黑體" pitchFamily="34" charset="-120"/>
                <a:ea typeface="微軟正黑體" pitchFamily="34" charset="-120"/>
              </a:rPr>
              <a:t>not an issue)</a:t>
            </a:r>
            <a:r>
              <a:rPr kumimoji="0" lang="zh-TW" altLang="en-US" sz="1400" u="none" dirty="0">
                <a:solidFill>
                  <a:srgbClr val="000000"/>
                </a:solidFill>
                <a:latin typeface="微軟正黑體" pitchFamily="34" charset="-120"/>
                <a:ea typeface="微軟正黑體" pitchFamily="34" charset="-120"/>
              </a:rPr>
              <a:t>。</a:t>
            </a:r>
            <a:endParaRPr kumimoji="0"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defRPr/>
            </a:pPr>
            <a:r>
              <a:rPr kumimoji="0" lang="en-US" altLang="zh-TW" sz="1400" u="none" dirty="0">
                <a:solidFill>
                  <a:srgbClr val="000000"/>
                </a:solidFill>
                <a:latin typeface="微軟正黑體" pitchFamily="34" charset="-120"/>
                <a:ea typeface="微軟正黑體" pitchFamily="34" charset="-120"/>
              </a:rPr>
              <a:t>2019/4/29Deloitte</a:t>
            </a:r>
            <a:r>
              <a:rPr kumimoji="0" lang="zh-TW" altLang="en-US" sz="1400" u="none" dirty="0">
                <a:solidFill>
                  <a:srgbClr val="000000"/>
                </a:solidFill>
                <a:latin typeface="微軟正黑體" pitchFamily="34" charset="-120"/>
                <a:ea typeface="微軟正黑體" pitchFamily="34" charset="-120"/>
              </a:rPr>
              <a:t>回覆已依顧問建議方式修改程式，但仍被判定為問題，</a:t>
            </a:r>
            <a:r>
              <a:rPr kumimoji="0" lang="zh-TW" altLang="en-US" sz="1400" u="none" kern="0" dirty="0">
                <a:solidFill>
                  <a:srgbClr val="000000"/>
                </a:solidFill>
                <a:latin typeface="微軟正黑體" panose="020B0604030504040204" pitchFamily="34" charset="-120"/>
                <a:ea typeface="微軟正黑體" panose="020B0604030504040204" pitchFamily="34" charset="-120"/>
              </a:rPr>
              <a:t>已轉資規請顧問協助處理；</a:t>
            </a:r>
            <a:r>
              <a:rPr kumimoji="0" lang="en-US" altLang="zh-TW" sz="1400" u="none" kern="0" dirty="0">
                <a:solidFill>
                  <a:srgbClr val="000000"/>
                </a:solidFill>
                <a:latin typeface="微軟正黑體" panose="020B0604030504040204" pitchFamily="34" charset="-120"/>
                <a:ea typeface="微軟正黑體" panose="020B0604030504040204" pitchFamily="34" charset="-120"/>
              </a:rPr>
              <a:t>4/30</a:t>
            </a:r>
            <a:r>
              <a:rPr kumimoji="0" lang="zh-TW" altLang="en-US" sz="1400" u="none" kern="0" dirty="0">
                <a:solidFill>
                  <a:srgbClr val="000000"/>
                </a:solidFill>
                <a:latin typeface="微軟正黑體" panose="020B0604030504040204" pitchFamily="34" charset="-120"/>
                <a:ea typeface="微軟正黑體" panose="020B0604030504040204" pitchFamily="34" charset="-120"/>
              </a:rPr>
              <a:t>資規回覆顧問繁忙，主要投注在金檢意見的各系統弱點修補。</a:t>
            </a:r>
            <a:endParaRPr kumimoji="0" lang="en-US" altLang="zh-TW" sz="1400" u="none" kern="0" dirty="0">
              <a:solidFill>
                <a:srgbClr val="000000"/>
              </a:solidFill>
              <a:latin typeface="微軟正黑體" panose="020B0604030504040204" pitchFamily="34" charset="-120"/>
              <a:ea typeface="微軟正黑體" panose="020B0604030504040204" pitchFamily="34" charset="-120"/>
            </a:endParaRPr>
          </a:p>
          <a:p>
            <a:pPr marL="800100" lvl="2" indent="-342900">
              <a:buFont typeface="+mj-lt"/>
              <a:buAutoNum type="arabicPeriod"/>
              <a:defRPr/>
            </a:pPr>
            <a:r>
              <a:rPr kumimoji="0" lang="en-US" altLang="zh-TW" sz="1400" u="none" dirty="0">
                <a:solidFill>
                  <a:srgbClr val="000000"/>
                </a:solidFill>
                <a:latin typeface="微軟正黑體" pitchFamily="34" charset="-120"/>
                <a:ea typeface="微軟正黑體" pitchFamily="34" charset="-120"/>
              </a:rPr>
              <a:t>4/17</a:t>
            </a:r>
            <a:r>
              <a:rPr kumimoji="0" lang="zh-TW" altLang="en-US" sz="1400" u="none" dirty="0">
                <a:solidFill>
                  <a:srgbClr val="000000"/>
                </a:solidFill>
                <a:latin typeface="微軟正黑體" pitchFamily="34" charset="-120"/>
                <a:ea typeface="微軟正黑體" pitchFamily="34" charset="-120"/>
              </a:rPr>
              <a:t>針對最新版程式重新掃描，</a:t>
            </a:r>
            <a:r>
              <a:rPr kumimoji="0" lang="en-US" altLang="zh-TW" sz="1400" u="none" dirty="0">
                <a:solidFill>
                  <a:srgbClr val="000000"/>
                </a:solidFill>
                <a:latin typeface="微軟正黑體" pitchFamily="34" charset="-120"/>
                <a:ea typeface="微軟正黑體" pitchFamily="34" charset="-120"/>
              </a:rPr>
              <a:t>4/21</a:t>
            </a:r>
            <a:r>
              <a:rPr kumimoji="0" lang="zh-TW" altLang="en-US" sz="1400" u="none" dirty="0">
                <a:solidFill>
                  <a:srgbClr val="000000"/>
                </a:solidFill>
                <a:latin typeface="微軟正黑體" pitchFamily="34" charset="-120"/>
                <a:ea typeface="微軟正黑體" pitchFamily="34" charset="-120"/>
              </a:rPr>
              <a:t>提供源掃報告。</a:t>
            </a:r>
            <a:endParaRPr kumimoji="0"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defRPr/>
            </a:pPr>
            <a:r>
              <a:rPr kumimoji="0" lang="en-US" altLang="zh-TW" sz="1400" u="none" dirty="0">
                <a:solidFill>
                  <a:srgbClr val="000000"/>
                </a:solidFill>
                <a:latin typeface="微軟正黑體" pitchFamily="34" charset="-120"/>
                <a:ea typeface="微軟正黑體" pitchFamily="34" charset="-120"/>
              </a:rPr>
              <a:t>Deloitte</a:t>
            </a:r>
            <a:r>
              <a:rPr kumimoji="0" lang="zh-TW" altLang="en-US" sz="1400" u="none" dirty="0">
                <a:solidFill>
                  <a:srgbClr val="000000"/>
                </a:solidFill>
                <a:latin typeface="微軟正黑體" pitchFamily="34" charset="-120"/>
                <a:ea typeface="微軟正黑體" pitchFamily="34" charset="-120"/>
              </a:rPr>
              <a:t>提出要在維護期間</a:t>
            </a:r>
            <a:r>
              <a:rPr kumimoji="0" lang="en-US" altLang="zh-TW" sz="1400" u="none" dirty="0">
                <a:solidFill>
                  <a:srgbClr val="000000"/>
                </a:solidFill>
                <a:latin typeface="微軟正黑體" pitchFamily="34" charset="-120"/>
                <a:ea typeface="微軟正黑體" pitchFamily="34" charset="-120"/>
              </a:rPr>
              <a:t>5/16~12/31</a:t>
            </a:r>
            <a:r>
              <a:rPr kumimoji="0" lang="zh-TW" altLang="en-US" sz="1400" u="none" dirty="0">
                <a:solidFill>
                  <a:srgbClr val="000000"/>
                </a:solidFill>
                <a:latin typeface="微軟正黑體" pitchFamily="34" charset="-120"/>
                <a:ea typeface="微軟正黑體" pitchFamily="34" charset="-120"/>
              </a:rPr>
              <a:t>將</a:t>
            </a:r>
            <a:r>
              <a:rPr kumimoji="0" lang="en-US" altLang="zh-TW" sz="1400" u="none" dirty="0">
                <a:solidFill>
                  <a:srgbClr val="000000"/>
                </a:solidFill>
                <a:latin typeface="微軟正黑體" pitchFamily="34" charset="-120"/>
                <a:ea typeface="微軟正黑體" pitchFamily="34" charset="-120"/>
              </a:rPr>
              <a:t>Critical</a:t>
            </a:r>
            <a:r>
              <a:rPr kumimoji="0" lang="zh-TW" altLang="en-US" sz="1400" u="none" dirty="0">
                <a:solidFill>
                  <a:srgbClr val="000000"/>
                </a:solidFill>
                <a:latin typeface="微軟正黑體" pitchFamily="34" charset="-120"/>
                <a:ea typeface="微軟正黑體" pitchFamily="34" charset="-120"/>
              </a:rPr>
              <a:t>、</a:t>
            </a:r>
            <a:r>
              <a:rPr kumimoji="0" lang="en-US" altLang="zh-TW" sz="1400" u="none" dirty="0">
                <a:solidFill>
                  <a:srgbClr val="000000"/>
                </a:solidFill>
                <a:latin typeface="微軟正黑體" pitchFamily="34" charset="-120"/>
                <a:ea typeface="微軟正黑體" pitchFamily="34" charset="-120"/>
              </a:rPr>
              <a:t>High</a:t>
            </a:r>
            <a:r>
              <a:rPr kumimoji="0" lang="zh-TW" altLang="en-US" sz="1400" u="none" dirty="0">
                <a:solidFill>
                  <a:srgbClr val="000000"/>
                </a:solidFill>
                <a:latin typeface="微軟正黑體" pitchFamily="34" charset="-120"/>
                <a:ea typeface="微軟正黑體" pitchFamily="34" charset="-120"/>
              </a:rPr>
              <a:t>、</a:t>
            </a:r>
            <a:r>
              <a:rPr kumimoji="0" lang="en-US" altLang="zh-TW" sz="1400" u="none" dirty="0">
                <a:solidFill>
                  <a:srgbClr val="000000"/>
                </a:solidFill>
                <a:latin typeface="微軟正黑體" pitchFamily="34" charset="-120"/>
                <a:ea typeface="微軟正黑體" pitchFamily="34" charset="-120"/>
              </a:rPr>
              <a:t>Medium</a:t>
            </a:r>
            <a:r>
              <a:rPr kumimoji="0" lang="zh-TW" altLang="en-US" sz="1400" u="none" dirty="0">
                <a:solidFill>
                  <a:srgbClr val="000000"/>
                </a:solidFill>
                <a:latin typeface="微軟正黑體" pitchFamily="34" charset="-120"/>
                <a:ea typeface="微軟正黑體" pitchFamily="34" charset="-120"/>
              </a:rPr>
              <a:t>全部修補完成有困難，已請</a:t>
            </a:r>
            <a:r>
              <a:rPr kumimoji="0" lang="en-US" altLang="zh-TW" sz="1400" u="none" dirty="0">
                <a:solidFill>
                  <a:srgbClr val="000000"/>
                </a:solidFill>
                <a:latin typeface="微軟正黑體" pitchFamily="34" charset="-120"/>
                <a:ea typeface="微軟正黑體" pitchFamily="34" charset="-120"/>
              </a:rPr>
              <a:t>Deloitte</a:t>
            </a:r>
            <a:r>
              <a:rPr kumimoji="0" lang="zh-TW" altLang="en-US" sz="1400" u="none" dirty="0">
                <a:solidFill>
                  <a:srgbClr val="000000"/>
                </a:solidFill>
                <a:latin typeface="微軟正黑體" pitchFamily="34" charset="-120"/>
                <a:ea typeface="微軟正黑體" pitchFamily="34" charset="-120"/>
              </a:rPr>
              <a:t>優先處理</a:t>
            </a:r>
            <a:r>
              <a:rPr kumimoji="0" lang="en-US" altLang="zh-TW" sz="1400" u="none" dirty="0">
                <a:solidFill>
                  <a:srgbClr val="000000"/>
                </a:solidFill>
                <a:latin typeface="微軟正黑體" pitchFamily="34" charset="-120"/>
                <a:ea typeface="微軟正黑體" pitchFamily="34" charset="-120"/>
              </a:rPr>
              <a:t>Critical</a:t>
            </a:r>
            <a:r>
              <a:rPr kumimoji="0" lang="zh-TW" altLang="en-US" sz="1400" u="none" dirty="0">
                <a:solidFill>
                  <a:srgbClr val="000000"/>
                </a:solidFill>
                <a:latin typeface="微軟正黑體" pitchFamily="34" charset="-120"/>
                <a:ea typeface="微軟正黑體" pitchFamily="34" charset="-120"/>
              </a:rPr>
              <a:t>、</a:t>
            </a:r>
            <a:r>
              <a:rPr kumimoji="0" lang="en-US" altLang="zh-TW" sz="1400" u="none" dirty="0">
                <a:solidFill>
                  <a:srgbClr val="000000"/>
                </a:solidFill>
                <a:latin typeface="微軟正黑體" pitchFamily="34" charset="-120"/>
                <a:ea typeface="微軟正黑體" pitchFamily="34" charset="-120"/>
              </a:rPr>
              <a:t>Medium</a:t>
            </a:r>
            <a:r>
              <a:rPr kumimoji="0" lang="zh-TW" altLang="en-US" sz="1400" u="none" dirty="0">
                <a:solidFill>
                  <a:srgbClr val="000000"/>
                </a:solidFill>
                <a:latin typeface="微軟正黑體" pitchFamily="34" charset="-120"/>
                <a:ea typeface="微軟正黑體" pitchFamily="34" charset="-120"/>
              </a:rPr>
              <a:t>。</a:t>
            </a:r>
            <a:endParaRPr kumimoji="0"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defRPr/>
            </a:pPr>
            <a:r>
              <a:rPr kumimoji="0" lang="en-US" altLang="zh-TW" sz="1400" u="none" dirty="0">
                <a:solidFill>
                  <a:srgbClr val="000000"/>
                </a:solidFill>
                <a:latin typeface="微軟正黑體" pitchFamily="34" charset="-120"/>
                <a:ea typeface="微軟正黑體" pitchFamily="34" charset="-120"/>
              </a:rPr>
              <a:t>Deloitte</a:t>
            </a:r>
            <a:r>
              <a:rPr kumimoji="0" lang="zh-TW" altLang="en-US" sz="1400" u="none" dirty="0">
                <a:solidFill>
                  <a:srgbClr val="000000"/>
                </a:solidFill>
                <a:latin typeface="微軟正黑體" pitchFamily="34" charset="-120"/>
                <a:ea typeface="微軟正黑體" pitchFamily="34" charset="-120"/>
              </a:rPr>
              <a:t>已回覆可修復狀況及預計工時，</a:t>
            </a:r>
            <a:r>
              <a:rPr kumimoji="0" lang="zh-TW" altLang="en-US" sz="1400" u="none" dirty="0">
                <a:solidFill>
                  <a:srgbClr val="0070C0"/>
                </a:solidFill>
                <a:latin typeface="微軟正黑體" pitchFamily="34" charset="-120"/>
                <a:ea typeface="微軟正黑體" pitchFamily="34" charset="-120"/>
              </a:rPr>
              <a:t>預計</a:t>
            </a:r>
            <a:r>
              <a:rPr kumimoji="0" lang="en-US" altLang="zh-TW" sz="1400" u="none" dirty="0">
                <a:solidFill>
                  <a:srgbClr val="0070C0"/>
                </a:solidFill>
                <a:latin typeface="微軟正黑體" pitchFamily="34" charset="-120"/>
                <a:ea typeface="微軟正黑體" pitchFamily="34" charset="-120"/>
              </a:rPr>
              <a:t>7/20</a:t>
            </a:r>
            <a:r>
              <a:rPr kumimoji="0" lang="zh-TW" altLang="en-US" sz="1400" u="none" dirty="0">
                <a:solidFill>
                  <a:srgbClr val="0070C0"/>
                </a:solidFill>
                <a:latin typeface="微軟正黑體" pitchFamily="34" charset="-120"/>
                <a:ea typeface="微軟正黑體" pitchFamily="34" charset="-120"/>
              </a:rPr>
              <a:t>前交付第一版調整程式。</a:t>
            </a:r>
            <a:endParaRPr kumimoji="0" lang="en-US" altLang="zh-TW" sz="1400" u="none" dirty="0">
              <a:solidFill>
                <a:srgbClr val="0070C0"/>
              </a:solidFill>
              <a:latin typeface="微軟正黑體" pitchFamily="34" charset="-120"/>
              <a:ea typeface="微軟正黑體" pitchFamily="34" charset="-120"/>
            </a:endParaRPr>
          </a:p>
        </p:txBody>
      </p:sp>
      <p:graphicFrame>
        <p:nvGraphicFramePr>
          <p:cNvPr id="4" name="表格 3"/>
          <p:cNvGraphicFramePr>
            <a:graphicFrameLocks noGrp="1"/>
          </p:cNvGraphicFramePr>
          <p:nvPr>
            <p:extLst/>
          </p:nvPr>
        </p:nvGraphicFramePr>
        <p:xfrm>
          <a:off x="5700713" y="1462971"/>
          <a:ext cx="3359648" cy="777240"/>
        </p:xfrm>
        <a:graphic>
          <a:graphicData uri="http://schemas.openxmlformats.org/drawingml/2006/table">
            <a:tbl>
              <a:tblPr firstRow="1" bandRow="1">
                <a:tableStyleId>{5C22544A-7EE6-4342-B048-85BDC9FD1C3A}</a:tableStyleId>
              </a:tblPr>
              <a:tblGrid>
                <a:gridCol w="1049884">
                  <a:extLst>
                    <a:ext uri="{9D8B030D-6E8A-4147-A177-3AD203B41FA5}">
                      <a16:colId xmlns:a16="http://schemas.microsoft.com/office/drawing/2014/main" val="20000"/>
                    </a:ext>
                  </a:extLst>
                </a:gridCol>
                <a:gridCol w="629931">
                  <a:extLst>
                    <a:ext uri="{9D8B030D-6E8A-4147-A177-3AD203B41FA5}">
                      <a16:colId xmlns:a16="http://schemas.microsoft.com/office/drawing/2014/main" val="20001"/>
                    </a:ext>
                  </a:extLst>
                </a:gridCol>
                <a:gridCol w="489947">
                  <a:extLst>
                    <a:ext uri="{9D8B030D-6E8A-4147-A177-3AD203B41FA5}">
                      <a16:colId xmlns:a16="http://schemas.microsoft.com/office/drawing/2014/main" val="20002"/>
                    </a:ext>
                  </a:extLst>
                </a:gridCol>
                <a:gridCol w="710364">
                  <a:extLst>
                    <a:ext uri="{9D8B030D-6E8A-4147-A177-3AD203B41FA5}">
                      <a16:colId xmlns:a16="http://schemas.microsoft.com/office/drawing/2014/main" val="20003"/>
                    </a:ext>
                  </a:extLst>
                </a:gridCol>
                <a:gridCol w="479522">
                  <a:extLst>
                    <a:ext uri="{9D8B030D-6E8A-4147-A177-3AD203B41FA5}">
                      <a16:colId xmlns:a16="http://schemas.microsoft.com/office/drawing/2014/main" val="20004"/>
                    </a:ext>
                  </a:extLst>
                </a:gridCol>
              </a:tblGrid>
              <a:tr h="259080">
                <a:tc>
                  <a:txBody>
                    <a:bodyPr/>
                    <a:lstStyle/>
                    <a:p>
                      <a:pPr algn="ctr"/>
                      <a:r>
                        <a:rPr lang="zh-TW" altLang="en-US" sz="1100" b="1" dirty="0" smtClean="0">
                          <a:latin typeface="微軟正黑體" pitchFamily="34" charset="-120"/>
                          <a:ea typeface="微軟正黑體" pitchFamily="34" charset="-120"/>
                        </a:rPr>
                        <a:t>掃描日期</a:t>
                      </a:r>
                      <a:endParaRPr lang="zh-TW" altLang="en-US" sz="1100" b="1" dirty="0">
                        <a:latin typeface="微軟正黑體" pitchFamily="34" charset="-120"/>
                        <a:ea typeface="微軟正黑體" pitchFamily="34" charset="-120"/>
                      </a:endParaRPr>
                    </a:p>
                  </a:txBody>
                  <a:tcPr anchor="ctr"/>
                </a:tc>
                <a:tc>
                  <a:txBody>
                    <a:bodyPr/>
                    <a:lstStyle/>
                    <a:p>
                      <a:pPr algn="ctr"/>
                      <a:r>
                        <a:rPr lang="en-US" altLang="zh-TW" sz="1000" b="1" dirty="0" smtClean="0">
                          <a:latin typeface="微軟正黑體" pitchFamily="34" charset="-120"/>
                          <a:ea typeface="微軟正黑體" pitchFamily="34" charset="-120"/>
                        </a:rPr>
                        <a:t>Critical</a:t>
                      </a:r>
                      <a:endParaRPr lang="zh-TW" altLang="en-US" sz="1000" b="1" dirty="0">
                        <a:latin typeface="微軟正黑體" pitchFamily="34" charset="-120"/>
                        <a:ea typeface="微軟正黑體" pitchFamily="34" charset="-120"/>
                      </a:endParaRPr>
                    </a:p>
                  </a:txBody>
                  <a:tcPr anchor="ctr">
                    <a:solidFill>
                      <a:srgbClr val="009900"/>
                    </a:solidFill>
                  </a:tcPr>
                </a:tc>
                <a:tc>
                  <a:txBody>
                    <a:bodyPr/>
                    <a:lstStyle/>
                    <a:p>
                      <a:pPr algn="ctr"/>
                      <a:r>
                        <a:rPr lang="en-US" altLang="zh-TW" sz="1000" b="1" dirty="0" smtClean="0">
                          <a:latin typeface="微軟正黑體" pitchFamily="34" charset="-120"/>
                          <a:ea typeface="微軟正黑體" pitchFamily="34" charset="-120"/>
                        </a:rPr>
                        <a:t>High</a:t>
                      </a:r>
                      <a:endParaRPr lang="zh-TW" altLang="en-US" sz="1000" b="1" dirty="0">
                        <a:latin typeface="微軟正黑體" pitchFamily="34" charset="-120"/>
                        <a:ea typeface="微軟正黑體" pitchFamily="34" charset="-120"/>
                      </a:endParaRPr>
                    </a:p>
                  </a:txBody>
                  <a:tcPr anchor="ctr"/>
                </a:tc>
                <a:tc>
                  <a:txBody>
                    <a:bodyPr/>
                    <a:lstStyle/>
                    <a:p>
                      <a:pPr algn="ctr"/>
                      <a:r>
                        <a:rPr lang="en-US" altLang="zh-TW" sz="1000" b="1" dirty="0" smtClean="0">
                          <a:latin typeface="微軟正黑體" pitchFamily="34" charset="-120"/>
                          <a:ea typeface="微軟正黑體" pitchFamily="34" charset="-120"/>
                        </a:rPr>
                        <a:t>Medium</a:t>
                      </a:r>
                      <a:endParaRPr lang="zh-TW" altLang="en-US" sz="1000" b="1" dirty="0">
                        <a:latin typeface="微軟正黑體" pitchFamily="34" charset="-120"/>
                        <a:ea typeface="微軟正黑體" pitchFamily="34" charset="-120"/>
                      </a:endParaRPr>
                    </a:p>
                  </a:txBody>
                  <a:tcPr anchor="ctr">
                    <a:solidFill>
                      <a:srgbClr val="009900"/>
                    </a:solidFill>
                  </a:tcPr>
                </a:tc>
                <a:tc>
                  <a:txBody>
                    <a:bodyPr/>
                    <a:lstStyle/>
                    <a:p>
                      <a:pPr algn="ctr"/>
                      <a:r>
                        <a:rPr lang="en-US" altLang="zh-TW" sz="1000" b="1" dirty="0" smtClean="0">
                          <a:latin typeface="微軟正黑體" pitchFamily="34" charset="-120"/>
                          <a:ea typeface="微軟正黑體" pitchFamily="34" charset="-120"/>
                        </a:rPr>
                        <a:t>Low</a:t>
                      </a:r>
                      <a:endParaRPr lang="zh-TW" altLang="en-US" sz="1000" b="1" dirty="0">
                        <a:latin typeface="微軟正黑體" pitchFamily="34" charset="-120"/>
                        <a:ea typeface="微軟正黑體" pitchFamily="34" charset="-120"/>
                      </a:endParaRPr>
                    </a:p>
                  </a:txBody>
                  <a:tcPr anchor="ctr"/>
                </a:tc>
                <a:extLst>
                  <a:ext uri="{0D108BD9-81ED-4DB2-BD59-A6C34878D82A}">
                    <a16:rowId xmlns:a16="http://schemas.microsoft.com/office/drawing/2014/main" val="10000"/>
                  </a:ext>
                </a:extLst>
              </a:tr>
              <a:tr h="259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b="0" dirty="0" smtClean="0">
                          <a:solidFill>
                            <a:schemeClr val="tx1"/>
                          </a:solidFill>
                          <a:latin typeface="微軟正黑體" pitchFamily="34" charset="-120"/>
                          <a:ea typeface="微軟正黑體" pitchFamily="34" charset="-120"/>
                        </a:rPr>
                        <a:t>2019/04/24</a:t>
                      </a:r>
                      <a:endParaRPr lang="zh-TW" altLang="en-US" sz="1100" b="0" dirty="0" smtClean="0">
                        <a:solidFill>
                          <a:schemeClr val="tx1"/>
                        </a:solidFill>
                        <a:latin typeface="微軟正黑體" pitchFamily="34" charset="-120"/>
                        <a:ea typeface="微軟正黑體" pitchFamily="34" charset="-120"/>
                      </a:endParaRPr>
                    </a:p>
                  </a:txBody>
                  <a:tcPr anchor="ctr"/>
                </a:tc>
                <a:tc>
                  <a:txBody>
                    <a:bodyPr/>
                    <a:lstStyle/>
                    <a:p>
                      <a:pPr algn="ctr"/>
                      <a:r>
                        <a:rPr lang="en-US" altLang="zh-TW" sz="1100" b="0" dirty="0" smtClean="0">
                          <a:solidFill>
                            <a:schemeClr val="tx1"/>
                          </a:solidFill>
                          <a:latin typeface="微軟正黑體" pitchFamily="34" charset="-120"/>
                          <a:ea typeface="微軟正黑體" pitchFamily="34" charset="-120"/>
                        </a:rPr>
                        <a:t>4</a:t>
                      </a:r>
                      <a:endParaRPr lang="zh-TW" altLang="en-US" sz="1100" b="0" dirty="0">
                        <a:solidFill>
                          <a:schemeClr val="tx1"/>
                        </a:solidFill>
                        <a:latin typeface="微軟正黑體" pitchFamily="34" charset="-120"/>
                        <a:ea typeface="微軟正黑體" pitchFamily="34" charset="-120"/>
                      </a:endParaRPr>
                    </a:p>
                  </a:txBody>
                  <a:tcPr anchor="ctr"/>
                </a:tc>
                <a:tc>
                  <a:txBody>
                    <a:bodyPr/>
                    <a:lstStyle/>
                    <a:p>
                      <a:pPr algn="ctr"/>
                      <a:r>
                        <a:rPr lang="en-US" altLang="zh-TW" sz="1100" b="0" dirty="0" smtClean="0">
                          <a:solidFill>
                            <a:schemeClr val="tx1"/>
                          </a:solidFill>
                          <a:latin typeface="微軟正黑體" pitchFamily="34" charset="-120"/>
                          <a:ea typeface="微軟正黑體" pitchFamily="34" charset="-120"/>
                        </a:rPr>
                        <a:t>40</a:t>
                      </a:r>
                      <a:endParaRPr lang="zh-TW" altLang="en-US" sz="1100" b="0" dirty="0">
                        <a:solidFill>
                          <a:schemeClr val="tx1"/>
                        </a:solidFill>
                        <a:latin typeface="微軟正黑體" pitchFamily="34" charset="-120"/>
                        <a:ea typeface="微軟正黑體" pitchFamily="34" charset="-120"/>
                      </a:endParaRPr>
                    </a:p>
                  </a:txBody>
                  <a:tcPr anchor="ctr"/>
                </a:tc>
                <a:tc>
                  <a:txBody>
                    <a:bodyPr/>
                    <a:lstStyle/>
                    <a:p>
                      <a:pPr algn="ctr"/>
                      <a:r>
                        <a:rPr lang="en-US" altLang="zh-TW" sz="1100" b="0" dirty="0" smtClean="0">
                          <a:solidFill>
                            <a:schemeClr val="tx1"/>
                          </a:solidFill>
                          <a:latin typeface="微軟正黑體" pitchFamily="34" charset="-120"/>
                          <a:ea typeface="微軟正黑體" pitchFamily="34" charset="-120"/>
                        </a:rPr>
                        <a:t>0</a:t>
                      </a:r>
                      <a:endParaRPr lang="zh-TW" altLang="en-US" sz="1100" b="0" dirty="0">
                        <a:solidFill>
                          <a:schemeClr val="tx1"/>
                        </a:solidFill>
                        <a:latin typeface="微軟正黑體" pitchFamily="34" charset="-120"/>
                        <a:ea typeface="微軟正黑體" pitchFamily="34" charset="-120"/>
                      </a:endParaRPr>
                    </a:p>
                  </a:txBody>
                  <a:tcPr anchor="ctr"/>
                </a:tc>
                <a:tc>
                  <a:txBody>
                    <a:bodyPr/>
                    <a:lstStyle/>
                    <a:p>
                      <a:pPr algn="ctr"/>
                      <a:r>
                        <a:rPr lang="en-US" altLang="zh-TW" sz="1100" b="0" dirty="0" smtClean="0">
                          <a:solidFill>
                            <a:schemeClr val="tx1"/>
                          </a:solidFill>
                          <a:latin typeface="微軟正黑體" pitchFamily="34" charset="-120"/>
                          <a:ea typeface="微軟正黑體" pitchFamily="34" charset="-120"/>
                        </a:rPr>
                        <a:t>0</a:t>
                      </a:r>
                      <a:endParaRPr lang="zh-TW" altLang="en-US" sz="1100" b="0" dirty="0">
                        <a:solidFill>
                          <a:schemeClr val="tx1"/>
                        </a:solidFill>
                        <a:latin typeface="微軟正黑體" pitchFamily="34" charset="-120"/>
                        <a:ea typeface="微軟正黑體" pitchFamily="34" charset="-120"/>
                      </a:endParaRPr>
                    </a:p>
                  </a:txBody>
                  <a:tcPr anchor="ctr"/>
                </a:tc>
                <a:extLst>
                  <a:ext uri="{0D108BD9-81ED-4DB2-BD59-A6C34878D82A}">
                    <a16:rowId xmlns:a16="http://schemas.microsoft.com/office/drawing/2014/main" val="10005"/>
                  </a:ext>
                </a:extLst>
              </a:tr>
              <a:tr h="259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b="0" dirty="0" smtClean="0">
                          <a:solidFill>
                            <a:srgbClr val="0070C0"/>
                          </a:solidFill>
                          <a:latin typeface="微軟正黑體" pitchFamily="34" charset="-120"/>
                          <a:ea typeface="微軟正黑體" pitchFamily="34" charset="-120"/>
                        </a:rPr>
                        <a:t>2020/04/17</a:t>
                      </a:r>
                      <a:endParaRPr lang="zh-TW" altLang="en-US" sz="1100" b="0" dirty="0" smtClean="0">
                        <a:solidFill>
                          <a:srgbClr val="0070C0"/>
                        </a:solidFill>
                        <a:latin typeface="微軟正黑體" pitchFamily="34" charset="-120"/>
                        <a:ea typeface="微軟正黑體" pitchFamily="34" charset="-120"/>
                      </a:endParaRPr>
                    </a:p>
                  </a:txBody>
                  <a:tcPr anchor="ctr"/>
                </a:tc>
                <a:tc>
                  <a:txBody>
                    <a:bodyPr/>
                    <a:lstStyle/>
                    <a:p>
                      <a:pPr algn="ctr"/>
                      <a:r>
                        <a:rPr lang="en-US" altLang="zh-TW" sz="1100" b="0" dirty="0" smtClean="0">
                          <a:solidFill>
                            <a:srgbClr val="0070C0"/>
                          </a:solidFill>
                          <a:latin typeface="微軟正黑體" pitchFamily="34" charset="-120"/>
                          <a:ea typeface="微軟正黑體" pitchFamily="34" charset="-120"/>
                        </a:rPr>
                        <a:t>8</a:t>
                      </a:r>
                      <a:endParaRPr lang="zh-TW" altLang="en-US" sz="1100" b="0" dirty="0">
                        <a:solidFill>
                          <a:srgbClr val="0070C0"/>
                        </a:solidFill>
                        <a:latin typeface="微軟正黑體" pitchFamily="34" charset="-120"/>
                        <a:ea typeface="微軟正黑體" pitchFamily="34" charset="-120"/>
                      </a:endParaRPr>
                    </a:p>
                  </a:txBody>
                  <a:tcPr anchor="ctr"/>
                </a:tc>
                <a:tc>
                  <a:txBody>
                    <a:bodyPr/>
                    <a:lstStyle/>
                    <a:p>
                      <a:pPr algn="ctr"/>
                      <a:r>
                        <a:rPr lang="en-US" altLang="zh-TW" sz="1100" b="0" dirty="0" smtClean="0">
                          <a:solidFill>
                            <a:srgbClr val="0070C0"/>
                          </a:solidFill>
                          <a:latin typeface="微軟正黑體" pitchFamily="34" charset="-120"/>
                          <a:ea typeface="微軟正黑體" pitchFamily="34" charset="-120"/>
                        </a:rPr>
                        <a:t>223</a:t>
                      </a:r>
                      <a:endParaRPr lang="zh-TW" altLang="en-US" sz="1100" b="0" dirty="0">
                        <a:solidFill>
                          <a:srgbClr val="0070C0"/>
                        </a:solidFill>
                        <a:latin typeface="微軟正黑體" pitchFamily="34" charset="-120"/>
                        <a:ea typeface="微軟正黑體" pitchFamily="34" charset="-120"/>
                      </a:endParaRPr>
                    </a:p>
                  </a:txBody>
                  <a:tcPr anchor="ctr"/>
                </a:tc>
                <a:tc>
                  <a:txBody>
                    <a:bodyPr/>
                    <a:lstStyle/>
                    <a:p>
                      <a:pPr algn="ctr"/>
                      <a:r>
                        <a:rPr lang="en-US" altLang="zh-TW" sz="1100" b="0" dirty="0" smtClean="0">
                          <a:solidFill>
                            <a:srgbClr val="0070C0"/>
                          </a:solidFill>
                          <a:latin typeface="微軟正黑體" pitchFamily="34" charset="-120"/>
                          <a:ea typeface="微軟正黑體" pitchFamily="34" charset="-120"/>
                        </a:rPr>
                        <a:t>19</a:t>
                      </a:r>
                      <a:endParaRPr lang="zh-TW" altLang="en-US" sz="1100" b="0" dirty="0">
                        <a:solidFill>
                          <a:srgbClr val="0070C0"/>
                        </a:solidFill>
                        <a:latin typeface="微軟正黑體" pitchFamily="34" charset="-120"/>
                        <a:ea typeface="微軟正黑體" pitchFamily="34" charset="-120"/>
                      </a:endParaRPr>
                    </a:p>
                  </a:txBody>
                  <a:tcPr anchor="ctr"/>
                </a:tc>
                <a:tc>
                  <a:txBody>
                    <a:bodyPr/>
                    <a:lstStyle/>
                    <a:p>
                      <a:pPr algn="ctr"/>
                      <a:r>
                        <a:rPr lang="en-US" altLang="zh-TW" sz="1100" b="0" dirty="0" smtClean="0">
                          <a:solidFill>
                            <a:srgbClr val="0070C0"/>
                          </a:solidFill>
                          <a:latin typeface="微軟正黑體" pitchFamily="34" charset="-120"/>
                          <a:ea typeface="微軟正黑體" pitchFamily="34" charset="-120"/>
                        </a:rPr>
                        <a:t>976</a:t>
                      </a:r>
                      <a:endParaRPr lang="zh-TW" altLang="en-US" sz="1100" b="0" dirty="0">
                        <a:solidFill>
                          <a:srgbClr val="0070C0"/>
                        </a:solidFill>
                        <a:latin typeface="微軟正黑體" pitchFamily="34" charset="-120"/>
                        <a:ea typeface="微軟正黑體" pitchFamily="34" charset="-120"/>
                      </a:endParaRPr>
                    </a:p>
                  </a:txBody>
                  <a:tcPr anchor="ctr"/>
                </a:tc>
                <a:extLst>
                  <a:ext uri="{0D108BD9-81ED-4DB2-BD59-A6C34878D82A}">
                    <a16:rowId xmlns:a16="http://schemas.microsoft.com/office/drawing/2014/main" val="2299790788"/>
                  </a:ext>
                </a:extLst>
              </a:tr>
            </a:tbl>
          </a:graphicData>
        </a:graphic>
      </p:graphicFrame>
      <p:sp>
        <p:nvSpPr>
          <p:cNvPr id="5" name="矩形 4"/>
          <p:cNvSpPr/>
          <p:nvPr/>
        </p:nvSpPr>
        <p:spPr>
          <a:xfrm>
            <a:off x="179512" y="4781104"/>
            <a:ext cx="8424936" cy="1384995"/>
          </a:xfrm>
          <a:prstGeom prst="rect">
            <a:avLst/>
          </a:prstGeom>
        </p:spPr>
        <p:txBody>
          <a:bodyPr wrap="square">
            <a:spAutoFit/>
          </a:bodyPr>
          <a:lstStyle/>
          <a:p>
            <a:pPr marL="285750" lvl="1" indent="-285750">
              <a:buFont typeface="Wingdings" pitchFamily="2" charset="2"/>
              <a:buChar char="n"/>
              <a:defRPr/>
            </a:pPr>
            <a:r>
              <a:rPr kumimoji="0" lang="en-US" altLang="zh-TW" sz="1400" u="none" dirty="0">
                <a:solidFill>
                  <a:srgbClr val="000000"/>
                </a:solidFill>
                <a:latin typeface="微軟正黑體" pitchFamily="34" charset="-120"/>
                <a:ea typeface="微軟正黑體" pitchFamily="34" charset="-120"/>
              </a:rPr>
              <a:t>VB</a:t>
            </a:r>
            <a:r>
              <a:rPr kumimoji="0" lang="zh-TW" altLang="en-US" sz="1400" u="none" dirty="0">
                <a:solidFill>
                  <a:srgbClr val="000000"/>
                </a:solidFill>
                <a:latin typeface="微軟正黑體" pitchFamily="34" charset="-120"/>
                <a:ea typeface="微軟正黑體" pitchFamily="34" charset="-120"/>
              </a:rPr>
              <a:t>轉</a:t>
            </a:r>
            <a:r>
              <a:rPr kumimoji="0" lang="en-US" altLang="zh-TW" sz="1400" u="none" dirty="0">
                <a:solidFill>
                  <a:srgbClr val="000000"/>
                </a:solidFill>
                <a:latin typeface="微軟正黑體" pitchFamily="34" charset="-120"/>
                <a:ea typeface="微軟正黑體" pitchFamily="34" charset="-120"/>
              </a:rPr>
              <a:t>C#</a:t>
            </a:r>
          </a:p>
          <a:p>
            <a:pPr marL="800100" lvl="2" indent="-342900">
              <a:buFont typeface="+mj-lt"/>
              <a:buAutoNum type="arabicPeriod"/>
              <a:defRPr/>
            </a:pPr>
            <a:r>
              <a:rPr kumimoji="0" lang="zh-TW" altLang="en-US" sz="1400" u="none" dirty="0">
                <a:solidFill>
                  <a:srgbClr val="000000"/>
                </a:solidFill>
                <a:latin typeface="微軟正黑體" pitchFamily="34" charset="-120"/>
                <a:ea typeface="微軟正黑體" pitchFamily="34" charset="-120"/>
              </a:rPr>
              <a:t>已完成程式盤點清單。</a:t>
            </a:r>
            <a:endParaRPr kumimoji="0" lang="en-US" altLang="zh-TW" sz="1400" u="none" dirty="0">
              <a:solidFill>
                <a:srgbClr val="0000FF"/>
              </a:solidFill>
              <a:latin typeface="微軟正黑體" pitchFamily="34" charset="-120"/>
              <a:ea typeface="微軟正黑體" pitchFamily="34" charset="-120"/>
            </a:endParaRPr>
          </a:p>
          <a:p>
            <a:pPr marL="800100" lvl="2" indent="-342900">
              <a:buFont typeface="+mj-lt"/>
              <a:buAutoNum type="arabicPeriod"/>
              <a:defRPr/>
            </a:pPr>
            <a:r>
              <a:rPr kumimoji="0" lang="en-US" altLang="zh-TW" sz="1400" u="none" dirty="0">
                <a:solidFill>
                  <a:srgbClr val="000000"/>
                </a:solidFill>
                <a:latin typeface="微軟正黑體" pitchFamily="34" charset="-120"/>
                <a:ea typeface="微軟正黑體" pitchFamily="34" charset="-120"/>
              </a:rPr>
              <a:t>.NET</a:t>
            </a:r>
            <a:r>
              <a:rPr kumimoji="0" lang="zh-TW" altLang="en-US" sz="1400" u="none" dirty="0">
                <a:solidFill>
                  <a:srgbClr val="000000"/>
                </a:solidFill>
                <a:latin typeface="微軟正黑體" pitchFamily="34" charset="-120"/>
                <a:ea typeface="微軟正黑體" pitchFamily="34" charset="-120"/>
              </a:rPr>
              <a:t>有提供工具可以轉換，待測試是否可行，預計第二階段結束後開始評估修改範圍及時間。</a:t>
            </a:r>
            <a:endParaRPr kumimoji="0"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defRPr/>
            </a:pPr>
            <a:endParaRPr kumimoji="0" lang="en-US" altLang="zh-TW" sz="1400" u="none" dirty="0">
              <a:solidFill>
                <a:srgbClr val="000000"/>
              </a:solidFill>
              <a:latin typeface="微軟正黑體" pitchFamily="34" charset="-120"/>
              <a:ea typeface="微軟正黑體" pitchFamily="34" charset="-120"/>
            </a:endParaRPr>
          </a:p>
          <a:p>
            <a:pPr marL="285750" lvl="1" indent="-285750">
              <a:buFont typeface="Wingdings" pitchFamily="2" charset="2"/>
              <a:buChar char="n"/>
              <a:defRPr/>
            </a:pPr>
            <a:r>
              <a:rPr kumimoji="0" lang="en-US" altLang="zh-TW" sz="1400" u="none" dirty="0">
                <a:solidFill>
                  <a:srgbClr val="000000"/>
                </a:solidFill>
                <a:latin typeface="微軟正黑體" pitchFamily="34" charset="-120"/>
                <a:ea typeface="微軟正黑體" pitchFamily="34" charset="-120"/>
              </a:rPr>
              <a:t>TFS</a:t>
            </a:r>
            <a:r>
              <a:rPr kumimoji="0" lang="zh-TW" altLang="en-US" sz="1400" u="none" dirty="0">
                <a:solidFill>
                  <a:srgbClr val="000000"/>
                </a:solidFill>
                <a:latin typeface="微軟正黑體" pitchFamily="34" charset="-120"/>
                <a:ea typeface="微軟正黑體" pitchFamily="34" charset="-120"/>
              </a:rPr>
              <a:t>版控</a:t>
            </a:r>
            <a:endParaRPr kumimoji="0"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defRPr/>
            </a:pPr>
            <a:r>
              <a:rPr kumimoji="0" lang="zh-TW" altLang="en-US" sz="1400" u="none" dirty="0">
                <a:solidFill>
                  <a:srgbClr val="000000"/>
                </a:solidFill>
                <a:latin typeface="微軟正黑體" pitchFamily="34" charset="-120"/>
                <a:ea typeface="微軟正黑體" pitchFamily="34" charset="-120"/>
              </a:rPr>
              <a:t>因</a:t>
            </a:r>
            <a:r>
              <a:rPr kumimoji="0" lang="en-US" altLang="zh-TW" sz="1400" u="none" dirty="0">
                <a:solidFill>
                  <a:srgbClr val="000000"/>
                </a:solidFill>
                <a:latin typeface="微軟正黑體" pitchFamily="34" charset="-120"/>
                <a:ea typeface="微軟正黑體" pitchFamily="34" charset="-120"/>
              </a:rPr>
              <a:t>Deloitte</a:t>
            </a:r>
            <a:r>
              <a:rPr kumimoji="0" lang="zh-TW" altLang="en-US" sz="1400" u="none" dirty="0">
                <a:solidFill>
                  <a:srgbClr val="000000"/>
                </a:solidFill>
                <a:latin typeface="微軟正黑體" pitchFamily="34" charset="-120"/>
                <a:ea typeface="微軟正黑體" pitchFamily="34" charset="-120"/>
              </a:rPr>
              <a:t>表示第二階段程式修改幅度大，故預計第二階段結束後再將程式放置</a:t>
            </a:r>
            <a:r>
              <a:rPr kumimoji="0" lang="en-US" altLang="zh-TW" sz="1400" u="none" dirty="0">
                <a:solidFill>
                  <a:srgbClr val="000000"/>
                </a:solidFill>
                <a:latin typeface="微軟正黑體" pitchFamily="34" charset="-120"/>
                <a:ea typeface="微軟正黑體" pitchFamily="34" charset="-120"/>
              </a:rPr>
              <a:t>TFS</a:t>
            </a:r>
            <a:r>
              <a:rPr kumimoji="0" lang="zh-TW" altLang="en-US" sz="1400" u="none" dirty="0">
                <a:solidFill>
                  <a:srgbClr val="000000"/>
                </a:solidFill>
                <a:latin typeface="微軟正黑體" pitchFamily="34" charset="-120"/>
                <a:ea typeface="微軟正黑體" pitchFamily="34" charset="-120"/>
              </a:rPr>
              <a:t>控管。</a:t>
            </a:r>
            <a:endParaRPr lang="en-US" altLang="zh-TW" sz="1400" u="none" dirty="0">
              <a:solidFill>
                <a:srgbClr val="000000"/>
              </a:solidFill>
              <a:latin typeface="微軟正黑體" pitchFamily="34" charset="-120"/>
              <a:ea typeface="微軟正黑體" pitchFamily="34" charset="-120"/>
            </a:endParaRPr>
          </a:p>
        </p:txBody>
      </p:sp>
      <p:sp>
        <p:nvSpPr>
          <p:cNvPr id="6" name="矩形 5"/>
          <p:cNvSpPr/>
          <p:nvPr/>
        </p:nvSpPr>
        <p:spPr>
          <a:xfrm>
            <a:off x="179512" y="4149874"/>
            <a:ext cx="8784976" cy="738664"/>
          </a:xfrm>
          <a:prstGeom prst="rect">
            <a:avLst/>
          </a:prstGeom>
        </p:spPr>
        <p:txBody>
          <a:bodyPr wrap="square">
            <a:spAutoFit/>
          </a:bodyPr>
          <a:lstStyle/>
          <a:p>
            <a:pPr marL="285750" lvl="1" indent="-285750">
              <a:buFont typeface="Wingdings" pitchFamily="2" charset="2"/>
              <a:buChar char="n"/>
              <a:defRPr/>
            </a:pPr>
            <a:r>
              <a:rPr kumimoji="0" lang="zh-TW" altLang="en-US" sz="1400" u="none" dirty="0">
                <a:solidFill>
                  <a:srgbClr val="000000"/>
                </a:solidFill>
                <a:latin typeface="微軟正黑體" pitchFamily="34" charset="-120"/>
                <a:ea typeface="微軟正黑體" pitchFamily="34" charset="-120"/>
              </a:rPr>
              <a:t>配合</a:t>
            </a:r>
            <a:r>
              <a:rPr lang="zh-TW" altLang="en-US" sz="1400" u="none" dirty="0">
                <a:solidFill>
                  <a:srgbClr val="000000"/>
                </a:solidFill>
                <a:latin typeface="微軟正黑體" pitchFamily="34" charset="-120"/>
                <a:ea typeface="微軟正黑體" pitchFamily="34" charset="-120"/>
              </a:rPr>
              <a:t>傳票介面調整</a:t>
            </a:r>
            <a:endParaRPr kumimoji="0"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defRPr/>
            </a:pPr>
            <a:r>
              <a:rPr lang="zh-TW" altLang="en-US" sz="1400" u="none" dirty="0">
                <a:solidFill>
                  <a:srgbClr val="000000"/>
                </a:solidFill>
                <a:latin typeface="微軟正黑體" pitchFamily="34" charset="-120"/>
                <a:ea typeface="微軟正黑體" pitchFamily="34" charset="-120"/>
              </a:rPr>
              <a:t>配合傳票介面調整需修改程式，已於</a:t>
            </a:r>
            <a:r>
              <a:rPr lang="en-US" altLang="zh-TW" sz="1400" u="none" dirty="0">
                <a:solidFill>
                  <a:srgbClr val="000000"/>
                </a:solidFill>
                <a:latin typeface="微軟正黑體" pitchFamily="34" charset="-120"/>
                <a:ea typeface="微軟正黑體" pitchFamily="34" charset="-120"/>
              </a:rPr>
              <a:t>2/24</a:t>
            </a:r>
            <a:r>
              <a:rPr lang="zh-TW" altLang="en-US" sz="1400" u="none" dirty="0">
                <a:solidFill>
                  <a:srgbClr val="000000"/>
                </a:solidFill>
                <a:latin typeface="微軟正黑體" pitchFamily="34" charset="-120"/>
                <a:ea typeface="微軟正黑體" pitchFamily="34" charset="-120"/>
              </a:rPr>
              <a:t>提供盤點修改程式範圍。</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defRPr/>
            </a:pPr>
            <a:endParaRPr lang="zh-TW" altLang="en-US" sz="1400" u="none" dirty="0">
              <a:solidFill>
                <a:srgbClr val="00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147868114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858" y="733389"/>
            <a:ext cx="6840430" cy="538037"/>
          </a:xfrm>
          <a:solidFill>
            <a:schemeClr val="accent2">
              <a:lumMod val="75000"/>
            </a:schemeClr>
          </a:solidFill>
        </p:spPr>
        <p:txBody>
          <a:bodyPr/>
          <a:lstStyle/>
          <a:p>
            <a:pPr fontAlgn="auto">
              <a:spcBef>
                <a:spcPts val="0"/>
              </a:spcBef>
              <a:spcAft>
                <a:spcPts val="0"/>
              </a:spcAft>
              <a:defRPr/>
            </a:pPr>
            <a:r>
              <a:rPr lang="zh-TW" altLang="en-US" dirty="0">
                <a:solidFill>
                  <a:schemeClr val="bg1"/>
                </a:solidFill>
              </a:rPr>
              <a:t>動產、利關人系統重大</a:t>
            </a:r>
            <a:r>
              <a:rPr lang="zh-TW" altLang="en-US" dirty="0" smtClean="0">
                <a:solidFill>
                  <a:schemeClr val="bg1"/>
                </a:solidFill>
              </a:rPr>
              <a:t>事件</a:t>
            </a:r>
            <a:r>
              <a:rPr lang="en-US" altLang="zh-TW" dirty="0" smtClean="0">
                <a:solidFill>
                  <a:schemeClr val="bg1"/>
                </a:solidFill>
              </a:rPr>
              <a:t>/</a:t>
            </a:r>
            <a:r>
              <a:rPr lang="zh-TW" altLang="en-US" dirty="0" smtClean="0">
                <a:solidFill>
                  <a:schemeClr val="bg1"/>
                </a:solidFill>
              </a:rPr>
              <a:t>需求說明</a:t>
            </a:r>
            <a:endParaRPr lang="en-US" altLang="zh-TW" dirty="0">
              <a:solidFill>
                <a:schemeClr val="bg1"/>
              </a:solidFill>
            </a:endParaRPr>
          </a:p>
        </p:txBody>
      </p:sp>
      <p:sp>
        <p:nvSpPr>
          <p:cNvPr id="40964" name="矩形 3"/>
          <p:cNvSpPr>
            <a:spLocks noChangeArrowheads="1"/>
          </p:cNvSpPr>
          <p:nvPr/>
        </p:nvSpPr>
        <p:spPr bwMode="auto">
          <a:xfrm>
            <a:off x="0" y="1269554"/>
            <a:ext cx="91440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lang="zh-TW" altLang="en-US" sz="1400" u="none" dirty="0">
                <a:solidFill>
                  <a:srgbClr val="000000"/>
                </a:solidFill>
                <a:latin typeface="微軟正黑體" pitchFamily="34" charset="-120"/>
                <a:ea typeface="微軟正黑體" pitchFamily="34" charset="-120"/>
              </a:rPr>
              <a:t>同一人限額控管系統建置</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kumimoji="0" lang="en-US" altLang="zh-TW" sz="1400" u="none" dirty="0">
                <a:solidFill>
                  <a:srgbClr val="000000"/>
                </a:solidFill>
                <a:latin typeface="微軟正黑體" pitchFamily="34" charset="-120"/>
                <a:ea typeface="微軟正黑體" pitchFamily="34" charset="-120"/>
              </a:rPr>
              <a:t>2019/11/27</a:t>
            </a:r>
            <a:r>
              <a:rPr kumimoji="0" lang="zh-TW" altLang="en-US" sz="1400" u="none" dirty="0">
                <a:solidFill>
                  <a:srgbClr val="000000"/>
                </a:solidFill>
                <a:latin typeface="微軟正黑體" pitchFamily="34" charset="-120"/>
                <a:ea typeface="微軟正黑體" pitchFamily="34" charset="-120"/>
              </a:rPr>
              <a:t>進行使用者教育訓練，</a:t>
            </a:r>
            <a:r>
              <a:rPr kumimoji="0" lang="en-US" altLang="zh-TW" sz="1400" u="none" dirty="0">
                <a:solidFill>
                  <a:srgbClr val="000000"/>
                </a:solidFill>
                <a:latin typeface="微軟正黑體" pitchFamily="34" charset="-120"/>
                <a:ea typeface="微軟正黑體" pitchFamily="34" charset="-120"/>
              </a:rPr>
              <a:t>User</a:t>
            </a:r>
            <a:r>
              <a:rPr kumimoji="0" lang="zh-TW" altLang="en-US" sz="1400" u="none" dirty="0">
                <a:solidFill>
                  <a:srgbClr val="000000"/>
                </a:solidFill>
                <a:latin typeface="微軟正黑體" pitchFamily="34" charset="-120"/>
                <a:ea typeface="微軟正黑體" pitchFamily="34" charset="-120"/>
              </a:rPr>
              <a:t>開始重新進行</a:t>
            </a:r>
            <a:r>
              <a:rPr kumimoji="0" lang="en-US" altLang="zh-TW" sz="1400" u="none" dirty="0">
                <a:solidFill>
                  <a:srgbClr val="000000"/>
                </a:solidFill>
                <a:latin typeface="微軟正黑體" pitchFamily="34" charset="-120"/>
                <a:ea typeface="微軟正黑體" pitchFamily="34" charset="-120"/>
              </a:rPr>
              <a:t>UAT</a:t>
            </a:r>
            <a:r>
              <a:rPr kumimoji="0" lang="zh-TW" altLang="en-US" sz="1400" u="none" dirty="0">
                <a:solidFill>
                  <a:srgbClr val="000000"/>
                </a:solidFill>
                <a:latin typeface="微軟正黑體" pitchFamily="34" charset="-120"/>
                <a:ea typeface="微軟正黑體" pitchFamily="34" charset="-120"/>
              </a:rPr>
              <a:t>測試。</a:t>
            </a:r>
            <a:endParaRPr kumimoji="0"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kumimoji="0" lang="en-US" altLang="zh-TW" sz="1400" u="none" dirty="0">
                <a:solidFill>
                  <a:srgbClr val="000000"/>
                </a:solidFill>
                <a:latin typeface="微軟正黑體" pitchFamily="34" charset="-120"/>
                <a:ea typeface="微軟正黑體" pitchFamily="34" charset="-120"/>
              </a:rPr>
              <a:t>2/15</a:t>
            </a:r>
            <a:r>
              <a:rPr kumimoji="0" lang="zh-TW" altLang="en-US" sz="1400" u="none" dirty="0">
                <a:solidFill>
                  <a:srgbClr val="000000"/>
                </a:solidFill>
                <a:latin typeface="微軟正黑體" pitchFamily="34" charset="-120"/>
                <a:ea typeface="微軟正黑體" pitchFamily="34" charset="-120"/>
              </a:rPr>
              <a:t>回覆</a:t>
            </a:r>
            <a:r>
              <a:rPr kumimoji="0" lang="en-US" altLang="zh-TW" sz="1400" u="none" dirty="0">
                <a:solidFill>
                  <a:srgbClr val="000000"/>
                </a:solidFill>
                <a:latin typeface="微軟正黑體" pitchFamily="34" charset="-120"/>
                <a:ea typeface="微軟正黑體" pitchFamily="34" charset="-120"/>
              </a:rPr>
              <a:t>UAT</a:t>
            </a:r>
            <a:r>
              <a:rPr kumimoji="0" lang="zh-TW" altLang="en-US" sz="1400" u="none" dirty="0">
                <a:solidFill>
                  <a:srgbClr val="000000"/>
                </a:solidFill>
                <a:latin typeface="微軟正黑體" pitchFamily="34" charset="-120"/>
                <a:ea typeface="微軟正黑體" pitchFamily="34" charset="-120"/>
              </a:rPr>
              <a:t>問題處理進度，共</a:t>
            </a:r>
            <a:r>
              <a:rPr kumimoji="0" lang="en-US" altLang="zh-TW" sz="1400" u="none" dirty="0">
                <a:solidFill>
                  <a:srgbClr val="000000"/>
                </a:solidFill>
                <a:latin typeface="微軟正黑體" pitchFamily="34" charset="-120"/>
                <a:ea typeface="微軟正黑體" pitchFamily="34" charset="-120"/>
              </a:rPr>
              <a:t>14</a:t>
            </a:r>
            <a:r>
              <a:rPr kumimoji="0" lang="zh-TW" altLang="en-US" sz="1400" u="none" dirty="0">
                <a:solidFill>
                  <a:srgbClr val="000000"/>
                </a:solidFill>
                <a:latin typeface="微軟正黑體" pitchFamily="34" charset="-120"/>
                <a:ea typeface="微軟正黑體" pitchFamily="34" charset="-120"/>
              </a:rPr>
              <a:t>個問題，已處理</a:t>
            </a:r>
            <a:r>
              <a:rPr kumimoji="0" lang="en-US" altLang="zh-TW" sz="1400" u="none" dirty="0">
                <a:solidFill>
                  <a:srgbClr val="000000"/>
                </a:solidFill>
                <a:latin typeface="微軟正黑體" pitchFamily="34" charset="-120"/>
                <a:ea typeface="微軟正黑體" pitchFamily="34" charset="-120"/>
              </a:rPr>
              <a:t>13</a:t>
            </a:r>
            <a:r>
              <a:rPr kumimoji="0" lang="zh-TW" altLang="en-US" sz="1400" u="none" dirty="0">
                <a:solidFill>
                  <a:srgbClr val="000000"/>
                </a:solidFill>
                <a:latin typeface="微軟正黑體" pitchFamily="34" charset="-120"/>
                <a:ea typeface="微軟正黑體" pitchFamily="34" charset="-120"/>
              </a:rPr>
              <a:t>個問題，</a:t>
            </a:r>
            <a:r>
              <a:rPr kumimoji="0" lang="en-US" altLang="zh-TW" sz="1400" u="none" dirty="0">
                <a:solidFill>
                  <a:srgbClr val="000000"/>
                </a:solidFill>
                <a:latin typeface="微軟正黑體" pitchFamily="34" charset="-120"/>
                <a:ea typeface="微軟正黑體" pitchFamily="34" charset="-120"/>
              </a:rPr>
              <a:t>1</a:t>
            </a:r>
            <a:r>
              <a:rPr kumimoji="0" lang="zh-TW" altLang="en-US" sz="1400" u="none" dirty="0">
                <a:solidFill>
                  <a:srgbClr val="000000"/>
                </a:solidFill>
                <a:latin typeface="微軟正黑體" pitchFamily="34" charset="-120"/>
                <a:ea typeface="微軟正黑體" pitchFamily="34" charset="-120"/>
              </a:rPr>
              <a:t>個問題處理中</a:t>
            </a:r>
            <a:r>
              <a:rPr kumimoji="0" lang="en-US" altLang="zh-TW" sz="1400" u="none" dirty="0">
                <a:solidFill>
                  <a:srgbClr val="000000"/>
                </a:solidFill>
                <a:latin typeface="微軟正黑體" pitchFamily="34" charset="-120"/>
                <a:ea typeface="微軟正黑體" pitchFamily="34" charset="-120"/>
              </a:rPr>
              <a:t>(</a:t>
            </a:r>
            <a:r>
              <a:rPr kumimoji="0" lang="zh-TW" altLang="en-US" sz="1400" u="none" dirty="0">
                <a:solidFill>
                  <a:srgbClr val="000000"/>
                </a:solidFill>
                <a:latin typeface="微軟正黑體" pitchFamily="34" charset="-120"/>
                <a:ea typeface="微軟正黑體" pitchFamily="34" charset="-120"/>
              </a:rPr>
              <a:t>報表呈現方式修改</a:t>
            </a:r>
            <a:r>
              <a:rPr lang="zh-TW" altLang="en-US" sz="1400" u="none" dirty="0">
                <a:solidFill>
                  <a:srgbClr val="000000"/>
                </a:solidFill>
                <a:latin typeface="微軟正黑體" pitchFamily="34" charset="-120"/>
                <a:ea typeface="微軟正黑體" pitchFamily="34" charset="-120"/>
              </a:rPr>
              <a:t>：</a:t>
            </a:r>
            <a:r>
              <a:rPr lang="en-US" altLang="zh-TW" sz="1400" u="none" dirty="0">
                <a:solidFill>
                  <a:srgbClr val="000000"/>
                </a:solidFill>
                <a:latin typeface="微軟正黑體" pitchFamily="34" charset="-120"/>
                <a:ea typeface="微軟正黑體" pitchFamily="34" charset="-120"/>
              </a:rPr>
              <a:t>5/29</a:t>
            </a:r>
            <a:r>
              <a:rPr lang="zh-TW" altLang="en-US" sz="1400" u="none" dirty="0">
                <a:solidFill>
                  <a:srgbClr val="000000"/>
                </a:solidFill>
                <a:latin typeface="微軟正黑體" pitchFamily="34" charset="-120"/>
                <a:ea typeface="微軟正黑體" pitchFamily="34" charset="-120"/>
              </a:rPr>
              <a:t>完成</a:t>
            </a:r>
            <a:r>
              <a:rPr lang="en-US" altLang="zh-TW" sz="1400" u="none" dirty="0">
                <a:solidFill>
                  <a:srgbClr val="000000"/>
                </a:solidFill>
                <a:latin typeface="微軟正黑體" pitchFamily="34" charset="-120"/>
                <a:ea typeface="微軟正黑體" pitchFamily="34" charset="-120"/>
              </a:rPr>
              <a:t>SIT</a:t>
            </a:r>
            <a:r>
              <a:rPr lang="zh-TW" altLang="en-US" sz="1400" u="none" dirty="0">
                <a:solidFill>
                  <a:srgbClr val="0000FF"/>
                </a:solidFill>
                <a:latin typeface="微軟正黑體" pitchFamily="34" charset="-120"/>
                <a:ea typeface="微軟正黑體" pitchFamily="34" charset="-120"/>
              </a:rPr>
              <a:t>，</a:t>
            </a:r>
            <a:r>
              <a:rPr lang="zh-TW" altLang="en-US" sz="1400" u="none" dirty="0">
                <a:solidFill>
                  <a:srgbClr val="0070C0"/>
                </a:solidFill>
                <a:latin typeface="微軟正黑體" pitchFamily="34" charset="-120"/>
                <a:ea typeface="微軟正黑體" pitchFamily="34" charset="-120"/>
              </a:rPr>
              <a:t>原預計</a:t>
            </a:r>
            <a:r>
              <a:rPr lang="en-US" altLang="zh-TW" sz="1400" u="none" dirty="0">
                <a:solidFill>
                  <a:srgbClr val="0070C0"/>
                </a:solidFill>
                <a:latin typeface="微軟正黑體" pitchFamily="34" charset="-120"/>
                <a:ea typeface="微軟正黑體" pitchFamily="34" charset="-120"/>
              </a:rPr>
              <a:t>6/20</a:t>
            </a:r>
            <a:r>
              <a:rPr lang="zh-TW" altLang="en-US" sz="1400" u="none" dirty="0">
                <a:solidFill>
                  <a:srgbClr val="0070C0"/>
                </a:solidFill>
                <a:latin typeface="微軟正黑體" pitchFamily="34" charset="-120"/>
                <a:ea typeface="微軟正黑體" pitchFamily="34" charset="-120"/>
              </a:rPr>
              <a:t>前匯入實際填報資料，以檢視報表正確性，但</a:t>
            </a:r>
            <a:r>
              <a:rPr lang="en-US" altLang="zh-TW" sz="1400" u="none" dirty="0">
                <a:solidFill>
                  <a:srgbClr val="0070C0"/>
                </a:solidFill>
                <a:latin typeface="微軟正黑體" pitchFamily="34" charset="-120"/>
                <a:ea typeface="微軟正黑體" pitchFamily="34" charset="-120"/>
              </a:rPr>
              <a:t>User</a:t>
            </a:r>
            <a:r>
              <a:rPr lang="zh-TW" altLang="en-US" sz="1400" u="none" dirty="0">
                <a:solidFill>
                  <a:srgbClr val="0070C0"/>
                </a:solidFill>
                <a:latin typeface="微軟正黑體" pitchFamily="34" charset="-120"/>
                <a:ea typeface="微軟正黑體" pitchFamily="34" charset="-120"/>
              </a:rPr>
              <a:t>尚未確認與提供資料，已催請</a:t>
            </a:r>
            <a:r>
              <a:rPr lang="en-US" altLang="zh-TW" sz="1400" u="none" dirty="0">
                <a:solidFill>
                  <a:srgbClr val="0070C0"/>
                </a:solidFill>
                <a:latin typeface="微軟正黑體" pitchFamily="34" charset="-120"/>
                <a:ea typeface="微軟正黑體" pitchFamily="34" charset="-120"/>
              </a:rPr>
              <a:t>User</a:t>
            </a:r>
            <a:r>
              <a:rPr lang="zh-TW" altLang="en-US" sz="1400" u="none" dirty="0">
                <a:solidFill>
                  <a:srgbClr val="0070C0"/>
                </a:solidFill>
                <a:latin typeface="微軟正黑體" pitchFamily="34" charset="-120"/>
                <a:ea typeface="微軟正黑體" pitchFamily="34" charset="-120"/>
              </a:rPr>
              <a:t>提供</a:t>
            </a:r>
            <a:r>
              <a:rPr lang="en-US" altLang="zh-TW" sz="1400" u="none" dirty="0">
                <a:solidFill>
                  <a:srgbClr val="0070C0"/>
                </a:solidFill>
                <a:latin typeface="微軟正黑體" pitchFamily="34" charset="-120"/>
                <a:ea typeface="微軟正黑體" pitchFamily="34" charset="-120"/>
              </a:rPr>
              <a:t>)</a:t>
            </a:r>
            <a:endParaRPr kumimoji="0" lang="en-US" altLang="zh-TW" sz="1400" u="none" dirty="0">
              <a:solidFill>
                <a:srgbClr val="0070C0"/>
              </a:solidFill>
              <a:latin typeface="微軟正黑體" pitchFamily="34" charset="-120"/>
              <a:ea typeface="微軟正黑體" pitchFamily="34" charset="-120"/>
            </a:endParaRPr>
          </a:p>
          <a:p>
            <a:pPr marL="800100" lvl="2" indent="-342900">
              <a:buFont typeface="+mj-lt"/>
              <a:buAutoNum type="arabicPeriod"/>
            </a:pPr>
            <a:r>
              <a:rPr kumimoji="0" lang="en-US" altLang="zh-TW" sz="1400" u="none" dirty="0">
                <a:solidFill>
                  <a:srgbClr val="000000"/>
                </a:solidFill>
                <a:latin typeface="微軟正黑體" pitchFamily="34" charset="-120"/>
                <a:ea typeface="微軟正黑體" pitchFamily="34" charset="-120"/>
              </a:rPr>
              <a:t>3/20</a:t>
            </a:r>
            <a:r>
              <a:rPr kumimoji="0" lang="zh-TW" altLang="en-US" sz="1400" u="none" dirty="0">
                <a:solidFill>
                  <a:srgbClr val="000000"/>
                </a:solidFill>
                <a:latin typeface="微軟正黑體" pitchFamily="34" charset="-120"/>
                <a:ea typeface="微軟正黑體" pitchFamily="34" charset="-120"/>
              </a:rPr>
              <a:t>開會討論不動產管理部同一人交易直接由不動產系統匯入限額系統的做法。結論：先採</a:t>
            </a:r>
            <a:r>
              <a:rPr kumimoji="0" lang="en-US" altLang="zh-TW" sz="1400" u="none" dirty="0">
                <a:solidFill>
                  <a:srgbClr val="000000"/>
                </a:solidFill>
                <a:latin typeface="微軟正黑體" pitchFamily="34" charset="-120"/>
                <a:ea typeface="微軟正黑體" pitchFamily="34" charset="-120"/>
              </a:rPr>
              <a:t>excel</a:t>
            </a:r>
            <a:r>
              <a:rPr kumimoji="0" lang="zh-TW" altLang="en-US" sz="1400" u="none" dirty="0">
                <a:solidFill>
                  <a:srgbClr val="000000"/>
                </a:solidFill>
                <a:latin typeface="微軟正黑體" pitchFamily="34" charset="-120"/>
                <a:ea typeface="微軟正黑體" pitchFamily="34" charset="-120"/>
              </a:rPr>
              <a:t>整批匯入方式，待後續了解不動產資料庫來源，再評估分項目分階段匯入。</a:t>
            </a:r>
            <a:endParaRPr kumimoji="0"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kumimoji="0" lang="zh-TW" altLang="en-US" sz="1400" u="none" dirty="0">
                <a:solidFill>
                  <a:srgbClr val="000000"/>
                </a:solidFill>
                <a:latin typeface="微軟正黑體" pitchFamily="34" charset="-120"/>
                <a:ea typeface="微軟正黑體" pitchFamily="34" charset="-120"/>
              </a:rPr>
              <a:t>風管部因受疫情影響增加防疫工作，導致投入測試人力不足，預估上線時程</a:t>
            </a:r>
            <a:r>
              <a:rPr kumimoji="0" lang="en-US" altLang="zh-TW" sz="1400" u="none" dirty="0">
                <a:solidFill>
                  <a:srgbClr val="000000"/>
                </a:solidFill>
                <a:latin typeface="微軟正黑體" pitchFamily="34" charset="-120"/>
                <a:ea typeface="微軟正黑體" pitchFamily="34" charset="-120"/>
              </a:rPr>
              <a:t>(2020/6/30)</a:t>
            </a:r>
            <a:r>
              <a:rPr kumimoji="0" lang="zh-TW" altLang="en-US" sz="1400" u="none" dirty="0">
                <a:solidFill>
                  <a:srgbClr val="000000"/>
                </a:solidFill>
                <a:latin typeface="微軟正黑體" pitchFamily="34" charset="-120"/>
                <a:ea typeface="微軟正黑體" pitchFamily="34" charset="-120"/>
              </a:rPr>
              <a:t>會往後延，已請</a:t>
            </a:r>
            <a:r>
              <a:rPr kumimoji="0" lang="en-US" altLang="zh-TW" sz="1400" u="none" dirty="0">
                <a:solidFill>
                  <a:srgbClr val="000000"/>
                </a:solidFill>
                <a:latin typeface="微軟正黑體" pitchFamily="34" charset="-120"/>
                <a:ea typeface="微軟正黑體" pitchFamily="34" charset="-120"/>
              </a:rPr>
              <a:t>User</a:t>
            </a:r>
            <a:r>
              <a:rPr kumimoji="0" lang="zh-TW" altLang="en-US" sz="1400" u="none" dirty="0">
                <a:solidFill>
                  <a:srgbClr val="000000"/>
                </a:solidFill>
                <a:latin typeface="微軟正黑體" pitchFamily="34" charset="-120"/>
                <a:ea typeface="微軟正黑體" pitchFamily="34" charset="-120"/>
              </a:rPr>
              <a:t>重新預估時程。</a:t>
            </a:r>
            <a:r>
              <a:rPr kumimoji="0" lang="en-US" altLang="zh-TW" sz="1400" u="none" dirty="0">
                <a:solidFill>
                  <a:srgbClr val="000000"/>
                </a:solidFill>
                <a:latin typeface="微軟正黑體" pitchFamily="34" charset="-120"/>
                <a:ea typeface="微軟正黑體" pitchFamily="34" charset="-120"/>
              </a:rPr>
              <a:t>6/4</a:t>
            </a:r>
            <a:r>
              <a:rPr kumimoji="0" lang="zh-TW" altLang="en-US" sz="1400" u="none" dirty="0">
                <a:solidFill>
                  <a:srgbClr val="000000"/>
                </a:solidFill>
                <a:latin typeface="微軟正黑體" pitchFamily="34" charset="-120"/>
                <a:ea typeface="微軟正黑體" pitchFamily="34" charset="-120"/>
              </a:rPr>
              <a:t>、</a:t>
            </a:r>
            <a:r>
              <a:rPr kumimoji="0" lang="en-US" altLang="zh-TW" sz="1400" u="none" dirty="0">
                <a:solidFill>
                  <a:srgbClr val="000000"/>
                </a:solidFill>
                <a:latin typeface="微軟正黑體" pitchFamily="34" charset="-120"/>
                <a:ea typeface="微軟正黑體" pitchFamily="34" charset="-120"/>
              </a:rPr>
              <a:t>6/23</a:t>
            </a:r>
            <a:r>
              <a:rPr kumimoji="0" lang="zh-TW" altLang="en-US" sz="1400" u="none" dirty="0">
                <a:solidFill>
                  <a:srgbClr val="000000"/>
                </a:solidFill>
                <a:latin typeface="微軟正黑體" pitchFamily="34" charset="-120"/>
                <a:ea typeface="微軟正黑體" pitchFamily="34" charset="-120"/>
              </a:rPr>
              <a:t>催請</a:t>
            </a:r>
            <a:r>
              <a:rPr kumimoji="0" lang="en-US" altLang="zh-TW" sz="1400" u="none" dirty="0">
                <a:solidFill>
                  <a:srgbClr val="000000"/>
                </a:solidFill>
                <a:latin typeface="微軟正黑體" pitchFamily="34" charset="-120"/>
                <a:ea typeface="微軟正黑體" pitchFamily="34" charset="-120"/>
              </a:rPr>
              <a:t>user</a:t>
            </a:r>
            <a:r>
              <a:rPr kumimoji="0" lang="zh-TW" altLang="en-US" sz="1400" u="none" dirty="0">
                <a:solidFill>
                  <a:srgbClr val="000000"/>
                </a:solidFill>
                <a:latin typeface="微軟正黑體" pitchFamily="34" charset="-120"/>
                <a:ea typeface="微軟正黑體" pitchFamily="34" charset="-120"/>
              </a:rPr>
              <a:t>提供新預估時程</a:t>
            </a:r>
            <a:r>
              <a:rPr kumimoji="0" lang="zh-TW" altLang="en-US" sz="1400" u="none" dirty="0">
                <a:solidFill>
                  <a:srgbClr val="0000FF"/>
                </a:solidFill>
                <a:latin typeface="微軟正黑體" pitchFamily="34" charset="-120"/>
                <a:ea typeface="微軟正黑體" pitchFamily="34" charset="-120"/>
              </a:rPr>
              <a:t>，</a:t>
            </a:r>
            <a:r>
              <a:rPr kumimoji="0" lang="en-US" altLang="zh-TW" sz="1400" u="none" dirty="0">
                <a:solidFill>
                  <a:srgbClr val="0000FF"/>
                </a:solidFill>
                <a:latin typeface="微軟正黑體" pitchFamily="34" charset="-120"/>
                <a:ea typeface="微軟正黑體" pitchFamily="34" charset="-120"/>
              </a:rPr>
              <a:t>7/2</a:t>
            </a:r>
            <a:r>
              <a:rPr kumimoji="0" lang="zh-TW" altLang="en-US" sz="1400" u="none" dirty="0">
                <a:solidFill>
                  <a:srgbClr val="0000FF"/>
                </a:solidFill>
                <a:latin typeface="微軟正黑體" pitchFamily="34" charset="-120"/>
                <a:ea typeface="微軟正黑體" pitchFamily="34" charset="-120"/>
              </a:rPr>
              <a:t>邑芳回覆下周與主管討論後再告知結果。</a:t>
            </a:r>
            <a:endParaRPr kumimoji="0" lang="en-US" altLang="zh-TW" sz="1400" u="none" dirty="0">
              <a:solidFill>
                <a:srgbClr val="0000FF"/>
              </a:solidFill>
              <a:latin typeface="微軟正黑體" pitchFamily="34" charset="-120"/>
              <a:ea typeface="微軟正黑體" pitchFamily="34" charset="-120"/>
            </a:endParaRPr>
          </a:p>
          <a:p>
            <a:pPr marL="800100" lvl="2" indent="-342900">
              <a:buFont typeface="+mj-lt"/>
              <a:buAutoNum type="arabicPeriod"/>
            </a:pPr>
            <a:r>
              <a:rPr kumimoji="0" lang="en-US" altLang="zh-TW" sz="1400" u="none" dirty="0">
                <a:solidFill>
                  <a:srgbClr val="000000"/>
                </a:solidFill>
                <a:latin typeface="微軟正黑體" pitchFamily="34" charset="-120"/>
                <a:ea typeface="微軟正黑體" pitchFamily="34" charset="-120"/>
              </a:rPr>
              <a:t>URS</a:t>
            </a:r>
            <a:r>
              <a:rPr kumimoji="0" lang="zh-TW" altLang="en-US" sz="1400" u="none" dirty="0">
                <a:solidFill>
                  <a:srgbClr val="000000"/>
                </a:solidFill>
                <a:latin typeface="微軟正黑體" pitchFamily="34" charset="-120"/>
                <a:ea typeface="微軟正黑體" pitchFamily="34" charset="-120"/>
              </a:rPr>
              <a:t>已於</a:t>
            </a:r>
            <a:r>
              <a:rPr kumimoji="0" lang="en-US" altLang="zh-TW" sz="1400" u="none" dirty="0">
                <a:solidFill>
                  <a:srgbClr val="000000"/>
                </a:solidFill>
                <a:latin typeface="微軟正黑體" pitchFamily="34" charset="-120"/>
                <a:ea typeface="微軟正黑體" pitchFamily="34" charset="-120"/>
              </a:rPr>
              <a:t>6/4</a:t>
            </a:r>
            <a:r>
              <a:rPr kumimoji="0" lang="zh-TW" altLang="en-US" sz="1400" u="none" dirty="0">
                <a:solidFill>
                  <a:srgbClr val="000000"/>
                </a:solidFill>
                <a:latin typeface="微軟正黑體" pitchFamily="34" charset="-120"/>
                <a:ea typeface="微軟正黑體" pitchFamily="34" charset="-120"/>
              </a:rPr>
              <a:t>提供初版給</a:t>
            </a:r>
            <a:r>
              <a:rPr kumimoji="0" lang="en-US" altLang="zh-TW" sz="1400" u="none" dirty="0">
                <a:solidFill>
                  <a:srgbClr val="000000"/>
                </a:solidFill>
                <a:latin typeface="微軟正黑體" pitchFamily="34" charset="-120"/>
                <a:ea typeface="微軟正黑體" pitchFamily="34" charset="-120"/>
              </a:rPr>
              <a:t>User</a:t>
            </a:r>
            <a:r>
              <a:rPr kumimoji="0" lang="zh-TW" altLang="en-US" sz="1400" u="none" dirty="0">
                <a:solidFill>
                  <a:srgbClr val="000000"/>
                </a:solidFill>
                <a:latin typeface="微軟正黑體" pitchFamily="34" charset="-120"/>
                <a:ea typeface="微軟正黑體" pitchFamily="34" charset="-120"/>
              </a:rPr>
              <a:t>。</a:t>
            </a:r>
            <a:endParaRPr kumimoji="0"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endParaRPr kumimoji="0" lang="en-US" altLang="zh-TW" sz="1400" u="none" dirty="0">
              <a:solidFill>
                <a:srgbClr val="0000FF"/>
              </a:solidFill>
              <a:latin typeface="微軟正黑體" pitchFamily="34" charset="-120"/>
              <a:ea typeface="微軟正黑體" pitchFamily="34" charset="-120"/>
            </a:endParaRPr>
          </a:p>
          <a:p>
            <a:pPr marL="285750" lvl="1" indent="-285750">
              <a:buFont typeface="Wingdings" pitchFamily="2" charset="2"/>
              <a:buChar char="n"/>
            </a:pPr>
            <a:r>
              <a:rPr lang="zh-TW" altLang="en-US" sz="1400" u="none" dirty="0">
                <a:solidFill>
                  <a:srgbClr val="000000"/>
                </a:solidFill>
                <a:latin typeface="微軟正黑體" pitchFamily="34" charset="-120"/>
                <a:ea typeface="微軟正黑體" pitchFamily="34" charset="-120"/>
              </a:rPr>
              <a:t>利害關係人系統</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zh-TW" altLang="en-US" sz="1400" u="none" dirty="0">
                <a:solidFill>
                  <a:srgbClr val="000000"/>
                </a:solidFill>
                <a:latin typeface="微軟正黑體" pitchFamily="34" charset="-120"/>
                <a:ea typeface="微軟正黑體" pitchFamily="34" charset="-120"/>
              </a:rPr>
              <a:t>系統優化：修改預估交易、查詢分頁，待提需求單後修改。</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en-US" altLang="zh-TW" sz="1400" u="none" dirty="0">
                <a:solidFill>
                  <a:srgbClr val="000000"/>
                </a:solidFill>
                <a:latin typeface="微軟正黑體" pitchFamily="34" charset="-120"/>
                <a:ea typeface="微軟正黑體" pitchFamily="34" charset="-120"/>
              </a:rPr>
              <a:t>Defect_</a:t>
            </a:r>
            <a:r>
              <a:rPr lang="zh-TW" altLang="en-US" sz="1400" u="none" dirty="0">
                <a:solidFill>
                  <a:srgbClr val="000000"/>
                </a:solidFill>
                <a:latin typeface="微軟正黑體" pitchFamily="34" charset="-120"/>
                <a:ea typeface="微軟正黑體" pitchFamily="34" charset="-120"/>
              </a:rPr>
              <a:t>弱點修補：登入系統須限制密碼輸入錯誤次數。</a:t>
            </a:r>
          </a:p>
          <a:p>
            <a:pPr marL="800100" lvl="2" indent="-342900">
              <a:buFont typeface="+mj-lt"/>
              <a:buAutoNum type="arabicPeriod"/>
            </a:pPr>
            <a:r>
              <a:rPr lang="zh-TW" altLang="en-US" sz="1400" u="none" dirty="0">
                <a:solidFill>
                  <a:srgbClr val="000000"/>
                </a:solidFill>
                <a:latin typeface="微軟正黑體" pitchFamily="34" charset="-120"/>
                <a:ea typeface="微軟正黑體" pitchFamily="34" charset="-120"/>
              </a:rPr>
              <a:t>新需求：內網顯示連結登入利關人系統，須提供內網可登入系統名單</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細節待討論</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endParaRPr lang="en-US" altLang="zh-TW" sz="1400" u="none" dirty="0">
              <a:solidFill>
                <a:srgbClr val="0000FF"/>
              </a:solidFill>
              <a:latin typeface="微軟正黑體" pitchFamily="34" charset="-120"/>
              <a:ea typeface="微軟正黑體" pitchFamily="34" charset="-120"/>
            </a:endParaRPr>
          </a:p>
          <a:p>
            <a:pPr marL="285750" lvl="1" indent="-285750">
              <a:buFont typeface="Wingdings" pitchFamily="2" charset="2"/>
              <a:buChar char="n"/>
            </a:pPr>
            <a:r>
              <a:rPr lang="zh-TW" altLang="en-US" sz="1400" u="none" dirty="0">
                <a:solidFill>
                  <a:srgbClr val="000000"/>
                </a:solidFill>
                <a:latin typeface="微軟正黑體" pitchFamily="34" charset="-120"/>
                <a:ea typeface="微軟正黑體" pitchFamily="34" charset="-120"/>
              </a:rPr>
              <a:t>動產系統</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zh-TW" altLang="en-US" sz="1400" u="none" dirty="0">
                <a:solidFill>
                  <a:srgbClr val="000000"/>
                </a:solidFill>
                <a:latin typeface="微軟正黑體" pitchFamily="34" charset="-120"/>
                <a:ea typeface="微軟正黑體" pitchFamily="34" charset="-120"/>
              </a:rPr>
              <a:t>總務部待提需求：因應</a:t>
            </a:r>
            <a:r>
              <a:rPr lang="en-US" altLang="zh-TW" sz="1400" u="none" dirty="0">
                <a:solidFill>
                  <a:srgbClr val="000000"/>
                </a:solidFill>
                <a:latin typeface="微軟正黑體" pitchFamily="34" charset="-120"/>
                <a:ea typeface="微軟正黑體" pitchFamily="34" charset="-120"/>
              </a:rPr>
              <a:t>IFRS17</a:t>
            </a:r>
            <a:r>
              <a:rPr lang="zh-TW" altLang="en-US" sz="1400" u="none" dirty="0">
                <a:solidFill>
                  <a:srgbClr val="000000"/>
                </a:solidFill>
                <a:latin typeface="微軟正黑體" pitchFamily="34" charset="-120"/>
                <a:ea typeface="微軟正黑體" pitchFamily="34" charset="-120"/>
              </a:rPr>
              <a:t>，動產折舊費用需拆分至各部室，並將拆分結果匯入費用系統。</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延至</a:t>
            </a:r>
            <a:r>
              <a:rPr lang="en-US" altLang="zh-TW" sz="1400" u="none" dirty="0">
                <a:solidFill>
                  <a:srgbClr val="000000"/>
                </a:solidFill>
                <a:latin typeface="微軟正黑體" pitchFamily="34" charset="-120"/>
                <a:ea typeface="微軟正黑體" pitchFamily="34" charset="-120"/>
              </a:rPr>
              <a:t>2020</a:t>
            </a:r>
            <a:r>
              <a:rPr lang="zh-TW" altLang="en-US" sz="1400" u="none" dirty="0">
                <a:solidFill>
                  <a:srgbClr val="000000"/>
                </a:solidFill>
                <a:latin typeface="微軟正黑體" pitchFamily="34" charset="-120"/>
                <a:ea typeface="微軟正黑體" pitchFamily="34" charset="-120"/>
              </a:rPr>
              <a:t>年底完成</a:t>
            </a:r>
            <a:r>
              <a:rPr lang="en-US" altLang="zh-TW" sz="1400" u="none" dirty="0">
                <a:solidFill>
                  <a:srgbClr val="000000"/>
                </a:solidFill>
                <a:latin typeface="微軟正黑體" pitchFamily="34" charset="-120"/>
                <a:ea typeface="微軟正黑體" pitchFamily="34" charset="-120"/>
              </a:rPr>
              <a:t>)</a:t>
            </a:r>
          </a:p>
          <a:p>
            <a:pPr marL="800100" lvl="2" indent="-342900">
              <a:buFont typeface="+mj-lt"/>
              <a:buAutoNum type="arabicPeriod"/>
            </a:pPr>
            <a:r>
              <a:rPr lang="zh-TW" altLang="en-US" sz="1400" u="none" dirty="0">
                <a:solidFill>
                  <a:srgbClr val="000000"/>
                </a:solidFill>
                <a:latin typeface="微軟正黑體" pitchFamily="34" charset="-120"/>
                <a:ea typeface="微軟正黑體" pitchFamily="34" charset="-120"/>
              </a:rPr>
              <a:t>配合傳票介面調整需修改程式，已於</a:t>
            </a:r>
            <a:r>
              <a:rPr lang="en-US" altLang="zh-TW" sz="1400" u="none" dirty="0">
                <a:solidFill>
                  <a:srgbClr val="000000"/>
                </a:solidFill>
                <a:latin typeface="微軟正黑體" pitchFamily="34" charset="-120"/>
                <a:ea typeface="微軟正黑體" pitchFamily="34" charset="-120"/>
              </a:rPr>
              <a:t>2/24</a:t>
            </a:r>
            <a:r>
              <a:rPr lang="zh-TW" altLang="en-US" sz="1400" u="none" dirty="0">
                <a:solidFill>
                  <a:srgbClr val="000000"/>
                </a:solidFill>
                <a:latin typeface="微軟正黑體" pitchFamily="34" charset="-120"/>
                <a:ea typeface="微軟正黑體" pitchFamily="34" charset="-120"/>
              </a:rPr>
              <a:t>提供盤點修改程式範圍。</a:t>
            </a:r>
            <a:endParaRPr lang="en-US" altLang="zh-TW"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kumimoji="0" lang="en-US" altLang="zh-TW" sz="1400" u="none" dirty="0">
                <a:solidFill>
                  <a:srgbClr val="0000FF"/>
                </a:solidFill>
                <a:latin typeface="微軟正黑體" pitchFamily="34" charset="-120"/>
                <a:ea typeface="微軟正黑體" pitchFamily="34" charset="-120"/>
              </a:rPr>
              <a:t>Defect_</a:t>
            </a:r>
            <a:r>
              <a:rPr kumimoji="0" lang="zh-TW" altLang="en-US" sz="1400" u="none" dirty="0">
                <a:solidFill>
                  <a:srgbClr val="0000FF"/>
                </a:solidFill>
                <a:latin typeface="微軟正黑體" pitchFamily="34" charset="-120"/>
                <a:ea typeface="微軟正黑體" pitchFamily="34" charset="-120"/>
              </a:rPr>
              <a:t>動產折舊提列完畢後尚有本期折舊金額，導致資產淨值產生負數：經查為程式</a:t>
            </a:r>
            <a:r>
              <a:rPr kumimoji="0" lang="en-US" altLang="zh-TW" sz="1400" u="none" dirty="0">
                <a:solidFill>
                  <a:srgbClr val="0000FF"/>
                </a:solidFill>
                <a:latin typeface="微軟正黑體" pitchFamily="34" charset="-120"/>
                <a:ea typeface="微軟正黑體" pitchFamily="34" charset="-120"/>
              </a:rPr>
              <a:t>bug</a:t>
            </a:r>
            <a:r>
              <a:rPr kumimoji="0" lang="zh-TW" altLang="en-US" sz="1400" u="none" dirty="0">
                <a:solidFill>
                  <a:srgbClr val="0000FF"/>
                </a:solidFill>
                <a:latin typeface="微軟正黑體" pitchFamily="34" charset="-120"/>
                <a:ea typeface="微軟正黑體" pitchFamily="34" charset="-120"/>
              </a:rPr>
              <a:t>，折舊已達年限的未將本期折舊歸</a:t>
            </a:r>
            <a:r>
              <a:rPr kumimoji="0" lang="en-US" altLang="zh-TW" sz="1400" u="none" dirty="0">
                <a:solidFill>
                  <a:srgbClr val="0000FF"/>
                </a:solidFill>
                <a:latin typeface="微軟正黑體" pitchFamily="34" charset="-120"/>
                <a:ea typeface="微軟正黑體" pitchFamily="34" charset="-120"/>
              </a:rPr>
              <a:t>0</a:t>
            </a:r>
            <a:r>
              <a:rPr kumimoji="0" lang="zh-TW" altLang="en-US" sz="1400" u="none" dirty="0">
                <a:solidFill>
                  <a:srgbClr val="0000FF"/>
                </a:solidFill>
                <a:latin typeface="微軟正黑體" pitchFamily="34" charset="-120"/>
                <a:ea typeface="微軟正黑體" pitchFamily="34" charset="-120"/>
              </a:rPr>
              <a:t>，已先將要出帳的資料在測試機修改供</a:t>
            </a:r>
            <a:r>
              <a:rPr kumimoji="0" lang="en-US" altLang="zh-TW" sz="1400" u="none" dirty="0">
                <a:solidFill>
                  <a:srgbClr val="0000FF"/>
                </a:solidFill>
                <a:latin typeface="微軟正黑體" pitchFamily="34" charset="-120"/>
                <a:ea typeface="微軟正黑體" pitchFamily="34" charset="-120"/>
              </a:rPr>
              <a:t>user</a:t>
            </a:r>
            <a:r>
              <a:rPr kumimoji="0" lang="zh-TW" altLang="en-US" sz="1400" u="none" dirty="0">
                <a:solidFill>
                  <a:srgbClr val="0000FF"/>
                </a:solidFill>
                <a:latin typeface="微軟正黑體" pitchFamily="34" charset="-120"/>
                <a:ea typeface="微軟正黑體" pitchFamily="34" charset="-120"/>
              </a:rPr>
              <a:t>測試，若</a:t>
            </a:r>
            <a:r>
              <a:rPr kumimoji="0" lang="en-US" altLang="zh-TW" sz="1400" u="none" dirty="0">
                <a:solidFill>
                  <a:srgbClr val="0000FF"/>
                </a:solidFill>
                <a:latin typeface="微軟正黑體" pitchFamily="34" charset="-120"/>
                <a:ea typeface="微軟正黑體" pitchFamily="34" charset="-120"/>
              </a:rPr>
              <a:t>OK</a:t>
            </a:r>
            <a:r>
              <a:rPr kumimoji="0" lang="zh-TW" altLang="en-US" sz="1400" u="none" dirty="0">
                <a:solidFill>
                  <a:srgbClr val="0000FF"/>
                </a:solidFill>
                <a:latin typeface="微軟正黑體" pitchFamily="34" charset="-120"/>
                <a:ea typeface="微軟正黑體" pitchFamily="34" charset="-120"/>
              </a:rPr>
              <a:t>再修改正式機資料。</a:t>
            </a:r>
            <a:endParaRPr kumimoji="0" lang="en-US" altLang="zh-TW" sz="1400" u="none" dirty="0">
              <a:solidFill>
                <a:srgbClr val="0000FF"/>
              </a:solidFill>
              <a:latin typeface="微軟正黑體" pitchFamily="34" charset="-120"/>
              <a:ea typeface="微軟正黑體" pitchFamily="34" charset="-120"/>
            </a:endParaRPr>
          </a:p>
          <a:p>
            <a:pPr marL="800100" lvl="2" indent="-342900">
              <a:buFont typeface="+mj-lt"/>
              <a:buAutoNum type="arabicPeriod"/>
            </a:pPr>
            <a:endParaRPr kumimoji="0" lang="en-US" altLang="zh-TW" sz="1400" u="none" dirty="0">
              <a:solidFill>
                <a:srgbClr val="0000FF"/>
              </a:solidFill>
              <a:latin typeface="微軟正黑體" pitchFamily="34" charset="-120"/>
              <a:ea typeface="微軟正黑體" pitchFamily="34" charset="-120"/>
            </a:endParaRPr>
          </a:p>
          <a:p>
            <a:pPr marL="285750" lvl="1" indent="-285750">
              <a:buFont typeface="Wingdings" panose="05000000000000000000" pitchFamily="2" charset="2"/>
              <a:buChar char="n"/>
            </a:pPr>
            <a:r>
              <a:rPr kumimoji="0" lang="zh-TW" altLang="en-US" sz="1400" u="none" dirty="0">
                <a:solidFill>
                  <a:srgbClr val="000000"/>
                </a:solidFill>
                <a:latin typeface="微軟正黑體" pitchFamily="34" charset="-120"/>
                <a:ea typeface="微軟正黑體" pitchFamily="34" charset="-120"/>
              </a:rPr>
              <a:t>建置</a:t>
            </a:r>
            <a:r>
              <a:rPr kumimoji="0" lang="en-US" altLang="zh-TW" sz="1400" u="none" dirty="0">
                <a:solidFill>
                  <a:srgbClr val="000000"/>
                </a:solidFill>
                <a:latin typeface="微軟正黑體" pitchFamily="34" charset="-120"/>
                <a:ea typeface="微軟正黑體" pitchFamily="34" charset="-120"/>
              </a:rPr>
              <a:t>TFS</a:t>
            </a:r>
            <a:r>
              <a:rPr kumimoji="0" lang="zh-TW" altLang="en-US" sz="1400" u="none" dirty="0">
                <a:solidFill>
                  <a:srgbClr val="000000"/>
                </a:solidFill>
                <a:latin typeface="微軟正黑體" pitchFamily="34" charset="-120"/>
                <a:ea typeface="微軟正黑體" pitchFamily="34" charset="-120"/>
              </a:rPr>
              <a:t>網頁自動上版</a:t>
            </a:r>
            <a:r>
              <a:rPr kumimoji="0" lang="en-US" altLang="zh-TW" sz="1400" u="none" dirty="0">
                <a:solidFill>
                  <a:srgbClr val="000000"/>
                </a:solidFill>
                <a:latin typeface="微軟正黑體" pitchFamily="34" charset="-120"/>
                <a:ea typeface="微軟正黑體" pitchFamily="34" charset="-120"/>
              </a:rPr>
              <a:t>(</a:t>
            </a:r>
            <a:r>
              <a:rPr kumimoji="0" lang="zh-TW" altLang="en-US" sz="1400" u="none" dirty="0">
                <a:solidFill>
                  <a:srgbClr val="000000"/>
                </a:solidFill>
                <a:latin typeface="微軟正黑體" pitchFamily="34" charset="-120"/>
                <a:ea typeface="微軟正黑體" pitchFamily="34" charset="-120"/>
              </a:rPr>
              <a:t>環境建置、上版程序書修改</a:t>
            </a:r>
            <a:r>
              <a:rPr lang="zh-TW" altLang="en-US" sz="1400" u="none" dirty="0">
                <a:solidFill>
                  <a:srgbClr val="000000"/>
                </a:solidFill>
                <a:latin typeface="微軟正黑體" pitchFamily="34" charset="-120"/>
                <a:ea typeface="微軟正黑體" pitchFamily="34" charset="-120"/>
              </a:rPr>
              <a:t>，預計今年度完成</a:t>
            </a:r>
            <a:r>
              <a:rPr kumimoji="0" lang="en-US" altLang="zh-TW" sz="1400" u="none" dirty="0">
                <a:solidFill>
                  <a:srgbClr val="000000"/>
                </a:solidFill>
                <a:latin typeface="微軟正黑體" pitchFamily="34" charset="-120"/>
                <a:ea typeface="微軟正黑體" pitchFamily="34" charset="-120"/>
              </a:rPr>
              <a:t>)</a:t>
            </a:r>
          </a:p>
          <a:p>
            <a:pPr marL="800100" lvl="2" indent="-342900">
              <a:buFont typeface="+mj-lt"/>
              <a:buAutoNum type="arabicPeriod"/>
            </a:pPr>
            <a:r>
              <a:rPr kumimoji="0" lang="zh-TW" altLang="en-US" sz="1400" u="none" dirty="0">
                <a:solidFill>
                  <a:srgbClr val="000000"/>
                </a:solidFill>
                <a:latin typeface="微軟正黑體" pitchFamily="34" charset="-120"/>
                <a:ea typeface="微軟正黑體" pitchFamily="34" charset="-120"/>
              </a:rPr>
              <a:t>動產系統：</a:t>
            </a:r>
            <a:r>
              <a:rPr kumimoji="0" lang="en-US" altLang="zh-TW" sz="1400" u="none" dirty="0">
                <a:solidFill>
                  <a:srgbClr val="000000"/>
                </a:solidFill>
                <a:latin typeface="微軟正黑體" pitchFamily="34" charset="-120"/>
                <a:ea typeface="微軟正黑體" pitchFamily="34" charset="-120"/>
              </a:rPr>
              <a:t>5/7</a:t>
            </a:r>
            <a:r>
              <a:rPr kumimoji="0" lang="zh-TW" altLang="en-US" sz="1400" u="none" dirty="0">
                <a:solidFill>
                  <a:srgbClr val="000000"/>
                </a:solidFill>
                <a:latin typeface="微軟正黑體" pitchFamily="34" charset="-120"/>
                <a:ea typeface="微軟正黑體" pitchFamily="34" charset="-120"/>
              </a:rPr>
              <a:t>建置測試區失敗，因</a:t>
            </a:r>
            <a:r>
              <a:rPr kumimoji="0" lang="en-US" altLang="zh-TW" sz="1400" u="none" dirty="0">
                <a:solidFill>
                  <a:srgbClr val="000000"/>
                </a:solidFill>
                <a:latin typeface="微軟正黑體" pitchFamily="34" charset="-120"/>
                <a:ea typeface="微軟正黑體" pitchFamily="34" charset="-120"/>
              </a:rPr>
              <a:t>Visual Studio</a:t>
            </a:r>
            <a:r>
              <a:rPr kumimoji="0" lang="zh-TW" altLang="en-US" sz="1400" u="none" dirty="0">
                <a:solidFill>
                  <a:srgbClr val="000000"/>
                </a:solidFill>
                <a:latin typeface="微軟正黑體" pitchFamily="34" charset="-120"/>
                <a:ea typeface="微軟正黑體" pitchFamily="34" charset="-120"/>
              </a:rPr>
              <a:t>版本問題，再尋求解決方案。</a:t>
            </a:r>
          </a:p>
          <a:p>
            <a:pPr marL="800100" lvl="2" indent="-342900">
              <a:buFont typeface="+mj-lt"/>
              <a:buAutoNum type="arabicPeriod"/>
            </a:pPr>
            <a:r>
              <a:rPr kumimoji="0" lang="zh-TW" altLang="en-US" sz="1400" u="none" dirty="0">
                <a:solidFill>
                  <a:srgbClr val="000000"/>
                </a:solidFill>
                <a:latin typeface="微軟正黑體" pitchFamily="34" charset="-120"/>
                <a:ea typeface="微軟正黑體" pitchFamily="34" charset="-120"/>
              </a:rPr>
              <a:t>利關人系統：</a:t>
            </a:r>
            <a:r>
              <a:rPr kumimoji="0" lang="zh-TW" altLang="en-US" sz="1400" u="none" dirty="0">
                <a:solidFill>
                  <a:srgbClr val="0070C0"/>
                </a:solidFill>
                <a:latin typeface="微軟正黑體" pitchFamily="34" charset="-120"/>
                <a:ea typeface="微軟正黑體" pitchFamily="34" charset="-120"/>
              </a:rPr>
              <a:t>預計於</a:t>
            </a:r>
            <a:r>
              <a:rPr kumimoji="0" lang="en-US" altLang="zh-TW" sz="1400" u="none" dirty="0">
                <a:solidFill>
                  <a:srgbClr val="0070C0"/>
                </a:solidFill>
                <a:latin typeface="微軟正黑體" pitchFamily="34" charset="-120"/>
                <a:ea typeface="微軟正黑體" pitchFamily="34" charset="-120"/>
              </a:rPr>
              <a:t>7</a:t>
            </a:r>
            <a:r>
              <a:rPr kumimoji="0" lang="zh-TW" altLang="en-US" sz="1400" u="none" dirty="0">
                <a:solidFill>
                  <a:srgbClr val="0070C0"/>
                </a:solidFill>
                <a:latin typeface="微軟正黑體" pitchFamily="34" charset="-120"/>
                <a:ea typeface="微軟正黑體" pitchFamily="34" charset="-120"/>
              </a:rPr>
              <a:t>月底前完成建置測試區測試。</a:t>
            </a:r>
            <a:endParaRPr kumimoji="0" lang="en-US" altLang="zh-TW" sz="1400" u="none" dirty="0">
              <a:solidFill>
                <a:srgbClr val="0070C0"/>
              </a:solidFill>
              <a:latin typeface="微軟正黑體" pitchFamily="34" charset="-120"/>
              <a:ea typeface="微軟正黑體" pitchFamily="34" charset="-120"/>
            </a:endParaRPr>
          </a:p>
          <a:p>
            <a:pPr marL="800100" lvl="2" indent="-342900">
              <a:buFont typeface="+mj-lt"/>
              <a:buAutoNum type="arabicPeriod"/>
            </a:pPr>
            <a:endParaRPr kumimoji="0" lang="en-US" altLang="zh-TW" sz="1400" u="none" dirty="0">
              <a:solidFill>
                <a:srgbClr val="00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33397381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858" y="733389"/>
            <a:ext cx="6840430" cy="538037"/>
          </a:xfrm>
          <a:solidFill>
            <a:schemeClr val="accent2">
              <a:lumMod val="75000"/>
            </a:schemeClr>
          </a:solidFill>
        </p:spPr>
        <p:txBody>
          <a:bodyPr/>
          <a:lstStyle/>
          <a:p>
            <a:pPr fontAlgn="auto">
              <a:spcBef>
                <a:spcPts val="0"/>
              </a:spcBef>
              <a:spcAft>
                <a:spcPts val="0"/>
              </a:spcAft>
              <a:defRPr/>
            </a:pPr>
            <a:r>
              <a:rPr lang="zh-TW" altLang="en-US" dirty="0">
                <a:solidFill>
                  <a:schemeClr val="bg1"/>
                </a:solidFill>
              </a:rPr>
              <a:t>動產、利關人系統重大</a:t>
            </a:r>
            <a:r>
              <a:rPr lang="zh-TW" altLang="en-US" dirty="0" smtClean="0">
                <a:solidFill>
                  <a:schemeClr val="bg1"/>
                </a:solidFill>
              </a:rPr>
              <a:t>事件</a:t>
            </a:r>
            <a:r>
              <a:rPr lang="en-US" altLang="zh-TW" dirty="0" smtClean="0">
                <a:solidFill>
                  <a:schemeClr val="bg1"/>
                </a:solidFill>
              </a:rPr>
              <a:t>/</a:t>
            </a:r>
            <a:r>
              <a:rPr lang="zh-TW" altLang="en-US" dirty="0" smtClean="0">
                <a:solidFill>
                  <a:schemeClr val="bg1"/>
                </a:solidFill>
              </a:rPr>
              <a:t>需求說明</a:t>
            </a:r>
            <a:endParaRPr lang="en-US" altLang="zh-TW" dirty="0">
              <a:solidFill>
                <a:schemeClr val="bg1"/>
              </a:solidFill>
            </a:endParaRPr>
          </a:p>
        </p:txBody>
      </p:sp>
      <p:sp>
        <p:nvSpPr>
          <p:cNvPr id="40964" name="矩形 3"/>
          <p:cNvSpPr>
            <a:spLocks noChangeArrowheads="1"/>
          </p:cNvSpPr>
          <p:nvPr/>
        </p:nvSpPr>
        <p:spPr bwMode="auto">
          <a:xfrm>
            <a:off x="179512" y="1341677"/>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lvl="1" indent="-285750">
              <a:buFont typeface="Wingdings" pitchFamily="2" charset="2"/>
              <a:buChar char="n"/>
            </a:pPr>
            <a:r>
              <a:rPr lang="zh-TW" altLang="en-US" sz="1400" u="none" dirty="0">
                <a:solidFill>
                  <a:srgbClr val="000000"/>
                </a:solidFill>
                <a:latin typeface="微軟正黑體" pitchFamily="34" charset="-120"/>
                <a:ea typeface="微軟正黑體" pitchFamily="34" charset="-120"/>
              </a:rPr>
              <a:t>其他</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動產、利關人、</a:t>
            </a:r>
            <a:r>
              <a:rPr lang="en-US" altLang="zh-TW" sz="1400" u="none" dirty="0">
                <a:solidFill>
                  <a:srgbClr val="000000"/>
                </a:solidFill>
                <a:latin typeface="微軟正黑體" pitchFamily="34" charset="-120"/>
                <a:ea typeface="微軟正黑體" pitchFamily="34" charset="-120"/>
              </a:rPr>
              <a:t>IFRS16)</a:t>
            </a:r>
            <a:endParaRPr lang="zh-TW" altLang="en-US" sz="1400" u="none" dirty="0">
              <a:solidFill>
                <a:srgbClr val="000000"/>
              </a:solidFill>
              <a:latin typeface="微軟正黑體" pitchFamily="34" charset="-120"/>
              <a:ea typeface="微軟正黑體" pitchFamily="34" charset="-120"/>
            </a:endParaRPr>
          </a:p>
          <a:p>
            <a:pPr marL="800100" lvl="2" indent="-342900">
              <a:buFont typeface="+mj-lt"/>
              <a:buAutoNum type="arabicPeriod"/>
            </a:pPr>
            <a:r>
              <a:rPr lang="en-US" altLang="zh-TW" sz="1400" u="none" dirty="0">
                <a:solidFill>
                  <a:srgbClr val="000000"/>
                </a:solidFill>
                <a:latin typeface="微軟正黑體" pitchFamily="34" charset="-120"/>
                <a:ea typeface="微軟正黑體" pitchFamily="34" charset="-120"/>
              </a:rPr>
              <a:t>2019Q4</a:t>
            </a:r>
            <a:r>
              <a:rPr lang="zh-TW" altLang="en-US" sz="1400" u="none" dirty="0">
                <a:solidFill>
                  <a:srgbClr val="000000"/>
                </a:solidFill>
                <a:latin typeface="微軟正黑體" pitchFamily="34" charset="-120"/>
                <a:ea typeface="微軟正黑體" pitchFamily="34" charset="-120"/>
              </a:rPr>
              <a:t>弱點蒐集，弱點修補</a:t>
            </a:r>
            <a:r>
              <a:rPr lang="en-US" altLang="zh-TW" sz="1400" u="none" dirty="0">
                <a:solidFill>
                  <a:srgbClr val="000000"/>
                </a:solidFill>
                <a:latin typeface="微軟正黑體" pitchFamily="34" charset="-120"/>
                <a:ea typeface="微軟正黑體" pitchFamily="34" charset="-120"/>
              </a:rPr>
              <a:t>(</a:t>
            </a:r>
            <a:r>
              <a:rPr lang="zh-TW" altLang="en-US" sz="1400" u="none" dirty="0">
                <a:solidFill>
                  <a:srgbClr val="000000"/>
                </a:solidFill>
                <a:latin typeface="微軟正黑體" pitchFamily="34" charset="-120"/>
                <a:ea typeface="微軟正黑體" pitchFamily="34" charset="-120"/>
              </a:rPr>
              <a:t>中風險預計於</a:t>
            </a:r>
            <a:r>
              <a:rPr lang="en-US" altLang="zh-TW" sz="1400" u="none" dirty="0">
                <a:solidFill>
                  <a:srgbClr val="000000"/>
                </a:solidFill>
                <a:latin typeface="微軟正黑體" pitchFamily="34" charset="-120"/>
                <a:ea typeface="微軟正黑體" pitchFamily="34" charset="-120"/>
              </a:rPr>
              <a:t>4/1</a:t>
            </a:r>
            <a:r>
              <a:rPr lang="zh-TW" altLang="en-US" sz="1400" u="none" dirty="0">
                <a:solidFill>
                  <a:srgbClr val="000000"/>
                </a:solidFill>
                <a:latin typeface="微軟正黑體" pitchFamily="34" charset="-120"/>
                <a:ea typeface="微軟正黑體" pitchFamily="34" charset="-120"/>
              </a:rPr>
              <a:t>前修補，</a:t>
            </a:r>
            <a:r>
              <a:rPr lang="zh-TW" altLang="en-US" sz="1400" u="none" dirty="0">
                <a:solidFill>
                  <a:srgbClr val="0070C0"/>
                </a:solidFill>
                <a:latin typeface="微軟正黑體" pitchFamily="34" charset="-120"/>
                <a:ea typeface="微軟正黑體" pitchFamily="34" charset="-120"/>
              </a:rPr>
              <a:t>低風險預計於</a:t>
            </a:r>
            <a:r>
              <a:rPr lang="en-US" altLang="zh-TW" sz="1400" u="none" dirty="0">
                <a:solidFill>
                  <a:srgbClr val="0070C0"/>
                </a:solidFill>
                <a:latin typeface="微軟正黑體" pitchFamily="34" charset="-120"/>
                <a:ea typeface="微軟正黑體" pitchFamily="34" charset="-120"/>
              </a:rPr>
              <a:t>7/31</a:t>
            </a:r>
            <a:r>
              <a:rPr lang="zh-TW" altLang="en-US" sz="1400" u="none" dirty="0">
                <a:solidFill>
                  <a:srgbClr val="0070C0"/>
                </a:solidFill>
                <a:latin typeface="微軟正黑體" pitchFamily="34" charset="-120"/>
                <a:ea typeface="微軟正黑體" pitchFamily="34" charset="-120"/>
              </a:rPr>
              <a:t>前修補</a:t>
            </a:r>
            <a:r>
              <a:rPr lang="en-US" altLang="zh-TW" sz="1400" u="none" dirty="0">
                <a:solidFill>
                  <a:srgbClr val="000000"/>
                </a:solidFill>
                <a:latin typeface="微軟正黑體" pitchFamily="34" charset="-120"/>
                <a:ea typeface="微軟正黑體" pitchFamily="34" charset="-120"/>
              </a:rPr>
              <a:t>)</a:t>
            </a:r>
            <a:endParaRPr kumimoji="0" lang="en-US" altLang="zh-TW" sz="1400" u="none" dirty="0">
              <a:solidFill>
                <a:srgbClr val="0000FF"/>
              </a:solidFill>
              <a:latin typeface="微軟正黑體" pitchFamily="34" charset="-120"/>
              <a:ea typeface="微軟正黑體" pitchFamily="34" charset="-120"/>
            </a:endParaRPr>
          </a:p>
        </p:txBody>
      </p:sp>
      <p:graphicFrame>
        <p:nvGraphicFramePr>
          <p:cNvPr id="6" name="表格 5"/>
          <p:cNvGraphicFramePr>
            <a:graphicFrameLocks noGrp="1"/>
          </p:cNvGraphicFramePr>
          <p:nvPr>
            <p:extLst/>
          </p:nvPr>
        </p:nvGraphicFramePr>
        <p:xfrm>
          <a:off x="128481" y="2133650"/>
          <a:ext cx="8908015" cy="1098030"/>
        </p:xfrm>
        <a:graphic>
          <a:graphicData uri="http://schemas.openxmlformats.org/drawingml/2006/table">
            <a:tbl>
              <a:tblPr/>
              <a:tblGrid>
                <a:gridCol w="290765">
                  <a:extLst>
                    <a:ext uri="{9D8B030D-6E8A-4147-A177-3AD203B41FA5}">
                      <a16:colId xmlns:a16="http://schemas.microsoft.com/office/drawing/2014/main" val="2096879293"/>
                    </a:ext>
                  </a:extLst>
                </a:gridCol>
                <a:gridCol w="1272435">
                  <a:extLst>
                    <a:ext uri="{9D8B030D-6E8A-4147-A177-3AD203B41FA5}">
                      <a16:colId xmlns:a16="http://schemas.microsoft.com/office/drawing/2014/main" val="1998481245"/>
                    </a:ext>
                  </a:extLst>
                </a:gridCol>
                <a:gridCol w="1892951">
                  <a:extLst>
                    <a:ext uri="{9D8B030D-6E8A-4147-A177-3AD203B41FA5}">
                      <a16:colId xmlns:a16="http://schemas.microsoft.com/office/drawing/2014/main" val="2359673963"/>
                    </a:ext>
                  </a:extLst>
                </a:gridCol>
                <a:gridCol w="1059377">
                  <a:extLst>
                    <a:ext uri="{9D8B030D-6E8A-4147-A177-3AD203B41FA5}">
                      <a16:colId xmlns:a16="http://schemas.microsoft.com/office/drawing/2014/main" val="3875135657"/>
                    </a:ext>
                  </a:extLst>
                </a:gridCol>
                <a:gridCol w="504056">
                  <a:extLst>
                    <a:ext uri="{9D8B030D-6E8A-4147-A177-3AD203B41FA5}">
                      <a16:colId xmlns:a16="http://schemas.microsoft.com/office/drawing/2014/main" val="1615723200"/>
                    </a:ext>
                  </a:extLst>
                </a:gridCol>
                <a:gridCol w="1234089">
                  <a:extLst>
                    <a:ext uri="{9D8B030D-6E8A-4147-A177-3AD203B41FA5}">
                      <a16:colId xmlns:a16="http://schemas.microsoft.com/office/drawing/2014/main" val="2331532700"/>
                    </a:ext>
                  </a:extLst>
                </a:gridCol>
                <a:gridCol w="1142175">
                  <a:extLst>
                    <a:ext uri="{9D8B030D-6E8A-4147-A177-3AD203B41FA5}">
                      <a16:colId xmlns:a16="http://schemas.microsoft.com/office/drawing/2014/main" val="3306169965"/>
                    </a:ext>
                  </a:extLst>
                </a:gridCol>
                <a:gridCol w="504056">
                  <a:extLst>
                    <a:ext uri="{9D8B030D-6E8A-4147-A177-3AD203B41FA5}">
                      <a16:colId xmlns:a16="http://schemas.microsoft.com/office/drawing/2014/main" val="2511835483"/>
                    </a:ext>
                  </a:extLst>
                </a:gridCol>
                <a:gridCol w="504056">
                  <a:extLst>
                    <a:ext uri="{9D8B030D-6E8A-4147-A177-3AD203B41FA5}">
                      <a16:colId xmlns:a16="http://schemas.microsoft.com/office/drawing/2014/main" val="3924452263"/>
                    </a:ext>
                  </a:extLst>
                </a:gridCol>
                <a:gridCol w="504055">
                  <a:extLst>
                    <a:ext uri="{9D8B030D-6E8A-4147-A177-3AD203B41FA5}">
                      <a16:colId xmlns:a16="http://schemas.microsoft.com/office/drawing/2014/main" val="2430627104"/>
                    </a:ext>
                  </a:extLst>
                </a:gridCol>
              </a:tblGrid>
              <a:tr h="324036">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編號</a:t>
                      </a:r>
                    </a:p>
                  </a:txBody>
                  <a:tcPr marL="5856" marR="5856" marT="58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案件名稱</a:t>
                      </a:r>
                    </a:p>
                  </a:txBody>
                  <a:tcPr marL="5856" marR="5856" marT="58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主機</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網頁</a:t>
                      </a:r>
                    </a:p>
                  </a:txBody>
                  <a:tcPr marL="5856" marR="5856" marT="58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網路位址</a:t>
                      </a:r>
                    </a:p>
                  </a:txBody>
                  <a:tcPr marL="5856" marR="5856" marT="58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弱點數</a:t>
                      </a:r>
                      <a:b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b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中</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低</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a:t>
                      </a:r>
                    </a:p>
                  </a:txBody>
                  <a:tcPr marL="5856" marR="5856" marT="58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處理說明</a:t>
                      </a:r>
                    </a:p>
                  </a:txBody>
                  <a:tcPr marL="5856" marR="5856" marT="58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狀態</a:t>
                      </a:r>
                    </a:p>
                  </a:txBody>
                  <a:tcPr marL="5856" marR="5856" marT="58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預計完成日</a:t>
                      </a:r>
                    </a:p>
                  </a:txBody>
                  <a:tcPr marL="5856" marR="5856" marT="58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實際完成日</a:t>
                      </a:r>
                    </a:p>
                  </a:txBody>
                  <a:tcPr marL="5856" marR="5856" marT="58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結案日期</a:t>
                      </a:r>
                    </a:p>
                  </a:txBody>
                  <a:tcPr marL="5856" marR="5856" marT="58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816963"/>
                  </a:ext>
                </a:extLst>
              </a:tr>
              <a:tr h="231669">
                <a:tc>
                  <a:txBody>
                    <a:bodyPr/>
                    <a:lstStyle/>
                    <a:p>
                      <a:pPr algn="l" fontAlgn="b"/>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1783</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網站掃描</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測試區</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_</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內網</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_IFRS16</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租賃系統</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新細明體" panose="02020500000000000000" pitchFamily="18" charset="-120"/>
                          <a:ea typeface="新細明體" panose="02020500000000000000" pitchFamily="18" charset="-120"/>
                        </a:rPr>
                        <a:t>itifrs16ap.skl.com.tw</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0/1</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1/</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尚未處理</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未結案</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處理中</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7</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月</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31</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日</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　</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　</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5279695"/>
                  </a:ext>
                </a:extLst>
              </a:tr>
              <a:tr h="231669">
                <a:tc>
                  <a:txBody>
                    <a:bodyPr/>
                    <a:lstStyle/>
                    <a:p>
                      <a:pPr algn="l" fontAlgn="b"/>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1784</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網站掃描</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測試區</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_</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內網</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_</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人壽利害關係人系統</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新細明體" panose="02020500000000000000" pitchFamily="18" charset="-120"/>
                          <a:ea typeface="新細明體" panose="02020500000000000000" pitchFamily="18" charset="-120"/>
                        </a:rPr>
                        <a:t>itj2eeap.skl.com.tw</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0/3</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3/</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尚未處理</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未結案</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a:t>
                      </a:r>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處理中</a:t>
                      </a:r>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7</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月</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31</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日</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　</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498570"/>
                  </a:ext>
                </a:extLst>
              </a:tr>
              <a:tr h="231669">
                <a:tc>
                  <a:txBody>
                    <a:bodyPr/>
                    <a:lstStyle/>
                    <a:p>
                      <a:pPr algn="l" fontAlgn="b"/>
                      <a:r>
                        <a:rPr lang="en-US" altLang="zh-TW" sz="1000" b="0" i="0" u="none" strike="noStrike">
                          <a:solidFill>
                            <a:srgbClr val="000000"/>
                          </a:solidFill>
                          <a:effectLst/>
                          <a:latin typeface="新細明體" panose="02020500000000000000" pitchFamily="18" charset="-120"/>
                          <a:ea typeface="新細明體" panose="02020500000000000000" pitchFamily="18" charset="-120"/>
                        </a:rPr>
                        <a:t>1785</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a:solidFill>
                            <a:srgbClr val="000000"/>
                          </a:solidFill>
                          <a:effectLst/>
                          <a:latin typeface="新細明體" panose="02020500000000000000" pitchFamily="18" charset="-120"/>
                          <a:ea typeface="新細明體" panose="02020500000000000000" pitchFamily="18" charset="-120"/>
                        </a:rPr>
                        <a:t>網站掃描</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測試區</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_</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內網</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_</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動產管理系統</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新細明體" panose="02020500000000000000" pitchFamily="18" charset="-120"/>
                          <a:ea typeface="新細明體" panose="02020500000000000000" pitchFamily="18" charset="-120"/>
                        </a:rPr>
                        <a:t>itbhuap01.skl.com.tw</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0/2</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2/</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尚未處理</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未結案</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處理中</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7</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月</a:t>
                      </a:r>
                      <a:r>
                        <a:rPr lang="en-US" altLang="zh-TW" sz="1000" b="0" i="0" u="none" strike="noStrike" dirty="0">
                          <a:solidFill>
                            <a:srgbClr val="000000"/>
                          </a:solidFill>
                          <a:effectLst/>
                          <a:latin typeface="新細明體" panose="02020500000000000000" pitchFamily="18" charset="-120"/>
                          <a:ea typeface="新細明體" panose="02020500000000000000" pitchFamily="18" charset="-120"/>
                        </a:rPr>
                        <a:t>31</a:t>
                      </a:r>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日</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TW" altLang="en-US" sz="10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5856" marR="5856" marT="585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461395"/>
                  </a:ext>
                </a:extLst>
              </a:tr>
            </a:tbl>
          </a:graphicData>
        </a:graphic>
      </p:graphicFrame>
    </p:spTree>
    <p:extLst>
      <p:ext uri="{BB962C8B-B14F-4D97-AF65-F5344CB8AC3E}">
        <p14:creationId xmlns:p14="http://schemas.microsoft.com/office/powerpoint/2010/main" val="4243799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25" y="3145267"/>
            <a:ext cx="6048375" cy="823913"/>
          </a:xfrm>
          <a:prstGeom prst="rect">
            <a:avLst/>
          </a:prstGeom>
          <a:noFill/>
          <a:ln>
            <a:noFill/>
          </a:ln>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323528" y="125901"/>
            <a:ext cx="7216472" cy="795924"/>
          </a:xfrm>
          <a:prstGeom prst="rect">
            <a:avLst/>
          </a:prstGeom>
        </p:spPr>
        <p:txBody>
          <a:bodyPr>
            <a:normAutofit/>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進度</a:t>
            </a: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改善說明</a:t>
            </a:r>
            <a:r>
              <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-1</a:t>
            </a:r>
            <a:endPar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p:txBody>
      </p:sp>
      <p:sp>
        <p:nvSpPr>
          <p:cNvPr id="2" name="投影片編號版面配置區 1"/>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4E7BE6-ABD6-4D0B-9FA8-A7D08DDD5D46}" type="slidenum">
              <a:rPr kumimoji="1" lang="zh-TW" altLang="en-US" sz="1200" b="0" i="0" u="sng" strike="noStrike" kern="1200" cap="none" spc="0" normalizeH="0" baseline="0" noProof="0" smtClean="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zh-TW" altLang="en-US" sz="1200" b="0" i="0" u="sng" strike="noStrike" kern="1200" cap="none" spc="0" normalizeH="0" baseline="0" noProof="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endParaRPr>
          </a:p>
        </p:txBody>
      </p:sp>
      <p:graphicFrame>
        <p:nvGraphicFramePr>
          <p:cNvPr id="4" name="表格 3">
            <a:extLst>
              <a:ext uri="{FF2B5EF4-FFF2-40B4-BE49-F238E27FC236}">
                <a16:creationId xmlns:a16="http://schemas.microsoft.com/office/drawing/2014/main" id="{5BD089BF-06E6-42B6-BDFD-D724A33B2179}"/>
              </a:ext>
            </a:extLst>
          </p:cNvPr>
          <p:cNvGraphicFramePr>
            <a:graphicFrameLocks noGrp="1"/>
          </p:cNvGraphicFramePr>
          <p:nvPr>
            <p:extLst/>
          </p:nvPr>
        </p:nvGraphicFramePr>
        <p:xfrm>
          <a:off x="217412" y="1531271"/>
          <a:ext cx="8363272" cy="4794220"/>
        </p:xfrm>
        <a:graphic>
          <a:graphicData uri="http://schemas.openxmlformats.org/drawingml/2006/table">
            <a:tbl>
              <a:tblPr firstRow="1">
                <a:tableStyleId>{21E4AEA4-8DFA-4A89-87EB-49C32662AFE0}</a:tableStyleId>
              </a:tblPr>
              <a:tblGrid>
                <a:gridCol w="1944216">
                  <a:extLst>
                    <a:ext uri="{9D8B030D-6E8A-4147-A177-3AD203B41FA5}">
                      <a16:colId xmlns:a16="http://schemas.microsoft.com/office/drawing/2014/main" val="3467711845"/>
                    </a:ext>
                  </a:extLst>
                </a:gridCol>
                <a:gridCol w="6419056">
                  <a:extLst>
                    <a:ext uri="{9D8B030D-6E8A-4147-A177-3AD203B41FA5}">
                      <a16:colId xmlns:a16="http://schemas.microsoft.com/office/drawing/2014/main" val="3807784819"/>
                    </a:ext>
                  </a:extLst>
                </a:gridCol>
              </a:tblGrid>
              <a:tr h="330828">
                <a:tc>
                  <a:txBody>
                    <a:bodyPr/>
                    <a:lstStyle/>
                    <a:p>
                      <a:pPr algn="ctr" fontAlgn="ctr"/>
                      <a:r>
                        <a:rPr lang="zh-TW" altLang="en-US" sz="2000" b="1" u="none" strike="noStrike" kern="1200" dirty="0">
                          <a:solidFill>
                            <a:schemeClr val="lt1"/>
                          </a:solidFill>
                          <a:effectLst/>
                          <a:latin typeface="標楷體" panose="03000509000000000000" pitchFamily="65" charset="-120"/>
                          <a:ea typeface="標楷體" panose="03000509000000000000" pitchFamily="65" charset="-120"/>
                          <a:cs typeface="+mn-cs"/>
                        </a:rPr>
                        <a:t>項  目</a:t>
                      </a:r>
                    </a:p>
                  </a:txBody>
                  <a:tcPr marL="6350" marR="6350" marT="6350" marB="0" anchor="ctr"/>
                </a:tc>
                <a:tc>
                  <a:txBody>
                    <a:bodyPr/>
                    <a:lstStyle/>
                    <a:p>
                      <a:pPr algn="ctr" fontAlgn="b"/>
                      <a:r>
                        <a:rPr lang="zh-TW" altLang="en-US" sz="2000" u="none" strike="noStrike" dirty="0">
                          <a:effectLst/>
                          <a:latin typeface="標楷體" panose="03000509000000000000" pitchFamily="65" charset="-120"/>
                          <a:ea typeface="標楷體" panose="03000509000000000000" pitchFamily="65" charset="-120"/>
                        </a:rPr>
                        <a:t>改 善 說 明</a:t>
                      </a:r>
                      <a:endParaRPr lang="zh-TW" altLang="en-US" sz="2000" b="0" i="0" u="none" strike="noStrike" dirty="0">
                        <a:solidFill>
                          <a:srgbClr val="222222"/>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2683132820"/>
                  </a:ext>
                </a:extLst>
              </a:tr>
              <a:tr h="793028">
                <a:tc>
                  <a:txBody>
                    <a:bodyPr/>
                    <a:lstStyle/>
                    <a:p>
                      <a:pPr lvl="0" algn="l" fontAlgn="ctr"/>
                      <a:r>
                        <a:rPr lang="en-US" altLang="zh-TW" sz="2000" b="0" i="0" u="none" strike="noStrike" dirty="0">
                          <a:solidFill>
                            <a:srgbClr val="000000"/>
                          </a:solidFill>
                          <a:effectLst/>
                          <a:latin typeface="標楷體" panose="03000509000000000000" pitchFamily="65" charset="-120"/>
                          <a:ea typeface="標楷體" panose="03000509000000000000" pitchFamily="65" charset="-120"/>
                        </a:rPr>
                        <a:t> </a:t>
                      </a:r>
                      <a:r>
                        <a:rPr lang="zh-TW" altLang="en-US" sz="2000" b="0" i="0" u="none" strike="noStrike" dirty="0">
                          <a:solidFill>
                            <a:srgbClr val="000000"/>
                          </a:solidFill>
                          <a:effectLst/>
                          <a:latin typeface="標楷體" panose="03000509000000000000" pitchFamily="65" charset="-120"/>
                          <a:ea typeface="標楷體" panose="03000509000000000000" pitchFamily="65" charset="-120"/>
                        </a:rPr>
                        <a:t>業務功能</a:t>
                      </a:r>
                    </a:p>
                  </a:txBody>
                  <a:tcPr marL="6350" marR="6350" marT="635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6/30</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：預計</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實際：</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390/364</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支；</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93.33%</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；完成</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80%</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者：</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11</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支</a:t>
                      </a:r>
                      <a:endPar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7/03</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：預計</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實際：</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390/372</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支；</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95.38%</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；完成</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80%</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者：</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4</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支</a:t>
                      </a:r>
                      <a:endPar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1642700774"/>
                  </a:ext>
                </a:extLst>
              </a:tr>
              <a:tr h="1036384">
                <a:tc>
                  <a:txBody>
                    <a:bodyPr/>
                    <a:lstStyle/>
                    <a:p>
                      <a:pPr lvl="0" algn="l" fontAlgn="ctr"/>
                      <a:r>
                        <a:rPr lang="zh-TW" altLang="en-US" sz="2000" b="0" i="0" u="none" strike="noStrike" dirty="0">
                          <a:solidFill>
                            <a:srgbClr val="000000"/>
                          </a:solidFill>
                          <a:effectLst/>
                          <a:latin typeface="標楷體" panose="03000509000000000000" pitchFamily="65" charset="-120"/>
                          <a:ea typeface="標楷體" panose="03000509000000000000" pitchFamily="65" charset="-120"/>
                        </a:rPr>
                        <a:t>功能</a:t>
                      </a:r>
                      <a:r>
                        <a:rPr lang="en-US" altLang="zh-TW" sz="2000" b="0" i="0" u="none" strike="noStrike" dirty="0">
                          <a:solidFill>
                            <a:srgbClr val="000000"/>
                          </a:solidFill>
                          <a:effectLst/>
                          <a:latin typeface="標楷體" panose="03000509000000000000" pitchFamily="65" charset="-120"/>
                          <a:ea typeface="標楷體" panose="03000509000000000000" pitchFamily="65" charset="-120"/>
                        </a:rPr>
                        <a:t>9</a:t>
                      </a:r>
                      <a:r>
                        <a:rPr lang="zh-TW" altLang="en-US" sz="2000" u="none" strike="noStrike" dirty="0">
                          <a:effectLst/>
                          <a:latin typeface="標楷體" panose="03000509000000000000" pitchFamily="65" charset="-120"/>
                          <a:ea typeface="標楷體" panose="03000509000000000000" pitchFamily="65" charset="-120"/>
                        </a:rPr>
                        <a:t>報表作業</a:t>
                      </a:r>
                      <a:endParaRPr lang="en-US" altLang="zh-TW" sz="2000" u="none" strike="noStrike" dirty="0">
                        <a:effectLst/>
                        <a:latin typeface="標楷體" panose="03000509000000000000" pitchFamily="65" charset="-120"/>
                        <a:ea typeface="標楷體" panose="03000509000000000000" pitchFamily="65" charset="-120"/>
                      </a:endParaRPr>
                    </a:p>
                    <a:p>
                      <a:pPr lvl="0" algn="l" fontAlgn="ctr"/>
                      <a:r>
                        <a:rPr lang="zh-TW" altLang="en-US" sz="2000" b="0" i="0" u="none" strike="noStrike" dirty="0">
                          <a:solidFill>
                            <a:srgbClr val="000000"/>
                          </a:solidFill>
                          <a:effectLst/>
                          <a:latin typeface="標楷體" panose="03000509000000000000" pitchFamily="65" charset="-120"/>
                          <a:ea typeface="標楷體" panose="03000509000000000000" pitchFamily="65" charset="-120"/>
                        </a:rPr>
                        <a:t>功能</a:t>
                      </a:r>
                      <a:r>
                        <a:rPr lang="en-US" altLang="zh-TW" sz="2000" b="0" i="0" u="none" strike="noStrike" dirty="0">
                          <a:solidFill>
                            <a:srgbClr val="000000"/>
                          </a:solidFill>
                          <a:effectLst/>
                          <a:latin typeface="標楷體" panose="03000509000000000000" pitchFamily="65" charset="-120"/>
                          <a:ea typeface="標楷體" panose="03000509000000000000" pitchFamily="65" charset="-120"/>
                        </a:rPr>
                        <a:t>7</a:t>
                      </a:r>
                      <a:r>
                        <a:rPr lang="zh-TW" altLang="en-US" sz="2000" b="0" i="0" u="none" strike="noStrike" dirty="0">
                          <a:solidFill>
                            <a:srgbClr val="000000"/>
                          </a:solidFill>
                          <a:effectLst/>
                          <a:latin typeface="標楷體" panose="03000509000000000000" pitchFamily="65" charset="-120"/>
                          <a:ea typeface="標楷體" panose="03000509000000000000" pitchFamily="65" charset="-120"/>
                        </a:rPr>
                        <a:t>外部系統</a:t>
                      </a:r>
                      <a:endParaRPr lang="en-US" altLang="zh-TW" sz="20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marL="0" marR="0" lvl="0" indent="0" algn="l" defTabSz="914400" rtl="0" eaLnBrk="1" fontAlgn="ctr" latinLnBrk="0" hangingPunct="1">
                        <a:lnSpc>
                          <a:spcPct val="100000"/>
                        </a:lnSpc>
                        <a:spcBef>
                          <a:spcPts val="0"/>
                        </a:spcBef>
                        <a:spcAft>
                          <a:spcPts val="0"/>
                        </a:spcAft>
                        <a:buClrTx/>
                        <a:buSzTx/>
                        <a:buFont typeface="+mj-lt"/>
                        <a:buNone/>
                        <a:tabLst/>
                        <a:defRPr/>
                      </a:pP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6/30</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：預計</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實際：</a:t>
                      </a:r>
                      <a:r>
                        <a:rPr kumimoji="0" lang="en-US" altLang="zh-TW" sz="16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198/175</a:t>
                      </a:r>
                      <a:r>
                        <a:rPr kumimoji="0" lang="zh-TW" altLang="en-US" sz="16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支；</a:t>
                      </a:r>
                      <a:r>
                        <a:rPr kumimoji="0" lang="en-US" altLang="zh-TW" sz="16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88.38%</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完成抓檔邏輯：</a:t>
                      </a:r>
                      <a:r>
                        <a:rPr lang="en-US" altLang="zh-TW" sz="1600" b="0" i="0" u="none" strike="noStrike" dirty="0">
                          <a:solidFill>
                            <a:srgbClr val="000000"/>
                          </a:solidFill>
                          <a:effectLst/>
                          <a:latin typeface="標楷體" panose="03000509000000000000" pitchFamily="65" charset="-120"/>
                          <a:ea typeface="標楷體" panose="03000509000000000000" pitchFamily="65" charset="-120"/>
                        </a:rPr>
                        <a:t>0</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支</a:t>
                      </a:r>
                      <a:endParaRPr lang="en-US" altLang="zh-TW" sz="1600" b="0" i="0" u="none" strike="noStrike" dirty="0">
                        <a:solidFill>
                          <a:srgbClr val="000000"/>
                        </a:solidFill>
                        <a:effectLst/>
                        <a:latin typeface="標楷體" panose="03000509000000000000" pitchFamily="65" charset="-120"/>
                        <a:ea typeface="標楷體" panose="03000509000000000000" pitchFamily="65" charset="-120"/>
                      </a:endParaRPr>
                    </a:p>
                    <a:p>
                      <a:pPr marL="0" marR="0" lvl="0" indent="0" algn="l" defTabSz="914400" rtl="0" eaLnBrk="1" fontAlgn="ctr" latinLnBrk="0" hangingPunct="1">
                        <a:lnSpc>
                          <a:spcPct val="100000"/>
                        </a:lnSpc>
                        <a:spcBef>
                          <a:spcPts val="0"/>
                        </a:spcBef>
                        <a:spcAft>
                          <a:spcPts val="0"/>
                        </a:spcAft>
                        <a:buClrTx/>
                        <a:buSzTx/>
                        <a:buFont typeface="+mj-lt"/>
                        <a:buNone/>
                        <a:tabLst/>
                        <a:defRPr/>
                      </a:pP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7/03</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：預計</a:t>
                      </a: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實際：</a:t>
                      </a:r>
                      <a:r>
                        <a:rPr kumimoji="0" lang="en-US" altLang="zh-TW" sz="16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198/198</a:t>
                      </a:r>
                      <a:r>
                        <a:rPr kumimoji="0" lang="zh-TW" altLang="en-US" sz="16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支；</a:t>
                      </a:r>
                      <a:r>
                        <a:rPr kumimoji="0" lang="en-US" altLang="zh-TW" sz="1600" b="0" i="0" u="none" strike="noStrike" cap="none" normalizeH="0" baseline="0" dirty="0">
                          <a:ln>
                            <a:noFill/>
                          </a:ln>
                          <a:solidFill>
                            <a:srgbClr val="FF0000"/>
                          </a:solidFill>
                          <a:effectLst/>
                          <a:latin typeface="標楷體" panose="03000509000000000000" pitchFamily="65" charset="-120"/>
                          <a:ea typeface="標楷體" panose="03000509000000000000" pitchFamily="65" charset="-120"/>
                        </a:rPr>
                        <a:t>100%</a:t>
                      </a:r>
                      <a:r>
                        <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完成抓檔邏輯：</a:t>
                      </a:r>
                      <a:r>
                        <a:rPr lang="en-US" altLang="zh-TW" sz="1600" b="0" i="0" u="none" strike="noStrike" dirty="0">
                          <a:solidFill>
                            <a:srgbClr val="000000"/>
                          </a:solidFill>
                          <a:effectLst/>
                          <a:latin typeface="標楷體" panose="03000509000000000000" pitchFamily="65" charset="-120"/>
                          <a:ea typeface="標楷體" panose="03000509000000000000" pitchFamily="65" charset="-120"/>
                        </a:rPr>
                        <a:t>0</a:t>
                      </a: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支</a:t>
                      </a:r>
                      <a:endParaRPr lang="en-US" altLang="zh-TW" sz="16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3069151507"/>
                  </a:ext>
                </a:extLst>
              </a:tr>
              <a:tr h="674387">
                <a:tc>
                  <a:txBody>
                    <a:bodyPr/>
                    <a:lstStyle/>
                    <a:p>
                      <a:pPr lvl="0" algn="l" fontAlgn="ctr"/>
                      <a:r>
                        <a:rPr lang="en-US" altLang="zh-TW" sz="2000" b="0" i="0" u="none" strike="noStrike" dirty="0" err="1">
                          <a:solidFill>
                            <a:srgbClr val="000000"/>
                          </a:solidFill>
                          <a:effectLst/>
                          <a:latin typeface="標楷體" panose="03000509000000000000" pitchFamily="65" charset="-120"/>
                          <a:ea typeface="標楷體" panose="03000509000000000000" pitchFamily="65" charset="-120"/>
                        </a:rPr>
                        <a:t>iFX</a:t>
                      </a:r>
                      <a:r>
                        <a:rPr lang="en-US" altLang="zh-TW" sz="2000" b="0" i="0" u="none" strike="noStrike" dirty="0">
                          <a:solidFill>
                            <a:srgbClr val="000000"/>
                          </a:solidFill>
                          <a:effectLst/>
                          <a:latin typeface="標楷體" panose="03000509000000000000" pitchFamily="65" charset="-120"/>
                          <a:ea typeface="標楷體" panose="03000509000000000000" pitchFamily="65" charset="-120"/>
                        </a:rPr>
                        <a:t>/</a:t>
                      </a:r>
                      <a:r>
                        <a:rPr lang="en-US" altLang="zh-TW" sz="2000" b="0" i="0" u="none" strike="noStrike" dirty="0" err="1">
                          <a:solidFill>
                            <a:srgbClr val="000000"/>
                          </a:solidFill>
                          <a:effectLst/>
                          <a:latin typeface="標楷體" panose="03000509000000000000" pitchFamily="65" charset="-120"/>
                          <a:ea typeface="標楷體" panose="03000509000000000000" pitchFamily="65" charset="-120"/>
                        </a:rPr>
                        <a:t>iTX</a:t>
                      </a:r>
                      <a:r>
                        <a:rPr lang="zh-TW" altLang="en-US" sz="2000" b="0" i="0" u="none" strike="noStrike" dirty="0">
                          <a:solidFill>
                            <a:srgbClr val="000000"/>
                          </a:solidFill>
                          <a:effectLst/>
                          <a:latin typeface="標楷體" panose="03000509000000000000" pitchFamily="65" charset="-120"/>
                          <a:ea typeface="標楷體" panose="03000509000000000000" pitchFamily="65" charset="-120"/>
                        </a:rPr>
                        <a:t>：</a:t>
                      </a:r>
                      <a:r>
                        <a:rPr lang="zh-TW" altLang="en-US" sz="2000" u="none" strike="noStrike" dirty="0">
                          <a:effectLst/>
                          <a:latin typeface="標楷體" panose="03000509000000000000" pitchFamily="65" charset="-120"/>
                          <a:ea typeface="標楷體" panose="03000509000000000000" pitchFamily="65" charset="-120"/>
                        </a:rPr>
                        <a:t> </a:t>
                      </a:r>
                      <a:endParaRPr lang="zh-TW" altLang="en-US" sz="20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marL="0" marR="0" lvl="0" indent="0" algn="l" defTabSz="914400" rtl="0" eaLnBrk="1" fontAlgn="ctr" latinLnBrk="0" hangingPunct="1">
                        <a:lnSpc>
                          <a:spcPct val="100000"/>
                        </a:lnSpc>
                        <a:spcBef>
                          <a:spcPts val="0"/>
                        </a:spcBef>
                        <a:spcAft>
                          <a:spcPts val="0"/>
                        </a:spcAft>
                        <a:buClrTx/>
                        <a:buSzTx/>
                        <a:buFont typeface="+mj-lt"/>
                        <a:buNone/>
                        <a:tabLst/>
                        <a:defRPr/>
                      </a:pP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6/30</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：預計</a:t>
                      </a: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實際：（</a:t>
                      </a: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12/11</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支；</a:t>
                      </a: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91.67%</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）。達</a:t>
                      </a: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80%</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者：</a:t>
                      </a: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1</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支</a:t>
                      </a:r>
                      <a:endPar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a:p>
                      <a:pPr marL="0" marR="0" lvl="0" indent="0" algn="l" defTabSz="914400" rtl="0" eaLnBrk="1" fontAlgn="ctr" latinLnBrk="0" hangingPunct="1">
                        <a:lnSpc>
                          <a:spcPct val="100000"/>
                        </a:lnSpc>
                        <a:spcBef>
                          <a:spcPts val="0"/>
                        </a:spcBef>
                        <a:spcAft>
                          <a:spcPts val="0"/>
                        </a:spcAft>
                        <a:buClrTx/>
                        <a:buSzTx/>
                        <a:buFont typeface="+mj-lt"/>
                        <a:buNone/>
                        <a:tabLst/>
                        <a:defRPr/>
                      </a:pPr>
                      <a:r>
                        <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7/03</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：預計</a:t>
                      </a: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實際：（</a:t>
                      </a: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12/11</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支；</a:t>
                      </a: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91.67%</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）。達</a:t>
                      </a: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80%</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者：</a:t>
                      </a:r>
                      <a:r>
                        <a:rPr lang="en-US" altLang="zh-TW" sz="1600" b="0" i="0" u="none" strike="noStrike" kern="1200" dirty="0">
                          <a:solidFill>
                            <a:srgbClr val="000000"/>
                          </a:solidFill>
                          <a:effectLst/>
                          <a:latin typeface="標楷體" panose="03000509000000000000" pitchFamily="65" charset="-120"/>
                          <a:ea typeface="標楷體" panose="03000509000000000000" pitchFamily="65" charset="-120"/>
                          <a:cs typeface="+mn-cs"/>
                        </a:rPr>
                        <a:t>1</a:t>
                      </a:r>
                      <a:r>
                        <a:rPr lang="zh-TW" altLang="en-US" sz="1600" b="0" i="0" u="none" strike="noStrike" kern="1200" dirty="0">
                          <a:solidFill>
                            <a:srgbClr val="000000"/>
                          </a:solidFill>
                          <a:effectLst/>
                          <a:latin typeface="標楷體" panose="03000509000000000000" pitchFamily="65" charset="-120"/>
                          <a:ea typeface="標楷體" panose="03000509000000000000" pitchFamily="65" charset="-120"/>
                          <a:cs typeface="+mn-cs"/>
                        </a:rPr>
                        <a:t>支</a:t>
                      </a:r>
                      <a:endParaRPr kumimoji="0" lang="en-US" altLang="zh-TW"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a:p>
                      <a:pPr marL="0" marR="0" lvl="0" indent="0" algn="l" defTabSz="914400" rtl="0" eaLnBrk="1" fontAlgn="ctr" latinLnBrk="0" hangingPunct="1">
                        <a:lnSpc>
                          <a:spcPct val="100000"/>
                        </a:lnSpc>
                        <a:spcBef>
                          <a:spcPts val="0"/>
                        </a:spcBef>
                        <a:spcAft>
                          <a:spcPts val="0"/>
                        </a:spcAft>
                        <a:buClrTx/>
                        <a:buSzTx/>
                        <a:buFont typeface="+mj-lt"/>
                        <a:buNone/>
                        <a:tabLst/>
                        <a:defRPr/>
                      </a:pPr>
                      <a:endParaRPr kumimoji="0" lang="zh-TW" altLang="en-US" sz="16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443911989"/>
                  </a:ext>
                </a:extLst>
              </a:tr>
              <a:tr h="1216986">
                <a:tc>
                  <a:txBody>
                    <a:bodyPr/>
                    <a:lstStyle/>
                    <a:p>
                      <a:pPr lvl="0" algn="l" fontAlgn="ctr"/>
                      <a:r>
                        <a:rPr lang="zh-TW" altLang="en-US" sz="2000" b="0" i="0" u="none" strike="noStrike" kern="1200" dirty="0">
                          <a:solidFill>
                            <a:srgbClr val="000000"/>
                          </a:solidFill>
                          <a:effectLst/>
                          <a:latin typeface="標楷體" panose="03000509000000000000" pitchFamily="65" charset="-120"/>
                          <a:ea typeface="標楷體" panose="03000509000000000000" pitchFamily="65" charset="-120"/>
                          <a:cs typeface="+mn-cs"/>
                        </a:rPr>
                        <a:t>硬體採購</a:t>
                      </a:r>
                      <a:endParaRPr lang="zh-TW" altLang="en-US" sz="20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marL="342900" marR="0" lvl="0" indent="-342900" algn="l" defTabSz="914400" rtl="0" eaLnBrk="1" fontAlgn="ctr" latinLnBrk="0" hangingPunct="1">
                        <a:lnSpc>
                          <a:spcPct val="100000"/>
                        </a:lnSpc>
                        <a:spcBef>
                          <a:spcPts val="0"/>
                        </a:spcBef>
                        <a:spcAft>
                          <a:spcPts val="0"/>
                        </a:spcAft>
                        <a:buClrTx/>
                        <a:buSzTx/>
                        <a:buFont typeface="+mj-lt"/>
                        <a:buAutoNum type="arabicPeriod"/>
                        <a:tabLst/>
                        <a:defRPr/>
                      </a:pP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硬體採購原定</a:t>
                      </a:r>
                      <a:r>
                        <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rPr>
                        <a:t>3/31</a:t>
                      </a: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完成</a:t>
                      </a:r>
                      <a:r>
                        <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rPr>
                        <a:t>(</a:t>
                      </a: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預算</a:t>
                      </a:r>
                      <a:r>
                        <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rPr>
                        <a:t>500</a:t>
                      </a: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萬元</a:t>
                      </a:r>
                      <a:r>
                        <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rPr>
                        <a:t>): </a:t>
                      </a: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改於本部</a:t>
                      </a:r>
                      <a:r>
                        <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rPr>
                        <a:t>EOS</a:t>
                      </a: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採購</a:t>
                      </a:r>
                      <a:r>
                        <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rPr>
                        <a:t>(450</a:t>
                      </a: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萬</a:t>
                      </a:r>
                      <a:r>
                        <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rPr>
                        <a:t>)</a:t>
                      </a: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完成後執行。</a:t>
                      </a:r>
                      <a:r>
                        <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rPr>
                        <a:t>EOS</a:t>
                      </a: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採購第二次議價已於</a:t>
                      </a:r>
                      <a:r>
                        <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rPr>
                        <a:t>6/11</a:t>
                      </a: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完成，故無法於修訂後之</a:t>
                      </a:r>
                      <a:r>
                        <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rPr>
                        <a:t>6/30</a:t>
                      </a:r>
                      <a:r>
                        <a:rPr lang="zh-TW" altLang="en-US" sz="1200" b="0" i="0" u="none" strike="noStrike" kern="1200" dirty="0">
                          <a:solidFill>
                            <a:srgbClr val="0000FF"/>
                          </a:solidFill>
                          <a:effectLst/>
                          <a:latin typeface="標楷體" panose="03000509000000000000" pitchFamily="65" charset="-120"/>
                          <a:ea typeface="標楷體" panose="03000509000000000000" pitchFamily="65" charset="-120"/>
                          <a:cs typeface="+mn-cs"/>
                        </a:rPr>
                        <a:t>前到貨。</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已請廠商</a:t>
                      </a:r>
                      <a:r>
                        <a:rPr lang="zh-TW" altLang="en-US" sz="1600" b="0" i="0" u="none" strike="noStrike" kern="1200" dirty="0" smtClean="0">
                          <a:solidFill>
                            <a:srgbClr val="0000FF"/>
                          </a:solidFill>
                          <a:effectLst/>
                          <a:latin typeface="標楷體" panose="03000509000000000000" pitchFamily="65" charset="-120"/>
                          <a:ea typeface="標楷體" panose="03000509000000000000" pitchFamily="65" charset="-120"/>
                          <a:cs typeface="+mn-cs"/>
                        </a:rPr>
                        <a:t>報價並</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預計於下周</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(7/3)</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提出請採購</a:t>
                      </a:r>
                      <a:r>
                        <a:rPr lang="zh-TW" altLang="en-US" sz="1600" b="0" i="0" u="none" strike="noStrike" kern="1200" dirty="0" smtClean="0">
                          <a:solidFill>
                            <a:srgbClr val="0000FF"/>
                          </a:solidFill>
                          <a:effectLst/>
                          <a:latin typeface="標楷體" panose="03000509000000000000" pitchFamily="65" charset="-120"/>
                          <a:ea typeface="標楷體" panose="03000509000000000000" pitchFamily="65" charset="-120"/>
                          <a:cs typeface="+mn-cs"/>
                        </a:rPr>
                        <a:t>單</a:t>
                      </a:r>
                      <a:r>
                        <a:rPr lang="zh-TW" altLang="en-US" sz="1600" b="0" i="0" u="none" strike="noStrike" kern="1200" dirty="0" smtClean="0">
                          <a:solidFill>
                            <a:srgbClr val="FF0000"/>
                          </a:solidFill>
                          <a:effectLst/>
                          <a:latin typeface="標楷體" panose="03000509000000000000" pitchFamily="65" charset="-120"/>
                          <a:ea typeface="標楷體" panose="03000509000000000000" pitchFamily="65" charset="-120"/>
                          <a:cs typeface="+mn-cs"/>
                        </a:rPr>
                        <a:t>，廠商尚未提出報價。</a:t>
                      </a:r>
                      <a:endParaRPr lang="en-US" altLang="zh-TW" sz="1200" b="0" i="0" u="none" strike="noStrike" kern="1200" dirty="0">
                        <a:solidFill>
                          <a:srgbClr val="0000FF"/>
                        </a:solidFill>
                        <a:effectLst/>
                        <a:latin typeface="標楷體" panose="03000509000000000000" pitchFamily="65" charset="-120"/>
                        <a:ea typeface="標楷體" panose="03000509000000000000" pitchFamily="65" charset="-120"/>
                        <a:cs typeface="+mn-cs"/>
                      </a:endParaRPr>
                    </a:p>
                    <a:p>
                      <a:pPr marL="342900" marR="0" lvl="0" indent="-342900" algn="l" defTabSz="914400" rtl="0" eaLnBrk="1" fontAlgn="ctr" latinLnBrk="0" hangingPunct="1">
                        <a:lnSpc>
                          <a:spcPct val="100000"/>
                        </a:lnSpc>
                        <a:spcBef>
                          <a:spcPts val="0"/>
                        </a:spcBef>
                        <a:spcAft>
                          <a:spcPts val="0"/>
                        </a:spcAft>
                        <a:buClrTx/>
                        <a:buSzTx/>
                        <a:buFont typeface="+mj-lt"/>
                        <a:buAutoNum type="arabicPeriod"/>
                        <a:tabLst/>
                        <a:defRPr/>
                      </a:pP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已於</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6/9</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向資系部申請調用現有設備</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(300GB)</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至採購到貨，安裝</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ORACLE</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 </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19C</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以便進行</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7</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月預定之</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SIT</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測試與最近</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2</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年資料試轉</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借用空間不足</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。資系部於</a:t>
                      </a:r>
                      <a:r>
                        <a:rPr lang="en-US" altLang="zh-TW" sz="1600" b="0" i="0" u="none" strike="noStrike" kern="1200" dirty="0">
                          <a:solidFill>
                            <a:srgbClr val="0000FF"/>
                          </a:solidFill>
                          <a:effectLst/>
                          <a:latin typeface="標楷體" panose="03000509000000000000" pitchFamily="65" charset="-120"/>
                          <a:ea typeface="標楷體" panose="03000509000000000000" pitchFamily="65" charset="-120"/>
                          <a:cs typeface="+mn-cs"/>
                        </a:rPr>
                        <a:t>6/20</a:t>
                      </a:r>
                      <a:r>
                        <a:rPr lang="zh-TW" altLang="en-US" sz="1600" b="0" i="0" u="none" strike="noStrike" kern="1200" dirty="0">
                          <a:solidFill>
                            <a:srgbClr val="0000FF"/>
                          </a:solidFill>
                          <a:effectLst/>
                          <a:latin typeface="標楷體" panose="03000509000000000000" pitchFamily="65" charset="-120"/>
                          <a:ea typeface="標楷體" panose="03000509000000000000" pitchFamily="65" charset="-120"/>
                          <a:cs typeface="+mn-cs"/>
                        </a:rPr>
                        <a:t>提供</a:t>
                      </a:r>
                      <a:r>
                        <a:rPr lang="zh-TW" altLang="en-US" sz="1600" b="0" i="0" u="none" strike="noStrike" kern="1200" dirty="0">
                          <a:solidFill>
                            <a:srgbClr val="FF0000"/>
                          </a:solidFill>
                          <a:effectLst/>
                          <a:latin typeface="標楷體" panose="03000509000000000000" pitchFamily="65" charset="-120"/>
                          <a:ea typeface="標楷體" panose="03000509000000000000" pitchFamily="65" charset="-120"/>
                          <a:cs typeface="+mn-cs"/>
                        </a:rPr>
                        <a:t>，現由廠商協助建置放款系統</a:t>
                      </a:r>
                      <a:r>
                        <a:rPr lang="en-US" altLang="zh-TW" sz="1600" b="0" i="0" u="none" strike="noStrike" kern="1200" dirty="0">
                          <a:solidFill>
                            <a:srgbClr val="FF0000"/>
                          </a:solidFill>
                          <a:effectLst/>
                          <a:latin typeface="標楷體" panose="03000509000000000000" pitchFamily="65" charset="-120"/>
                          <a:ea typeface="標楷體" panose="03000509000000000000" pitchFamily="65" charset="-120"/>
                          <a:cs typeface="+mn-cs"/>
                        </a:rPr>
                        <a:t>(7/7</a:t>
                      </a:r>
                      <a:r>
                        <a:rPr lang="zh-TW" altLang="en-US" sz="1600" b="0" i="0" u="none" strike="noStrike" kern="1200" dirty="0">
                          <a:solidFill>
                            <a:srgbClr val="FF0000"/>
                          </a:solidFill>
                          <a:effectLst/>
                          <a:latin typeface="標楷體" panose="03000509000000000000" pitchFamily="65" charset="-120"/>
                          <a:ea typeface="標楷體" panose="03000509000000000000" pitchFamily="65" charset="-120"/>
                          <a:cs typeface="+mn-cs"/>
                        </a:rPr>
                        <a:t>完成</a:t>
                      </a:r>
                      <a:r>
                        <a:rPr lang="en-US" altLang="zh-TW" sz="1600" b="0" i="0" u="none" strike="noStrike" kern="1200" dirty="0">
                          <a:solidFill>
                            <a:srgbClr val="FF0000"/>
                          </a:solidFill>
                          <a:effectLst/>
                          <a:latin typeface="標楷體" panose="03000509000000000000" pitchFamily="65" charset="-120"/>
                          <a:ea typeface="標楷體" panose="03000509000000000000" pitchFamily="65" charset="-120"/>
                          <a:cs typeface="+mn-cs"/>
                        </a:rPr>
                        <a:t>)</a:t>
                      </a:r>
                      <a:r>
                        <a:rPr lang="zh-TW" altLang="en-US" sz="1600" b="0" i="0" u="none" strike="noStrike" kern="1200" dirty="0" smtClean="0">
                          <a:solidFill>
                            <a:srgbClr val="FF0000"/>
                          </a:solidFill>
                          <a:effectLst/>
                          <a:latin typeface="標楷體" panose="03000509000000000000" pitchFamily="65" charset="-120"/>
                          <a:ea typeface="標楷體" panose="03000509000000000000" pitchFamily="65" charset="-120"/>
                          <a:cs typeface="+mn-cs"/>
                        </a:rPr>
                        <a:t>。預計於資系部審查安裝步驟後</a:t>
                      </a:r>
                      <a:r>
                        <a:rPr lang="zh-TW" altLang="en-US" sz="16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預計下周</a:t>
                      </a:r>
                      <a:r>
                        <a:rPr lang="en-US" altLang="zh-TW" sz="16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7/13-7/15</a:t>
                      </a:r>
                      <a:r>
                        <a:rPr lang="zh-TW" altLang="en-US" sz="16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安裝</a:t>
                      </a:r>
                      <a:r>
                        <a:rPr lang="en-US" altLang="zh-TW" sz="16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DB</a:t>
                      </a:r>
                      <a:r>
                        <a:rPr lang="zh-TW" altLang="en-US" sz="16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a:t>
                      </a:r>
                      <a:r>
                        <a:rPr lang="en-US" altLang="zh-TW" sz="16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7/15-7/18</a:t>
                      </a:r>
                      <a:r>
                        <a:rPr lang="zh-TW" altLang="en-US" sz="1600" b="1" i="0" u="none" strike="noStrike" kern="1200" baseline="0" dirty="0" smtClean="0">
                          <a:solidFill>
                            <a:srgbClr val="FF0000"/>
                          </a:solidFill>
                          <a:effectLst/>
                          <a:latin typeface="標楷體" panose="03000509000000000000" pitchFamily="65" charset="-120"/>
                          <a:ea typeface="標楷體" panose="03000509000000000000" pitchFamily="65" charset="-120"/>
                          <a:cs typeface="+mn-cs"/>
                        </a:rPr>
                        <a:t>轉入月底備份</a:t>
                      </a:r>
                      <a:r>
                        <a:rPr lang="zh-TW" altLang="en-US" sz="1600" b="0" i="0" u="none" strike="noStrike" kern="1200" dirty="0" smtClean="0">
                          <a:solidFill>
                            <a:srgbClr val="FF0000"/>
                          </a:solidFill>
                          <a:effectLst/>
                          <a:latin typeface="標楷體" panose="03000509000000000000" pitchFamily="65" charset="-120"/>
                          <a:ea typeface="標楷體" panose="03000509000000000000" pitchFamily="65" charset="-120"/>
                          <a:cs typeface="+mn-cs"/>
                        </a:rPr>
                        <a:t>。</a:t>
                      </a:r>
                      <a:endParaRPr lang="en-US" altLang="zh-TW" sz="1600" b="0" i="0" u="none" strike="noStrike" kern="1200" dirty="0">
                        <a:solidFill>
                          <a:srgbClr val="FF0000"/>
                        </a:solidFill>
                        <a:effectLst/>
                        <a:latin typeface="標楷體" panose="03000509000000000000" pitchFamily="65" charset="-120"/>
                        <a:ea typeface="標楷體" panose="03000509000000000000" pitchFamily="65" charset="-120"/>
                        <a:cs typeface="+mn-cs"/>
                      </a:endParaRPr>
                    </a:p>
                  </a:txBody>
                  <a:tcPr marL="6350" marR="6350" marT="6350" marB="0" anchor="ctr"/>
                </a:tc>
                <a:extLst>
                  <a:ext uri="{0D108BD9-81ED-4DB2-BD59-A6C34878D82A}">
                    <a16:rowId xmlns:a16="http://schemas.microsoft.com/office/drawing/2014/main" val="2579846495"/>
                  </a:ext>
                </a:extLst>
              </a:tr>
            </a:tbl>
          </a:graphicData>
        </a:graphic>
      </p:graphicFrame>
      <p:sp>
        <p:nvSpPr>
          <p:cNvPr id="3" name="文字方塊 2"/>
          <p:cNvSpPr txBox="1"/>
          <p:nvPr/>
        </p:nvSpPr>
        <p:spPr>
          <a:xfrm>
            <a:off x="467544" y="765498"/>
            <a:ext cx="8136904" cy="107721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zh-TW" altLang="en-US" sz="20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rPr>
              <a:t>功能數</a:t>
            </a:r>
            <a:r>
              <a:rPr kumimoji="0" lang="en-US" altLang="zh-TW" sz="20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rPr>
              <a:t>:600</a:t>
            </a:r>
            <a:r>
              <a:rPr kumimoji="0" lang="zh-TW" altLang="en-US" sz="20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rPr>
              <a:t>，至</a:t>
            </a:r>
            <a:r>
              <a:rPr kumimoji="0" lang="en-US" altLang="zh-TW" sz="20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rPr>
              <a:t>6/30</a:t>
            </a:r>
            <a:r>
              <a:rPr kumimoji="0" lang="zh-TW" altLang="en-US"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總進度：預計</a:t>
            </a:r>
            <a:r>
              <a:rPr kumimoji="0" lang="en-US" altLang="zh-TW"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600</a:t>
            </a:r>
            <a:r>
              <a:rPr kumimoji="0" lang="zh-TW" altLang="en-US"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支，完成</a:t>
            </a:r>
            <a:r>
              <a:rPr kumimoji="0" lang="en-US" altLang="zh-TW"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550</a:t>
            </a:r>
            <a:r>
              <a:rPr kumimoji="0" lang="zh-TW" altLang="en-US"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支，</a:t>
            </a:r>
            <a:r>
              <a:rPr kumimoji="0" lang="en-US" altLang="zh-TW"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91.66%</a:t>
            </a:r>
            <a:r>
              <a:rPr kumimoji="0" lang="zh-TW" altLang="en-US"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a:t>
            </a:r>
            <a:endParaRPr kumimoji="0" lang="en-US" altLang="zh-TW"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base" latinLnBrk="0" hangingPunct="1">
              <a:lnSpc>
                <a:spcPct val="100000"/>
              </a:lnSpc>
              <a:spcBef>
                <a:spcPct val="0"/>
              </a:spcBef>
              <a:spcAft>
                <a:spcPct val="0"/>
              </a:spcAft>
              <a:buClrTx/>
              <a:buSzPct val="100000"/>
              <a:buFontTx/>
              <a:buNone/>
              <a:tabLst/>
              <a:defRPr/>
            </a:pPr>
            <a:r>
              <a:rPr kumimoji="0" lang="zh-TW" altLang="en-US" sz="20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rPr>
              <a:t>功能數</a:t>
            </a:r>
            <a:r>
              <a:rPr kumimoji="0" lang="en-US" altLang="zh-TW" sz="20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rPr>
              <a:t>:600</a:t>
            </a:r>
            <a:r>
              <a:rPr kumimoji="0" lang="zh-TW" altLang="en-US" sz="20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rPr>
              <a:t>，至</a:t>
            </a:r>
            <a:r>
              <a:rPr kumimoji="0" lang="en-US" altLang="zh-TW" sz="20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rPr>
              <a:t>7/03</a:t>
            </a:r>
            <a:r>
              <a:rPr kumimoji="0" lang="zh-TW" altLang="en-US"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總進度：預計</a:t>
            </a:r>
            <a:r>
              <a:rPr kumimoji="0" lang="en-US" altLang="zh-TW"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600</a:t>
            </a:r>
            <a:r>
              <a:rPr kumimoji="0" lang="zh-TW" altLang="en-US"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支，完成</a:t>
            </a:r>
            <a:r>
              <a:rPr kumimoji="0" lang="en-US" altLang="zh-TW"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581</a:t>
            </a:r>
            <a:r>
              <a:rPr kumimoji="0" lang="zh-TW" altLang="en-US"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支，</a:t>
            </a:r>
            <a:r>
              <a:rPr kumimoji="0" lang="en-US" altLang="zh-TW"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96.83%</a:t>
            </a:r>
            <a:r>
              <a:rPr kumimoji="0" lang="zh-TW" altLang="en-US"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a:t>
            </a:r>
            <a:endParaRPr kumimoji="0" lang="en-US" altLang="zh-TW" sz="20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base" latinLnBrk="0" hangingPunct="1">
              <a:lnSpc>
                <a:spcPct val="100000"/>
              </a:lnSpc>
              <a:spcBef>
                <a:spcPct val="0"/>
              </a:spcBef>
              <a:spcAft>
                <a:spcPct val="0"/>
              </a:spcAft>
              <a:buClrTx/>
              <a:buSzPct val="100000"/>
              <a:buFontTx/>
              <a:buNone/>
              <a:tabLst/>
              <a:defRPr/>
            </a:pPr>
            <a:endParaRPr kumimoji="0" lang="en-US" altLang="zh-TW" sz="2400" b="1"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endParaRPr>
          </a:p>
        </p:txBody>
      </p:sp>
    </p:spTree>
    <p:extLst>
      <p:ext uri="{BB962C8B-B14F-4D97-AF65-F5344CB8AC3E}">
        <p14:creationId xmlns:p14="http://schemas.microsoft.com/office/powerpoint/2010/main" val="101410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323528" y="125901"/>
            <a:ext cx="7216472" cy="795924"/>
          </a:xfrm>
          <a:prstGeom prst="rect">
            <a:avLst/>
          </a:prstGeom>
        </p:spPr>
        <p:txBody>
          <a:bodyPr>
            <a:normAutofit/>
          </a:bodyPr>
          <a:lst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sym typeface="Wingdings" panose="05000000000000000000" pitchFamily="2" charset="2"/>
              </a:rPr>
              <a:t>進度</a:t>
            </a:r>
            <a:r>
              <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改善說明</a:t>
            </a:r>
            <a:r>
              <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rPr>
              <a:t>-2</a:t>
            </a:r>
            <a:endParaRPr kumimoji="1" lang="zh-TW" altLang="en-US"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TW" sz="3600" b="1" i="0" u="none" strike="noStrike" kern="1200" cap="none" spc="600" normalizeH="0" baseline="0" noProof="0" dirty="0">
              <a:ln>
                <a:noFill/>
              </a:ln>
              <a:solidFill>
                <a:srgbClr val="C00000"/>
              </a:solidFill>
              <a:effectLst>
                <a:outerShdw blurRad="38100" dist="38100" dir="2700000" algn="tl">
                  <a:srgbClr val="000000">
                    <a:alpha val="43137"/>
                  </a:srgbClr>
                </a:outerShdw>
              </a:effectLst>
              <a:uLnTx/>
              <a:uFillTx/>
              <a:latin typeface="標楷體" panose="03000509000000000000" pitchFamily="65" charset="-120"/>
              <a:ea typeface="標楷體" panose="03000509000000000000" pitchFamily="65" charset="-120"/>
              <a:cs typeface="+mj-cs"/>
            </a:endParaRPr>
          </a:p>
        </p:txBody>
      </p:sp>
      <p:sp>
        <p:nvSpPr>
          <p:cNvPr id="2" name="投影片編號版面配置區 1"/>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D4E7BE6-ABD6-4D0B-9FA8-A7D08DDD5D46}" type="slidenum">
              <a:rPr kumimoji="1" lang="zh-TW" altLang="en-US" sz="1200" b="0" i="0" u="sng" strike="noStrike" kern="1200" cap="none" spc="0" normalizeH="0" baseline="0" noProof="0" smtClean="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zh-TW" altLang="en-US" sz="1200" b="0" i="0" u="sng" strike="noStrike" kern="1200" cap="none" spc="0" normalizeH="0" baseline="0" noProof="0">
              <a:ln>
                <a:noFill/>
              </a:ln>
              <a:solidFill>
                <a:srgbClr val="000000">
                  <a:tint val="75000"/>
                </a:srgbClr>
              </a:solidFill>
              <a:effectLst/>
              <a:uLnTx/>
              <a:uFillTx/>
              <a:latin typeface="Times New Roman" panose="02020603050405020304" pitchFamily="18" charset="0"/>
              <a:ea typeface="新細明體" panose="02020500000000000000" pitchFamily="18" charset="-120"/>
              <a:cs typeface="+mn-cs"/>
            </a:endParaRPr>
          </a:p>
        </p:txBody>
      </p:sp>
      <p:sp>
        <p:nvSpPr>
          <p:cNvPr id="7" name="文字方塊 6"/>
          <p:cNvSpPr txBox="1"/>
          <p:nvPr/>
        </p:nvSpPr>
        <p:spPr>
          <a:xfrm>
            <a:off x="851248" y="988063"/>
            <a:ext cx="6768752" cy="70788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20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rPr>
              <a:t>報表已開發完成，待資料庫轉入後將細部檢驗資料正確性。</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2000" b="1" i="0" u="none" strike="noStrike" kern="120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cs typeface="+mn-cs"/>
            </a:endParaRPr>
          </a:p>
        </p:txBody>
      </p:sp>
      <p:graphicFrame>
        <p:nvGraphicFramePr>
          <p:cNvPr id="8" name="表格 8">
            <a:extLst>
              <a:ext uri="{FF2B5EF4-FFF2-40B4-BE49-F238E27FC236}">
                <a16:creationId xmlns:a16="http://schemas.microsoft.com/office/drawing/2014/main" id="{A3166076-1F94-4B12-8023-5383F06A3B6F}"/>
              </a:ext>
            </a:extLst>
          </p:cNvPr>
          <p:cNvGraphicFramePr>
            <a:graphicFrameLocks noGrp="1"/>
          </p:cNvGraphicFramePr>
          <p:nvPr>
            <p:extLst/>
          </p:nvPr>
        </p:nvGraphicFramePr>
        <p:xfrm>
          <a:off x="1043608" y="1762187"/>
          <a:ext cx="6096000" cy="3649466"/>
        </p:xfrm>
        <a:graphic>
          <a:graphicData uri="http://schemas.openxmlformats.org/drawingml/2006/table">
            <a:tbl>
              <a:tblPr firstRow="1" bandRow="1">
                <a:tableStyleId>{10A1B5D5-9B99-4C35-A422-299274C87663}</a:tableStyleId>
              </a:tblPr>
              <a:tblGrid>
                <a:gridCol w="1524000">
                  <a:extLst>
                    <a:ext uri="{9D8B030D-6E8A-4147-A177-3AD203B41FA5}">
                      <a16:colId xmlns:a16="http://schemas.microsoft.com/office/drawing/2014/main" val="4187487455"/>
                    </a:ext>
                  </a:extLst>
                </a:gridCol>
                <a:gridCol w="1524000">
                  <a:extLst>
                    <a:ext uri="{9D8B030D-6E8A-4147-A177-3AD203B41FA5}">
                      <a16:colId xmlns:a16="http://schemas.microsoft.com/office/drawing/2014/main" val="3860830388"/>
                    </a:ext>
                  </a:extLst>
                </a:gridCol>
                <a:gridCol w="1524000">
                  <a:extLst>
                    <a:ext uri="{9D8B030D-6E8A-4147-A177-3AD203B41FA5}">
                      <a16:colId xmlns:a16="http://schemas.microsoft.com/office/drawing/2014/main" val="2709018758"/>
                    </a:ext>
                  </a:extLst>
                </a:gridCol>
                <a:gridCol w="1524000">
                  <a:extLst>
                    <a:ext uri="{9D8B030D-6E8A-4147-A177-3AD203B41FA5}">
                      <a16:colId xmlns:a16="http://schemas.microsoft.com/office/drawing/2014/main" val="2033235391"/>
                    </a:ext>
                  </a:extLst>
                </a:gridCol>
              </a:tblGrid>
              <a:tr h="496090">
                <a:tc>
                  <a:txBody>
                    <a:bodyPr/>
                    <a:lstStyle/>
                    <a:p>
                      <a:pPr algn="l" fontAlgn="b"/>
                      <a:r>
                        <a:rPr lang="en-US" altLang="zh-TW" sz="1800" b="1" i="0" u="none" strike="noStrike" dirty="0">
                          <a:solidFill>
                            <a:schemeClr val="bg1"/>
                          </a:solidFill>
                          <a:effectLst/>
                          <a:latin typeface="標楷體" panose="03000509000000000000" pitchFamily="65" charset="-120"/>
                          <a:ea typeface="標楷體" panose="03000509000000000000" pitchFamily="65" charset="-120"/>
                        </a:rPr>
                        <a:t>9.</a:t>
                      </a:r>
                      <a:r>
                        <a:rPr lang="zh-TW" altLang="en-US" sz="1800" b="1" i="0" u="none" strike="noStrike" dirty="0">
                          <a:solidFill>
                            <a:schemeClr val="bg1"/>
                          </a:solidFill>
                          <a:effectLst/>
                          <a:latin typeface="標楷體" panose="03000509000000000000" pitchFamily="65" charset="-120"/>
                          <a:ea typeface="標楷體" panose="03000509000000000000" pitchFamily="65" charset="-120"/>
                        </a:rPr>
                        <a:t>報表作業 </a:t>
                      </a:r>
                    </a:p>
                  </a:txBody>
                  <a:tcPr marL="9525" marR="9525" marT="9525" marB="0" anchor="ctr"/>
                </a:tc>
                <a:tc>
                  <a:txBody>
                    <a:bodyPr/>
                    <a:lstStyle/>
                    <a:p>
                      <a:pPr algn="ctr" fontAlgn="ctr"/>
                      <a:r>
                        <a:rPr lang="zh-TW" altLang="en-US" sz="1800" b="1" i="0" u="none" strike="noStrike" dirty="0">
                          <a:solidFill>
                            <a:schemeClr val="bg1"/>
                          </a:solidFill>
                          <a:effectLst/>
                          <a:latin typeface="標楷體" panose="03000509000000000000" pitchFamily="65" charset="-120"/>
                          <a:ea typeface="標楷體" panose="03000509000000000000" pitchFamily="65" charset="-120"/>
                        </a:rPr>
                        <a:t>報表</a:t>
                      </a:r>
                    </a:p>
                  </a:txBody>
                  <a:tcPr marL="9525" marR="9525" marT="9525" marB="0" anchor="ctr"/>
                </a:tc>
                <a:tc>
                  <a:txBody>
                    <a:bodyPr/>
                    <a:lstStyle/>
                    <a:p>
                      <a:pPr algn="ctr" fontAlgn="ctr"/>
                      <a:r>
                        <a:rPr lang="zh-TW" altLang="en-US" sz="1800" b="1" i="0" u="none" strike="noStrike" dirty="0">
                          <a:solidFill>
                            <a:schemeClr val="bg1"/>
                          </a:solidFill>
                          <a:effectLst/>
                          <a:latin typeface="標楷體" panose="03000509000000000000" pitchFamily="65" charset="-120"/>
                          <a:ea typeface="標楷體" panose="03000509000000000000" pitchFamily="65" charset="-120"/>
                        </a:rPr>
                        <a:t>交易介面</a:t>
                      </a:r>
                    </a:p>
                  </a:txBody>
                  <a:tcPr marL="9525" marR="9525" marT="9525" marB="0" anchor="ctr"/>
                </a:tc>
                <a:tc>
                  <a:txBody>
                    <a:bodyPr/>
                    <a:lstStyle/>
                    <a:p>
                      <a:pPr algn="ctr" fontAlgn="ctr"/>
                      <a:r>
                        <a:rPr lang="en-US" altLang="zh-TW" sz="1200" b="1" i="0" u="none" strike="noStrike">
                          <a:solidFill>
                            <a:schemeClr val="bg1"/>
                          </a:solidFill>
                          <a:effectLst/>
                          <a:latin typeface="標楷體" panose="03000509000000000000" pitchFamily="65" charset="-120"/>
                          <a:ea typeface="標楷體" panose="03000509000000000000" pitchFamily="65" charset="-120"/>
                        </a:rPr>
                        <a:t>        (</a:t>
                      </a:r>
                      <a:r>
                        <a:rPr lang="zh-TW" altLang="en-US" sz="1200" b="1" i="0" u="none" strike="noStrike">
                          <a:solidFill>
                            <a:schemeClr val="bg1"/>
                          </a:solidFill>
                          <a:effectLst/>
                          <a:latin typeface="標楷體" panose="03000509000000000000" pitchFamily="65" charset="-120"/>
                          <a:ea typeface="標楷體" panose="03000509000000000000" pitchFamily="65" charset="-120"/>
                        </a:rPr>
                        <a:t>預計</a:t>
                      </a:r>
                      <a:r>
                        <a:rPr lang="en-US" altLang="zh-TW" sz="1200" b="1" i="0" u="none" strike="noStrike">
                          <a:solidFill>
                            <a:schemeClr val="bg1"/>
                          </a:solidFill>
                          <a:effectLst/>
                          <a:latin typeface="標楷體" panose="03000509000000000000" pitchFamily="65" charset="-120"/>
                          <a:ea typeface="標楷體" panose="03000509000000000000" pitchFamily="65" charset="-120"/>
                        </a:rPr>
                        <a:t>/</a:t>
                      </a:r>
                      <a:r>
                        <a:rPr lang="zh-TW" altLang="en-US" sz="1200" b="1" i="0" u="none" strike="noStrike">
                          <a:solidFill>
                            <a:schemeClr val="bg1"/>
                          </a:solidFill>
                          <a:effectLst/>
                          <a:latin typeface="標楷體" panose="03000509000000000000" pitchFamily="65" charset="-120"/>
                          <a:ea typeface="標楷體" panose="03000509000000000000" pitchFamily="65" charset="-120"/>
                        </a:rPr>
                        <a:t>實際</a:t>
                      </a:r>
                      <a:r>
                        <a:rPr lang="en-US" altLang="zh-TW" sz="1200" b="1" i="0" u="none" strike="noStrike">
                          <a:solidFill>
                            <a:schemeClr val="bg1"/>
                          </a:solidFill>
                          <a:effectLst/>
                          <a:latin typeface="標楷體" panose="03000509000000000000" pitchFamily="65" charset="-120"/>
                          <a:ea typeface="標楷體" panose="03000509000000000000" pitchFamily="65" charset="-120"/>
                        </a:rPr>
                        <a:t>)</a:t>
                      </a:r>
                    </a:p>
                    <a:p>
                      <a:pPr algn="ctr" fontAlgn="ctr"/>
                      <a:r>
                        <a:rPr lang="zh-TW" altLang="en-US" sz="1800" b="1" i="0" u="none" strike="noStrike">
                          <a:solidFill>
                            <a:schemeClr val="bg1"/>
                          </a:solidFill>
                          <a:effectLst/>
                          <a:latin typeface="標楷體" panose="03000509000000000000" pitchFamily="65" charset="-120"/>
                          <a:ea typeface="標楷體" panose="03000509000000000000" pitchFamily="65" charset="-120"/>
                        </a:rPr>
                        <a:t>總計</a:t>
                      </a:r>
                      <a:endParaRPr lang="zh-TW" altLang="en-US" sz="1800" b="1" i="0" u="none" strike="noStrike" dirty="0">
                        <a:solidFill>
                          <a:schemeClr val="bg1"/>
                        </a:solidFill>
                        <a:effectLst/>
                        <a:latin typeface="標楷體" panose="03000509000000000000" pitchFamily="65" charset="-120"/>
                        <a:ea typeface="標楷體" panose="03000509000000000000" pitchFamily="65" charset="-120"/>
                      </a:endParaRPr>
                    </a:p>
                  </a:txBody>
                  <a:tcPr marL="9525" marR="9525" marT="9525" marB="0" anchor="ctr"/>
                </a:tc>
                <a:extLst>
                  <a:ext uri="{0D108BD9-81ED-4DB2-BD59-A6C34878D82A}">
                    <a16:rowId xmlns:a16="http://schemas.microsoft.com/office/drawing/2014/main" val="2536195308"/>
                  </a:ext>
                </a:extLst>
              </a:tr>
              <a:tr h="394172">
                <a:tc>
                  <a:txBody>
                    <a:bodyPr/>
                    <a:lstStyle/>
                    <a:p>
                      <a:pPr algn="l" fontAlgn="b"/>
                      <a:r>
                        <a:rPr lang="en-US" altLang="zh-TW" sz="1800" b="0" i="0" u="none" strike="noStrike">
                          <a:solidFill>
                            <a:srgbClr val="000000"/>
                          </a:solidFill>
                          <a:effectLst/>
                          <a:latin typeface="標楷體" panose="03000509000000000000" pitchFamily="65" charset="-120"/>
                          <a:ea typeface="標楷體" panose="03000509000000000000" pitchFamily="65" charset="-120"/>
                        </a:rPr>
                        <a:t>1.</a:t>
                      </a:r>
                      <a:r>
                        <a:rPr lang="zh-TW" altLang="en-US" sz="1800" b="0" i="0" u="none" strike="noStrike">
                          <a:solidFill>
                            <a:srgbClr val="000000"/>
                          </a:solidFill>
                          <a:effectLst/>
                          <a:latin typeface="標楷體" panose="03000509000000000000" pitchFamily="65" charset="-120"/>
                          <a:ea typeface="標楷體" panose="03000509000000000000" pitchFamily="65" charset="-120"/>
                        </a:rPr>
                        <a:t>關帳報表</a:t>
                      </a:r>
                    </a:p>
                  </a:txBody>
                  <a:tcPr marL="114300" marR="9525" marT="9525" marB="0" anchor="ctr"/>
                </a:tc>
                <a:tc>
                  <a:txBody>
                    <a:bodyPr/>
                    <a:lstStyle/>
                    <a:p>
                      <a:pPr algn="r" fontAlgn="ct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6/6</a:t>
                      </a:r>
                    </a:p>
                  </a:txBody>
                  <a:tcPr marL="9525"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5/5</a:t>
                      </a:r>
                    </a:p>
                  </a:txBody>
                  <a:tcPr marL="9525"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11/11</a:t>
                      </a:r>
                    </a:p>
                  </a:txBody>
                  <a:tcPr marL="9525" marR="9525" marT="9525" marB="0" anchor="ctr"/>
                </a:tc>
                <a:extLst>
                  <a:ext uri="{0D108BD9-81ED-4DB2-BD59-A6C34878D82A}">
                    <a16:rowId xmlns:a16="http://schemas.microsoft.com/office/drawing/2014/main" val="3963685945"/>
                  </a:ext>
                </a:extLst>
              </a:tr>
              <a:tr h="394172">
                <a:tc>
                  <a:txBody>
                    <a:bodyPr/>
                    <a:lstStyle/>
                    <a:p>
                      <a:pPr algn="l" fontAlgn="b"/>
                      <a:r>
                        <a:rPr lang="en-US" altLang="zh-TW" sz="1800" b="0" i="0" u="none" strike="noStrike">
                          <a:solidFill>
                            <a:srgbClr val="000000"/>
                          </a:solidFill>
                          <a:effectLst/>
                          <a:latin typeface="標楷體" panose="03000509000000000000" pitchFamily="65" charset="-120"/>
                          <a:ea typeface="標楷體" panose="03000509000000000000" pitchFamily="65" charset="-120"/>
                        </a:rPr>
                        <a:t>2.</a:t>
                      </a:r>
                      <a:r>
                        <a:rPr lang="zh-TW" altLang="en-US" sz="1800" b="0" i="0" u="none" strike="noStrike">
                          <a:solidFill>
                            <a:srgbClr val="000000"/>
                          </a:solidFill>
                          <a:effectLst/>
                          <a:latin typeface="標楷體" panose="03000509000000000000" pitchFamily="65" charset="-120"/>
                          <a:ea typeface="標楷體" panose="03000509000000000000" pitchFamily="65" charset="-120"/>
                        </a:rPr>
                        <a:t>隨機報表</a:t>
                      </a:r>
                    </a:p>
                  </a:txBody>
                  <a:tcPr marL="114300" marR="9525" marT="9525" marB="0" anchor="ctr"/>
                </a:tc>
                <a:tc>
                  <a:txBody>
                    <a:bodyPr/>
                    <a:lstStyle/>
                    <a:p>
                      <a:pPr algn="r" fontAlgn="ct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19/19</a:t>
                      </a:r>
                    </a:p>
                  </a:txBody>
                  <a:tcPr marL="9525"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15/15</a:t>
                      </a:r>
                    </a:p>
                  </a:txBody>
                  <a:tcPr marL="9525"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34/34</a:t>
                      </a:r>
                    </a:p>
                  </a:txBody>
                  <a:tcPr marL="9525" marR="9525" marT="9525" marB="0" anchor="ctr"/>
                </a:tc>
                <a:extLst>
                  <a:ext uri="{0D108BD9-81ED-4DB2-BD59-A6C34878D82A}">
                    <a16:rowId xmlns:a16="http://schemas.microsoft.com/office/drawing/2014/main" val="2744010082"/>
                  </a:ext>
                </a:extLst>
              </a:tr>
              <a:tr h="394172">
                <a:tc>
                  <a:txBody>
                    <a:bodyPr/>
                    <a:lstStyle/>
                    <a:p>
                      <a:pPr algn="l" fontAlgn="b"/>
                      <a:r>
                        <a:rPr lang="en-US" altLang="zh-TW" sz="1800" b="0" i="0" u="none" strike="noStrike">
                          <a:solidFill>
                            <a:srgbClr val="000000"/>
                          </a:solidFill>
                          <a:effectLst/>
                          <a:latin typeface="標楷體" panose="03000509000000000000" pitchFamily="65" charset="-120"/>
                          <a:ea typeface="標楷體" panose="03000509000000000000" pitchFamily="65" charset="-120"/>
                        </a:rPr>
                        <a:t>3.</a:t>
                      </a:r>
                      <a:r>
                        <a:rPr lang="zh-TW" altLang="en-US" sz="1800" b="0" i="0" u="none" strike="noStrike">
                          <a:solidFill>
                            <a:srgbClr val="000000"/>
                          </a:solidFill>
                          <a:effectLst/>
                          <a:latin typeface="標楷體" panose="03000509000000000000" pitchFamily="65" charset="-120"/>
                          <a:ea typeface="標楷體" panose="03000509000000000000" pitchFamily="65" charset="-120"/>
                        </a:rPr>
                        <a:t>日報</a:t>
                      </a:r>
                    </a:p>
                  </a:txBody>
                  <a:tcPr marL="114300"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5/5</a:t>
                      </a:r>
                    </a:p>
                  </a:txBody>
                  <a:tcPr marL="9525"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1/1</a:t>
                      </a:r>
                    </a:p>
                  </a:txBody>
                  <a:tcPr marL="9525" marR="9525" marT="9525" marB="0" anchor="ctr"/>
                </a:tc>
                <a:tc>
                  <a:txBody>
                    <a:bodyPr/>
                    <a:lstStyle/>
                    <a:p>
                      <a:pPr algn="r" fontAlgn="ct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6/6</a:t>
                      </a:r>
                    </a:p>
                  </a:txBody>
                  <a:tcPr marL="9525" marR="9525" marT="9525" marB="0" anchor="ctr"/>
                </a:tc>
                <a:extLst>
                  <a:ext uri="{0D108BD9-81ED-4DB2-BD59-A6C34878D82A}">
                    <a16:rowId xmlns:a16="http://schemas.microsoft.com/office/drawing/2014/main" val="1290980858"/>
                  </a:ext>
                </a:extLst>
              </a:tr>
              <a:tr h="394172">
                <a:tc>
                  <a:txBody>
                    <a:bodyPr/>
                    <a:lstStyle/>
                    <a:p>
                      <a:pPr algn="l" fontAlgn="b"/>
                      <a:r>
                        <a:rPr lang="en-US" altLang="zh-TW" sz="1800" b="0" i="0" u="none" strike="noStrike">
                          <a:solidFill>
                            <a:srgbClr val="000000"/>
                          </a:solidFill>
                          <a:effectLst/>
                          <a:latin typeface="標楷體" panose="03000509000000000000" pitchFamily="65" charset="-120"/>
                          <a:ea typeface="標楷體" panose="03000509000000000000" pitchFamily="65" charset="-120"/>
                        </a:rPr>
                        <a:t>4.</a:t>
                      </a:r>
                      <a:r>
                        <a:rPr lang="zh-TW" altLang="en-US" sz="1800" b="0" i="0" u="none" strike="noStrike">
                          <a:solidFill>
                            <a:srgbClr val="000000"/>
                          </a:solidFill>
                          <a:effectLst/>
                          <a:latin typeface="標楷體" panose="03000509000000000000" pitchFamily="65" charset="-120"/>
                          <a:ea typeface="標楷體" panose="03000509000000000000" pitchFamily="65" charset="-120"/>
                        </a:rPr>
                        <a:t>月報</a:t>
                      </a:r>
                    </a:p>
                  </a:txBody>
                  <a:tcPr marL="114300"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70/70</a:t>
                      </a:r>
                    </a:p>
                  </a:txBody>
                  <a:tcPr marL="9525" marR="9525" marT="9525" marB="0" anchor="ctr"/>
                </a:tc>
                <a:tc>
                  <a:txBody>
                    <a:bodyPr/>
                    <a:lstStyle/>
                    <a:p>
                      <a:pPr algn="r" fontAlgn="ct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2/2</a:t>
                      </a:r>
                    </a:p>
                  </a:txBody>
                  <a:tcPr marL="9525"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72/72</a:t>
                      </a:r>
                    </a:p>
                  </a:txBody>
                  <a:tcPr marL="9525" marR="9525" marT="9525" marB="0" anchor="ctr"/>
                </a:tc>
                <a:extLst>
                  <a:ext uri="{0D108BD9-81ED-4DB2-BD59-A6C34878D82A}">
                    <a16:rowId xmlns:a16="http://schemas.microsoft.com/office/drawing/2014/main" val="1298068193"/>
                  </a:ext>
                </a:extLst>
              </a:tr>
              <a:tr h="394172">
                <a:tc>
                  <a:txBody>
                    <a:bodyPr/>
                    <a:lstStyle/>
                    <a:p>
                      <a:pPr algn="l"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5.</a:t>
                      </a:r>
                      <a:r>
                        <a:rPr lang="zh-TW" altLang="en-US" sz="1800" b="0" i="0" u="none" strike="noStrike">
                          <a:solidFill>
                            <a:srgbClr val="000000"/>
                          </a:solidFill>
                          <a:effectLst/>
                          <a:latin typeface="標楷體" panose="03000509000000000000" pitchFamily="65" charset="-120"/>
                          <a:ea typeface="標楷體" panose="03000509000000000000" pitchFamily="65" charset="-120"/>
                        </a:rPr>
                        <a:t>季報 </a:t>
                      </a:r>
                    </a:p>
                  </a:txBody>
                  <a:tcPr marL="114300"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5/5</a:t>
                      </a:r>
                    </a:p>
                  </a:txBody>
                  <a:tcPr marL="9525" marR="9525" marT="9525" marB="0" anchor="ctr"/>
                </a:tc>
                <a:tc>
                  <a:txBody>
                    <a:bodyPr/>
                    <a:lstStyle/>
                    <a:p>
                      <a:pPr algn="r" fontAlgn="ct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1/1</a:t>
                      </a:r>
                    </a:p>
                  </a:txBody>
                  <a:tcPr marL="9525" marR="9525" marT="9525" marB="0" anchor="ctr"/>
                </a:tc>
                <a:tc>
                  <a:txBody>
                    <a:bodyPr/>
                    <a:lstStyle/>
                    <a:p>
                      <a:pPr algn="r" fontAlgn="ct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6/6</a:t>
                      </a:r>
                    </a:p>
                  </a:txBody>
                  <a:tcPr marL="9525" marR="9525" marT="9525" marB="0" anchor="ctr"/>
                </a:tc>
                <a:extLst>
                  <a:ext uri="{0D108BD9-81ED-4DB2-BD59-A6C34878D82A}">
                    <a16:rowId xmlns:a16="http://schemas.microsoft.com/office/drawing/2014/main" val="677876578"/>
                  </a:ext>
                </a:extLst>
              </a:tr>
              <a:tr h="394172">
                <a:tc>
                  <a:txBody>
                    <a:bodyPr/>
                    <a:lstStyle/>
                    <a:p>
                      <a:pPr algn="l"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6.</a:t>
                      </a:r>
                      <a:r>
                        <a:rPr lang="zh-TW" altLang="en-US" sz="1800" b="0" i="0" u="none" strike="noStrike">
                          <a:solidFill>
                            <a:srgbClr val="000000"/>
                          </a:solidFill>
                          <a:effectLst/>
                          <a:latin typeface="標楷體" panose="03000509000000000000" pitchFamily="65" charset="-120"/>
                          <a:ea typeface="標楷體" panose="03000509000000000000" pitchFamily="65" charset="-120"/>
                        </a:rPr>
                        <a:t>半年報                     </a:t>
                      </a:r>
                    </a:p>
                  </a:txBody>
                  <a:tcPr marL="114300"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1/1</a:t>
                      </a:r>
                    </a:p>
                  </a:txBody>
                  <a:tcPr marL="9525"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1/1</a:t>
                      </a:r>
                    </a:p>
                  </a:txBody>
                  <a:tcPr marL="9525" marR="9525" marT="9525" marB="0" anchor="ctr"/>
                </a:tc>
                <a:tc>
                  <a:txBody>
                    <a:bodyPr/>
                    <a:lstStyle/>
                    <a:p>
                      <a:pPr algn="r" fontAlgn="ct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2/2</a:t>
                      </a:r>
                    </a:p>
                  </a:txBody>
                  <a:tcPr marL="9525" marR="9525" marT="9525" marB="0" anchor="ctr"/>
                </a:tc>
                <a:extLst>
                  <a:ext uri="{0D108BD9-81ED-4DB2-BD59-A6C34878D82A}">
                    <a16:rowId xmlns:a16="http://schemas.microsoft.com/office/drawing/2014/main" val="2984486401"/>
                  </a:ext>
                </a:extLst>
              </a:tr>
              <a:tr h="394172">
                <a:tc>
                  <a:txBody>
                    <a:bodyPr/>
                    <a:lstStyle/>
                    <a:p>
                      <a:pPr algn="l"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7.</a:t>
                      </a:r>
                      <a:r>
                        <a:rPr lang="zh-TW" altLang="en-US" sz="1800" b="0" i="0" u="none" strike="noStrike">
                          <a:solidFill>
                            <a:srgbClr val="000000"/>
                          </a:solidFill>
                          <a:effectLst/>
                          <a:latin typeface="標楷體" panose="03000509000000000000" pitchFamily="65" charset="-120"/>
                          <a:ea typeface="標楷體" panose="03000509000000000000" pitchFamily="65" charset="-120"/>
                        </a:rPr>
                        <a:t>年報                       </a:t>
                      </a:r>
                    </a:p>
                  </a:txBody>
                  <a:tcPr marL="114300"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4/4</a:t>
                      </a:r>
                    </a:p>
                  </a:txBody>
                  <a:tcPr marL="9525"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1/1</a:t>
                      </a:r>
                    </a:p>
                  </a:txBody>
                  <a:tcPr marL="9525" marR="9525" marT="9525" marB="0" anchor="ctr"/>
                </a:tc>
                <a:tc>
                  <a:txBody>
                    <a:bodyPr/>
                    <a:lstStyle/>
                    <a:p>
                      <a:pPr algn="r" fontAlgn="ct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5/5</a:t>
                      </a:r>
                    </a:p>
                  </a:txBody>
                  <a:tcPr marL="9525" marR="9525" marT="9525" marB="0" anchor="ctr"/>
                </a:tc>
                <a:extLst>
                  <a:ext uri="{0D108BD9-81ED-4DB2-BD59-A6C34878D82A}">
                    <a16:rowId xmlns:a16="http://schemas.microsoft.com/office/drawing/2014/main" val="1326374114"/>
                  </a:ext>
                </a:extLst>
              </a:tr>
              <a:tr h="394172">
                <a:tc>
                  <a:txBody>
                    <a:bodyPr/>
                    <a:lstStyle/>
                    <a:p>
                      <a:pPr algn="l" fontAlgn="b"/>
                      <a:r>
                        <a:rPr lang="zh-TW" altLang="en-US" sz="1800" b="1" i="0" u="none" strike="noStrike">
                          <a:solidFill>
                            <a:srgbClr val="000000"/>
                          </a:solidFill>
                          <a:effectLst/>
                          <a:latin typeface="標楷體" panose="03000509000000000000" pitchFamily="65" charset="-120"/>
                          <a:ea typeface="標楷體" panose="03000509000000000000" pitchFamily="65" charset="-120"/>
                        </a:rPr>
                        <a:t>總計</a:t>
                      </a:r>
                    </a:p>
                  </a:txBody>
                  <a:tcPr marL="9525"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110/110</a:t>
                      </a:r>
                    </a:p>
                  </a:txBody>
                  <a:tcPr marL="9525" marR="9525" marT="9525" marB="0" anchor="ctr"/>
                </a:tc>
                <a:tc>
                  <a:txBody>
                    <a:bodyPr/>
                    <a:lstStyle/>
                    <a:p>
                      <a:pPr algn="r" fontAlgn="ctr"/>
                      <a:r>
                        <a:rPr lang="en-US" altLang="zh-TW" sz="1800" b="0" i="0" u="none" strike="noStrike">
                          <a:solidFill>
                            <a:srgbClr val="000000"/>
                          </a:solidFill>
                          <a:effectLst/>
                          <a:latin typeface="標楷體" panose="03000509000000000000" pitchFamily="65" charset="-120"/>
                          <a:ea typeface="標楷體" panose="03000509000000000000" pitchFamily="65" charset="-120"/>
                        </a:rPr>
                        <a:t>26/26</a:t>
                      </a:r>
                    </a:p>
                  </a:txBody>
                  <a:tcPr marL="9525" marR="9525" marT="9525" marB="0" anchor="ctr"/>
                </a:tc>
                <a:tc>
                  <a:txBody>
                    <a:bodyPr/>
                    <a:lstStyle/>
                    <a:p>
                      <a:pPr algn="r" fontAlgn="ctr"/>
                      <a:r>
                        <a:rPr lang="en-US" altLang="zh-TW" sz="1800" b="0" i="0" u="none" strike="noStrike" dirty="0">
                          <a:solidFill>
                            <a:srgbClr val="000000"/>
                          </a:solidFill>
                          <a:effectLst/>
                          <a:latin typeface="標楷體" panose="03000509000000000000" pitchFamily="65" charset="-120"/>
                          <a:ea typeface="標楷體" panose="03000509000000000000" pitchFamily="65" charset="-120"/>
                        </a:rPr>
                        <a:t>136/136</a:t>
                      </a:r>
                    </a:p>
                  </a:txBody>
                  <a:tcPr marL="9525" marR="9525" marT="9525" marB="0" anchor="ctr"/>
                </a:tc>
                <a:extLst>
                  <a:ext uri="{0D108BD9-81ED-4DB2-BD59-A6C34878D82A}">
                    <a16:rowId xmlns:a16="http://schemas.microsoft.com/office/drawing/2014/main" val="2255631988"/>
                  </a:ext>
                </a:extLst>
              </a:tr>
            </a:tbl>
          </a:graphicData>
        </a:graphic>
      </p:graphicFrame>
    </p:spTree>
    <p:extLst>
      <p:ext uri="{BB962C8B-B14F-4D97-AF65-F5344CB8AC3E}">
        <p14:creationId xmlns:p14="http://schemas.microsoft.com/office/powerpoint/2010/main" val="31851801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64"/>
</p:tagLst>
</file>

<file path=ppt/tags/tag2.xml><?xml version="1.0" encoding="utf-8"?>
<p:tagLst xmlns:a="http://schemas.openxmlformats.org/drawingml/2006/main" xmlns:r="http://schemas.openxmlformats.org/officeDocument/2006/relationships" xmlns:p="http://schemas.openxmlformats.org/presentationml/2006/main">
  <p:tag name="AS_UNIQUEID" val="64"/>
</p:tagLst>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3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3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4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7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6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9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8_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33959A09FDAFF64382A4E7760F29B3EE" ma:contentTypeVersion="1" ma:contentTypeDescription="建立新的文件。" ma:contentTypeScope="" ma:versionID="2c2eb29f3996875b4a0f6be4e7704541">
  <xsd:schema xmlns:xsd="http://www.w3.org/2001/XMLSchema" xmlns:xs="http://www.w3.org/2001/XMLSchema" xmlns:p="http://schemas.microsoft.com/office/2006/metadata/properties" xmlns:ns2="15f83a92-c5fd-41b7-b36b-bc826f8a9e80" targetNamespace="http://schemas.microsoft.com/office/2006/metadata/properties" ma:root="true" ma:fieldsID="e8ef3a75ac59df08e23bfdd2301d56b4" ns2:_="">
    <xsd:import namespace="15f83a92-c5fd-41b7-b36b-bc826f8a9e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f83a92-c5fd-41b7-b36b-bc826f8a9e80" elementFormDefault="qualified">
    <xsd:import namespace="http://schemas.microsoft.com/office/2006/documentManagement/types"/>
    <xsd:import namespace="http://schemas.microsoft.com/office/infopath/2007/PartnerControls"/>
    <xsd:element name="_dlc_DocId" ma:index="8" nillable="true" ma:displayName="文件識別碼值" ma:description="指派給此項目的文件識別碼值。" ma:internalName="_dlc_DocId" ma:readOnly="true">
      <xsd:simpleType>
        <xsd:restriction base="dms:Text"/>
      </xsd:simpleType>
    </xsd:element>
    <xsd:element name="_dlc_DocIdUrl" ma:index="9" nillable="true" ma:displayName="文件識別碼" ma:description="此文件的永久性連結。"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持續性識別碼" ma:description="新增時保留識別碼。"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15f83a92-c5fd-41b7-b36b-bc826f8a9e80">EQQN53QDNFYV-21-1005</_dlc_DocId>
    <_dlc_DocIdUrl xmlns="15f83a92-c5fd-41b7-b36b-bc826f8a9e80">
      <Url>http://dkms/dep/12d000/intra/_layouts/15/DocIdRedir.aspx?ID=EQQN53QDNFYV-21-1005</Url>
      <Description>EQQN53QDNFYV-21-1005</Description>
    </_dlc_DocIdUrl>
  </documentManagement>
</p:properties>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953203EA-65A8-4594-BE12-327D96CC2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f83a92-c5fd-41b7-b36b-bc826f8a9e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90E5C6-C55A-4920-8414-4752304F82A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15f83a92-c5fd-41b7-b36b-bc826f8a9e80"/>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28D6C65-E546-4934-810B-0C18BF879743}">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45690</TotalTime>
  <Words>16442</Words>
  <Application>Microsoft Office PowerPoint</Application>
  <PresentationFormat>自訂</PresentationFormat>
  <Paragraphs>2256</Paragraphs>
  <Slides>77</Slides>
  <Notes>51</Notes>
  <HiddenSlides>0</HiddenSlides>
  <MMClips>0</MMClips>
  <ScaleCrop>false</ScaleCrop>
  <HeadingPairs>
    <vt:vector size="8" baseType="variant">
      <vt:variant>
        <vt:lpstr>使用字型</vt:lpstr>
      </vt:variant>
      <vt:variant>
        <vt:i4>9</vt:i4>
      </vt:variant>
      <vt:variant>
        <vt:lpstr>佈景主題</vt:lpstr>
      </vt:variant>
      <vt:variant>
        <vt:i4>14</vt:i4>
      </vt:variant>
      <vt:variant>
        <vt:lpstr>內嵌 OLE 伺服程式</vt:lpstr>
      </vt:variant>
      <vt:variant>
        <vt:i4>3</vt:i4>
      </vt:variant>
      <vt:variant>
        <vt:lpstr>投影片標題</vt:lpstr>
      </vt:variant>
      <vt:variant>
        <vt:i4>77</vt:i4>
      </vt:variant>
    </vt:vector>
  </HeadingPairs>
  <TitlesOfParts>
    <vt:vector size="103" baseType="lpstr">
      <vt:lpstr>細明體</vt:lpstr>
      <vt:lpstr>微軟正黑體</vt:lpstr>
      <vt:lpstr>新細明體</vt:lpstr>
      <vt:lpstr>標楷體</vt:lpstr>
      <vt:lpstr>Arial</vt:lpstr>
      <vt:lpstr>Arial Black</vt:lpstr>
      <vt:lpstr>Calibri</vt:lpstr>
      <vt:lpstr>Times New Roman</vt:lpstr>
      <vt:lpstr>Wingdings</vt:lpstr>
      <vt:lpstr>預設簡報設計</vt:lpstr>
      <vt:lpstr>8_預設簡報設計</vt:lpstr>
      <vt:lpstr>2_預設簡報設計</vt:lpstr>
      <vt:lpstr>1_預設簡報設計</vt:lpstr>
      <vt:lpstr>27_預設簡報設計</vt:lpstr>
      <vt:lpstr>26_預設簡報設計</vt:lpstr>
      <vt:lpstr>19_預設簡報設計</vt:lpstr>
      <vt:lpstr>9_預設簡報設計</vt:lpstr>
      <vt:lpstr>18_預設簡報設計</vt:lpstr>
      <vt:lpstr>13_預設簡報設計</vt:lpstr>
      <vt:lpstr>10_預設簡報設計</vt:lpstr>
      <vt:lpstr>5_預設簡報設計</vt:lpstr>
      <vt:lpstr>3_預設簡報設計</vt:lpstr>
      <vt:lpstr>4_預設簡報設計</vt:lpstr>
      <vt:lpstr>工作表</vt:lpstr>
      <vt:lpstr>Acrobat Document</vt:lpstr>
      <vt:lpstr>封裝程式殼層物件</vt:lpstr>
      <vt:lpstr>PowerPoint 簡報</vt:lpstr>
      <vt:lpstr>PowerPoint 簡報</vt:lpstr>
      <vt:lpstr>專案經理報告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專案經理報告 IFRS17專案 </vt:lpstr>
      <vt:lpstr>PowerPoint 簡報</vt:lpstr>
      <vt:lpstr>PowerPoint 簡報</vt:lpstr>
      <vt:lpstr>PowerPoint 簡報</vt:lpstr>
      <vt:lpstr>PowerPoint 簡報</vt:lpstr>
      <vt:lpstr>PowerPoint 簡報</vt:lpstr>
      <vt:lpstr>PowerPoint 簡報</vt:lpstr>
      <vt:lpstr>課務報告-投資資訊一課 </vt:lpstr>
      <vt:lpstr>基金投資系統</vt:lpstr>
      <vt:lpstr>基金投資系統</vt:lpstr>
      <vt:lpstr>基金投資系統  - UAT</vt:lpstr>
      <vt:lpstr>投資電子下單系統需求說明</vt:lpstr>
      <vt:lpstr>投資電子下單系統需求說明-[投資部室金檢需求] </vt:lpstr>
      <vt:lpstr>投資電子下單系統需求說明</vt:lpstr>
      <vt:lpstr>研報系統</vt:lpstr>
      <vt:lpstr>投資型商品下單系統需求說明</vt:lpstr>
      <vt:lpstr>外匯系統暨CSA需求說明</vt:lpstr>
      <vt:lpstr>  行政事務</vt:lpstr>
      <vt:lpstr>查核</vt:lpstr>
      <vt:lpstr>課務報告-投資資訊二課 </vt:lpstr>
      <vt:lpstr>國內股、債、基報表提供方式說明</vt:lpstr>
      <vt:lpstr>重大事件/需求說明</vt:lpstr>
      <vt:lpstr>重大事件/需求說明</vt:lpstr>
      <vt:lpstr>PowerPoint 簡報</vt:lpstr>
      <vt:lpstr>國內股債基報表UAT測試DEFECT執行統計(2)</vt:lpstr>
      <vt:lpstr>議題:部、課投組成本與PORTIA之差異過大</vt:lpstr>
      <vt:lpstr>報表開發清單:</vt:lpstr>
      <vt:lpstr>報表開發清單:</vt:lpstr>
      <vt:lpstr>重大事件/需求說明</vt:lpstr>
      <vt:lpstr>重大事件/需求說明</vt:lpstr>
      <vt:lpstr>重大事件/需求說明</vt:lpstr>
      <vt:lpstr>重大事件/需求說明</vt:lpstr>
      <vt:lpstr>重大事件/需求說明</vt:lpstr>
      <vt:lpstr>重大事件/需求說明</vt:lpstr>
      <vt:lpstr>重大事件/需求說明</vt:lpstr>
      <vt:lpstr>PORTIA續約</vt:lpstr>
      <vt:lpstr>重大事件/需求說明</vt:lpstr>
      <vt:lpstr>課務報告-投資資訊規劃課 </vt:lpstr>
      <vt:lpstr>重大事件/需求說明</vt:lpstr>
      <vt:lpstr>重大事件/需求說明</vt:lpstr>
      <vt:lpstr>重大事件/需求說明</vt:lpstr>
      <vt:lpstr>重大事件/需求說明</vt:lpstr>
      <vt:lpstr>重大事件/需求說明</vt:lpstr>
      <vt:lpstr>跨部協調</vt:lpstr>
      <vt:lpstr>其它議題報告</vt:lpstr>
      <vt:lpstr>課務報告-財管資訊課 </vt:lpstr>
      <vt:lpstr>PowerPoint 簡報</vt:lpstr>
      <vt:lpstr>PowerPoint 簡報</vt:lpstr>
      <vt:lpstr>PowerPoint 簡報</vt:lpstr>
      <vt:lpstr>預算費用系統重大事件/需求說明(1/4)</vt:lpstr>
      <vt:lpstr>預算費用系統重大事件/需求說明(2/4)</vt:lpstr>
      <vt:lpstr>預算費用系統重大事件/需求說明(3/4)</vt:lpstr>
      <vt:lpstr>PowerPoint 簡報</vt:lpstr>
      <vt:lpstr>放款系統重大事件/需求說明(1/3)</vt:lpstr>
      <vt:lpstr>放款系統重大事件/需求說明(2/3)</vt:lpstr>
      <vt:lpstr>放款系統重大事件/需求說明(3/3)</vt:lpstr>
      <vt:lpstr>PowerPoint 簡報</vt:lpstr>
      <vt:lpstr>PowerPoint 簡報</vt:lpstr>
      <vt:lpstr>PowerPoint 簡報</vt:lpstr>
      <vt:lpstr>PowerPoint 簡報</vt:lpstr>
      <vt:lpstr>IFRS16租賃系統重大事件/需求說明</vt:lpstr>
      <vt:lpstr>動產、利關人系統重大事件/需求說明</vt:lpstr>
      <vt:lpstr>動產、利關人系統重大事件/需求說明</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張愷殷</cp:lastModifiedBy>
  <cp:revision>1148</cp:revision>
  <cp:lastPrinted>2019-07-30T04:34:11Z</cp:lastPrinted>
  <dcterms:created xsi:type="dcterms:W3CDTF">2006-01-17T02:14:02Z</dcterms:created>
  <dcterms:modified xsi:type="dcterms:W3CDTF">2020-07-09T01:32:58Z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EQQN53QDNFYV-21-351</vt:lpwstr>
  </property>
  <property fmtid="{D5CDD505-2E9C-101B-9397-08002B2CF9AE}" pid="3" name="_dlc_DocIdItemGuid">
    <vt:lpwstr>3c4d9022-9c39-4549-9003-82821915fbc6</vt:lpwstr>
  </property>
  <property fmtid="{D5CDD505-2E9C-101B-9397-08002B2CF9AE}" pid="4" name="_dlc_DocIdUrl">
    <vt:lpwstr>http://dkms/dep/12d000/intra/_layouts/15/DocIdRedir.aspx?ID=EQQN53QDNFYV-21-351, EQQN53QDNFYV-21-351</vt:lpwstr>
  </property>
  <property fmtid="{D5CDD505-2E9C-101B-9397-08002B2CF9AE}" pid="5" name="ContentTypeId">
    <vt:lpwstr>0x01010033959A09FDAFF64382A4E7760F29B3EE</vt:lpwstr>
  </property>
</Properties>
</file>