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48878" y="1132684"/>
            <a:ext cx="7766936" cy="1646302"/>
          </a:xfrm>
        </p:spPr>
        <p:txBody>
          <a:bodyPr/>
          <a:lstStyle/>
          <a:p>
            <a:pPr algn="ctr"/>
            <a:r>
              <a:rPr lang="zh-TW" altLang="zh-TW" sz="3600" b="1" dirty="0" smtClean="0">
                <a:latin typeface="+mj-ea"/>
              </a:rPr>
              <a:t>中華電信公司</a:t>
            </a:r>
            <a:r>
              <a:rPr lang="en-US" altLang="zh-TW" sz="3600" b="1" dirty="0" smtClean="0">
                <a:latin typeface="+mj-ea"/>
              </a:rPr>
              <a:t>110</a:t>
            </a:r>
            <a:r>
              <a:rPr lang="zh-TW" altLang="en-US" sz="3600" b="1" dirty="0" smtClean="0">
                <a:latin typeface="+mj-ea"/>
              </a:rPr>
              <a:t>年</a:t>
            </a:r>
            <a:r>
              <a:rPr lang="en-US" altLang="zh-TW" sz="3600" b="1" dirty="0" smtClean="0">
                <a:latin typeface="+mj-ea"/>
              </a:rPr>
              <a:t/>
            </a:r>
            <a:br>
              <a:rPr lang="en-US" altLang="zh-TW" sz="3600" b="1" dirty="0" smtClean="0">
                <a:latin typeface="+mj-ea"/>
              </a:rPr>
            </a:br>
            <a:r>
              <a:rPr lang="zh-TW" altLang="en-US" sz="3600" b="1" dirty="0" smtClean="0">
                <a:latin typeface="+mj-ea"/>
              </a:rPr>
              <a:t>企業客戶從業人員遴選簡報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8878" y="4025894"/>
            <a:ext cx="7766936" cy="1096899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TW" altLang="en-US" sz="2600" b="1" dirty="0">
                <a:latin typeface="微軟正黑體" pitchFamily="34" charset="-120"/>
              </a:rPr>
              <a:t>日期：</a:t>
            </a:r>
            <a:r>
              <a:rPr lang="en-US" altLang="zh-TW" sz="2600" b="1" dirty="0">
                <a:latin typeface="微軟正黑體" pitchFamily="34" charset="-120"/>
              </a:rPr>
              <a:t> </a:t>
            </a:r>
            <a:r>
              <a:rPr lang="en-US" altLang="zh-TW" sz="2600" b="1" dirty="0" smtClean="0">
                <a:latin typeface="微軟正黑體" pitchFamily="34" charset="-120"/>
              </a:rPr>
              <a:t>110/05/04</a:t>
            </a:r>
            <a:r>
              <a:rPr lang="en-US" altLang="zh-TW" sz="2600" b="1" dirty="0">
                <a:latin typeface="微軟正黑體" pitchFamily="34" charset="-120"/>
              </a:rPr>
              <a:t>(</a:t>
            </a:r>
            <a:r>
              <a:rPr lang="zh-TW" altLang="en-US" sz="2600" b="1" dirty="0">
                <a:latin typeface="微軟正黑體" pitchFamily="34" charset="-120"/>
              </a:rPr>
              <a:t>二</a:t>
            </a:r>
            <a:r>
              <a:rPr lang="en-US" altLang="zh-TW" sz="2600" b="1" dirty="0">
                <a:latin typeface="微軟正黑體" pitchFamily="34" charset="-120"/>
              </a:rPr>
              <a:t>)</a:t>
            </a:r>
            <a:endParaRPr lang="zh-TW" altLang="en-US" sz="2600" b="1" dirty="0">
              <a:latin typeface="微軟正黑體" pitchFamily="34" charset="-12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600" b="1" dirty="0">
                <a:latin typeface="微軟正黑體" pitchFamily="34" charset="-120"/>
              </a:rPr>
              <a:t>報告人：涂宇欣</a:t>
            </a:r>
            <a:endParaRPr lang="en-US" altLang="zh-TW" sz="2600" b="1" dirty="0">
              <a:latin typeface="微軟正黑體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62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062"/>
          </a:xfrm>
        </p:spPr>
        <p:txBody>
          <a:bodyPr/>
          <a:lstStyle/>
          <a:p>
            <a:r>
              <a:rPr lang="zh-TW" altLang="en-US" b="1" dirty="0" smtClean="0"/>
              <a:t>大綱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7979"/>
            <a:ext cx="8596668" cy="4553384"/>
          </a:xfrm>
        </p:spPr>
        <p:txBody>
          <a:bodyPr/>
          <a:lstStyle/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>
                <a:latin typeface="+mn-ea"/>
              </a:rPr>
              <a:t>資訊技術近期發展的觀察</a:t>
            </a:r>
            <a:endParaRPr lang="en-US" altLang="zh-TW" sz="2600" b="1" dirty="0">
              <a:latin typeface="+mn-ea"/>
            </a:endParaRPr>
          </a:p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>
                <a:latin typeface="+mn-ea"/>
              </a:rPr>
              <a:t>數位金融與金融科技發展觀察</a:t>
            </a:r>
            <a:endParaRPr lang="en-US" altLang="zh-TW" sz="2600" b="1" dirty="0">
              <a:latin typeface="+mn-ea"/>
            </a:endParaRPr>
          </a:p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>
                <a:latin typeface="+mn-ea"/>
              </a:rPr>
              <a:t>個人投入純網銀系統研發構想</a:t>
            </a:r>
            <a:endParaRPr lang="en-US" altLang="zh-TW" sz="2600" b="1" dirty="0">
              <a:latin typeface="+mn-ea"/>
            </a:endParaRPr>
          </a:p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>
                <a:latin typeface="+mn-ea"/>
              </a:rPr>
              <a:t>專業議題報告</a:t>
            </a:r>
            <a:endParaRPr lang="en-US" altLang="zh-TW" sz="2600" b="1" dirty="0">
              <a:latin typeface="+mn-ea"/>
            </a:endParaRPr>
          </a:p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>
                <a:latin typeface="+mn-ea"/>
              </a:rPr>
              <a:t>請簡述純網銀技術發展趨勢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12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98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cs typeface="Segoe UI Light" panose="020B0502040204020203" pitchFamily="34" charset="0"/>
              </a:rPr>
              <a:t>資訊技術近期發展的觀察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1427"/>
            <a:ext cx="8596668" cy="3880773"/>
          </a:xfrm>
        </p:spPr>
        <p:txBody>
          <a:bodyPr/>
          <a:lstStyle/>
          <a:p>
            <a:r>
              <a:rPr lang="zh-TW" altLang="zh-TW" sz="2000" b="1" dirty="0">
                <a:solidFill>
                  <a:srgbClr val="FF0000"/>
                </a:solidFill>
                <a:latin typeface="+mn-ea"/>
              </a:rPr>
              <a:t>無人商店</a:t>
            </a:r>
            <a:r>
              <a:rPr lang="zh-TW" altLang="zh-TW" sz="2000" dirty="0">
                <a:latin typeface="+mn-ea"/>
              </a:rPr>
              <a:t>的發展</a:t>
            </a:r>
            <a:r>
              <a:rPr lang="en-US" altLang="zh-TW" sz="2000" dirty="0">
                <a:latin typeface="+mn-ea"/>
              </a:rPr>
              <a:t>(</a:t>
            </a:r>
            <a:r>
              <a:rPr lang="zh-TW" altLang="zh-TW" sz="2000" dirty="0">
                <a:latin typeface="+mn-ea"/>
              </a:rPr>
              <a:t>國內</a:t>
            </a:r>
            <a:r>
              <a:rPr lang="zh-TW" altLang="en-US" sz="2000" dirty="0">
                <a:latin typeface="+mn-ea"/>
              </a:rPr>
              <a:t>外</a:t>
            </a:r>
            <a:r>
              <a:rPr lang="zh-TW" altLang="zh-TW" sz="2000" dirty="0">
                <a:latin typeface="+mn-ea"/>
              </a:rPr>
              <a:t>的比較</a:t>
            </a:r>
            <a:r>
              <a:rPr lang="en-US" altLang="zh-TW" sz="2000" dirty="0">
                <a:latin typeface="+mn-ea"/>
              </a:rPr>
              <a:t>)</a:t>
            </a:r>
            <a:endParaRPr lang="zh-TW" altLang="zh-TW" sz="2000" dirty="0">
              <a:latin typeface="+mn-ea"/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12511"/>
              </p:ext>
            </p:extLst>
          </p:nvPr>
        </p:nvGraphicFramePr>
        <p:xfrm>
          <a:off x="1171040" y="1935106"/>
          <a:ext cx="7898145" cy="2702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25">
                  <a:extLst>
                    <a:ext uri="{9D8B030D-6E8A-4147-A177-3AD203B41FA5}">
                      <a16:colId xmlns:a16="http://schemas.microsoft.com/office/drawing/2014/main" val="2689540423"/>
                    </a:ext>
                  </a:extLst>
                </a:gridCol>
                <a:gridCol w="2908627">
                  <a:extLst>
                    <a:ext uri="{9D8B030D-6E8A-4147-A177-3AD203B41FA5}">
                      <a16:colId xmlns:a16="http://schemas.microsoft.com/office/drawing/2014/main" val="2966166921"/>
                    </a:ext>
                  </a:extLst>
                </a:gridCol>
                <a:gridCol w="3309293">
                  <a:extLst>
                    <a:ext uri="{9D8B030D-6E8A-4147-A177-3AD203B41FA5}">
                      <a16:colId xmlns:a16="http://schemas.microsoft.com/office/drawing/2014/main" val="4048453478"/>
                    </a:ext>
                  </a:extLst>
                </a:gridCol>
              </a:tblGrid>
              <a:tr h="328420">
                <a:tc>
                  <a:txBody>
                    <a:bodyPr/>
                    <a:lstStyle/>
                    <a:p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Amazon 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7-</a:t>
                      </a:r>
                      <a:r>
                        <a:rPr lang="en-US" altLang="zh-TW" sz="2400" b="1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sz="2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9014750"/>
                  </a:ext>
                </a:extLst>
              </a:tr>
              <a:tr h="307503">
                <a:tc rowSpan="7">
                  <a:txBody>
                    <a:bodyPr/>
                    <a:lstStyle/>
                    <a:p>
                      <a:pPr algn="l" fontAlgn="ctr"/>
                      <a:r>
                        <a:rPr lang="zh-TW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首次</a:t>
                      </a:r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消費步驟</a:t>
                      </a:r>
                      <a:endParaRPr lang="zh-TW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下載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Amazon Go app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買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-Cash 2.0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3922387"/>
                  </a:ext>
                </a:extLst>
              </a:tr>
              <a:tr h="307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註冊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Amazon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下載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open point app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6619499"/>
                  </a:ext>
                </a:extLst>
              </a:tr>
              <a:tr h="307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掃條碼進商店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註冊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open point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5488884"/>
                  </a:ext>
                </a:extLst>
              </a:tr>
              <a:tr h="307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商品拿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了就可直接離開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人臉辨識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825304"/>
                  </a:ext>
                </a:extLst>
              </a:tr>
              <a:tr h="3400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拿商品去條碼機自助結帳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6900533"/>
                  </a:ext>
                </a:extLst>
              </a:tr>
              <a:tr h="3400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人臉辨識結帳或是用卡片結帳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055176"/>
                  </a:ext>
                </a:extLst>
              </a:tr>
              <a:tr h="3400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人臉辨識出店門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126571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185" y="4751118"/>
            <a:ext cx="3013932" cy="1922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284" y="4751118"/>
            <a:ext cx="3208024" cy="1934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2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</p:spPr>
        <p:txBody>
          <a:bodyPr>
            <a:normAutofit/>
          </a:bodyPr>
          <a:lstStyle/>
          <a:p>
            <a:r>
              <a:rPr lang="zh-TW" altLang="zh-TW" b="1" dirty="0">
                <a:latin typeface="微軟正黑體" panose="020B0604030504040204" pitchFamily="34" charset="-120"/>
              </a:rPr>
              <a:t>數位金融與金融科技發展觀察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7855"/>
            <a:ext cx="8596668" cy="4503507"/>
          </a:xfrm>
        </p:spPr>
        <p:txBody>
          <a:bodyPr/>
          <a:lstStyle/>
          <a:p>
            <a:r>
              <a:rPr lang="zh-TW" altLang="en-US" sz="2000" dirty="0" smtClean="0">
                <a:latin typeface="+mn-ea"/>
              </a:rPr>
              <a:t>新光</a:t>
            </a:r>
            <a:r>
              <a:rPr lang="zh-TW" altLang="en-US" sz="2000" dirty="0">
                <a:latin typeface="+mn-ea"/>
              </a:rPr>
              <a:t>銀行於</a:t>
            </a:r>
            <a:r>
              <a:rPr lang="en-US" altLang="zh-TW" sz="2000" dirty="0">
                <a:latin typeface="+mn-ea"/>
              </a:rPr>
              <a:t>2019</a:t>
            </a:r>
            <a:r>
              <a:rPr lang="zh-TW" altLang="en-US" sz="2000" dirty="0">
                <a:latin typeface="+mn-ea"/>
              </a:rPr>
              <a:t>年導入</a:t>
            </a:r>
            <a:r>
              <a:rPr lang="zh-TW" altLang="en-US" sz="2000" dirty="0">
                <a:solidFill>
                  <a:srgbClr val="FF0000"/>
                </a:solidFill>
                <a:latin typeface="+mn-ea"/>
              </a:rPr>
              <a:t>流程機器人</a:t>
            </a:r>
            <a:r>
              <a:rPr lang="zh-TW" altLang="en-US" sz="2000" dirty="0">
                <a:latin typeface="+mn-ea"/>
              </a:rPr>
              <a:t>，定期進行黑名單檢查，減少人力並提升</a:t>
            </a:r>
            <a:r>
              <a:rPr lang="zh-TW" altLang="en-US" sz="2000" dirty="0" smtClean="0">
                <a:latin typeface="+mn-ea"/>
              </a:rPr>
              <a:t>處理速度</a:t>
            </a:r>
            <a:r>
              <a:rPr lang="zh-TW" altLang="en-US" sz="2000" dirty="0">
                <a:latin typeface="+mn-ea"/>
              </a:rPr>
              <a:t>，也一併開發了：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>
                <a:latin typeface="+mn-ea"/>
              </a:rPr>
              <a:t>受益人的</a:t>
            </a:r>
            <a:r>
              <a:rPr lang="zh-TW" altLang="en-US" sz="2000" dirty="0">
                <a:solidFill>
                  <a:srgbClr val="FF0000"/>
                </a:solidFill>
                <a:latin typeface="+mn-ea"/>
              </a:rPr>
              <a:t>智能辨識</a:t>
            </a:r>
            <a:r>
              <a:rPr lang="zh-TW" altLang="en-US" sz="2000" dirty="0" smtClean="0">
                <a:solidFill>
                  <a:srgbClr val="FF0000"/>
                </a:solidFill>
                <a:latin typeface="+mn-ea"/>
              </a:rPr>
              <a:t>系統</a:t>
            </a:r>
            <a:r>
              <a:rPr lang="zh-TW" altLang="en-US" sz="2000" dirty="0" smtClean="0">
                <a:latin typeface="+mn-ea"/>
              </a:rPr>
              <a:t>。</a:t>
            </a:r>
            <a:endParaRPr lang="zh-TW" altLang="en-US" sz="20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+mn-ea"/>
              </a:rPr>
              <a:t>洗錢防制</a:t>
            </a:r>
            <a:r>
              <a:rPr lang="zh-TW" altLang="en-US" sz="2000" dirty="0">
                <a:latin typeface="+mn-ea"/>
              </a:rPr>
              <a:t>報告的轉檔</a:t>
            </a:r>
            <a:r>
              <a:rPr lang="zh-TW" altLang="en-US" sz="2000" dirty="0" smtClean="0">
                <a:latin typeface="+mn-ea"/>
              </a:rPr>
              <a:t>系統。</a:t>
            </a:r>
            <a:endParaRPr lang="zh-TW" altLang="en-US" sz="2000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00" y="2050281"/>
            <a:ext cx="3152886" cy="43695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67" y="3465316"/>
            <a:ext cx="2705100" cy="2705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00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687"/>
          </a:xfrm>
        </p:spPr>
        <p:txBody>
          <a:bodyPr/>
          <a:lstStyle/>
          <a:p>
            <a:r>
              <a:rPr lang="zh-TW" altLang="zh-TW" b="1" dirty="0">
                <a:latin typeface="微軟正黑體" panose="020B0604030504040204" pitchFamily="34" charset="-120"/>
              </a:rPr>
              <a:t>個人投入純網銀系統研發構想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46415"/>
            <a:ext cx="8596668" cy="4594947"/>
          </a:xfrm>
        </p:spPr>
        <p:txBody>
          <a:bodyPr/>
          <a:lstStyle/>
          <a:p>
            <a:r>
              <a:rPr lang="zh-TW" altLang="en-US" sz="2000" dirty="0"/>
              <a:t>提升</a:t>
            </a:r>
            <a:r>
              <a:rPr lang="zh-TW" altLang="en-US" sz="2000" dirty="0">
                <a:solidFill>
                  <a:srgbClr val="FF0000"/>
                </a:solidFill>
              </a:rPr>
              <a:t>雙因子驗證</a:t>
            </a:r>
            <a:r>
              <a:rPr lang="zh-TW" altLang="en-US" sz="2000" dirty="0" smtClean="0"/>
              <a:t>機制。</a:t>
            </a:r>
            <a:endParaRPr lang="zh-TW" altLang="en-US" sz="2000" dirty="0"/>
          </a:p>
          <a:p>
            <a:r>
              <a:rPr lang="zh-TW" altLang="en-US" sz="2000" dirty="0"/>
              <a:t>大數據分析使用</a:t>
            </a:r>
            <a:r>
              <a:rPr lang="zh-TW" altLang="en-US" sz="2000" dirty="0">
                <a:solidFill>
                  <a:srgbClr val="FF0000"/>
                </a:solidFill>
              </a:rPr>
              <a:t>銀行網頁</a:t>
            </a:r>
            <a:r>
              <a:rPr lang="zh-TW" altLang="en-US" sz="2000" dirty="0"/>
              <a:t>與</a:t>
            </a:r>
            <a:r>
              <a:rPr lang="zh-TW" altLang="en-US" sz="2000" dirty="0">
                <a:solidFill>
                  <a:srgbClr val="FF0000"/>
                </a:solidFill>
              </a:rPr>
              <a:t>銀行</a:t>
            </a:r>
            <a:r>
              <a:rPr lang="en-US" altLang="zh-TW" sz="2000" dirty="0">
                <a:solidFill>
                  <a:srgbClr val="FF0000"/>
                </a:solidFill>
              </a:rPr>
              <a:t>APP</a:t>
            </a:r>
            <a:r>
              <a:rPr lang="zh-TW" altLang="en-US" sz="2000" dirty="0"/>
              <a:t>的登入者</a:t>
            </a:r>
            <a:r>
              <a:rPr lang="zh-TW" altLang="en-US" sz="2000" dirty="0" smtClean="0"/>
              <a:t>族群。</a:t>
            </a:r>
            <a:endParaRPr lang="zh-TW" altLang="en-US" sz="20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16" y="2464394"/>
            <a:ext cx="3330598" cy="3660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29" y="3227316"/>
            <a:ext cx="3982027" cy="2134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23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124"/>
          </a:xfrm>
        </p:spPr>
        <p:txBody>
          <a:bodyPr/>
          <a:lstStyle/>
          <a:p>
            <a:r>
              <a:rPr lang="zh-TW" altLang="zh-TW" b="1" dirty="0">
                <a:latin typeface="+mj-ea"/>
              </a:rPr>
              <a:t>專業議題報告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96045"/>
            <a:ext cx="8596668" cy="444531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1900" dirty="0" smtClean="0">
                <a:latin typeface="+mn-ea"/>
              </a:rPr>
              <a:t>目前</a:t>
            </a:r>
            <a:r>
              <a:rPr lang="zh-TW" altLang="en-US" sz="1900" dirty="0">
                <a:latin typeface="+mn-ea"/>
              </a:rPr>
              <a:t>於現職公司進行大型主機</a:t>
            </a:r>
            <a:r>
              <a:rPr lang="en-US" altLang="zh-TW" sz="1900" dirty="0">
                <a:latin typeface="+mn-ea"/>
              </a:rPr>
              <a:t>AS400</a:t>
            </a:r>
            <a:r>
              <a:rPr lang="zh-TW" altLang="en-US" sz="1900" dirty="0">
                <a:latin typeface="+mn-ea"/>
              </a:rPr>
              <a:t>轉換至網頁系統的專案</a:t>
            </a:r>
            <a:r>
              <a:rPr lang="zh-TW" altLang="en-US" sz="1900" dirty="0" smtClean="0">
                <a:latin typeface="+mn-ea"/>
              </a:rPr>
              <a:t>。</a:t>
            </a:r>
            <a:endParaRPr lang="en-US" altLang="zh-TW" sz="1900" dirty="0" smtClean="0">
              <a:latin typeface="+mn-ea"/>
            </a:endParaRPr>
          </a:p>
          <a:p>
            <a:r>
              <a:rPr lang="zh-TW" altLang="en-US" sz="1900" dirty="0" smtClean="0">
                <a:solidFill>
                  <a:srgbClr val="FF0000"/>
                </a:solidFill>
                <a:latin typeface="+mn-ea"/>
              </a:rPr>
              <a:t>轉換</a:t>
            </a:r>
            <a:r>
              <a:rPr lang="zh-TW" altLang="en-US" sz="1900" dirty="0">
                <a:solidFill>
                  <a:srgbClr val="FF0000"/>
                </a:solidFill>
                <a:latin typeface="+mn-ea"/>
              </a:rPr>
              <a:t>目的：</a:t>
            </a:r>
          </a:p>
          <a:p>
            <a:pPr lvl="1">
              <a:buFont typeface="+mj-lt"/>
              <a:buAutoNum type="arabicPeriod"/>
            </a:pPr>
            <a:r>
              <a:rPr lang="zh-TW" altLang="en-US" dirty="0" smtClean="0">
                <a:latin typeface="+mn-ea"/>
              </a:rPr>
              <a:t>系統</a:t>
            </a:r>
            <a:r>
              <a:rPr lang="zh-TW" altLang="en-US" dirty="0">
                <a:latin typeface="+mn-ea"/>
              </a:rPr>
              <a:t>老舊硬體已不</a:t>
            </a:r>
            <a:r>
              <a:rPr lang="zh-TW" altLang="en-US" dirty="0" smtClean="0">
                <a:latin typeface="+mn-ea"/>
              </a:rPr>
              <a:t>支援。</a:t>
            </a:r>
            <a:endParaRPr lang="zh-TW" altLang="en-US" dirty="0">
              <a:latin typeface="+mn-ea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會</a:t>
            </a:r>
            <a:r>
              <a:rPr lang="en-US" altLang="zh-TW" dirty="0" smtClean="0">
                <a:latin typeface="+mn-ea"/>
              </a:rPr>
              <a:t>AS400</a:t>
            </a:r>
            <a:r>
              <a:rPr lang="zh-TW" altLang="en-US" dirty="0" smtClean="0">
                <a:latin typeface="+mn-ea"/>
              </a:rPr>
              <a:t>的專業人員缺少。</a:t>
            </a:r>
            <a:endParaRPr lang="zh-TW" altLang="en-US" dirty="0">
              <a:latin typeface="+mn-ea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與其他系統介接</a:t>
            </a:r>
            <a:r>
              <a:rPr lang="zh-TW" altLang="en-US" dirty="0" smtClean="0">
                <a:latin typeface="+mn-ea"/>
              </a:rPr>
              <a:t>困難。</a:t>
            </a:r>
            <a:endParaRPr lang="zh-TW" altLang="en-US" dirty="0">
              <a:latin typeface="+mn-ea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資安</a:t>
            </a:r>
            <a:r>
              <a:rPr lang="zh-TW" altLang="en-US" dirty="0" smtClean="0">
                <a:latin typeface="+mn-ea"/>
              </a:rPr>
              <a:t>疑慮。</a:t>
            </a:r>
            <a:endParaRPr lang="zh-TW" altLang="en-US" dirty="0">
              <a:latin typeface="+mn-ea"/>
            </a:endParaRPr>
          </a:p>
          <a:p>
            <a:r>
              <a:rPr lang="zh-TW" altLang="en-US" sz="1900" dirty="0">
                <a:solidFill>
                  <a:srgbClr val="FF0000"/>
                </a:solidFill>
              </a:rPr>
              <a:t>面臨問題：</a:t>
            </a:r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無相關規格書或參考</a:t>
            </a:r>
            <a:r>
              <a:rPr lang="zh-TW" altLang="en-US" dirty="0" smtClean="0">
                <a:latin typeface="+mn-ea"/>
              </a:rPr>
              <a:t>文件。</a:t>
            </a:r>
            <a:endParaRPr lang="zh-TW" altLang="en-US" dirty="0">
              <a:latin typeface="+mn-ea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業務承辦人員只會使用</a:t>
            </a:r>
            <a:r>
              <a:rPr lang="zh-TW" altLang="en-US" dirty="0" smtClean="0">
                <a:latin typeface="+mn-ea"/>
              </a:rPr>
              <a:t>不懂邏輯。</a:t>
            </a:r>
            <a:endParaRPr lang="zh-TW" altLang="en-US" dirty="0">
              <a:latin typeface="+mn-ea"/>
            </a:endParaRPr>
          </a:p>
          <a:p>
            <a:pPr marL="342900" lvl="1" indent="-342900"/>
            <a:r>
              <a:rPr lang="zh-TW" altLang="en-US" sz="1900" dirty="0" smtClean="0">
                <a:solidFill>
                  <a:srgbClr val="FF0000"/>
                </a:solidFill>
              </a:rPr>
              <a:t>現行</a:t>
            </a:r>
            <a:r>
              <a:rPr lang="zh-TW" altLang="en-US" sz="1900" dirty="0">
                <a:solidFill>
                  <a:srgbClr val="FF0000"/>
                </a:solidFill>
              </a:rPr>
              <a:t>解決方案</a:t>
            </a:r>
            <a:r>
              <a:rPr lang="zh-TW" altLang="en-US" sz="1900" dirty="0" smtClean="0">
                <a:solidFill>
                  <a:srgbClr val="FF0000"/>
                </a:solidFill>
              </a:rPr>
              <a:t>：</a:t>
            </a:r>
            <a:endParaRPr lang="zh-TW" altLang="en-US" sz="1900" dirty="0">
              <a:solidFill>
                <a:srgbClr val="FF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 smtClean="0"/>
              <a:t>增加</a:t>
            </a:r>
            <a:r>
              <a:rPr lang="zh-TW" altLang="en-US" dirty="0"/>
              <a:t>系統分析師的</a:t>
            </a:r>
            <a:r>
              <a:rPr lang="zh-TW" altLang="en-US" dirty="0" smtClean="0"/>
              <a:t>人力。</a:t>
            </a:r>
            <a:endParaRPr lang="zh-TW" altLang="en-US" dirty="0"/>
          </a:p>
          <a:p>
            <a:pPr lvl="1">
              <a:buFont typeface="+mj-lt"/>
              <a:buAutoNum type="arabicPeriod"/>
            </a:pPr>
            <a:r>
              <a:rPr lang="zh-TW" altLang="en-US" dirty="0"/>
              <a:t>重新訪談需求，確認</a:t>
            </a:r>
            <a:r>
              <a:rPr lang="zh-TW" altLang="en-US" dirty="0" smtClean="0"/>
              <a:t>流程。</a:t>
            </a:r>
            <a:endParaRPr lang="en-US" altLang="zh-TW" dirty="0" smtClean="0"/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補足缺失的需求規格</a:t>
            </a:r>
            <a:r>
              <a:rPr lang="zh-TW" altLang="en-US" dirty="0" smtClean="0">
                <a:latin typeface="+mn-ea"/>
              </a:rPr>
              <a:t>文件。</a:t>
            </a:r>
            <a:endParaRPr lang="en-US" altLang="zh-TW" dirty="0">
              <a:latin typeface="+mn-ea"/>
            </a:endParaRPr>
          </a:p>
          <a:p>
            <a:pPr lvl="1">
              <a:buFont typeface="+mj-lt"/>
              <a:buAutoNum type="arabicPeriod"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615" y="2685132"/>
            <a:ext cx="5389882" cy="34498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25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lang="zh-TW" altLang="zh-TW" b="1" dirty="0" smtClean="0">
                <a:latin typeface="微軟正黑體" panose="020B0604030504040204" pitchFamily="34" charset="-120"/>
              </a:rPr>
              <a:t>純</a:t>
            </a:r>
            <a:r>
              <a:rPr lang="zh-TW" altLang="zh-TW" b="1" dirty="0">
                <a:latin typeface="微軟正黑體" panose="020B0604030504040204" pitchFamily="34" charset="-120"/>
              </a:rPr>
              <a:t>網銀技術發展趨勢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/>
          <a:lstStyle/>
          <a:p>
            <a:r>
              <a:rPr lang="zh-TW" altLang="en-US" sz="2600" dirty="0">
                <a:solidFill>
                  <a:srgbClr val="FF0000"/>
                </a:solidFill>
              </a:rPr>
              <a:t>資安防護</a:t>
            </a:r>
            <a:r>
              <a:rPr lang="zh-TW" altLang="en-US" sz="2600" dirty="0"/>
              <a:t>的提升，為發展網銀的一大重點。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/>
              <a:t>設立多道</a:t>
            </a:r>
            <a:r>
              <a:rPr lang="zh-TW" altLang="en-US" sz="2000" dirty="0" smtClean="0"/>
              <a:t>防火牆。</a:t>
            </a:r>
            <a:endParaRPr lang="zh-TW" altLang="en-US" sz="2000" dirty="0"/>
          </a:p>
          <a:p>
            <a:pPr>
              <a:buFont typeface="+mj-lt"/>
              <a:buAutoNum type="arabicPeriod"/>
            </a:pPr>
            <a:r>
              <a:rPr lang="zh-TW" altLang="en-US" sz="2000" dirty="0"/>
              <a:t>公司內部宣導以及抽樣派發測試的釣魚</a:t>
            </a:r>
            <a:r>
              <a:rPr lang="zh-TW" altLang="en-US" sz="2000" dirty="0" smtClean="0"/>
              <a:t>信件。</a:t>
            </a:r>
            <a:endParaRPr lang="zh-TW" altLang="en-US" sz="2000" dirty="0"/>
          </a:p>
          <a:p>
            <a:pPr>
              <a:buFont typeface="+mj-lt"/>
              <a:buAutoNum type="arabicPeriod"/>
            </a:pPr>
            <a:r>
              <a:rPr lang="zh-TW" altLang="en-US" sz="2000" dirty="0"/>
              <a:t>建立備援</a:t>
            </a:r>
            <a:r>
              <a:rPr lang="zh-TW" altLang="en-US" sz="2000" dirty="0" smtClean="0"/>
              <a:t>機制。</a:t>
            </a:r>
            <a:endParaRPr lang="zh-TW" altLang="en-US" sz="2000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10" y="3522039"/>
            <a:ext cx="6056316" cy="3200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31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6716" y="2750793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</a:rPr>
              <a:t>報告完畢，謝謝指教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1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362</Words>
  <Application>Microsoft Office PowerPoint</Application>
  <PresentationFormat>寬螢幕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Segoe UI Light</vt:lpstr>
      <vt:lpstr>Trebuchet MS</vt:lpstr>
      <vt:lpstr>Wingdings 3</vt:lpstr>
      <vt:lpstr>多面向</vt:lpstr>
      <vt:lpstr>中華電信公司110年 企業客戶從業人員遴選簡報</vt:lpstr>
      <vt:lpstr>大綱</vt:lpstr>
      <vt:lpstr>資訊技術近期發展的觀察</vt:lpstr>
      <vt:lpstr>數位金融與金融科技發展觀察</vt:lpstr>
      <vt:lpstr>個人投入純網銀系統研發構想</vt:lpstr>
      <vt:lpstr>專業議題報告</vt:lpstr>
      <vt:lpstr>純網銀技術發展趨勢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中華電信公司110年 企業客戶從業人員遴選簡報</dc:title>
  <dc:creator>林清河</dc:creator>
  <cp:lastModifiedBy>涂宇欣</cp:lastModifiedBy>
  <cp:revision>9</cp:revision>
  <dcterms:created xsi:type="dcterms:W3CDTF">2021-04-20T12:33:52Z</dcterms:created>
  <dcterms:modified xsi:type="dcterms:W3CDTF">2021-04-20T13:19:38Z</dcterms:modified>
</cp:coreProperties>
</file>