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6"/>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19" r:id="rId32"/>
    <p:sldId id="367" r:id="rId33"/>
    <p:sldId id="357" r:id="rId34"/>
    <p:sldId id="358" r:id="rId35"/>
    <p:sldId id="359" r:id="rId36"/>
    <p:sldId id="360" r:id="rId37"/>
    <p:sldId id="363" r:id="rId38"/>
    <p:sldId id="365" r:id="rId39"/>
    <p:sldId id="370" r:id="rId40"/>
    <p:sldId id="372" r:id="rId41"/>
    <p:sldId id="371" r:id="rId42"/>
    <p:sldId id="322" r:id="rId43"/>
    <p:sldId id="314" r:id="rId44"/>
    <p:sldId id="266" r:id="rId45"/>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95320" autoAdjust="0"/>
  </p:normalViewPr>
  <p:slideViewPr>
    <p:cSldViewPr>
      <p:cViewPr>
        <p:scale>
          <a:sx n="75" d="100"/>
          <a:sy n="75" d="100"/>
        </p:scale>
        <p:origin x="1968" y="240"/>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36</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39</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t>第</a:t>
            </a:r>
            <a:r>
              <a:rPr lang="en-US" altLang="zh-TW" u="none" dirty="0" smtClean="0"/>
              <a:t>t</a:t>
            </a:r>
            <a:r>
              <a:rPr lang="zh-TW" altLang="en-US" u="none" dirty="0" smtClean="0"/>
              <a:t>輪模型</a:t>
            </a:r>
            <a:r>
              <a:rPr lang="zh-TW" altLang="en-US" u="none" dirty="0"/>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t>保留前面</a:t>
            </a:r>
            <a:r>
              <a:rPr lang="en-US" altLang="zh-TW" u="none" dirty="0" smtClean="0"/>
              <a:t>t-1</a:t>
            </a:r>
            <a:r>
              <a:rPr lang="zh-TW" altLang="en-US" u="none" dirty="0" smtClean="0"/>
              <a:t>輪的模型預測</a:t>
            </a:r>
            <a:endParaRPr lang="zh-TW" altLang="en-US" u="none" dirty="0"/>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t>加入一個新的函數</a:t>
            </a:r>
            <a:endParaRPr lang="zh-TW" altLang="en-US" u="none" dirty="0"/>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使用兩棵樹來預測一個人是否喜歡電腦遊戲的示意圖如下，小男孩和老人的預測值為兩棵樹預測值的加和。</a:t>
            </a:r>
          </a:p>
          <a:p>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分析模型標</a:t>
            </a:r>
            <a:r>
              <a:rPr lang="zh-TW" altLang="en-US" dirty="0"/>
              <a:t>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分析模型標準</a:t>
            </a:r>
            <a:endParaRPr lang="zh-TW" altLang="en-US" b="1" dirty="0"/>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solidFill>
                  <a:srgbClr val="FF0000"/>
                </a:solidFill>
              </a:rPr>
              <a:t>均</a:t>
            </a:r>
            <a:r>
              <a:rPr lang="zh-TW" altLang="en-US" sz="1600" dirty="0">
                <a:solidFill>
                  <a:srgbClr val="FF0000"/>
                </a:solidFill>
              </a:rPr>
              <a:t>方</a:t>
            </a:r>
            <a:r>
              <a:rPr lang="zh-TW" altLang="en-US" sz="1600" dirty="0" smtClean="0">
                <a:solidFill>
                  <a:srgbClr val="FF0000"/>
                </a:solidFill>
              </a:rPr>
              <a:t>誤差</a:t>
            </a:r>
            <a:r>
              <a:rPr lang="en-US" altLang="zh-TW" sz="1600" dirty="0" smtClean="0">
                <a:solidFill>
                  <a:srgbClr val="FF0000"/>
                </a:solidFill>
              </a:rPr>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分析模型標</a:t>
            </a:r>
            <a:r>
              <a:rPr lang="zh-TW" altLang="en-US" sz="1600" dirty="0">
                <a:latin typeface="微軟正黑體" panose="020B0604030504040204" pitchFamily="34" charset="-120"/>
                <a:ea typeface="微軟正黑體" panose="020B0604030504040204" pitchFamily="34" charset="-120"/>
              </a:rPr>
              <a:t>準</a:t>
            </a:r>
            <a:endParaRPr lang="zh-TW" altLang="en-US"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a:t>
            </a:r>
            <a:r>
              <a:rPr lang="zh-TW" altLang="en-US" sz="2600" dirty="0" smtClean="0">
                <a:latin typeface="微軟正黑體" panose="020B0604030504040204" pitchFamily="34" charset="-120"/>
                <a:ea typeface="微軟正黑體" panose="020B0604030504040204" pitchFamily="34" charset="-120"/>
              </a:rPr>
              <a:t>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數字補</a:t>
            </a:r>
            <a:r>
              <a:rPr lang="en-US" altLang="zh-TW" sz="2000" dirty="0">
                <a:latin typeface="微軟正黑體" panose="020B0604030504040204" pitchFamily="34" charset="-120"/>
                <a:ea typeface="微軟正黑體" panose="020B0604030504040204" pitchFamily="34" charset="-120"/>
              </a:rPr>
              <a:t>0</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字串以最常出現的字回寫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a:t>
            </a:r>
            <a:r>
              <a:rPr lang="zh-TW" altLang="en-US" dirty="0" smtClean="0"/>
              <a:t>相關性</a:t>
            </a:r>
            <a:r>
              <a:rPr lang="zh-TW" altLang="en-US" dirty="0"/>
              <a:t>。</a:t>
            </a:r>
            <a:endParaRPr lang="en-US" altLang="zh-TW" dirty="0" smtClean="0"/>
          </a:p>
          <a:p>
            <a:r>
              <a:rPr lang="zh-TW" altLang="en-US" dirty="0" smtClean="0"/>
              <a:t>數值</a:t>
            </a:r>
            <a:r>
              <a:rPr lang="zh-TW" altLang="en-US" dirty="0" smtClean="0"/>
              <a:t>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35638.024160526395</a:t>
            </a:r>
          </a:p>
          <a:p>
            <a:pPr lvl="1"/>
            <a:r>
              <a:rPr lang="zh-TW" altLang="en-US" sz="1600" dirty="0" smtClean="0"/>
              <a:t>決定係數</a:t>
            </a:r>
            <a:r>
              <a:rPr lang="en-US" altLang="zh-TW" sz="1600" dirty="0" smtClean="0"/>
              <a:t>(R Squared):</a:t>
            </a:r>
            <a:r>
              <a:rPr lang="en-US" altLang="zh-TW" sz="1600" dirty="0" smtClean="0">
                <a:solidFill>
                  <a:srgbClr val="FF0000"/>
                </a:solidFill>
              </a:rPr>
              <a:t>0.8219182768266571</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pic>
        <p:nvPicPr>
          <p:cNvPr id="5" name="圖片 4"/>
          <p:cNvPicPr>
            <a:picLocks noChangeAspect="1"/>
          </p:cNvPicPr>
          <p:nvPr/>
        </p:nvPicPr>
        <p:blipFill>
          <a:blip r:embed="rId2"/>
          <a:stretch>
            <a:fillRect/>
          </a:stretch>
        </p:blipFill>
        <p:spPr>
          <a:xfrm>
            <a:off x="899592" y="1557586"/>
            <a:ext cx="5880748" cy="366323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043609" y="1485578"/>
            <a:ext cx="6033288" cy="3744416"/>
          </a:xfrm>
          <a:prstGeom prst="rect">
            <a:avLst/>
          </a:prstGeom>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30263.75222688286</a:t>
            </a:r>
          </a:p>
          <a:p>
            <a:pPr lvl="1"/>
            <a:r>
              <a:rPr lang="zh-TW" altLang="en-US" sz="1600" dirty="0" smtClean="0"/>
              <a:t>決定係數</a:t>
            </a:r>
            <a:r>
              <a:rPr lang="en-US" altLang="zh-TW" sz="1600" dirty="0" smtClean="0"/>
              <a:t>(R Squared):</a:t>
            </a:r>
            <a:r>
              <a:rPr lang="en-US" altLang="zh-TW" sz="1600" dirty="0" smtClean="0">
                <a:solidFill>
                  <a:srgbClr val="FF0000"/>
                </a:solidFill>
              </a:rPr>
              <a:t>0.8715785234828328</a:t>
            </a:r>
            <a:endParaRPr lang="en-US" altLang="zh-TW" dirty="0" smtClean="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endParaRPr lang="zh-TW" altLang="en-US" dirty="0" smtClean="0"/>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393739007"/>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1500933976"/>
              </p:ext>
            </p:extLst>
          </p:nvPr>
        </p:nvGraphicFramePr>
        <p:xfrm>
          <a:off x="4623991" y="1604961"/>
          <a:ext cx="3673475" cy="391306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數字補</a:t>
            </a:r>
            <a:r>
              <a:rPr lang="en-US" altLang="zh-TW" dirty="0">
                <a:latin typeface="微軟正黑體" panose="020B0604030504040204" pitchFamily="34" charset="-120"/>
                <a:ea typeface="微軟正黑體" panose="020B0604030504040204" pitchFamily="34" charset="-120"/>
              </a:rPr>
              <a:t>0</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a:t>
            </a:r>
            <a:r>
              <a:rPr lang="zh-TW" altLang="en-US" dirty="0" smtClean="0"/>
              <a:t>相關性。</a:t>
            </a:r>
            <a:endParaRPr lang="en-US" altLang="zh-TW" dirty="0" smtClean="0"/>
          </a:p>
          <a:p>
            <a:r>
              <a:rPr lang="zh-TW" altLang="en-US" dirty="0" smtClean="0"/>
              <a:t>數值</a:t>
            </a:r>
            <a:r>
              <a:rPr lang="zh-TW" altLang="en-US" dirty="0" smtClean="0"/>
              <a:t>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建立模型</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a:t>
            </a:r>
            <a:r>
              <a:rPr lang="en-US" altLang="zh-TW" dirty="0" smtClean="0"/>
              <a:t>(</a:t>
            </a:r>
            <a:r>
              <a:rPr lang="en-US" altLang="zh-TW" dirty="0" err="1" smtClean="0"/>
              <a:t>LinearRegression</a:t>
            </a:r>
            <a:r>
              <a:rPr lang="en-US" altLang="zh-TW" dirty="0" smtClean="0"/>
              <a:t>)</a:t>
            </a:r>
            <a:r>
              <a:rPr lang="zh-TW" altLang="en-US" dirty="0" smtClean="0"/>
              <a:t>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11134449.034585163</a:t>
            </a:r>
          </a:p>
          <a:p>
            <a:pPr lvl="1"/>
            <a:r>
              <a:rPr lang="zh-TW" altLang="en-US" sz="1600" dirty="0" smtClean="0"/>
              <a:t>決定係數</a:t>
            </a:r>
            <a:r>
              <a:rPr lang="en-US" altLang="zh-TW" sz="1600" dirty="0" smtClean="0"/>
              <a:t>(R Squared):</a:t>
            </a:r>
            <a:r>
              <a:rPr lang="en-US" altLang="zh-TW" sz="1600" dirty="0" smtClean="0">
                <a:solidFill>
                  <a:srgbClr val="FF0000"/>
                </a:solidFill>
              </a:rPr>
              <a:t>0.2926889673932246</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8" name="圖片 7"/>
          <p:cNvPicPr>
            <a:picLocks noChangeAspect="1"/>
          </p:cNvPicPr>
          <p:nvPr/>
        </p:nvPicPr>
        <p:blipFill>
          <a:blip r:embed="rId2"/>
          <a:stretch>
            <a:fillRect/>
          </a:stretch>
        </p:blipFill>
        <p:spPr>
          <a:xfrm>
            <a:off x="1331640" y="1557586"/>
            <a:ext cx="5328592" cy="32248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換模</a:t>
            </a:r>
            <a:r>
              <a:rPr lang="zh-TW" altLang="en-US" sz="2800" b="1" dirty="0">
                <a:solidFill>
                  <a:schemeClr val="tx1"/>
                </a:solidFill>
              </a:rPr>
              <a:t>型</a:t>
            </a: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t>):</a:t>
            </a:r>
            <a:r>
              <a:rPr lang="en-US" altLang="zh-TW" sz="1600" dirty="0" smtClean="0">
                <a:solidFill>
                  <a:srgbClr val="FF0000"/>
                </a:solidFill>
              </a:rPr>
              <a:t>5890080.367241798</a:t>
            </a:r>
          </a:p>
          <a:p>
            <a:pPr lvl="1"/>
            <a:r>
              <a:rPr lang="zh-TW" altLang="en-US" sz="1600" dirty="0" smtClean="0"/>
              <a:t>決定</a:t>
            </a:r>
            <a:r>
              <a:rPr lang="zh-TW" altLang="en-US" sz="1600" dirty="0" smtClean="0"/>
              <a:t>係數</a:t>
            </a:r>
            <a:r>
              <a:rPr lang="en-US" altLang="zh-TW" sz="1600" dirty="0" smtClean="0"/>
              <a:t>(R Squared</a:t>
            </a:r>
            <a:r>
              <a:rPr lang="en-US" altLang="zh-TW" sz="1600" dirty="0" smtClean="0"/>
              <a:t>):</a:t>
            </a:r>
            <a:r>
              <a:rPr lang="en-US" altLang="zh-TW" sz="1600" dirty="0">
                <a:solidFill>
                  <a:srgbClr val="FF0000"/>
                </a:solidFill>
              </a:rPr>
              <a:t>0.8020682748637776</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131840" y="1215728"/>
            <a:ext cx="5798133" cy="4165035"/>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pPr lvl="1"/>
            <a:r>
              <a:rPr lang="zh-TW" altLang="en-US" sz="1600" dirty="0" smtClean="0">
                <a:solidFill>
                  <a:srgbClr val="FF0000"/>
                </a:solidFill>
              </a:rPr>
              <a:t>均方根誤差</a:t>
            </a:r>
            <a:r>
              <a:rPr lang="en-US" altLang="zh-TW" sz="1600" dirty="0" smtClean="0">
                <a:solidFill>
                  <a:srgbClr val="FF0000"/>
                </a:solidFill>
              </a:rPr>
              <a:t>(RMSE</a:t>
            </a:r>
            <a:r>
              <a:rPr lang="en-US" altLang="zh-TW" sz="1600" dirty="0">
                <a:solidFill>
                  <a:srgbClr val="FF0000"/>
                </a:solidFill>
              </a:rPr>
              <a:t>):</a:t>
            </a:r>
            <a:r>
              <a:rPr lang="en-US" altLang="zh-TW" sz="1600" dirty="0" smtClean="0">
                <a:solidFill>
                  <a:srgbClr val="FF0000"/>
                </a:solidFill>
              </a:rPr>
              <a:t>4585202.496181172</a:t>
            </a:r>
          </a:p>
          <a:p>
            <a:pPr lvl="1"/>
            <a:r>
              <a:rPr lang="zh-TW" altLang="en-US" sz="1600" dirty="0" smtClean="0">
                <a:solidFill>
                  <a:srgbClr val="FF0000"/>
                </a:solidFill>
              </a:rPr>
              <a:t>決定</a:t>
            </a:r>
            <a:r>
              <a:rPr lang="zh-TW" altLang="en-US" sz="1600" dirty="0" smtClean="0">
                <a:solidFill>
                  <a:srgbClr val="FF0000"/>
                </a:solidFill>
              </a:rPr>
              <a:t>係數</a:t>
            </a:r>
            <a:r>
              <a:rPr lang="en-US" altLang="zh-TW" sz="1600" dirty="0">
                <a:solidFill>
                  <a:srgbClr val="FF0000"/>
                </a:solidFill>
              </a:rPr>
              <a:t>(</a:t>
            </a:r>
            <a:r>
              <a:rPr lang="en-US" altLang="zh-TW" sz="1600" dirty="0" smtClean="0">
                <a:solidFill>
                  <a:srgbClr val="FF0000"/>
                </a:solidFill>
              </a:rPr>
              <a:t>R Squared</a:t>
            </a:r>
            <a:r>
              <a:rPr lang="en-US" altLang="zh-TW" sz="1600" dirty="0">
                <a:solidFill>
                  <a:srgbClr val="FF0000"/>
                </a:solidFill>
              </a:rPr>
              <a:t>):0.7644754642669672</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結論分析</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30835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78036084"/>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tc>
                <a:tc>
                  <a:txBody>
                    <a:bodyPr/>
                    <a:lstStyle/>
                    <a:p>
                      <a:pPr algn="ctr"/>
                      <a:r>
                        <a:rPr lang="zh-TW" altLang="en-US" dirty="0" smtClean="0"/>
                        <a:t>評價方式</a:t>
                      </a:r>
                      <a:endParaRPr lang="zh-TW" altLang="en-US" dirty="0"/>
                    </a:p>
                  </a:txBody>
                  <a:tcPr/>
                </a:tc>
                <a:tc>
                  <a:txBody>
                    <a:bodyPr/>
                    <a:lstStyle/>
                    <a:p>
                      <a:pPr algn="ctr"/>
                      <a:r>
                        <a:rPr lang="zh-TW" altLang="en-US" dirty="0" smtClean="0"/>
                        <a:t>波士頓房價</a:t>
                      </a:r>
                      <a:endParaRPr lang="zh-TW" altLang="en-US" dirty="0"/>
                    </a:p>
                  </a:txBody>
                  <a:tcPr/>
                </a:tc>
                <a:tc>
                  <a:txBody>
                    <a:bodyPr/>
                    <a:lstStyle/>
                    <a:p>
                      <a:pPr algn="ctr"/>
                      <a:r>
                        <a:rPr lang="zh-TW" altLang="en-US" dirty="0" smtClean="0"/>
                        <a:t>放款資料</a:t>
                      </a:r>
                      <a:endParaRPr lang="zh-TW" altLang="en-US" dirty="0"/>
                    </a:p>
                  </a:txBody>
                  <a:tcP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tc>
                <a:tc>
                  <a:txBody>
                    <a:bodyPr/>
                    <a:lstStyle/>
                    <a:p>
                      <a:pPr algn="r"/>
                      <a:r>
                        <a:rPr lang="en-US" altLang="zh-TW" dirty="0" smtClean="0"/>
                        <a:t>35638</a:t>
                      </a:r>
                      <a:endParaRPr lang="zh-TW" altLang="en-US" dirty="0"/>
                    </a:p>
                  </a:txBody>
                  <a:tcPr/>
                </a:tc>
                <a:tc>
                  <a:txBody>
                    <a:bodyPr/>
                    <a:lstStyle/>
                    <a:p>
                      <a:pPr algn="r"/>
                      <a:r>
                        <a:rPr lang="en-US" altLang="zh-TW" dirty="0" smtClean="0"/>
                        <a:t>11134449</a:t>
                      </a:r>
                      <a:endParaRPr lang="zh-TW" altLang="en-US" dirty="0"/>
                    </a:p>
                  </a:txBody>
                  <a:tcP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tc>
                <a:tc>
                  <a:txBody>
                    <a:bodyPr/>
                    <a:lstStyle/>
                    <a:p>
                      <a:pPr algn="r"/>
                      <a:r>
                        <a:rPr lang="en-US" altLang="zh-TW" dirty="0" smtClean="0"/>
                        <a:t>0.82</a:t>
                      </a:r>
                      <a:endParaRPr lang="zh-TW" altLang="en-US" dirty="0"/>
                    </a:p>
                  </a:txBody>
                  <a:tcPr/>
                </a:tc>
                <a:tc>
                  <a:txBody>
                    <a:bodyPr/>
                    <a:lstStyle/>
                    <a:p>
                      <a:pPr algn="r"/>
                      <a:r>
                        <a:rPr lang="en-US" altLang="zh-TW" dirty="0" smtClean="0"/>
                        <a:t>0.29</a:t>
                      </a:r>
                      <a:endParaRPr lang="zh-TW" altLang="en-US" dirty="0"/>
                    </a:p>
                  </a:txBody>
                  <a:tcP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tc>
                <a:tc>
                  <a:txBody>
                    <a:bodyPr/>
                    <a:lstStyle/>
                    <a:p>
                      <a:pPr algn="r"/>
                      <a:r>
                        <a:rPr lang="en-US" altLang="zh-TW" dirty="0" smtClean="0"/>
                        <a:t>30263</a:t>
                      </a:r>
                      <a:endParaRPr lang="zh-TW" altLang="en-US" dirty="0"/>
                    </a:p>
                  </a:txBody>
                  <a:tcPr/>
                </a:tc>
                <a:tc>
                  <a:txBody>
                    <a:bodyPr/>
                    <a:lstStyle/>
                    <a:p>
                      <a:pPr algn="r"/>
                      <a:r>
                        <a:rPr lang="en-US" altLang="zh-TW" dirty="0" smtClean="0"/>
                        <a:t>5890080</a:t>
                      </a:r>
                    </a:p>
                  </a:txBody>
                  <a:tcP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tc>
                <a:tc>
                  <a:txBody>
                    <a:bodyPr/>
                    <a:lstStyle/>
                    <a:p>
                      <a:pPr algn="r"/>
                      <a:r>
                        <a:rPr lang="en-US" altLang="zh-TW" dirty="0" smtClean="0"/>
                        <a:t>0.87</a:t>
                      </a:r>
                      <a:endParaRPr lang="zh-TW" altLang="en-US" dirty="0"/>
                    </a:p>
                  </a:txBody>
                  <a:tcPr/>
                </a:tc>
                <a:tc>
                  <a:txBody>
                    <a:bodyPr/>
                    <a:lstStyle/>
                    <a:p>
                      <a:pPr algn="r"/>
                      <a:r>
                        <a:rPr lang="en-US" altLang="zh-TW" dirty="0" smtClean="0"/>
                        <a:t>0.80</a:t>
                      </a:r>
                      <a:endParaRPr lang="zh-TW" altLang="en-US" dirty="0"/>
                    </a:p>
                  </a:txBody>
                  <a:tcP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2860692"/>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tc>
                <a:tc>
                  <a:txBody>
                    <a:bodyPr/>
                    <a:lstStyle/>
                    <a:p>
                      <a:pPr algn="ctr"/>
                      <a:r>
                        <a:rPr lang="zh-TW" altLang="en-US" dirty="0" smtClean="0"/>
                        <a:t>資料筆數</a:t>
                      </a:r>
                      <a:endParaRPr lang="zh-TW" altLang="en-US" dirty="0"/>
                    </a:p>
                  </a:txBody>
                  <a:tcP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tc>
                <a:tc>
                  <a:txBody>
                    <a:bodyPr/>
                    <a:lstStyle/>
                    <a:p>
                      <a:pPr algn="ctr"/>
                      <a:r>
                        <a:rPr lang="zh-TW" altLang="en-US" dirty="0" smtClean="0"/>
                        <a:t>最高相關性</a:t>
                      </a:r>
                      <a:endParaRPr lang="zh-TW" altLang="en-US" dirty="0"/>
                    </a:p>
                  </a:txBody>
                  <a:tcPr/>
                </a:tc>
                <a:tc>
                  <a:txBody>
                    <a:bodyPr/>
                    <a:lstStyle/>
                    <a:p>
                      <a:pPr algn="ctr"/>
                      <a:r>
                        <a:rPr lang="zh-TW" altLang="en-US" dirty="0" smtClean="0"/>
                        <a:t>相關性</a:t>
                      </a:r>
                      <a:r>
                        <a:rPr lang="en-US" altLang="zh-TW" dirty="0" smtClean="0"/>
                        <a:t>&gt;0.5</a:t>
                      </a:r>
                      <a:endParaRPr lang="zh-TW" altLang="en-US" dirty="0"/>
                    </a:p>
                  </a:txBody>
                  <a:tcP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tc>
                <a:tc>
                  <a:txBody>
                    <a:bodyPr/>
                    <a:lstStyle/>
                    <a:p>
                      <a:pPr algn="r"/>
                      <a:r>
                        <a:rPr lang="en-US" altLang="zh-TW" dirty="0" smtClean="0"/>
                        <a:t>1460</a:t>
                      </a:r>
                      <a:endParaRPr lang="zh-TW" altLang="en-US" dirty="0"/>
                    </a:p>
                  </a:txBody>
                  <a:tcP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tc>
                <a:tc>
                  <a:txBody>
                    <a:bodyPr/>
                    <a:lstStyle/>
                    <a:p>
                      <a:pPr algn="r"/>
                      <a:r>
                        <a:rPr lang="en-US" altLang="zh-TW" dirty="0" smtClean="0"/>
                        <a:t>0.79</a:t>
                      </a:r>
                      <a:endParaRPr lang="zh-TW" altLang="en-US" dirty="0"/>
                    </a:p>
                  </a:txBody>
                  <a:tcPr/>
                </a:tc>
                <a:tc>
                  <a:txBody>
                    <a:bodyPr/>
                    <a:lstStyle/>
                    <a:p>
                      <a:pPr algn="r"/>
                      <a:r>
                        <a:rPr lang="en-US" altLang="zh-TW" dirty="0" smtClean="0"/>
                        <a:t>10</a:t>
                      </a:r>
                      <a:endParaRPr lang="zh-TW" altLang="en-US" dirty="0"/>
                    </a:p>
                  </a:txBody>
                  <a:tcP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tc>
                <a:tc>
                  <a:txBody>
                    <a:bodyPr/>
                    <a:lstStyle/>
                    <a:p>
                      <a:pPr algn="r"/>
                      <a:r>
                        <a:rPr lang="en-US" altLang="zh-TW" dirty="0" smtClean="0"/>
                        <a:t>4413</a:t>
                      </a:r>
                      <a:endParaRPr lang="zh-TW" altLang="en-US" dirty="0"/>
                    </a:p>
                  </a:txBody>
                  <a:tcPr/>
                </a:tc>
                <a:tc>
                  <a:txBody>
                    <a:bodyPr/>
                    <a:lstStyle/>
                    <a:p>
                      <a:pPr algn="r"/>
                      <a:r>
                        <a:rPr lang="en-US" altLang="zh-TW" dirty="0" smtClean="0"/>
                        <a:t>20</a:t>
                      </a:r>
                      <a:endParaRPr lang="zh-TW" altLang="en-US" dirty="0"/>
                    </a:p>
                  </a:txBody>
                  <a:tcPr/>
                </a:tc>
                <a:tc>
                  <a:txBody>
                    <a:bodyPr/>
                    <a:lstStyle/>
                    <a:p>
                      <a:pPr algn="r"/>
                      <a:r>
                        <a:rPr lang="en-US" altLang="zh-TW" dirty="0" smtClean="0"/>
                        <a:t>0.55</a:t>
                      </a:r>
                      <a:endParaRPr lang="zh-TW" altLang="en-US" dirty="0"/>
                    </a:p>
                  </a:txBody>
                  <a:tcPr/>
                </a:tc>
                <a:tc>
                  <a:txBody>
                    <a:bodyPr/>
                    <a:lstStyle/>
                    <a:p>
                      <a:pPr algn="r"/>
                      <a:r>
                        <a:rPr lang="en-US" altLang="zh-TW" dirty="0" smtClean="0"/>
                        <a:t>1</a:t>
                      </a:r>
                      <a:endParaRPr lang="zh-TW" altLang="en-US" dirty="0"/>
                    </a:p>
                  </a:txBody>
                  <a:tcP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結論分析</a:t>
            </a:r>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16463" y="4779963"/>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815975" y="5076825"/>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自我訓練 </a:t>
            </a:r>
            <a:r>
              <a:rPr lang="en-US" altLang="zh-TW" sz="1400" b="1" u="none">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依照其坪數與成交價可以繪出下面的圖，每一個點代表一間房子的售價。</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3787</TotalTime>
  <Words>3025</Words>
  <Application>Microsoft Office PowerPoint</Application>
  <PresentationFormat>自訂</PresentationFormat>
  <Paragraphs>607</Paragraphs>
  <Slides>40</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40</vt:i4>
      </vt:variant>
    </vt:vector>
  </HeadingPairs>
  <TitlesOfParts>
    <vt:vector size="52"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分析模型標準</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PowerPoint 簡報</vt:lpstr>
      <vt:lpstr>放款資料-資料來源</vt:lpstr>
      <vt:lpstr>放款資料-特徵值說明</vt:lpstr>
      <vt:lpstr>放款資料-資料前處理</vt:lpstr>
      <vt:lpstr>放款資料-相關性分析</vt:lpstr>
      <vt:lpstr>放款資料-建立模型</vt:lpstr>
      <vt:lpstr>放款資料-換模型</vt:lpstr>
      <vt:lpstr>放款資料-預測資料</vt:lpstr>
      <vt:lpstr>PowerPoint 簡報</vt:lpstr>
      <vt:lpstr>波士頓房價vs放款資料</vt:lpstr>
      <vt:lpstr>結論分析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255</cp:revision>
  <dcterms:created xsi:type="dcterms:W3CDTF">2006-01-17T02:14:02Z</dcterms:created>
  <dcterms:modified xsi:type="dcterms:W3CDTF">2020-07-20T06:26:57Z</dcterms:modified>
</cp:coreProperties>
</file>