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314" r:id="rId4"/>
    <p:sldId id="315" r:id="rId5"/>
    <p:sldId id="311" r:id="rId6"/>
    <p:sldId id="319" r:id="rId7"/>
    <p:sldId id="320" r:id="rId8"/>
    <p:sldId id="317" r:id="rId9"/>
    <p:sldId id="316" r:id="rId10"/>
    <p:sldId id="306" r:id="rId11"/>
  </p:sldIdLst>
  <p:sldSz cx="9144000" cy="6858000" type="screen4x3"/>
  <p:notesSz cx="6858000" cy="9144000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E7C463"/>
    <a:srgbClr val="FFFFCC"/>
    <a:srgbClr val="D0DA00"/>
    <a:srgbClr val="FFCCFF"/>
    <a:srgbClr val="660066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83081" autoAdjust="0"/>
  </p:normalViewPr>
  <p:slideViewPr>
    <p:cSldViewPr>
      <p:cViewPr varScale="1">
        <p:scale>
          <a:sx n="58" d="100"/>
          <a:sy n="58" d="100"/>
        </p:scale>
        <p:origin x="-1492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D6B3A3-E2B1-4C80-BAF5-EC14F5666284}" type="datetimeFigureOut">
              <a:rPr lang="zh-TW" altLang="en-US"/>
              <a:pPr>
                <a:defRPr/>
              </a:pPr>
              <a:t>2019/3/9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D2C89FF-32D0-46DE-A2A7-1DBF2167E9F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53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smtClean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D1B601-2883-4629-A4CD-A94AEE636050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65919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C2C29E-9B81-4C58-833B-1B3309105012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57267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98E03-3237-4F87-943C-06E158B07A7D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70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6D8633-9E72-4C87-9C53-824509DC5771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253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6452D2D-D7F7-4F5F-80E4-5527480B979F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34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>
                <a:effectLst/>
              </a:rPr>
              <a:t>不想浪費時間在 一些</a:t>
            </a:r>
            <a:r>
              <a:rPr lang="en-US" altLang="zh-TW" dirty="0" smtClean="0">
                <a:effectLst/>
              </a:rPr>
              <a:t>routine job</a:t>
            </a:r>
            <a:r>
              <a:rPr lang="zh-TW" altLang="en-US" dirty="0" smtClean="0">
                <a:effectLst/>
              </a:rPr>
              <a:t>上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zh-TW" altLang="en-US" dirty="0" smtClean="0">
                <a:effectLst/>
              </a:rPr>
              <a:t>所以把能自動化的都自動化</a:t>
            </a:r>
            <a:r>
              <a:rPr lang="en-US" altLang="zh-TW" dirty="0" smtClean="0">
                <a:effectLst/>
              </a:rPr>
              <a:t>. </a:t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Mantis: </a:t>
            </a:r>
            <a:r>
              <a:rPr lang="zh-TW" altLang="en-US" dirty="0" smtClean="0">
                <a:effectLst/>
              </a:rPr>
              <a:t>分配並記錄工作項目</a:t>
            </a:r>
          </a:p>
          <a:p>
            <a:r>
              <a:rPr lang="en-US" altLang="zh-TW" dirty="0" err="1" smtClean="0"/>
              <a:t>Cacoo</a:t>
            </a:r>
            <a:r>
              <a:rPr lang="en-US" altLang="zh-TW" dirty="0" smtClean="0"/>
              <a:t>: </a:t>
            </a:r>
            <a:r>
              <a:rPr lang="zh-TW" altLang="en-US" dirty="0" smtClean="0"/>
              <a:t>流程圖，架構圖，前端藍圖</a:t>
            </a:r>
          </a:p>
          <a:p>
            <a:r>
              <a:rPr lang="en-US" altLang="zh-TW" dirty="0" err="1" smtClean="0"/>
              <a:t>Gitlab</a:t>
            </a:r>
            <a:r>
              <a:rPr lang="zh-TW" altLang="en-US" dirty="0" smtClean="0"/>
              <a:t>，</a:t>
            </a:r>
            <a:r>
              <a:rPr lang="en-US" altLang="zh-TW" dirty="0" smtClean="0"/>
              <a:t>SVN: code</a:t>
            </a:r>
            <a:r>
              <a:rPr lang="zh-TW" altLang="en-US" dirty="0" smtClean="0"/>
              <a:t>版本控管</a:t>
            </a:r>
          </a:p>
          <a:p>
            <a:r>
              <a:rPr lang="en-US" altLang="zh-TW" dirty="0" smtClean="0"/>
              <a:t>Jenkins: </a:t>
            </a:r>
            <a:r>
              <a:rPr lang="zh-TW" altLang="en-US" dirty="0" smtClean="0"/>
              <a:t>自動建置，自動部屬到測試機</a:t>
            </a:r>
          </a:p>
          <a:p>
            <a:r>
              <a:rPr lang="en-US" altLang="zh-TW" dirty="0" smtClean="0"/>
              <a:t>Slack: </a:t>
            </a:r>
            <a:r>
              <a:rPr lang="zh-TW" altLang="en-US" dirty="0" smtClean="0"/>
              <a:t>團隊溝通分享，接收系統通知</a:t>
            </a:r>
          </a:p>
          <a:p>
            <a:r>
              <a:rPr kumimoji="1" lang="en-US" altLang="zh-TW" sz="1200" kern="1200" dirty="0" err="1" smtClean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+mn-cs"/>
              </a:rPr>
              <a:t>Docker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+mn-cs"/>
              </a:rPr>
              <a:t>:</a:t>
            </a:r>
            <a:r>
              <a:rPr kumimoji="1" lang="zh-TW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+mn-cs"/>
              </a:rPr>
              <a:t>  </a:t>
            </a:r>
            <a:r>
              <a:rPr kumimoji="1" lang="en-US" altLang="zh-TW" sz="1200" kern="1200" dirty="0" err="1" smtClean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+mn-cs"/>
              </a:rPr>
              <a:t>Docker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zh-TW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+mn-cs"/>
              </a:rPr>
              <a:t>属于 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+mn-cs"/>
              </a:rPr>
              <a:t>Linux </a:t>
            </a:r>
            <a:r>
              <a:rPr kumimoji="1" lang="zh-TW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+mn-cs"/>
              </a:rPr>
              <a:t>容器的一种封装 </a:t>
            </a:r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+mn-cs"/>
              </a:rPr>
              <a:t>,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+mn-cs"/>
              </a:rPr>
              <a:t>将应用程序与该程序的依赖，打包在一个文件里面。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+mn-cs"/>
              </a:rPr>
              <a:t/>
            </a:r>
            <a:b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+mn-cs"/>
              </a:rPr>
            </a:b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+mn-cs"/>
              </a:rPr>
              <a:t>运行这个文件，就会生成一个虚拟容器。程序在这个虚拟容器里运行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+mn-cs"/>
              </a:rPr>
              <a:t>, </a:t>
            </a:r>
            <a:r>
              <a:rPr kumimoji="1" lang="zh-TW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+mn-cs"/>
              </a:rPr>
              <a:t>有了這個就無須在意機器的作業系統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+mn-cs"/>
              </a:rPr>
              <a:t> 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新細明體" charset="-120"/>
              <a:cs typeface="+mn-cs"/>
            </a:endParaRPr>
          </a:p>
          <a:p>
            <a:r>
              <a:rPr kumimoji="1" lang="en-US" altLang="zh-TW" sz="1200" kern="1200" dirty="0" smtClean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+mn-cs"/>
              </a:rPr>
              <a:t>K8s:</a:t>
            </a:r>
            <a:r>
              <a:rPr kumimoji="1" lang="zh-TW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+mn-cs"/>
              </a:rPr>
              <a:t> </a:t>
            </a:r>
            <a:r>
              <a:rPr kumimoji="1" lang="en-US" altLang="zh-TW" sz="1200" kern="1200" dirty="0" err="1" smtClean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+mn-cs"/>
              </a:rPr>
              <a:t>Kubernetes</a:t>
            </a:r>
            <a:r>
              <a:rPr kumimoji="1" lang="zh-TW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新細明體" charset="-120"/>
                <a:cs typeface="+mn-cs"/>
              </a:rPr>
              <a:t>是用於自動部署、擴展和管理容器化應用程式的開源系統 </a:t>
            </a:r>
            <a:endParaRPr kumimoji="1" lang="en-US" altLang="zh-TW" sz="1200" kern="1200" dirty="0" smtClean="0">
              <a:solidFill>
                <a:schemeClr val="tx1"/>
              </a:solidFill>
              <a:effectLst/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E1901E9-DDFC-4AB8-948C-B98CFB31B6D5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311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內部分享平台</a:t>
            </a:r>
            <a:r>
              <a:rPr lang="en-US" altLang="zh-TW" dirty="0" smtClean="0"/>
              <a:t>:</a:t>
            </a: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E1901E9-DDFC-4AB8-948C-B98CFB31B6D5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311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E1901E9-DDFC-4AB8-948C-B98CFB31B6D5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311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E1901E9-DDFC-4AB8-948C-B98CFB31B6D5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6596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22CCDF3-64EA-4549-B8FC-1FB4329542A5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265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1ABDC-381E-4B56-9418-A613A38C5E31}" type="datetime1">
              <a:rPr lang="zh-TW" altLang="en-US"/>
              <a:pPr>
                <a:defRPr/>
              </a:pPr>
              <a:t>2019/3/9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7DE69-C5C5-42F8-88BC-9EDEA2F6D29B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240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04D8C-7B06-4862-B546-8BB6FD42DB1D}" type="datetime1">
              <a:rPr lang="zh-TW" altLang="en-US"/>
              <a:pPr>
                <a:defRPr/>
              </a:pPr>
              <a:t>2019/3/9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839A2-7FD4-4482-987F-1DEEDC0F058A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68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D09AF-A5E1-421C-B3AF-897AD07D30D8}" type="datetime1">
              <a:rPr lang="zh-TW" altLang="en-US"/>
              <a:pPr>
                <a:defRPr/>
              </a:pPr>
              <a:t>2019/3/9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9355B-D919-4007-A06A-3C212C32EE18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61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C6205-B74C-4BE2-8B6E-B38B448FF560}" type="datetime1">
              <a:rPr lang="zh-TW" altLang="en-US"/>
              <a:pPr>
                <a:defRPr/>
              </a:pPr>
              <a:t>2019/3/9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A0AB0-92DF-4442-8583-311AC9F6F320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683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56891-A7B5-488A-8EC0-6ACEDB6287DC}" type="datetime1">
              <a:rPr lang="zh-TW" altLang="en-US"/>
              <a:pPr>
                <a:defRPr/>
              </a:pPr>
              <a:t>2019/3/9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FAD76-11F0-4640-AE8D-C2B3F18D33C0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585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9F672D-7A41-465C-A1AD-7C4F0C371003}" type="datetime1">
              <a:rPr lang="zh-TW" altLang="en-US"/>
              <a:pPr>
                <a:defRPr/>
              </a:pPr>
              <a:t>2019/3/9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chemeClr val="tx2"/>
                </a:solidFill>
                <a:latin typeface="Century Schoolbook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32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34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8172450" y="6092825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01013" y="6092825"/>
            <a:ext cx="719137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B1F01A-D9B8-453C-9B33-403E0A975C0C}" type="slidenum">
              <a:rPr lang="zh-TW" altLang="en-US"/>
              <a:pPr>
                <a:defRPr/>
              </a:pPr>
              <a:t>‹#›</a:t>
            </a:fld>
            <a:r>
              <a:rPr lang="en-US" altLang="zh-TW" dirty="0"/>
              <a:t>/11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新細明體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9A97B-CADB-41FC-80F2-BDA0511F0837}" type="slidenum">
              <a:rPr lang="zh-TW" altLang="en-US"/>
              <a:pPr>
                <a:defRPr/>
              </a:pPr>
              <a:t>1</a:t>
            </a:fld>
            <a:r>
              <a:rPr lang="en-US" altLang="zh-TW" dirty="0" smtClean="0"/>
              <a:t>/10</a:t>
            </a:r>
            <a:endParaRPr lang="zh-TW" altLang="en-US" dirty="0"/>
          </a:p>
        </p:txBody>
      </p:sp>
      <p:sp>
        <p:nvSpPr>
          <p:cNvPr id="2051" name="標題 1"/>
          <p:cNvSpPr>
            <a:spLocks noGrp="1"/>
          </p:cNvSpPr>
          <p:nvPr>
            <p:ph type="ctrTitle" idx="4294967295"/>
          </p:nvPr>
        </p:nvSpPr>
        <p:spPr bwMode="auto">
          <a:xfrm>
            <a:off x="755650" y="1196975"/>
            <a:ext cx="7848600" cy="1547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/>
            <a:r>
              <a:rPr lang="zh-TW" altLang="zh-TW" sz="4000" b="1" dirty="0"/>
              <a:t>中華電信</a:t>
            </a:r>
            <a:r>
              <a:rPr lang="en-US" altLang="zh-TW" sz="4000" b="1" dirty="0" smtClean="0"/>
              <a:t>108</a:t>
            </a:r>
            <a:r>
              <a:rPr lang="zh-TW" altLang="zh-TW" sz="4000" b="1" dirty="0" smtClean="0"/>
              <a:t>年第</a:t>
            </a:r>
            <a:r>
              <a:rPr lang="en-US" altLang="zh-TW" sz="4000" b="1" dirty="0" smtClean="0"/>
              <a:t>2</a:t>
            </a:r>
            <a:r>
              <a:rPr lang="zh-TW" altLang="zh-TW" sz="4000" b="1" dirty="0" smtClean="0"/>
              <a:t>次從業人員遴選</a:t>
            </a:r>
            <a:r>
              <a:rPr lang="en-US" altLang="zh-TW" sz="4000" b="1" cap="none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4000" b="1" cap="none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4000" b="1" cap="none" dirty="0" smtClean="0">
                <a:latin typeface="微軟正黑體" pitchFamily="34" charset="-120"/>
                <a:ea typeface="微軟正黑體" pitchFamily="34" charset="-120"/>
              </a:rPr>
              <a:t>學經歷及技術能力簡報</a:t>
            </a:r>
          </a:p>
        </p:txBody>
      </p:sp>
      <p:sp>
        <p:nvSpPr>
          <p:cNvPr id="2052" name="副標題 2"/>
          <p:cNvSpPr>
            <a:spLocks noGrp="1"/>
          </p:cNvSpPr>
          <p:nvPr>
            <p:ph type="subTitle" idx="4294967295"/>
          </p:nvPr>
        </p:nvSpPr>
        <p:spPr>
          <a:xfrm>
            <a:off x="1258888" y="4221163"/>
            <a:ext cx="6172200" cy="93821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日期：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108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年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月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日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報告人：李鈺新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3" name="Picture 7" descr="C:\Documents and Settings\Administrator\桌面\chttl_01\chttl_01\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822950"/>
            <a:ext cx="407987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53F21-CC2B-4C27-AA33-12A5A6477091}" type="slidenum">
              <a:rPr lang="zh-TW" altLang="en-US"/>
              <a:pPr>
                <a:defRPr/>
              </a:pPr>
              <a:t>10</a:t>
            </a:fld>
            <a:r>
              <a:rPr lang="en-US" altLang="zh-TW" dirty="0" smtClean="0"/>
              <a:t>/10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785813" y="2571750"/>
            <a:ext cx="7467600" cy="85725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zh-TW" altLang="en-US" sz="4400" b="1" smtClean="0">
                <a:latin typeface="微軟正黑體" pitchFamily="34" charset="-120"/>
                <a:ea typeface="微軟正黑體" pitchFamily="34" charset="-120"/>
              </a:rPr>
              <a:t>報告完畢，感謝聆聽</a:t>
            </a:r>
            <a:endParaRPr lang="zh-TW" altLang="en-US" sz="4400" b="1" smtClean="0"/>
          </a:p>
        </p:txBody>
      </p:sp>
      <p:pic>
        <p:nvPicPr>
          <p:cNvPr id="10244" name="Picture 7" descr="C:\Documents and Settings\Administrator\桌面\chttl_01\chttl_01\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822950"/>
            <a:ext cx="407987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3C479-5F2E-4466-BC76-15C8B2C0C735}" type="slidenum">
              <a:rPr lang="zh-TW" altLang="en-US"/>
              <a:pPr>
                <a:defRPr/>
              </a:pPr>
              <a:t>2</a:t>
            </a:fld>
            <a:r>
              <a:rPr lang="en-US" altLang="zh-TW" dirty="0" smtClean="0"/>
              <a:t>/10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 bwMode="auto">
          <a:xfrm>
            <a:off x="571472" y="1500174"/>
            <a:ext cx="7742068" cy="4429156"/>
          </a:xfrm>
          <a:prstGeom prst="roundRect">
            <a:avLst>
              <a:gd name="adj" fmla="val 11905"/>
            </a:avLst>
          </a:prstGeom>
          <a:gradFill flip="none" rotWithShape="1">
            <a:gsLst>
              <a:gs pos="0">
                <a:srgbClr val="FFC000"/>
              </a:gs>
              <a:gs pos="80000">
                <a:srgbClr val="F8FFF7"/>
              </a:gs>
              <a:gs pos="100000">
                <a:srgbClr val="FFC000"/>
              </a:gs>
            </a:gsLst>
            <a:lin ang="13500000" scaled="1"/>
            <a:tileRect/>
          </a:gra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36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2057400" lvl="4" indent="-228600" algn="l">
              <a:buFont typeface="Times New Roman" pitchFamily="18" charset="0"/>
              <a:buNone/>
              <a:defRPr/>
            </a:pPr>
            <a:endParaRPr kumimoji="0" lang="zh-TW" altLang="en-US" sz="200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078" name="標題 1"/>
          <p:cNvSpPr>
            <a:spLocks noGrp="1"/>
          </p:cNvSpPr>
          <p:nvPr>
            <p:ph type="title" idx="4294967295"/>
          </p:nvPr>
        </p:nvSpPr>
        <p:spPr bwMode="auto">
          <a:xfrm>
            <a:off x="611188" y="620713"/>
            <a:ext cx="7467600" cy="652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z="3200" b="1" cap="none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大綱</a:t>
            </a:r>
          </a:p>
        </p:txBody>
      </p:sp>
      <p:sp>
        <p:nvSpPr>
          <p:cNvPr id="3079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42938" y="1643063"/>
            <a:ext cx="7467600" cy="4262437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Char char="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家庭介紹 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buSzTx/>
              <a:buFont typeface="Wingdings" pitchFamily="2" charset="2"/>
              <a:buChar char="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學歷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buSzTx/>
              <a:buFont typeface="Wingdings" pitchFamily="2" charset="2"/>
              <a:buChar char="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研究專長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buSzTx/>
              <a:buFont typeface="Wingdings" pitchFamily="2" charset="2"/>
              <a:buChar char="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工作經歷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buSzTx/>
              <a:buFont typeface="Wingdings" pitchFamily="2" charset="2"/>
              <a:buChar char="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熟悉工具與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興趣</a:t>
            </a:r>
            <a:endParaRPr lang="zh-TW" altLang="en-US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 eaLnBrk="1" hangingPunct="1">
              <a:buSzTx/>
              <a:buFont typeface="Wingdings" pitchFamily="2" charset="2"/>
              <a:buNone/>
            </a:pPr>
            <a:endParaRPr lang="zh-TW" altLang="en-US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buSzTx/>
              <a:buFont typeface="Wingdings" pitchFamily="2" charset="2"/>
              <a:buChar char=""/>
            </a:pPr>
            <a:endParaRPr lang="zh-TW" altLang="en-US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80" name="Picture 7" descr="C:\Documents and Settings\Administrator\桌面\chttl_01\chttl_01\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76963"/>
            <a:ext cx="27209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C84A7-55CF-4638-8CDC-766FA939142A}" type="slidenum">
              <a:rPr lang="zh-TW" altLang="en-US"/>
              <a:pPr>
                <a:defRPr/>
              </a:pPr>
              <a:t>3</a:t>
            </a:fld>
            <a:r>
              <a:rPr lang="en-US" altLang="zh-TW" dirty="0" smtClean="0"/>
              <a:t>/10</a:t>
            </a:r>
            <a:endParaRPr lang="zh-TW" altLang="en-US" dirty="0"/>
          </a:p>
        </p:txBody>
      </p:sp>
      <p:pic>
        <p:nvPicPr>
          <p:cNvPr id="4099" name="圓角矩形 3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125538"/>
            <a:ext cx="8183563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555875" y="1196975"/>
            <a:ext cx="7542213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lvl="4" algn="l" eaLnBrk="1" hangingPunct="1">
              <a:buFont typeface="Times New Roman" pitchFamily="18" charset="0"/>
              <a:buNone/>
            </a:pPr>
            <a:endParaRPr kumimoji="0" lang="zh-TW" altLang="en-US" sz="200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101" name="標題 1"/>
          <p:cNvSpPr>
            <a:spLocks noGrp="1"/>
          </p:cNvSpPr>
          <p:nvPr>
            <p:ph type="title" idx="4294967295"/>
          </p:nvPr>
        </p:nvSpPr>
        <p:spPr bwMode="auto">
          <a:xfrm>
            <a:off x="539750" y="260350"/>
            <a:ext cx="7467600" cy="725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z="3900" b="1" cap="none" smtClean="0">
                <a:latin typeface="微軟正黑體" pitchFamily="34" charset="-120"/>
                <a:ea typeface="微軟正黑體" pitchFamily="34" charset="-120"/>
              </a:rPr>
              <a:t>家庭介紹</a:t>
            </a:r>
          </a:p>
        </p:txBody>
      </p:sp>
      <p:graphicFrame>
        <p:nvGraphicFramePr>
          <p:cNvPr id="97373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498132"/>
              </p:ext>
            </p:extLst>
          </p:nvPr>
        </p:nvGraphicFramePr>
        <p:xfrm>
          <a:off x="684213" y="1557338"/>
          <a:ext cx="7775575" cy="4132264"/>
        </p:xfrm>
        <a:graphic>
          <a:graphicData uri="http://schemas.openxmlformats.org/drawingml/2006/table">
            <a:tbl>
              <a:tblPr/>
              <a:tblGrid>
                <a:gridCol w="990600"/>
                <a:gridCol w="1476375"/>
                <a:gridCol w="1793875"/>
                <a:gridCol w="1644650"/>
                <a:gridCol w="1870075"/>
              </a:tblGrid>
              <a:tr h="830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親屬別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服務機關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 是否在職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備註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父親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李朝聰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捷采印刷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母親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沈秀桂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捷采印刷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妹妹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李佳諭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旭福科技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140" name="Picture 7" descr="C:\Documents and Settings\Administrator\桌面\chttl_01\chttl_01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76963"/>
            <a:ext cx="27209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AD6FE-96BC-473A-B676-791D945C537C}" type="slidenum">
              <a:rPr lang="zh-TW" altLang="en-US"/>
              <a:pPr>
                <a:defRPr/>
              </a:pPr>
              <a:t>4</a:t>
            </a:fld>
            <a:r>
              <a:rPr lang="en-US" altLang="zh-TW" dirty="0" smtClean="0"/>
              <a:t>/10</a:t>
            </a:r>
            <a:endParaRPr lang="zh-TW" altLang="en-US" dirty="0"/>
          </a:p>
        </p:txBody>
      </p:sp>
      <p:pic>
        <p:nvPicPr>
          <p:cNvPr id="5123" name="圓角矩形 3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125538"/>
            <a:ext cx="8183563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標題 1"/>
          <p:cNvSpPr>
            <a:spLocks noGrp="1"/>
          </p:cNvSpPr>
          <p:nvPr>
            <p:ph type="title" idx="4294967295"/>
          </p:nvPr>
        </p:nvSpPr>
        <p:spPr bwMode="auto">
          <a:xfrm>
            <a:off x="539750" y="260350"/>
            <a:ext cx="7467600" cy="725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z="3900" b="1" cap="none" smtClean="0">
                <a:latin typeface="微軟正黑體" pitchFamily="34" charset="-120"/>
                <a:ea typeface="微軟正黑體" pitchFamily="34" charset="-120"/>
              </a:rPr>
              <a:t>學歷</a:t>
            </a:r>
          </a:p>
        </p:txBody>
      </p:sp>
      <p:graphicFrame>
        <p:nvGraphicFramePr>
          <p:cNvPr id="9936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5394"/>
              </p:ext>
            </p:extLst>
          </p:nvPr>
        </p:nvGraphicFramePr>
        <p:xfrm>
          <a:off x="682625" y="1557338"/>
          <a:ext cx="7777163" cy="3719513"/>
        </p:xfrm>
        <a:graphic>
          <a:graphicData uri="http://schemas.openxmlformats.org/drawingml/2006/table">
            <a:tbl>
              <a:tblPr/>
              <a:tblGrid>
                <a:gridCol w="1243013"/>
                <a:gridCol w="1422400"/>
                <a:gridCol w="1727200"/>
                <a:gridCol w="1584325"/>
                <a:gridCol w="1800225"/>
              </a:tblGrid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學位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學校名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所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科系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 起訖時間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 平均成績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博士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碩士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國立臺灣師範大學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資訊工程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2012 /9 -2014/8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74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大學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國立台灣科技大學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資訊工程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2008/9 -  2012/7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91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57" name="Picture 7" descr="C:\Documents and Settings\Administrator\桌面\chttl_01\chttl_01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76963"/>
            <a:ext cx="27209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811A5A-5408-418F-BE0A-9C4E6AAB9129}" type="slidenum">
              <a:rPr lang="zh-TW" altLang="en-US"/>
              <a:pPr>
                <a:defRPr/>
              </a:pPr>
              <a:t>5</a:t>
            </a:fld>
            <a:r>
              <a:rPr lang="en-US" altLang="zh-TW" dirty="0" smtClean="0"/>
              <a:t>/10</a:t>
            </a:r>
            <a:endParaRPr lang="zh-TW" altLang="en-US" dirty="0"/>
          </a:p>
        </p:txBody>
      </p:sp>
      <p:pic>
        <p:nvPicPr>
          <p:cNvPr id="6147" name="圓角矩形 3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125538"/>
            <a:ext cx="8183563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標題 1"/>
          <p:cNvSpPr>
            <a:spLocks noGrp="1"/>
          </p:cNvSpPr>
          <p:nvPr>
            <p:ph type="title" idx="4294967295"/>
          </p:nvPr>
        </p:nvSpPr>
        <p:spPr bwMode="auto">
          <a:xfrm>
            <a:off x="539750" y="260350"/>
            <a:ext cx="7467600" cy="7254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kumimoji="1" lang="zh-TW" altLang="en-US" sz="3900" b="1" cap="none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研究</a:t>
            </a:r>
            <a:r>
              <a:rPr lang="zh-TW" altLang="en-US" sz="3900" b="1" cap="none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專長</a:t>
            </a:r>
          </a:p>
        </p:txBody>
      </p:sp>
      <p:sp>
        <p:nvSpPr>
          <p:cNvPr id="6149" name="Rectangle 73"/>
          <p:cNvSpPr>
            <a:spLocks noChangeArrowheads="1"/>
          </p:cNvSpPr>
          <p:nvPr/>
        </p:nvSpPr>
        <p:spPr bwMode="auto">
          <a:xfrm>
            <a:off x="228600" y="43592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  <p:pic>
        <p:nvPicPr>
          <p:cNvPr id="2" name="Picture 7" descr="C:\Documents and Settings\Administrator\桌面\chttl_01\chttl_01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76963"/>
            <a:ext cx="27209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1409035\Downloads\Sequence Diagra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26" y="1484784"/>
            <a:ext cx="7812360" cy="39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811A5A-5408-418F-BE0A-9C4E6AAB9129}" type="slidenum">
              <a:rPr lang="zh-TW" altLang="en-US"/>
              <a:pPr>
                <a:defRPr/>
              </a:pPr>
              <a:t>6</a:t>
            </a:fld>
            <a:r>
              <a:rPr lang="en-US" altLang="zh-TW" dirty="0" smtClean="0"/>
              <a:t>/10</a:t>
            </a:r>
            <a:endParaRPr lang="zh-TW" altLang="en-US" dirty="0"/>
          </a:p>
        </p:txBody>
      </p:sp>
      <p:pic>
        <p:nvPicPr>
          <p:cNvPr id="6147" name="圓角矩形 3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093511"/>
            <a:ext cx="8183563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標題 1"/>
          <p:cNvSpPr>
            <a:spLocks noGrp="1"/>
          </p:cNvSpPr>
          <p:nvPr>
            <p:ph type="title" idx="4294967295"/>
          </p:nvPr>
        </p:nvSpPr>
        <p:spPr bwMode="auto">
          <a:xfrm>
            <a:off x="539750" y="260350"/>
            <a:ext cx="7467600" cy="7254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kumimoji="1" lang="zh-TW" altLang="en-US" sz="3900" b="1" cap="none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研究</a:t>
            </a:r>
            <a:r>
              <a:rPr lang="zh-TW" altLang="en-US" sz="3900" b="1" cap="none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專長</a:t>
            </a:r>
          </a:p>
        </p:txBody>
      </p:sp>
      <p:sp>
        <p:nvSpPr>
          <p:cNvPr id="6149" name="Rectangle 73"/>
          <p:cNvSpPr>
            <a:spLocks noChangeArrowheads="1"/>
          </p:cNvSpPr>
          <p:nvPr/>
        </p:nvSpPr>
        <p:spPr bwMode="auto">
          <a:xfrm>
            <a:off x="228600" y="43592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  <p:pic>
        <p:nvPicPr>
          <p:cNvPr id="2" name="Picture 7" descr="C:\Documents and Settings\Administrator\桌面\chttl_01\chttl_01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76963"/>
            <a:ext cx="27209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48248"/>
              </p:ext>
            </p:extLst>
          </p:nvPr>
        </p:nvGraphicFramePr>
        <p:xfrm>
          <a:off x="755576" y="1268760"/>
          <a:ext cx="7560840" cy="4908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/>
                <a:gridCol w="3780420"/>
              </a:tblGrid>
              <a:tr h="2274658"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2633545">
                <a:tc>
                  <a:txBody>
                    <a:bodyPr/>
                    <a:lstStyle/>
                    <a:p>
                      <a:r>
                        <a:rPr kumimoji="0" lang="en-US" altLang="zh-TW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A platform for communicating technology, videos, products, and activities to each other.</a:t>
                      </a:r>
                    </a:p>
                    <a:p>
                      <a:endParaRPr kumimoji="0" lang="en-US" altLang="zh-TW" sz="1200" b="1" i="0" kern="1200" dirty="0" smtClean="0">
                        <a:solidFill>
                          <a:schemeClr val="dk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TW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Language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: Go, Java, JS, CSS, HTML 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TW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Framework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: Gin, </a:t>
                      </a:r>
                      <a:r>
                        <a:rPr kumimoji="0" lang="en-US" altLang="zh-TW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SpringMVC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, Hibernate, Angular2,   Bootstrap, Druid, React, Jasmine 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TW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Other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: </a:t>
                      </a:r>
                      <a:r>
                        <a:rPr kumimoji="0" lang="en-US" altLang="zh-TW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MySql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, </a:t>
                      </a:r>
                      <a:r>
                        <a:rPr kumimoji="0" lang="en-US" altLang="zh-TW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MongoDB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, Elastic search, </a:t>
                      </a:r>
                      <a:r>
                        <a:rPr kumimoji="0" lang="en-US" altLang="zh-TW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RabbitMQ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, </a:t>
                      </a:r>
                      <a:r>
                        <a:rPr kumimoji="0" lang="en-US" altLang="zh-TW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Docker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, k8s, Jenkins, Tomcat7, </a:t>
                      </a:r>
                      <a:r>
                        <a:rPr kumimoji="0" lang="en-US" altLang="zh-TW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Jemeter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, </a:t>
                      </a:r>
                      <a:r>
                        <a:rPr kumimoji="0" lang="en-US" altLang="zh-TW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Aws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TW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Role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: Architecture design, Back-end, Machine management.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A platform for channel vendors to sell books. Currently channel vendors have </a:t>
                      </a:r>
                      <a:r>
                        <a:rPr kumimoji="0" lang="en-US" altLang="zh-TW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Zinio</a:t>
                      </a:r>
                      <a:r>
                        <a:rPr kumimoji="0" lang="en-US" altLang="zh-TW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 , </a:t>
                      </a:r>
                      <a:r>
                        <a:rPr kumimoji="0" lang="en-US" altLang="zh-TW" sz="1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Ibobar</a:t>
                      </a:r>
                      <a:r>
                        <a:rPr kumimoji="0" lang="en-US" altLang="zh-TW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, Taiwan Cloud Library.</a:t>
                      </a:r>
                    </a:p>
                    <a:p>
                      <a:endParaRPr kumimoji="0" lang="en-US" altLang="zh-TW" sz="1200" b="1" i="0" kern="1200" dirty="0" smtClean="0">
                        <a:solidFill>
                          <a:schemeClr val="dk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TW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Language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: Java, JS, CSS, HTML, Android 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TW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Framework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: </a:t>
                      </a:r>
                      <a:r>
                        <a:rPr kumimoji="0" lang="en-US" altLang="zh-TW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SpringMVC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, Hibernate, Angular2, Bootstrap, Druid, React, Jasmine 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TW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Other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: </a:t>
                      </a:r>
                      <a:r>
                        <a:rPr kumimoji="0" lang="en-US" altLang="zh-TW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Mysql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, </a:t>
                      </a:r>
                      <a:r>
                        <a:rPr kumimoji="0" lang="en-US" altLang="zh-TW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Solr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, </a:t>
                      </a:r>
                      <a:r>
                        <a:rPr kumimoji="0" lang="en-US" altLang="zh-TW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Jemeter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, Tomcat7, Jenkins 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TW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Role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: Front-end(</a:t>
                      </a:r>
                      <a:r>
                        <a:rPr kumimoji="0" lang="en-US" altLang="zh-TW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Web,Android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), Back-end, Machine management 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7"/>
            <a:ext cx="3384376" cy="19442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14292"/>
            <a:ext cx="3372180" cy="19427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281603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811A5A-5408-418F-BE0A-9C4E6AAB9129}" type="slidenum">
              <a:rPr lang="zh-TW" altLang="en-US"/>
              <a:pPr>
                <a:defRPr/>
              </a:pPr>
              <a:t>7</a:t>
            </a:fld>
            <a:r>
              <a:rPr lang="en-US" altLang="zh-TW" dirty="0" smtClean="0"/>
              <a:t>/10</a:t>
            </a:r>
            <a:endParaRPr lang="zh-TW" altLang="en-US" dirty="0"/>
          </a:p>
        </p:txBody>
      </p:sp>
      <p:pic>
        <p:nvPicPr>
          <p:cNvPr id="6147" name="圓角矩形 3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093511"/>
            <a:ext cx="8183563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標題 1"/>
          <p:cNvSpPr>
            <a:spLocks noGrp="1"/>
          </p:cNvSpPr>
          <p:nvPr>
            <p:ph type="title" idx="4294967295"/>
          </p:nvPr>
        </p:nvSpPr>
        <p:spPr bwMode="auto">
          <a:xfrm>
            <a:off x="539750" y="260350"/>
            <a:ext cx="7467600" cy="7254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kumimoji="1" lang="zh-TW" altLang="en-US" sz="3900" b="1" cap="none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研究</a:t>
            </a:r>
            <a:r>
              <a:rPr lang="zh-TW" altLang="en-US" sz="3900" b="1" cap="none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專長</a:t>
            </a:r>
          </a:p>
        </p:txBody>
      </p:sp>
      <p:sp>
        <p:nvSpPr>
          <p:cNvPr id="6149" name="Rectangle 73"/>
          <p:cNvSpPr>
            <a:spLocks noChangeArrowheads="1"/>
          </p:cNvSpPr>
          <p:nvPr/>
        </p:nvSpPr>
        <p:spPr bwMode="auto">
          <a:xfrm>
            <a:off x="228600" y="43592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  <p:pic>
        <p:nvPicPr>
          <p:cNvPr id="2" name="Picture 7" descr="C:\Documents and Settings\Administrator\桌面\chttl_01\chttl_01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76963"/>
            <a:ext cx="27209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08984"/>
              </p:ext>
            </p:extLst>
          </p:nvPr>
        </p:nvGraphicFramePr>
        <p:xfrm>
          <a:off x="755576" y="1268761"/>
          <a:ext cx="3780420" cy="4594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/>
              </a:tblGrid>
              <a:tr h="2160239"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24341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TW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Language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: Unity3D, Java, JSP, CSS, HTML 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TW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Framework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: </a:t>
                      </a:r>
                      <a:r>
                        <a:rPr kumimoji="0" lang="en-US" altLang="zh-TW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SpringMVC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TW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Other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: MSSQL, Tomcat7 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en-US" altLang="zh-TW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Role</a:t>
                      </a:r>
                      <a:r>
                        <a:rPr kumimoji="0" lang="en-US" altLang="zh-TW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  <a:cs typeface="+mn-cs"/>
                        </a:rPr>
                        <a:t>: Front-end(Unity3D), Machine management</a:t>
                      </a:r>
                      <a:endParaRPr kumimoji="0" lang="en-US" altLang="zh-TW" sz="1200" b="0" i="0" kern="1200" dirty="0">
                        <a:solidFill>
                          <a:schemeClr val="dk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95" y="1342284"/>
            <a:ext cx="3558850" cy="201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6566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811A5A-5408-418F-BE0A-9C4E6AAB9129}" type="slidenum">
              <a:rPr lang="zh-TW" altLang="en-US"/>
              <a:pPr>
                <a:defRPr/>
              </a:pPr>
              <a:t>8</a:t>
            </a:fld>
            <a:r>
              <a:rPr lang="en-US" altLang="zh-TW" dirty="0" smtClean="0"/>
              <a:t>/10</a:t>
            </a:r>
            <a:endParaRPr lang="zh-TW" altLang="en-US" dirty="0"/>
          </a:p>
        </p:txBody>
      </p:sp>
      <p:pic>
        <p:nvPicPr>
          <p:cNvPr id="6147" name="圓角矩形 3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125538"/>
            <a:ext cx="8183563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標題 1"/>
          <p:cNvSpPr>
            <a:spLocks noGrp="1"/>
          </p:cNvSpPr>
          <p:nvPr>
            <p:ph type="title" idx="4294967295"/>
          </p:nvPr>
        </p:nvSpPr>
        <p:spPr bwMode="auto">
          <a:xfrm>
            <a:off x="539750" y="260350"/>
            <a:ext cx="7467600" cy="7254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buSzTx/>
            </a:pPr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工作經歷</a:t>
            </a:r>
            <a:endParaRPr lang="en-US" altLang="zh-TW" sz="4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149" name="Rectangle 73"/>
          <p:cNvSpPr>
            <a:spLocks noChangeArrowheads="1"/>
          </p:cNvSpPr>
          <p:nvPr/>
        </p:nvSpPr>
        <p:spPr bwMode="auto">
          <a:xfrm>
            <a:off x="228600" y="43592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  <p:pic>
        <p:nvPicPr>
          <p:cNvPr id="2" name="Picture 7" descr="C:\Documents and Settings\Administrator\桌面\chttl_01\chttl_01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76963"/>
            <a:ext cx="27209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27548"/>
              </p:ext>
            </p:extLst>
          </p:nvPr>
        </p:nvGraphicFramePr>
        <p:xfrm>
          <a:off x="899592" y="1306672"/>
          <a:ext cx="7488832" cy="44002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88832"/>
              </a:tblGrid>
              <a:tr h="322128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Supervisor Engineer,  </a:t>
                      </a:r>
                      <a:r>
                        <a:rPr lang="en-US" altLang="zh-TW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September 2018 - present</a:t>
                      </a:r>
                    </a:p>
                  </a:txBody>
                  <a:tcPr/>
                </a:tc>
              </a:tr>
              <a:tr h="51553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CI / CD</a:t>
                      </a:r>
                      <a:r>
                        <a:rPr lang="zh-TW" altLang="en-US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development execution.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Leading </a:t>
                      </a:r>
                      <a:r>
                        <a:rPr lang="en-US" altLang="zh-TW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the engineering team (about 3 people).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Requirements analysis, architecture design, database structure design.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altLang="zh-TW" sz="140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6935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Project</a:t>
                      </a:r>
                      <a:r>
                        <a:rPr lang="en-US" altLang="zh-TW" b="1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b="1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Manager</a:t>
                      </a:r>
                      <a:r>
                        <a:rPr lang="en-US" altLang="zh-TW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, </a:t>
                      </a:r>
                      <a:r>
                        <a:rPr lang="en-US" altLang="zh-TW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September 2017 - September 2018</a:t>
                      </a:r>
                    </a:p>
                  </a:txBody>
                  <a:tcPr/>
                </a:tc>
              </a:tr>
              <a:tr h="515537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Back-end program development, machine management.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Product process design and execute risk management.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zh-TW" altLang="en-US" sz="1400" b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48559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Senior Software Engineer, </a:t>
                      </a:r>
                      <a:r>
                        <a:rPr lang="en-US" altLang="zh-TW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October 2016 - August 2017</a:t>
                      </a:r>
                    </a:p>
                  </a:txBody>
                  <a:tcPr/>
                </a:tc>
              </a:tr>
              <a:tr h="51553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Third-party API concatenation, assisting colleagues to debug.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Company internal technology sharing.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31358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Software Engineer, </a:t>
                      </a:r>
                      <a:r>
                        <a:rPr lang="en-US" altLang="zh-TW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October 2014 - August 2016</a:t>
                      </a:r>
                    </a:p>
                  </a:txBody>
                  <a:tcPr/>
                </a:tc>
              </a:tr>
              <a:tr h="51553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Front-end program development, android app development.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sz="1400" dirty="0" smtClean="0">
                          <a:latin typeface="微軟正黑體" pitchFamily="34" charset="-120"/>
                          <a:ea typeface="微軟正黑體" pitchFamily="34" charset="-120"/>
                        </a:rPr>
                        <a:t>New technology import.</a:t>
                      </a:r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0914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C4BBEE-E0B5-4F9E-8510-025F440B55E0}" type="slidenum">
              <a:rPr lang="zh-TW" altLang="en-US"/>
              <a:pPr>
                <a:defRPr/>
              </a:pPr>
              <a:t>9</a:t>
            </a:fld>
            <a:r>
              <a:rPr lang="en-US" altLang="zh-TW" dirty="0" smtClean="0"/>
              <a:t>/10</a:t>
            </a:r>
            <a:endParaRPr lang="zh-TW" altLang="en-US" dirty="0"/>
          </a:p>
        </p:txBody>
      </p:sp>
      <p:pic>
        <p:nvPicPr>
          <p:cNvPr id="7171" name="圓角矩形 3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1125538"/>
            <a:ext cx="8183563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標題 1"/>
          <p:cNvSpPr>
            <a:spLocks noGrp="1"/>
          </p:cNvSpPr>
          <p:nvPr>
            <p:ph type="title" idx="4294967295"/>
          </p:nvPr>
        </p:nvSpPr>
        <p:spPr bwMode="auto">
          <a:xfrm>
            <a:off x="539750" y="260350"/>
            <a:ext cx="7467600" cy="7254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kumimoji="1" lang="zh-TW" altLang="en-US" sz="3900" b="1" cap="none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熟悉工具</a:t>
            </a:r>
            <a:r>
              <a:rPr lang="zh-TW" altLang="en-US" sz="3900" b="1" cap="none" dirty="0" smtClean="0">
                <a:solidFill>
                  <a:schemeClr val="accent6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與興趣</a:t>
            </a:r>
          </a:p>
        </p:txBody>
      </p:sp>
      <p:graphicFrame>
        <p:nvGraphicFramePr>
          <p:cNvPr id="91225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30168"/>
              </p:ext>
            </p:extLst>
          </p:nvPr>
        </p:nvGraphicFramePr>
        <p:xfrm>
          <a:off x="684213" y="1557339"/>
          <a:ext cx="7775575" cy="4319933"/>
        </p:xfrm>
        <a:graphic>
          <a:graphicData uri="http://schemas.openxmlformats.org/drawingml/2006/table">
            <a:tbl>
              <a:tblPr/>
              <a:tblGrid>
                <a:gridCol w="1585912"/>
                <a:gridCol w="6189663"/>
              </a:tblGrid>
              <a:tr h="25350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熟悉工具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程式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語言    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go, java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資料庫        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mysql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, mongo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機器            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aws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acer-edc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版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控            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git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gitlab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作業系統    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window,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ubuntu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容器及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管理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kubernates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docker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開發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工具    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visual studio code , eclipse,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intellij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團隊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溝通    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slack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項目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管理     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mantis</a:t>
                      </a:r>
                    </a:p>
                  </a:txBody>
                  <a:tcPr marT="45712" marB="4571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53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興趣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動態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 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健身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 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登山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 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戶外走走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(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山上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海邊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靜態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: 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逛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PTT, 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美劇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Youtube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, 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itchFamily="34" charset="-120"/>
                          <a:ea typeface="微軟正黑體" pitchFamily="34" charset="-120"/>
                        </a:rPr>
                        <a:t>新技術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45712" marB="45712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4" name="Rectangle 73"/>
          <p:cNvSpPr>
            <a:spLocks noChangeArrowheads="1"/>
          </p:cNvSpPr>
          <p:nvPr/>
        </p:nvSpPr>
        <p:spPr bwMode="auto">
          <a:xfrm>
            <a:off x="228600" y="43592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  <p:pic>
        <p:nvPicPr>
          <p:cNvPr id="7185" name="Picture 7" descr="C:\Documents and Settings\Administrator\桌面\chttl_01\chttl_01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176963"/>
            <a:ext cx="27209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5371</TotalTime>
  <Words>397</Words>
  <Application>Microsoft Office PowerPoint</Application>
  <PresentationFormat>如螢幕大小 (4:3)</PresentationFormat>
  <Paragraphs>125</Paragraphs>
  <Slides>10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壁窗</vt:lpstr>
      <vt:lpstr>中華電信108年第2次從業人員遴選 學經歷及技術能力簡報</vt:lpstr>
      <vt:lpstr>大綱</vt:lpstr>
      <vt:lpstr>家庭介紹</vt:lpstr>
      <vt:lpstr>學歷</vt:lpstr>
      <vt:lpstr>研究專長</vt:lpstr>
      <vt:lpstr>研究專長</vt:lpstr>
      <vt:lpstr>研究專長</vt:lpstr>
      <vt:lpstr>工作經歷</vt:lpstr>
      <vt:lpstr>熟悉工具與興趣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lcs</dc:creator>
  <cp:lastModifiedBy>LI, Lewis</cp:lastModifiedBy>
  <cp:revision>786</cp:revision>
  <dcterms:modified xsi:type="dcterms:W3CDTF">2019-03-09T09:15:37Z</dcterms:modified>
</cp:coreProperties>
</file>