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19" r:id="rId9"/>
    <p:sldId id="324" r:id="rId10"/>
    <p:sldId id="320" r:id="rId11"/>
    <p:sldId id="306" r:id="rId12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E7C463"/>
    <a:srgbClr val="FFFFCC"/>
    <a:srgbClr val="D0DA00"/>
    <a:srgbClr val="FFCCFF"/>
    <a:srgbClr val="66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015" autoAdjust="0"/>
  </p:normalViewPr>
  <p:slideViewPr>
    <p:cSldViewPr>
      <p:cViewPr varScale="1">
        <p:scale>
          <a:sx n="72" d="100"/>
          <a:sy n="72" d="100"/>
        </p:scale>
        <p:origin x="16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2021/4/22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44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35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071BD-0A94-4DBE-8289-FA9E0DEE867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6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6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：涂宇欣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10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96752"/>
            <a:ext cx="86638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21499" y="1471243"/>
            <a:ext cx="8078080" cy="42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</a:rPr>
              <a:t>    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去年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考取的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PMP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的證照，希望自己可以利用所學的專案管理知識套用在未來的工作上，讓專案可以如期如質的完成。期待新工作接觸不同領域的系統並了解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其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</a:rPr>
              <a:t>nowhow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，增加自己的專業知識，擁有了專業知識後在執行系統分析相關工作時能更得心應手。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3" y="3718669"/>
            <a:ext cx="2448271" cy="228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11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 dirty="0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家庭介紹 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個人工作學</a:t>
            </a:r>
            <a:r>
              <a:rPr lang="en-US" altLang="zh-TW" sz="2800" b="1" dirty="0">
                <a:latin typeface="+mj-ea"/>
                <a:ea typeface="+mj-ea"/>
              </a:rPr>
              <a:t>/</a:t>
            </a:r>
            <a:r>
              <a:rPr lang="zh-TW" altLang="en-US" sz="2800" b="1" dirty="0">
                <a:latin typeface="+mj-ea"/>
                <a:ea typeface="+mj-ea"/>
              </a:rPr>
              <a:t>經歷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專長與興趣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證照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專業報告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自我發展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684211" y="764704"/>
            <a:ext cx="77755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 dirty="0">
                <a:latin typeface="微軟正黑體" pitchFamily="34" charset="-120"/>
              </a:rPr>
              <a:t>家庭介紹</a:t>
            </a:r>
          </a:p>
        </p:txBody>
      </p:sp>
      <p:pic>
        <p:nvPicPr>
          <p:cNvPr id="5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" y="1772816"/>
            <a:ext cx="818356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37847"/>
              </p:ext>
            </p:extLst>
          </p:nvPr>
        </p:nvGraphicFramePr>
        <p:xfrm>
          <a:off x="684211" y="2154196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624816" y="823693"/>
            <a:ext cx="7809572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 dirty="0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44289"/>
              </p:ext>
            </p:extLst>
          </p:nvPr>
        </p:nvGraphicFramePr>
        <p:xfrm>
          <a:off x="395538" y="2270056"/>
          <a:ext cx="8343650" cy="2545341"/>
        </p:xfrm>
        <a:graphic>
          <a:graphicData uri="http://schemas.openxmlformats.org/drawingml/2006/table">
            <a:tbl>
              <a:tblPr/>
              <a:tblGrid>
                <a:gridCol w="92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1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251520" y="333375"/>
            <a:ext cx="8712967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8863"/>
            <a:ext cx="8712967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34174"/>
              </p:ext>
            </p:extLst>
          </p:nvPr>
        </p:nvGraphicFramePr>
        <p:xfrm>
          <a:off x="503548" y="1371136"/>
          <a:ext cx="8235639" cy="4722160"/>
        </p:xfrm>
        <a:graphic>
          <a:graphicData uri="http://schemas.openxmlformats.org/drawingml/2006/table">
            <a:tbl>
              <a:tblPr/>
              <a:tblGrid>
                <a:gridCol w="132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聯瑞科技公司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467545" y="530696"/>
            <a:ext cx="8136904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40768"/>
            <a:ext cx="859187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29473"/>
              </p:ext>
            </p:extLst>
          </p:nvPr>
        </p:nvGraphicFramePr>
        <p:xfrm>
          <a:off x="503548" y="1718792"/>
          <a:ext cx="8136904" cy="4015258"/>
        </p:xfrm>
        <a:graphic>
          <a:graphicData uri="http://schemas.openxmlformats.org/drawingml/2006/table">
            <a:tbl>
              <a:tblPr/>
              <a:tblGrid>
                <a:gridCol w="150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擔任使用者與工程師之間的橋樑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擔任系統分析師，分析及撰寫系統規格文件。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參與專案管理，監督各階段的交付內容。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系統開發維運作業。</a:t>
                      </a:r>
                      <a:endParaRPr kumimoji="0" lang="zh-TW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手工藝、瑜珈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759617" y="681743"/>
            <a:ext cx="7775575" cy="725487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1844824"/>
            <a:ext cx="818356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5988"/>
              </p:ext>
            </p:extLst>
          </p:nvPr>
        </p:nvGraphicFramePr>
        <p:xfrm>
          <a:off x="759618" y="2241883"/>
          <a:ext cx="7775575" cy="2628266"/>
        </p:xfrm>
        <a:graphic>
          <a:graphicData uri="http://schemas.openxmlformats.org/drawingml/2006/table">
            <a:tbl>
              <a:tblPr/>
              <a:tblGrid>
                <a:gridCol w="244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PMP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國際專案管理師認證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美國專案管理學會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PMI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2020/09/14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JLPT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日本語檢定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語言訓練測驗中心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600" y="308399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</a:t>
            </a:r>
            <a:r>
              <a:rPr lang="zh-TW" altLang="en-US" sz="3900" b="1" dirty="0" smtClean="0"/>
              <a:t>報告</a:t>
            </a:r>
            <a:r>
              <a:rPr lang="en-US" altLang="zh-TW" sz="3900" b="1" dirty="0" smtClean="0"/>
              <a:t>-</a:t>
            </a:r>
            <a:r>
              <a:rPr lang="zh-TW" altLang="en-US" sz="3900" b="1" dirty="0" smtClean="0"/>
              <a:t>導入</a:t>
            </a:r>
            <a:r>
              <a:rPr lang="en-US" altLang="zh-TW" sz="3900" b="1" dirty="0" smtClean="0"/>
              <a:t>DevOps</a:t>
            </a:r>
            <a:r>
              <a:rPr lang="zh-TW" altLang="en-US" sz="3900" b="1" dirty="0" smtClean="0"/>
              <a:t>背景</a:t>
            </a:r>
            <a:endParaRPr lang="zh-TW" altLang="en-US" sz="3900" b="1" dirty="0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11474"/>
            <a:ext cx="8663882" cy="521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578990" y="1188472"/>
            <a:ext cx="7963099" cy="483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	</a:t>
            </a:r>
            <a:r>
              <a:rPr lang="en-US" altLang="zh-TW" sz="2800" b="1" dirty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 </a:t>
            </a:r>
            <a:endParaRPr lang="zh-TW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marL="108000" algn="l">
              <a:spcAft>
                <a:spcPts val="0"/>
              </a:spcAft>
            </a:pPr>
            <a:endParaRPr lang="en-US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5898" y="1188472"/>
            <a:ext cx="82716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latin typeface="+mj-ea"/>
                <a:ea typeface="+mj-ea"/>
              </a:rPr>
              <a:t>    前言：目前</a:t>
            </a:r>
            <a:r>
              <a:rPr lang="zh-TW" altLang="en-US" sz="2400" dirty="0">
                <a:latin typeface="+mj-ea"/>
                <a:ea typeface="+mj-ea"/>
              </a:rPr>
              <a:t>於現職公司</a:t>
            </a:r>
            <a:r>
              <a:rPr lang="zh-TW" altLang="en-US" sz="2400" dirty="0" smtClean="0">
                <a:latin typeface="+mj-ea"/>
                <a:ea typeface="+mj-ea"/>
              </a:rPr>
              <a:t>進行「</a:t>
            </a:r>
            <a:r>
              <a:rPr lang="zh-TW" altLang="zh-TW" sz="2400" dirty="0" smtClean="0">
                <a:latin typeface="+mj-ea"/>
                <a:ea typeface="+mj-ea"/>
              </a:rPr>
              <a:t>放款</a:t>
            </a:r>
            <a:r>
              <a:rPr lang="zh-TW" altLang="zh-TW" sz="2400" dirty="0">
                <a:latin typeface="+mj-ea"/>
                <a:ea typeface="+mj-ea"/>
              </a:rPr>
              <a:t>貸</a:t>
            </a:r>
            <a:r>
              <a:rPr lang="zh-TW" altLang="zh-TW" sz="2400" dirty="0" smtClean="0">
                <a:latin typeface="+mj-ea"/>
                <a:ea typeface="+mj-ea"/>
              </a:rPr>
              <a:t>中轉換專案</a:t>
            </a:r>
            <a:r>
              <a:rPr lang="zh-TW" altLang="en-US" sz="2400" dirty="0" smtClean="0">
                <a:latin typeface="+mj-ea"/>
                <a:ea typeface="+mj-ea"/>
              </a:rPr>
              <a:t>」，</a:t>
            </a:r>
            <a:r>
              <a:rPr lang="zh-TW" altLang="zh-TW" sz="2400" dirty="0" smtClean="0">
                <a:latin typeface="+mj-ea"/>
                <a:ea typeface="+mj-ea"/>
              </a:rPr>
              <a:t>目的</a:t>
            </a:r>
            <a:r>
              <a:rPr lang="zh-TW" altLang="en-US" sz="2400" dirty="0">
                <a:latin typeface="+mj-ea"/>
                <a:ea typeface="+mj-ea"/>
              </a:rPr>
              <a:t>將為</a:t>
            </a:r>
            <a:r>
              <a:rPr lang="zh-TW" altLang="zh-TW" sz="2400" dirty="0" smtClean="0">
                <a:latin typeface="+mj-ea"/>
                <a:ea typeface="+mj-ea"/>
              </a:rPr>
              <a:t>原先</a:t>
            </a:r>
            <a:r>
              <a:rPr lang="zh-TW" altLang="zh-TW" sz="2400" dirty="0">
                <a:latin typeface="+mj-ea"/>
                <a:ea typeface="+mj-ea"/>
              </a:rPr>
              <a:t>架設</a:t>
            </a:r>
            <a:r>
              <a:rPr lang="zh-TW" altLang="zh-TW" sz="2400" dirty="0" smtClean="0">
                <a:latin typeface="+mj-ea"/>
                <a:ea typeface="+mj-ea"/>
              </a:rPr>
              <a:t>於</a:t>
            </a:r>
            <a:r>
              <a:rPr lang="zh-TW" altLang="en-US" sz="2400" b="1" dirty="0" smtClean="0">
                <a:latin typeface="+mj-ea"/>
                <a:ea typeface="+mj-ea"/>
              </a:rPr>
              <a:t>大型主機</a:t>
            </a:r>
            <a:r>
              <a:rPr lang="en-US" altLang="zh-TW" sz="2400" b="1" dirty="0" smtClean="0">
                <a:latin typeface="+mj-ea"/>
                <a:ea typeface="+mj-ea"/>
              </a:rPr>
              <a:t>AS400</a:t>
            </a:r>
            <a:r>
              <a:rPr lang="zh-TW" altLang="en-US" sz="2400" b="1" dirty="0">
                <a:latin typeface="+mj-ea"/>
                <a:ea typeface="+mj-ea"/>
              </a:rPr>
              <a:t>的</a:t>
            </a:r>
            <a:r>
              <a:rPr lang="zh-TW" altLang="zh-TW" sz="2400" b="1" dirty="0" smtClean="0">
                <a:latin typeface="+mj-ea"/>
                <a:ea typeface="+mj-ea"/>
              </a:rPr>
              <a:t>系統</a:t>
            </a:r>
            <a:r>
              <a:rPr lang="zh-TW" altLang="zh-TW" sz="2400" b="1" dirty="0">
                <a:latin typeface="+mj-ea"/>
                <a:ea typeface="+mj-ea"/>
              </a:rPr>
              <a:t>轉換</a:t>
            </a:r>
            <a:r>
              <a:rPr lang="zh-TW" altLang="zh-TW" sz="2400" b="1" dirty="0" smtClean="0">
                <a:latin typeface="+mj-ea"/>
                <a:ea typeface="+mj-ea"/>
              </a:rPr>
              <a:t>成網頁系統</a:t>
            </a:r>
            <a:r>
              <a:rPr lang="zh-TW" altLang="en-US" sz="2400" dirty="0">
                <a:latin typeface="+mj-ea"/>
                <a:ea typeface="+mj-ea"/>
              </a:rPr>
              <a:t>，</a:t>
            </a:r>
            <a:r>
              <a:rPr lang="zh-TW" altLang="en-US" sz="2400" dirty="0" smtClean="0">
                <a:latin typeface="+mj-ea"/>
                <a:ea typeface="+mj-ea"/>
              </a:rPr>
              <a:t>執行過程導入了</a:t>
            </a:r>
            <a:r>
              <a:rPr lang="en-US" altLang="zh-TW" sz="2400" dirty="0" smtClean="0">
                <a:latin typeface="+mj-ea"/>
                <a:ea typeface="+mj-ea"/>
              </a:rPr>
              <a:t>DevOps</a:t>
            </a:r>
            <a:r>
              <a:rPr lang="zh-TW" altLang="en-US" sz="2400" dirty="0" smtClean="0">
                <a:latin typeface="+mj-ea"/>
                <a:ea typeface="+mj-ea"/>
              </a:rPr>
              <a:t>工具以輔助專案的執行。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轉換原因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系統</a:t>
            </a:r>
            <a:r>
              <a:rPr lang="zh-TW" altLang="en-US" sz="2400" dirty="0">
                <a:latin typeface="+mj-ea"/>
                <a:ea typeface="+mj-ea"/>
              </a:rPr>
              <a:t>老舊硬體已不支援。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會</a:t>
            </a:r>
            <a:r>
              <a:rPr lang="en-US" altLang="zh-TW" sz="2400" dirty="0">
                <a:latin typeface="+mj-ea"/>
                <a:ea typeface="+mj-ea"/>
              </a:rPr>
              <a:t>AS400</a:t>
            </a:r>
            <a:r>
              <a:rPr lang="zh-TW" altLang="en-US" sz="2400" dirty="0">
                <a:latin typeface="+mj-ea"/>
                <a:ea typeface="+mj-ea"/>
              </a:rPr>
              <a:t>的專業人員缺少。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與其他系統介接困難。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資安</a:t>
            </a:r>
            <a:r>
              <a:rPr lang="zh-TW" altLang="en-US" sz="2400">
                <a:latin typeface="+mj-ea"/>
                <a:ea typeface="+mj-ea"/>
              </a:rPr>
              <a:t>疑慮</a:t>
            </a:r>
            <a:r>
              <a:rPr lang="zh-TW" altLang="en-US" sz="2400" smtClean="0">
                <a:latin typeface="+mj-ea"/>
                <a:ea typeface="+mj-ea"/>
              </a:rPr>
              <a:t>。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9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595" y="590644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600" b="1" dirty="0"/>
              <a:t>專業</a:t>
            </a:r>
            <a:r>
              <a:rPr lang="zh-TW" altLang="en-US" sz="3600" b="1" dirty="0" smtClean="0"/>
              <a:t>報告</a:t>
            </a:r>
            <a:r>
              <a:rPr lang="en-US" altLang="zh-TW" sz="3600" b="1" dirty="0" smtClean="0"/>
              <a:t>-DevOps</a:t>
            </a:r>
            <a:r>
              <a:rPr lang="zh-TW" altLang="en-US" sz="3600" b="1" dirty="0" smtClean="0"/>
              <a:t>導入相關</a:t>
            </a:r>
            <a:endParaRPr lang="zh-TW" altLang="en-US" sz="3600" b="1" dirty="0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59" y="1628799"/>
            <a:ext cx="8724430" cy="410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04531"/>
              </p:ext>
            </p:extLst>
          </p:nvPr>
        </p:nvGraphicFramePr>
        <p:xfrm>
          <a:off x="381888" y="1913960"/>
          <a:ext cx="8438583" cy="35252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9712">
                  <a:extLst>
                    <a:ext uri="{9D8B030D-6E8A-4147-A177-3AD203B41FA5}">
                      <a16:colId xmlns:a16="http://schemas.microsoft.com/office/drawing/2014/main" val="323049539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366285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1895994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8455040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47613028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44350637"/>
                    </a:ext>
                  </a:extLst>
                </a:gridCol>
              </a:tblGrid>
              <a:tr h="5687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  <a:latin typeface="+mj-ea"/>
                          <a:ea typeface="+mj-ea"/>
                        </a:rPr>
                        <a:t>導入</a:t>
                      </a:r>
                      <a:endParaRPr lang="en-US" altLang="zh-TW" sz="1600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  <a:latin typeface="+mj-ea"/>
                          <a:ea typeface="+mj-ea"/>
                        </a:rPr>
                        <a:t>時機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j-ea"/>
                          <a:ea typeface="+mj-ea"/>
                        </a:rPr>
                        <a:t>導入工具軟體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j-ea"/>
                          <a:ea typeface="+mj-ea"/>
                        </a:rPr>
                        <a:t>導入目的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j-ea"/>
                          <a:ea typeface="+mj-ea"/>
                        </a:rPr>
                        <a:t>協助重點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j-ea"/>
                          <a:ea typeface="+mj-ea"/>
                        </a:rPr>
                        <a:t>衍生相關問題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j-ea"/>
                          <a:ea typeface="+mj-ea"/>
                        </a:rPr>
                        <a:t>解決方案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134225"/>
                  </a:ext>
                </a:extLst>
              </a:tr>
              <a:tr h="1306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+mj-ea"/>
                          <a:ea typeface="+mj-ea"/>
                        </a:rPr>
                        <a:t>開發</a:t>
                      </a:r>
                      <a:endParaRPr lang="en-US" altLang="zh-TW" sz="1800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+mj-ea"/>
                          <a:ea typeface="+mj-ea"/>
                        </a:rPr>
                        <a:t>階段</a:t>
                      </a:r>
                      <a:endParaRPr lang="zh-TW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文件及知識共享平台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Microsoft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SharePoint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專案透明度</a:t>
                      </a:r>
                      <a:endParaRPr lang="zh-TW" sz="17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增加專案內部的</a:t>
                      </a:r>
                      <a:r>
                        <a:rPr lang="zh-TW" sz="170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橫向溝通</a:t>
                      </a:r>
                      <a:endParaRPr lang="zh-TW" sz="17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程式</a:t>
                      </a:r>
                      <a:r>
                        <a:rPr lang="zh-TW" sz="17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品質不</a:t>
                      </a:r>
                      <a:r>
                        <a:rPr lang="zh-TW" sz="17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佳</a:t>
                      </a:r>
                      <a:r>
                        <a:rPr lang="zh-TW" altLang="en-US" sz="17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、需求不明確</a:t>
                      </a:r>
                      <a:endParaRPr lang="zh-TW" sz="17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補足缺少</a:t>
                      </a:r>
                      <a:r>
                        <a:rPr lang="zh-TW" altLang="en-US" sz="1700" kern="100" dirty="0" smtClean="0">
                          <a:effectLst/>
                          <a:latin typeface="+mj-ea"/>
                          <a:ea typeface="+mj-ea"/>
                        </a:rPr>
                        <a:t>的需求</a:t>
                      </a: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文件</a:t>
                      </a:r>
                      <a:endParaRPr lang="zh-TW" sz="17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92994"/>
                  </a:ext>
                </a:extLst>
              </a:tr>
              <a:tr h="1538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+mj-ea"/>
                          <a:ea typeface="+mj-ea"/>
                        </a:rPr>
                        <a:t>測試</a:t>
                      </a:r>
                      <a:endParaRPr lang="en-US" altLang="zh-TW" sz="1800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+mj-ea"/>
                          <a:ea typeface="+mj-ea"/>
                        </a:rPr>
                        <a:t>階段</a:t>
                      </a:r>
                      <a:endParaRPr lang="zh-TW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HP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QC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Quality Center)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專案</a:t>
                      </a: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品質控</a:t>
                      </a: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管</a:t>
                      </a:r>
                      <a:endParaRPr lang="zh-TW" sz="17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700" kern="100" dirty="0" smtClean="0">
                          <a:effectLst/>
                          <a:latin typeface="+mj-ea"/>
                          <a:ea typeface="+mj-ea"/>
                        </a:rPr>
                        <a:t>依</a:t>
                      </a: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流程</a:t>
                      </a: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做</a:t>
                      </a: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測試</a:t>
                      </a:r>
                      <a:r>
                        <a:rPr lang="zh-TW" altLang="en-US" sz="1700" kern="100" dirty="0" smtClean="0">
                          <a:effectLst/>
                          <a:latin typeface="+mj-ea"/>
                          <a:ea typeface="+mj-ea"/>
                        </a:rPr>
                        <a:t>角</a:t>
                      </a: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色拆分，</a:t>
                      </a:r>
                      <a:r>
                        <a:rPr lang="zh-TW" sz="170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已達成多方</a:t>
                      </a:r>
                      <a:r>
                        <a:rPr lang="zh-TW" sz="1700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測試</a:t>
                      </a:r>
                      <a:r>
                        <a:rPr lang="zh-TW" altLang="en-US" sz="1700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zh-TW" sz="1700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目的</a:t>
                      </a:r>
                      <a:endParaRPr lang="zh-TW" sz="17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測試</a:t>
                      </a:r>
                      <a:r>
                        <a:rPr lang="zh-TW" sz="17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案例無法與現況</a:t>
                      </a:r>
                      <a:r>
                        <a:rPr lang="zh-TW" sz="17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相符</a:t>
                      </a:r>
                      <a:endParaRPr lang="zh-TW" sz="17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增加了解</a:t>
                      </a:r>
                      <a:r>
                        <a:rPr lang="en-US" sz="1700" kern="100" dirty="0">
                          <a:effectLst/>
                          <a:latin typeface="+mj-ea"/>
                          <a:ea typeface="+mj-ea"/>
                        </a:rPr>
                        <a:t>knowhow</a:t>
                      </a:r>
                      <a:r>
                        <a:rPr lang="zh-TW" sz="1700" kern="100" dirty="0">
                          <a:effectLst/>
                          <a:latin typeface="+mj-ea"/>
                          <a:ea typeface="+mj-ea"/>
                        </a:rPr>
                        <a:t>的系統分析</a:t>
                      </a:r>
                      <a:r>
                        <a:rPr lang="zh-TW" sz="1700" kern="100" dirty="0" smtClean="0">
                          <a:effectLst/>
                          <a:latin typeface="+mj-ea"/>
                          <a:ea typeface="+mj-ea"/>
                        </a:rPr>
                        <a:t>師</a:t>
                      </a:r>
                      <a:endParaRPr lang="zh-TW" sz="17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29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0576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7306</TotalTime>
  <Words>519</Words>
  <Application>Microsoft Office PowerPoint</Application>
  <PresentationFormat>如螢幕大小 (4:3)</PresentationFormat>
  <Paragraphs>160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專業報告-導入DevOps背景</vt:lpstr>
      <vt:lpstr>專業報告-DevOps導入相關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林清河</cp:lastModifiedBy>
  <cp:revision>978</cp:revision>
  <cp:lastPrinted>2017-05-03T04:21:48Z</cp:lastPrinted>
  <dcterms:modified xsi:type="dcterms:W3CDTF">2021-04-22T15:24:25Z</dcterms:modified>
</cp:coreProperties>
</file>