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620000" cx="10160000"/>
  <p:notesSz cx="6858000" cy="9144000"/>
  <p:embeddedFontLst>
    <p:embeddedFont>
      <p:font typeface="Libre Baskerville"/>
      <p:regular r:id="rId20"/>
      <p:bold r:id="rId21"/>
      <p: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899C0B-9334-4634-AA3A-B81098C05BA9}">
  <a:tblStyle styleId="{34899C0B-9334-4634-AA3A-B81098C05BA9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fill>
          <a:solidFill>
            <a:srgbClr val="EFCECA"/>
          </a:solidFill>
        </a:fill>
      </a:tcStyle>
    </a:band1H>
    <a:band2H>
      <a:tcTxStyle/>
    </a:band2H>
    <a:band1V>
      <a:tcTxStyle/>
      <a:tcStyle>
        <a:fill>
          <a:solidFill>
            <a:srgbClr val="EFCEC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regular.fntdata"/><Relationship Id="rId22" Type="http://schemas.openxmlformats.org/officeDocument/2006/relationships/font" Target="fonts/LibreBaskerville-italic.fntdata"/><Relationship Id="rId21" Type="http://schemas.openxmlformats.org/officeDocument/2006/relationships/font" Target="fonts/LibreBaskerville-bold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2570" y="77506"/>
            <a:ext cx="10014858" cy="7435779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39333" y="3556000"/>
            <a:ext cx="7112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None/>
              <a:defRPr b="0" i="0" sz="2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None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2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9924" y="1610337"/>
            <a:ext cx="10023930" cy="1697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9924" y="1551911"/>
            <a:ext cx="10023930" cy="13397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9924" y="3307388"/>
            <a:ext cx="10023930" cy="1228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508000" y="1673256"/>
            <a:ext cx="9144000" cy="1633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1016000" y="305153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94000" y="-169333"/>
            <a:ext cx="5080000" cy="8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5232753" y="2438404"/>
            <a:ext cx="6501694" cy="22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855487" y="465669"/>
            <a:ext cx="6501694" cy="6180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016000" y="305153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016000" y="1608667"/>
            <a:ext cx="8636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o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2570" y="77506"/>
            <a:ext cx="10014858" cy="7435779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802570" y="1058334"/>
            <a:ext cx="8636000" cy="15134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802570" y="2831042"/>
            <a:ext cx="8636000" cy="1486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0" i="0" sz="27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889000" y="6858000"/>
            <a:ext cx="4445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 flipH="1" rot="10800000">
            <a:off x="77125" y="2640922"/>
            <a:ext cx="10015017" cy="1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76830" y="2601639"/>
            <a:ext cx="10015312" cy="5079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75896" y="2743200"/>
            <a:ext cx="10016246" cy="5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4"/>
          <p:cNvSpPr/>
          <p:nvPr>
            <p:ph idx="12" type="sldNum"/>
          </p:nvPr>
        </p:nvSpPr>
        <p:spPr>
          <a:xfrm>
            <a:off x="162560" y="6898640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1016000" y="305153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16000" y="1608667"/>
            <a:ext cx="4165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482167" y="1608667"/>
            <a:ext cx="4165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1016000" y="303389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016000" y="1608667"/>
            <a:ext cx="4148667" cy="846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1" i="0" sz="27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5503333" y="1608667"/>
            <a:ext cx="4148667" cy="846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1" i="0" sz="27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6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1016000" y="2497667"/>
            <a:ext cx="414866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5503333" y="2497667"/>
            <a:ext cx="414866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1016000" y="305153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71120" y="77506"/>
            <a:ext cx="10014858" cy="743712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1016000" y="303389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1016000" y="1778000"/>
            <a:ext cx="2116667" cy="4995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110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935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9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3302000" y="1778000"/>
            <a:ext cx="6350000" cy="4995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016000" y="5445056"/>
            <a:ext cx="8128000" cy="58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Source Sans Pro"/>
              <a:buNone/>
              <a:defRPr b="0" i="0" sz="3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016000" y="6050917"/>
            <a:ext cx="812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8767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1105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7972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935"/>
              <a:buFont typeface="Noto Sans Symbols"/>
              <a:buChar char="●"/>
              <a:defRPr b="0" i="0" sz="1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urce Sans Pro"/>
              <a:buChar char="o"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016000" y="6858000"/>
            <a:ext cx="4318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0"/>
          <p:cNvSpPr/>
          <p:nvPr>
            <p:ph idx="12" type="sldNum"/>
          </p:nvPr>
        </p:nvSpPr>
        <p:spPr>
          <a:xfrm>
            <a:off x="162560" y="6898640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 flipH="1" rot="10800000">
            <a:off x="75897" y="5203950"/>
            <a:ext cx="10007600" cy="1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76120" y="5167194"/>
            <a:ext cx="10007377" cy="5079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76123" y="5303583"/>
            <a:ext cx="10007374" cy="54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0"/>
          <p:cNvSpPr/>
          <p:nvPr>
            <p:ph idx="2" type="pic"/>
          </p:nvPr>
        </p:nvSpPr>
        <p:spPr>
          <a:xfrm>
            <a:off x="75898" y="74084"/>
            <a:ext cx="10002081" cy="5090583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1120" y="77506"/>
            <a:ext cx="10014858" cy="743712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16000" y="305153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16000" y="1608667"/>
            <a:ext cx="8636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127" lvl="0" marL="45720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  <a:defRPr b="0" i="0" sz="2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74332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7344" lvl="2" marL="1371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187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0360" lvl="3" marL="18288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Source Sans Pro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11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11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11"/>
              </a:spcBef>
              <a:spcAft>
                <a:spcPts val="0"/>
              </a:spcAft>
              <a:buClr>
                <a:srgbClr val="CAABA9"/>
              </a:buClr>
              <a:buSzPts val="2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858000" y="6879167"/>
            <a:ext cx="2751667" cy="529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016000" y="6858000"/>
            <a:ext cx="440266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862013"/>
            <a:ext cx="8959850" cy="16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20875" y="1289720"/>
            <a:ext cx="8959850" cy="19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1983656" y="1384335"/>
            <a:ext cx="7200900" cy="255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75" lIns="101575" spcFirstLastPara="1" rIns="101575" wrap="square" tIns="50775">
            <a:noAutofit/>
          </a:bodyPr>
          <a:lstStyle/>
          <a:p>
            <a: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1F7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時程管理導讀</a:t>
            </a:r>
            <a:endParaRPr sz="5400">
              <a:solidFill>
                <a:srgbClr val="91F7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2559050" y="4170363"/>
            <a:ext cx="50800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alibri"/>
              <a:buChar char="•"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版本: 第六版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alibri"/>
              <a:buChar char="•"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導讀: 蘇冠綺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57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alibri"/>
              <a:buChar char="•"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日期: 2018/4/28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615504" y="209600"/>
            <a:ext cx="86360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五.發展時程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工具及技術: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2.關鍵鏈法:受限制的資源要徑稱關鍵鏈，增加受限制資源的緩衝期程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3.資優優化: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(1)資源撫平來調整關鍵技術以遷就該項資源的限制,常會造成要徑改變或增加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(2)資源平滑:在不改變要徑或延遲完工日的前提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4.資料分析:分析情境,模擬不同假設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時P113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615504" y="209600"/>
            <a:ext cx="86360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五.發展時程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工具及技術: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2.關鍵鏈法:受限制的資源要徑稱關鍵鏈，增加受限制資源的緩衝期程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3.資優優化: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(1)資源撫平: 調整關鍵技術以遷就該項資源的限制,常會造成要徑改變或增加, 要徑會改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(2)資源平滑:在不改變要徑或延遲完工日的前提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4.資料分析:分析情境,模擬不同假設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時P113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615504" y="209600"/>
            <a:ext cx="86360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五.發展時程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工具及技術: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5.時程壓縮:縮短專案時程,滿足專案範疇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(1)趕工縮程法:增加資源達到時程壓縮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A--------&gt;B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A--------&gt;B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(2)快速跟進法:將活動並行，但有重工風險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A-&gt;C 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B/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時P115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615504" y="209600"/>
            <a:ext cx="86360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六.管制時程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工作績效資料、時程預測值、更新專案管理書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資料分析: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＊趨勢分析:確認績效是改善或惡化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＊變異分析:分析活動的實際開始和完成日期、浮時、計畫…等的差異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績效審查:衡量，比較及分析時程績效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P129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613" y="5497513"/>
            <a:ext cx="2971800" cy="211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296863"/>
            <a:ext cx="9144000" cy="7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4"/>
          <p:cNvSpPr txBox="1"/>
          <p:nvPr>
            <p:ph type="ctrTitle"/>
          </p:nvPr>
        </p:nvSpPr>
        <p:spPr>
          <a:xfrm>
            <a:off x="450850" y="296863"/>
            <a:ext cx="92583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1F73B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91F73B"/>
                </a:solidFill>
                <a:latin typeface="Arial"/>
                <a:ea typeface="Arial"/>
                <a:cs typeface="Arial"/>
                <a:sym typeface="Arial"/>
              </a:rPr>
              <a:t>時間管理一句訣 </a:t>
            </a:r>
            <a:r>
              <a:rPr b="1" i="0" lang="en-US" sz="4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如期完成專案</a:t>
            </a:r>
            <a:endParaRPr b="0" i="0" sz="3800" u="sng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23653" y="296863"/>
            <a:ext cx="8916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0000" y="2768600"/>
            <a:ext cx="3200400" cy="11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9975850" y="3162300"/>
            <a:ext cx="33147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湧浪規劃法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0000" y="3970338"/>
            <a:ext cx="5281613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10160000" y="3522663"/>
            <a:ext cx="5395913" cy="1052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順序圖示法(FS,FF,SS,SF)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相依關係判定(強制,刻意,外部)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考：計算要徑,Float、畫網圖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722688" y="3089275"/>
            <a:ext cx="3203575" cy="112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-3779838" y="3475038"/>
            <a:ext cx="33178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 RBS (資源分解結構)</a:t>
            </a:r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3562350" y="4689475"/>
            <a:ext cx="3203575" cy="168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/>
        </p:nvSpPr>
        <p:spPr>
          <a:xfrm>
            <a:off x="-3619500" y="4827588"/>
            <a:ext cx="3317875" cy="1404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類比估算法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參數估算法 4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三點估算法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PERT</a:t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60000" y="5489575"/>
            <a:ext cx="4471988" cy="168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/>
        </p:nvSpPr>
        <p:spPr>
          <a:xfrm>
            <a:off x="10160000" y="5610225"/>
            <a:ext cx="4586288" cy="1052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要徑法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關鍵鏈法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時程壓縮(縮程,快速跟進)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-2098675" y="6983413"/>
            <a:ext cx="2827338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6績效審查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變異分析</a:t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1473200" y="3140075"/>
            <a:ext cx="1574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-1530350" y="3140075"/>
            <a:ext cx="16891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資源分解</a:t>
            </a:r>
            <a:endParaRPr/>
          </a:p>
        </p:txBody>
      </p:sp>
      <p:graphicFrame>
        <p:nvGraphicFramePr>
          <p:cNvPr id="134" name="Google Shape;134;p14"/>
          <p:cNvGraphicFramePr/>
          <p:nvPr/>
        </p:nvGraphicFramePr>
        <p:xfrm>
          <a:off x="255270" y="1084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{34899C0B-9334-4634-AA3A-B81098C05BA9}</a:tableStyleId>
              </a:tblPr>
              <a:tblGrid>
                <a:gridCol w="2880525"/>
                <a:gridCol w="1512175"/>
                <a:gridCol w="5327900"/>
              </a:tblGrid>
              <a:tr h="5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子流程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五大過程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一句訣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</a:tr>
              <a:tr h="82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1.規劃時程管理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規劃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時程規畫要做好，專案進度能確保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</a:tr>
              <a:tr h="86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2.定義活動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規劃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定義要做什麼活動來完成可交付成果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</a:tr>
              <a:tr h="9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3.排序活動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Source Sans Pro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規劃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誰先誰後說分明，看清楚相依關係，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畫成網路圖才清楚。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</a:tr>
              <a:tr h="86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4.估算活動期程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Source Sans Pro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規劃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以取得的資源，估算各活動工期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</a:tr>
              <a:tr h="86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5.發展時程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Source Sans Pro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規劃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抓要徑，壓時程，建立進度基準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</a:tr>
              <a:tr h="88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6.管制時程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監控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掌握進度狀況，主動改善未達目標者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016000" y="305153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一.規劃時程管理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016000" y="1608667"/>
            <a:ext cx="8636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304797" lvl="0" marL="304797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Noto Sans Symbols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Output:時程管理計畫書</a:t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7" lvl="0" marL="304797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Noto Sans Symbols"/>
              <a:buChar char="●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時程管理計畫建立了發展、監事及管制時程的準則與所需的活動，節錄重點:  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Noto Sans Symbols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＊專案時程模型發展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Noto Sans Symbols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＊準確度等級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Noto Sans Symbols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＊量測單位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Noto Sans Symbols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＊紀錄、維護時程模型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74650" marR="0" rtl="0" algn="r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(時P39)</a:t>
            </a:r>
            <a:endParaRPr/>
          </a:p>
          <a:p>
            <a:pPr indent="0" lvl="1" marL="374650" marR="0" rtl="0" algn="r">
              <a:spcBef>
                <a:spcPts val="411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238" y="2873375"/>
            <a:ext cx="2971800" cy="211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type="title"/>
          </p:nvPr>
        </p:nvSpPr>
        <p:spPr>
          <a:xfrm>
            <a:off x="481648" y="407888"/>
            <a:ext cx="8636000" cy="981968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二.定義活動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81648" y="1389856"/>
            <a:ext cx="9206864" cy="53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活動清單 、活動屬性、里程碑清單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＊WBS產出可交付成果; 定義活動產出活動清單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＊活動不屬於WBS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831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</a:t>
            </a:r>
            <a:r>
              <a:rPr b="0" i="0" lang="en-US" sz="32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利用分解術將工作包分解成各項</a:t>
            </a:r>
            <a:r>
              <a:rPr b="0" i="0" lang="en-US" sz="323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活動</a:t>
            </a:r>
            <a:endParaRPr b="0" i="0" sz="32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51"/>
              <a:buFont typeface="Noto Sans Symbols"/>
              <a:buNone/>
            </a:pPr>
            <a:r>
              <a:rPr b="0" i="0" lang="en-US" sz="32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例如:如湧浪規畫法(迭代式規劃技術)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51"/>
              <a:buFont typeface="Noto Sans Symbols"/>
              <a:buNone/>
            </a:pPr>
            <a:r>
              <a:t/>
            </a:r>
            <a:endParaRPr b="0" i="0" sz="32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51"/>
              <a:buFont typeface="Noto Sans Symbols"/>
              <a:buNone/>
            </a:pPr>
            <a:r>
              <a:t/>
            </a:r>
            <a:endParaRPr b="0" i="0" sz="32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r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r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(時P49~51)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062" y="3826034"/>
            <a:ext cx="8392218" cy="207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615504" y="209600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二.定義活動 的產出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543496" y="1433736"/>
            <a:ext cx="9073008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1.活動清單: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須具體及量化，非專案範圍內活動不應包含在內，並應有活動識別碼及工作範疇說明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2.活動屬性: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具備多重屬性:如識別碼、資源需求、前置活動、接續活動、強制日期、限制條件…等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3.里程碑清單: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列出專案的所有里程碑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強制性(可能是合約要求),可選擇的(依專案要求)</a:t>
            </a:r>
            <a:endParaRPr/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時P55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615504" y="209600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三.排序活動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專案時程網路圖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＊以圖形方式呈現專案的活動及前後的邏輯關係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使用的工具及技術: 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1.順序圖示法，四種相依關係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完成-開始FS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完成-完成SS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開始-開始FF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開始-完成SF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時P63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615504" y="209600"/>
            <a:ext cx="8636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三.排序活動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使用的工具及技術: 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2.判定與整合相依關係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(1) 強制相依關係:硬邏輯，分內外部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(2) 刻意相依關係:軟邏輯，分內外部，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前後順序可由專案團隊自行判斷決定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(3)外部相依關係:非專案活動，不受專案團隊控制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例如:政府單位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(4)內部相依關係:專案團隊可控制的關係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3.提前與延後: 提前以“-”表示; 延後以“+”表示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時P69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615504" y="209600"/>
            <a:ext cx="86360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四.估算活動期程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ouput: </a:t>
            </a:r>
            <a:b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活動期程估算值，預估完成專案所需的活動時間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工具及技術:</a:t>
            </a:r>
            <a:b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1.類比估算法:使用歷史資訊及專家判斷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例如:使用其他公司的經驗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2.參數估算法:可縮放的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例如:組裝每組產品需1小時,500組須500小時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516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3.三點估算法:三角分佈 &amp; Beta分佈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59"/>
              <a:buFont typeface="Noto Sans Symbols"/>
              <a:buNone/>
            </a:pPr>
            <a:r>
              <a:rPr b="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三角: (悲觀時間(P)+最可能時間(M)+樂觀時間(O))/3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59"/>
              <a:buFont typeface="Noto Sans Symbols"/>
              <a:buNone/>
            </a:pPr>
            <a:r>
              <a:rPr b="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Beta:  (悲觀時間(P)+4*最可能時間(M)+樂觀時間(O))/6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202"/>
              <a:buFont typeface="Noto Sans Symbols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時P85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615504" y="209600"/>
            <a:ext cx="86360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1015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五.發展時程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>
            <p:ph idx="12" type="sldNum"/>
          </p:nvPr>
        </p:nvSpPr>
        <p:spPr>
          <a:xfrm>
            <a:off x="162560" y="6900333"/>
            <a:ext cx="508000" cy="5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543496" y="1433736"/>
            <a:ext cx="89289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ouput: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時程基準、專案時程、時程資料、專案行事曆…</a:t>
            </a:r>
            <a:endParaRPr/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＊核可的時程模型＝時程基準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工具及技術: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1.要徑法:找出最常路徑的完成時間，浮時為0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順推法:專案最早開始及最早完成日期；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逆推法:專案最晚開始及最晚完成日期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浮時: LS-ES=LE-EF</a:t>
            </a:r>
            <a:endParaRPr/>
          </a:p>
          <a:p>
            <a:pPr indent="0" lvl="0" marL="0" marR="0" rtl="0" algn="r">
              <a:spcBef>
                <a:spcPts val="644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時P99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