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embeddedFontLst>
    <p:embeddedFont>
      <p:font typeface="Maven Pro" pitchFamily="2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541"/>
  </p:normalViewPr>
  <p:slideViewPr>
    <p:cSldViewPr snapToGrid="0">
      <p:cViewPr>
        <p:scale>
          <a:sx n="109" d="100"/>
          <a:sy n="109" d="100"/>
        </p:scale>
        <p:origin x="1912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讀書會導讀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專案管理架構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闕群霖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專案辦公室</a:t>
            </a:r>
            <a:endParaRPr/>
          </a:p>
        </p:txBody>
      </p:sp>
      <p:sp>
        <p:nvSpPr>
          <p:cNvPr id="4" name="Shape 344">
            <a:extLst>
              <a:ext uri="{FF2B5EF4-FFF2-40B4-BE49-F238E27FC236}">
                <a16:creationId xmlns:a16="http://schemas.microsoft.com/office/drawing/2014/main" id="{94C79C99-59E5-4842-8161-F3A60F84E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67600"/>
            <a:ext cx="6505386" cy="3855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</a:pPr>
            <a:r>
              <a:rPr lang="zh-TW" altLang="en-US" sz="2800" dirty="0">
                <a:solidFill>
                  <a:schemeClr val="bg2"/>
                </a:solidFill>
                <a:latin typeface="+mn-ea"/>
                <a:ea typeface="+mn-ea"/>
              </a:rPr>
              <a:t>支援型</a:t>
            </a:r>
            <a:endParaRPr lang="en-US" altLang="zh-TW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2800" dirty="0">
                <a:solidFill>
                  <a:schemeClr val="bg2"/>
                </a:solidFill>
                <a:latin typeface="+mn-ea"/>
                <a:ea typeface="+mn-ea"/>
              </a:rPr>
              <a:t>管制型</a:t>
            </a:r>
            <a:endParaRPr lang="en-US" altLang="zh-TW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2800" dirty="0">
                <a:solidFill>
                  <a:schemeClr val="bg2"/>
                </a:solidFill>
                <a:latin typeface="+mn-ea"/>
                <a:ea typeface="+mn-ea"/>
              </a:rPr>
              <a:t>指示型</a:t>
            </a:r>
            <a:endParaRPr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生命週期</a:t>
            </a: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461589" y="2484958"/>
            <a:ext cx="4579643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開發生命週期</a:t>
            </a:r>
            <a:endParaRPr sz="24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預測式、迭代式、增量式、調適性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混合式＝預測式＋調適性</a:t>
            </a:r>
            <a:endParaRPr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敏捷式＝迭代式＋增量式</a:t>
            </a:r>
            <a:endParaRPr sz="18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專案生命週期</a:t>
            </a:r>
            <a:endParaRPr sz="24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涵蓋一個或</a:t>
            </a:r>
            <a:r>
              <a:rPr lang="zh-TW" sz="1800" dirty="0">
                <a:solidFill>
                  <a:srgbClr val="0070C0"/>
                </a:solidFill>
              </a:rPr>
              <a:t>多個開發</a:t>
            </a:r>
            <a:r>
              <a:rPr lang="zh-TW" sz="1800" dirty="0"/>
              <a:t>生命週期</a:t>
            </a:r>
            <a:endParaRPr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預測式、調適性</a:t>
            </a:r>
            <a:endParaRPr sz="18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產品生命週期</a:t>
            </a:r>
            <a:endParaRPr sz="24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涵蓋一個或</a:t>
            </a:r>
            <a:r>
              <a:rPr lang="zh-TW" sz="1800" dirty="0">
                <a:solidFill>
                  <a:srgbClr val="0070C0"/>
                </a:solidFill>
              </a:rPr>
              <a:t>多個專案</a:t>
            </a:r>
            <a:r>
              <a:rPr lang="zh-TW" sz="1800" dirty="0"/>
              <a:t>生命週期</a:t>
            </a:r>
            <a:endParaRPr sz="1800" dirty="0"/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2F8EB414-365C-2745-AD50-DC87257EA5F5}"/>
              </a:ext>
            </a:extLst>
          </p:cNvPr>
          <p:cNvCxnSpPr/>
          <p:nvPr/>
        </p:nvCxnSpPr>
        <p:spPr>
          <a:xfrm>
            <a:off x="5582653" y="5125453"/>
            <a:ext cx="3092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DC4C1C68-670B-EF42-AA16-3C40A134E3C0}"/>
              </a:ext>
            </a:extLst>
          </p:cNvPr>
          <p:cNvCxnSpPr>
            <a:cxnSpLocks/>
          </p:cNvCxnSpPr>
          <p:nvPr/>
        </p:nvCxnSpPr>
        <p:spPr>
          <a:xfrm flipV="1">
            <a:off x="5582653" y="2695074"/>
            <a:ext cx="0" cy="2430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54D81C-EC47-5E4B-A0D2-56B0E9FB49E8}"/>
              </a:ext>
            </a:extLst>
          </p:cNvPr>
          <p:cNvSpPr txBox="1"/>
          <p:nvPr/>
        </p:nvSpPr>
        <p:spPr>
          <a:xfrm>
            <a:off x="5967665" y="45246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預測式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C390C1-2D44-6340-A345-0EA6E4583B82}"/>
              </a:ext>
            </a:extLst>
          </p:cNvPr>
          <p:cNvSpPr/>
          <p:nvPr/>
        </p:nvSpPr>
        <p:spPr>
          <a:xfrm>
            <a:off x="7455306" y="45246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/>
              <a:t>迭代式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0EC87C-7530-7B49-B11F-B4E5B4AB8FFF}"/>
              </a:ext>
            </a:extLst>
          </p:cNvPr>
          <p:cNvSpPr/>
          <p:nvPr/>
        </p:nvSpPr>
        <p:spPr>
          <a:xfrm>
            <a:off x="5967665" y="31556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/>
              <a:t>增量式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692652-BBCB-B14C-A1E3-AAA51A3BD71E}"/>
              </a:ext>
            </a:extLst>
          </p:cNvPr>
          <p:cNvSpPr/>
          <p:nvPr/>
        </p:nvSpPr>
        <p:spPr>
          <a:xfrm>
            <a:off x="7455306" y="31556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/>
              <a:t>調適性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06742-5940-A947-99A2-DD35A0ECF089}"/>
              </a:ext>
            </a:extLst>
          </p:cNvPr>
          <p:cNvSpPr/>
          <p:nvPr/>
        </p:nvSpPr>
        <p:spPr>
          <a:xfrm>
            <a:off x="4831091" y="2514302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dirty="0"/>
              <a:t>高</a:t>
            </a:r>
            <a:endParaRPr lang="en-US" altLang="zh-TW" sz="1800" dirty="0"/>
          </a:p>
          <a:p>
            <a:pPr algn="ctr"/>
            <a:r>
              <a:rPr lang="en-US" altLang="zh-TW" sz="1800" dirty="0"/>
              <a:t>(</a:t>
            </a:r>
            <a:r>
              <a:rPr lang="zh-CN" altLang="en-US" sz="1800" dirty="0"/>
              <a:t>多項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EB2C67-D23C-BB45-8226-36678F5D971D}"/>
              </a:ext>
            </a:extLst>
          </p:cNvPr>
          <p:cNvSpPr/>
          <p:nvPr/>
        </p:nvSpPr>
        <p:spPr>
          <a:xfrm>
            <a:off x="8332469" y="5172226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dirty="0"/>
              <a:t>高</a:t>
            </a:r>
            <a:endParaRPr lang="en-US" altLang="zh-TW" sz="1800" dirty="0"/>
          </a:p>
          <a:p>
            <a:pPr algn="ctr"/>
            <a:r>
              <a:rPr lang="en-US" altLang="zh-TW" sz="1800" dirty="0"/>
              <a:t>(</a:t>
            </a:r>
            <a:r>
              <a:rPr lang="zh-CN" altLang="en-US" sz="1800" dirty="0"/>
              <a:t>重複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027513-BF4D-3A45-9840-FE01E4ECCCE8}"/>
              </a:ext>
            </a:extLst>
          </p:cNvPr>
          <p:cNvSpPr/>
          <p:nvPr/>
        </p:nvSpPr>
        <p:spPr>
          <a:xfrm>
            <a:off x="5301300" y="5125453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dirty="0"/>
              <a:t>低</a:t>
            </a:r>
            <a:endParaRPr lang="en-US" altLang="zh-TW" sz="1800" dirty="0"/>
          </a:p>
          <a:p>
            <a:pPr algn="ctr"/>
            <a:r>
              <a:rPr lang="en-US" altLang="zh-TW" sz="1800" dirty="0"/>
              <a:t>(</a:t>
            </a:r>
            <a:r>
              <a:rPr lang="zh-CN" altLang="en-US" sz="1800" dirty="0"/>
              <a:t>一次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A5D706-5C39-134D-8FCC-FC4090CE66D4}"/>
              </a:ext>
            </a:extLst>
          </p:cNvPr>
          <p:cNvSpPr/>
          <p:nvPr/>
        </p:nvSpPr>
        <p:spPr>
          <a:xfrm>
            <a:off x="4835466" y="4791289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0" dirty="0"/>
              <a:t>低</a:t>
            </a:r>
            <a:endParaRPr lang="en-US" altLang="zh-TW" sz="1800" dirty="0"/>
          </a:p>
          <a:p>
            <a:pPr algn="ctr"/>
            <a:r>
              <a:rPr lang="en-US" altLang="zh-TW" sz="1800" dirty="0"/>
              <a:t>(</a:t>
            </a:r>
            <a:r>
              <a:rPr lang="zh-CN" altLang="en-US" sz="1800" dirty="0"/>
              <a:t>一項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669C73-9C75-5849-84DB-C38AA057C382}"/>
              </a:ext>
            </a:extLst>
          </p:cNvPr>
          <p:cNvSpPr/>
          <p:nvPr/>
        </p:nvSpPr>
        <p:spPr>
          <a:xfrm>
            <a:off x="5132060" y="3324353"/>
            <a:ext cx="262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交付頻率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64F837-CB7C-AA42-94A4-7C8B04D4F813}"/>
              </a:ext>
            </a:extLst>
          </p:cNvPr>
          <p:cNvSpPr/>
          <p:nvPr/>
        </p:nvSpPr>
        <p:spPr>
          <a:xfrm>
            <a:off x="6619743" y="51254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/>
              <a:t>變更程度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PMI</a:t>
            </a:r>
            <a:endParaRPr dirty="0"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/>
              <a:t>PMI-isms</a:t>
            </a:r>
            <a:endParaRPr sz="2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altLang="en-US" sz="2400" dirty="0">
                <a:solidFill>
                  <a:srgbClr val="0070C0"/>
                </a:solidFill>
              </a:rPr>
              <a:t>最佳實務</a:t>
            </a:r>
            <a:r>
              <a:rPr lang="zh-CN" altLang="en-US" sz="2400" dirty="0"/>
              <a:t>作法集合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/>
              <a:t>PMI</a:t>
            </a:r>
            <a:r>
              <a:rPr lang="zh-CN" altLang="en-US" sz="2800" dirty="0"/>
              <a:t>人才三角</a:t>
            </a:r>
            <a:endParaRPr sz="2800" dirty="0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D1EB197C-6117-2047-A6E8-E2A3192C914B}"/>
              </a:ext>
            </a:extLst>
          </p:cNvPr>
          <p:cNvSpPr/>
          <p:nvPr/>
        </p:nvSpPr>
        <p:spPr>
          <a:xfrm>
            <a:off x="3657600" y="4198503"/>
            <a:ext cx="2680138" cy="1990604"/>
          </a:xfrm>
          <a:prstGeom prst="triangl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9B5819E-90EE-784E-8DB5-699361458FB1}"/>
              </a:ext>
            </a:extLst>
          </p:cNvPr>
          <p:cNvSpPr txBox="1"/>
          <p:nvPr/>
        </p:nvSpPr>
        <p:spPr>
          <a:xfrm>
            <a:off x="2518934" y="504194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專業專案管理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8CBDFF-385B-CC42-93B7-52A673C067B7}"/>
              </a:ext>
            </a:extLst>
          </p:cNvPr>
          <p:cNvSpPr txBox="1"/>
          <p:nvPr/>
        </p:nvSpPr>
        <p:spPr>
          <a:xfrm>
            <a:off x="4007654" y="627728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策略與商業管理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567AF9-D1AA-CA42-936D-47E2E07F4373}"/>
              </a:ext>
            </a:extLst>
          </p:cNvPr>
          <p:cNvSpPr txBox="1"/>
          <p:nvPr/>
        </p:nvSpPr>
        <p:spPr>
          <a:xfrm>
            <a:off x="5917002" y="5037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領導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專案特徵</a:t>
            </a:r>
            <a:endParaRPr sz="300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●"/>
            </a:pPr>
            <a:r>
              <a:rPr lang="zh-TW" sz="2400" dirty="0">
                <a:solidFill>
                  <a:srgbClr val="0000FF"/>
                </a:solidFill>
              </a:rPr>
              <a:t>暫時性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800" dirty="0"/>
              <a:t>起始與結束</a:t>
            </a:r>
            <a:endParaRPr sz="18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●"/>
            </a:pPr>
            <a:r>
              <a:rPr lang="zh-TW" sz="2400" dirty="0">
                <a:solidFill>
                  <a:srgbClr val="0000FF"/>
                </a:solidFill>
              </a:rPr>
              <a:t>獨特性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800" dirty="0"/>
              <a:t>獨特產品、服務及結果</a:t>
            </a:r>
            <a:endParaRPr sz="18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●"/>
            </a:pPr>
            <a:r>
              <a:rPr lang="zh-TW" sz="2400" dirty="0">
                <a:solidFill>
                  <a:srgbClr val="0000FF"/>
                </a:solidFill>
              </a:rPr>
              <a:t>逐步完善的</a:t>
            </a:r>
            <a:endParaRPr sz="2400" dirty="0">
              <a:solidFill>
                <a:srgbClr val="0000FF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800" dirty="0"/>
              <a:t>逐步細化、越做越好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六重限制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5294700"/>
            <a:ext cx="70305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00"/>
              <a:t>限制是由</a:t>
            </a:r>
            <a:r>
              <a:rPr lang="zh-TW" sz="1600">
                <a:solidFill>
                  <a:srgbClr val="0000FF"/>
                </a:solidFill>
              </a:rPr>
              <a:t>專案經理</a:t>
            </a:r>
            <a:r>
              <a:rPr lang="zh-TW" sz="1600"/>
              <a:t>及</a:t>
            </a:r>
            <a:r>
              <a:rPr lang="zh-TW" sz="1600">
                <a:solidFill>
                  <a:srgbClr val="0000FF"/>
                </a:solidFill>
              </a:rPr>
              <a:t>高階管理者</a:t>
            </a:r>
            <a:r>
              <a:rPr lang="zh-TW" sz="1600"/>
              <a:t>所</a:t>
            </a:r>
            <a:r>
              <a:rPr lang="zh-TW" sz="1600">
                <a:solidFill>
                  <a:srgbClr val="0000FF"/>
                </a:solidFill>
              </a:rPr>
              <a:t>共同確認並訂定</a:t>
            </a:r>
            <a:r>
              <a:rPr lang="zh-TW" sz="1600"/>
              <a:t>出來的</a:t>
            </a:r>
            <a:endParaRPr sz="1600"/>
          </a:p>
        </p:txBody>
      </p:sp>
      <p:sp>
        <p:nvSpPr>
          <p:cNvPr id="291" name="Shape 291"/>
          <p:cNvSpPr/>
          <p:nvPr/>
        </p:nvSpPr>
        <p:spPr>
          <a:xfrm>
            <a:off x="3332000" y="2362075"/>
            <a:ext cx="2373500" cy="2133850"/>
          </a:xfrm>
          <a:prstGeom prst="flowChartPrepa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2579000" y="3246450"/>
            <a:ext cx="75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風險</a:t>
            </a:r>
            <a:endParaRPr sz="1600"/>
          </a:p>
        </p:txBody>
      </p:sp>
      <p:sp>
        <p:nvSpPr>
          <p:cNvPr id="293" name="Shape 293"/>
          <p:cNvSpPr txBox="1"/>
          <p:nvPr/>
        </p:nvSpPr>
        <p:spPr>
          <a:xfrm>
            <a:off x="5705500" y="3246450"/>
            <a:ext cx="75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成本</a:t>
            </a:r>
            <a:endParaRPr sz="1600"/>
          </a:p>
        </p:txBody>
      </p:sp>
      <p:sp>
        <p:nvSpPr>
          <p:cNvPr id="294" name="Shape 294"/>
          <p:cNvSpPr txBox="1"/>
          <p:nvPr/>
        </p:nvSpPr>
        <p:spPr>
          <a:xfrm>
            <a:off x="3332000" y="1996975"/>
            <a:ext cx="75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範疇</a:t>
            </a:r>
            <a:endParaRPr sz="1600" dirty="0"/>
          </a:p>
        </p:txBody>
      </p:sp>
      <p:sp>
        <p:nvSpPr>
          <p:cNvPr id="295" name="Shape 295"/>
          <p:cNvSpPr txBox="1"/>
          <p:nvPr/>
        </p:nvSpPr>
        <p:spPr>
          <a:xfrm>
            <a:off x="5104900" y="1996975"/>
            <a:ext cx="75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時程</a:t>
            </a:r>
            <a:endParaRPr sz="1600"/>
          </a:p>
        </p:txBody>
      </p:sp>
      <p:sp>
        <p:nvSpPr>
          <p:cNvPr id="296" name="Shape 296"/>
          <p:cNvSpPr txBox="1"/>
          <p:nvPr/>
        </p:nvSpPr>
        <p:spPr>
          <a:xfrm>
            <a:off x="3401250" y="4495925"/>
            <a:ext cx="75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資源</a:t>
            </a:r>
            <a:endParaRPr sz="1600"/>
          </a:p>
        </p:txBody>
      </p:sp>
      <p:sp>
        <p:nvSpPr>
          <p:cNvPr id="297" name="Shape 297"/>
          <p:cNvSpPr txBox="1"/>
          <p:nvPr/>
        </p:nvSpPr>
        <p:spPr>
          <a:xfrm>
            <a:off x="5037075" y="4495925"/>
            <a:ext cx="75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品質</a:t>
            </a:r>
            <a:endParaRPr sz="1600"/>
          </a:p>
        </p:txBody>
      </p:sp>
      <p:cxnSp>
        <p:nvCxnSpPr>
          <p:cNvPr id="298" name="Shape 298"/>
          <p:cNvCxnSpPr/>
          <p:nvPr/>
        </p:nvCxnSpPr>
        <p:spPr>
          <a:xfrm>
            <a:off x="3822675" y="2362075"/>
            <a:ext cx="1357800" cy="21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99" name="Shape 299"/>
          <p:cNvCxnSpPr>
            <a:endCxn id="296" idx="0"/>
          </p:cNvCxnSpPr>
          <p:nvPr/>
        </p:nvCxnSpPr>
        <p:spPr>
          <a:xfrm flipH="1">
            <a:off x="3777750" y="2407625"/>
            <a:ext cx="1448400" cy="20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00" name="Shape 300"/>
          <p:cNvCxnSpPr>
            <a:stCxn id="292" idx="3"/>
            <a:endCxn id="293" idx="1"/>
          </p:cNvCxnSpPr>
          <p:nvPr/>
        </p:nvCxnSpPr>
        <p:spPr>
          <a:xfrm>
            <a:off x="3332000" y="3429000"/>
            <a:ext cx="237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專案、專案集、專案組合</a:t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2249731" y="4563475"/>
            <a:ext cx="1186800" cy="547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 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1</a:t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3725806" y="4563475"/>
            <a:ext cx="1186800" cy="547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2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022381" y="3323750"/>
            <a:ext cx="1186800" cy="547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專案集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Program A</a:t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4912606" y="3323750"/>
            <a:ext cx="1186800" cy="5478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專案集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Program B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6802831" y="3323750"/>
            <a:ext cx="1186800" cy="547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Project 3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4912606" y="2130400"/>
            <a:ext cx="1186800" cy="5478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專案組合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Portfolio</a:t>
            </a:r>
            <a:endParaRPr/>
          </a:p>
        </p:txBody>
      </p:sp>
      <p:cxnSp>
        <p:nvCxnSpPr>
          <p:cNvPr id="318" name="Shape 318"/>
          <p:cNvCxnSpPr>
            <a:stCxn id="314" idx="2"/>
            <a:endCxn id="312" idx="0"/>
          </p:cNvCxnSpPr>
          <p:nvPr/>
        </p:nvCxnSpPr>
        <p:spPr>
          <a:xfrm rot="5400000">
            <a:off x="2883631" y="3831200"/>
            <a:ext cx="691800" cy="7725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4" idx="2"/>
            <a:endCxn id="313" idx="0"/>
          </p:cNvCxnSpPr>
          <p:nvPr/>
        </p:nvCxnSpPr>
        <p:spPr>
          <a:xfrm rot="-5400000" flipH="1">
            <a:off x="3621631" y="3865700"/>
            <a:ext cx="691800" cy="7035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Shape 320"/>
          <p:cNvCxnSpPr>
            <a:stCxn id="317" idx="2"/>
            <a:endCxn id="314" idx="0"/>
          </p:cNvCxnSpPr>
          <p:nvPr/>
        </p:nvCxnSpPr>
        <p:spPr>
          <a:xfrm rot="5400000">
            <a:off x="4238056" y="2055850"/>
            <a:ext cx="645600" cy="18903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Shape 321"/>
          <p:cNvCxnSpPr>
            <a:stCxn id="317" idx="2"/>
            <a:endCxn id="315" idx="0"/>
          </p:cNvCxnSpPr>
          <p:nvPr/>
        </p:nvCxnSpPr>
        <p:spPr>
          <a:xfrm rot="-5400000" flipH="1">
            <a:off x="5183506" y="3000700"/>
            <a:ext cx="6456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Shape 322"/>
          <p:cNvCxnSpPr>
            <a:stCxn id="317" idx="2"/>
            <a:endCxn id="316" idx="0"/>
          </p:cNvCxnSpPr>
          <p:nvPr/>
        </p:nvCxnSpPr>
        <p:spPr>
          <a:xfrm rot="-5400000" flipH="1">
            <a:off x="6128356" y="2055850"/>
            <a:ext cx="645600" cy="18903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313">
            <a:extLst>
              <a:ext uri="{FF2B5EF4-FFF2-40B4-BE49-F238E27FC236}">
                <a16:creationId xmlns:a16="http://schemas.microsoft.com/office/drawing/2014/main" id="{D462C7B0-0E58-5149-BAD9-F91B2FB19508}"/>
              </a:ext>
            </a:extLst>
          </p:cNvPr>
          <p:cNvSpPr txBox="1"/>
          <p:nvPr/>
        </p:nvSpPr>
        <p:spPr>
          <a:xfrm>
            <a:off x="2780731" y="5566568"/>
            <a:ext cx="1186800" cy="3625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TW" altLang="en-US" dirty="0"/>
              <a:t>工作包</a:t>
            </a:r>
            <a:endParaRPr lang="en-US" altLang="zh-TW" dirty="0"/>
          </a:p>
        </p:txBody>
      </p:sp>
      <p:sp>
        <p:nvSpPr>
          <p:cNvPr id="15" name="Shape 313">
            <a:extLst>
              <a:ext uri="{FF2B5EF4-FFF2-40B4-BE49-F238E27FC236}">
                <a16:creationId xmlns:a16="http://schemas.microsoft.com/office/drawing/2014/main" id="{886F3567-7BCE-FD4D-B6C6-41F206900729}"/>
              </a:ext>
            </a:extLst>
          </p:cNvPr>
          <p:cNvSpPr txBox="1"/>
          <p:nvPr/>
        </p:nvSpPr>
        <p:spPr>
          <a:xfrm>
            <a:off x="1424041" y="5440446"/>
            <a:ext cx="1186800" cy="547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子</a:t>
            </a:r>
            <a:r>
              <a:rPr lang="zh-TW" dirty="0"/>
              <a:t>專案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Sub</a:t>
            </a:r>
            <a:r>
              <a:rPr lang="zh-TW" dirty="0"/>
              <a:t>Project </a:t>
            </a:r>
            <a:endParaRPr dirty="0"/>
          </a:p>
        </p:txBody>
      </p:sp>
      <p:sp>
        <p:nvSpPr>
          <p:cNvPr id="16" name="Shape 313">
            <a:extLst>
              <a:ext uri="{FF2B5EF4-FFF2-40B4-BE49-F238E27FC236}">
                <a16:creationId xmlns:a16="http://schemas.microsoft.com/office/drawing/2014/main" id="{D10F747A-BB43-624E-81EA-466CFE17382C}"/>
              </a:ext>
            </a:extLst>
          </p:cNvPr>
          <p:cNvSpPr txBox="1"/>
          <p:nvPr/>
        </p:nvSpPr>
        <p:spPr>
          <a:xfrm>
            <a:off x="4156246" y="5566568"/>
            <a:ext cx="1186800" cy="3625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CN" altLang="en-US" dirty="0"/>
              <a:t>工作包</a:t>
            </a:r>
            <a:endParaRPr lang="en-US" altLang="zh-TW" dirty="0"/>
          </a:p>
        </p:txBody>
      </p:sp>
      <p:cxnSp>
        <p:nvCxnSpPr>
          <p:cNvPr id="18" name="Shape 319">
            <a:extLst>
              <a:ext uri="{FF2B5EF4-FFF2-40B4-BE49-F238E27FC236}">
                <a16:creationId xmlns:a16="http://schemas.microsoft.com/office/drawing/2014/main" id="{9C4E1820-5BCA-6341-970A-F3BB889267E6}"/>
              </a:ext>
            </a:extLst>
          </p:cNvPr>
          <p:cNvCxnSpPr>
            <a:cxnSpLocks/>
            <a:stCxn id="312" idx="2"/>
            <a:endCxn id="15" idx="0"/>
          </p:cNvCxnSpPr>
          <p:nvPr/>
        </p:nvCxnSpPr>
        <p:spPr>
          <a:xfrm flipH="1">
            <a:off x="2017441" y="5111275"/>
            <a:ext cx="825690" cy="3291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319">
            <a:extLst>
              <a:ext uri="{FF2B5EF4-FFF2-40B4-BE49-F238E27FC236}">
                <a16:creationId xmlns:a16="http://schemas.microsoft.com/office/drawing/2014/main" id="{350D8A4F-DFC4-D141-8128-CC5EF22FA461}"/>
              </a:ext>
            </a:extLst>
          </p:cNvPr>
          <p:cNvCxnSpPr>
            <a:cxnSpLocks/>
            <a:stCxn id="312" idx="2"/>
            <a:endCxn id="14" idx="0"/>
          </p:cNvCxnSpPr>
          <p:nvPr/>
        </p:nvCxnSpPr>
        <p:spPr>
          <a:xfrm>
            <a:off x="2843131" y="5111275"/>
            <a:ext cx="531000" cy="455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319">
            <a:extLst>
              <a:ext uri="{FF2B5EF4-FFF2-40B4-BE49-F238E27FC236}">
                <a16:creationId xmlns:a16="http://schemas.microsoft.com/office/drawing/2014/main" id="{6FBCD07B-8017-B347-90DE-EBD79FCEBA9B}"/>
              </a:ext>
            </a:extLst>
          </p:cNvPr>
          <p:cNvCxnSpPr>
            <a:cxnSpLocks/>
            <a:stCxn id="312" idx="2"/>
            <a:endCxn id="16" idx="0"/>
          </p:cNvCxnSpPr>
          <p:nvPr/>
        </p:nvCxnSpPr>
        <p:spPr>
          <a:xfrm>
            <a:off x="2843131" y="5111275"/>
            <a:ext cx="1906515" cy="455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313">
            <a:extLst>
              <a:ext uri="{FF2B5EF4-FFF2-40B4-BE49-F238E27FC236}">
                <a16:creationId xmlns:a16="http://schemas.microsoft.com/office/drawing/2014/main" id="{08BB0F2E-C8AA-DC42-B59B-0AEFD2B439FA}"/>
              </a:ext>
            </a:extLst>
          </p:cNvPr>
          <p:cNvSpPr txBox="1"/>
          <p:nvPr/>
        </p:nvSpPr>
        <p:spPr>
          <a:xfrm>
            <a:off x="811816" y="6262250"/>
            <a:ext cx="1186800" cy="3625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TW" altLang="en-US" dirty="0"/>
              <a:t>工作包</a:t>
            </a:r>
            <a:endParaRPr lang="en-US" altLang="zh-TW" dirty="0"/>
          </a:p>
        </p:txBody>
      </p:sp>
      <p:sp>
        <p:nvSpPr>
          <p:cNvPr id="30" name="Shape 313">
            <a:extLst>
              <a:ext uri="{FF2B5EF4-FFF2-40B4-BE49-F238E27FC236}">
                <a16:creationId xmlns:a16="http://schemas.microsoft.com/office/drawing/2014/main" id="{5424B555-9B9B-EA4C-B3D1-E05292C18EA7}"/>
              </a:ext>
            </a:extLst>
          </p:cNvPr>
          <p:cNvSpPr txBox="1"/>
          <p:nvPr/>
        </p:nvSpPr>
        <p:spPr>
          <a:xfrm>
            <a:off x="2187331" y="6262250"/>
            <a:ext cx="1186800" cy="3625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CN" altLang="en-US" dirty="0"/>
              <a:t>工作包</a:t>
            </a:r>
            <a:endParaRPr lang="en-US" altLang="zh-TW" dirty="0"/>
          </a:p>
        </p:txBody>
      </p:sp>
      <p:cxnSp>
        <p:nvCxnSpPr>
          <p:cNvPr id="31" name="Shape 319">
            <a:extLst>
              <a:ext uri="{FF2B5EF4-FFF2-40B4-BE49-F238E27FC236}">
                <a16:creationId xmlns:a16="http://schemas.microsoft.com/office/drawing/2014/main" id="{66915B7D-A60C-1943-8D0F-D37956B5071A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flipH="1">
            <a:off x="1405216" y="5988246"/>
            <a:ext cx="612225" cy="2740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319">
            <a:extLst>
              <a:ext uri="{FF2B5EF4-FFF2-40B4-BE49-F238E27FC236}">
                <a16:creationId xmlns:a16="http://schemas.microsoft.com/office/drawing/2014/main" id="{995E5C95-77A4-0847-8F42-223A17718F48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2017441" y="5988246"/>
            <a:ext cx="763290" cy="2740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1553900" y="2453350"/>
            <a:ext cx="6205500" cy="321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五大過程</a:t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939875" y="3965600"/>
            <a:ext cx="13122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起始</a:t>
            </a:r>
            <a:endParaRPr sz="1800"/>
          </a:p>
        </p:txBody>
      </p:sp>
      <p:sp>
        <p:nvSpPr>
          <p:cNvPr id="330" name="Shape 330"/>
          <p:cNvSpPr/>
          <p:nvPr/>
        </p:nvSpPr>
        <p:spPr>
          <a:xfrm>
            <a:off x="3915900" y="3201200"/>
            <a:ext cx="13122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規劃</a:t>
            </a:r>
            <a:endParaRPr sz="1800"/>
          </a:p>
        </p:txBody>
      </p:sp>
      <p:sp>
        <p:nvSpPr>
          <p:cNvPr id="331" name="Shape 331"/>
          <p:cNvSpPr/>
          <p:nvPr/>
        </p:nvSpPr>
        <p:spPr>
          <a:xfrm>
            <a:off x="3915900" y="4589900"/>
            <a:ext cx="13122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執行</a:t>
            </a:r>
            <a:endParaRPr sz="1800"/>
          </a:p>
        </p:txBody>
      </p:sp>
      <p:sp>
        <p:nvSpPr>
          <p:cNvPr id="332" name="Shape 332"/>
          <p:cNvSpPr/>
          <p:nvPr/>
        </p:nvSpPr>
        <p:spPr>
          <a:xfrm>
            <a:off x="6071425" y="3965600"/>
            <a:ext cx="13122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結束</a:t>
            </a:r>
            <a:endParaRPr sz="1800"/>
          </a:p>
        </p:txBody>
      </p:sp>
      <p:sp>
        <p:nvSpPr>
          <p:cNvPr id="333" name="Shape 333"/>
          <p:cNvSpPr txBox="1"/>
          <p:nvPr/>
        </p:nvSpPr>
        <p:spPr>
          <a:xfrm>
            <a:off x="4235400" y="2556075"/>
            <a:ext cx="673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監控</a:t>
            </a:r>
            <a:endParaRPr sz="1800"/>
          </a:p>
        </p:txBody>
      </p:sp>
      <p:cxnSp>
        <p:nvCxnSpPr>
          <p:cNvPr id="334" name="Shape 334"/>
          <p:cNvCxnSpPr>
            <a:stCxn id="329" idx="3"/>
            <a:endCxn id="330" idx="1"/>
          </p:cNvCxnSpPr>
          <p:nvPr/>
        </p:nvCxnSpPr>
        <p:spPr>
          <a:xfrm rot="10800000" flipH="1">
            <a:off x="3252075" y="3583400"/>
            <a:ext cx="663900" cy="764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Shape 335"/>
          <p:cNvCxnSpPr>
            <a:stCxn id="330" idx="3"/>
          </p:cNvCxnSpPr>
          <p:nvPr/>
        </p:nvCxnSpPr>
        <p:spPr>
          <a:xfrm>
            <a:off x="5228100" y="3583400"/>
            <a:ext cx="249300" cy="707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Shape 336"/>
          <p:cNvCxnSpPr>
            <a:stCxn id="331" idx="1"/>
          </p:cNvCxnSpPr>
          <p:nvPr/>
        </p:nvCxnSpPr>
        <p:spPr>
          <a:xfrm rot="10800000">
            <a:off x="3582900" y="4404500"/>
            <a:ext cx="333000" cy="56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Shape 337"/>
          <p:cNvCxnSpPr>
            <a:endCxn id="331" idx="3"/>
          </p:cNvCxnSpPr>
          <p:nvPr/>
        </p:nvCxnSpPr>
        <p:spPr>
          <a:xfrm rot="5400000">
            <a:off x="5011950" y="4495250"/>
            <a:ext cx="693000" cy="260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Shape 338"/>
          <p:cNvCxnSpPr>
            <a:endCxn id="332" idx="1"/>
          </p:cNvCxnSpPr>
          <p:nvPr/>
        </p:nvCxnSpPr>
        <p:spPr>
          <a:xfrm>
            <a:off x="5511625" y="4347800"/>
            <a:ext cx="55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十大知識領域</a:t>
            </a: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303800" y="1967600"/>
            <a:ext cx="2701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整合</a:t>
            </a:r>
            <a:endParaRPr sz="3000"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範疇</a:t>
            </a:r>
            <a:endParaRPr sz="3000"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時程</a:t>
            </a:r>
            <a:endParaRPr sz="3000"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成本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品質</a:t>
            </a:r>
            <a:endParaRPr sz="3000"/>
          </a:p>
        </p:txBody>
      </p:sp>
      <p:sp>
        <p:nvSpPr>
          <p:cNvPr id="345" name="Shape 345"/>
          <p:cNvSpPr txBox="1"/>
          <p:nvPr/>
        </p:nvSpPr>
        <p:spPr>
          <a:xfrm>
            <a:off x="4507325" y="1967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資源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溝通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風險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採購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利害關係人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2205356" y="5012600"/>
            <a:ext cx="4805044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盛飯時、誠品人、夠風采、尚厲害</a:t>
            </a:r>
            <a:endParaRPr sz="2000" dirty="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n-ea"/>
                <a:ea typeface="+mn-ea"/>
              </a:rPr>
              <a:t>權力形式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344">
            <a:extLst>
              <a:ext uri="{FF2B5EF4-FFF2-40B4-BE49-F238E27FC236}">
                <a16:creationId xmlns:a16="http://schemas.microsoft.com/office/drawing/2014/main" id="{27C45D4D-74E6-334C-BA73-E8E66AAE5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67600"/>
            <a:ext cx="2701500" cy="3855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職位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資訊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參照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情境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個人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關係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專家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sz="3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" name="Shape 345">
            <a:extLst>
              <a:ext uri="{FF2B5EF4-FFF2-40B4-BE49-F238E27FC236}">
                <a16:creationId xmlns:a16="http://schemas.microsoft.com/office/drawing/2014/main" id="{EA6D2B27-7648-8E4E-8D3F-F6E6C7A5151D}"/>
              </a:ext>
            </a:extLst>
          </p:cNvPr>
          <p:cNvSpPr txBox="1"/>
          <p:nvPr/>
        </p:nvSpPr>
        <p:spPr>
          <a:xfrm>
            <a:off x="4507324" y="1967599"/>
            <a:ext cx="3953503" cy="385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</a:rPr>
              <a:t>獎勵導向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</a:rPr>
              <a:t>處罰或強制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</a:rPr>
              <a:t>迎合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</a:rPr>
              <a:t>基於壓力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</a:rPr>
              <a:t>基於愧疚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</a:rPr>
              <a:t>說服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Nunito"/>
              <a:buChar char="●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  <a:cs typeface="Nunito"/>
                <a:sym typeface="Nunito"/>
              </a:rPr>
              <a:t>迴避</a:t>
            </a:r>
            <a:r>
              <a:rPr lang="zh-TW" altLang="en-US" sz="3000" dirty="0">
                <a:latin typeface="+mn-ea"/>
                <a:ea typeface="+mn-ea"/>
              </a:rPr>
              <a:t>的權利</a:t>
            </a:r>
            <a:endParaRPr sz="3000" dirty="0">
              <a:solidFill>
                <a:srgbClr val="0070C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領導風格</a:t>
            </a:r>
            <a:endParaRPr/>
          </a:p>
        </p:txBody>
      </p:sp>
      <p:sp>
        <p:nvSpPr>
          <p:cNvPr id="4" name="Shape 344">
            <a:extLst>
              <a:ext uri="{FF2B5EF4-FFF2-40B4-BE49-F238E27FC236}">
                <a16:creationId xmlns:a16="http://schemas.microsoft.com/office/drawing/2014/main" id="{3168F045-0A71-0940-9928-426449C00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67600"/>
            <a:ext cx="6505386" cy="3855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放任型</a:t>
            </a:r>
            <a:r>
              <a:rPr lang="zh-TW" altLang="en-US" sz="3000" dirty="0">
                <a:solidFill>
                  <a:schemeClr val="bg2"/>
                </a:solidFill>
                <a:latin typeface="+mn-ea"/>
                <a:ea typeface="+mn-ea"/>
              </a:rPr>
              <a:t>領導</a:t>
            </a:r>
            <a:endParaRPr lang="en-US" altLang="zh-TW" sz="3000" dirty="0">
              <a:solidFill>
                <a:schemeClr val="bg2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交易</a:t>
            </a:r>
            <a:r>
              <a:rPr lang="zh-TW" altLang="en-US" sz="3000" dirty="0">
                <a:solidFill>
                  <a:srgbClr val="0070C0"/>
                </a:solidFill>
                <a:latin typeface="+mn-ea"/>
              </a:rPr>
              <a:t>型</a:t>
            </a:r>
            <a:r>
              <a:rPr lang="zh-TW" altLang="en-US" sz="3000" dirty="0">
                <a:solidFill>
                  <a:schemeClr val="bg2"/>
                </a:solidFill>
                <a:latin typeface="+mn-ea"/>
              </a:rPr>
              <a:t>領導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僕人</a:t>
            </a:r>
            <a:r>
              <a:rPr lang="zh-TW" altLang="en-US" sz="3000" dirty="0">
                <a:solidFill>
                  <a:srgbClr val="0070C0"/>
                </a:solidFill>
                <a:latin typeface="+mn-ea"/>
              </a:rPr>
              <a:t>型</a:t>
            </a:r>
            <a:r>
              <a:rPr lang="zh-TW" altLang="en-US" sz="3000" dirty="0">
                <a:solidFill>
                  <a:schemeClr val="bg2"/>
                </a:solidFill>
                <a:latin typeface="+mn-ea"/>
              </a:rPr>
              <a:t>領導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變革</a:t>
            </a:r>
            <a:r>
              <a:rPr lang="zh-TW" altLang="en-US" sz="3000" dirty="0">
                <a:solidFill>
                  <a:srgbClr val="0070C0"/>
                </a:solidFill>
                <a:latin typeface="+mn-ea"/>
              </a:rPr>
              <a:t>型</a:t>
            </a:r>
            <a:r>
              <a:rPr lang="zh-TW" altLang="en-US" sz="3000" dirty="0">
                <a:solidFill>
                  <a:schemeClr val="bg2"/>
                </a:solidFill>
                <a:latin typeface="+mn-ea"/>
              </a:rPr>
              <a:t>領導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魅力</a:t>
            </a:r>
            <a:r>
              <a:rPr lang="zh-TW" altLang="en-US" sz="3000" dirty="0">
                <a:solidFill>
                  <a:srgbClr val="0070C0"/>
                </a:solidFill>
                <a:latin typeface="+mn-ea"/>
              </a:rPr>
              <a:t>型</a:t>
            </a:r>
            <a:r>
              <a:rPr lang="zh-TW" altLang="en-US" sz="3000" dirty="0">
                <a:solidFill>
                  <a:schemeClr val="bg2"/>
                </a:solidFill>
                <a:latin typeface="+mn-ea"/>
              </a:rPr>
              <a:t>領導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0" indent="-419100">
              <a:buSzPts val="3000"/>
            </a:pPr>
            <a:r>
              <a:rPr lang="zh-TW" altLang="en-US" sz="3000" dirty="0">
                <a:solidFill>
                  <a:srgbClr val="0070C0"/>
                </a:solidFill>
                <a:latin typeface="+mn-ea"/>
                <a:ea typeface="+mn-ea"/>
              </a:rPr>
              <a:t>交互</a:t>
            </a:r>
            <a:r>
              <a:rPr lang="zh-TW" altLang="en-US" sz="3000" dirty="0">
                <a:solidFill>
                  <a:srgbClr val="0070C0"/>
                </a:solidFill>
                <a:latin typeface="+mn-ea"/>
              </a:rPr>
              <a:t>型</a:t>
            </a:r>
            <a:r>
              <a:rPr lang="zh-TW" altLang="en-US" sz="3000" dirty="0">
                <a:solidFill>
                  <a:schemeClr val="bg2"/>
                </a:solidFill>
                <a:latin typeface="+mn-ea"/>
              </a:rPr>
              <a:t>領導</a:t>
            </a:r>
            <a:endParaRPr lang="en-US" altLang="zh-TW" sz="300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1" indent="-419100">
              <a:buSzPts val="3000"/>
            </a:pPr>
            <a:r>
              <a:rPr lang="zh-TW" altLang="en-US" sz="2800" dirty="0">
                <a:solidFill>
                  <a:srgbClr val="0070C0"/>
                </a:solidFill>
                <a:latin typeface="+mn-ea"/>
                <a:ea typeface="+mn-ea"/>
              </a:rPr>
              <a:t>交易型＋變革型＋魅力型</a:t>
            </a:r>
            <a:endParaRPr sz="28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組織結構</a:t>
            </a:r>
            <a:endParaRPr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0E0E674-4DD2-684F-AA6B-9224941F8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809" y="3464335"/>
            <a:ext cx="1020763" cy="263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功能式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AFA6CA16-72A2-2042-A8EF-44E1DA378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889" y="3464335"/>
            <a:ext cx="4540469" cy="2631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矩陣式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2620C2B-D1C3-0A49-986A-4133C5B8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659" y="3462747"/>
            <a:ext cx="873125" cy="261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專案式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F39D2E3-A064-F24A-B874-4880F02A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047" y="3985035"/>
            <a:ext cx="99695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弱矩陣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7C94C2EE-B3E6-9C4B-A4BF-802EF89F2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34" y="3985035"/>
            <a:ext cx="11064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平衡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6484E122-221C-4C42-A8A4-CDB99717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097" y="3985035"/>
            <a:ext cx="109855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強矩陣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3CAA2CC8-3BC9-7F40-9421-87323A97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788" y="2665447"/>
            <a:ext cx="14335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專案經理</a:t>
            </a:r>
            <a:endParaRPr lang="zh-TW" altLang="en-US" sz="1800" b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3111FB2E-AD42-3A4E-B422-1EC167178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60" y="2664047"/>
            <a:ext cx="14335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TW" altLang="en-US" sz="1800" dirty="0">
                <a:latin typeface="Arial" charset="0"/>
                <a:ea typeface="新細明體" charset="-120"/>
              </a:rPr>
              <a:t>功能</a:t>
            </a:r>
            <a:r>
              <a:rPr lang="zh-TW" altLang="en-US" sz="18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經理</a:t>
            </a:r>
            <a:endParaRPr lang="zh-TW" altLang="en-US" sz="1800" b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左-右雙向箭號 1">
            <a:extLst>
              <a:ext uri="{FF2B5EF4-FFF2-40B4-BE49-F238E27FC236}">
                <a16:creationId xmlns:a16="http://schemas.microsoft.com/office/drawing/2014/main" id="{AA9A9E8C-93DB-C54D-B4D4-CFE99F0F33F2}"/>
              </a:ext>
            </a:extLst>
          </p:cNvPr>
          <p:cNvSpPr/>
          <p:nvPr/>
        </p:nvSpPr>
        <p:spPr>
          <a:xfrm>
            <a:off x="1008809" y="4382815"/>
            <a:ext cx="7178750" cy="683173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343</Words>
  <Application>Microsoft Macintosh PowerPoint</Application>
  <PresentationFormat>如螢幕大小 (4:3)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Maven Pro</vt:lpstr>
      <vt:lpstr>Arial</vt:lpstr>
      <vt:lpstr>Nunito</vt:lpstr>
      <vt:lpstr>新細明體</vt:lpstr>
      <vt:lpstr>Momentum</vt:lpstr>
      <vt:lpstr>讀書會導讀 專案管理架構</vt:lpstr>
      <vt:lpstr>專案特徵</vt:lpstr>
      <vt:lpstr>六重限制</vt:lpstr>
      <vt:lpstr>專案、專案集、專案組合</vt:lpstr>
      <vt:lpstr>五大過程</vt:lpstr>
      <vt:lpstr>十大知識領域</vt:lpstr>
      <vt:lpstr>權力形式</vt:lpstr>
      <vt:lpstr>領導風格</vt:lpstr>
      <vt:lpstr>組織結構</vt:lpstr>
      <vt:lpstr>專案辦公室</vt:lpstr>
      <vt:lpstr>生命週期</vt:lpstr>
      <vt:lpstr>PMI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讀書會導讀 專案管理架構</dc:title>
  <cp:lastModifiedBy>婷 ♡♥♡姿</cp:lastModifiedBy>
  <cp:revision>7</cp:revision>
  <dcterms:modified xsi:type="dcterms:W3CDTF">2018-04-28T01:25:42Z</dcterms:modified>
</cp:coreProperties>
</file>