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B6E16-8A89-4FB7-B233-A54DC0327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D0B120-64BD-4FF5-B2CF-3D479193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7BB0C-A084-40CC-B1FD-53B551C7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760B9-DD00-426A-9261-926C02E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368FE-E9CF-41DD-984D-67FBF4E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7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E2D4C-ADB8-49E2-BCE2-8F796C1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921769-9CA3-408C-80AC-7742EAA4E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F3CF1-CF91-48CA-8362-5C561543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BBFFB-CBBB-44A3-805B-0B993BC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AC92C5-BF09-45DD-83F4-C66F7CC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9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B4F8AF-3C6E-42AD-95DF-BF9A39F9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05AE1D-BD4C-4699-8B86-2916933C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D8E5A-3706-4548-8E48-9D6EB570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EB0B14-40C5-4E92-A679-78EEF51C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CA7CB-24E5-4E13-8CC7-8399075F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2F93-B78B-4D0D-AAE0-BC18E5C4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2C2D6-5413-4276-9105-F6261895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43EF7C-2443-4419-9FEB-13CCACE2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3D2383-042C-4187-818E-A06E2B63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3A97D-A171-4F88-85BF-50A4F8DD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C9FFF-3293-415E-8719-E81CC22F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50B902-770C-4ABC-A817-B68BEF0D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F4F2A-282C-44D8-9B30-97A1A8B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D3D86-F5E6-4BB5-BFB0-37A1161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09EE7-B291-44F6-AC85-37CD8C4F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452DB-5278-40AA-89B2-21CAD5F9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7FFE2-86EE-433A-AA63-094A1139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C0ACF9-5E99-4C7D-B6F8-4741B5D2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A4937-6B58-42BB-BEA0-03D82A57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06A70F-7E25-4812-A003-79BF079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EA9307-89E2-4514-9C93-96C9AE3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2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8C9D7-E887-4B9F-B7AA-09028377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52247-DB55-439D-8C90-198594E21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0D9056-5A65-4A10-AAA5-F6598069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A7B147-013A-4595-9389-EA851096E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2385A0-C04D-4948-9418-DECED1B3A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A74024-AB62-4CAB-8D65-0479528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88039B-AEE5-4648-AECC-BCE381E5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CFD665-BCB9-4253-8D0B-459FDF1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8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4A145-F1D9-423B-86E4-01E74C73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AFAF06-2324-4462-9C72-EDCAFF6F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03A106-5431-4F08-888B-89FDEDB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862372-492A-482D-845B-FEA4F02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7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C13576-8E02-4BA0-A40B-4945A18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7B2360-156A-4D36-A4E1-C6453E3C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66E38A-C6F2-401F-857C-823435DA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31FFB-E227-4E4F-BF18-FAEC892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3EDC5-BFA5-42A9-BC0C-E9EE722C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7E8D13-7333-48BB-ADF5-17364AF0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86D72C-299A-459C-A15A-EABA61F1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83280D-FBE7-4DBF-9423-02BFDD2A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EF3E79-F61F-4D5D-8BD6-415F268B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9A321-8A1F-4061-83AC-3AD71451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549A70-CFEB-4825-B780-FADD29F4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A0AFF3-7FCF-4F1C-B856-EAC326A9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BAEECF-ED0B-46C0-9F84-A88600A4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3F4B33-4CF4-4CE1-8DDD-78DE7EC3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382FEB-6075-423E-943D-158DA591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A4ED04-5BDB-4188-BF66-D73141F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E710B-BF34-43E3-8978-D70CEC6F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84CF3-12C1-491F-93F3-666D7FFA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EAA2-0E95-45C3-BFD8-1FCABF42836B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E584-09EE-4C70-8E16-09E3B6FBC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9EFD59-437E-4941-91A7-470DB519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9BDB-1689-48EF-811A-34614A713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2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時程、成本、資源 共通的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41A236-159B-4408-A319-3477EB31A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61487"/>
              </p:ext>
            </p:extLst>
          </p:nvPr>
        </p:nvGraphicFramePr>
        <p:xfrm>
          <a:off x="838200" y="1825624"/>
          <a:ext cx="10515600" cy="40806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235328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257378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231204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59093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971545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471996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260851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398558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22816407"/>
                    </a:ext>
                  </a:extLst>
                </a:gridCol>
              </a:tblGrid>
              <a:tr h="1360218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專家判斷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三點估算法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由下而上估算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決策制定</a:t>
                      </a:r>
                    </a:p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</a:t>
                      </a:r>
                    </a:p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58120"/>
                  </a:ext>
                </a:extLst>
              </a:tr>
              <a:tr h="1360218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專家判斷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三點估算法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由下而上估算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專案管理資訊系統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決策制定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43697"/>
                  </a:ext>
                </a:extLst>
              </a:tr>
              <a:tr h="1360218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專家判斷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參數估算法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由下而上估算</a:t>
                      </a:r>
                    </a:p>
                    <a:p>
                      <a:endParaRPr lang="zh-TW" altLang="en-US" b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專案管理資訊系統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08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80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預算元素圖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2603242" y="1940767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4348066" y="2845836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4348066" y="1940767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6092890" y="3480319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6092890" y="2845837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7837714" y="4114799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7837714" y="3480318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</p:spTree>
    <p:extLst>
      <p:ext uri="{BB962C8B-B14F-4D97-AF65-F5344CB8AC3E}">
        <p14:creationId xmlns:p14="http://schemas.microsoft.com/office/powerpoint/2010/main" val="134541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預算元素圖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2603242" y="1940767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4348066" y="2845836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4348066" y="1940767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6092890" y="3480319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6092890" y="2845837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7837714" y="4114799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7837714" y="3480318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</p:spTree>
    <p:extLst>
      <p:ext uri="{BB962C8B-B14F-4D97-AF65-F5344CB8AC3E}">
        <p14:creationId xmlns:p14="http://schemas.microsoft.com/office/powerpoint/2010/main" val="3471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決定預算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817845" y="3032448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817845" y="2127379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4562669" y="3666931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4562669" y="3032449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6307493" y="4301411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6307493" y="3666930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C20A49-F932-4A03-9604-1DC290BADDF8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E63684-CE9F-4CEC-8F92-11DD6CFC7507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EF59B3-F969-4974-B887-DF2CF9150FC8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C85E73-7DBB-4A37-BCA0-71D834CE82D6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46AD67-8CC2-45D0-98DE-9B606ED9C779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58749EA-0B8D-4E63-BD88-DC95BA3E7A24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F4FE6A-D1D2-4630-AF56-A55FBE9B065A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B4772BC-1EC2-4FE9-BEF4-450523428116}"/>
              </a:ext>
            </a:extLst>
          </p:cNvPr>
          <p:cNvCxnSpPr>
            <a:cxnSpLocks/>
          </p:cNvCxnSpPr>
          <p:nvPr/>
        </p:nvCxnSpPr>
        <p:spPr>
          <a:xfrm>
            <a:off x="9374155" y="3778898"/>
            <a:ext cx="0" cy="23326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837D715-79BC-4A6F-8216-38126F1BF284}"/>
              </a:ext>
            </a:extLst>
          </p:cNvPr>
          <p:cNvCxnSpPr>
            <a:cxnSpLocks/>
          </p:cNvCxnSpPr>
          <p:nvPr/>
        </p:nvCxnSpPr>
        <p:spPr>
          <a:xfrm>
            <a:off x="9374155" y="2285444"/>
            <a:ext cx="0" cy="13068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ED405E-10BE-431D-A71F-F03A50357903}"/>
              </a:ext>
            </a:extLst>
          </p:cNvPr>
          <p:cNvSpPr txBox="1"/>
          <p:nvPr/>
        </p:nvSpPr>
        <p:spPr>
          <a:xfrm>
            <a:off x="9374155" y="49933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0E7F61-5A5E-4D98-B461-8826BE5DB629}"/>
              </a:ext>
            </a:extLst>
          </p:cNvPr>
          <p:cNvSpPr txBox="1"/>
          <p:nvPr/>
        </p:nvSpPr>
        <p:spPr>
          <a:xfrm>
            <a:off x="9498022" y="27116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決定預算</a:t>
            </a:r>
          </a:p>
        </p:txBody>
      </p:sp>
      <p:sp>
        <p:nvSpPr>
          <p:cNvPr id="34" name="語音泡泡: 矩形 33">
            <a:extLst>
              <a:ext uri="{FF2B5EF4-FFF2-40B4-BE49-F238E27FC236}">
                <a16:creationId xmlns:a16="http://schemas.microsoft.com/office/drawing/2014/main" id="{96D208F1-94BD-4CED-9B27-8F2EFD450BC5}"/>
              </a:ext>
            </a:extLst>
          </p:cNvPr>
          <p:cNvSpPr/>
          <p:nvPr/>
        </p:nvSpPr>
        <p:spPr>
          <a:xfrm>
            <a:off x="6979298" y="800983"/>
            <a:ext cx="2518724" cy="792379"/>
          </a:xfrm>
          <a:prstGeom prst="wedgeRectCallout">
            <a:avLst>
              <a:gd name="adj1" fmla="val 36688"/>
              <a:gd name="adj2" fmla="val 109146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由下而上估算法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從活動開始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03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決定預算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817845" y="3032448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817845" y="2127379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4562669" y="3666931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4562669" y="3032449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6307493" y="4301411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6307493" y="3666930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3FF3F6A-2FBC-4AC6-84A1-2A63B0EBB7A6}"/>
              </a:ext>
            </a:extLst>
          </p:cNvPr>
          <p:cNvCxnSpPr>
            <a:cxnSpLocks/>
          </p:cNvCxnSpPr>
          <p:nvPr/>
        </p:nvCxnSpPr>
        <p:spPr>
          <a:xfrm>
            <a:off x="9374155" y="2285444"/>
            <a:ext cx="0" cy="38261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899EAB35-7D61-485A-93CD-CCE3870C4919}"/>
              </a:ext>
            </a:extLst>
          </p:cNvPr>
          <p:cNvSpPr/>
          <p:nvPr/>
        </p:nvSpPr>
        <p:spPr>
          <a:xfrm>
            <a:off x="6438122" y="800983"/>
            <a:ext cx="3059900" cy="792379"/>
          </a:xfrm>
          <a:prstGeom prst="wedgeRectCallout">
            <a:avLst>
              <a:gd name="adj1" fmla="val 36688"/>
              <a:gd name="adj2" fmla="val 109146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如果是類比估算法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59B6982-ACAD-4E4A-9316-1C8EC34CC944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2990F07-9803-41CB-85CE-ED1702BE3778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5D9302-A1E0-4772-B4C7-9090B7323542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38D204-9990-4CA3-A219-4C498C54A2CC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45C5AE-152A-4A4B-8B7E-2B6818FD34EE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A646F75-BF2D-47DE-AB79-23DED618C7C0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7F2197-8C97-40AB-ACA2-D7C4CFCDF288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498267-7FE9-4107-B808-983FE5E3145F}"/>
              </a:ext>
            </a:extLst>
          </p:cNvPr>
          <p:cNvSpPr txBox="1"/>
          <p:nvPr/>
        </p:nvSpPr>
        <p:spPr>
          <a:xfrm>
            <a:off x="9498022" y="37042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2264D7-9C89-4299-9171-CED0A25D3F22}"/>
              </a:ext>
            </a:extLst>
          </p:cNvPr>
          <p:cNvSpPr txBox="1"/>
          <p:nvPr/>
        </p:nvSpPr>
        <p:spPr>
          <a:xfrm>
            <a:off x="4465875" y="3744574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決定預算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估算成本的差異？</a:t>
            </a:r>
          </a:p>
        </p:txBody>
      </p:sp>
    </p:spTree>
    <p:extLst>
      <p:ext uri="{BB962C8B-B14F-4D97-AF65-F5344CB8AC3E}">
        <p14:creationId xmlns:p14="http://schemas.microsoft.com/office/powerpoint/2010/main" val="345298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決定預算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817845" y="3032448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817845" y="2127379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4562669" y="3666931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4562669" y="3032449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6307493" y="4301411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6307493" y="3666930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C20A49-F932-4A03-9604-1DC290BADDF8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E63684-CE9F-4CEC-8F92-11DD6CFC7507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EF59B3-F969-4974-B887-DF2CF9150FC8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C85E73-7DBB-4A37-BCA0-71D834CE82D6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46AD67-8CC2-45D0-98DE-9B606ED9C779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58749EA-0B8D-4E63-BD88-DC95BA3E7A24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F4FE6A-D1D2-4630-AF56-A55FBE9B065A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B4772BC-1EC2-4FE9-BEF4-450523428116}"/>
              </a:ext>
            </a:extLst>
          </p:cNvPr>
          <p:cNvCxnSpPr>
            <a:cxnSpLocks/>
          </p:cNvCxnSpPr>
          <p:nvPr/>
        </p:nvCxnSpPr>
        <p:spPr>
          <a:xfrm>
            <a:off x="9374155" y="3778898"/>
            <a:ext cx="0" cy="23326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837D715-79BC-4A6F-8216-38126F1BF284}"/>
              </a:ext>
            </a:extLst>
          </p:cNvPr>
          <p:cNvCxnSpPr>
            <a:cxnSpLocks/>
          </p:cNvCxnSpPr>
          <p:nvPr/>
        </p:nvCxnSpPr>
        <p:spPr>
          <a:xfrm>
            <a:off x="9374155" y="2285444"/>
            <a:ext cx="0" cy="13068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ED405E-10BE-431D-A71F-F03A50357903}"/>
              </a:ext>
            </a:extLst>
          </p:cNvPr>
          <p:cNvSpPr txBox="1"/>
          <p:nvPr/>
        </p:nvSpPr>
        <p:spPr>
          <a:xfrm>
            <a:off x="9374155" y="49933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估算成本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0E7F61-5A5E-4D98-B461-8826BE5DB629}"/>
              </a:ext>
            </a:extLst>
          </p:cNvPr>
          <p:cNvSpPr txBox="1"/>
          <p:nvPr/>
        </p:nvSpPr>
        <p:spPr>
          <a:xfrm>
            <a:off x="9498022" y="2711682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決定預算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匯總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C9A6C6B-42E3-4CE5-A124-47188D2C38D5}"/>
              </a:ext>
            </a:extLst>
          </p:cNvPr>
          <p:cNvCxnSpPr>
            <a:cxnSpLocks/>
          </p:cNvCxnSpPr>
          <p:nvPr/>
        </p:nvCxnSpPr>
        <p:spPr>
          <a:xfrm>
            <a:off x="949154" y="2325859"/>
            <a:ext cx="0" cy="36824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6942ECE-1602-4B5A-8946-21F742B66906}"/>
              </a:ext>
            </a:extLst>
          </p:cNvPr>
          <p:cNvSpPr txBox="1"/>
          <p:nvPr/>
        </p:nvSpPr>
        <p:spPr>
          <a:xfrm>
            <a:off x="812412" y="1552283"/>
            <a:ext cx="10315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決定預算：歷史資訊審查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資金限制平衡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融資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專案資金需求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253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需要動用應變儲備的話？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817845" y="3032448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817845" y="2127379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4562669" y="3666931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4562669" y="3032449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6307493" y="4301411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6307493" y="3666930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C20A49-F932-4A03-9604-1DC290BADDF8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E63684-CE9F-4CEC-8F92-11DD6CFC7507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EF59B3-F969-4974-B887-DF2CF9150FC8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C85E73-7DBB-4A37-BCA0-71D834CE82D6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46AD67-8CC2-45D0-98DE-9B606ED9C779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58749EA-0B8D-4E63-BD88-DC95BA3E7A24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F4FE6A-D1D2-4630-AF56-A55FBE9B065A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B6AF-FEE0-4D43-AD16-9D7F19937C69}"/>
              </a:ext>
            </a:extLst>
          </p:cNvPr>
          <p:cNvSpPr/>
          <p:nvPr/>
        </p:nvSpPr>
        <p:spPr>
          <a:xfrm>
            <a:off x="4470400" y="2790401"/>
            <a:ext cx="1950720" cy="1035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2C2EEA-083D-4376-ADB6-4EDF4C733E31}"/>
              </a:ext>
            </a:extLst>
          </p:cNvPr>
          <p:cNvSpPr/>
          <p:nvPr/>
        </p:nvSpPr>
        <p:spPr>
          <a:xfrm>
            <a:off x="6238966" y="3460375"/>
            <a:ext cx="1950720" cy="1035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1F92151-BB60-411F-AEB3-50D495F17A08}"/>
              </a:ext>
            </a:extLst>
          </p:cNvPr>
          <p:cNvSpPr txBox="1"/>
          <p:nvPr/>
        </p:nvSpPr>
        <p:spPr>
          <a:xfrm>
            <a:off x="6096000" y="2126170"/>
            <a:ext cx="56845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 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可自行決定 是否動用 應變儲備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(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已知的未知風險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978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需要動用管理儲備的話？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744824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817845" y="3032448"/>
            <a:ext cx="1744824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817845" y="2127379"/>
            <a:ext cx="1744824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4562669" y="3666931"/>
            <a:ext cx="1744824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4562669" y="3032449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6307493" y="4301411"/>
            <a:ext cx="1744824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6307493" y="3666930"/>
            <a:ext cx="1744824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C20A49-F932-4A03-9604-1DC290BADDF8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E63684-CE9F-4CEC-8F92-11DD6CFC7507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EF59B3-F969-4974-B887-DF2CF9150FC8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C85E73-7DBB-4A37-BCA0-71D834CE82D6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46AD67-8CC2-45D0-98DE-9B606ED9C779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58749EA-0B8D-4E63-BD88-DC95BA3E7A24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F4FE6A-D1D2-4630-AF56-A55FBE9B065A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B6AF-FEE0-4D43-AD16-9D7F19937C69}"/>
              </a:ext>
            </a:extLst>
          </p:cNvPr>
          <p:cNvSpPr/>
          <p:nvPr/>
        </p:nvSpPr>
        <p:spPr>
          <a:xfrm>
            <a:off x="2714897" y="2062337"/>
            <a:ext cx="1950720" cy="1035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8553CF-3F50-4859-987A-F382DBF86F28}"/>
              </a:ext>
            </a:extLst>
          </p:cNvPr>
          <p:cNvSpPr txBox="1"/>
          <p:nvPr/>
        </p:nvSpPr>
        <p:spPr>
          <a:xfrm>
            <a:off x="5577840" y="2077144"/>
            <a:ext cx="62231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發生了 未知的未知風險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須獲得管理變更程序批准才可動用</a:t>
            </a:r>
          </a:p>
        </p:txBody>
      </p:sp>
    </p:spTree>
    <p:extLst>
      <p:ext uri="{BB962C8B-B14F-4D97-AF65-F5344CB8AC3E}">
        <p14:creationId xmlns:p14="http://schemas.microsoft.com/office/powerpoint/2010/main" val="310481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4A56F-0C72-4C02-BA36-07A3D27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需要動用管理儲備的話？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複習變更管理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BD3DF3-9B8C-4CD0-884E-A98195E25EDB}"/>
              </a:ext>
            </a:extLst>
          </p:cNvPr>
          <p:cNvSpPr/>
          <p:nvPr/>
        </p:nvSpPr>
        <p:spPr>
          <a:xfrm>
            <a:off x="1073021" y="2127379"/>
            <a:ext cx="1099147" cy="406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專案預算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專案資金需求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AE7273E-5E0F-409F-A199-96F549CBED7D}"/>
              </a:ext>
            </a:extLst>
          </p:cNvPr>
          <p:cNvSpPr/>
          <p:nvPr/>
        </p:nvSpPr>
        <p:spPr>
          <a:xfrm>
            <a:off x="2187925" y="3032448"/>
            <a:ext cx="1099147" cy="3163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成本基準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成本匯總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管制帳戶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0340D70-FC60-4C43-AEA6-018A3E4FB862}"/>
              </a:ext>
            </a:extLst>
          </p:cNvPr>
          <p:cNvSpPr/>
          <p:nvPr/>
        </p:nvSpPr>
        <p:spPr>
          <a:xfrm>
            <a:off x="2187925" y="2127379"/>
            <a:ext cx="1099147" cy="905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管理儲備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652E89-4F48-495A-BC57-5BE725E6C041}"/>
              </a:ext>
            </a:extLst>
          </p:cNvPr>
          <p:cNvSpPr/>
          <p:nvPr/>
        </p:nvSpPr>
        <p:spPr>
          <a:xfrm>
            <a:off x="3292669" y="3666931"/>
            <a:ext cx="1099147" cy="2528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3C45D8-E0FB-42AC-875D-3DDE57B5C1DA}"/>
              </a:ext>
            </a:extLst>
          </p:cNvPr>
          <p:cNvSpPr/>
          <p:nvPr/>
        </p:nvSpPr>
        <p:spPr>
          <a:xfrm>
            <a:off x="3292669" y="3032449"/>
            <a:ext cx="1099147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3969EA-44FB-4CD4-9F61-B0F9D34E9B6F}"/>
              </a:ext>
            </a:extLst>
          </p:cNvPr>
          <p:cNvSpPr/>
          <p:nvPr/>
        </p:nvSpPr>
        <p:spPr>
          <a:xfrm>
            <a:off x="4397413" y="4301411"/>
            <a:ext cx="1099147" cy="1894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成本估算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49EF226-846D-4D29-BE72-9D94A2841DCA}"/>
              </a:ext>
            </a:extLst>
          </p:cNvPr>
          <p:cNvSpPr/>
          <p:nvPr/>
        </p:nvSpPr>
        <p:spPr>
          <a:xfrm>
            <a:off x="4397413" y="3666930"/>
            <a:ext cx="1099147" cy="6344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應變儲備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BD104-05CF-47AA-BBDA-0D4B37EC28AE}"/>
              </a:ext>
            </a:extLst>
          </p:cNvPr>
          <p:cNvCxnSpPr>
            <a:cxnSpLocks/>
          </p:cNvCxnSpPr>
          <p:nvPr/>
        </p:nvCxnSpPr>
        <p:spPr>
          <a:xfrm flipH="1">
            <a:off x="559837" y="6195524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6A839A-8F09-4884-91A8-38BC0B33687B}"/>
              </a:ext>
            </a:extLst>
          </p:cNvPr>
          <p:cNvCxnSpPr>
            <a:cxnSpLocks/>
          </p:cNvCxnSpPr>
          <p:nvPr/>
        </p:nvCxnSpPr>
        <p:spPr>
          <a:xfrm flipH="1">
            <a:off x="559837" y="3666930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51FEED-AD7B-4760-A128-605CACE6F8A0}"/>
              </a:ext>
            </a:extLst>
          </p:cNvPr>
          <p:cNvCxnSpPr>
            <a:cxnSpLocks/>
          </p:cNvCxnSpPr>
          <p:nvPr/>
        </p:nvCxnSpPr>
        <p:spPr>
          <a:xfrm flipH="1">
            <a:off x="559837" y="2127379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C20A49-F932-4A03-9604-1DC290BADDF8}"/>
              </a:ext>
            </a:extLst>
          </p:cNvPr>
          <p:cNvCxnSpPr>
            <a:cxnSpLocks/>
          </p:cNvCxnSpPr>
          <p:nvPr/>
        </p:nvCxnSpPr>
        <p:spPr>
          <a:xfrm flipH="1">
            <a:off x="559837" y="3032445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E63684-CE9F-4CEC-8F92-11DD6CFC7507}"/>
              </a:ext>
            </a:extLst>
          </p:cNvPr>
          <p:cNvCxnSpPr>
            <a:cxnSpLocks/>
          </p:cNvCxnSpPr>
          <p:nvPr/>
        </p:nvCxnSpPr>
        <p:spPr>
          <a:xfrm flipH="1">
            <a:off x="559837" y="4301411"/>
            <a:ext cx="1119673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EF59B3-F969-4974-B887-DF2CF9150FC8}"/>
              </a:ext>
            </a:extLst>
          </p:cNvPr>
          <p:cNvSpPr txBox="1"/>
          <p:nvPr/>
        </p:nvSpPr>
        <p:spPr>
          <a:xfrm>
            <a:off x="11756573" y="1885334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C85E73-7DBB-4A37-BCA0-71D834CE82D6}"/>
              </a:ext>
            </a:extLst>
          </p:cNvPr>
          <p:cNvSpPr txBox="1"/>
          <p:nvPr/>
        </p:nvSpPr>
        <p:spPr>
          <a:xfrm>
            <a:off x="11756573" y="27904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46AD67-8CC2-45D0-98DE-9B606ED9C779}"/>
              </a:ext>
            </a:extLst>
          </p:cNvPr>
          <p:cNvSpPr txBox="1"/>
          <p:nvPr/>
        </p:nvSpPr>
        <p:spPr>
          <a:xfrm>
            <a:off x="11766993" y="34668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58749EA-0B8D-4E63-BD88-DC95BA3E7A24}"/>
              </a:ext>
            </a:extLst>
          </p:cNvPr>
          <p:cNvSpPr txBox="1"/>
          <p:nvPr/>
        </p:nvSpPr>
        <p:spPr>
          <a:xfrm>
            <a:off x="11777413" y="413401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F4FE6A-D1D2-4630-AF56-A55FBE9B065A}"/>
              </a:ext>
            </a:extLst>
          </p:cNvPr>
          <p:cNvSpPr txBox="1"/>
          <p:nvPr/>
        </p:nvSpPr>
        <p:spPr>
          <a:xfrm>
            <a:off x="11756573" y="59825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B6AF-FEE0-4D43-AD16-9D7F19937C69}"/>
              </a:ext>
            </a:extLst>
          </p:cNvPr>
          <p:cNvSpPr/>
          <p:nvPr/>
        </p:nvSpPr>
        <p:spPr>
          <a:xfrm>
            <a:off x="2084977" y="2062337"/>
            <a:ext cx="1228851" cy="1035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BB8AE5-985F-4562-9E49-DFA3709814B9}"/>
              </a:ext>
            </a:extLst>
          </p:cNvPr>
          <p:cNvSpPr txBox="1"/>
          <p:nvPr/>
        </p:nvSpPr>
        <p:spPr>
          <a:xfrm>
            <a:off x="5544698" y="2460488"/>
            <a:ext cx="13154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1.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2.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3.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4.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5.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F09B639-FCA1-4632-AE01-C1CF076660E5}"/>
              </a:ext>
            </a:extLst>
          </p:cNvPr>
          <p:cNvSpPr txBox="1"/>
          <p:nvPr/>
        </p:nvSpPr>
        <p:spPr>
          <a:xfrm>
            <a:off x="6786633" y="2467236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提出變更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010FBF-DB7C-4E59-BEE0-FA95ABE5EABA}"/>
              </a:ext>
            </a:extLst>
          </p:cNvPr>
          <p:cNvSpPr txBox="1"/>
          <p:nvPr/>
        </p:nvSpPr>
        <p:spPr>
          <a:xfrm>
            <a:off x="9292875" y="2452968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(PM)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069D9D1-9102-421C-A06C-F05651B808D4}"/>
              </a:ext>
            </a:extLst>
          </p:cNvPr>
          <p:cNvSpPr txBox="1"/>
          <p:nvPr/>
        </p:nvSpPr>
        <p:spPr>
          <a:xfrm>
            <a:off x="6774384" y="2962173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記錄變更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699632-40C7-4505-B25E-92101D018E6D}"/>
              </a:ext>
            </a:extLst>
          </p:cNvPr>
          <p:cNvSpPr txBox="1"/>
          <p:nvPr/>
        </p:nvSpPr>
        <p:spPr>
          <a:xfrm>
            <a:off x="9280626" y="2947905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專案團隊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2618A5-0E09-4BFE-B9C4-18E7E172B789}"/>
              </a:ext>
            </a:extLst>
          </p:cNvPr>
          <p:cNvSpPr txBox="1"/>
          <p:nvPr/>
        </p:nvSpPr>
        <p:spPr>
          <a:xfrm>
            <a:off x="6738427" y="3421971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告知影響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E89F93-9A0E-46E6-85D8-D507FEBC3F2E}"/>
              </a:ext>
            </a:extLst>
          </p:cNvPr>
          <p:cNvSpPr txBox="1"/>
          <p:nvPr/>
        </p:nvSpPr>
        <p:spPr>
          <a:xfrm>
            <a:off x="9244669" y="340770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專案團隊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5ED970-2386-4645-B0DC-4C8A72648273}"/>
              </a:ext>
            </a:extLst>
          </p:cNvPr>
          <p:cNvSpPr txBox="1"/>
          <p:nvPr/>
        </p:nvSpPr>
        <p:spPr>
          <a:xfrm>
            <a:off x="6738427" y="3827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變更審查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C9DF7C-597E-4EDA-BED4-74ED62C3F752}"/>
              </a:ext>
            </a:extLst>
          </p:cNvPr>
          <p:cNvSpPr txBox="1"/>
          <p:nvPr/>
        </p:nvSpPr>
        <p:spPr>
          <a:xfrm>
            <a:off x="9244669" y="3813217"/>
            <a:ext cx="3021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CCB 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視審查層級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E3F4D1-0D22-42E6-A6D4-0CD3A907DE1E}"/>
              </a:ext>
            </a:extLst>
          </p:cNvPr>
          <p:cNvSpPr txBox="1"/>
          <p:nvPr/>
        </p:nvSpPr>
        <p:spPr>
          <a:xfrm>
            <a:off x="6754743" y="4275509"/>
            <a:ext cx="3169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後續處理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5-1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更新計劃書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5-2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通知利害關係人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5-3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追蹤變更的執行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D9A88B8-ED15-46EB-87C7-453470F0EDE1}"/>
              </a:ext>
            </a:extLst>
          </p:cNvPr>
          <p:cNvSpPr txBox="1"/>
          <p:nvPr/>
        </p:nvSpPr>
        <p:spPr>
          <a:xfrm>
            <a:off x="9895679" y="4589350"/>
            <a:ext cx="109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PM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PM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PM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60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549</Words>
  <Application>Microsoft Office PowerPoint</Application>
  <PresentationFormat>寬螢幕</PresentationFormat>
  <Paragraphs>252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時程、成本、資源 共通的TT</vt:lpstr>
      <vt:lpstr>預算元素圖</vt:lpstr>
      <vt:lpstr>預算元素圖</vt:lpstr>
      <vt:lpstr>估算成本  決定預算</vt:lpstr>
      <vt:lpstr>估算成本  決定預算</vt:lpstr>
      <vt:lpstr>估算成本  決定預算</vt:lpstr>
      <vt:lpstr>需要動用應變儲備的話？</vt:lpstr>
      <vt:lpstr>需要動用管理儲備的話？</vt:lpstr>
      <vt:lpstr>需要動用管理儲備的話？(複習變更管理)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時程、成本、資源 共通的TT</dc:title>
  <dc:creator>Alien Liao</dc:creator>
  <cp:lastModifiedBy>Alien Liao</cp:lastModifiedBy>
  <cp:revision>24</cp:revision>
  <dcterms:created xsi:type="dcterms:W3CDTF">2020-05-02T04:26:59Z</dcterms:created>
  <dcterms:modified xsi:type="dcterms:W3CDTF">2020-05-02T13:23:35Z</dcterms:modified>
</cp:coreProperties>
</file>