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Arial Black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ArialBlack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SzPts val="2550"/>
              <a:buFont typeface="Noto Sans Symbols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7" name="Google Shape;7;p1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 txBox="1"/>
            <p:nvPr/>
          </p:nvSpPr>
          <p:spPr>
            <a:xfrm>
              <a:off x="1716087" y="1690687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" name="Google Shape;9;p1"/>
            <p:cNvGrpSpPr/>
            <p:nvPr/>
          </p:nvGrpSpPr>
          <p:grpSpPr>
            <a:xfrm>
              <a:off x="0" y="1066800"/>
              <a:ext cx="2867024" cy="3157537"/>
              <a:chOff x="0" y="1066800"/>
              <a:chExt cx="2867024" cy="3157537"/>
            </a:xfrm>
          </p:grpSpPr>
          <p:sp>
            <p:nvSpPr>
              <p:cNvPr id="10" name="Google Shape;10;p1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"/>
              <p:cNvSpPr txBox="1"/>
              <p:nvPr/>
            </p:nvSpPr>
            <p:spPr>
              <a:xfrm>
                <a:off x="1716087" y="1690687"/>
                <a:ext cx="574675" cy="64293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"/>
              <p:cNvSpPr txBox="1"/>
              <p:nvPr/>
            </p:nvSpPr>
            <p:spPr>
              <a:xfrm>
                <a:off x="2281237" y="1066800"/>
                <a:ext cx="585787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>
                <a:off x="2281237" y="1690687"/>
                <a:ext cx="585787" cy="64293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1716087" y="2324100"/>
                <a:ext cx="574675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573087" y="2947987"/>
                <a:ext cx="576262" cy="64452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1141412" y="2947987"/>
                <a:ext cx="584200" cy="6445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0" y="0"/>
            <a:ext cx="9144000" cy="546100"/>
            <a:chOff x="0" y="0"/>
            <a:chExt cx="9144000" cy="546100"/>
          </a:xfrm>
        </p:grpSpPr>
        <p:sp>
          <p:nvSpPr>
            <p:cNvPr id="35" name="Google Shape;35;p3"/>
            <p:cNvSpPr txBox="1"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 txBox="1"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 txBox="1"/>
            <p:nvPr/>
          </p:nvSpPr>
          <p:spPr>
            <a:xfrm>
              <a:off x="409575" y="134937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 txBox="1"/>
            <p:nvPr/>
          </p:nvSpPr>
          <p:spPr>
            <a:xfrm>
              <a:off x="547687" y="0"/>
              <a:ext cx="139700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 txBox="1"/>
            <p:nvPr/>
          </p:nvSpPr>
          <p:spPr>
            <a:xfrm>
              <a:off x="547687" y="134937"/>
              <a:ext cx="139700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274637" y="274637"/>
              <a:ext cx="136525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131762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274637" y="409575"/>
              <a:ext cx="136525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資源管理導讀 </a:t>
            </a:r>
            <a:r>
              <a:rPr b="0" i="0" lang="en-US" sz="3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baseline="30000" i="0" lang="en-US" sz="3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br>
              <a:rPr b="0" baseline="30000" i="0" lang="en-US" sz="3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廖芳敏</a:t>
            </a:r>
            <a:b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2018/05/12</a:t>
            </a:r>
            <a:endParaRPr/>
          </a:p>
        </p:txBody>
      </p:sp>
      <p:sp>
        <p:nvSpPr>
          <p:cNvPr id="115" name="Google Shape;115;p14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SzPts val="255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9.1 規劃資源管理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95287" y="1916112"/>
            <a:ext cx="822960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資源管理計畫書                                      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(包含1辨識資源、2獲得資源、3角色與責任、4專案組織圖、5專案團隊資源管理、6人員的定義/獲得/管理及最終解編、7團隊發展方法、8表彰計畫書、9訓練策略、10資源管制)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團隊章程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專案文件更新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9.2 估算活動資源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179375" y="1916099"/>
            <a:ext cx="8675700" cy="4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一句訣:活動需要人、機、材，所需種類、數量、 何時需要先算好。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專案管理計畫書(資源管理計畫書、範疇基準)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專案文件(活動屬性、活動清單、假設紀錄、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/>
              <a:t>        成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本估算)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企業環境因素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組織過程資產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9.2 估算活動資源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179387" y="1916112"/>
            <a:ext cx="8675687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T&amp;T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專家判斷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由下往上估算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類比估算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參數估算法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資料分析(備選方案分析)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專案管理資訊系統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會議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9.2 估算活動資源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179387" y="1916112"/>
            <a:ext cx="8675687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資源需求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估算基礎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資源分解結構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專案文件更新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457200" y="457200"/>
            <a:ext cx="8229600" cy="1100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9.3 獲得資源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233362" y="1533525"/>
            <a:ext cx="8675687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一句訣:資源齊到位，彼此好做事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專案管理計畫書(資源管理計畫書、採購管理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計畫書、成本基準)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專案文件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企業環境因素(組織結構:功能式、矩陣式或專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案式)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組織過程資產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457200" y="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9.3 獲得資源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468312" y="1196975"/>
            <a:ext cx="822960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T&amp;T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決策制定(多準則決策分析)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lang="en-US"/>
              <a:t>  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評選準則包含:可用性、能力、成本、經驗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lang="en-US"/>
              <a:t>  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對團隊資源特定的評選準則:態度、技能、知識、國際化因素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人際關係與團隊技巧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預分派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虛擬團隊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9.3 獲得資源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77600" y="1562598"/>
            <a:ext cx="8229600" cy="5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實體資源分派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專案團隊分派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資源行事曆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變更申請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專案管理計畫書更新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專案文件更新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企業環境因素更新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組織過程資產更新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457200" y="457200"/>
            <a:ext cx="822960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9.4 發展團隊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457200" y="1474250"/>
            <a:ext cx="8229600" cy="53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一句訣:開始發揮松鼠、海狸及野雁精神形成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共好團隊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專案管理計畫書(資源管理計畫書)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專案文件(專案團隊分派、資源行事曆、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經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            驗學習登錄表、專案時程、團隊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            章程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企業環境因素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組織過程資產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468312" y="188912"/>
            <a:ext cx="8229600" cy="836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9.4 發展團隊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468300" y="866450"/>
            <a:ext cx="8229600" cy="5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T&amp;T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集中作業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虛擬團隊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溝通科技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人際關係與團隊技巧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(動機、協商、影響 </a:t>
            </a:r>
            <a:endParaRPr b="0" i="0" sz="32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                                   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力、 衝突管理)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表彰與獎勵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訓練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個人與團隊評量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(工具:態度問卷調查/特定評估/結構化的面談/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能力測驗/焦點團體)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會議(參與人員:專案經理與專案團隊)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457200" y="457200"/>
            <a:ext cx="82296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9.4 發展團隊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457200" y="1412875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團隊發展五階段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1.組建階段Forming:團隊獨立，心態不開放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2.風暴階段Storming:磨合內耗(1+1&lt;2)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3.正軌階段Norming:團隊開始共同工作，開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始產生信任(1+1=2)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4.風采階段Performing:團隊綜效產生，互相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依賴、成為高戰力的團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隊(1+1&gt;2)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5.解散階段Adjourning:團隊完成工作而離開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" y="260350"/>
            <a:ext cx="9102725" cy="644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9.4 發展團隊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團隊績效評量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變更申請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專案管理計畫書更新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專案文件更新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企業環境因素更新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組織過程資產更新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457200"/>
            <a:ext cx="8229600" cy="45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9.5 管理團隊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457200" y="1052512"/>
            <a:ext cx="8229600" cy="580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一句訣:追蹤成員績效，回饋成員表現，解決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紛爭衝突，提高團隊績效。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專案管理計畫書(資源管理計畫書)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專案文件(議題紀錄、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經驗學習登錄表、專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             案團隊分派、團隊章程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工作績效報告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團隊績效評量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企業環境因素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組織過程資產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68312" y="476250"/>
            <a:ext cx="8229600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9.5 管理團隊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468312" y="1412875"/>
            <a:ext cx="8229600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T&amp;T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人際關係與團隊技巧(衝突管理、情緒智商、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影響 </a:t>
            </a:r>
            <a:endParaRPr b="0" i="0" sz="2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</a:rPr>
              <a:t>                                     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力、領導力、決策制定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專案管理資訊系統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9.5 管理團隊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457200" y="1211262"/>
            <a:ext cx="8229600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化解衝突的技術</a:t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7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合作/問題解決((Collaborate/Problem solve)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75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5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-開誠佈公解決問題，彙總各方意見以產生共識，帶來雙贏(Win-Win)的結果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7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緩和/接納(Smooth / Accommodate)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75"/>
              <a:buFont typeface="Noto Sans Symbols"/>
              <a:buNone/>
            </a:pPr>
            <a:r>
              <a:rPr b="0" i="0" lang="en-US" sz="25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-採相同點避開差異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7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擱置/迴避(Withdrawal/Avoid)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75"/>
              <a:buFont typeface="Noto Sans Symbols"/>
              <a:buNone/>
            </a:pPr>
            <a:r>
              <a:rPr b="0" i="0" lang="en-US" sz="25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-從衝突中撤離而未解決問題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7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強迫/命令(Force/Direct)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75"/>
              <a:buFont typeface="Noto Sans Symbols"/>
              <a:buNone/>
            </a:pPr>
            <a:r>
              <a:rPr b="0" i="0" lang="en-US" sz="25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-帶來贏-輸(Win-Lose)的結果，用於解決較緊急的問題</a:t>
            </a:r>
            <a:endParaRPr b="0" i="0" sz="2500" u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7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妥協/和解(Compromise/Reconcile)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75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-採第三方案讓大家接受，帶來雙輸(Lose-Lose)的結果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75"/>
              <a:buFont typeface="Noto Sans Symbols"/>
              <a:buNone/>
            </a:pPr>
            <a:r>
              <a:rPr b="0" i="0" lang="en-US" sz="25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  <a:p>
            <a:pPr indent="119062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75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7" lvl="0" marL="3429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75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9.5 管理團隊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變更申請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專案管理計畫書更新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專案文件更新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企業環境因素更新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457200" y="457200"/>
            <a:ext cx="82296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9.6 管制資源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457200" y="1196975"/>
            <a:ext cx="8229600" cy="56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一句訣:檢視資源運用效率，比對預期實際落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差並修正。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專案管理計畫書(資源管理計畫書)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專案文件(實體資源分派、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經驗學習登錄 </a:t>
            </a:r>
            <a:endParaRPr b="0" i="0" sz="32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    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表、議題紀錄、專案時程、資源需求、資 </a:t>
            </a:r>
            <a:endParaRPr b="0" i="0" sz="32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    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源分解結構、風險登錄表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工作績效資料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協議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組織過程資產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457200" y="457200"/>
            <a:ext cx="8229600" cy="1100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9.6 管制資源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457200" y="1557337"/>
            <a:ext cx="82296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T&amp;T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資料分析(備選方案分析、成本效益分析、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績效審查、趨勢分析)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問題解決(識別問題、定義問題、調查、分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析、解決、檢查解決方案)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人際關係與團隊技巧(協商、影響力)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專案管理資訊系統(用於監視資源使用效率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的資源管理或時程軟體)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9.6 管制資源</a:t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工作績效資訊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變更申請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專案管理計畫書更新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專案文件更新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1187450" y="2060575"/>
            <a:ext cx="6659562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Noto Sans Symbols"/>
              <a:buNone/>
            </a:pPr>
            <a:r>
              <a:rPr b="0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報告完畢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Noto Sans Symbols"/>
              <a:buNone/>
            </a:pPr>
            <a:r>
              <a:rPr b="0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敬請指教</a:t>
            </a:r>
            <a:endParaRPr b="0" i="0" sz="6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Noto Sans Symbols"/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1950" y="0"/>
            <a:ext cx="95059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457200" y="457200"/>
            <a:ext cx="8229600" cy="102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9.1 規劃資源管理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179387" y="1484312"/>
            <a:ext cx="8675687" cy="537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一句訣:盤點需要哪些資源，資源運用規劃好，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資源獲取沒煩惱。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專案章程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專案管理計畫書(品質管理計畫書/範疇基準)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專案文件(需求相關文件、</a:t>
            </a: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利害關係人登錄表、專案時程、風險登錄表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企業環境因素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組織過程資產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0"/>
            <a:ext cx="8229600" cy="198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9.1 規劃資源管理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68312" y="1773237"/>
            <a:ext cx="82296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T&amp;T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專家判斷</a:t>
            </a:r>
            <a:r>
              <a:rPr b="0" i="0" lang="en-US" sz="3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資料呈現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(階層圖、責任指派矩陣、文字導向的格式)</a:t>
            </a: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組織理論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會議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57200" y="333375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9.1 規劃資源管理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457200" y="985837"/>
            <a:ext cx="8229600" cy="587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角色與責任(R&amp;R)有下列三種格式: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階層式:用以表示高階的角色，例:組織分解結構(OBS)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OBS:科層式組織圖。以階層式的圖形方式顯示企業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現有的部門或單位所負責的工作包或活動。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(企業現有組織架構；無法使用RACI故表述能力較差)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矩陣式:用以看出由內部及外部資源組成的團隊，例:責任指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派矩陣(RAM)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High-level RAM(高階責任指派矩陣) &amp; Lower-level RAM (低階責任指派矩陣)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比較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RAM:矩陣式表格。以矩陣式的表格方式顯示專案團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  隊小組或成員所負責的工作包或活動。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  (因應專案而成立；可使用RACI故表述能力</a:t>
            </a:r>
            <a:r>
              <a:rPr b="0" i="0" lang="en-US" sz="20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較佳</a:t>
            </a:r>
            <a:r>
              <a:rPr b="0" i="0" lang="en-US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純文字:用以描述成員詳細的責位，例:純文字格式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純文字格式:以大綱的文字方式，提供責任、職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       權、職能及資格的資訊。 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9.1 規劃資源管理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95287" y="1628775"/>
            <a:ext cx="8229600" cy="454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其中激勵理論又分為五種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5-1.馬斯洛五需求階層理論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由低階需求排至高階需求依序為生理上、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安全上、社交上、社會地位、自我實現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5-2.麥克里蘭三需求理論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需求類型分為:權力需求、關係需求、成就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需求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9.1 規劃資源管理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457200" y="1773237"/>
            <a:ext cx="8229600" cy="40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5-3.麥克里葛理論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X理論(X代表人性本惡)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管理的傳統觀點，由上而下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經理人:控制員工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員    工:假設員工天生不喜歡工作/不負責任，需鞭策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Y理論(Y與勝利手勢相同)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經理人:創造讓員工達成目標的舞台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員    工:假設員工賦予責任目標，員工會自我要求與控制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9.1 規劃資源管理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62877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5-4.赫茲伯格激勵理論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保健因子(Hygiene)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*薪資、工作環境、主管的關係、工作條件；不良的保健因子會喪失動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力，例:薪資太少，保健因子增加，動力增加不大，例:良好的工作環境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激勵因子(Motivator)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*激勵因子增加，動力增加很大，例:獎勵、晉升、工作成就、專業肯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定、賦予責任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5-5.期望理論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*員工相信努力會產生績效並得到相對等的回饋才能維特其生產力，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若沒獲得期望報酬，動力消失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