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5"/>
    <p:sldMasterId id="2147483667" r:id="rId6"/>
    <p:sldMasterId id="214748366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6858000" cx="9144000"/>
  <p:notesSz cx="7162800" cy="117348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697">
          <p15:clr>
            <a:srgbClr val="000000"/>
          </p15:clr>
        </p15:guide>
        <p15:guide id="2" pos="225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1C3B16-7C3A-4BBE-B528-8613FA689C29}">
  <a:tblStyle styleId="{F71C3B16-7C3A-4BBE-B528-8613FA689C2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697" orient="horz"/>
        <p:guide pos="225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ArialBlack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03562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59237" y="0"/>
            <a:ext cx="3103562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149012"/>
            <a:ext cx="3103562" cy="585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59237" y="11149012"/>
            <a:ext cx="3103562" cy="585787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107975" spcFirstLastPara="1" rIns="107975" wrap="square" tIns="53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Black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954087" y="5573712"/>
            <a:ext cx="5254625" cy="5280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647700" y="881062"/>
            <a:ext cx="5867400" cy="4400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區段標題">
  <p:cSld name="2_區段標題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689655" y="296994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，1 個大物件與 2 個小物件" type="objAndTwoObj">
  <p:cSld name="OBJECT_AND_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8200" y="1981200"/>
            <a:ext cx="4038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3" type="body"/>
          </p:nvPr>
        </p:nvSpPr>
        <p:spPr>
          <a:xfrm>
            <a:off x="4648200" y="4000500"/>
            <a:ext cx="4038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，文字及物件" type="txAndObj">
  <p:cSld name="TEXT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文字在物件之上" type="txOverObj">
  <p:cSld name="TEXT_OVER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457200" y="19812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2" type="body"/>
          </p:nvPr>
        </p:nvSpPr>
        <p:spPr>
          <a:xfrm>
            <a:off x="457200" y="40005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，美工圖案及文字" type="clipArtAndTx">
  <p:cSld name="CLIPART_AND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0"/>
          <p:cNvSpPr/>
          <p:nvPr>
            <p:ph idx="2" type="clipArt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，文字及美工圖案" type="txAndClipArt">
  <p:cSld name="TEXT_AND_CLIPAR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1"/>
          <p:cNvSpPr/>
          <p:nvPr>
            <p:ph idx="2" type="clipArt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716087" y="1690687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1066800"/>
              <a:ext cx="2867024" cy="3157537"/>
              <a:chOff x="0" y="1066800"/>
              <a:chExt cx="2867024" cy="3157537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716087" y="1690687"/>
                <a:ext cx="574675" cy="64293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2281237" y="1066800"/>
                <a:ext cx="585787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2281237" y="1690687"/>
                <a:ext cx="585787" cy="6429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716087" y="2324100"/>
                <a:ext cx="574675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573087" y="2947987"/>
                <a:ext cx="576262" cy="64452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1141412" y="2947987"/>
                <a:ext cx="584200" cy="6445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9144000" cy="546100"/>
            <a:chOff x="0" y="0"/>
            <a:chExt cx="9144000" cy="546100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409575" y="134937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547687" y="0"/>
              <a:ext cx="139700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547687" y="134937"/>
              <a:ext cx="139700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274637" y="274637"/>
              <a:ext cx="136525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131762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274637" y="409575"/>
              <a:ext cx="136525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0"/>
            <a:ext cx="9144000" cy="546100"/>
            <a:chOff x="0" y="0"/>
            <a:chExt cx="9144000" cy="546100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409575" y="134937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547687" y="0"/>
              <a:ext cx="139700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547687" y="134937"/>
              <a:ext cx="139700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274637" y="274637"/>
              <a:ext cx="136525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131762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274637" y="409575"/>
              <a:ext cx="136525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ctrTitle"/>
          </p:nvPr>
        </p:nvSpPr>
        <p:spPr>
          <a:xfrm>
            <a:off x="2970212" y="2154237"/>
            <a:ext cx="6024562" cy="1554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PMP國際專案管理師 </a:t>
            </a:r>
            <a:b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讀書會</a:t>
            </a:r>
            <a:b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採購管理-導讀    劉家辰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固定價款契約(FP)              P.58</a:t>
            </a:r>
            <a:endParaRPr/>
          </a:p>
        </p:txBody>
      </p:sp>
      <p:graphicFrame>
        <p:nvGraphicFramePr>
          <p:cNvPr id="238" name="Google Shape;238;p31"/>
          <p:cNvGraphicFramePr/>
          <p:nvPr/>
        </p:nvGraphicFramePr>
        <p:xfrm>
          <a:off x="684212" y="20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{F71C3B16-7C3A-4BBE-B528-8613FA689C29}</a:tableStyleId>
              </a:tblPr>
              <a:tblGrid>
                <a:gridCol w="3925875"/>
                <a:gridCol w="39227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契約總類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契約說明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2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絕對</a:t>
                      </a: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固定價款契約(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FFP</a:t>
                      </a: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費用固定不變, 買方風險最小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5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固定價款加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經濟</a:t>
                      </a: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價格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調整</a:t>
                      </a: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契約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(FPEPA)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因應通膨、材料物價調整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3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固定價款加</a:t>
                      </a:r>
                      <a:r>
                        <a:rPr b="0" i="0" lang="en-US" sz="2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獎勵</a:t>
                      </a: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費用契約</a:t>
                      </a:r>
                      <a:r>
                        <a:rPr b="0" i="0" lang="en-US" sz="2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(FPIF)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以獎金激勵時程提早完成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" name="Google Shape;244;p32"/>
          <p:cNvSpPr txBox="1"/>
          <p:nvPr>
            <p:ph type="title"/>
          </p:nvPr>
        </p:nvSpPr>
        <p:spPr>
          <a:xfrm>
            <a:off x="539750" y="404812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成本可償還契約 CR or CP       P.60</a:t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323850" y="3860800"/>
            <a:ext cx="8569325" cy="27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92087" lvl="0" marL="19208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CR合約的計算  P.64</a:t>
            </a:r>
            <a:endParaRPr/>
          </a:p>
          <a:p>
            <a:pPr indent="-192087" lvl="0" marL="192087" marR="0" rtl="0" algn="l">
              <a:lnSpc>
                <a:spcPct val="9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EX:若有一個CR式的合約，此合約上預估的成本為20萬，雙方同意合約完成的報酬為3萬, 假如廠商可以節省成本, 則節省下來的金額的 20%將回饋給廠商，假如最後合約完成後實際花費的成本為18萬，請問廠商最後得到的金額是多少?</a:t>
            </a:r>
            <a:endParaRPr/>
          </a:p>
          <a:p>
            <a:pPr indent="-192087" lvl="0" marL="192087" marR="0" rtl="0" algn="l">
              <a:lnSpc>
                <a:spcPct val="9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激勵獎金 (200,000-180,000)* 0.2=4, 000</a:t>
            </a:r>
            <a:endParaRPr/>
          </a:p>
          <a:p>
            <a:pPr indent="-192087" lvl="0" marL="192087" marR="0" rtl="0" algn="l">
              <a:lnSpc>
                <a:spcPct val="9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180,000 + 30,000 +4,000=214,000</a:t>
            </a:r>
            <a:endParaRPr/>
          </a:p>
          <a:p>
            <a:pPr indent="-192087" lvl="0" marL="192087" marR="0" rtl="0" algn="l">
              <a:lnSpc>
                <a:spcPct val="9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Ans: 214,000</a:t>
            </a:r>
            <a:endParaRPr/>
          </a:p>
          <a:p>
            <a:pPr indent="-77787" lvl="0" marL="192087" marR="0" rtl="0" algn="l">
              <a:lnSpc>
                <a:spcPct val="9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7787" lvl="0" marL="192087" marR="0" rtl="0" algn="l">
              <a:lnSpc>
                <a:spcPct val="9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32"/>
          <p:cNvGraphicFramePr/>
          <p:nvPr/>
        </p:nvGraphicFramePr>
        <p:xfrm>
          <a:off x="611187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{F71C3B16-7C3A-4BBE-B528-8613FA689C29}</a:tableStyleId>
              </a:tblPr>
              <a:tblGrid>
                <a:gridCol w="3527425"/>
                <a:gridCol w="3889375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契約總類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契約說明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5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成本加固定服務費契約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(CPFF)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賣方成本+ 固定服務費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成本加獎勵費用契約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(CPAF)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賣方成本+ 口頭約定的獎勵費用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成本加激勵金費用契約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(CPIF)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賣方成本+ 預先協定的激勵金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468312" y="404812"/>
            <a:ext cx="6048375" cy="102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風險與合約類型的關係 P.62</a:t>
            </a:r>
            <a:endParaRPr/>
          </a:p>
        </p:txBody>
      </p:sp>
      <p:grpSp>
        <p:nvGrpSpPr>
          <p:cNvPr id="253" name="Google Shape;253;p33"/>
          <p:cNvGrpSpPr/>
          <p:nvPr/>
        </p:nvGrpSpPr>
        <p:grpSpPr>
          <a:xfrm>
            <a:off x="1268412" y="1692275"/>
            <a:ext cx="6481762" cy="3670300"/>
            <a:chOff x="0" y="0"/>
            <a:chExt cx="2147483647" cy="2147483647"/>
          </a:xfrm>
        </p:grpSpPr>
        <p:cxnSp>
          <p:nvCxnSpPr>
            <p:cNvPr id="254" name="Google Shape;254;p33"/>
            <p:cNvCxnSpPr/>
            <p:nvPr/>
          </p:nvCxnSpPr>
          <p:spPr>
            <a:xfrm rot="-5400000">
              <a:off x="-607984609" y="1073277714"/>
              <a:ext cx="1216495031" cy="92821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55" name="Google Shape;255;p33"/>
            <p:cNvCxnSpPr/>
            <p:nvPr/>
          </p:nvCxnSpPr>
          <p:spPr>
            <a:xfrm flipH="1" rot="10800000">
              <a:off x="2629723" y="2141910832"/>
              <a:ext cx="2144853923" cy="55728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256" name="Google Shape;256;p33"/>
          <p:cNvSpPr txBox="1"/>
          <p:nvPr/>
        </p:nvSpPr>
        <p:spPr>
          <a:xfrm>
            <a:off x="406400" y="1619250"/>
            <a:ext cx="86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風險</a:t>
            </a:r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7318375" y="5508625"/>
            <a:ext cx="13684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契約類型</a:t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1403350" y="5373687"/>
            <a:ext cx="5832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CPFF    CPAF    CPIF   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T&amp;M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FP-EPA    FPIF    FFP</a:t>
            </a:r>
            <a:endParaRPr/>
          </a:p>
        </p:txBody>
      </p:sp>
      <p:cxnSp>
        <p:nvCxnSpPr>
          <p:cNvPr id="259" name="Google Shape;259;p33"/>
          <p:cNvCxnSpPr/>
          <p:nvPr/>
        </p:nvCxnSpPr>
        <p:spPr>
          <a:xfrm>
            <a:off x="1630362" y="2195512"/>
            <a:ext cx="5256212" cy="26638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260" name="Google Shape;260;p33"/>
          <p:cNvSpPr txBox="1"/>
          <p:nvPr/>
        </p:nvSpPr>
        <p:spPr>
          <a:xfrm>
            <a:off x="1846262" y="1835150"/>
            <a:ext cx="86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買方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1414462" y="5795962"/>
            <a:ext cx="2159000" cy="376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 契約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4654550" y="5795962"/>
            <a:ext cx="2160587" cy="376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契約</a:t>
            </a:r>
            <a:endParaRPr/>
          </a:p>
        </p:txBody>
      </p:sp>
      <p:cxnSp>
        <p:nvCxnSpPr>
          <p:cNvPr id="263" name="Google Shape;263;p33"/>
          <p:cNvCxnSpPr/>
          <p:nvPr/>
        </p:nvCxnSpPr>
        <p:spPr>
          <a:xfrm flipH="1" rot="10800000">
            <a:off x="1630362" y="1981200"/>
            <a:ext cx="5256212" cy="2873375"/>
          </a:xfrm>
          <a:prstGeom prst="straightConnector1">
            <a:avLst/>
          </a:prstGeom>
          <a:noFill/>
          <a:ln cap="flat" cmpd="dbl" w="476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0000">
              <a:srgbClr val="000000">
                <a:alpha val="44705"/>
              </a:srgbClr>
            </a:outerShdw>
          </a:effectLst>
        </p:spPr>
      </p:cxnSp>
      <p:sp>
        <p:nvSpPr>
          <p:cNvPr id="264" name="Google Shape;264;p33"/>
          <p:cNvSpPr txBox="1"/>
          <p:nvPr/>
        </p:nvSpPr>
        <p:spPr>
          <a:xfrm>
            <a:off x="1846262" y="4675187"/>
            <a:ext cx="86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賣方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085850"/>
            <a:ext cx="8856662" cy="56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>
            <p:ph type="title"/>
          </p:nvPr>
        </p:nvSpPr>
        <p:spPr>
          <a:xfrm>
            <a:off x="468312" y="476250"/>
            <a:ext cx="822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採購管理子流程-規劃採購管理-工具與技術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P.67</a:t>
            </a:r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1258887" y="3375025"/>
            <a:ext cx="1009650" cy="701675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179387" y="1196975"/>
            <a:ext cx="5329237" cy="1598612"/>
          </a:xfrm>
          <a:prstGeom prst="wedgeRectCallout">
            <a:avLst>
              <a:gd fmla="val 5029" name="adj1"/>
              <a:gd fmla="val 28291" name="adj2"/>
            </a:avLst>
          </a:prstGeom>
          <a:solidFill>
            <a:srgbClr val="FFFFFF"/>
          </a:solidFill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4721404" dist="64757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考慮自製的時機：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組織擁有自有生產單位，並且有</a:t>
            </a:r>
            <a:r>
              <a:rPr b="1" i="0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多餘的產能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專案組織對於產出成果的</a:t>
            </a:r>
            <a:r>
              <a:rPr b="1" i="0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過程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，想要得到</a:t>
            </a:r>
            <a:r>
              <a:rPr b="1" i="0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較多的控制權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產品或服務有</a:t>
            </a:r>
            <a:r>
              <a:rPr b="1" i="0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重要機密資訊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或組織的智慧財產。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1075"/>
            <a:ext cx="8943975" cy="567213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/>
          <p:nvPr>
            <p:ph type="title"/>
          </p:nvPr>
        </p:nvSpPr>
        <p:spPr>
          <a:xfrm>
            <a:off x="250825" y="384175"/>
            <a:ext cx="85693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採購管理子流程-規劃採購管理-產出       P.80</a:t>
            </a: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2700337" y="2205037"/>
            <a:ext cx="1150937" cy="179387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2700337" y="2457450"/>
            <a:ext cx="1150937" cy="179387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2700337" y="2708275"/>
            <a:ext cx="1150937" cy="215900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2700337" y="2997200"/>
            <a:ext cx="1150937" cy="179387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2700337" y="3249612"/>
            <a:ext cx="1150937" cy="179387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2700337" y="3500437"/>
            <a:ext cx="1150937" cy="180975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2700337" y="4005262"/>
            <a:ext cx="1150937" cy="179387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4471987" y="2205037"/>
            <a:ext cx="4471987" cy="3960812"/>
          </a:xfrm>
          <a:prstGeom prst="wedgeRectCallout">
            <a:avLst>
              <a:gd fmla="val -3289" name="adj1"/>
              <a:gd fmla="val 5329" name="adj2"/>
            </a:avLst>
          </a:prstGeom>
          <a:solidFill>
            <a:srgbClr val="FFFFFF"/>
          </a:solidFill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4721404" dist="64757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投(招)標文件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與採購工作說明書：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35"/>
          <p:cNvGraphicFramePr/>
          <p:nvPr/>
        </p:nvGraphicFramePr>
        <p:xfrm>
          <a:off x="4476750" y="32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{F71C3B16-7C3A-4BBE-B528-8613FA689C29}</a:tableStyleId>
              </a:tblPr>
              <a:tblGrid>
                <a:gridCol w="1366825"/>
                <a:gridCol w="1584325"/>
                <a:gridCol w="1512875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投(招)標文件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什麼樣的合約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SOW種類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資訊徵求書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（RFI）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CR合約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績效式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功能式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FF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報價徵求書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（RFQ）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T&amp;M合約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績效式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功能式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設計式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提案徵求書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（RFP）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FP合約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設計式</a:t>
                      </a:r>
                      <a:endParaRPr/>
                    </a:p>
                  </a:txBody>
                  <a:tcPr marT="45675" marB="456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FF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35"/>
          <p:cNvSpPr/>
          <p:nvPr/>
        </p:nvSpPr>
        <p:spPr>
          <a:xfrm>
            <a:off x="250825" y="2681287"/>
            <a:ext cx="2268537" cy="504825"/>
          </a:xfrm>
          <a:prstGeom prst="wedgeRectCallout">
            <a:avLst>
              <a:gd fmla="val 24483" name="adj1"/>
              <a:gd fmla="val 7608" name="adj2"/>
            </a:avLst>
          </a:prstGeom>
          <a:solidFill>
            <a:srgbClr val="FFFFFF"/>
          </a:solidFill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4721404" dist="64757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採購文件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1075"/>
            <a:ext cx="8943975" cy="567213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>
            <p:ph type="title"/>
          </p:nvPr>
        </p:nvSpPr>
        <p:spPr>
          <a:xfrm>
            <a:off x="250825" y="384175"/>
            <a:ext cx="822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採購管理子流程-執行採購               P.94</a:t>
            </a:r>
            <a:endParaRPr/>
          </a:p>
        </p:txBody>
      </p:sp>
      <p:sp>
        <p:nvSpPr>
          <p:cNvPr id="295" name="Google Shape;295;p36"/>
          <p:cNvSpPr txBox="1"/>
          <p:nvPr/>
        </p:nvSpPr>
        <p:spPr>
          <a:xfrm>
            <a:off x="4859337" y="2636837"/>
            <a:ext cx="876300" cy="368300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827087" y="1874837"/>
            <a:ext cx="3384550" cy="2259012"/>
          </a:xfrm>
          <a:prstGeom prst="wedgeRectCallout">
            <a:avLst>
              <a:gd fmla="val 25688" name="adj1"/>
              <a:gd fmla="val 9072" name="adj2"/>
            </a:avLst>
          </a:prstGeom>
          <a:solidFill>
            <a:srgbClr val="FFFFFF"/>
          </a:solidFill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4721404" dist="64757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[一句訣]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貨比三家不吃虧!決定賣家時以一紙合約保障雙方。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告訴廠商我們要買什麼？有多少數量？需要什麼功能與規格？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與賣方訂約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對外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468312" y="476250"/>
            <a:ext cx="7704137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採購協商                             P.102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457200" y="1268412"/>
            <a:ext cx="82296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32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協商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執行採購過程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中最常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運用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的人際關係與團隊計巧，協商的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目的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在於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達成協議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˙採購協商包含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澄清契約結構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、買賣雙方的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權利義務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及其他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條款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，以利在簽約前達成雙方協議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確認最終文件反應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所有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已達成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協議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-協商結束時簽暑的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契約文件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或其他的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正式協議可被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買賣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雙方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所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執行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協商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應由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有簽暑契約權力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採購團隊成員主導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專案經理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團隊成員可參與協商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以提供必要的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協助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457200" y="457200"/>
            <a:ext cx="7931150" cy="81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協議                                            P.106</a:t>
            </a:r>
            <a:endParaRPr/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468312" y="1341437"/>
            <a:ext cx="821848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˙契約是對買賣雙方都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具有法律約束力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協議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；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賣方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依約提供特定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產品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服務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結果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的義務，買方有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依約付款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的義務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契約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所代表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法律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上的關係，若有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爭議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法庭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最終判定場所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˙協議的主要文件內容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採購工作說明書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主要可交付成果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  時程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里程碑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或日期(賣方需具以排定時程送審)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  報告績效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  價格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付款條件</a:t>
            </a:r>
            <a:endParaRPr b="0" i="0" sz="2800" u="none" cap="none" strike="noStrike">
              <a:solidFill>
                <a:srgbClr val="FF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FF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" y="981075"/>
            <a:ext cx="8943975" cy="567213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 txBox="1"/>
          <p:nvPr>
            <p:ph type="title"/>
          </p:nvPr>
        </p:nvSpPr>
        <p:spPr>
          <a:xfrm>
            <a:off x="250825" y="404812"/>
            <a:ext cx="822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採購管理子流程-管制採購           P.118</a:t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6227762" y="4581525"/>
            <a:ext cx="876300" cy="368300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2771775" y="4292600"/>
            <a:ext cx="3060700" cy="1800225"/>
          </a:xfrm>
          <a:prstGeom prst="wedgeRectCallout">
            <a:avLst>
              <a:gd fmla="val 24157" name="adj1"/>
              <a:gd fmla="val 5869" name="adj2"/>
            </a:avLst>
          </a:prstGeom>
          <a:solidFill>
            <a:srgbClr val="FFFFFF"/>
          </a:solidFill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4721404" dist="64757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[一句訣]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依約定行事，管理外包專案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(賣方完成交付標的)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如期交貨；如期付款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" y="981075"/>
            <a:ext cx="8943975" cy="567213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/>
          <p:nvPr>
            <p:ph type="title"/>
          </p:nvPr>
        </p:nvSpPr>
        <p:spPr>
          <a:xfrm>
            <a:off x="250825" y="384175"/>
            <a:ext cx="86423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採購管理子流程-結束採購-工具與技術 P.128</a:t>
            </a:r>
            <a:endParaRPr/>
          </a:p>
        </p:txBody>
      </p:sp>
      <p:sp>
        <p:nvSpPr>
          <p:cNvPr id="323" name="Google Shape;323;p40"/>
          <p:cNvSpPr txBox="1"/>
          <p:nvPr/>
        </p:nvSpPr>
        <p:spPr>
          <a:xfrm>
            <a:off x="2268537" y="5516562"/>
            <a:ext cx="874712" cy="584200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395287" y="2276475"/>
            <a:ext cx="6048375" cy="1582737"/>
          </a:xfrm>
          <a:prstGeom prst="wedgeRectCallout">
            <a:avLst>
              <a:gd fmla="val 7747" name="adj1"/>
              <a:gd fmla="val 44024" name="adj2"/>
            </a:avLst>
          </a:prstGeom>
          <a:solidFill>
            <a:srgbClr val="FFFFFF"/>
          </a:solidFill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4721404" dist="64757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採購稽核由第三方(不是PM)做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對象：合約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範圍：規劃採購／執行採購／管理採購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目的：確認採購合約的成敗經驗，供日後其他專案參考。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611187" y="26035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採購管理子流程與一句訣       P.4</a:t>
            </a:r>
            <a:endParaRPr/>
          </a:p>
        </p:txBody>
      </p:sp>
      <p:graphicFrame>
        <p:nvGraphicFramePr>
          <p:cNvPr id="187" name="Google Shape;187;p23"/>
          <p:cNvGraphicFramePr/>
          <p:nvPr/>
        </p:nvGraphicFramePr>
        <p:xfrm>
          <a:off x="250825" y="143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{F71C3B16-7C3A-4BBE-B528-8613FA689C29}</a:tableStyleId>
              </a:tblPr>
              <a:tblGrid>
                <a:gridCol w="809625"/>
                <a:gridCol w="1711325"/>
                <a:gridCol w="4176700"/>
                <a:gridCol w="1943100"/>
              </a:tblGrid>
              <a:tr h="6588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一句訣：借問</a:t>
                      </a:r>
                      <a:r>
                        <a:rPr b="1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資源何處有?</a:t>
                      </a: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牧童遙指</a:t>
                      </a:r>
                      <a:r>
                        <a:rPr b="1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「外包」</a:t>
                      </a: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村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1236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規劃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規劃採購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管理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決定</a:t>
                      </a: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要不要外包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？</a:t>
                      </a: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若要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的話，擬出</a:t>
                      </a: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外包計畫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，開出</a:t>
                      </a: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採購清單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與</a:t>
                      </a: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規格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、訂出</a:t>
                      </a: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找賣方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的</a:t>
                      </a: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遊戲規則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做出採購外包決策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  <a:tr h="117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執行採購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貨比三家不吃虧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!決定賣家時以一紙</a:t>
                      </a: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合約保障雙方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與賣方訂約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監控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管制採購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依</a:t>
                      </a: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「約定」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行事</a:t>
                      </a: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，管理外包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專案，依</a:t>
                      </a:r>
                      <a:r>
                        <a:rPr b="0" i="0" lang="en-US" sz="2000" u="none" cap="none" strike="noStrike">
                          <a:solidFill>
                            <a:srgbClr val="FF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契約程序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進行</a:t>
                      </a:r>
                      <a:r>
                        <a:rPr b="0" i="0" lang="en-US" sz="2000" u="none" cap="none" strike="noStrike">
                          <a:solidFill>
                            <a:srgbClr val="FF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結案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賣方完成交付標的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3"/>
          <p:cNvSpPr txBox="1"/>
          <p:nvPr/>
        </p:nvSpPr>
        <p:spPr>
          <a:xfrm>
            <a:off x="-36512" y="6624637"/>
            <a:ext cx="762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1075"/>
            <a:ext cx="8943975" cy="567213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 txBox="1"/>
          <p:nvPr>
            <p:ph type="title"/>
          </p:nvPr>
        </p:nvSpPr>
        <p:spPr>
          <a:xfrm>
            <a:off x="250825" y="404812"/>
            <a:ext cx="822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採購管理子流程-結束採購            P.129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2268537" y="5076825"/>
            <a:ext cx="874712" cy="368300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539750" y="2132012"/>
            <a:ext cx="8064500" cy="1873250"/>
          </a:xfrm>
          <a:prstGeom prst="wedgeRectCallout">
            <a:avLst>
              <a:gd fmla="val 5564" name="adj1"/>
              <a:gd fmla="val 33189" name="adj2"/>
            </a:avLst>
          </a:prstGeom>
          <a:solidFill>
            <a:srgbClr val="FFFFFF"/>
          </a:solidFill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4721404" dist="64757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[一句訣]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確認採購的產品已完成驗收，並作Lessons learned。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(驗收交付標的、完成行政活動)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驗收</a:t>
            </a:r>
            <a:r>
              <a:rPr b="0" i="0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必須符合合約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，非符合專案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不管在任何流程發生因不可抗拒因素而中止採購，都必須</a:t>
            </a:r>
            <a:r>
              <a:rPr b="1" i="0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先結束採購流程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38" name="Google Shape;338;p42"/>
          <p:cNvSpPr txBox="1"/>
          <p:nvPr/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descr="c010102" id="339" name="Google Shape;3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0600" y="3159125"/>
            <a:ext cx="12192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2492375"/>
            <a:ext cx="7785100" cy="231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採購管理關鍵效益              P.5</a:t>
            </a:r>
            <a:endParaRPr/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250825" y="143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{F71C3B16-7C3A-4BBE-B528-8613FA689C29}</a:tableStyleId>
              </a:tblPr>
              <a:tblGrid>
                <a:gridCol w="2233600"/>
                <a:gridCol w="6407150"/>
              </a:tblGrid>
              <a:tr h="76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採購管理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關鍵效益(Key benefit)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規劃採購管理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決定是否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需從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外部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取得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支援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，若是，該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取得什麼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如何取得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?需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取得多少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以及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何時取得?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  <a:tr h="100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執行採購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選定合格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的</a:t>
                      </a:r>
                      <a:r>
                        <a:rPr b="0" i="0" lang="en-US" sz="2400" u="none" cap="none" strike="noStrike">
                          <a:solidFill>
                            <a:srgbClr val="FF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賣方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並實施買賣雙方法律上的</a:t>
                      </a:r>
                      <a:r>
                        <a:rPr b="0" i="0" lang="en-US" sz="2400" u="none" cap="none" strike="noStrike">
                          <a:solidFill>
                            <a:srgbClr val="FF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交付協議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3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管制採購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確保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買賣雙方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皆能按</a:t>
                      </a:r>
                      <a:r>
                        <a:rPr b="0" i="0" lang="en-US" sz="2400" u="none" cap="none" strike="noStrike">
                          <a:solidFill>
                            <a:srgbClr val="FF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照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法律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協議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的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條款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下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履約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，以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符合專案需求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4"/>
          <p:cNvSpPr txBox="1"/>
          <p:nvPr/>
        </p:nvSpPr>
        <p:spPr>
          <a:xfrm>
            <a:off x="-36512" y="6624637"/>
            <a:ext cx="762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4294967295" type="title"/>
          </p:nvPr>
        </p:nvSpPr>
        <p:spPr>
          <a:xfrm>
            <a:off x="900112" y="1196975"/>
            <a:ext cx="7561262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採購管理包含: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˙從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專案外部採購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取得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產品、服務或結果等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資源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完成專案工作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過程</a:t>
            </a:r>
            <a:r>
              <a:rPr b="0" i="0" lang="en-US" sz="2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-&gt;規劃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發展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管理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買賣雙方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協議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所需的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管制過程</a:t>
            </a:r>
            <a:b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-&gt;監控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被授權採購專案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所需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產品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服務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人員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可能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是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專案團隊成員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管理部門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組織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採購部</a:t>
            </a:r>
            <a:b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門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人員。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539750" y="485775"/>
            <a:ext cx="7920037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專案採購管理                     P.16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68312" y="260350"/>
            <a:ext cx="82073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PM在採購管理的角色              P.25       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971550" y="1484312"/>
            <a:ext cx="76327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協助採購管理人員建立、修改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b="0" i="0" lang="en-US" sz="2800" u="non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管理協議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契約)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˙要在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協議簽屬前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指派專案經理，讓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PM參與契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約擬定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風險分析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323850" y="620712"/>
            <a:ext cx="82089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採購管理觀點                      P.26</a:t>
            </a:r>
            <a:b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契約的一般認知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425450" y="1628775"/>
            <a:ext cx="87185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契約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800" u="non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正式化</a:t>
            </a:r>
            <a:br>
              <a:rPr b="0" i="0" lang="en-US" sz="2800" u="non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˙所有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產品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專案需求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須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明確定義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契約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裡，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若沒在契約內，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需透過變更程序更新</a:t>
            </a:r>
            <a:b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˙契約條款有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任何修正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需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買賣雙方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簽名同意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變更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需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書面化</a:t>
            </a:r>
            <a:b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˙契約是有法律效用的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‧契約用以</a:t>
            </a:r>
            <a:r>
              <a:rPr b="0" i="0" lang="en-US" sz="2800" u="non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降低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專案的</a:t>
            </a:r>
            <a:r>
              <a:rPr b="0" i="0" lang="en-US" sz="2800" u="non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失敗風險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‧大部分國家</a:t>
            </a:r>
            <a:r>
              <a:rPr b="0" i="0" lang="en-US" sz="2800" u="non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提供法庭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做為</a:t>
            </a:r>
            <a:r>
              <a:rPr b="0" i="0" lang="en-US" sz="2800" u="non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契約發生糾紛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時的審判單位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b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468312" y="333375"/>
            <a:ext cx="7931150" cy="884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PM在採購的角色                                     P.27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755650" y="1341437"/>
            <a:ext cx="8158162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˙確保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專案團隊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中具有專案所需程度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採購專業知識人員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˙需了解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採購過程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˙確保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契約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內容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涵蓋專案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專案管理的需求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辦識風險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並將風險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由契約合合理轉移到賣方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˙協助將協議(含契約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)修改成適合專案需求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˙將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採購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過程與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專案需求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時程銜接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起來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˙參加採購協商保護雙方關係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˙確保專案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公信力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執行力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掌握整個採購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內容，而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不止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是在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技術的需求管理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而已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˙與</a:t>
            </a:r>
            <a:r>
              <a:rPr b="0" i="0" lang="en-US" sz="2800" u="none" cap="none" strike="noStrik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採購人員共同管理契約變更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457200" y="457200"/>
            <a:ext cx="8362950" cy="95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契約類型的考量因素                P.54             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611187" y="1484312"/>
            <a:ext cx="8075612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是否可詳定義採購說明書(SOW)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預估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專案開始後的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變更頻率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˙買方可以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投入管理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及審核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賣方成本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時程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資源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˙使用業界標準協議(含契約)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˙市場競爭情形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˙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買賣雙方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對於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風險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分攤程度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23850" y="333375"/>
            <a:ext cx="8208962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採購管理子流程-規劃採購管理-投入      P.55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863600"/>
            <a:ext cx="8243887" cy="59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Grant proposal(2)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nt proposal(2)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Grant proposal(2)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