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notesMasterIdLst>
    <p:notesMasterId r:id="rId16"/>
  </p:notesMasterIdLst>
  <p:sldIdLst>
    <p:sldId id="256" r:id="rId2"/>
    <p:sldId id="304" r:id="rId3"/>
    <p:sldId id="303" r:id="rId4"/>
    <p:sldId id="262" r:id="rId5"/>
    <p:sldId id="271" r:id="rId6"/>
    <p:sldId id="294" r:id="rId7"/>
    <p:sldId id="295" r:id="rId8"/>
    <p:sldId id="298" r:id="rId9"/>
    <p:sldId id="299" r:id="rId10"/>
    <p:sldId id="300" r:id="rId11"/>
    <p:sldId id="305" r:id="rId12"/>
    <p:sldId id="301" r:id="rId13"/>
    <p:sldId id="302" r:id="rId14"/>
    <p:sldId id="291" r:id="rId1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10C5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BBC5515-5082-4716-8E96-FF3F168E8F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8533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93B9B-B5BB-4C48-90C1-6865B0582BF0}" type="slidenum">
              <a:rPr lang="en-US" altLang="zh-TW" smtClean="0"/>
              <a:pPr/>
              <a:t>1</a:t>
            </a:fld>
            <a:endParaRPr lang="en-US" altLang="zh-TW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 smtClean="0"/>
              <a:t>1j123i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uodjsocjo</a:t>
            </a:r>
            <a:endParaRPr lang="zh-TW" altLang="zh-TW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12345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BC5515-5082-4716-8E96-FF3F168E8FBC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626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說明會  小型專案起始後的規劃過程招開</a:t>
            </a:r>
            <a:r>
              <a:rPr lang="en-US" altLang="zh-TW" dirty="0" smtClean="0"/>
              <a:t>,</a:t>
            </a:r>
            <a:r>
              <a:rPr lang="zh-TW" altLang="en-US" dirty="0" smtClean="0"/>
              <a:t>大型專案在執行過程組的一開始招開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BC5515-5082-4716-8E96-FF3F168E8FBC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488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709A04-92E7-4C15-AF22-D9E27451F27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D3DF4-D3F3-450F-A572-A7B1DD04F43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B8816-4564-4A7C-859C-71158B9EBE6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D0D357-3C82-43D8-A20F-9E20C1FBC6F5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B5456-45A9-4E80-8901-1BB468B0C91C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09ECCB-1E6C-4DA1-8ACE-1221B003E645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1EB88A-26BE-4B3C-A3DC-6838FA27F0E9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AAD9D9-ECE4-4A4B-B295-B70D87B7298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529A0-3C1B-4219-84BE-BC010F2DCD9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BE99D-19FE-4945-B80C-036EC14359C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325E5-C92D-4EC8-A682-D4B8906851A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D5B5456-45A9-4E80-8901-1BB468B0C91C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讀書會複習導讀</a:t>
            </a:r>
            <a:r>
              <a:rPr altLang="zh-TW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altLang="zh-TW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altLang="zh-TW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en-US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整合管理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024221" y="3484136"/>
            <a:ext cx="23391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TW" altLang="en-US" sz="24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萬夫所指小組長</a:t>
            </a:r>
            <a:r>
              <a:rPr lang="en-US" altLang="zh-TW" sz="24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2018/04/28</a:t>
            </a:r>
            <a:endParaRPr lang="zh-TW" altLang="en-US" sz="24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管理專案知識</a:t>
            </a:r>
            <a:endParaRPr lang="zh-TW" altLang="en-US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一句訣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造就學習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組織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促動分享分圍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相互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信任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知識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就是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力量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知識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外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顯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文字圖片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內隱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知識信仰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知識管理最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重要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創造一個彼此信任的氛圍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同時激勵人們分享自己的知識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人際關係與團隊技巧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主動傾聽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促進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領導力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人脈建立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政治意識</a:t>
            </a:r>
            <a:endParaRPr lang="zh-TW" altLang="zh-TW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監控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專案工作</a:t>
            </a:r>
            <a:endParaRPr lang="zh-TW" altLang="en-US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一句訣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三大基準比較實際的工作績效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防微杜漸，若有未達目標的績效要改善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專案監控需考量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時程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成本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的預測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變更</a:t>
            </a:r>
            <a:r>
              <a:rPr lang="zh-TW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申請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有四種</a:t>
            </a:r>
            <a:r>
              <a:rPr lang="zh-TW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矯</a:t>
            </a:r>
            <a:r>
              <a:rPr lang="zh-TW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正措施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使工作績效重新校準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預防行動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為了保持未來績效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缺陷修復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修正不符合的產品或組件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對正式管制的專案文件內容作變更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887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實施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變更管制</a:t>
            </a:r>
            <a:endParaRPr lang="zh-TW" altLang="en-US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221288"/>
          </a:xfrm>
        </p:spPr>
        <p:txBody>
          <a:bodyPr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一句訣：專案變更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免不了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依照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變更管理計畫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審查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主動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溝通決策結果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變更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處理程序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(P.94)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提出變更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利害關係人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確認變更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專案團隊，記載於變更記錄之內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評估可能受到的影響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專案團隊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送給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CCB(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變更控制委員會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審查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更新計畫、知會利害關係人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追蹤變更，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變更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小型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變更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 vs. 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構型管理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大型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變更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所有變更申請結果會記錄於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變更紀錄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更新專案文件</a:t>
            </a:r>
            <a:endParaRPr lang="en-US" altLang="zh-TW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專案文件：只要不屬於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專案管理計畫書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10+2)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的文件</a:t>
            </a:r>
            <a:endParaRPr lang="zh-TW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結束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專案或階段</a:t>
            </a:r>
            <a:endParaRPr lang="zh-TW" altLang="en-US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一句訣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完成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所有專案與契約活動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移轉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最終產出，更新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Lessons Learned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結案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最後動作</a:t>
            </a:r>
            <a:r>
              <a:rPr lang="zh-TW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釋出資源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包含解散團隊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組織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流程資產更新</a:t>
            </a:r>
            <a:r>
              <a:rPr lang="zh-TW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專案檔案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專案或階段結案文件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歷史資訊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歷史資訊及經驗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學習知識庫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TW" altLang="en-US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algn="ctr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TW" sz="6000" b="1" dirty="0" smtClean="0">
              <a:solidFill>
                <a:srgbClr val="FF0000"/>
              </a:solidFill>
            </a:endParaRPr>
          </a:p>
          <a:p>
            <a:pPr marL="274320" indent="-274320" algn="ctr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zh-TW" altLang="en-US" sz="60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報告完畢，感謝聆聽</a:t>
            </a:r>
            <a:endParaRPr lang="zh-TW" altLang="en-US" sz="60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整合管理一句訣</a:t>
            </a:r>
            <a:endParaRPr lang="zh-TW" altLang="en-US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984243"/>
              </p:ext>
            </p:extLst>
          </p:nvPr>
        </p:nvGraphicFramePr>
        <p:xfrm>
          <a:off x="251520" y="1268760"/>
          <a:ext cx="8640960" cy="56970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24336"/>
                <a:gridCol w="936104"/>
                <a:gridCol w="4680520"/>
              </a:tblGrid>
              <a:tr h="62426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整合管理一句訣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融會</a:t>
                      </a:r>
                      <a:r>
                        <a:rPr lang="en-US" altLang="zh-TW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</a:t>
                      </a:r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方領域、貫通</a:t>
                      </a:r>
                      <a:r>
                        <a:rPr lang="en-US" altLang="zh-TW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49</a:t>
                      </a:r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章</a:t>
                      </a:r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經，合理分派資源，命中專案目標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712047"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 </a:t>
                      </a:r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發展專案章程</a:t>
                      </a:r>
                      <a:endParaRPr lang="zh-TW" altLang="en-US" sz="1800" b="1" dirty="0">
                        <a:solidFill>
                          <a:srgbClr val="0000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起始</a:t>
                      </a:r>
                      <a:endParaRPr lang="zh-TW" altLang="en-US" sz="1800" b="1" dirty="0">
                        <a:solidFill>
                          <a:srgbClr val="0000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奉天承運－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發起人</a:t>
                      </a:r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詔曰，啟動專案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授權</a:t>
                      </a:r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專案經理</a:t>
                      </a:r>
                      <a:endParaRPr lang="zh-TW" altLang="en-US" sz="1800" b="1" dirty="0">
                        <a:solidFill>
                          <a:srgbClr val="0000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712047"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en-US" altLang="zh-TW" sz="1800" b="1" baseline="0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發展專案管理計畫書</a:t>
                      </a:r>
                      <a:endParaRPr lang="zh-TW" altLang="en-US" sz="1800" b="1" dirty="0">
                        <a:solidFill>
                          <a:srgbClr val="0000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規劃</a:t>
                      </a:r>
                      <a:endParaRPr lang="zh-TW" altLang="en-US" sz="1800" b="1" dirty="0">
                        <a:solidFill>
                          <a:srgbClr val="0000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專案計畫書涵蓋</a:t>
                      </a:r>
                      <a:r>
                        <a:rPr lang="en-US" altLang="zh-TW" sz="1800" b="1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10+2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計畫</a:t>
                      </a:r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與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三大基準</a:t>
                      </a:r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</a:t>
                      </a:r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指導大家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如何完成專案達成目標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712047"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 </a:t>
                      </a:r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指導及管理專案工作</a:t>
                      </a:r>
                      <a:endParaRPr lang="zh-TW" altLang="en-US" sz="1800" b="1" dirty="0">
                        <a:solidFill>
                          <a:srgbClr val="0000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執行</a:t>
                      </a:r>
                      <a:endParaRPr lang="zh-TW" altLang="en-US" sz="1800" b="1" dirty="0">
                        <a:solidFill>
                          <a:srgbClr val="0000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依照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計畫</a:t>
                      </a:r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來行事，注意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新規定</a:t>
                      </a:r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</a:t>
                      </a:r>
                      <a:r>
                        <a:rPr lang="en-US" altLang="zh-TW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Stick to the plan</a:t>
                      </a:r>
                      <a:endParaRPr lang="zh-TW" altLang="en-US" sz="1800" b="1" dirty="0">
                        <a:solidFill>
                          <a:srgbClr val="0000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712047"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 </a:t>
                      </a:r>
                      <a:r>
                        <a:rPr lang="zh-TW" altLang="en-US" sz="1800" b="1" u="sng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管理專案知識</a:t>
                      </a:r>
                      <a:r>
                        <a:rPr lang="en-US" altLang="zh-TW" sz="1800" b="1" u="sng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(NEW)</a:t>
                      </a:r>
                      <a:endParaRPr lang="zh-TW" altLang="en-US" sz="1800" b="1" u="sng" dirty="0">
                        <a:solidFill>
                          <a:srgbClr val="0000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執行</a:t>
                      </a:r>
                      <a:endParaRPr lang="zh-TW" altLang="en-US" sz="1800" b="1" dirty="0">
                        <a:solidFill>
                          <a:srgbClr val="0000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造就學習</a:t>
                      </a:r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組織</a:t>
                      </a:r>
                      <a:r>
                        <a:rPr lang="en-US" altLang="zh-TW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促動分享分圍</a:t>
                      </a:r>
                      <a:r>
                        <a:rPr lang="en-US" altLang="zh-TW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建立</a:t>
                      </a:r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相互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信任</a:t>
                      </a:r>
                      <a:r>
                        <a:rPr lang="en-US" altLang="zh-TW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知識</a:t>
                      </a:r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就是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力量</a:t>
                      </a:r>
                      <a:r>
                        <a:rPr lang="en-US" altLang="zh-TW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!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</a:tr>
              <a:tr h="856671"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 </a:t>
                      </a:r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監視與管制專案工作</a:t>
                      </a:r>
                      <a:endParaRPr lang="zh-TW" altLang="en-US" sz="1800" b="1" dirty="0">
                        <a:solidFill>
                          <a:srgbClr val="0000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監控</a:t>
                      </a:r>
                      <a:endParaRPr lang="zh-TW" altLang="en-US" sz="1800" b="1" dirty="0">
                        <a:solidFill>
                          <a:srgbClr val="0000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以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三大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基準比較實際的工作績效</a:t>
                      </a:r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</a:t>
                      </a:r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防微杜漸，若有未達目標的績效要改善</a:t>
                      </a:r>
                      <a:endParaRPr lang="zh-TW" altLang="en-US" sz="1800" b="1" dirty="0">
                        <a:solidFill>
                          <a:srgbClr val="0000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3969"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 </a:t>
                      </a:r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實施整合變更控制</a:t>
                      </a:r>
                      <a:endParaRPr lang="zh-TW" altLang="en-US" sz="1800" b="1" dirty="0">
                        <a:solidFill>
                          <a:srgbClr val="0000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監控</a:t>
                      </a:r>
                      <a:endParaRPr lang="zh-TW" altLang="en-US" sz="1800" b="1" dirty="0">
                        <a:solidFill>
                          <a:srgbClr val="0000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專案變更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免不了</a:t>
                      </a:r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</a:t>
                      </a:r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依照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變更管理計畫</a:t>
                      </a:r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來</a:t>
                      </a:r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審查</a:t>
                      </a:r>
                      <a:r>
                        <a:rPr lang="en-US" altLang="zh-TW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主動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溝通決策結果</a:t>
                      </a:r>
                      <a:r>
                        <a:rPr lang="en-US" altLang="zh-TW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.</a:t>
                      </a:r>
                      <a:endParaRPr lang="en-US" altLang="zh-TW" sz="1800" b="1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12047"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 </a:t>
                      </a:r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結束專案或階段</a:t>
                      </a:r>
                      <a:endParaRPr lang="zh-TW" altLang="en-US" sz="1800" b="1" dirty="0">
                        <a:solidFill>
                          <a:srgbClr val="0000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結束</a:t>
                      </a:r>
                      <a:endParaRPr lang="zh-TW" altLang="en-US" sz="1800" b="1" dirty="0">
                        <a:solidFill>
                          <a:srgbClr val="0000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完成</a:t>
                      </a:r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所有</a:t>
                      </a:r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專案與契約活動</a:t>
                      </a:r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移轉</a:t>
                      </a:r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最終</a:t>
                      </a:r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產出</a:t>
                      </a:r>
                      <a:r>
                        <a:rPr lang="zh-TW" altLang="en-US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，更新</a:t>
                      </a:r>
                      <a:r>
                        <a:rPr lang="en-US" altLang="zh-TW" sz="18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</a:t>
                      </a:r>
                      <a:r>
                        <a:rPr lang="en-US" altLang="zh-TW" sz="1800" b="1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essons Learned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五大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過程組</a:t>
            </a:r>
            <a:endParaRPr lang="zh-TW" altLang="en-US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zh-TW" altLang="en-US" b="1" dirty="0"/>
          </a:p>
        </p:txBody>
      </p:sp>
      <p:sp>
        <p:nvSpPr>
          <p:cNvPr id="4" name="立方體 3"/>
          <p:cNvSpPr/>
          <p:nvPr/>
        </p:nvSpPr>
        <p:spPr>
          <a:xfrm>
            <a:off x="323528" y="1484784"/>
            <a:ext cx="8496943" cy="5087466"/>
          </a:xfrm>
          <a:prstGeom prst="cube">
            <a:avLst>
              <a:gd name="adj" fmla="val 537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b="1" dirty="0">
              <a:latin typeface="+mj-ea"/>
              <a:ea typeface="+mj-ea"/>
            </a:endParaRPr>
          </a:p>
        </p:txBody>
      </p:sp>
      <p:cxnSp>
        <p:nvCxnSpPr>
          <p:cNvPr id="8" name="圖案 7"/>
          <p:cNvCxnSpPr/>
          <p:nvPr/>
        </p:nvCxnSpPr>
        <p:spPr>
          <a:xfrm flipV="1">
            <a:off x="1980431" y="3117255"/>
            <a:ext cx="1655467" cy="492918"/>
          </a:xfrm>
          <a:prstGeom prst="bentConnector3">
            <a:avLst>
              <a:gd name="adj1" fmla="val 72744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圖案 8"/>
          <p:cNvCxnSpPr>
            <a:stCxn id="5" idx="5"/>
          </p:cNvCxnSpPr>
          <p:nvPr/>
        </p:nvCxnSpPr>
        <p:spPr>
          <a:xfrm>
            <a:off x="5334283" y="3131939"/>
            <a:ext cx="412576" cy="752872"/>
          </a:xfrm>
          <a:prstGeom prst="bentConnector2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圖案 9"/>
          <p:cNvCxnSpPr/>
          <p:nvPr/>
        </p:nvCxnSpPr>
        <p:spPr>
          <a:xfrm>
            <a:off x="6012160" y="3622873"/>
            <a:ext cx="678618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>
            <a:spLocks noChangeArrowheads="1"/>
          </p:cNvSpPr>
          <p:nvPr/>
        </p:nvSpPr>
        <p:spPr bwMode="auto">
          <a:xfrm>
            <a:off x="3851275" y="1844675"/>
            <a:ext cx="1152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zh-TW" altLang="en-US" sz="2800" b="1" dirty="0">
                <a:solidFill>
                  <a:schemeClr val="bg1"/>
                </a:solidFill>
                <a:latin typeface="+mj-ea"/>
                <a:ea typeface="+mj-ea"/>
              </a:rPr>
              <a:t>監控</a:t>
            </a:r>
          </a:p>
        </p:txBody>
      </p:sp>
      <p:cxnSp>
        <p:nvCxnSpPr>
          <p:cNvPr id="16" name="圖案 15"/>
          <p:cNvCxnSpPr/>
          <p:nvPr/>
        </p:nvCxnSpPr>
        <p:spPr>
          <a:xfrm rot="16200000" flipV="1">
            <a:off x="2986188" y="4102471"/>
            <a:ext cx="867370" cy="432049"/>
          </a:xfrm>
          <a:prstGeom prst="bentConnector3">
            <a:avLst>
              <a:gd name="adj1" fmla="val -2711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467544" y="3079750"/>
            <a:ext cx="1584325" cy="936625"/>
            <a:chOff x="467544" y="3079750"/>
            <a:chExt cx="1584325" cy="936625"/>
          </a:xfrm>
        </p:grpSpPr>
        <p:sp>
          <p:nvSpPr>
            <p:cNvPr id="17" name="立方體 16"/>
            <p:cNvSpPr/>
            <p:nvPr/>
          </p:nvSpPr>
          <p:spPr>
            <a:xfrm>
              <a:off x="467544" y="3079750"/>
              <a:ext cx="1584325" cy="936625"/>
            </a:xfrm>
            <a:prstGeom prst="cub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538981" y="3360936"/>
              <a:ext cx="14414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zh-TW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起始</a:t>
              </a: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3704516" y="2781300"/>
            <a:ext cx="1629767" cy="935038"/>
            <a:chOff x="3704516" y="2781300"/>
            <a:chExt cx="1629767" cy="935038"/>
          </a:xfrm>
        </p:grpSpPr>
        <p:sp>
          <p:nvSpPr>
            <p:cNvPr id="5" name="立方體 4"/>
            <p:cNvSpPr/>
            <p:nvPr/>
          </p:nvSpPr>
          <p:spPr>
            <a:xfrm>
              <a:off x="3749958" y="2781300"/>
              <a:ext cx="1584325" cy="93503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3704516" y="3117255"/>
              <a:ext cx="1441450" cy="522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zh-TW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規劃</a:t>
              </a:r>
              <a:endParaRPr kumimoji="0" lang="en-US" altLang="zh-TW" sz="2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3700314" y="4256880"/>
            <a:ext cx="1584325" cy="936625"/>
            <a:chOff x="3700314" y="4256880"/>
            <a:chExt cx="1584325" cy="936625"/>
          </a:xfrm>
        </p:grpSpPr>
        <p:sp>
          <p:nvSpPr>
            <p:cNvPr id="6" name="立方體 5"/>
            <p:cNvSpPr/>
            <p:nvPr/>
          </p:nvSpPr>
          <p:spPr>
            <a:xfrm>
              <a:off x="3700314" y="4256880"/>
              <a:ext cx="1584325" cy="936625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3807235" y="4491036"/>
              <a:ext cx="1439863" cy="522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zh-TW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執行</a:t>
              </a: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6804024" y="3099558"/>
            <a:ext cx="1584325" cy="935038"/>
            <a:chOff x="6876256" y="3501231"/>
            <a:chExt cx="1584325" cy="935038"/>
          </a:xfrm>
        </p:grpSpPr>
        <p:sp>
          <p:nvSpPr>
            <p:cNvPr id="7" name="立方體 6"/>
            <p:cNvSpPr/>
            <p:nvPr/>
          </p:nvSpPr>
          <p:spPr>
            <a:xfrm>
              <a:off x="6876256" y="3501231"/>
              <a:ext cx="1584325" cy="935038"/>
            </a:xfrm>
            <a:prstGeom prst="cube">
              <a:avLst/>
            </a:prstGeom>
            <a:solidFill>
              <a:srgbClr val="80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6876256" y="3809999"/>
              <a:ext cx="1439862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0" lang="zh-TW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結束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2700338" y="2708275"/>
            <a:ext cx="3600450" cy="2520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b="1">
              <a:latin typeface="+mj-ea"/>
              <a:ea typeface="+mj-ea"/>
            </a:endParaRPr>
          </a:p>
        </p:txBody>
      </p:sp>
      <p:cxnSp>
        <p:nvCxnSpPr>
          <p:cNvPr id="48" name="圖案 8"/>
          <p:cNvCxnSpPr>
            <a:endCxn id="20" idx="3"/>
          </p:cNvCxnSpPr>
          <p:nvPr/>
        </p:nvCxnSpPr>
        <p:spPr>
          <a:xfrm rot="5400000">
            <a:off x="5195430" y="4200749"/>
            <a:ext cx="603099" cy="499762"/>
          </a:xfrm>
          <a:prstGeom prst="bentConnector2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專案整合管理</a:t>
            </a:r>
            <a:endParaRPr lang="zh-TW" altLang="en-US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一句訣：融會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方領域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貫通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49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章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經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合理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分派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資源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命中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endParaRPr lang="en-US" altLang="zh-TW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</a:t>
            </a:r>
            <a:r>
              <a:rPr lang="zh-TW" altLang="en-US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專案管理本質</a:t>
            </a:r>
            <a:r>
              <a:rPr lang="zh-TW" altLang="en-US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一體</a:t>
            </a:r>
            <a:r>
              <a:rPr lang="zh-TW" altLang="en-US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當有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一知識變更</a:t>
            </a:r>
            <a:r>
              <a:rPr lang="zh-TW" altLang="en-US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zh-TW" altLang="en-US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個或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多個子過程</a:t>
            </a:r>
            <a:r>
              <a:rPr lang="zh-TW" altLang="en-US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連動影響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需重新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審視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確保</a:t>
            </a:r>
            <a:r>
              <a:rPr lang="zh-TW" altLang="en-US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</a:t>
            </a:r>
            <a:r>
              <a:rPr lang="zh-TW" altLang="en-US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可交付成果</a:t>
            </a:r>
            <a:r>
              <a:rPr lang="zh-TW" altLang="en-US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完成日期</a:t>
            </a:r>
            <a:r>
              <a:rPr lang="zh-TW" altLang="en-US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效益管理計畫書</a:t>
            </a:r>
            <a:r>
              <a:rPr lang="zh-TW" altLang="en-US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一致</a:t>
            </a:r>
            <a:r>
              <a:rPr lang="zh-TW" altLang="en-US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完成</a:t>
            </a:r>
            <a:r>
              <a:rPr lang="zh-TW" altLang="en-US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專案及契約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所有工作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整體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專案正式結束</a:t>
            </a:r>
            <a:endParaRPr lang="en-US" altLang="zh-TW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管理基礎觀念</a:t>
            </a:r>
            <a:endParaRPr lang="zh-TW" altLang="en-US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447800"/>
            <a:ext cx="7905750" cy="4572000"/>
          </a:xfrm>
        </p:spPr>
        <p:txBody>
          <a:bodyPr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PMI-isms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：專案管理計畫書是由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利害關係人共同認可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是可執行的且大家認同目標可達到的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規劃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對專案非常重要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企業環境因素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：指能影響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或引導專案且團隊無法掌控的因素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組織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程資產口訣：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過程、政策、知識庫、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經驗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學習</a:t>
            </a:r>
            <a:endParaRPr lang="en-US" altLang="zh-TW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條件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遊戲規則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六重限制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範疇、時程、成本、品質、人資、風險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其他因素</a:t>
            </a:r>
            <a:endParaRPr lang="en-US" altLang="zh-TW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假設事項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：高階於商業企劃案辨識</a:t>
            </a:r>
            <a:r>
              <a:rPr lang="zh-TW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低階遊專案過程產出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風險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已知風險放風險登錄表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未知則不需要</a:t>
            </a:r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管理基礎觀念</a:t>
            </a:r>
            <a:endParaRPr lang="zh-TW" altLang="en-US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076825"/>
          </a:xfrm>
        </p:spPr>
        <p:txBody>
          <a:bodyPr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專案經理：將專案所有的區塊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整合成完整的一片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使專案更有效率、更經濟、更有效能來完成專案的目標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專案管理資訊系統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(PMIS)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規劃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知識管理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監控及變更階段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皆會用到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PMIS,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某些過程隱含在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企業環境內部因素</a:t>
            </a:r>
            <a:endParaRPr lang="en-US" altLang="zh-TW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管理軟體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(PMS)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排程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甘特圖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ex:MS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Project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正式啟動說明會：布達專案目標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獲得團隊承諾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以及說明利害關係人角色與責任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工作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授權系統：專案的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派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WAS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通常是派工系統</a:t>
            </a:r>
            <a:endParaRPr lang="en-US" altLang="zh-TW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敏捷環境</a:t>
            </a:r>
            <a:r>
              <a:rPr lang="en-US" altLang="zh-TW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專案經理專注建立</a:t>
            </a:r>
            <a:r>
              <a:rPr lang="zh-TW" altLang="en-US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一個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協同合作</a:t>
            </a:r>
            <a:r>
              <a:rPr lang="zh-TW" altLang="en-US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共同決策</a:t>
            </a:r>
            <a:r>
              <a:rPr lang="zh-TW" altLang="en-US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  <a:endParaRPr lang="zh-TW" altLang="en-US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發展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專案章程</a:t>
            </a:r>
            <a:endParaRPr lang="zh-TW" altLang="en-US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221288"/>
          </a:xfrm>
        </p:spPr>
        <p:txBody>
          <a:bodyPr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一句訣：奉天承運－</a:t>
            </a:r>
            <a:r>
              <a:rPr lang="zh-TW" altLang="en-US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發起人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詔曰，啟動專案</a:t>
            </a:r>
            <a:r>
              <a:rPr lang="zh-TW" altLang="en-US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授權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專案經理。</a:t>
            </a:r>
            <a:r>
              <a:rPr lang="zh-TW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取得正式授權、確認方向</a:t>
            </a:r>
            <a:endParaRPr lang="en-US" altLang="zh-TW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商業文件：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商業企劃案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可當章程基礎 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效益管理計畫書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創造專案最大效益預先定義文件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協議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：專案團隊對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外部客戶使用合約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內部使用專案章程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讓內部了解正確的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交付標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商業企劃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案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用於組織內部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優先於章程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高階策略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資料蒐集技術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腦力激盪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焦點團體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訪談</a:t>
            </a:r>
            <a:endParaRPr lang="zh-TW" altLang="zh-TW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發展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專案管理計畫書</a:t>
            </a:r>
            <a:endParaRPr lang="zh-TW" altLang="en-US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一句訣：專案計畫書涵蓋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10+2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計畫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三大基準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，指導大家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如何完成專案達成目標</a:t>
            </a:r>
            <a:endParaRPr lang="en-US" altLang="zh-TW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10+2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１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2(10+2</a:t>
            </a:r>
            <a:r>
              <a:rPr lang="zh-TW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盛飯時誠品人夠風采尚厲害＋變更、構</a:t>
            </a:r>
            <a:r>
              <a:rPr lang="zh-TW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型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)+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母計畫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三大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基準：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範疇基準、時程基準、成本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基準</a:t>
            </a:r>
            <a:endParaRPr lang="en-US" altLang="zh-TW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指導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及管理專案工作</a:t>
            </a:r>
            <a:endParaRPr lang="zh-TW" altLang="en-US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一句訣：依照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計畫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來行事，注意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新規定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Stick to the plan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會議：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討論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和處理專案相關主題 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可交付成果：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過程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中具體的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可被驗證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的中間產出物或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最終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產出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最終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  (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內驗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品質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外確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範疇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工作績效資料：專案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執行流程組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所觀察和量測到未經處理的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原始一級資料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範時誠品缺變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KPI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539</TotalTime>
  <Words>1169</Words>
  <Application>Microsoft Office PowerPoint</Application>
  <PresentationFormat>如螢幕大小 (4:3)</PresentationFormat>
  <Paragraphs>92</Paragraphs>
  <Slides>14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清晰度</vt:lpstr>
      <vt:lpstr>讀書會複習導讀  - 專案整合管理</vt:lpstr>
      <vt:lpstr>整合管理一句訣</vt:lpstr>
      <vt:lpstr>專案五大過程組</vt:lpstr>
      <vt:lpstr>專案整合管理</vt:lpstr>
      <vt:lpstr>整合管理基礎觀念</vt:lpstr>
      <vt:lpstr>整合管理基礎觀念</vt:lpstr>
      <vt:lpstr>發展專案章程</vt:lpstr>
      <vt:lpstr>發展專案管理計畫書</vt:lpstr>
      <vt:lpstr>指導及管理專案工作</vt:lpstr>
      <vt:lpstr>管理專案知識</vt:lpstr>
      <vt:lpstr>監控專案工作</vt:lpstr>
      <vt:lpstr>實施整合變更管制</vt:lpstr>
      <vt:lpstr>結束專案或階段</vt:lpstr>
      <vt:lpstr>PowerPoint 簡報</vt:lpstr>
    </vt:vector>
  </TitlesOfParts>
  <Company>SysJsut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導讀-專案整合管理</dc:title>
  <dc:creator>Jamie</dc:creator>
  <cp:lastModifiedBy>黃俊福</cp:lastModifiedBy>
  <cp:revision>164</cp:revision>
  <dcterms:created xsi:type="dcterms:W3CDTF">2012-06-21T04:20:22Z</dcterms:created>
  <dcterms:modified xsi:type="dcterms:W3CDTF">2018-04-27T15:45:49Z</dcterms:modified>
</cp:coreProperties>
</file>