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256" r:id="rId2"/>
    <p:sldId id="259" r:id="rId3"/>
    <p:sldId id="295" r:id="rId4"/>
    <p:sldId id="263" r:id="rId5"/>
    <p:sldId id="290" r:id="rId6"/>
    <p:sldId id="296" r:id="rId7"/>
    <p:sldId id="264" r:id="rId8"/>
    <p:sldId id="262" r:id="rId9"/>
    <p:sldId id="269" r:id="rId10"/>
    <p:sldId id="297" r:id="rId11"/>
    <p:sldId id="265" r:id="rId12"/>
    <p:sldId id="270" r:id="rId13"/>
    <p:sldId id="266" r:id="rId14"/>
    <p:sldId id="271" r:id="rId15"/>
    <p:sldId id="276" r:id="rId16"/>
    <p:sldId id="277" r:id="rId17"/>
    <p:sldId id="283" r:id="rId18"/>
    <p:sldId id="284" r:id="rId19"/>
    <p:sldId id="267" r:id="rId20"/>
    <p:sldId id="272" r:id="rId21"/>
    <p:sldId id="292" r:id="rId22"/>
    <p:sldId id="285" r:id="rId23"/>
    <p:sldId id="281" r:id="rId24"/>
    <p:sldId id="299" r:id="rId25"/>
    <p:sldId id="298" r:id="rId26"/>
    <p:sldId id="268" r:id="rId27"/>
    <p:sldId id="273" r:id="rId28"/>
    <p:sldId id="294" r:id="rId2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81" d="100"/>
          <a:sy n="81" d="100"/>
        </p:scale>
        <p:origin x="-75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C487D-1FC7-424F-A048-3791D1C9DCCA}" type="datetimeFigureOut">
              <a:rPr lang="zh-TW" altLang="en-US" smtClean="0"/>
              <a:pPr/>
              <a:t>2018/12/16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93B30-A91B-484E-B5AD-5DF1F9B682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1861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64C56-9EF8-4868-80F7-83320EF74484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9146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64C56-9EF8-4868-80F7-83320EF74484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9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64C56-9EF8-4868-80F7-83320EF74484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2435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D5EEA-85CE-40E1-BEE2-6A54677B36F5}" type="datetimeFigureOut">
              <a:rPr lang="zh-TW" altLang="en-US" smtClean="0"/>
              <a:pPr/>
              <a:t>2018/12/16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1E3E-5643-4EF7-B533-0D950D34B4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D5EEA-85CE-40E1-BEE2-6A54677B36F5}" type="datetimeFigureOut">
              <a:rPr lang="zh-TW" altLang="en-US" smtClean="0"/>
              <a:pPr/>
              <a:t>2018/12/16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1E3E-5643-4EF7-B533-0D950D34B4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D5EEA-85CE-40E1-BEE2-6A54677B36F5}" type="datetimeFigureOut">
              <a:rPr lang="zh-TW" altLang="en-US" smtClean="0"/>
              <a:pPr/>
              <a:t>2018/12/16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1E3E-5643-4EF7-B533-0D950D34B4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926976"/>
          </a:xfrm>
        </p:spPr>
        <p:txBody>
          <a:bodyPr/>
          <a:lstStyle>
            <a:lvl1pPr algn="ctr">
              <a:defRPr b="1" baseline="0"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99856"/>
          </a:xfrm>
        </p:spPr>
        <p:txBody>
          <a:bodyPr/>
          <a:lstStyle>
            <a:lvl1pPr>
              <a:defRPr baseline="0">
                <a:latin typeface="微軟正黑體" pitchFamily="34" charset="-120"/>
                <a:ea typeface="微軟正黑體" pitchFamily="34" charset="-120"/>
              </a:defRPr>
            </a:lvl1pPr>
            <a:lvl2pPr>
              <a:defRPr baseline="0">
                <a:latin typeface="微軟正黑體" pitchFamily="34" charset="-120"/>
                <a:ea typeface="微軟正黑體" pitchFamily="34" charset="-120"/>
              </a:defRPr>
            </a:lvl2pPr>
            <a:lvl3pPr>
              <a:defRPr baseline="0">
                <a:latin typeface="微軟正黑體" pitchFamily="34" charset="-120"/>
                <a:ea typeface="微軟正黑體" pitchFamily="34" charset="-120"/>
              </a:defRPr>
            </a:lvl3pPr>
            <a:lvl4pPr>
              <a:defRPr baseline="0">
                <a:latin typeface="微軟正黑體" pitchFamily="34" charset="-120"/>
                <a:ea typeface="微軟正黑體" pitchFamily="34" charset="-120"/>
              </a:defRPr>
            </a:lvl4pPr>
            <a:lvl5pPr>
              <a:defRPr baseline="0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D5EEA-85CE-40E1-BEE2-6A54677B36F5}" type="datetimeFigureOut">
              <a:rPr lang="zh-TW" altLang="en-US" smtClean="0"/>
              <a:pPr/>
              <a:t>2018/12/16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1E3E-5643-4EF7-B533-0D950D34B4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D5EEA-85CE-40E1-BEE2-6A54677B36F5}" type="datetimeFigureOut">
              <a:rPr lang="zh-TW" altLang="en-US" smtClean="0"/>
              <a:pPr/>
              <a:t>2018/12/16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1E3E-5643-4EF7-B533-0D950D34B4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854968"/>
          </a:xfrm>
        </p:spPr>
        <p:txBody>
          <a:bodyPr>
            <a:normAutofit/>
          </a:bodyPr>
          <a:lstStyle>
            <a:lvl1pPr algn="ctr">
              <a:defRPr kumimoji="0" lang="en-US" altLang="en-US" sz="5000" b="1" kern="1200" baseline="0" dirty="0">
                <a:ln>
                  <a:noFill/>
                </a:ln>
                <a:solidFill>
                  <a:schemeClr val="tx2"/>
                </a:solidFill>
                <a:effectLst/>
                <a:latin typeface="微軟正黑體" pitchFamily="34" charset="-120"/>
                <a:ea typeface="微軟正黑體" pitchFamily="34" charset="-120"/>
                <a:cs typeface="+mj-cs"/>
              </a:defRPr>
            </a:lvl1pPr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5374197"/>
          </a:xfrm>
        </p:spPr>
        <p:txBody>
          <a:bodyPr/>
          <a:lstStyle>
            <a:lvl1pPr>
              <a:defRPr sz="2600" baseline="0">
                <a:latin typeface="微軟正黑體" pitchFamily="34" charset="-120"/>
                <a:ea typeface="微軟正黑體" pitchFamily="34" charset="-120"/>
              </a:defRPr>
            </a:lvl1pPr>
            <a:lvl2pPr>
              <a:defRPr sz="2400" baseline="0">
                <a:latin typeface="微軟正黑體" pitchFamily="34" charset="-120"/>
                <a:ea typeface="微軟正黑體" pitchFamily="34" charset="-120"/>
              </a:defRPr>
            </a:lvl2pPr>
            <a:lvl3pPr>
              <a:defRPr sz="2000" baseline="0">
                <a:latin typeface="微軟正黑體" pitchFamily="34" charset="-120"/>
                <a:ea typeface="微軟正黑體" pitchFamily="34" charset="-120"/>
              </a:defRPr>
            </a:lvl3pPr>
            <a:lvl4pPr>
              <a:defRPr sz="1800" baseline="0">
                <a:latin typeface="微軟正黑體" pitchFamily="34" charset="-120"/>
                <a:ea typeface="微軟正黑體" pitchFamily="34" charset="-120"/>
              </a:defRPr>
            </a:lvl4pPr>
            <a:lvl5pPr>
              <a:defRPr sz="1800" baseline="0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038600" cy="5374197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D5EEA-85CE-40E1-BEE2-6A54677B36F5}" type="datetimeFigureOut">
              <a:rPr lang="zh-TW" altLang="en-US" smtClean="0"/>
              <a:pPr/>
              <a:t>2018/12/16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1E3E-5643-4EF7-B533-0D950D34B4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854968"/>
          </a:xfrm>
        </p:spPr>
        <p:txBody>
          <a:bodyPr tIns="45720" anchor="b">
            <a:normAutofit/>
          </a:bodyPr>
          <a:lstStyle>
            <a:lvl1pPr algn="ctr">
              <a:defRPr kumimoji="0" lang="en-US" altLang="en-US" sz="5000" b="1" kern="1200" baseline="0" dirty="0">
                <a:ln>
                  <a:noFill/>
                </a:ln>
                <a:solidFill>
                  <a:schemeClr val="tx2"/>
                </a:solidFill>
                <a:effectLst/>
                <a:latin typeface="微軟正黑體" pitchFamily="34" charset="-120"/>
                <a:ea typeface="微軟正黑體" pitchFamily="34" charset="-120"/>
                <a:cs typeface="+mj-cs"/>
              </a:defRPr>
            </a:lvl1pPr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98523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772816"/>
            <a:ext cx="4040188" cy="4587504"/>
          </a:xfrm>
        </p:spPr>
        <p:txBody>
          <a:bodyPr tIns="0"/>
          <a:lstStyle>
            <a:lvl1pPr>
              <a:defRPr sz="2200" baseline="0">
                <a:latin typeface="微軟正黑體" pitchFamily="34" charset="-120"/>
                <a:ea typeface="微軟正黑體" pitchFamily="34" charset="-120"/>
              </a:defRPr>
            </a:lvl1pPr>
            <a:lvl2pPr>
              <a:defRPr sz="2000" baseline="0">
                <a:latin typeface="微軟正黑體" pitchFamily="34" charset="-120"/>
                <a:ea typeface="微軟正黑體" pitchFamily="34" charset="-120"/>
              </a:defRPr>
            </a:lvl2pPr>
            <a:lvl3pPr>
              <a:defRPr sz="1800" baseline="0">
                <a:latin typeface="微軟正黑體" pitchFamily="34" charset="-120"/>
                <a:ea typeface="微軟正黑體" pitchFamily="34" charset="-120"/>
              </a:defRPr>
            </a:lvl3pPr>
            <a:lvl4pPr>
              <a:defRPr sz="1600" baseline="0">
                <a:latin typeface="微軟正黑體" pitchFamily="34" charset="-120"/>
                <a:ea typeface="微軟正黑體" pitchFamily="34" charset="-120"/>
              </a:defRPr>
            </a:lvl4pPr>
            <a:lvl5pPr>
              <a:defRPr sz="1600" baseline="0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772816"/>
            <a:ext cx="4041775" cy="4587504"/>
          </a:xfrm>
        </p:spPr>
        <p:txBody>
          <a:bodyPr tIns="0">
            <a:normAutofit/>
          </a:bodyPr>
          <a:lstStyle>
            <a:lvl1pPr algn="l" rtl="0" eaLnBrk="1" latinLnBrk="0" hangingPunct="1">
              <a:spcBef>
                <a:spcPct val="20000"/>
              </a:spcBef>
              <a:buFont typeface="Wingdings 2"/>
              <a:buChar char=""/>
              <a:defRPr kumimoji="0" lang="zh-TW" altLang="en-US" sz="22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algn="l" rtl="0" eaLnBrk="1" latinLnBrk="0" hangingPunct="1">
              <a:spcBef>
                <a:spcPct val="20000"/>
              </a:spcBef>
              <a:buFont typeface="Wingdings 2"/>
              <a:buChar char=""/>
              <a:defRPr kumimoji="0" lang="zh-TW" altLang="en-US" sz="22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algn="l" rtl="0" eaLnBrk="1" latinLnBrk="0" hangingPunct="1">
              <a:spcBef>
                <a:spcPct val="20000"/>
              </a:spcBef>
              <a:buFont typeface="Wingdings 2"/>
              <a:buChar char=""/>
              <a:defRPr kumimoji="0" lang="zh-TW" altLang="en-US" sz="22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algn="l" rtl="0" eaLnBrk="1" latinLnBrk="0" hangingPunct="1">
              <a:spcBef>
                <a:spcPct val="20000"/>
              </a:spcBef>
              <a:buFont typeface="Wingdings 2"/>
              <a:buChar char=""/>
              <a:defRPr kumimoji="0" lang="zh-TW" altLang="en-US" sz="2200" kern="1200" baseline="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algn="l" rtl="0" eaLnBrk="1" latinLnBrk="0" hangingPunct="1">
              <a:spcBef>
                <a:spcPct val="20000"/>
              </a:spcBef>
              <a:buFont typeface="Wingdings 2"/>
              <a:buChar char=""/>
              <a:defRPr kumimoji="0" lang="en-US" altLang="en-US" sz="2200" kern="1200" baseline="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D5EEA-85CE-40E1-BEE2-6A54677B36F5}" type="datetimeFigureOut">
              <a:rPr lang="zh-TW" altLang="en-US" smtClean="0"/>
              <a:pPr/>
              <a:t>2018/12/16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1E3E-5643-4EF7-B533-0D950D34B4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D5EEA-85CE-40E1-BEE2-6A54677B36F5}" type="datetimeFigureOut">
              <a:rPr lang="zh-TW" altLang="en-US" smtClean="0"/>
              <a:pPr/>
              <a:t>2018/12/16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1E3E-5643-4EF7-B533-0D950D34B4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D5EEA-85CE-40E1-BEE2-6A54677B36F5}" type="datetimeFigureOut">
              <a:rPr lang="zh-TW" altLang="en-US" smtClean="0"/>
              <a:pPr/>
              <a:t>2018/12/16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1E3E-5643-4EF7-B533-0D950D34B4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D5EEA-85CE-40E1-BEE2-6A54677B36F5}" type="datetimeFigureOut">
              <a:rPr lang="zh-TW" altLang="en-US" smtClean="0"/>
              <a:pPr/>
              <a:t>2018/12/16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1E3E-5643-4EF7-B533-0D950D34B4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剪去並圓角化單一角落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D5EEA-85CE-40E1-BEE2-6A54677B36F5}" type="datetimeFigureOut">
              <a:rPr lang="zh-TW" altLang="en-US" smtClean="0"/>
              <a:pPr/>
              <a:t>2018/12/16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C331E3E-5643-4EF7-B533-0D950D34B43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10" name="手繪多邊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手繪多邊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39D5EEA-85CE-40E1-BEE2-6A54677B36F5}" type="datetimeFigureOut">
              <a:rPr lang="zh-TW" altLang="en-US" smtClean="0"/>
              <a:pPr/>
              <a:t>2018/12/16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C331E3E-5643-4EF7-B533-0D950D34B43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手繪多邊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手繪多邊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33400" y="952128"/>
            <a:ext cx="7851648" cy="1828800"/>
          </a:xfrm>
        </p:spPr>
        <p:txBody>
          <a:bodyPr/>
          <a:lstStyle/>
          <a:p>
            <a:pPr algn="ctr"/>
            <a:r>
              <a:rPr lang="zh-TW" altLang="en-US" dirty="0" smtClean="0"/>
              <a:t>風險管理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Risk Management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5904656" y="2996952"/>
            <a:ext cx="2627784" cy="1152128"/>
          </a:xfrm>
          <a:prstGeom prst="roundRect">
            <a:avLst/>
          </a:prstGeom>
          <a:gradFill flip="none" rotWithShape="1">
            <a:lin ang="10800000" scaled="1"/>
            <a:tileRect/>
          </a:gradFill>
          <a:ln>
            <a:noFill/>
          </a:ln>
          <a:effectLst>
            <a:outerShdw blurRad="57150" dist="38100" dir="5400000" algn="ctr" rotWithShape="0">
              <a:schemeClr val="accent5">
                <a:shade val="9000"/>
                <a:satMod val="105000"/>
                <a:alpha val="48000"/>
              </a:schemeClr>
            </a:outerShdw>
            <a:reflection blurRad="6350" stA="50000" endA="300" endPos="90000" dir="5400000" sy="-100000" algn="bl" rotWithShape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3200" b="1" dirty="0" smtClean="0">
                <a:latin typeface="微軟正黑體" pitchFamily="34" charset="-120"/>
                <a:ea typeface="微軟正黑體" pitchFamily="34" charset="-120"/>
              </a:rPr>
              <a:t>PMBOK </a:t>
            </a:r>
            <a:r>
              <a:rPr lang="en-US" altLang="zh-TW" sz="3200" b="1" dirty="0" smtClean="0">
                <a:latin typeface="微軟正黑體" pitchFamily="34" charset="-120"/>
                <a:ea typeface="微軟正黑體" pitchFamily="34" charset="-120"/>
              </a:rPr>
              <a:t>6th</a:t>
            </a:r>
            <a:endParaRPr lang="en-US" altLang="zh-TW" sz="32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專案文件更新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假設紀錄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新提出的各項假設前提</a:t>
            </a:r>
            <a:endParaRPr lang="en-US" altLang="zh-TW" dirty="0" smtClean="0"/>
          </a:p>
          <a:p>
            <a:pPr lvl="1"/>
            <a:r>
              <a:rPr lang="zh-TW" altLang="en-US" dirty="0"/>
              <a:t>新</a:t>
            </a:r>
            <a:r>
              <a:rPr lang="zh-TW" altLang="en-US" dirty="0" smtClean="0"/>
              <a:t>辨識的客種限制條件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更新既有的假設事項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 smtClean="0"/>
              <a:t>議題紀錄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新生議題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既有議題變動的更新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 smtClean="0"/>
              <a:t>經驗學習登錄表</a:t>
            </a:r>
            <a:endParaRPr lang="en-US" altLang="zh-TW" dirty="0" smtClean="0"/>
          </a:p>
          <a:p>
            <a:pPr marL="393192" lvl="1" indent="0">
              <a:buNone/>
            </a:pP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7711877" y="755412"/>
            <a:ext cx="1131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(Slide 79)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7756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39552" y="908720"/>
            <a:ext cx="8280920" cy="1770472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3. </a:t>
            </a:r>
            <a:r>
              <a:rPr lang="zh-TW" altLang="en-US" dirty="0" smtClean="0"/>
              <a:t>實施定性風險分析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     </a:t>
            </a:r>
            <a:r>
              <a:rPr lang="en-US" altLang="zh-TW" sz="4800" dirty="0" smtClean="0"/>
              <a:t>Perform Qualitative Risk Analysis</a:t>
            </a:r>
            <a:endParaRPr lang="zh-TW" altLang="en-US" sz="4800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530352" y="2999408"/>
            <a:ext cx="7772400" cy="1509712"/>
          </a:xfrm>
        </p:spPr>
        <p:txBody>
          <a:bodyPr/>
          <a:lstStyle/>
          <a:p>
            <a:r>
              <a:rPr lang="zh-TW" altLang="en-US" dirty="0" smtClean="0"/>
              <a:t>一句訣：為風險打分數，並製作熱門風險排行榜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</a:t>
            </a:r>
            <a:r>
              <a:rPr lang="zh-TW" altLang="en-US" dirty="0" smtClean="0"/>
              <a:t> 實施定性風險分析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763688" y="1052736"/>
            <a:ext cx="5400600" cy="1080120"/>
          </a:xfrm>
          <a:prstGeom prst="round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charset="0"/>
              <a:buChar char="•"/>
            </a:pPr>
            <a:r>
              <a:rPr lang="zh-TW" altLang="en-US" dirty="0" smtClean="0">
                <a:solidFill>
                  <a:srgbClr val="FF0000"/>
                </a:solidFill>
                <a:latin typeface="+mj-ea"/>
                <a:ea typeface="+mj-ea"/>
              </a:rPr>
              <a:t>建立在參與者的主觀意識上，找出並排出偏見</a:t>
            </a:r>
            <a:r>
              <a:rPr lang="en-US" altLang="zh-TW" dirty="0" smtClean="0">
                <a:solidFill>
                  <a:srgbClr val="FF0000"/>
                </a:solidFill>
                <a:latin typeface="+mj-ea"/>
                <a:ea typeface="+mj-ea"/>
              </a:rPr>
              <a:t>bias</a:t>
            </a:r>
          </a:p>
          <a:p>
            <a:pPr>
              <a:buFont typeface="Arial" charset="0"/>
              <a:buChar char="•"/>
            </a:pPr>
            <a:r>
              <a:rPr lang="zh-TW" altLang="en-US" dirty="0" smtClean="0">
                <a:solidFill>
                  <a:srgbClr val="FF0000"/>
                </a:solidFill>
                <a:latin typeface="+mj-ea"/>
                <a:ea typeface="+mj-ea"/>
              </a:rPr>
              <a:t>對成本</a:t>
            </a:r>
            <a:r>
              <a:rPr lang="en-US" altLang="zh-TW" dirty="0" smtClean="0">
                <a:solidFill>
                  <a:srgbClr val="FF0000"/>
                </a:solidFill>
                <a:latin typeface="+mj-ea"/>
                <a:ea typeface="+mj-ea"/>
              </a:rPr>
              <a:t>/</a:t>
            </a:r>
            <a:r>
              <a:rPr lang="zh-TW" altLang="en-US" dirty="0" smtClean="0">
                <a:solidFill>
                  <a:srgbClr val="FF0000"/>
                </a:solidFill>
                <a:latin typeface="+mj-ea"/>
                <a:ea typeface="+mj-ea"/>
              </a:rPr>
              <a:t>時程</a:t>
            </a:r>
            <a:r>
              <a:rPr lang="en-US" altLang="zh-TW" dirty="0" smtClean="0">
                <a:solidFill>
                  <a:srgbClr val="FF0000"/>
                </a:solidFill>
                <a:latin typeface="+mj-ea"/>
                <a:ea typeface="+mj-ea"/>
              </a:rPr>
              <a:t>/</a:t>
            </a:r>
            <a:r>
              <a:rPr lang="zh-TW" altLang="en-US" dirty="0" smtClean="0">
                <a:solidFill>
                  <a:srgbClr val="FF0000"/>
                </a:solidFill>
                <a:latin typeface="+mj-ea"/>
                <a:ea typeface="+mj-ea"/>
              </a:rPr>
              <a:t>範疇</a:t>
            </a:r>
            <a:r>
              <a:rPr lang="en-US" altLang="zh-TW" dirty="0" smtClean="0">
                <a:solidFill>
                  <a:srgbClr val="FF0000"/>
                </a:solidFill>
                <a:latin typeface="+mj-ea"/>
                <a:ea typeface="+mj-ea"/>
              </a:rPr>
              <a:t>/</a:t>
            </a:r>
            <a:r>
              <a:rPr lang="zh-TW" altLang="en-US" dirty="0" smtClean="0">
                <a:solidFill>
                  <a:srgbClr val="FF0000"/>
                </a:solidFill>
                <a:latin typeface="+mj-ea"/>
                <a:ea typeface="+mj-ea"/>
              </a:rPr>
              <a:t>品質等限制因素分析</a:t>
            </a:r>
            <a:endParaRPr lang="en-US" altLang="zh-TW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0" y="2204864"/>
            <a:ext cx="4392488" cy="4464496"/>
          </a:xfrm>
        </p:spPr>
        <p:txBody>
          <a:bodyPr>
            <a:normAutofit lnSpcReduction="10000"/>
          </a:bodyPr>
          <a:lstStyle/>
          <a:p>
            <a:r>
              <a:rPr lang="en-US" altLang="zh-TW" sz="1800" dirty="0" smtClean="0"/>
              <a:t>PI-Matrix</a:t>
            </a:r>
          </a:p>
          <a:p>
            <a:pPr lvl="1"/>
            <a:r>
              <a:rPr lang="zh-TW" altLang="en-US" sz="1600" dirty="0" smtClean="0"/>
              <a:t>依定性分析分數排序</a:t>
            </a:r>
            <a:endParaRPr lang="en-US" altLang="zh-TW" sz="1600" dirty="0" smtClean="0"/>
          </a:p>
          <a:p>
            <a:pPr lvl="1"/>
            <a:r>
              <a:rPr lang="zh-TW" altLang="en-US" sz="1600" dirty="0" smtClean="0"/>
              <a:t>依組織目標</a:t>
            </a:r>
            <a:endParaRPr lang="en-US" altLang="zh-TW" sz="1600" dirty="0" smtClean="0"/>
          </a:p>
          <a:p>
            <a:pPr lvl="2"/>
            <a:r>
              <a:rPr lang="zh-TW" altLang="en-US" sz="1600" dirty="0" smtClean="0"/>
              <a:t>高機率</a:t>
            </a:r>
            <a:r>
              <a:rPr lang="en-US" altLang="zh-TW" sz="1600" dirty="0" smtClean="0"/>
              <a:t>+</a:t>
            </a:r>
            <a:r>
              <a:rPr lang="zh-TW" altLang="en-US" sz="1600" dirty="0" smtClean="0"/>
              <a:t>高負面衝擊</a:t>
            </a:r>
            <a:r>
              <a:rPr lang="en-US" altLang="zh-TW" sz="1600" dirty="0" smtClean="0">
                <a:sym typeface="Wingdings" pitchFamily="2" charset="2"/>
              </a:rPr>
              <a:t></a:t>
            </a:r>
            <a:r>
              <a:rPr lang="zh-TW" altLang="en-US" sz="1600" dirty="0" smtClean="0">
                <a:solidFill>
                  <a:srgbClr val="FF0000"/>
                </a:solidFill>
              </a:rPr>
              <a:t>優先主動回應</a:t>
            </a:r>
            <a:endParaRPr lang="en-US" altLang="zh-TW" sz="1600" dirty="0" smtClean="0">
              <a:solidFill>
                <a:srgbClr val="FF0000"/>
              </a:solidFill>
            </a:endParaRPr>
          </a:p>
          <a:p>
            <a:pPr lvl="2"/>
            <a:r>
              <a:rPr lang="zh-TW" altLang="en-US" sz="1600" dirty="0" smtClean="0"/>
              <a:t>高機率</a:t>
            </a:r>
            <a:r>
              <a:rPr lang="en-US" altLang="zh-TW" sz="1600" dirty="0" smtClean="0"/>
              <a:t>+</a:t>
            </a:r>
            <a:r>
              <a:rPr lang="zh-TW" altLang="en-US" sz="1600" dirty="0" smtClean="0"/>
              <a:t>高正面效應</a:t>
            </a:r>
            <a:r>
              <a:rPr lang="en-US" altLang="zh-TW" sz="1600" dirty="0" smtClean="0">
                <a:sym typeface="Wingdings" pitchFamily="2" charset="2"/>
              </a:rPr>
              <a:t></a:t>
            </a:r>
            <a:r>
              <a:rPr lang="zh-TW" altLang="en-US" sz="1600" dirty="0" smtClean="0">
                <a:solidFill>
                  <a:srgbClr val="FF0000"/>
                </a:solidFill>
              </a:rPr>
              <a:t>優先實施</a:t>
            </a:r>
            <a:endParaRPr lang="en-US" altLang="zh-TW" sz="1600" dirty="0" smtClean="0">
              <a:solidFill>
                <a:srgbClr val="FF0000"/>
              </a:solidFill>
            </a:endParaRPr>
          </a:p>
          <a:p>
            <a:r>
              <a:rPr lang="zh-TW" altLang="en-US" sz="1800" dirty="0" smtClean="0"/>
              <a:t>風險資料品質評估</a:t>
            </a:r>
            <a:endParaRPr lang="en-US" altLang="zh-TW" sz="1800" dirty="0" smtClean="0"/>
          </a:p>
          <a:p>
            <a:pPr lvl="1"/>
            <a:r>
              <a:rPr lang="zh-TW" altLang="en-US" sz="1600" dirty="0" smtClean="0"/>
              <a:t>評估風險管理資料 對 風險管理有用程度的技術</a:t>
            </a:r>
            <a:endParaRPr lang="en-US" altLang="zh-TW" sz="1600" dirty="0" smtClean="0"/>
          </a:p>
          <a:p>
            <a:r>
              <a:rPr lang="zh-TW" altLang="en-US" sz="1800" dirty="0" smtClean="0"/>
              <a:t>風險分類</a:t>
            </a:r>
            <a:endParaRPr lang="en-US" altLang="zh-TW" sz="1800" dirty="0" smtClean="0"/>
          </a:p>
          <a:p>
            <a:pPr lvl="1"/>
            <a:r>
              <a:rPr lang="zh-TW" altLang="en-US" sz="1600" dirty="0" smtClean="0"/>
              <a:t>依</a:t>
            </a:r>
            <a:r>
              <a:rPr lang="zh-TW" altLang="en-US" sz="1600" dirty="0" smtClean="0">
                <a:solidFill>
                  <a:srgbClr val="FF0000"/>
                </a:solidFill>
              </a:rPr>
              <a:t>來源</a:t>
            </a:r>
            <a:r>
              <a:rPr lang="en-US" altLang="zh-TW" sz="1600" dirty="0" smtClean="0">
                <a:solidFill>
                  <a:srgbClr val="FF0000"/>
                </a:solidFill>
              </a:rPr>
              <a:t>(RBS)</a:t>
            </a:r>
            <a:r>
              <a:rPr lang="zh-TW" altLang="en-US" sz="1600" dirty="0" smtClean="0"/>
              <a:t>、</a:t>
            </a:r>
            <a:r>
              <a:rPr lang="zh-TW" altLang="en-US" sz="1600" dirty="0" smtClean="0">
                <a:solidFill>
                  <a:srgbClr val="FF0000"/>
                </a:solidFill>
              </a:rPr>
              <a:t>被影響範圍</a:t>
            </a:r>
            <a:r>
              <a:rPr lang="en-US" altLang="zh-TW" sz="1600" dirty="0" smtClean="0">
                <a:solidFill>
                  <a:srgbClr val="FF0000"/>
                </a:solidFill>
              </a:rPr>
              <a:t>(WBS)</a:t>
            </a:r>
            <a:r>
              <a:rPr lang="zh-TW" altLang="en-US" sz="1600" dirty="0" smtClean="0"/>
              <a:t>或</a:t>
            </a:r>
            <a:r>
              <a:rPr lang="zh-TW" altLang="en-US" sz="1600" dirty="0" smtClean="0">
                <a:solidFill>
                  <a:srgbClr val="FF0000"/>
                </a:solidFill>
              </a:rPr>
              <a:t>管理用途</a:t>
            </a:r>
            <a:r>
              <a:rPr lang="zh-TW" altLang="en-US" sz="1600" dirty="0" smtClean="0"/>
              <a:t>分類</a:t>
            </a:r>
            <a:r>
              <a:rPr lang="en-US" altLang="zh-TW" sz="1600" dirty="0" smtClean="0">
                <a:sym typeface="Wingdings" pitchFamily="2" charset="2"/>
              </a:rPr>
              <a:t></a:t>
            </a:r>
            <a:r>
              <a:rPr lang="zh-TW" altLang="en-US" sz="1600" dirty="0" smtClean="0">
                <a:sym typeface="Wingdings" pitchFamily="2" charset="2"/>
              </a:rPr>
              <a:t>發展各種風險回應對策</a:t>
            </a:r>
            <a:endParaRPr lang="en-US" altLang="zh-TW" sz="1600" dirty="0" smtClean="0">
              <a:sym typeface="Wingdings" pitchFamily="2" charset="2"/>
            </a:endParaRPr>
          </a:p>
          <a:p>
            <a:r>
              <a:rPr lang="zh-TW" altLang="en-US" sz="2000" dirty="0" smtClean="0"/>
              <a:t>資料呈現</a:t>
            </a:r>
            <a:endParaRPr lang="en-US" altLang="zh-TW" sz="2000" dirty="0" smtClean="0"/>
          </a:p>
          <a:p>
            <a:pPr lvl="1"/>
            <a:r>
              <a:rPr lang="zh-TW" altLang="en-US" sz="1400" dirty="0" smtClean="0"/>
              <a:t>機率與衝擊矩陣</a:t>
            </a:r>
            <a:endParaRPr lang="en-US" altLang="zh-TW" sz="1400" dirty="0" smtClean="0"/>
          </a:p>
          <a:p>
            <a:pPr lvl="1"/>
            <a:r>
              <a:rPr lang="zh-TW" altLang="en-US" sz="1400" dirty="0" smtClean="0"/>
              <a:t>階層圖</a:t>
            </a:r>
            <a:r>
              <a:rPr lang="en-US" altLang="zh-TW" sz="1400" dirty="0" smtClean="0"/>
              <a:t>:</a:t>
            </a:r>
            <a:r>
              <a:rPr lang="zh-TW" altLang="en-US" sz="1400" dirty="0" smtClean="0"/>
              <a:t> 泡泡圖</a:t>
            </a:r>
            <a:endParaRPr lang="en-US" altLang="zh-TW" sz="1400" dirty="0" smtClean="0"/>
          </a:p>
          <a:p>
            <a:r>
              <a:rPr lang="en-US" altLang="zh-TW" sz="1600" dirty="0" smtClean="0"/>
              <a:t>[</a:t>
            </a:r>
            <a:r>
              <a:rPr lang="zh-TW" altLang="en-US" sz="1600" dirty="0" smtClean="0"/>
              <a:t>產出</a:t>
            </a:r>
            <a:r>
              <a:rPr lang="en-US" altLang="zh-TW" sz="1600" dirty="0" smtClean="0"/>
              <a:t>]</a:t>
            </a:r>
            <a:r>
              <a:rPr lang="zh-TW" altLang="en-US" sz="1600" dirty="0" smtClean="0"/>
              <a:t> 文件更新：假設紀錄、議題紀錄、風險登錄表、風險報告</a:t>
            </a:r>
            <a:endParaRPr lang="en-US" altLang="zh-TW" sz="1600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43499" y="1700981"/>
            <a:ext cx="2576827" cy="46801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251520" y="908720"/>
            <a:ext cx="8640960" cy="1770472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4. </a:t>
            </a:r>
            <a:r>
              <a:rPr lang="zh-TW" altLang="en-US" dirty="0" smtClean="0"/>
              <a:t>實施定量風險分析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     </a:t>
            </a:r>
            <a:r>
              <a:rPr lang="en-US" altLang="zh-TW" sz="4800" dirty="0" smtClean="0"/>
              <a:t>Perform Quantitative Risk Analysis</a:t>
            </a:r>
            <a:endParaRPr lang="zh-TW" altLang="en-US" sz="4800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530352" y="2999408"/>
            <a:ext cx="7772400" cy="1509712"/>
          </a:xfrm>
        </p:spPr>
        <p:txBody>
          <a:bodyPr/>
          <a:lstStyle/>
          <a:p>
            <a:pPr marL="1163638" lvl="0" indent="-1163638"/>
            <a:r>
              <a:rPr lang="zh-TW" altLang="en-US" dirty="0" smtClean="0"/>
              <a:t>一句訣：善用量化方法，考量所有風險；分析整體影響，提供風險儲備參考值。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4.</a:t>
            </a:r>
            <a:r>
              <a:rPr lang="zh-TW" altLang="en-US" dirty="0" smtClean="0"/>
              <a:t> 實施定量風險分析</a:t>
            </a:r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179512" y="3356992"/>
            <a:ext cx="4104456" cy="33843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定量風險分析和模型建立技術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kumimoji="0" lang="zh-TW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敏感度分析</a:t>
            </a:r>
            <a:r>
              <a:rPr kumimoji="0" lang="zh-TW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：龍捲風圖</a:t>
            </a:r>
            <a:r>
              <a:rPr kumimoji="0" lang="en-US" altLang="zh-TW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(</a:t>
            </a:r>
            <a:r>
              <a:rPr kumimoji="0" lang="zh-TW" altLang="en-US" sz="2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敏感度</a:t>
            </a:r>
            <a:r>
              <a:rPr kumimoji="0" lang="zh-TW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高低由上而下</a:t>
            </a:r>
            <a:r>
              <a:rPr kumimoji="0" lang="en-US" altLang="zh-TW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)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zh-TW" altLang="en-US" sz="22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期望貨幣值</a:t>
            </a:r>
            <a:r>
              <a:rPr lang="en-US" altLang="zh-TW" sz="22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(EMV)</a:t>
            </a:r>
            <a:r>
              <a:rPr lang="zh-TW" altLang="en-US" sz="22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分析</a:t>
            </a:r>
            <a:endParaRPr lang="en-US" altLang="zh-TW" sz="2200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kumimoji="0" lang="zh-TW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決策樹</a:t>
            </a:r>
            <a:endParaRPr kumimoji="0" lang="en-US" altLang="zh-TW" sz="2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kumimoji="0" lang="zh-TW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模式與模擬</a:t>
            </a:r>
            <a:r>
              <a:rPr kumimoji="0" lang="zh-TW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：</a:t>
            </a:r>
            <a:r>
              <a:rPr kumimoji="0" lang="en-US" altLang="zh-TW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Monte Carlo</a:t>
            </a:r>
            <a:r>
              <a:rPr kumimoji="0" lang="zh-TW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技術</a:t>
            </a:r>
            <a:endParaRPr kumimoji="0" lang="en-US" altLang="zh-TW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4572000" y="3284984"/>
            <a:ext cx="4392488" cy="4536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此分析產出，會作為規劃風險回應的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投入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專案文件更新，內容為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專案整體風險暴露程度的評量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專案機率詳細分析</a:t>
            </a:r>
            <a:endParaRPr kumimoji="0" lang="en-US" altLang="zh-TW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</a:endParaRP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專案個別風險排序清單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定量風險分析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結果的趨勢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建議的各種風險回應</a:t>
            </a:r>
            <a:endParaRPr kumimoji="0" lang="en-US" altLang="zh-TW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416607" y="182240"/>
            <a:ext cx="2310785" cy="39012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期望貨幣值分析 </a:t>
            </a:r>
            <a:r>
              <a:rPr lang="en-US" altLang="zh-TW" dirty="0" smtClean="0"/>
              <a:t>(EMV)</a:t>
            </a:r>
            <a:endParaRPr lang="zh-TW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3356992"/>
            <a:ext cx="6192688" cy="2392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971600" y="1052736"/>
            <a:ext cx="3888432" cy="252028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計算</a:t>
            </a:r>
            <a:r>
              <a:rPr lang="zh-TW" altLang="en-US" dirty="0" smtClean="0">
                <a:solidFill>
                  <a:srgbClr val="FF0000"/>
                </a:solidFill>
              </a:rPr>
              <a:t>未來</a:t>
            </a:r>
            <a:r>
              <a:rPr lang="zh-TW" altLang="en-US" dirty="0" smtClean="0"/>
              <a:t>某種情況可能會發生的</a:t>
            </a:r>
            <a:r>
              <a:rPr lang="zh-TW" altLang="en-US" dirty="0" smtClean="0">
                <a:solidFill>
                  <a:srgbClr val="FF0000"/>
                </a:solidFill>
              </a:rPr>
              <a:t>平均結果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正值：機會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負值：風險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常用於</a:t>
            </a:r>
            <a:r>
              <a:rPr lang="zh-TW" altLang="en-US" dirty="0" smtClean="0">
                <a:solidFill>
                  <a:srgbClr val="FF0000"/>
                </a:solidFill>
              </a:rPr>
              <a:t>決策樹分析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711877" y="755412"/>
            <a:ext cx="1148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(Slide 117)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520" y="1052736"/>
            <a:ext cx="8280920" cy="936104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決策樹：各種不同的決策與事件，以樹幹分支的方式展現，有助於在多重方案中做出抉擇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決策樹</a:t>
            </a:r>
            <a:endParaRPr lang="zh-TW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1922" y="1916832"/>
            <a:ext cx="5134214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1680" y="3721377"/>
            <a:ext cx="5040560" cy="3019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字方塊 5"/>
          <p:cNvSpPr txBox="1"/>
          <p:nvPr/>
        </p:nvSpPr>
        <p:spPr>
          <a:xfrm>
            <a:off x="7711877" y="755412"/>
            <a:ext cx="1163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(Slide 118)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敏感性分析 </a:t>
            </a:r>
            <a:r>
              <a:rPr lang="en-US" altLang="zh-TW" sz="3600" dirty="0" smtClean="0"/>
              <a:t>vs. </a:t>
            </a:r>
            <a:r>
              <a:rPr lang="zh-TW" altLang="en-US" sz="3600" dirty="0" smtClean="0"/>
              <a:t>決策樹 </a:t>
            </a:r>
            <a:r>
              <a:rPr lang="en-US" altLang="zh-TW" sz="3600" dirty="0" smtClean="0"/>
              <a:t>vs. </a:t>
            </a:r>
            <a:r>
              <a:rPr lang="zh-TW" altLang="en-US" sz="3600" dirty="0" smtClean="0"/>
              <a:t>蒙地卡羅分析</a:t>
            </a:r>
            <a:endParaRPr lang="zh-TW" altLang="en-US" sz="3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507" r="839" b="1608"/>
          <a:stretch>
            <a:fillRect/>
          </a:stretch>
        </p:blipFill>
        <p:spPr bwMode="auto">
          <a:xfrm>
            <a:off x="581891" y="980728"/>
            <a:ext cx="8239673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字方塊 3"/>
          <p:cNvSpPr txBox="1"/>
          <p:nvPr/>
        </p:nvSpPr>
        <p:spPr>
          <a:xfrm>
            <a:off x="7740352" y="53752"/>
            <a:ext cx="115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(Slide 121)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定性 </a:t>
            </a:r>
            <a:r>
              <a:rPr lang="en-US" altLang="zh-TW" dirty="0" smtClean="0"/>
              <a:t>vs. </a:t>
            </a:r>
            <a:r>
              <a:rPr lang="zh-TW" altLang="en-US" dirty="0" smtClean="0"/>
              <a:t>定量 風險分析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908719"/>
            <a:ext cx="8064896" cy="5652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30352" y="1010456"/>
            <a:ext cx="7772400" cy="1770472"/>
          </a:xfrm>
        </p:spPr>
        <p:txBody>
          <a:bodyPr>
            <a:noAutofit/>
          </a:bodyPr>
          <a:lstStyle/>
          <a:p>
            <a:r>
              <a:rPr lang="en-US" altLang="zh-TW" dirty="0" smtClean="0"/>
              <a:t>5. </a:t>
            </a:r>
            <a:r>
              <a:rPr lang="zh-TW" altLang="en-US" dirty="0" smtClean="0"/>
              <a:t>規劃風險回應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     Plan Risk Responses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530352" y="3143424"/>
            <a:ext cx="7772400" cy="1509712"/>
          </a:xfrm>
        </p:spPr>
        <p:txBody>
          <a:bodyPr/>
          <a:lstStyle/>
          <a:p>
            <a:pPr lvl="0"/>
            <a:r>
              <a:rPr lang="zh-TW" altLang="en-US" dirty="0" smtClean="0"/>
              <a:t>一句訣：未雨綢繆，有備無患。</a:t>
            </a:r>
            <a:r>
              <a:rPr lang="en-US" altLang="zh-TW" dirty="0" smtClean="0"/>
              <a:t>Hold</a:t>
            </a:r>
            <a:r>
              <a:rPr lang="zh-TW" altLang="en-US" dirty="0" smtClean="0"/>
              <a:t>不住時，往上呈報。</a:t>
            </a:r>
          </a:p>
          <a:p>
            <a:pPr lvl="0"/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定義 </a:t>
            </a:r>
            <a:r>
              <a:rPr lang="en-US" altLang="zh-TW" dirty="0" err="1" smtClean="0"/>
              <a:t>v.s</a:t>
            </a:r>
            <a:r>
              <a:rPr lang="en-US" altLang="zh-TW" dirty="0" smtClean="0"/>
              <a:t>.</a:t>
            </a:r>
            <a:r>
              <a:rPr lang="zh-TW" altLang="en-US" dirty="0" smtClean="0"/>
              <a:t> </a:t>
            </a:r>
            <a:r>
              <a:rPr lang="en-US" altLang="zh-TW" dirty="0" smtClean="0"/>
              <a:t>PMI-isms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544616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定義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風險是</a:t>
            </a:r>
            <a:r>
              <a:rPr lang="zh-TW" altLang="en-US" dirty="0" smtClean="0">
                <a:solidFill>
                  <a:srgbClr val="FF0000"/>
                </a:solidFill>
              </a:rPr>
              <a:t>不確定</a:t>
            </a:r>
            <a:r>
              <a:rPr lang="zh-TW" altLang="en-US" dirty="0" smtClean="0"/>
              <a:t>的因素 </a:t>
            </a:r>
            <a:r>
              <a:rPr lang="en-US" altLang="zh-TW" dirty="0" smtClean="0"/>
              <a:t>or </a:t>
            </a:r>
            <a:r>
              <a:rPr lang="zh-TW" altLang="en-US" dirty="0" smtClean="0">
                <a:solidFill>
                  <a:srgbClr val="FF0000"/>
                </a:solidFill>
              </a:rPr>
              <a:t>未來事件 </a:t>
            </a:r>
            <a:r>
              <a:rPr lang="en-US" altLang="zh-TW" sz="1900" dirty="0" smtClean="0"/>
              <a:t>(Risk is always in the future)</a:t>
            </a:r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發生機率</a:t>
            </a:r>
            <a:r>
              <a:rPr lang="en-US" altLang="zh-TW" dirty="0" smtClean="0">
                <a:solidFill>
                  <a:srgbClr val="FF0000"/>
                </a:solidFill>
              </a:rPr>
              <a:t>0% or 100%</a:t>
            </a:r>
            <a:r>
              <a:rPr lang="en-US" altLang="zh-TW" dirty="0" smtClean="0">
                <a:sym typeface="Wingdings" pitchFamily="2" charset="2"/>
              </a:rPr>
              <a:t></a:t>
            </a:r>
            <a:r>
              <a:rPr lang="zh-TW" altLang="en-US" dirty="0" smtClean="0">
                <a:solidFill>
                  <a:srgbClr val="FF0000"/>
                </a:solidFill>
                <a:sym typeface="Wingdings" pitchFamily="2" charset="2"/>
              </a:rPr>
              <a:t>不是風險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 smtClean="0"/>
              <a:t>有</a:t>
            </a:r>
            <a:r>
              <a:rPr lang="zh-TW" altLang="en-US" dirty="0" smtClean="0">
                <a:solidFill>
                  <a:srgbClr val="FF0000"/>
                </a:solidFill>
              </a:rPr>
              <a:t>正向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機會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or </a:t>
            </a:r>
            <a:r>
              <a:rPr lang="zh-TW" altLang="en-US" dirty="0" smtClean="0">
                <a:solidFill>
                  <a:srgbClr val="FF0000"/>
                </a:solidFill>
              </a:rPr>
              <a:t>負向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潛在威脅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/>
              <a:t>的影響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具有</a:t>
            </a:r>
            <a:r>
              <a:rPr lang="zh-TW" altLang="en-US" dirty="0" smtClean="0">
                <a:solidFill>
                  <a:srgbClr val="FF0000"/>
                </a:solidFill>
              </a:rPr>
              <a:t>規劃、辨識、分析、回應、監控</a:t>
            </a:r>
            <a:r>
              <a:rPr lang="zh-TW" altLang="en-US" dirty="0" smtClean="0"/>
              <a:t>過程，且</a:t>
            </a:r>
            <a:r>
              <a:rPr lang="zh-TW" altLang="en-US" dirty="0" smtClean="0">
                <a:solidFill>
                  <a:srgbClr val="FF0000"/>
                </a:solidFill>
              </a:rPr>
              <a:t>在專案生命週期內不間斷地更新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降低負向</a:t>
            </a:r>
            <a:r>
              <a:rPr lang="zh-TW" altLang="en-US" dirty="0" smtClean="0"/>
              <a:t>事件發生機率及衝擊，</a:t>
            </a:r>
            <a:r>
              <a:rPr lang="zh-TW" altLang="en-US" dirty="0" smtClean="0">
                <a:solidFill>
                  <a:srgbClr val="FF0000"/>
                </a:solidFill>
              </a:rPr>
              <a:t>增加正向</a:t>
            </a:r>
            <a:r>
              <a:rPr lang="zh-TW" altLang="en-US" dirty="0" smtClean="0"/>
              <a:t>事件發生機率及受益</a:t>
            </a:r>
            <a:endParaRPr lang="en-US" altLang="zh-TW" dirty="0" smtClean="0"/>
          </a:p>
          <a:p>
            <a:r>
              <a:rPr lang="en-US" altLang="zh-TW" dirty="0" smtClean="0"/>
              <a:t>PMI-isms</a:t>
            </a:r>
          </a:p>
          <a:p>
            <a:pPr lvl="1"/>
            <a:r>
              <a:rPr lang="en-US" altLang="zh-TW" dirty="0" smtClean="0"/>
              <a:t>PM</a:t>
            </a:r>
            <a:r>
              <a:rPr lang="zh-TW" altLang="en-US" dirty="0" smtClean="0"/>
              <a:t>應著重在</a:t>
            </a:r>
            <a:r>
              <a:rPr lang="zh-TW" altLang="en-US" dirty="0" smtClean="0">
                <a:solidFill>
                  <a:srgbClr val="FF0000"/>
                </a:solidFill>
              </a:rPr>
              <a:t>規劃風險如何管理</a:t>
            </a:r>
            <a:r>
              <a:rPr lang="zh-TW" altLang="en-US" dirty="0" smtClean="0"/>
              <a:t>，而非已發生的風險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專案</a:t>
            </a:r>
            <a:r>
              <a:rPr lang="zh-TW" altLang="en-US" dirty="0" smtClean="0">
                <a:solidFill>
                  <a:srgbClr val="FF0000"/>
                </a:solidFill>
              </a:rPr>
              <a:t>成本及時程基準</a:t>
            </a:r>
            <a:r>
              <a:rPr lang="zh-TW" altLang="en-US" dirty="0" smtClean="0"/>
              <a:t>在</a:t>
            </a:r>
            <a:r>
              <a:rPr lang="zh-TW" altLang="en-US" dirty="0" smtClean="0">
                <a:solidFill>
                  <a:srgbClr val="FF0000"/>
                </a:solidFill>
              </a:rPr>
              <a:t>風險管理未定回應策略前</a:t>
            </a:r>
            <a:r>
              <a:rPr lang="zh-TW" altLang="en-US" dirty="0" smtClean="0"/>
              <a:t>是</a:t>
            </a:r>
            <a:r>
              <a:rPr lang="zh-TW" altLang="en-US" dirty="0" smtClean="0">
                <a:solidFill>
                  <a:srgbClr val="FF0000"/>
                </a:solidFill>
              </a:rPr>
              <a:t>無法定案</a:t>
            </a:r>
            <a:r>
              <a:rPr lang="zh-TW" altLang="en-US" dirty="0"/>
              <a:t>的</a:t>
            </a:r>
            <a:endParaRPr lang="en-US" altLang="zh-TW" dirty="0" smtClean="0"/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主動預防</a:t>
            </a:r>
            <a:r>
              <a:rPr lang="zh-TW" altLang="en-US" dirty="0" smtClean="0"/>
              <a:t>問題發生</a:t>
            </a:r>
            <a:endParaRPr lang="en-US" altLang="zh-TW" dirty="0" smtClean="0"/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動用應變儲備</a:t>
            </a:r>
            <a:r>
              <a:rPr lang="zh-TW" altLang="en-US" dirty="0" smtClean="0"/>
              <a:t>的回應策略是用以</a:t>
            </a:r>
            <a:r>
              <a:rPr lang="zh-TW" altLang="en-US" dirty="0" smtClean="0">
                <a:solidFill>
                  <a:srgbClr val="FF0000"/>
                </a:solidFill>
              </a:rPr>
              <a:t>處理已知的風險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 smtClean="0"/>
              <a:t>針對</a:t>
            </a:r>
            <a:r>
              <a:rPr lang="zh-TW" altLang="en-US" dirty="0" smtClean="0">
                <a:solidFill>
                  <a:srgbClr val="FF0000"/>
                </a:solidFill>
              </a:rPr>
              <a:t>未知的個別</a:t>
            </a:r>
            <a:r>
              <a:rPr lang="zh-TW" altLang="en-US" dirty="0" smtClean="0"/>
              <a:t>或</a:t>
            </a:r>
            <a:r>
              <a:rPr lang="zh-TW" altLang="en-US" dirty="0" smtClean="0">
                <a:solidFill>
                  <a:srgbClr val="FF0000"/>
                </a:solidFill>
              </a:rPr>
              <a:t>整體風險，</a:t>
            </a:r>
            <a:r>
              <a:rPr lang="zh-TW" altLang="en-US" dirty="0" smtClean="0"/>
              <a:t>可預留</a:t>
            </a:r>
            <a:r>
              <a:rPr lang="zh-TW" altLang="en-US" dirty="0" smtClean="0">
                <a:solidFill>
                  <a:srgbClr val="FF0000"/>
                </a:solidFill>
              </a:rPr>
              <a:t>管理儲備</a:t>
            </a:r>
            <a:endParaRPr lang="en-US" altLang="zh-TW" dirty="0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7931191" y="796062"/>
            <a:ext cx="1131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(Slide 28)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5.</a:t>
            </a:r>
            <a:r>
              <a:rPr lang="zh-TW" altLang="en-US" dirty="0" smtClean="0"/>
              <a:t> 規劃風險回應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84400" y="1364139"/>
            <a:ext cx="3528392" cy="4633778"/>
          </a:xfrm>
          <a:prstGeom prst="rect">
            <a:avLst/>
          </a:prstGeom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4665485" y="1196752"/>
            <a:ext cx="4392488" cy="547260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發展方案、選擇策略，並同意採取行動，</a:t>
            </a:r>
            <a:r>
              <a:rPr lang="zh-TW" altLang="en-US" sz="24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以回應專案整顯暴露程度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en-US" sz="24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與處理各個專案個別風險</a:t>
            </a:r>
            <a:endParaRPr lang="en-US" altLang="zh-TW" sz="2400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決定風險回應時，可能會導致新風險；此種新生風險稱為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衍生風險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(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又稱</a:t>
            </a:r>
            <a:r>
              <a:rPr lang="zh-TW" altLang="en-US" sz="24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二次風險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確認應變儲備的額度，包含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時程應變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成本應變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，同時明定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符合應用條件的觸發事件</a:t>
            </a:r>
            <a:endParaRPr kumimoji="0" lang="en-US" altLang="zh-TW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711877" y="755412"/>
            <a:ext cx="120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(Slide 128)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回應策略 </a:t>
            </a:r>
            <a:r>
              <a:rPr lang="en-US" altLang="zh-TW" dirty="0" smtClean="0"/>
              <a:t>(</a:t>
            </a:r>
            <a:r>
              <a:rPr lang="zh-TW" altLang="en-US" dirty="0" smtClean="0"/>
              <a:t>正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負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TW" altLang="en-US" sz="2400" b="1" dirty="0" smtClean="0"/>
              <a:t>威脅回應</a:t>
            </a:r>
            <a:endParaRPr lang="en-US" altLang="zh-TW" sz="2400" b="1" dirty="0" smtClean="0"/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呈報 </a:t>
            </a:r>
            <a:r>
              <a:rPr lang="en-US" altLang="zh-TW" dirty="0" smtClean="0">
                <a:solidFill>
                  <a:srgbClr val="FF0000"/>
                </a:solidFill>
              </a:rPr>
              <a:t>(Escalate)</a:t>
            </a:r>
          </a:p>
          <a:p>
            <a:pPr lvl="2"/>
            <a:r>
              <a:rPr lang="en-US" altLang="zh-TW" dirty="0" smtClean="0">
                <a:sym typeface="Wingdings" pitchFamily="2" charset="2"/>
              </a:rPr>
              <a:t></a:t>
            </a:r>
            <a:r>
              <a:rPr lang="zh-TW" altLang="en-US" dirty="0" smtClean="0">
                <a:sym typeface="Wingdings" pitchFamily="2" charset="2"/>
              </a:rPr>
              <a:t>呈報至權責對應的階層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規避 </a:t>
            </a:r>
            <a:r>
              <a:rPr lang="en-US" altLang="zh-TW" dirty="0" smtClean="0">
                <a:solidFill>
                  <a:srgbClr val="FF0000"/>
                </a:solidFill>
              </a:rPr>
              <a:t>(Avoid)</a:t>
            </a:r>
          </a:p>
          <a:p>
            <a:pPr lvl="2"/>
            <a:r>
              <a:rPr lang="en-US" altLang="zh-TW" sz="2400" dirty="0" smtClean="0">
                <a:sym typeface="Wingdings" pitchFamily="2" charset="2"/>
              </a:rPr>
              <a:t></a:t>
            </a:r>
            <a:r>
              <a:rPr lang="zh-TW" altLang="en-US" sz="2400" dirty="0" smtClean="0">
                <a:sym typeface="Wingdings" pitchFamily="2" charset="2"/>
              </a:rPr>
              <a:t>改變專案計畫</a:t>
            </a:r>
            <a:endParaRPr lang="en-US" altLang="zh-TW" sz="2400" dirty="0" smtClean="0">
              <a:sym typeface="Wingdings" pitchFamily="2" charset="2"/>
            </a:endParaRPr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移轉 </a:t>
            </a:r>
            <a:r>
              <a:rPr lang="en-US" altLang="zh-TW" dirty="0">
                <a:solidFill>
                  <a:srgbClr val="FF0000"/>
                </a:solidFill>
              </a:rPr>
              <a:t>(Transfer)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endParaRPr lang="en-US" altLang="zh-TW" dirty="0">
              <a:solidFill>
                <a:srgbClr val="FF0000"/>
              </a:solidFill>
            </a:endParaRPr>
          </a:p>
          <a:p>
            <a:pPr lvl="2"/>
            <a:r>
              <a:rPr lang="en-US" altLang="zh-TW" sz="2400" dirty="0">
                <a:sym typeface="Wingdings" pitchFamily="2" charset="2"/>
              </a:rPr>
              <a:t></a:t>
            </a:r>
            <a:r>
              <a:rPr lang="zh-TW" altLang="en-US" sz="2400" dirty="0">
                <a:sym typeface="Wingdings" pitchFamily="2" charset="2"/>
              </a:rPr>
              <a:t>轉嫁</a:t>
            </a:r>
            <a:r>
              <a:rPr lang="zh-TW" altLang="en-US" sz="2400" dirty="0" smtClean="0">
                <a:sym typeface="Wingdings" pitchFamily="2" charset="2"/>
              </a:rPr>
              <a:t>第三者</a:t>
            </a:r>
            <a:endParaRPr lang="en-US" altLang="zh-TW" sz="2400" dirty="0" smtClean="0"/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減輕 </a:t>
            </a:r>
            <a:r>
              <a:rPr lang="en-US" altLang="zh-TW" dirty="0" smtClean="0">
                <a:solidFill>
                  <a:srgbClr val="FF0000"/>
                </a:solidFill>
              </a:rPr>
              <a:t>(Mitigate) </a:t>
            </a:r>
          </a:p>
          <a:p>
            <a:pPr lvl="2"/>
            <a:r>
              <a:rPr lang="en-US" altLang="zh-TW" sz="2400" dirty="0" smtClean="0">
                <a:sym typeface="Wingdings" pitchFamily="2" charset="2"/>
              </a:rPr>
              <a:t></a:t>
            </a:r>
            <a:r>
              <a:rPr lang="zh-TW" altLang="en-US" sz="2400" dirty="0" smtClean="0"/>
              <a:t>降低</a:t>
            </a:r>
            <a:r>
              <a:rPr lang="en-US" altLang="zh-TW" sz="2400" dirty="0" smtClean="0"/>
              <a:t>P &amp; I</a:t>
            </a:r>
          </a:p>
          <a:p>
            <a:pPr lvl="2"/>
            <a:endParaRPr lang="en-US" altLang="zh-TW" sz="2400" dirty="0" smtClean="0"/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承擔 </a:t>
            </a:r>
            <a:r>
              <a:rPr lang="en-US" altLang="zh-TW" dirty="0" smtClean="0">
                <a:solidFill>
                  <a:srgbClr val="FF0000"/>
                </a:solidFill>
              </a:rPr>
              <a:t>(Accept)</a:t>
            </a:r>
          </a:p>
          <a:p>
            <a:pPr lvl="2"/>
            <a:r>
              <a:rPr lang="en-US" altLang="zh-TW" sz="2400" dirty="0" smtClean="0">
                <a:sym typeface="Wingdings" pitchFamily="2" charset="2"/>
              </a:rPr>
              <a:t></a:t>
            </a:r>
            <a:r>
              <a:rPr lang="zh-TW" altLang="en-US" sz="2400" dirty="0" smtClean="0">
                <a:solidFill>
                  <a:srgbClr val="FF0000"/>
                </a:solidFill>
                <a:sym typeface="Wingdings" pitchFamily="2" charset="2"/>
              </a:rPr>
              <a:t>不主動</a:t>
            </a:r>
            <a:r>
              <a:rPr lang="zh-TW" altLang="en-US" sz="2400" dirty="0" smtClean="0">
                <a:sym typeface="Wingdings" pitchFamily="2" charset="2"/>
              </a:rPr>
              <a:t>處置風險</a:t>
            </a:r>
            <a:endParaRPr lang="en-US" altLang="zh-TW" sz="2400" dirty="0" smtClean="0"/>
          </a:p>
          <a:p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>
              <a:buClr>
                <a:srgbClr val="0BD0D9"/>
              </a:buClr>
            </a:pPr>
            <a:r>
              <a:rPr lang="zh-TW" altLang="en-US" sz="24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機會回</a:t>
            </a:r>
            <a:r>
              <a:rPr lang="zh-TW" altLang="en-US" sz="2400" b="1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應</a:t>
            </a:r>
            <a:endParaRPr lang="en-US" altLang="zh-TW" sz="2400" b="1" dirty="0" smtClean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TW" altLang="en-US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呈報 </a:t>
            </a:r>
            <a:r>
              <a:rPr lang="en-US" altLang="zh-TW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(Escalate)</a:t>
            </a:r>
          </a:p>
          <a:p>
            <a:pPr lvl="2"/>
            <a:r>
              <a:rPr lang="en-US" altLang="zh-TW" dirty="0">
                <a:sym typeface="Wingdings" pitchFamily="2" charset="2"/>
              </a:rPr>
              <a:t></a:t>
            </a:r>
            <a:r>
              <a:rPr lang="zh-TW" altLang="en-US" dirty="0">
                <a:latin typeface="+mj-ea"/>
                <a:ea typeface="+mj-ea"/>
                <a:sym typeface="Wingdings" pitchFamily="2" charset="2"/>
              </a:rPr>
              <a:t>呈報至權責對應的階層</a:t>
            </a:r>
            <a:endParaRPr lang="en-US" altLang="zh-TW" dirty="0">
              <a:solidFill>
                <a:srgbClr val="FF0000"/>
              </a:solidFill>
              <a:latin typeface="+mj-ea"/>
              <a:ea typeface="+mj-ea"/>
            </a:endParaRPr>
          </a:p>
          <a:p>
            <a:pPr lvl="1">
              <a:buClr>
                <a:srgbClr val="0F6FC6"/>
              </a:buClr>
            </a:pPr>
            <a:r>
              <a:rPr lang="zh-TW" altLang="en-US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開拓 </a:t>
            </a:r>
            <a:r>
              <a:rPr lang="en-US" altLang="zh-TW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(Exploit)</a:t>
            </a:r>
          </a:p>
          <a:p>
            <a:pPr lvl="2">
              <a:buClr>
                <a:srgbClr val="0F6FC6"/>
              </a:buClr>
            </a:pPr>
            <a:r>
              <a:rPr lang="en-US" altLang="zh-TW" sz="24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</a:t>
            </a:r>
            <a:r>
              <a:rPr lang="zh-TW" altLang="en-US" sz="24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確保機會可實現</a:t>
            </a:r>
            <a:endParaRPr lang="en-US" altLang="zh-TW" sz="2400" dirty="0" smtClean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  <a:sym typeface="Wingdings" pitchFamily="2" charset="2"/>
            </a:endParaRPr>
          </a:p>
          <a:p>
            <a:pPr lvl="1">
              <a:buClr>
                <a:srgbClr val="0F6FC6"/>
              </a:buClr>
            </a:pPr>
            <a:r>
              <a:rPr lang="zh-TW" altLang="en-US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共享 </a:t>
            </a:r>
            <a:r>
              <a:rPr lang="en-US" altLang="zh-TW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(Share)</a:t>
            </a:r>
          </a:p>
          <a:p>
            <a:pPr lvl="2">
              <a:buClr>
                <a:srgbClr val="0F6FC6"/>
              </a:buClr>
            </a:pPr>
            <a:r>
              <a:rPr lang="en-US" altLang="zh-TW" sz="24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</a:t>
            </a:r>
            <a:r>
              <a:rPr lang="zh-TW" altLang="en-US" sz="24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策略聯盟</a:t>
            </a:r>
            <a:endParaRPr lang="en-US" altLang="zh-TW" sz="2400" dirty="0" smtClean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>
              <a:buClr>
                <a:srgbClr val="0F6FC6"/>
              </a:buClr>
            </a:pPr>
            <a:r>
              <a:rPr lang="zh-TW" altLang="en-US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增強 </a:t>
            </a:r>
            <a:r>
              <a:rPr lang="en-US" altLang="zh-TW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(Enhance)</a:t>
            </a:r>
          </a:p>
          <a:p>
            <a:pPr lvl="2">
              <a:buClr>
                <a:srgbClr val="0F6FC6"/>
              </a:buClr>
            </a:pPr>
            <a:r>
              <a:rPr lang="en-US" altLang="zh-TW" sz="24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</a:t>
            </a:r>
            <a:r>
              <a:rPr lang="zh-TW" altLang="en-US" sz="24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增加發生機率或正面衝擊</a:t>
            </a:r>
            <a:endParaRPr lang="en-US" altLang="zh-TW" sz="2400" dirty="0" smtClean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>
              <a:buClr>
                <a:srgbClr val="0F6FC6"/>
              </a:buClr>
            </a:pPr>
            <a:r>
              <a:rPr lang="zh-TW" altLang="en-US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承擔 </a:t>
            </a:r>
            <a:r>
              <a:rPr lang="en-US" altLang="zh-TW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(Accept)</a:t>
            </a:r>
          </a:p>
          <a:p>
            <a:pPr lvl="2">
              <a:buClr>
                <a:srgbClr val="0F6FC6"/>
              </a:buClr>
            </a:pPr>
            <a:r>
              <a:rPr lang="en-US" altLang="zh-TW" sz="24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</a:t>
            </a:r>
            <a:r>
              <a:rPr lang="zh-TW" altLang="en-US" sz="24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不主動</a:t>
            </a:r>
            <a:r>
              <a:rPr lang="zh-TW" altLang="en-US" sz="24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掌握機會</a:t>
            </a:r>
            <a:endParaRPr lang="zh-TW" altLang="en-US" sz="2400" dirty="0" smtClean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3275856" y="1628800"/>
            <a:ext cx="187220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3347864" y="2564904"/>
            <a:ext cx="187220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3347864" y="3429000"/>
            <a:ext cx="187220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3347864" y="4293096"/>
            <a:ext cx="187220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7422014" y="755412"/>
            <a:ext cx="1542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(Slide 131, 133)</a:t>
            </a:r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3361719" y="5445224"/>
            <a:ext cx="187220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風險準備金種類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1940505" y="155838"/>
            <a:ext cx="4896544" cy="726640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422014" y="755412"/>
            <a:ext cx="1201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(Slide 142)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 rot="16200000">
            <a:off x="1618793" y="405544"/>
            <a:ext cx="5546375" cy="6984776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殘留 </a:t>
            </a:r>
            <a:r>
              <a:rPr lang="en-US" altLang="zh-TW" dirty="0" smtClean="0"/>
              <a:t>vs. </a:t>
            </a:r>
            <a:r>
              <a:rPr lang="zh-TW" altLang="en-US" dirty="0" smtClean="0"/>
              <a:t>衍生 風險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7422014" y="755412"/>
            <a:ext cx="1193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(Slide 143)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30352" y="908720"/>
            <a:ext cx="7772400" cy="1770472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6.</a:t>
            </a:r>
            <a:r>
              <a:rPr lang="zh-TW" altLang="en-US" dirty="0" smtClean="0"/>
              <a:t> </a:t>
            </a:r>
            <a:r>
              <a:rPr lang="zh-TW" altLang="en-US" dirty="0"/>
              <a:t>實施</a:t>
            </a:r>
            <a:r>
              <a:rPr lang="zh-TW" altLang="en-US" dirty="0" smtClean="0"/>
              <a:t>風險回應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     Implement Risk Responses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530352" y="3143424"/>
            <a:ext cx="7772400" cy="1509712"/>
          </a:xfrm>
        </p:spPr>
        <p:txBody>
          <a:bodyPr/>
          <a:lstStyle/>
          <a:p>
            <a:pPr lvl="0"/>
            <a:r>
              <a:rPr lang="zh-TW" altLang="en-US" dirty="0" smtClean="0"/>
              <a:t>一句訣：聽</a:t>
            </a:r>
            <a:r>
              <a:rPr lang="zh-TW" altLang="en-US" dirty="0"/>
              <a:t>到</a:t>
            </a:r>
            <a:r>
              <a:rPr lang="zh-TW" altLang="en-US" dirty="0" smtClean="0"/>
              <a:t>火警警報器響起，啟動救火應變計畫</a:t>
            </a:r>
            <a:r>
              <a:rPr lang="en-US" altLang="zh-TW" dirty="0" smtClean="0"/>
              <a:t>!</a:t>
            </a:r>
          </a:p>
          <a:p>
            <a:pPr lvl="0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316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實施風險回應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3485728"/>
            <a:ext cx="8229600" cy="3111624"/>
          </a:xfrm>
        </p:spPr>
        <p:txBody>
          <a:bodyPr/>
          <a:lstStyle/>
          <a:p>
            <a:r>
              <a:rPr lang="zh-TW" altLang="en-US" dirty="0" smtClean="0"/>
              <a:t>將</a:t>
            </a:r>
            <a:r>
              <a:rPr lang="zh-TW" altLang="en-US" dirty="0" smtClean="0">
                <a:solidFill>
                  <a:srgbClr val="FF0000"/>
                </a:solidFill>
              </a:rPr>
              <a:t>已獲得同意的風險回應策略</a:t>
            </a:r>
            <a:r>
              <a:rPr lang="zh-TW" altLang="en-US" dirty="0" smtClean="0"/>
              <a:t>付諸實踐的過程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各風險負責人，需在</a:t>
            </a:r>
            <a:r>
              <a:rPr lang="zh-TW" altLang="en-US" dirty="0" smtClean="0">
                <a:solidFill>
                  <a:srgbClr val="FF0000"/>
                </a:solidFill>
              </a:rPr>
              <a:t>已獲同意的風險回應</a:t>
            </a:r>
            <a:r>
              <a:rPr lang="zh-TW" altLang="en-US" dirty="0" smtClean="0"/>
              <a:t>上，投注必要的心力，才能主動積極的管理專案整體</a:t>
            </a:r>
            <a:r>
              <a:rPr lang="zh-TW" altLang="en-US" dirty="0" smtClean="0">
                <a:solidFill>
                  <a:srgbClr val="FF0000"/>
                </a:solidFill>
              </a:rPr>
              <a:t>風險的暴露程度</a:t>
            </a:r>
            <a:r>
              <a:rPr lang="zh-TW" altLang="en-US" dirty="0" smtClean="0"/>
              <a:t>以及</a:t>
            </a:r>
            <a:r>
              <a:rPr lang="zh-TW" altLang="en-US" dirty="0" smtClean="0">
                <a:solidFill>
                  <a:srgbClr val="FF0000"/>
                </a:solidFill>
              </a:rPr>
              <a:t>各種個別的威脅與機會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395667" y="-555647"/>
            <a:ext cx="2208652" cy="561662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422014" y="755412"/>
            <a:ext cx="121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(Slide 146)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8269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30352" y="908720"/>
            <a:ext cx="7772400" cy="1770472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7</a:t>
            </a:r>
            <a:r>
              <a:rPr lang="en-US" altLang="zh-TW" dirty="0" smtClean="0"/>
              <a:t>. </a:t>
            </a:r>
            <a:r>
              <a:rPr lang="zh-TW" altLang="en-US" dirty="0" smtClean="0"/>
              <a:t>監控風險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     Monitor &amp; Control Risks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530352" y="3143424"/>
            <a:ext cx="7772400" cy="1509712"/>
          </a:xfrm>
        </p:spPr>
        <p:txBody>
          <a:bodyPr/>
          <a:lstStyle/>
          <a:p>
            <a:pPr lvl="0"/>
            <a:r>
              <a:rPr lang="zh-TW" altLang="en-US" dirty="0" smtClean="0"/>
              <a:t>一句訣：監控風險狀況，更新風險排序，如發現新風險，需重新評估。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6. </a:t>
            </a:r>
            <a:r>
              <a:rPr lang="zh-TW" altLang="en-US" dirty="0" smtClean="0"/>
              <a:t>監控風險</a:t>
            </a:r>
            <a:endParaRPr lang="zh-TW" altLang="en-US" dirty="0"/>
          </a:p>
        </p:txBody>
      </p:sp>
      <p:sp>
        <p:nvSpPr>
          <p:cNvPr id="6" name="內容版面配置區 1"/>
          <p:cNvSpPr>
            <a:spLocks noGrp="1"/>
          </p:cNvSpPr>
          <p:nvPr>
            <p:ph idx="1"/>
          </p:nvPr>
        </p:nvSpPr>
        <p:spPr>
          <a:xfrm>
            <a:off x="4427984" y="1196752"/>
            <a:ext cx="4608512" cy="5328592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利用專案執行時產生的</a:t>
            </a:r>
            <a:r>
              <a:rPr lang="zh-TW" altLang="en-US" dirty="0" smtClean="0">
                <a:solidFill>
                  <a:srgbClr val="FF0000"/>
                </a:solidFill>
              </a:rPr>
              <a:t>相關績效資料</a:t>
            </a:r>
            <a:r>
              <a:rPr lang="zh-TW" altLang="en-US" dirty="0" smtClean="0"/>
              <a:t>，判斷各種風險回應、程度、狀態、假設、策略、儲備額度</a:t>
            </a:r>
            <a:r>
              <a:rPr lang="zh-TW" altLang="en-US" dirty="0" smtClean="0">
                <a:solidFill>
                  <a:srgbClr val="FF0000"/>
                </a:solidFill>
              </a:rPr>
              <a:t>是否還有效或合理。</a:t>
            </a:r>
          </a:p>
          <a:p>
            <a:r>
              <a:rPr lang="zh-TW" altLang="en-US" dirty="0" smtClean="0"/>
              <a:t>監視風險資料分</a:t>
            </a:r>
            <a:r>
              <a:rPr lang="zh-TW" altLang="en-US" dirty="0"/>
              <a:t>析</a:t>
            </a:r>
            <a:endParaRPr lang="zh-TW" altLang="en-US" dirty="0" smtClean="0"/>
          </a:p>
          <a:p>
            <a:pPr lvl="1"/>
            <a:r>
              <a:rPr lang="zh-TW" altLang="en-US" dirty="0" smtClean="0"/>
              <a:t>技術性能分析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儲備分析 </a:t>
            </a:r>
            <a:r>
              <a:rPr lang="en-US" altLang="zh-TW" dirty="0" smtClean="0"/>
              <a:t>(</a:t>
            </a:r>
            <a:r>
              <a:rPr lang="zh-TW" altLang="en-US" dirty="0" smtClean="0"/>
              <a:t>燃盡圖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風險稽核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評估風險管理過程有效</a:t>
            </a:r>
            <a:r>
              <a:rPr lang="zh-TW" altLang="en-US" dirty="0"/>
              <a:t>性</a:t>
            </a:r>
            <a:endParaRPr lang="zh-TW" altLang="en-US" dirty="0" smtClean="0"/>
          </a:p>
          <a:p>
            <a:r>
              <a:rPr lang="zh-TW" altLang="en-US" dirty="0" smtClean="0">
                <a:solidFill>
                  <a:srgbClr val="FF0000"/>
                </a:solidFill>
              </a:rPr>
              <a:t>可更新的組織過程資產</a:t>
            </a:r>
          </a:p>
          <a:p>
            <a:pPr lvl="1"/>
            <a:r>
              <a:rPr lang="zh-TW" altLang="en-US" dirty="0" smtClean="0"/>
              <a:t>風險管理計劃書範本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風險登</a:t>
            </a:r>
            <a:r>
              <a:rPr lang="zh-TW" altLang="en-US" dirty="0"/>
              <a:t>錄</a:t>
            </a:r>
            <a:r>
              <a:rPr lang="zh-TW" altLang="en-US" dirty="0" smtClean="0"/>
              <a:t>表範本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風險報告範本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風險分解</a:t>
            </a:r>
            <a:r>
              <a:rPr lang="zh-TW" altLang="en-US" dirty="0"/>
              <a:t>結構</a:t>
            </a:r>
            <a:endParaRPr lang="en-US" altLang="zh-TW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51865" y="1588496"/>
            <a:ext cx="3078762" cy="4167483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422014" y="755412"/>
            <a:ext cx="153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(Slide 157-161)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30352" y="908720"/>
            <a:ext cx="7772400" cy="177047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539552" y="1916832"/>
            <a:ext cx="7772400" cy="1509712"/>
          </a:xfrm>
        </p:spPr>
        <p:txBody>
          <a:bodyPr>
            <a:noAutofit/>
          </a:bodyPr>
          <a:lstStyle/>
          <a:p>
            <a:pPr lvl="0" algn="ctr"/>
            <a:r>
              <a:rPr lang="en-US" altLang="zh-TW" sz="5400" dirty="0" smtClean="0"/>
              <a:t>Thank</a:t>
            </a:r>
            <a:r>
              <a:rPr lang="zh-TW" altLang="en-US" sz="5400" dirty="0" smtClean="0"/>
              <a:t> </a:t>
            </a:r>
            <a:r>
              <a:rPr lang="en-US" altLang="zh-TW" sz="5400" dirty="0" smtClean="0"/>
              <a:t>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風險管理考試常問問</a:t>
            </a:r>
            <a:r>
              <a:rPr lang="zh-TW" altLang="en-US" dirty="0"/>
              <a:t>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誰應該參加辨識風險過程</a:t>
            </a:r>
            <a:r>
              <a:rPr lang="en-US" altLang="zh-TW" dirty="0" smtClean="0"/>
              <a:t>?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相關利害關係</a:t>
            </a:r>
            <a:r>
              <a:rPr lang="zh-TW" altLang="en-US" dirty="0">
                <a:solidFill>
                  <a:srgbClr val="FF0000"/>
                </a:solidFill>
              </a:rPr>
              <a:t>人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風險回應對策在哪一個風險管理過程被記錄</a:t>
            </a:r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辨識風險</a:t>
            </a:r>
            <a:r>
              <a:rPr lang="zh-TW" altLang="en-US" dirty="0" smtClean="0"/>
              <a:t>及</a:t>
            </a:r>
            <a:r>
              <a:rPr lang="zh-TW" altLang="en-US" dirty="0" smtClean="0">
                <a:solidFill>
                  <a:srgbClr val="FF0000"/>
                </a:solidFill>
              </a:rPr>
              <a:t>規劃風險回</a:t>
            </a:r>
            <a:r>
              <a:rPr lang="zh-TW" altLang="en-US" dirty="0">
                <a:solidFill>
                  <a:srgbClr val="FF0000"/>
                </a:solidFill>
              </a:rPr>
              <a:t>應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風險評估包含：</a:t>
            </a:r>
            <a:endParaRPr lang="en-US" altLang="zh-TW" dirty="0" smtClean="0"/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辨識風險</a:t>
            </a:r>
            <a:r>
              <a:rPr lang="zh-TW" altLang="en-US" dirty="0" smtClean="0"/>
              <a:t>→</a:t>
            </a:r>
            <a:r>
              <a:rPr lang="zh-TW" altLang="en-US" dirty="0" smtClean="0">
                <a:solidFill>
                  <a:srgbClr val="FF0000"/>
                </a:solidFill>
              </a:rPr>
              <a:t>實施定性風險分析</a:t>
            </a:r>
            <a:r>
              <a:rPr lang="zh-TW" altLang="en-US" dirty="0" smtClean="0"/>
              <a:t>→</a:t>
            </a:r>
            <a:r>
              <a:rPr lang="zh-TW" altLang="en-US" dirty="0" smtClean="0">
                <a:solidFill>
                  <a:srgbClr val="FF0000"/>
                </a:solidFill>
              </a:rPr>
              <a:t>實施定量風險分析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重要性低的風險該如何處置</a:t>
            </a:r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 smtClean="0"/>
              <a:t>記錄在</a:t>
            </a:r>
            <a:r>
              <a:rPr lang="zh-TW" altLang="en-US" dirty="0" smtClean="0">
                <a:solidFill>
                  <a:srgbClr val="FF0000"/>
                </a:solidFill>
              </a:rPr>
              <a:t>清單</a:t>
            </a:r>
            <a:r>
              <a:rPr lang="zh-TW" altLang="en-US" dirty="0" smtClean="0"/>
              <a:t>並</a:t>
            </a:r>
            <a:r>
              <a:rPr lang="zh-TW" altLang="en-US" dirty="0" smtClean="0">
                <a:solidFill>
                  <a:srgbClr val="FF0000"/>
                </a:solidFill>
              </a:rPr>
              <a:t>定期審視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風險回應對策是單一選擇嗎</a:t>
            </a:r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 smtClean="0"/>
              <a:t>同一個風險可以有</a:t>
            </a:r>
            <a:r>
              <a:rPr lang="zh-TW" altLang="en-US" dirty="0" smtClean="0">
                <a:solidFill>
                  <a:srgbClr val="FF0000"/>
                </a:solidFill>
              </a:rPr>
              <a:t>多重回應策略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931191" y="796062"/>
            <a:ext cx="113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(Slide 29)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074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30352" y="1124744"/>
            <a:ext cx="7772400" cy="1770472"/>
          </a:xfrm>
        </p:spPr>
        <p:txBody>
          <a:bodyPr>
            <a:no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規劃風險管理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     Plan Risk Management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467544" y="3429000"/>
            <a:ext cx="7772400" cy="864096"/>
          </a:xfrm>
        </p:spPr>
        <p:txBody>
          <a:bodyPr/>
          <a:lstStyle/>
          <a:p>
            <a:pPr marL="1163638" indent="-1163638"/>
            <a:r>
              <a:rPr lang="zh-TW" altLang="en-US" b="1" dirty="0" smtClean="0"/>
              <a:t>一句訣：下一分鐘會發生甚麼事你知道嗎</a:t>
            </a:r>
            <a:r>
              <a:rPr lang="en-US" altLang="zh-TW" b="1" dirty="0" smtClean="0"/>
              <a:t>? </a:t>
            </a:r>
            <a:r>
              <a:rPr lang="zh-TW" altLang="en-US" b="1" dirty="0" smtClean="0"/>
              <a:t>重要的是你將如何應對變化與無常</a:t>
            </a:r>
            <a:endParaRPr lang="zh-TW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規劃風險管理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763688" y="1124744"/>
            <a:ext cx="5976664" cy="792088"/>
          </a:xfrm>
          <a:prstGeom prst="round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charset="0"/>
              <a:buChar char="•"/>
            </a:pPr>
            <a:r>
              <a:rPr lang="zh-TW" altLang="en-US" sz="2000" dirty="0" smtClean="0">
                <a:solidFill>
                  <a:srgbClr val="FF0000"/>
                </a:solidFill>
                <a:latin typeface="+mj-ea"/>
                <a:ea typeface="+mj-ea"/>
              </a:rPr>
              <a:t>確保風險的</a:t>
            </a:r>
            <a:r>
              <a:rPr lang="zh-TW" altLang="en-US" sz="2000" dirty="0">
                <a:solidFill>
                  <a:srgbClr val="FF0000"/>
                </a:solidFill>
                <a:latin typeface="+mj-ea"/>
                <a:ea typeface="+mj-ea"/>
              </a:rPr>
              <a:t>程度</a:t>
            </a:r>
            <a:r>
              <a:rPr lang="en-US" altLang="zh-TW" sz="2000" dirty="0" smtClean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zh-TW" altLang="en-US" sz="2000" dirty="0" smtClean="0">
                <a:solidFill>
                  <a:srgbClr val="FF0000"/>
                </a:solidFill>
                <a:latin typeface="+mj-ea"/>
                <a:ea typeface="+mj-ea"/>
              </a:rPr>
              <a:t>類型</a:t>
            </a:r>
            <a:r>
              <a:rPr lang="en-US" altLang="zh-TW" sz="2000" dirty="0" smtClean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zh-TW" altLang="en-US" sz="2000" dirty="0" smtClean="0">
                <a:solidFill>
                  <a:srgbClr val="FF0000"/>
                </a:solidFill>
                <a:latin typeface="+mj-ea"/>
                <a:ea typeface="+mj-ea"/>
              </a:rPr>
              <a:t>能見度 是正確的。</a:t>
            </a:r>
            <a:endParaRPr lang="en-US" altLang="zh-TW" sz="20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buFont typeface="Arial" charset="0"/>
              <a:buChar char="•"/>
            </a:pPr>
            <a:r>
              <a:rPr lang="zh-TW" altLang="en-US" sz="2000" dirty="0" smtClean="0">
                <a:solidFill>
                  <a:srgbClr val="FF0000"/>
                </a:solidFill>
                <a:latin typeface="+mj-ea"/>
                <a:ea typeface="+mj-ea"/>
              </a:rPr>
              <a:t>始於專案構思階段，並在專案規劃階段的早期完成</a:t>
            </a:r>
            <a:endParaRPr lang="zh-TW" altLang="en-US" sz="20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5" name="直線圖說文字 1 4"/>
          <p:cNvSpPr/>
          <p:nvPr/>
        </p:nvSpPr>
        <p:spPr>
          <a:xfrm>
            <a:off x="5796136" y="2132856"/>
            <a:ext cx="3168352" cy="2016224"/>
          </a:xfrm>
          <a:prstGeom prst="borderCallout1">
            <a:avLst>
              <a:gd name="adj1" fmla="val 27684"/>
              <a:gd name="adj2" fmla="val -2964"/>
              <a:gd name="adj3" fmla="val 18785"/>
              <a:gd name="adj4" fmla="val -1715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dirty="0" smtClean="0">
                <a:solidFill>
                  <a:srgbClr val="002060"/>
                </a:solidFill>
              </a:rPr>
              <a:t>-</a:t>
            </a:r>
            <a:r>
              <a:rPr lang="zh-TW" altLang="en-US" sz="1600" dirty="0" smtClean="0">
                <a:solidFill>
                  <a:srgbClr val="002060"/>
                </a:solidFill>
              </a:rPr>
              <a:t>專案管理計劃書</a:t>
            </a:r>
            <a:r>
              <a:rPr lang="en-US" altLang="zh-TW" sz="1600" dirty="0" smtClean="0">
                <a:solidFill>
                  <a:srgbClr val="002060"/>
                </a:solidFill>
              </a:rPr>
              <a:t>:</a:t>
            </a:r>
            <a:r>
              <a:rPr lang="zh-TW" altLang="en-US" sz="1600" dirty="0" smtClean="0">
                <a:solidFill>
                  <a:srgbClr val="002060"/>
                </a:solidFill>
              </a:rPr>
              <a:t> 考慮所有被核准的子計畫及基準，使其一致。</a:t>
            </a:r>
            <a:endParaRPr lang="en-US" altLang="zh-TW" sz="1600" dirty="0" smtClean="0">
              <a:solidFill>
                <a:srgbClr val="002060"/>
              </a:solidFill>
            </a:endParaRPr>
          </a:p>
          <a:p>
            <a:r>
              <a:rPr lang="en-US" altLang="zh-TW" sz="1600" dirty="0" smtClean="0">
                <a:solidFill>
                  <a:srgbClr val="002060"/>
                </a:solidFill>
              </a:rPr>
              <a:t>-</a:t>
            </a:r>
            <a:r>
              <a:rPr lang="zh-TW" altLang="en-US" sz="1600" dirty="0" smtClean="0">
                <a:solidFill>
                  <a:srgbClr val="002060"/>
                </a:solidFill>
              </a:rPr>
              <a:t>專案章程</a:t>
            </a:r>
            <a:r>
              <a:rPr lang="en-US" altLang="zh-TW" sz="1600" dirty="0" smtClean="0">
                <a:solidFill>
                  <a:srgbClr val="002060"/>
                </a:solidFill>
              </a:rPr>
              <a:t>:</a:t>
            </a:r>
            <a:r>
              <a:rPr lang="zh-TW" altLang="en-US" sz="1600" dirty="0" smtClean="0">
                <a:solidFill>
                  <a:srgbClr val="002060"/>
                </a:solidFill>
              </a:rPr>
              <a:t>發起人與高階主管的想法。</a:t>
            </a:r>
            <a:endParaRPr lang="en-US" altLang="zh-TW" sz="1600" dirty="0" smtClean="0">
              <a:solidFill>
                <a:srgbClr val="002060"/>
              </a:solidFill>
            </a:endParaRPr>
          </a:p>
          <a:p>
            <a:r>
              <a:rPr lang="en-US" altLang="zh-TW" sz="1600" dirty="0" smtClean="0">
                <a:solidFill>
                  <a:srgbClr val="002060"/>
                </a:solidFill>
              </a:rPr>
              <a:t>-</a:t>
            </a:r>
            <a:r>
              <a:rPr lang="zh-TW" altLang="en-US" sz="1600" dirty="0" smtClean="0">
                <a:solidFill>
                  <a:srgbClr val="002060"/>
                </a:solidFill>
              </a:rPr>
              <a:t>利害關係人登錄表</a:t>
            </a:r>
            <a:r>
              <a:rPr lang="en-US" altLang="zh-TW" sz="1600" dirty="0" smtClean="0">
                <a:solidFill>
                  <a:srgbClr val="002060"/>
                </a:solidFill>
              </a:rPr>
              <a:t>:</a:t>
            </a:r>
            <a:r>
              <a:rPr lang="zh-TW" altLang="en-US" sz="1600" dirty="0" smtClean="0">
                <a:solidFill>
                  <a:srgbClr val="002060"/>
                </a:solidFill>
              </a:rPr>
              <a:t> 相關利害關係人的詳細資訊，以利全面性辨識。</a:t>
            </a:r>
            <a:endParaRPr lang="en-US" altLang="zh-TW" sz="1600" dirty="0" smtClean="0">
              <a:solidFill>
                <a:srgbClr val="002060"/>
              </a:solidFill>
            </a:endParaRPr>
          </a:p>
          <a:p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7" name="直線圖說文字 1 6"/>
          <p:cNvSpPr/>
          <p:nvPr/>
        </p:nvSpPr>
        <p:spPr>
          <a:xfrm>
            <a:off x="5868144" y="4509120"/>
            <a:ext cx="3096344" cy="2088232"/>
          </a:xfrm>
          <a:prstGeom prst="borderCallout1">
            <a:avLst>
              <a:gd name="adj1" fmla="val 26452"/>
              <a:gd name="adj2" fmla="val -618"/>
              <a:gd name="adj3" fmla="val -34048"/>
              <a:gd name="adj4" fmla="val -2485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dirty="0" smtClean="0">
                <a:solidFill>
                  <a:srgbClr val="002060"/>
                </a:solidFill>
              </a:rPr>
              <a:t>-</a:t>
            </a:r>
            <a:r>
              <a:rPr lang="zh-TW" altLang="en-US" sz="1600" dirty="0" smtClean="0">
                <a:solidFill>
                  <a:srgbClr val="002060"/>
                </a:solidFill>
              </a:rPr>
              <a:t>資料分析：</a:t>
            </a:r>
            <a:endParaRPr lang="en-US" altLang="zh-TW" sz="1600" dirty="0" smtClean="0">
              <a:solidFill>
                <a:srgbClr val="002060"/>
              </a:solidFill>
            </a:endParaRPr>
          </a:p>
          <a:p>
            <a:r>
              <a:rPr lang="zh-TW" altLang="en-US" sz="1600" dirty="0" smtClean="0">
                <a:solidFill>
                  <a:srgbClr val="002060"/>
                </a:solidFill>
              </a:rPr>
              <a:t>最常見的是 利害關係人分析</a:t>
            </a:r>
            <a:endParaRPr lang="en-US" altLang="zh-TW" sz="1600" dirty="0" smtClean="0">
              <a:solidFill>
                <a:srgbClr val="002060"/>
              </a:solidFill>
            </a:endParaRPr>
          </a:p>
          <a:p>
            <a:endParaRPr lang="en-US" altLang="zh-TW" sz="1600" dirty="0" smtClean="0">
              <a:solidFill>
                <a:srgbClr val="002060"/>
              </a:solidFill>
            </a:endParaRPr>
          </a:p>
          <a:p>
            <a:r>
              <a:rPr lang="en-US" altLang="zh-TW" sz="1600" dirty="0" smtClean="0">
                <a:solidFill>
                  <a:srgbClr val="002060"/>
                </a:solidFill>
              </a:rPr>
              <a:t>-</a:t>
            </a:r>
            <a:r>
              <a:rPr lang="zh-TW" altLang="en-US" sz="1600" dirty="0" smtClean="0">
                <a:solidFill>
                  <a:srgbClr val="002060"/>
                </a:solidFill>
              </a:rPr>
              <a:t>會議</a:t>
            </a:r>
            <a:r>
              <a:rPr lang="zh-TW" altLang="en-US" sz="1600" dirty="0">
                <a:solidFill>
                  <a:srgbClr val="002060"/>
                </a:solidFill>
              </a:rPr>
              <a:t>：</a:t>
            </a:r>
            <a:r>
              <a:rPr lang="en-US" altLang="zh-TW" sz="1600" dirty="0" smtClean="0">
                <a:solidFill>
                  <a:srgbClr val="002060"/>
                </a:solidFill>
              </a:rPr>
              <a:t>PM</a:t>
            </a:r>
            <a:r>
              <a:rPr lang="zh-TW" altLang="en-US" sz="1600" dirty="0" smtClean="0">
                <a:solidFill>
                  <a:srgbClr val="002060"/>
                </a:solidFill>
              </a:rPr>
              <a:t>、專案團隊、利害關係人，並將成本要素及時程活動納入專案預算與專案時程中。於會議中進行應變準備金審閱及分配風險管理負責人。</a:t>
            </a:r>
            <a:endParaRPr lang="en-US" altLang="zh-TW" sz="1600" dirty="0" smtClean="0">
              <a:solidFill>
                <a:srgbClr val="002060"/>
              </a:solidFill>
            </a:endParaRPr>
          </a:p>
        </p:txBody>
      </p:sp>
      <p:sp>
        <p:nvSpPr>
          <p:cNvPr id="10" name="直線圖說文字 1 9"/>
          <p:cNvSpPr/>
          <p:nvPr/>
        </p:nvSpPr>
        <p:spPr>
          <a:xfrm>
            <a:off x="395536" y="4941168"/>
            <a:ext cx="4968552" cy="1683751"/>
          </a:xfrm>
          <a:prstGeom prst="borderCallout1">
            <a:avLst>
              <a:gd name="adj1" fmla="val -24808"/>
              <a:gd name="adj2" fmla="val 58591"/>
              <a:gd name="adj3" fmla="val -1328"/>
              <a:gd name="adj4" fmla="val 4938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rgbClr val="002060"/>
                </a:solidFill>
              </a:rPr>
              <a:t>風險管理計劃書內容：</a:t>
            </a:r>
            <a:endParaRPr lang="en-US" altLang="zh-TW" dirty="0" smtClean="0">
              <a:solidFill>
                <a:srgbClr val="002060"/>
              </a:solidFill>
            </a:endParaRPr>
          </a:p>
          <a:p>
            <a:r>
              <a:rPr lang="en-US" altLang="zh-TW" dirty="0" smtClean="0">
                <a:solidFill>
                  <a:srgbClr val="002060"/>
                </a:solidFill>
              </a:rPr>
              <a:t>(1)</a:t>
            </a:r>
            <a:r>
              <a:rPr lang="zh-TW" altLang="en-US" dirty="0" smtClean="0">
                <a:solidFill>
                  <a:srgbClr val="002060"/>
                </a:solidFill>
              </a:rPr>
              <a:t>風險策略 </a:t>
            </a:r>
            <a:r>
              <a:rPr lang="en-US" altLang="zh-TW" dirty="0" smtClean="0">
                <a:solidFill>
                  <a:srgbClr val="002060"/>
                </a:solidFill>
              </a:rPr>
              <a:t>(2)</a:t>
            </a:r>
            <a:r>
              <a:rPr lang="zh-TW" altLang="en-US" dirty="0" smtClean="0">
                <a:solidFill>
                  <a:srgbClr val="002060"/>
                </a:solidFill>
              </a:rPr>
              <a:t> 方法論 </a:t>
            </a:r>
            <a:r>
              <a:rPr lang="en-US" altLang="zh-TW" dirty="0" smtClean="0">
                <a:solidFill>
                  <a:srgbClr val="002060"/>
                </a:solidFill>
              </a:rPr>
              <a:t>(3) R &amp; R</a:t>
            </a:r>
            <a:r>
              <a:rPr lang="zh-TW" altLang="en-US" dirty="0" smtClean="0">
                <a:solidFill>
                  <a:srgbClr val="002060"/>
                </a:solidFill>
              </a:rPr>
              <a:t> </a:t>
            </a:r>
            <a:r>
              <a:rPr lang="en-US" altLang="zh-TW" dirty="0" smtClean="0">
                <a:solidFill>
                  <a:srgbClr val="002060"/>
                </a:solidFill>
              </a:rPr>
              <a:t>(4) </a:t>
            </a:r>
            <a:r>
              <a:rPr lang="zh-TW" altLang="en-US" dirty="0" smtClean="0">
                <a:solidFill>
                  <a:srgbClr val="002060"/>
                </a:solidFill>
              </a:rPr>
              <a:t>編列預算</a:t>
            </a:r>
            <a:r>
              <a:rPr lang="en-US" altLang="zh-TW" dirty="0" smtClean="0">
                <a:solidFill>
                  <a:srgbClr val="002060"/>
                </a:solidFill>
                <a:sym typeface="Wingdings" pitchFamily="2" charset="2"/>
              </a:rPr>
              <a:t></a:t>
            </a:r>
            <a:r>
              <a:rPr lang="zh-TW" altLang="en-US" dirty="0" smtClean="0">
                <a:solidFill>
                  <a:srgbClr val="002060"/>
                </a:solidFill>
              </a:rPr>
              <a:t>應變及管理儲</a:t>
            </a:r>
            <a:r>
              <a:rPr lang="zh-TW" altLang="en-US" dirty="0">
                <a:solidFill>
                  <a:srgbClr val="002060"/>
                </a:solidFill>
              </a:rPr>
              <a:t>備</a:t>
            </a:r>
            <a:r>
              <a:rPr lang="zh-TW" altLang="en-US" dirty="0" smtClean="0">
                <a:solidFill>
                  <a:srgbClr val="002060"/>
                </a:solidFill>
              </a:rPr>
              <a:t>金 </a:t>
            </a:r>
            <a:r>
              <a:rPr lang="en-US" altLang="zh-TW" dirty="0" smtClean="0">
                <a:solidFill>
                  <a:srgbClr val="002060"/>
                </a:solidFill>
              </a:rPr>
              <a:t>(5)</a:t>
            </a:r>
            <a:r>
              <a:rPr lang="zh-TW" altLang="en-US" dirty="0" smtClean="0">
                <a:solidFill>
                  <a:srgbClr val="002060"/>
                </a:solidFill>
              </a:rPr>
              <a:t> 啟動時機 </a:t>
            </a:r>
            <a:r>
              <a:rPr lang="en-US" altLang="zh-TW" dirty="0" smtClean="0">
                <a:solidFill>
                  <a:srgbClr val="002060"/>
                </a:solidFill>
              </a:rPr>
              <a:t>(6)</a:t>
            </a:r>
            <a:r>
              <a:rPr lang="zh-TW" altLang="en-US" dirty="0" smtClean="0">
                <a:solidFill>
                  <a:srgbClr val="002060"/>
                </a:solidFill>
              </a:rPr>
              <a:t> 風險分</a:t>
            </a:r>
            <a:r>
              <a:rPr lang="zh-TW" altLang="en-US" dirty="0">
                <a:solidFill>
                  <a:srgbClr val="002060"/>
                </a:solidFill>
              </a:rPr>
              <a:t>類</a:t>
            </a:r>
            <a:r>
              <a:rPr lang="zh-TW" altLang="en-US" dirty="0" smtClean="0">
                <a:solidFill>
                  <a:srgbClr val="002060"/>
                </a:solidFill>
              </a:rPr>
              <a:t> </a:t>
            </a:r>
            <a:r>
              <a:rPr lang="en-US" altLang="zh-TW" dirty="0" smtClean="0">
                <a:solidFill>
                  <a:srgbClr val="002060"/>
                </a:solidFill>
              </a:rPr>
              <a:t>(7)</a:t>
            </a:r>
            <a:r>
              <a:rPr lang="zh-TW" altLang="en-US" dirty="0" smtClean="0">
                <a:solidFill>
                  <a:srgbClr val="002060"/>
                </a:solidFill>
              </a:rPr>
              <a:t> 風險的機率</a:t>
            </a:r>
            <a:r>
              <a:rPr lang="en-US" altLang="zh-TW" dirty="0" smtClean="0">
                <a:solidFill>
                  <a:srgbClr val="002060"/>
                </a:solidFill>
              </a:rPr>
              <a:t>(P)</a:t>
            </a:r>
            <a:r>
              <a:rPr lang="zh-TW" altLang="en-US" dirty="0" smtClean="0">
                <a:solidFill>
                  <a:srgbClr val="002060"/>
                </a:solidFill>
              </a:rPr>
              <a:t>及衝擊 </a:t>
            </a:r>
            <a:r>
              <a:rPr lang="en-US" altLang="zh-TW" dirty="0" smtClean="0">
                <a:solidFill>
                  <a:srgbClr val="002060"/>
                </a:solidFill>
              </a:rPr>
              <a:t>(I)</a:t>
            </a:r>
            <a:r>
              <a:rPr lang="zh-TW" altLang="en-US" dirty="0" smtClean="0">
                <a:solidFill>
                  <a:srgbClr val="002060"/>
                </a:solidFill>
              </a:rPr>
              <a:t> </a:t>
            </a:r>
            <a:r>
              <a:rPr lang="en-US" altLang="zh-TW" dirty="0" smtClean="0">
                <a:solidFill>
                  <a:srgbClr val="002060"/>
                </a:solidFill>
              </a:rPr>
              <a:t>(8)</a:t>
            </a:r>
            <a:r>
              <a:rPr lang="zh-TW" altLang="en-US" dirty="0" smtClean="0">
                <a:solidFill>
                  <a:srgbClr val="002060"/>
                </a:solidFill>
              </a:rPr>
              <a:t> </a:t>
            </a:r>
            <a:r>
              <a:rPr lang="en-US" altLang="zh-TW" dirty="0" smtClean="0">
                <a:solidFill>
                  <a:srgbClr val="002060"/>
                </a:solidFill>
              </a:rPr>
              <a:t>P&amp;I</a:t>
            </a:r>
            <a:r>
              <a:rPr lang="zh-TW" altLang="en-US" dirty="0" smtClean="0">
                <a:solidFill>
                  <a:srgbClr val="002060"/>
                </a:solidFill>
              </a:rPr>
              <a:t> </a:t>
            </a:r>
            <a:r>
              <a:rPr lang="en-US" altLang="zh-TW" dirty="0" smtClean="0">
                <a:solidFill>
                  <a:srgbClr val="002060"/>
                </a:solidFill>
              </a:rPr>
              <a:t>matrix (9) </a:t>
            </a:r>
            <a:r>
              <a:rPr lang="zh-TW" altLang="en-US" dirty="0" smtClean="0">
                <a:solidFill>
                  <a:srgbClr val="002060"/>
                </a:solidFill>
              </a:rPr>
              <a:t>更新利害關係人風險</a:t>
            </a:r>
            <a:r>
              <a:rPr lang="zh-TW" altLang="en-US" dirty="0">
                <a:solidFill>
                  <a:srgbClr val="002060"/>
                </a:solidFill>
              </a:rPr>
              <a:t>偏好</a:t>
            </a:r>
            <a:r>
              <a:rPr lang="zh-TW" altLang="en-US" dirty="0" smtClean="0">
                <a:solidFill>
                  <a:srgbClr val="002060"/>
                </a:solidFill>
              </a:rPr>
              <a:t> </a:t>
            </a:r>
            <a:r>
              <a:rPr lang="en-US" altLang="zh-TW" dirty="0" smtClean="0">
                <a:solidFill>
                  <a:srgbClr val="002060"/>
                </a:solidFill>
              </a:rPr>
              <a:t>(10) </a:t>
            </a:r>
            <a:r>
              <a:rPr lang="zh-TW" altLang="en-US" dirty="0" smtClean="0">
                <a:solidFill>
                  <a:srgbClr val="002060"/>
                </a:solidFill>
              </a:rPr>
              <a:t>風險機率與衝擊</a:t>
            </a:r>
            <a:r>
              <a:rPr lang="en-US" altLang="zh-TW" dirty="0" smtClean="0">
                <a:solidFill>
                  <a:srgbClr val="002060"/>
                </a:solidFill>
              </a:rPr>
              <a:t>(11)</a:t>
            </a:r>
            <a:r>
              <a:rPr lang="zh-TW" altLang="en-US" dirty="0" smtClean="0">
                <a:solidFill>
                  <a:srgbClr val="002060"/>
                </a:solidFill>
              </a:rPr>
              <a:t>機率與衝擊矩陣</a:t>
            </a:r>
            <a:r>
              <a:rPr lang="en-US" altLang="zh-TW" dirty="0" smtClean="0">
                <a:solidFill>
                  <a:srgbClr val="002060"/>
                </a:solidFill>
              </a:rPr>
              <a:t>(12)</a:t>
            </a:r>
            <a:r>
              <a:rPr lang="zh-TW" altLang="en-US" dirty="0" smtClean="0">
                <a:solidFill>
                  <a:srgbClr val="002060"/>
                </a:solidFill>
              </a:rPr>
              <a:t>報告格式 </a:t>
            </a:r>
            <a:r>
              <a:rPr lang="en-US" altLang="zh-TW" dirty="0" smtClean="0">
                <a:solidFill>
                  <a:srgbClr val="002060"/>
                </a:solidFill>
              </a:rPr>
              <a:t>(13)</a:t>
            </a:r>
            <a:r>
              <a:rPr lang="zh-TW" altLang="en-US" dirty="0" smtClean="0">
                <a:solidFill>
                  <a:srgbClr val="002060"/>
                </a:solidFill>
              </a:rPr>
              <a:t>追蹤</a:t>
            </a:r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579102" y="791416"/>
            <a:ext cx="140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(Slide 44-51)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625947" y="1181892"/>
            <a:ext cx="2507730" cy="43163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機率與衝擊定義、矩陣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風險發生機率與一旦發生後所造成的衝擊，須加以明確定義，以利於有效管理</a:t>
            </a:r>
            <a:endParaRPr lang="en-US" altLang="zh-TW" dirty="0" smtClean="0"/>
          </a:p>
          <a:p>
            <a:r>
              <a:rPr lang="zh-TW" altLang="en-US" dirty="0" smtClean="0"/>
              <a:t>符合情境、反映各種風險門檻和利害關係人的風險偏好</a:t>
            </a:r>
            <a:endParaRPr lang="en-US" altLang="zh-TW" dirty="0" smtClean="0"/>
          </a:p>
          <a:p>
            <a:r>
              <a:rPr lang="zh-TW" altLang="en-US" dirty="0" smtClean="0"/>
              <a:t>定性分析，會應用此套定義，將已辨識的各項風險，依照其對應的程度分級</a:t>
            </a:r>
            <a:endParaRPr lang="en-US" altLang="zh-TW" dirty="0" smtClean="0"/>
          </a:p>
          <a:p>
            <a:r>
              <a:rPr lang="zh-TW" altLang="en-US" dirty="0" smtClean="0"/>
              <a:t>風險指數有助於回應風險，高負面衝擊的威脅或是高正面效應的機會，要排在高的處理優先順位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7711877" y="755412"/>
            <a:ext cx="143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(Slide 54-57)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505598" y="4090291"/>
            <a:ext cx="2132803" cy="311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850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30352" y="987440"/>
            <a:ext cx="7772400" cy="1770472"/>
          </a:xfrm>
        </p:spPr>
        <p:txBody>
          <a:bodyPr>
            <a:noAutofit/>
          </a:bodyPr>
          <a:lstStyle/>
          <a:p>
            <a:r>
              <a:rPr lang="en-US" altLang="zh-TW" dirty="0" smtClean="0"/>
              <a:t>2. </a:t>
            </a:r>
            <a:r>
              <a:rPr lang="zh-TW" altLang="en-US" dirty="0" smtClean="0"/>
              <a:t>辨識風險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     </a:t>
            </a:r>
            <a:r>
              <a:rPr lang="en-US" altLang="zh-TW" dirty="0" smtClean="0"/>
              <a:t>Identify Risks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890392" y="3071416"/>
            <a:ext cx="7714056" cy="933648"/>
          </a:xfrm>
        </p:spPr>
        <p:txBody>
          <a:bodyPr/>
          <a:lstStyle/>
          <a:p>
            <a:pPr marL="1163638" lvl="0" indent="-1163638"/>
            <a:r>
              <a:rPr lang="zh-TW" altLang="en-US" b="1" dirty="0" smtClean="0"/>
              <a:t>一句訣：敵軍有明有暗，記錄敵情分析。也須留意看不見的敵軍支援</a:t>
            </a:r>
          </a:p>
          <a:p>
            <a:pPr marL="1163638" lvl="0" indent="-1163638"/>
            <a:endParaRPr lang="zh-TW" altLang="en-US" b="1" dirty="0" smtClean="0"/>
          </a:p>
          <a:p>
            <a:pPr marL="1163638" indent="-1163638"/>
            <a:endParaRPr lang="zh-TW" altLang="en-US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 辨識風險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3707904" y="1052736"/>
            <a:ext cx="5256584" cy="1728192"/>
          </a:xfrm>
          <a:prstGeom prst="round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charset="0"/>
              <a:buChar char="•"/>
            </a:pPr>
            <a:r>
              <a:rPr lang="zh-TW" altLang="en-US" sz="1600" dirty="0" smtClean="0">
                <a:solidFill>
                  <a:srgbClr val="FF0000"/>
                </a:solidFill>
                <a:latin typeface="+mj-ea"/>
                <a:ea typeface="+mj-ea"/>
              </a:rPr>
              <a:t>決定風險</a:t>
            </a:r>
            <a:r>
              <a:rPr lang="zh-TW" altLang="en-US" sz="1600" dirty="0" smtClean="0">
                <a:solidFill>
                  <a:schemeClr val="tx1"/>
                </a:solidFill>
                <a:latin typeface="+mj-ea"/>
                <a:ea typeface="+mj-ea"/>
              </a:rPr>
              <a:t>，紀錄特性</a:t>
            </a:r>
            <a:endParaRPr lang="en-US" altLang="zh-TW" sz="16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buFont typeface="Arial" charset="0"/>
              <a:buChar char="•"/>
            </a:pPr>
            <a:r>
              <a:rPr lang="zh-TW" altLang="en-US" sz="1600" dirty="0" smtClean="0">
                <a:solidFill>
                  <a:srgbClr val="FF0000"/>
                </a:solidFill>
                <a:latin typeface="+mj-ea"/>
                <a:ea typeface="+mj-ea"/>
              </a:rPr>
              <a:t>反覆執行</a:t>
            </a:r>
            <a:r>
              <a:rPr lang="zh-TW" altLang="en-US" sz="1600" dirty="0" smtClean="0">
                <a:solidFill>
                  <a:schemeClr val="tx1"/>
                </a:solidFill>
                <a:latin typeface="+mj-ea"/>
                <a:ea typeface="+mj-ea"/>
              </a:rPr>
              <a:t>的過程，新風險將逐漸明朗化</a:t>
            </a:r>
            <a:endParaRPr lang="en-US" altLang="zh-TW" sz="16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buFont typeface="Arial" charset="0"/>
              <a:buChar char="•"/>
            </a:pPr>
            <a:r>
              <a:rPr lang="zh-TW" altLang="en-US" sz="1600" dirty="0" smtClean="0">
                <a:solidFill>
                  <a:srgbClr val="FF0000"/>
                </a:solidFill>
                <a:latin typeface="+mj-ea"/>
                <a:ea typeface="+mj-ea"/>
              </a:rPr>
              <a:t>專案團隊須時時參與</a:t>
            </a:r>
            <a:endParaRPr lang="en-US" altLang="zh-TW" sz="16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buFont typeface="Arial" charset="0"/>
              <a:buChar char="•"/>
            </a:pPr>
            <a:r>
              <a:rPr lang="zh-TW" altLang="en-US" sz="1600" dirty="0" smtClean="0">
                <a:solidFill>
                  <a:schemeClr val="tx1"/>
                </a:solidFill>
                <a:latin typeface="+mj-ea"/>
                <a:ea typeface="+mj-ea"/>
              </a:rPr>
              <a:t>主要的辨識風險都在</a:t>
            </a:r>
            <a:r>
              <a:rPr lang="zh-TW" altLang="en-US" sz="1600" dirty="0" smtClean="0">
                <a:solidFill>
                  <a:srgbClr val="FF0000"/>
                </a:solidFill>
                <a:latin typeface="+mj-ea"/>
                <a:ea typeface="+mj-ea"/>
              </a:rPr>
              <a:t>規劃</a:t>
            </a:r>
            <a:r>
              <a:rPr lang="zh-TW" altLang="en-US" sz="1600" dirty="0" smtClean="0">
                <a:solidFill>
                  <a:schemeClr val="tx1"/>
                </a:solidFill>
                <a:latin typeface="+mj-ea"/>
                <a:ea typeface="+mj-ea"/>
              </a:rPr>
              <a:t>階段完成</a:t>
            </a:r>
          </a:p>
          <a:p>
            <a:pPr>
              <a:buFont typeface="Arial" charset="0"/>
              <a:buChar char="•"/>
            </a:pPr>
            <a:r>
              <a:rPr lang="zh-TW" altLang="en-US" sz="1600" dirty="0" smtClean="0">
                <a:solidFill>
                  <a:schemeClr val="tx1"/>
                </a:solidFill>
                <a:latin typeface="+mj-ea"/>
                <a:ea typeface="+mj-ea"/>
              </a:rPr>
              <a:t>需等到 專案範疇說明書 </a:t>
            </a:r>
            <a:r>
              <a:rPr lang="en-US" altLang="zh-TW" sz="1600" dirty="0" smtClean="0">
                <a:solidFill>
                  <a:schemeClr val="tx1"/>
                </a:solidFill>
                <a:latin typeface="+mj-ea"/>
                <a:ea typeface="+mj-ea"/>
              </a:rPr>
              <a:t>&amp; WBS &amp; </a:t>
            </a:r>
            <a:r>
              <a:rPr lang="zh-TW" altLang="en-US" sz="1600" dirty="0" smtClean="0">
                <a:solidFill>
                  <a:schemeClr val="tx1"/>
                </a:solidFill>
                <a:latin typeface="+mj-ea"/>
                <a:ea typeface="+mj-ea"/>
              </a:rPr>
              <a:t>大家都了解專案在做什麼才算完成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3707904" y="2852936"/>
            <a:ext cx="5364088" cy="3888432"/>
          </a:xfrm>
          <a:prstGeom prst="round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dirty="0" smtClean="0">
                <a:solidFill>
                  <a:schemeClr val="tx1"/>
                </a:solidFill>
                <a:latin typeface="+mj-ea"/>
              </a:rPr>
              <a:t>TT</a:t>
            </a:r>
          </a:p>
          <a:p>
            <a:pPr>
              <a:buFont typeface="Arial" charset="0"/>
              <a:buChar char="•"/>
            </a:pPr>
            <a:r>
              <a:rPr lang="zh-TW" altLang="en-US" sz="1600" dirty="0" smtClean="0">
                <a:solidFill>
                  <a:schemeClr val="tx1"/>
                </a:solidFill>
                <a:latin typeface="+mj-ea"/>
              </a:rPr>
              <a:t>專家</a:t>
            </a:r>
            <a:r>
              <a:rPr lang="zh-TW" altLang="en-US" sz="1600" dirty="0">
                <a:solidFill>
                  <a:schemeClr val="tx1"/>
                </a:solidFill>
                <a:latin typeface="+mj-ea"/>
              </a:rPr>
              <a:t>判斷：補強</a:t>
            </a:r>
            <a:r>
              <a:rPr lang="en-US" altLang="zh-TW" sz="1600" dirty="0">
                <a:solidFill>
                  <a:schemeClr val="tx1"/>
                </a:solidFill>
                <a:latin typeface="+mj-ea"/>
              </a:rPr>
              <a:t>PM</a:t>
            </a:r>
            <a:r>
              <a:rPr lang="zh-TW" altLang="en-US" sz="1600" dirty="0">
                <a:solidFill>
                  <a:schemeClr val="tx1"/>
                </a:solidFill>
                <a:latin typeface="+mj-ea"/>
              </a:rPr>
              <a:t>與團隊在風險管理的深度與廣度。但小心有 偏見 </a:t>
            </a:r>
            <a:r>
              <a:rPr lang="en-US" altLang="zh-TW" sz="1600" dirty="0">
                <a:solidFill>
                  <a:schemeClr val="tx1"/>
                </a:solidFill>
                <a:latin typeface="+mj-ea"/>
              </a:rPr>
              <a:t>(Bias)</a:t>
            </a:r>
          </a:p>
          <a:p>
            <a:pPr>
              <a:buFont typeface="Arial" charset="0"/>
              <a:buChar char="•"/>
            </a:pPr>
            <a:r>
              <a:rPr lang="zh-TW" altLang="en-US" sz="1600" dirty="0" smtClean="0">
                <a:solidFill>
                  <a:schemeClr val="tx1"/>
                </a:solidFill>
                <a:latin typeface="+mj-ea"/>
                <a:ea typeface="+mj-ea"/>
              </a:rPr>
              <a:t>資訊蒐集技術</a:t>
            </a:r>
            <a:endParaRPr lang="en-US" altLang="zh-TW" sz="16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lvl="1">
              <a:buFont typeface="Arial" charset="0"/>
              <a:buChar char="•"/>
            </a:pPr>
            <a:r>
              <a:rPr lang="zh-TW" altLang="en-US" sz="1600" dirty="0" smtClean="0">
                <a:solidFill>
                  <a:schemeClr val="tx1"/>
                </a:solidFill>
                <a:latin typeface="+mj-ea"/>
                <a:ea typeface="+mj-ea"/>
              </a:rPr>
              <a:t>腦力激盪、檢核表、訪</a:t>
            </a:r>
            <a:r>
              <a:rPr lang="zh-TW" altLang="en-US" sz="1600" dirty="0">
                <a:solidFill>
                  <a:schemeClr val="tx1"/>
                </a:solidFill>
                <a:latin typeface="+mj-ea"/>
                <a:ea typeface="+mj-ea"/>
              </a:rPr>
              <a:t>談</a:t>
            </a:r>
            <a:endParaRPr lang="en-US" altLang="zh-TW" sz="16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lvl="2"/>
            <a:r>
              <a:rPr lang="en-US" altLang="zh-TW" sz="1600" dirty="0" smtClean="0">
                <a:solidFill>
                  <a:schemeClr val="tx1"/>
                </a:solidFill>
                <a:latin typeface="+mj-ea"/>
                <a:ea typeface="+mj-ea"/>
              </a:rPr>
              <a:t>-</a:t>
            </a:r>
            <a:r>
              <a:rPr lang="zh-TW" altLang="en-US" sz="1600" dirty="0" smtClean="0">
                <a:solidFill>
                  <a:schemeClr val="tx1"/>
                </a:solidFill>
                <a:latin typeface="+mj-ea"/>
                <a:ea typeface="+mj-ea"/>
              </a:rPr>
              <a:t>檢核表依過去</a:t>
            </a:r>
            <a:r>
              <a:rPr lang="zh-TW" altLang="en-US" sz="1600" dirty="0" smtClean="0">
                <a:solidFill>
                  <a:srgbClr val="FF0000"/>
                </a:solidFill>
                <a:latin typeface="+mj-ea"/>
                <a:ea typeface="+mj-ea"/>
              </a:rPr>
              <a:t>歷史</a:t>
            </a:r>
            <a:r>
              <a:rPr lang="zh-TW" altLang="en-US" sz="1600" dirty="0" smtClean="0">
                <a:solidFill>
                  <a:schemeClr val="tx1"/>
                </a:solidFill>
                <a:latin typeface="+mj-ea"/>
                <a:ea typeface="+mj-ea"/>
              </a:rPr>
              <a:t>資料與</a:t>
            </a:r>
            <a:r>
              <a:rPr lang="zh-TW" altLang="en-US" sz="1600" dirty="0" smtClean="0">
                <a:solidFill>
                  <a:srgbClr val="FF0000"/>
                </a:solidFill>
                <a:latin typeface="+mj-ea"/>
                <a:ea typeface="+mj-ea"/>
              </a:rPr>
              <a:t>經驗</a:t>
            </a:r>
            <a:r>
              <a:rPr lang="zh-TW" altLang="en-US" sz="1600" dirty="0" smtClean="0">
                <a:solidFill>
                  <a:schemeClr val="tx1"/>
                </a:solidFill>
                <a:latin typeface="+mj-ea"/>
                <a:ea typeface="+mj-ea"/>
              </a:rPr>
              <a:t>設計</a:t>
            </a:r>
            <a:endParaRPr lang="en-US" altLang="zh-TW" sz="16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buFont typeface="Arial" charset="0"/>
              <a:buChar char="•"/>
            </a:pPr>
            <a:r>
              <a:rPr lang="zh-TW" altLang="en-US" sz="1600" dirty="0" smtClean="0">
                <a:solidFill>
                  <a:schemeClr val="tx1"/>
                </a:solidFill>
                <a:latin typeface="+mj-ea"/>
                <a:ea typeface="+mj-ea"/>
              </a:rPr>
              <a:t>資料分析</a:t>
            </a:r>
            <a:endParaRPr lang="en-US" altLang="zh-TW" sz="16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lvl="1">
              <a:buFont typeface="Arial" charset="0"/>
              <a:buChar char="•"/>
            </a:pPr>
            <a:r>
              <a:rPr lang="zh-TW" altLang="en-US" sz="1600" dirty="0">
                <a:solidFill>
                  <a:schemeClr val="tx1"/>
                </a:solidFill>
                <a:latin typeface="+mj-ea"/>
                <a:ea typeface="+mj-ea"/>
              </a:rPr>
              <a:t>肇因</a:t>
            </a:r>
            <a:r>
              <a:rPr lang="zh-TW" altLang="en-US" sz="1600" dirty="0" smtClean="0">
                <a:solidFill>
                  <a:schemeClr val="tx1"/>
                </a:solidFill>
                <a:latin typeface="+mj-ea"/>
                <a:ea typeface="+mj-ea"/>
              </a:rPr>
              <a:t>分析：找根本原因</a:t>
            </a:r>
            <a:endParaRPr lang="en-US" altLang="zh-TW" sz="16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lvl="1">
              <a:buFont typeface="Arial" charset="0"/>
              <a:buChar char="•"/>
            </a:pPr>
            <a:r>
              <a:rPr lang="zh-TW" altLang="en-US" sz="1600" dirty="0" smtClean="0">
                <a:solidFill>
                  <a:schemeClr val="tx1"/>
                </a:solidFill>
                <a:latin typeface="+mj-ea"/>
                <a:ea typeface="+mj-ea"/>
              </a:rPr>
              <a:t>假設與</a:t>
            </a:r>
            <a:r>
              <a:rPr lang="zh-TW" altLang="en-US" sz="1600" dirty="0">
                <a:solidFill>
                  <a:schemeClr val="tx1"/>
                </a:solidFill>
                <a:latin typeface="+mj-ea"/>
                <a:ea typeface="+mj-ea"/>
              </a:rPr>
              <a:t>限制：辨識專案假設的不正確性、不確定性、不</a:t>
            </a:r>
            <a:r>
              <a:rPr lang="zh-TW" altLang="en-US" sz="1600" dirty="0" smtClean="0">
                <a:solidFill>
                  <a:schemeClr val="tx1"/>
                </a:solidFill>
                <a:latin typeface="+mj-ea"/>
                <a:ea typeface="+mj-ea"/>
              </a:rPr>
              <a:t>完整性</a:t>
            </a:r>
            <a:endParaRPr lang="en-US" altLang="zh-TW" sz="1600" dirty="0">
              <a:solidFill>
                <a:schemeClr val="tx1"/>
              </a:solidFill>
              <a:latin typeface="+mj-ea"/>
              <a:ea typeface="+mj-ea"/>
            </a:endParaRPr>
          </a:p>
          <a:p>
            <a:pPr lvl="1">
              <a:buFont typeface="Arial" charset="0"/>
              <a:buChar char="•"/>
            </a:pPr>
            <a:r>
              <a:rPr lang="en-US" altLang="zh-TW" sz="1600" dirty="0" smtClean="0">
                <a:solidFill>
                  <a:schemeClr val="tx1"/>
                </a:solidFill>
                <a:latin typeface="+mj-ea"/>
                <a:ea typeface="+mj-ea"/>
              </a:rPr>
              <a:t>SWOT</a:t>
            </a:r>
            <a:r>
              <a:rPr lang="zh-TW" altLang="en-US" sz="1600" dirty="0" smtClean="0">
                <a:solidFill>
                  <a:schemeClr val="tx1"/>
                </a:solidFill>
                <a:latin typeface="+mj-ea"/>
                <a:ea typeface="+mj-ea"/>
              </a:rPr>
              <a:t>分析</a:t>
            </a:r>
            <a:endParaRPr lang="en-US" altLang="zh-TW" sz="16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lvl="1">
              <a:buFont typeface="Arial" charset="0"/>
              <a:buChar char="•"/>
            </a:pPr>
            <a:r>
              <a:rPr lang="zh-TW" altLang="en-US" sz="1600" dirty="0" smtClean="0">
                <a:solidFill>
                  <a:schemeClr val="tx1"/>
                </a:solidFill>
                <a:latin typeface="+mj-ea"/>
                <a:ea typeface="+mj-ea"/>
              </a:rPr>
              <a:t>文件分析</a:t>
            </a:r>
            <a:endParaRPr lang="en-US" altLang="zh-TW" sz="16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buFont typeface="Arial" charset="0"/>
              <a:buChar char="•"/>
            </a:pPr>
            <a:r>
              <a:rPr lang="zh-TW" altLang="en-US" sz="1600" dirty="0" smtClean="0">
                <a:solidFill>
                  <a:schemeClr val="tx1"/>
                </a:solidFill>
                <a:latin typeface="+mj-ea"/>
                <a:ea typeface="+mj-ea"/>
              </a:rPr>
              <a:t>提示清</a:t>
            </a:r>
            <a:r>
              <a:rPr lang="zh-TW" altLang="en-US" sz="1600" dirty="0">
                <a:solidFill>
                  <a:schemeClr val="tx1"/>
                </a:solidFill>
                <a:latin typeface="+mj-ea"/>
                <a:ea typeface="+mj-ea"/>
              </a:rPr>
              <a:t>單</a:t>
            </a:r>
            <a:endParaRPr lang="en-US" altLang="zh-TW" sz="16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buFont typeface="Arial" charset="0"/>
              <a:buChar char="•"/>
            </a:pPr>
            <a:endParaRPr lang="zh-TW" altLang="en-US" sz="16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249" y="2048910"/>
            <a:ext cx="3748276" cy="27482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風險登錄表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1124744"/>
            <a:ext cx="3384376" cy="5199856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辨識風險過程產出</a:t>
            </a:r>
            <a:endParaRPr lang="en-US" altLang="zh-TW" dirty="0" smtClean="0"/>
          </a:p>
          <a:p>
            <a:r>
              <a:rPr lang="zh-TW" altLang="en-US" dirty="0" smtClean="0"/>
              <a:t>專案一開始就有風險辨識</a:t>
            </a:r>
            <a:r>
              <a:rPr lang="zh-TW" altLang="en-US" dirty="0"/>
              <a:t>，並登記在風險登錄</a:t>
            </a:r>
            <a:r>
              <a:rPr lang="zh-TW" altLang="en-US" dirty="0" smtClean="0"/>
              <a:t>表</a:t>
            </a:r>
            <a:endParaRPr lang="en-US" altLang="zh-TW" dirty="0" smtClean="0"/>
          </a:p>
          <a:p>
            <a:r>
              <a:rPr lang="zh-TW" altLang="en-US" dirty="0" smtClean="0"/>
              <a:t>包含有</a:t>
            </a:r>
            <a:endParaRPr lang="en-US" altLang="zh-TW" dirty="0" smtClean="0"/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已辨識風險清單</a:t>
            </a:r>
            <a:r>
              <a:rPr lang="zh-TW" altLang="en-US" dirty="0" smtClean="0"/>
              <a:t>：明確描述辨識的風險，確保風險的認知是一致的</a:t>
            </a:r>
            <a:endParaRPr lang="en-US" altLang="zh-TW" dirty="0" smtClean="0"/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可能的風險負責人：</a:t>
            </a:r>
            <a:r>
              <a:rPr lang="zh-TW" altLang="en-US" dirty="0" smtClean="0"/>
              <a:t>規劃風險回應時的確認人選</a:t>
            </a:r>
            <a:endParaRPr lang="en-US" altLang="zh-TW" dirty="0" smtClean="0"/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可能的風險回應</a:t>
            </a:r>
            <a:r>
              <a:rPr lang="zh-TW" altLang="en-US" dirty="0" smtClean="0"/>
              <a:t>：規劃風險回應時確認方案</a:t>
            </a:r>
            <a:endParaRPr lang="en-US" altLang="zh-TW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150" t="3275"/>
          <a:stretch>
            <a:fillRect/>
          </a:stretch>
        </p:blipFill>
        <p:spPr bwMode="auto">
          <a:xfrm rot="60000">
            <a:off x="3491880" y="980728"/>
            <a:ext cx="5449330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4"/>
          <p:cNvSpPr txBox="1"/>
          <p:nvPr/>
        </p:nvSpPr>
        <p:spPr>
          <a:xfrm>
            <a:off x="7711877" y="755412"/>
            <a:ext cx="1121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(Slide </a:t>
            </a:r>
            <a:r>
              <a:rPr lang="en-US" altLang="zh-TW" dirty="0"/>
              <a:t>7</a:t>
            </a:r>
            <a:r>
              <a:rPr lang="en-US" altLang="zh-TW" dirty="0" smtClean="0"/>
              <a:t>7)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1403</TotalTime>
  <Words>1592</Words>
  <Application>Microsoft Office PowerPoint</Application>
  <PresentationFormat>如螢幕大小 (4:3)</PresentationFormat>
  <Paragraphs>200</Paragraphs>
  <Slides>28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29" baseType="lpstr">
      <vt:lpstr>流線</vt:lpstr>
      <vt:lpstr>風險管理 Risk Management</vt:lpstr>
      <vt:lpstr>定義 v.s. PMI-isms</vt:lpstr>
      <vt:lpstr>風險管理考試常問問題</vt:lpstr>
      <vt:lpstr>1. 規劃風險管理      Plan Risk Management</vt:lpstr>
      <vt:lpstr>1. 規劃風險管理</vt:lpstr>
      <vt:lpstr>機率與衝擊定義、矩陣</vt:lpstr>
      <vt:lpstr>2. 辨識風險      Identify Risks</vt:lpstr>
      <vt:lpstr>2. 辨識風險</vt:lpstr>
      <vt:lpstr>風險登錄表</vt:lpstr>
      <vt:lpstr>專案文件更新</vt:lpstr>
      <vt:lpstr>3. 實施定性風險分析      Perform Qualitative Risk Analysis</vt:lpstr>
      <vt:lpstr>3. 實施定性風險分析</vt:lpstr>
      <vt:lpstr>4. 實施定量風險分析      Perform Quantitative Risk Analysis</vt:lpstr>
      <vt:lpstr>4. 實施定量風險分析</vt:lpstr>
      <vt:lpstr>期望貨幣值分析 (EMV)</vt:lpstr>
      <vt:lpstr>決策樹</vt:lpstr>
      <vt:lpstr>敏感性分析 vs. 決策樹 vs. 蒙地卡羅分析</vt:lpstr>
      <vt:lpstr>定性 vs. 定量 風險分析</vt:lpstr>
      <vt:lpstr>5. 規劃風險回應      Plan Risk Responses</vt:lpstr>
      <vt:lpstr>5. 規劃風險回應</vt:lpstr>
      <vt:lpstr>回應策略 (正&amp;負)</vt:lpstr>
      <vt:lpstr>風險準備金種類</vt:lpstr>
      <vt:lpstr>殘留 vs. 衍生 風險</vt:lpstr>
      <vt:lpstr>6. 實施風險回應      Implement Risk Responses</vt:lpstr>
      <vt:lpstr>實施風險回應</vt:lpstr>
      <vt:lpstr>7. 監控風險      Monitor &amp; Control Risks</vt:lpstr>
      <vt:lpstr>6. 監控風險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風險管理</dc:title>
  <dc:creator>Sophie</dc:creator>
  <cp:lastModifiedBy>User</cp:lastModifiedBy>
  <cp:revision>137</cp:revision>
  <dcterms:created xsi:type="dcterms:W3CDTF">2011-06-08T17:59:08Z</dcterms:created>
  <dcterms:modified xsi:type="dcterms:W3CDTF">2018-12-16T10:04:59Z</dcterms:modified>
</cp:coreProperties>
</file>