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9"/>
  </p:notesMasterIdLst>
  <p:sldIdLst>
    <p:sldId id="256" r:id="rId6"/>
    <p:sldId id="268" r:id="rId7"/>
    <p:sldId id="316" r:id="rId8"/>
    <p:sldId id="375"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77" r:id="rId22"/>
    <p:sldId id="315" r:id="rId23"/>
    <p:sldId id="343" r:id="rId24"/>
    <p:sldId id="352" r:id="rId25"/>
    <p:sldId id="369" r:id="rId26"/>
    <p:sldId id="348" r:id="rId27"/>
    <p:sldId id="347" r:id="rId28"/>
    <p:sldId id="349" r:id="rId29"/>
    <p:sldId id="350" r:id="rId30"/>
    <p:sldId id="351" r:id="rId31"/>
    <p:sldId id="354" r:id="rId32"/>
    <p:sldId id="373" r:id="rId33"/>
    <p:sldId id="319" r:id="rId34"/>
    <p:sldId id="367" r:id="rId35"/>
    <p:sldId id="357" r:id="rId36"/>
    <p:sldId id="358" r:id="rId37"/>
    <p:sldId id="359" r:id="rId38"/>
    <p:sldId id="360" r:id="rId39"/>
    <p:sldId id="363" r:id="rId40"/>
    <p:sldId id="376" r:id="rId41"/>
    <p:sldId id="365" r:id="rId42"/>
    <p:sldId id="374" r:id="rId43"/>
    <p:sldId id="372" r:id="rId44"/>
    <p:sldId id="371" r:id="rId45"/>
    <p:sldId id="322" r:id="rId46"/>
    <p:sldId id="314" r:id="rId47"/>
    <p:sldId id="266" r:id="rId48"/>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82887" autoAdjust="0"/>
  </p:normalViewPr>
  <p:slideViewPr>
    <p:cSldViewPr>
      <p:cViewPr varScale="1">
        <p:scale>
          <a:sx n="95" d="100"/>
          <a:sy n="95" d="100"/>
        </p:scale>
        <p:origin x="2442" y="90"/>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2021/3/2</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Anaconda</a:t>
            </a:r>
            <a:r>
              <a:rPr lang="zh-TW" altLang="en-US" sz="1200" dirty="0" smtClean="0"/>
              <a:t>好處</a:t>
            </a:r>
            <a:r>
              <a:rPr lang="en-US" altLang="zh-TW" sz="1200" dirty="0" smtClean="0"/>
              <a:t>:python</a:t>
            </a:r>
            <a:r>
              <a:rPr lang="zh-TW" altLang="en-US" sz="1200" dirty="0" smtClean="0"/>
              <a:t>的套件</a:t>
            </a:r>
            <a:r>
              <a:rPr lang="en-US" altLang="zh-TW" sz="1200" dirty="0" smtClean="0"/>
              <a:t>B</a:t>
            </a:r>
            <a:r>
              <a:rPr lang="zh-TW" altLang="en-US" sz="1200" dirty="0" smtClean="0"/>
              <a:t>可能是建立在另一個套件</a:t>
            </a:r>
            <a:r>
              <a:rPr lang="en-US" altLang="zh-TW" sz="1200" dirty="0" smtClean="0"/>
              <a:t>A</a:t>
            </a:r>
            <a:r>
              <a:rPr lang="zh-TW" altLang="en-US" sz="1200" dirty="0" smtClean="0"/>
              <a:t>上，如果要安裝</a:t>
            </a:r>
            <a:r>
              <a:rPr lang="en-US" altLang="zh-TW" sz="1200" dirty="0" smtClean="0"/>
              <a:t>B</a:t>
            </a:r>
            <a:r>
              <a:rPr lang="zh-TW" altLang="en-US" sz="1200" dirty="0" smtClean="0"/>
              <a:t>就要先安裝</a:t>
            </a:r>
            <a:r>
              <a:rPr lang="en-US" altLang="zh-TW" sz="1200" dirty="0" smtClean="0"/>
              <a:t>A</a:t>
            </a:r>
            <a:r>
              <a:rPr lang="zh-TW" altLang="en-US" sz="1200" dirty="0" smtClean="0"/>
              <a:t>不然會有問題，但使用</a:t>
            </a:r>
            <a:r>
              <a:rPr lang="en-US" altLang="zh-TW" sz="1200" dirty="0" smtClean="0"/>
              <a:t>Anaconda</a:t>
            </a:r>
            <a:r>
              <a:rPr lang="zh-TW" altLang="en-US" sz="1200" dirty="0" smtClean="0"/>
              <a:t>當安裝</a:t>
            </a:r>
            <a:r>
              <a:rPr lang="en-US" altLang="zh-TW" sz="1200" dirty="0" smtClean="0"/>
              <a:t>B</a:t>
            </a:r>
            <a:r>
              <a:rPr lang="zh-TW" altLang="en-US" sz="1200" dirty="0" smtClean="0"/>
              <a:t>套件就會連同</a:t>
            </a:r>
            <a:r>
              <a:rPr lang="en-US" altLang="zh-TW" sz="1200" dirty="0" smtClean="0"/>
              <a:t>A</a:t>
            </a:r>
            <a:r>
              <a:rPr lang="zh-TW" altLang="en-US" sz="1200" dirty="0" smtClean="0"/>
              <a:t>套件一起安裝。</a:t>
            </a:r>
            <a:endParaRPr lang="en-US" altLang="zh-TW" sz="1200" dirty="0" smtClean="0"/>
          </a:p>
          <a:p>
            <a:endParaRPr lang="en-US" altLang="zh-TW" sz="1200" dirty="0" smtClean="0"/>
          </a:p>
          <a:p>
            <a:r>
              <a:rPr lang="zh-TW" altLang="en-US" sz="1200" dirty="0" smtClean="0"/>
              <a:t>深度學習</a:t>
            </a:r>
            <a:r>
              <a:rPr lang="en-US" altLang="zh-TW" sz="1200" dirty="0" smtClean="0"/>
              <a:t>:</a:t>
            </a:r>
            <a:r>
              <a:rPr lang="zh-TW" altLang="en-US" sz="1200" dirty="0" smtClean="0"/>
              <a:t>一開始實習生自行摸索且不熟悉如何進行，就先用在學校教的深度學習進行分析，但結果不是我們想要的，因此後來有教實習生利用機器學習實作。</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17</a:t>
            </a:fld>
            <a:endParaRPr lang="zh-TW" altLang="en-US"/>
          </a:p>
        </p:txBody>
      </p:sp>
    </p:spTree>
    <p:extLst>
      <p:ext uri="{BB962C8B-B14F-4D97-AF65-F5344CB8AC3E}">
        <p14:creationId xmlns:p14="http://schemas.microsoft.com/office/powerpoint/2010/main" val="1802840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18</a:t>
            </a:fld>
            <a:endParaRPr lang="zh-TW" altLang="en-US" sz="12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Intelligence</a:t>
            </a:r>
            <a:r>
              <a:rPr lang="zh-TW" altLang="zh-TW" dirty="0" smtClean="0">
                <a:ea typeface="新細明體" panose="02020500000000000000" pitchFamily="18" charset="-120"/>
              </a:rPr>
              <a:t>情報</a:t>
            </a:r>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19</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20</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企業可以上傳自己的資料徵求箇中好手，針對自動駕駛的</a:t>
            </a:r>
            <a:r>
              <a:rPr lang="en-US" altLang="zh-TW" dirty="0" smtClean="0"/>
              <a:t>3D</a:t>
            </a:r>
            <a:r>
              <a:rPr lang="zh-TW" altLang="en-US" dirty="0" smtClean="0"/>
              <a:t>目標檢測比賽，獎金池</a:t>
            </a:r>
            <a:r>
              <a:rPr lang="en-US" altLang="zh-TW" dirty="0" smtClean="0"/>
              <a:t>2</a:t>
            </a:r>
            <a:r>
              <a:rPr lang="zh-TW" altLang="en-US" dirty="0" smtClean="0"/>
              <a:t>萬</a:t>
            </a:r>
            <a:r>
              <a:rPr lang="en-US" altLang="zh-TW" dirty="0" smtClean="0"/>
              <a:t>5</a:t>
            </a:r>
            <a:r>
              <a:rPr lang="zh-TW" altLang="en-US" dirty="0" smtClean="0"/>
              <a:t>美金，取</a:t>
            </a:r>
            <a:r>
              <a:rPr lang="en-US" altLang="zh-TW" dirty="0" smtClean="0"/>
              <a:t>50</a:t>
            </a:r>
            <a:r>
              <a:rPr lang="zh-TW" altLang="en-US" dirty="0" smtClean="0"/>
              <a:t>組。</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22</a:t>
            </a:fld>
            <a:endParaRPr lang="zh-TW" altLang="en-US"/>
          </a:p>
        </p:txBody>
      </p:sp>
    </p:spTree>
    <p:extLst>
      <p:ext uri="{BB962C8B-B14F-4D97-AF65-F5344CB8AC3E}">
        <p14:creationId xmlns:p14="http://schemas.microsoft.com/office/powerpoint/2010/main" val="1282029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TW" sz="1200" b="0" i="0" kern="1200" dirty="0" err="1" smtClean="0">
                <a:solidFill>
                  <a:schemeClr val="tx1"/>
                </a:solidFill>
                <a:effectLst/>
                <a:latin typeface="+mn-lt"/>
                <a:ea typeface="新細明體" charset="-120"/>
                <a:cs typeface="+mn-cs"/>
              </a:rPr>
              <a:t>GrLivArea</a:t>
            </a:r>
            <a:endParaRPr kumimoji="1" lang="en-US" altLang="zh-TW" sz="1200" b="0" i="0" kern="1200" dirty="0" smtClean="0">
              <a:solidFill>
                <a:schemeClr val="tx1"/>
              </a:solidFill>
              <a:effectLst/>
              <a:latin typeface="+mn-lt"/>
              <a:ea typeface="新細明體" charset="-120"/>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zh-TW" altLang="zh-TW" sz="1200" b="0" i="0" kern="1200" dirty="0" smtClean="0">
                <a:solidFill>
                  <a:schemeClr val="tx1"/>
                </a:solidFill>
                <a:effectLst/>
                <a:latin typeface="+mn-lt"/>
                <a:ea typeface="新細明體" charset="-120"/>
                <a:cs typeface="+mn-cs"/>
              </a:rPr>
              <a:t>地面上可居住面積</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24</a:t>
            </a:fld>
            <a:endParaRPr lang="zh-TW" altLang="en-US"/>
          </a:p>
        </p:txBody>
      </p:sp>
    </p:spTree>
    <p:extLst>
      <p:ext uri="{BB962C8B-B14F-4D97-AF65-F5344CB8AC3E}">
        <p14:creationId xmlns:p14="http://schemas.microsoft.com/office/powerpoint/2010/main" val="2848399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資料會定時</a:t>
            </a:r>
            <a:r>
              <a:rPr lang="en-US" altLang="zh-TW" dirty="0" smtClean="0"/>
              <a:t>rest</a:t>
            </a:r>
            <a:r>
              <a:rPr lang="zh-TW" altLang="en-US" dirty="0" smtClean="0"/>
              <a:t>，在之前人比較多的情況下可能差距</a:t>
            </a:r>
            <a:r>
              <a:rPr lang="en-US" altLang="zh-TW" dirty="0" smtClean="0"/>
              <a:t>0.01</a:t>
            </a:r>
            <a:r>
              <a:rPr lang="zh-TW" altLang="en-US" dirty="0" smtClean="0"/>
              <a:t>排名就會上升幾千</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28</a:t>
            </a:fld>
            <a:endParaRPr lang="zh-TW" altLang="en-US"/>
          </a:p>
        </p:txBody>
      </p:sp>
    </p:spTree>
    <p:extLst>
      <p:ext uri="{BB962C8B-B14F-4D97-AF65-F5344CB8AC3E}">
        <p14:creationId xmlns:p14="http://schemas.microsoft.com/office/powerpoint/2010/main" val="248855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220695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32</a:t>
            </a:fld>
            <a:endParaRPr lang="zh-TW" altLang="en-US"/>
          </a:p>
        </p:txBody>
      </p:sp>
    </p:spTree>
    <p:extLst>
      <p:ext uri="{BB962C8B-B14F-4D97-AF65-F5344CB8AC3E}">
        <p14:creationId xmlns:p14="http://schemas.microsoft.com/office/powerpoint/2010/main" val="273783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39</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六都及非六都房價有落差</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整體環境影響，今年房價又逐步上漲、標的屋的交通便利性、房屋座落朝向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40</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ea typeface="新細明體" panose="02020500000000000000" pitchFamily="18" charset="-120"/>
              </a:rPr>
              <a:t>PD</a:t>
            </a:r>
            <a:r>
              <a:rPr lang="zh-TW" altLang="en-US" dirty="0" smtClean="0">
                <a:ea typeface="新細明體" panose="02020500000000000000" pitchFamily="18" charset="-120"/>
              </a:rPr>
              <a:t>結合好處</a:t>
            </a:r>
            <a:r>
              <a:rPr lang="en-US" altLang="zh-TW" dirty="0" smtClean="0">
                <a:ea typeface="新細明體" panose="02020500000000000000" pitchFamily="18" charset="-120"/>
              </a:rPr>
              <a:t>:</a:t>
            </a:r>
            <a:r>
              <a:rPr lang="zh-TW" altLang="en-US" dirty="0" smtClean="0">
                <a:ea typeface="新細明體" panose="02020500000000000000" pitchFamily="18" charset="-120"/>
              </a:rPr>
              <a:t>在判斷這個客戶是否違約的條件可以多一個判斷，假設當我們客戶原先違約機率較高的話，但他房屋鑑定價格很高，就可以考慮貸款給他。</a:t>
            </a: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42</a:t>
            </a:fld>
            <a:endParaRPr lang="zh-TW"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r>
              <a:rPr lang="zh-TW" altLang="en-US" sz="800" u="none" dirty="0" smtClean="0">
                <a:latin typeface="微軟正黑體" panose="020B0604030504040204" pitchFamily="34" charset="-120"/>
                <a:ea typeface="微軟正黑體" panose="020B0604030504040204" pitchFamily="34" charset="-120"/>
              </a:rPr>
              <a:t>機密等級：密            日期：</a:t>
            </a:r>
            <a:r>
              <a:rPr lang="en-US" altLang="zh-TW" sz="800" u="none" dirty="0" smtClean="0">
                <a:latin typeface="微軟正黑體" panose="020B0604030504040204" pitchFamily="34" charset="-120"/>
                <a:ea typeface="微軟正黑體" panose="020B0604030504040204" pitchFamily="34" charset="-120"/>
              </a:rPr>
              <a:t>2020/07/22</a:t>
            </a:r>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686106" y="4296792"/>
            <a:ext cx="1622560" cy="1077218"/>
          </a:xfrm>
          <a:prstGeom prst="rect">
            <a:avLst/>
          </a:prstGeom>
          <a:noFill/>
        </p:spPr>
        <p:txBody>
          <a:bodyPr wrap="none">
            <a:spAutoFit/>
          </a:bodyPr>
          <a:lstStyle/>
          <a:p>
            <a:pPr eaLnBrk="1" hangingPunct="1">
              <a:spcAft>
                <a:spcPts val="600"/>
              </a:spcAft>
              <a:defRPr/>
            </a:pPr>
            <a:r>
              <a:rPr lang="zh-TW" altLang="en-US" sz="1800" u="none" dirty="0" smtClean="0">
                <a:solidFill>
                  <a:schemeClr val="tx1">
                    <a:lumMod val="50000"/>
                    <a:lumOff val="50000"/>
                  </a:schemeClr>
                </a:solidFill>
                <a:latin typeface="微軟正黑體"/>
                <a:ea typeface="微軟正黑體"/>
                <a:cs typeface="微軟正黑體"/>
              </a:rPr>
              <a:t>指導員</a:t>
            </a:r>
            <a:r>
              <a:rPr lang="en-US" altLang="zh-TW" sz="1800" u="none" dirty="0">
                <a:solidFill>
                  <a:schemeClr val="tx1">
                    <a:lumMod val="50000"/>
                    <a:lumOff val="50000"/>
                  </a:schemeClr>
                </a:solidFill>
                <a:latin typeface="微軟正黑體"/>
                <a:ea typeface="微軟正黑體"/>
                <a:cs typeface="微軟正黑體"/>
              </a:rPr>
              <a:t>:</a:t>
            </a:r>
            <a:r>
              <a:rPr lang="zh-TW" altLang="en-US" sz="1800" u="none" dirty="0" smtClean="0">
                <a:solidFill>
                  <a:schemeClr val="tx1">
                    <a:lumMod val="50000"/>
                    <a:lumOff val="50000"/>
                  </a:schemeClr>
                </a:solidFill>
                <a:latin typeface="微軟正黑體"/>
                <a:ea typeface="微軟正黑體"/>
                <a:cs typeface="微軟正黑體"/>
              </a:rPr>
              <a:t>李珮琪</a:t>
            </a:r>
            <a:endParaRPr lang="en-US" altLang="zh-TW" sz="1800" u="none" dirty="0">
              <a:solidFill>
                <a:schemeClr val="tx1">
                  <a:lumMod val="50000"/>
                  <a:lumOff val="50000"/>
                </a:schemeClr>
              </a:solidFill>
              <a:latin typeface="微軟正黑體"/>
              <a:ea typeface="微軟正黑體"/>
              <a:cs typeface="微軟正黑體"/>
            </a:endParaRPr>
          </a:p>
          <a:p>
            <a:pPr eaLnBrk="1" hangingPunct="1">
              <a:spcAft>
                <a:spcPts val="600"/>
              </a:spcAft>
              <a:defRPr/>
            </a:pPr>
            <a:r>
              <a:rPr lang="zh-TW" altLang="en-US" sz="1800" u="none" dirty="0" smtClean="0">
                <a:solidFill>
                  <a:schemeClr val="tx1">
                    <a:lumMod val="50000"/>
                    <a:lumOff val="50000"/>
                  </a:schemeClr>
                </a:solidFill>
                <a:latin typeface="微軟正黑體"/>
                <a:ea typeface="微軟正黑體"/>
                <a:cs typeface="微軟正黑體"/>
              </a:rPr>
              <a:t>領航員</a:t>
            </a:r>
            <a:r>
              <a:rPr lang="en-US" altLang="zh-TW" sz="1800" u="none" dirty="0" smtClean="0">
                <a:solidFill>
                  <a:schemeClr val="tx1">
                    <a:lumMod val="50000"/>
                    <a:lumOff val="50000"/>
                  </a:schemeClr>
                </a:solidFill>
                <a:latin typeface="微軟正黑體"/>
                <a:ea typeface="微軟正黑體"/>
                <a:cs typeface="微軟正黑體"/>
              </a:rPr>
              <a:t>:</a:t>
            </a:r>
            <a:r>
              <a:rPr lang="zh-TW" altLang="en-US" sz="1800" u="none" dirty="0" smtClean="0">
                <a:solidFill>
                  <a:schemeClr val="tx1">
                    <a:lumMod val="50000"/>
                    <a:lumOff val="50000"/>
                  </a:schemeClr>
                </a:solidFill>
                <a:latin typeface="微軟正黑體"/>
                <a:ea typeface="微軟正黑體"/>
                <a:cs typeface="微軟正黑體"/>
              </a:rPr>
              <a:t>林清河</a:t>
            </a:r>
            <a:endParaRPr lang="en-US" altLang="zh-TW" sz="1800" u="none" dirty="0" smtClean="0">
              <a:solidFill>
                <a:schemeClr val="tx1">
                  <a:lumMod val="50000"/>
                  <a:lumOff val="50000"/>
                </a:schemeClr>
              </a:solidFill>
              <a:latin typeface="微軟正黑體"/>
              <a:ea typeface="微軟正黑體"/>
              <a:cs typeface="微軟正黑體"/>
            </a:endParaRPr>
          </a:p>
          <a:p>
            <a:pPr eaLnBrk="1" hangingPunct="1">
              <a:spcAft>
                <a:spcPts val="600"/>
              </a:spcAft>
              <a:defRPr/>
            </a:pPr>
            <a:r>
              <a:rPr lang="zh-TW" altLang="en-US" sz="1800" u="none" dirty="0" smtClean="0">
                <a:solidFill>
                  <a:schemeClr val="tx1">
                    <a:lumMod val="50000"/>
                    <a:lumOff val="50000"/>
                  </a:schemeClr>
                </a:solidFill>
                <a:latin typeface="微軟正黑體"/>
                <a:ea typeface="微軟正黑體"/>
                <a:cs typeface="微軟正黑體"/>
              </a:rPr>
              <a:t>實習生</a:t>
            </a:r>
            <a:r>
              <a:rPr lang="en-US" altLang="zh-TW" sz="1800" u="none" dirty="0" smtClean="0">
                <a:solidFill>
                  <a:schemeClr val="tx1">
                    <a:lumMod val="50000"/>
                    <a:lumOff val="50000"/>
                  </a:schemeClr>
                </a:solidFill>
                <a:latin typeface="微軟正黑體"/>
                <a:ea typeface="微軟正黑體"/>
                <a:cs typeface="微軟正黑體"/>
              </a:rPr>
              <a:t>:</a:t>
            </a:r>
            <a:r>
              <a:rPr lang="zh-TW" altLang="en-US" sz="1800" u="none" dirty="0" smtClean="0">
                <a:solidFill>
                  <a:schemeClr val="tx1">
                    <a:lumMod val="50000"/>
                    <a:lumOff val="50000"/>
                  </a:schemeClr>
                </a:solidFill>
                <a:latin typeface="微軟正黑體"/>
                <a:ea typeface="微軟正黑體"/>
                <a:cs typeface="微軟正黑體"/>
              </a:rPr>
              <a:t>邱翰杰</a:t>
            </a:r>
            <a:endParaRPr lang="zh-TW" altLang="en-US" sz="1800" u="none" dirty="0">
              <a:solidFill>
                <a:schemeClr val="tx1">
                  <a:lumMod val="50000"/>
                  <a:lumOff val="50000"/>
                </a:schemeClr>
              </a:solidFill>
              <a:latin typeface="微軟正黑體"/>
              <a:ea typeface="微軟正黑體"/>
              <a:cs typeface="微軟正黑體"/>
            </a:endParaRPr>
          </a:p>
        </p:txBody>
      </p:sp>
      <p:sp>
        <p:nvSpPr>
          <p:cNvPr id="7" name="文字方塊 6"/>
          <p:cNvSpPr txBox="1"/>
          <p:nvPr/>
        </p:nvSpPr>
        <p:spPr>
          <a:xfrm>
            <a:off x="3842541" y="5412345"/>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
        <p:nvSpPr>
          <p:cNvPr id="5" name="文字方塊 4"/>
          <p:cNvSpPr txBox="1"/>
          <p:nvPr/>
        </p:nvSpPr>
        <p:spPr>
          <a:xfrm>
            <a:off x="3417602" y="3636211"/>
            <a:ext cx="2159567" cy="523220"/>
          </a:xfrm>
          <a:prstGeom prst="rect">
            <a:avLst/>
          </a:prstGeom>
          <a:noFill/>
        </p:spPr>
        <p:txBody>
          <a:bodyPr wrap="none">
            <a:spAutoFit/>
          </a:bodyPr>
          <a:lstStyle/>
          <a:p>
            <a:pPr algn="ctr" eaLnBrk="1" hangingPunct="1">
              <a:spcAft>
                <a:spcPts val="600"/>
              </a:spcAft>
              <a:defRPr/>
            </a:pPr>
            <a:r>
              <a:rPr lang="zh-TW" altLang="en-US" sz="2800" u="none" dirty="0">
                <a:solidFill>
                  <a:schemeClr val="tx1">
                    <a:lumMod val="50000"/>
                    <a:lumOff val="50000"/>
                  </a:schemeClr>
                </a:solidFill>
                <a:latin typeface="微軟正黑體"/>
                <a:ea typeface="微軟正黑體"/>
                <a:cs typeface="微軟正黑體"/>
              </a:rPr>
              <a:t>投資</a:t>
            </a:r>
            <a:r>
              <a:rPr lang="zh-TW" altLang="en-US" sz="2800" u="none" dirty="0" smtClean="0">
                <a:solidFill>
                  <a:schemeClr val="tx1">
                    <a:lumMod val="50000"/>
                    <a:lumOff val="50000"/>
                  </a:schemeClr>
                </a:solidFill>
                <a:latin typeface="微軟正黑體"/>
                <a:ea typeface="微軟正黑體"/>
                <a:cs typeface="微軟正黑體"/>
              </a:rPr>
              <a:t>資訊部  </a:t>
            </a:r>
            <a:endParaRPr lang="en-US" altLang="zh-TW" sz="2800" u="none" dirty="0" smtClean="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a:solidFill>
                  <a:schemeClr val="accent4">
                    <a:lumMod val="95000"/>
                    <a:lumOff val="5000"/>
                  </a:schemeClr>
                </a:solidFill>
              </a:rPr>
              <a:t>繪製一條</a:t>
            </a:r>
            <a:r>
              <a:rPr lang="zh-TW" altLang="en-US" sz="2000" b="1" dirty="0">
                <a:solidFill>
                  <a:srgbClr val="0070C0"/>
                </a:solidFill>
              </a:rPr>
              <a:t>房價</a:t>
            </a:r>
            <a:r>
              <a:rPr lang="zh-TW" altLang="en-US" sz="2000" b="1" dirty="0">
                <a:solidFill>
                  <a:schemeClr val="accent4">
                    <a:lumMod val="95000"/>
                    <a:lumOff val="5000"/>
                  </a:schemeClr>
                </a:solidFill>
              </a:rPr>
              <a:t>與</a:t>
            </a:r>
            <a:r>
              <a:rPr lang="zh-TW" altLang="en-US" sz="2000" b="1" dirty="0">
                <a:solidFill>
                  <a:srgbClr val="0070C0"/>
                </a:solidFill>
              </a:rPr>
              <a:t>坪數</a:t>
            </a:r>
            <a:r>
              <a:rPr lang="zh-TW" altLang="en-US" sz="2000" b="1" dirty="0">
                <a:solidFill>
                  <a:schemeClr val="accent4">
                    <a:lumMod val="95000"/>
                    <a:lumOff val="5000"/>
                  </a:schemeClr>
                </a:solidFill>
              </a:rPr>
              <a:t>的關係</a:t>
            </a:r>
            <a:r>
              <a:rPr lang="zh-TW" altLang="en-US" sz="2000" b="1" dirty="0" smtClean="0">
                <a:solidFill>
                  <a:schemeClr val="accent4">
                    <a:lumMod val="95000"/>
                    <a:lumOff val="5000"/>
                  </a:schemeClr>
                </a:solidFill>
              </a:rPr>
              <a:t>線</a:t>
            </a:r>
            <a:endParaRPr lang="en-US" altLang="zh-TW" sz="2000" b="1" dirty="0">
              <a:solidFill>
                <a:schemeClr val="accent4">
                  <a:lumMod val="95000"/>
                  <a:lumOff val="5000"/>
                </a:schemeClr>
              </a:solidFill>
            </a:endParaRP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a:t>
            </a:r>
            <a:r>
              <a:rPr lang="en-US" altLang="zh-TW" baseline="-25000" dirty="0" smtClean="0"/>
              <a:t>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a:t>
            </a:r>
            <a:r>
              <a:rPr lang="en-US" altLang="zh-TW" baseline="-25000" dirty="0" smtClean="0"/>
              <a:t>0</a:t>
            </a:r>
            <a:r>
              <a:rPr lang="zh-TW" altLang="en-US" dirty="0" smtClean="0"/>
              <a:t>：截距</a:t>
            </a:r>
            <a:endParaRPr lang="en-US" altLang="zh-TW" dirty="0" smtClean="0"/>
          </a:p>
          <a:p>
            <a:r>
              <a:rPr lang="en-US" altLang="zh-TW" dirty="0" smtClean="0"/>
              <a:t>X</a:t>
            </a:r>
            <a:r>
              <a:rPr lang="zh-TW" altLang="en-US" dirty="0"/>
              <a:t> ：坪數</a:t>
            </a:r>
            <a:endParaRPr lang="zh-TW" altLang="en-US" dirty="0" smtClean="0"/>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a:t>該選哪一條</a:t>
            </a:r>
            <a:r>
              <a:rPr lang="en-US" altLang="zh-TW" sz="2000" b="1" dirty="0"/>
              <a:t>w</a:t>
            </a:r>
            <a:r>
              <a:rPr lang="zh-TW" altLang="en-US" sz="2000" b="1" dirty="0"/>
              <a:t>作為</a:t>
            </a:r>
            <a:r>
              <a:rPr lang="zh-TW" altLang="en-US" sz="2000" b="1" dirty="0" smtClean="0"/>
              <a:t>模型？</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a:t>算出每個點到每個條線的距離；距離代表著預測與實際結果的差距</a:t>
            </a:r>
            <a:endParaRPr lang="en-US" altLang="zh-TW" sz="2000" b="1" dirty="0"/>
          </a:p>
          <a:p>
            <a:r>
              <a:rPr lang="zh-TW" altLang="en-US" sz="2000" b="1" dirty="0"/>
              <a:t>分別將每條線到各個點的差距個別加總後</a:t>
            </a:r>
            <a:r>
              <a:rPr lang="zh-TW" altLang="en-US" sz="2000" b="1" dirty="0">
                <a:solidFill>
                  <a:srgbClr val="0033CC"/>
                </a:solidFill>
              </a:rPr>
              <a:t>找出最小值</a:t>
            </a:r>
            <a:endParaRPr lang="en-US" altLang="zh-TW" sz="2000" b="1" dirty="0">
              <a:solidFill>
                <a:srgbClr val="0033CC"/>
              </a:solidFill>
            </a:endParaRP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$house</a:t>
            </a:r>
            <a:r>
              <a:rPr lang="en-US" altLang="zh-TW" baseline="-25000" dirty="0" smtClean="0"/>
              <a:t> 1 </a:t>
            </a:r>
            <a:r>
              <a:rPr lang="zh-TW" altLang="en-US" dirty="0" smtClean="0"/>
              <a:t>：第一間房子的真實價格</a:t>
            </a:r>
          </a:p>
          <a:p>
            <a:r>
              <a:rPr lang="en-US" altLang="zh-TW" dirty="0" smtClean="0"/>
              <a:t>w</a:t>
            </a:r>
            <a:r>
              <a:rPr lang="en-US" altLang="zh-TW" baseline="-25000" dirty="0" smtClean="0"/>
              <a:t>0</a:t>
            </a:r>
            <a:r>
              <a:rPr lang="en-US" altLang="zh-TW" dirty="0" smtClean="0"/>
              <a:t>+w</a:t>
            </a:r>
            <a:r>
              <a:rPr lang="en-US" altLang="zh-TW" baseline="-25000" dirty="0" smtClean="0"/>
              <a:t>1</a:t>
            </a:r>
            <a:r>
              <a:rPr lang="en-US" altLang="zh-TW" dirty="0" smtClean="0"/>
              <a:t>sq.ft.house</a:t>
            </a:r>
            <a:r>
              <a:rPr lang="en-US" altLang="zh-TW" baseline="-25000" dirty="0" smtClean="0"/>
              <a:t> 1</a:t>
            </a:r>
            <a:r>
              <a:rPr lang="zh-TW" altLang="en-US" dirty="0" smtClean="0"/>
              <a:t>：第一間房子透過回歸求出的價格</a:t>
            </a:r>
          </a:p>
          <a:p>
            <a:endParaRPr lang="zh-TW" altLang="en-US" dirty="0"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277666"/>
            <a:ext cx="6105095" cy="2730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a:t>得到一條</a:t>
            </a:r>
            <a:r>
              <a:rPr lang="zh-TW" altLang="en-US" sz="2000" b="1" dirty="0">
                <a:solidFill>
                  <a:srgbClr val="0033CC"/>
                </a:solidFill>
              </a:rPr>
              <a:t>差距為最小的直線</a:t>
            </a:r>
            <a:r>
              <a:rPr lang="zh-TW" altLang="en-US" sz="2000" b="1" dirty="0"/>
              <a:t>，即可計算合理</a:t>
            </a:r>
            <a:r>
              <a:rPr lang="zh-TW" altLang="en-US" sz="2000" b="1" dirty="0" smtClean="0"/>
              <a:t>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sz="2000" b="1" dirty="0" err="1" smtClean="0">
                <a:solidFill>
                  <a:srgbClr val="0033CC"/>
                </a:solidFill>
              </a:rPr>
              <a:t>XGBoost</a:t>
            </a:r>
            <a:r>
              <a:rPr lang="zh-TW" altLang="en-US" sz="2000" b="1" dirty="0" smtClean="0">
                <a:solidFill>
                  <a:srgbClr val="0033CC"/>
                </a:solidFill>
              </a:rPr>
              <a:t> </a:t>
            </a:r>
            <a:r>
              <a:rPr lang="en-US" altLang="zh-TW" sz="2000" b="1" dirty="0" smtClean="0">
                <a:solidFill>
                  <a:srgbClr val="0033CC"/>
                </a:solidFill>
              </a:rPr>
              <a:t>(</a:t>
            </a:r>
            <a:r>
              <a:rPr lang="en-US" altLang="zh-TW" sz="2000" b="1" dirty="0" err="1">
                <a:solidFill>
                  <a:srgbClr val="0033CC"/>
                </a:solidFill>
              </a:rPr>
              <a:t>eXtremeGradient</a:t>
            </a:r>
            <a:r>
              <a:rPr lang="en-US" altLang="zh-TW" sz="2000" b="1" dirty="0">
                <a:solidFill>
                  <a:srgbClr val="0033CC"/>
                </a:solidFill>
              </a:rPr>
              <a:t> Boosting</a:t>
            </a:r>
            <a:r>
              <a:rPr lang="en-US" altLang="zh-TW" sz="2000" b="1" dirty="0" smtClean="0">
                <a:solidFill>
                  <a:srgbClr val="0033CC"/>
                </a:solidFill>
              </a:rPr>
              <a:t>)</a:t>
            </a:r>
          </a:p>
          <a:p>
            <a:pPr marL="857250" lvl="1" indent="-457200"/>
            <a:r>
              <a:rPr lang="en-US" altLang="zh-TW" sz="1800" dirty="0" smtClean="0">
                <a:latin typeface="微軟正黑體" panose="020B0604030504040204" pitchFamily="34" charset="-120"/>
                <a:ea typeface="微軟正黑體" panose="020B0604030504040204" pitchFamily="34" charset="-120"/>
              </a:rPr>
              <a:t>2014</a:t>
            </a:r>
            <a:r>
              <a:rPr lang="zh-TW" altLang="en-US" sz="1800" dirty="0">
                <a:latin typeface="微軟正黑體" panose="020B0604030504040204" pitchFamily="34" charset="-120"/>
                <a:ea typeface="微軟正黑體" panose="020B0604030504040204" pitchFamily="34" charset="-120"/>
              </a:rPr>
              <a:t>年</a:t>
            </a:r>
            <a:r>
              <a:rPr lang="en-US" altLang="zh-TW" sz="1800" dirty="0">
                <a:latin typeface="微軟正黑體" panose="020B0604030504040204" pitchFamily="34" charset="-120"/>
                <a:ea typeface="微軟正黑體" panose="020B0604030504040204" pitchFamily="34" charset="-120"/>
              </a:rPr>
              <a:t>2</a:t>
            </a:r>
            <a:r>
              <a:rPr lang="zh-TW" altLang="en-US" sz="1800" dirty="0" smtClean="0">
                <a:latin typeface="微軟正黑體" panose="020B0604030504040204" pitchFamily="34" charset="-120"/>
                <a:ea typeface="微軟正黑體" panose="020B0604030504040204" pitchFamily="34" charset="-120"/>
              </a:rPr>
              <a:t>月被提出於專注在</a:t>
            </a:r>
            <a:r>
              <a:rPr lang="zh-TW" altLang="en-US" sz="1800" b="1" dirty="0" smtClean="0">
                <a:solidFill>
                  <a:srgbClr val="00B050"/>
                </a:solidFill>
                <a:latin typeface="微軟正黑體" panose="020B0604030504040204" pitchFamily="34" charset="-120"/>
                <a:ea typeface="微軟正黑體" panose="020B0604030504040204" pitchFamily="34" charset="-120"/>
              </a:rPr>
              <a:t>梯度提升演算法</a:t>
            </a:r>
            <a:r>
              <a:rPr lang="zh-TW" altLang="en-US" sz="1800" dirty="0" smtClean="0">
                <a:latin typeface="微軟正黑體" panose="020B0604030504040204" pitchFamily="34" charset="-120"/>
                <a:ea typeface="微軟正黑體" panose="020B0604030504040204" pitchFamily="34" charset="-120"/>
              </a:rPr>
              <a:t>的機器學習函式庫</a:t>
            </a:r>
            <a:endParaRPr lang="en-US" altLang="zh-TW" sz="1800" dirty="0" smtClean="0">
              <a:latin typeface="微軟正黑體" panose="020B0604030504040204" pitchFamily="34" charset="-120"/>
              <a:ea typeface="微軟正黑體" panose="020B0604030504040204" pitchFamily="34" charset="-120"/>
            </a:endParaRPr>
          </a:p>
          <a:p>
            <a:pPr marL="857250" lvl="1" indent="-457200"/>
            <a:r>
              <a:rPr lang="zh-TW" altLang="en-US" sz="1800" dirty="0" smtClean="0">
                <a:latin typeface="微軟正黑體" panose="020B0604030504040204" pitchFamily="34" charset="-120"/>
                <a:ea typeface="微軟正黑體" panose="020B0604030504040204" pitchFamily="34" charset="-120"/>
              </a:rPr>
              <a:t>此函式庫因其優良的學習效果以及高效的訓練速度而獲得</a:t>
            </a:r>
            <a:r>
              <a:rPr lang="zh-TW" altLang="en-US" sz="1800" dirty="0">
                <a:latin typeface="微軟正黑體" panose="020B0604030504040204" pitchFamily="34" charset="-120"/>
                <a:ea typeface="微軟正黑體" panose="020B0604030504040204" pitchFamily="34" charset="-120"/>
              </a:rPr>
              <a:t>廣泛的</a:t>
            </a:r>
            <a:r>
              <a:rPr lang="zh-TW" altLang="en-US" sz="1800" dirty="0" smtClean="0">
                <a:latin typeface="微軟正黑體" panose="020B0604030504040204" pitchFamily="34" charset="-120"/>
                <a:ea typeface="微軟正黑體" panose="020B0604030504040204" pitchFamily="34" charset="-120"/>
              </a:rPr>
              <a:t>關注</a:t>
            </a:r>
            <a:endParaRPr lang="en-US" altLang="zh-TW" sz="3000" dirty="0"/>
          </a:p>
          <a:p>
            <a:pPr marL="857250" lvl="1" indent="-457200"/>
            <a:r>
              <a:rPr lang="zh-TW" altLang="en-US" sz="1800" dirty="0">
                <a:latin typeface="微軟正黑體" panose="020B0604030504040204" pitchFamily="34" charset="-120"/>
                <a:ea typeface="微軟正黑體" panose="020B0604030504040204" pitchFamily="34" charset="-120"/>
              </a:rPr>
              <a:t>基於</a:t>
            </a:r>
            <a:r>
              <a:rPr lang="zh-TW" altLang="en-US" sz="1800" b="1" dirty="0">
                <a:solidFill>
                  <a:srgbClr val="00B050"/>
                </a:solidFill>
                <a:latin typeface="微軟正黑體" panose="020B0604030504040204" pitchFamily="34" charset="-120"/>
                <a:ea typeface="微軟正黑體" panose="020B0604030504040204" pitchFamily="34" charset="-120"/>
              </a:rPr>
              <a:t>決策樹</a:t>
            </a:r>
            <a:r>
              <a:rPr lang="zh-TW" altLang="en-US" sz="1800" dirty="0">
                <a:latin typeface="微軟正黑體" panose="020B0604030504040204" pitchFamily="34" charset="-120"/>
                <a:ea typeface="微軟正黑體" panose="020B0604030504040204" pitchFamily="34" charset="-120"/>
              </a:rPr>
              <a:t>的集成機器學習算法</a:t>
            </a:r>
            <a:r>
              <a:rPr lang="zh-TW" altLang="en-US" sz="1800" dirty="0" smtClean="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pPr marL="857250" lvl="1" indent="-457200"/>
            <a:r>
              <a:rPr lang="zh-TW" altLang="en-US" sz="1800" dirty="0">
                <a:latin typeface="微軟正黑體" panose="020B0604030504040204" pitchFamily="34" charset="-120"/>
                <a:ea typeface="微軟正黑體" panose="020B0604030504040204" pitchFamily="34" charset="-120"/>
              </a:rPr>
              <a:t>在預測新樣本時，每棵樹都會有一個輸出值，將這些輸出值相加，即得到樣本最終的預測</a:t>
            </a:r>
            <a:r>
              <a:rPr lang="zh-TW" altLang="en-US" sz="1800" dirty="0" smtClean="0">
                <a:latin typeface="微軟正黑體" panose="020B0604030504040204" pitchFamily="34" charset="-120"/>
                <a:ea typeface="微軟正黑體" panose="020B0604030504040204" pitchFamily="34" charset="-120"/>
              </a:rPr>
              <a:t>值</a:t>
            </a:r>
            <a:endParaRPr lang="en-US" altLang="zh-TW" sz="1800" dirty="0">
              <a:latin typeface="微軟正黑體" panose="020B0604030504040204" pitchFamily="34" charset="-120"/>
              <a:ea typeface="微軟正黑體" panose="020B0604030504040204" pitchFamily="34" charset="-120"/>
            </a:endParaRP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5">
            <a:clrChange>
              <a:clrFrom>
                <a:srgbClr val="FEFEFE"/>
              </a:clrFrom>
              <a:clrTo>
                <a:srgbClr val="FEFEFE">
                  <a:alpha val="0"/>
                </a:srgbClr>
              </a:clrTo>
            </a:clrChange>
          </a:blip>
          <a:stretch>
            <a:fillRect/>
          </a:stretch>
        </p:blipFill>
        <p:spPr>
          <a:xfrm>
            <a:off x="1393825" y="3213770"/>
            <a:ext cx="6000750" cy="2400300"/>
          </a:xfrm>
          <a:prstGeom prst="rect">
            <a:avLst/>
          </a:prstGeom>
        </p:spPr>
      </p:pic>
      <p:sp>
        <p:nvSpPr>
          <p:cNvPr id="6" name="文字方塊 5"/>
          <p:cNvSpPr txBox="1"/>
          <p:nvPr/>
        </p:nvSpPr>
        <p:spPr>
          <a:xfrm>
            <a:off x="574561" y="5817416"/>
            <a:ext cx="2304256" cy="430887"/>
          </a:xfrm>
          <a:prstGeom prst="rect">
            <a:avLst/>
          </a:prstGeom>
          <a:noFill/>
        </p:spPr>
        <p:txBody>
          <a:bodyPr wrap="square" rtlCol="0">
            <a:spAutoFit/>
          </a:bodyPr>
          <a:lstStyle/>
          <a:p>
            <a:r>
              <a:rPr lang="zh-TW" altLang="en-US" sz="2200" u="none" dirty="0" smtClean="0">
                <a:solidFill>
                  <a:srgbClr val="FF0000"/>
                </a:solidFill>
                <a:latin typeface="微軟正黑體" panose="020B0604030504040204" pitchFamily="34" charset="-120"/>
                <a:ea typeface="微軟正黑體" panose="020B0604030504040204" pitchFamily="34" charset="-120"/>
              </a:rPr>
              <a:t>第</a:t>
            </a:r>
            <a:r>
              <a:rPr lang="en-US" altLang="zh-TW" sz="2200" u="none" dirty="0" smtClean="0">
                <a:solidFill>
                  <a:srgbClr val="FF0000"/>
                </a:solidFill>
                <a:latin typeface="微軟正黑體" panose="020B0604030504040204" pitchFamily="34" charset="-120"/>
                <a:ea typeface="微軟正黑體" panose="020B0604030504040204" pitchFamily="34" charset="-120"/>
              </a:rPr>
              <a:t>t</a:t>
            </a:r>
            <a:r>
              <a:rPr lang="zh-TW" altLang="en-US" sz="2200" u="none" dirty="0" smtClean="0">
                <a:solidFill>
                  <a:srgbClr val="FF0000"/>
                </a:solidFill>
                <a:latin typeface="微軟正黑體" panose="020B0604030504040204" pitchFamily="34" charset="-120"/>
                <a:ea typeface="微軟正黑體" panose="020B0604030504040204" pitchFamily="34" charset="-120"/>
              </a:rPr>
              <a:t>輪模型</a:t>
            </a:r>
            <a:r>
              <a:rPr lang="zh-TW" altLang="en-US" sz="2200" u="none" dirty="0">
                <a:solidFill>
                  <a:srgbClr val="FF0000"/>
                </a:solidFill>
                <a:latin typeface="微軟正黑體" panose="020B0604030504040204" pitchFamily="34" charset="-120"/>
                <a:ea typeface="微軟正黑體" panose="020B0604030504040204" pitchFamily="34" charset="-120"/>
              </a:rPr>
              <a:t>預測</a:t>
            </a:r>
          </a:p>
        </p:txBody>
      </p:sp>
      <p:sp>
        <p:nvSpPr>
          <p:cNvPr id="7" name="文字方塊 6"/>
          <p:cNvSpPr txBox="1"/>
          <p:nvPr/>
        </p:nvSpPr>
        <p:spPr>
          <a:xfrm>
            <a:off x="3446165" y="5839320"/>
            <a:ext cx="2304256" cy="769441"/>
          </a:xfrm>
          <a:prstGeom prst="rect">
            <a:avLst/>
          </a:prstGeom>
          <a:noFill/>
        </p:spPr>
        <p:txBody>
          <a:bodyPr wrap="square" rtlCol="0">
            <a:spAutoFit/>
          </a:bodyPr>
          <a:lstStyle/>
          <a:p>
            <a:r>
              <a:rPr lang="zh-TW" altLang="en-US" sz="2200" u="none" dirty="0" smtClean="0">
                <a:solidFill>
                  <a:srgbClr val="FF0000"/>
                </a:solidFill>
                <a:latin typeface="微軟正黑體" panose="020B0604030504040204" pitchFamily="34" charset="-120"/>
                <a:ea typeface="微軟正黑體" panose="020B0604030504040204" pitchFamily="34" charset="-120"/>
              </a:rPr>
              <a:t>保留前面</a:t>
            </a:r>
            <a:r>
              <a:rPr lang="en-US" altLang="zh-TW" sz="2200" u="none" dirty="0" smtClean="0">
                <a:solidFill>
                  <a:srgbClr val="FF0000"/>
                </a:solidFill>
                <a:latin typeface="微軟正黑體" panose="020B0604030504040204" pitchFamily="34" charset="-120"/>
                <a:ea typeface="微軟正黑體" panose="020B0604030504040204" pitchFamily="34" charset="-120"/>
              </a:rPr>
              <a:t>t-1</a:t>
            </a:r>
            <a:r>
              <a:rPr lang="zh-TW" altLang="en-US" sz="2200" u="none" dirty="0" smtClean="0">
                <a:solidFill>
                  <a:srgbClr val="FF0000"/>
                </a:solidFill>
                <a:latin typeface="微軟正黑體" panose="020B0604030504040204" pitchFamily="34" charset="-120"/>
                <a:ea typeface="微軟正黑體" panose="020B0604030504040204" pitchFamily="34" charset="-120"/>
              </a:rPr>
              <a:t>輪的模型預測</a:t>
            </a:r>
            <a:endParaRPr lang="zh-TW" altLang="en-US" sz="2200" u="none" dirty="0">
              <a:solidFill>
                <a:srgbClr val="FF0000"/>
              </a:solidFill>
              <a:latin typeface="微軟正黑體" panose="020B0604030504040204" pitchFamily="34" charset="-120"/>
              <a:ea typeface="微軟正黑體" panose="020B0604030504040204" pitchFamily="34" charset="-120"/>
            </a:endParaRPr>
          </a:p>
        </p:txBody>
      </p:sp>
      <p:sp>
        <p:nvSpPr>
          <p:cNvPr id="8" name="文字方塊 7"/>
          <p:cNvSpPr txBox="1"/>
          <p:nvPr/>
        </p:nvSpPr>
        <p:spPr>
          <a:xfrm>
            <a:off x="6026423" y="5817416"/>
            <a:ext cx="2736304" cy="430887"/>
          </a:xfrm>
          <a:prstGeom prst="rect">
            <a:avLst/>
          </a:prstGeom>
          <a:noFill/>
        </p:spPr>
        <p:txBody>
          <a:bodyPr wrap="square" rtlCol="0">
            <a:spAutoFit/>
          </a:bodyPr>
          <a:lstStyle/>
          <a:p>
            <a:r>
              <a:rPr lang="zh-TW" altLang="en-US" sz="2200" u="none" dirty="0" smtClean="0">
                <a:solidFill>
                  <a:srgbClr val="FF0000"/>
                </a:solidFill>
                <a:latin typeface="微軟正黑體" panose="020B0604030504040204" pitchFamily="34" charset="-120"/>
                <a:ea typeface="微軟正黑體" panose="020B0604030504040204" pitchFamily="34" charset="-120"/>
              </a:rPr>
              <a:t>加入一個新的函數</a:t>
            </a:r>
            <a:endParaRPr lang="zh-TW" altLang="en-US" sz="2200" u="none" dirty="0">
              <a:solidFill>
                <a:srgbClr val="FF0000"/>
              </a:solidFill>
              <a:latin typeface="微軟正黑體" panose="020B0604030504040204" pitchFamily="34" charset="-120"/>
              <a:ea typeface="微軟正黑體" panose="020B0604030504040204" pitchFamily="34" charset="-120"/>
            </a:endParaRPr>
          </a:p>
        </p:txBody>
      </p:sp>
      <p:cxnSp>
        <p:nvCxnSpPr>
          <p:cNvPr id="10" name="直線單箭頭接點 9"/>
          <p:cNvCxnSpPr/>
          <p:nvPr/>
        </p:nvCxnSpPr>
        <p:spPr bwMode="auto">
          <a:xfrm flipV="1">
            <a:off x="1187624" y="5626748"/>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788024" y="560484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566098"/>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sz="2000" b="1" dirty="0">
                <a:solidFill>
                  <a:srgbClr val="0033CC"/>
                </a:solidFill>
              </a:rPr>
              <a:t>使用兩棵樹來預測一個人是否喜歡電腦</a:t>
            </a:r>
            <a:r>
              <a:rPr lang="zh-TW" altLang="en-US" sz="2000" b="1" dirty="0" smtClean="0">
                <a:solidFill>
                  <a:srgbClr val="0033CC"/>
                </a:solidFill>
              </a:rPr>
              <a:t>遊戲</a:t>
            </a:r>
            <a:endParaRPr lang="en-US" altLang="zh-TW" sz="2000" b="1" dirty="0">
              <a:solidFill>
                <a:srgbClr val="0033CC"/>
              </a:solidFill>
            </a:endParaRPr>
          </a:p>
          <a:p>
            <a:r>
              <a:rPr lang="zh-TW" altLang="en-US" sz="2000" b="1" dirty="0">
                <a:solidFill>
                  <a:srgbClr val="0033CC"/>
                </a:solidFill>
              </a:rPr>
              <a:t>小男孩和老人的預測值為兩棵樹預測值的加</a:t>
            </a:r>
            <a:r>
              <a:rPr lang="zh-TW" altLang="en-US" sz="2000" b="1" dirty="0" smtClean="0">
                <a:solidFill>
                  <a:srgbClr val="0033CC"/>
                </a:solidFill>
              </a:rPr>
              <a:t>總</a:t>
            </a:r>
            <a:endParaRPr lang="zh-TW" altLang="en-US"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413570"/>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開發環境</a:t>
            </a:r>
            <a:r>
              <a:rPr lang="en-US" altLang="zh-TW" sz="2000" dirty="0">
                <a:solidFill>
                  <a:srgbClr val="0033CC"/>
                </a:solidFill>
                <a:latin typeface="微軟正黑體" panose="020B0604030504040204" pitchFamily="34" charset="-120"/>
                <a:ea typeface="微軟正黑體" panose="020B0604030504040204" pitchFamily="34" charset="-120"/>
              </a:rPr>
              <a:t>&amp;</a:t>
            </a:r>
            <a:r>
              <a:rPr lang="zh-TW" altLang="en-US" sz="2000" dirty="0">
                <a:solidFill>
                  <a:srgbClr val="0033CC"/>
                </a:solidFill>
                <a:latin typeface="微軟正黑體" panose="020B0604030504040204" pitchFamily="34" charset="-120"/>
                <a:ea typeface="微軟正黑體" panose="020B0604030504040204" pitchFamily="34" charset="-120"/>
              </a:rPr>
              <a:t>程式</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流程圖</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目標</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模型評估指標</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波士頓房價</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放款資料</a:t>
            </a:r>
            <a:endParaRPr lang="en-US" altLang="zh-TW" sz="2000" dirty="0">
              <a:solidFill>
                <a:srgbClr val="0033CC"/>
              </a:solidFill>
              <a:latin typeface="微軟正黑體" panose="020B0604030504040204" pitchFamily="34" charset="-120"/>
              <a:ea typeface="微軟正黑體" panose="020B0604030504040204" pitchFamily="34" charset="-120"/>
            </a:endParaRPr>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開發環境</a:t>
            </a:r>
            <a:r>
              <a:rPr lang="en-US" altLang="zh-TW" sz="2800" b="1" dirty="0" smtClean="0">
                <a:solidFill>
                  <a:schemeClr val="tx1"/>
                </a:solidFill>
              </a:rPr>
              <a:t>&amp;</a:t>
            </a:r>
            <a:r>
              <a:rPr lang="zh-TW" altLang="en-US" sz="2800" b="1" dirty="0" smtClean="0">
                <a:solidFill>
                  <a:schemeClr val="tx1"/>
                </a:solidFill>
              </a:rPr>
              <a:t>程式</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pPr marL="342900" indent="-342900"/>
            <a:r>
              <a:rPr lang="zh-TW" altLang="en-US" sz="2000" b="1" dirty="0"/>
              <a:t>程式語言：</a:t>
            </a:r>
            <a:r>
              <a:rPr lang="en-US" altLang="zh-TW" sz="2000" b="1" dirty="0"/>
              <a:t>python</a:t>
            </a:r>
          </a:p>
          <a:p>
            <a:pPr lvl="1"/>
            <a:r>
              <a:rPr lang="zh-TW" altLang="en-US" sz="1800" dirty="0" smtClean="0">
                <a:latin typeface="微軟正黑體" panose="020B0604030504040204" pitchFamily="34" charset="-120"/>
                <a:ea typeface="微軟正黑體" panose="020B0604030504040204" pitchFamily="34" charset="-120"/>
              </a:rPr>
              <a:t>具有豐富的函數庫</a:t>
            </a:r>
            <a:endParaRPr lang="en-US" altLang="zh-TW" sz="1800" dirty="0" smtClean="0">
              <a:latin typeface="微軟正黑體" panose="020B0604030504040204" pitchFamily="34" charset="-120"/>
              <a:ea typeface="微軟正黑體" panose="020B0604030504040204" pitchFamily="34" charset="-120"/>
            </a:endParaRPr>
          </a:p>
          <a:p>
            <a:endParaRPr lang="en-US" altLang="zh-TW" dirty="0"/>
          </a:p>
          <a:p>
            <a:pPr marL="342900" indent="-342900"/>
            <a:r>
              <a:rPr lang="zh-TW" altLang="en-US" sz="2000" b="1" dirty="0"/>
              <a:t>環境：</a:t>
            </a:r>
            <a:r>
              <a:rPr lang="en-US" altLang="zh-TW" sz="2000" b="1" dirty="0"/>
              <a:t>Anaconda</a:t>
            </a:r>
          </a:p>
          <a:p>
            <a:pPr lvl="1"/>
            <a:r>
              <a:rPr lang="zh-TW" altLang="en-US" sz="1800" dirty="0" smtClean="0">
                <a:latin typeface="微軟正黑體" panose="020B0604030504040204" pitchFamily="34" charset="-120"/>
                <a:ea typeface="微軟正黑體" panose="020B0604030504040204" pitchFamily="34" charset="-120"/>
              </a:rPr>
              <a:t>基於</a:t>
            </a:r>
            <a:r>
              <a:rPr lang="en-US" altLang="zh-TW" sz="1800" dirty="0" smtClean="0">
                <a:latin typeface="微軟正黑體" panose="020B0604030504040204" pitchFamily="34" charset="-120"/>
                <a:ea typeface="微軟正黑體" panose="020B0604030504040204" pitchFamily="34" charset="-120"/>
              </a:rPr>
              <a:t>python</a:t>
            </a:r>
            <a:r>
              <a:rPr lang="zh-TW" altLang="en-US" sz="1800" dirty="0" smtClean="0">
                <a:latin typeface="微軟正黑體" panose="020B0604030504040204" pitchFamily="34" charset="-120"/>
                <a:ea typeface="微軟正黑體" panose="020B0604030504040204" pitchFamily="34" charset="-120"/>
              </a:rPr>
              <a:t>的環境管理工具</a:t>
            </a:r>
            <a:endParaRPr lang="en-US" altLang="zh-TW" sz="1800" dirty="0" smtClean="0">
              <a:latin typeface="微軟正黑體" panose="020B0604030504040204" pitchFamily="34" charset="-120"/>
              <a:ea typeface="微軟正黑體" panose="020B0604030504040204" pitchFamily="34" charset="-120"/>
            </a:endParaRPr>
          </a:p>
          <a:p>
            <a:pPr lvl="1"/>
            <a:r>
              <a:rPr lang="zh-TW" altLang="en-US" sz="1800" dirty="0" smtClean="0">
                <a:latin typeface="微軟正黑體" panose="020B0604030504040204" pitchFamily="34" charset="-120"/>
                <a:ea typeface="微軟正黑體" panose="020B0604030504040204" pitchFamily="34" charset="-120"/>
              </a:rPr>
              <a:t>包含眾多科學、數學、工程、資料分析的</a:t>
            </a:r>
            <a:r>
              <a:rPr lang="en-US" altLang="zh-TW" sz="1800" dirty="0" smtClean="0">
                <a:latin typeface="微軟正黑體" panose="020B0604030504040204" pitchFamily="34" charset="-120"/>
                <a:ea typeface="微軟正黑體" panose="020B0604030504040204" pitchFamily="34" charset="-120"/>
              </a:rPr>
              <a:t>python</a:t>
            </a:r>
            <a:r>
              <a:rPr lang="zh-TW" altLang="en-US" sz="1800" dirty="0" smtClean="0">
                <a:latin typeface="微軟正黑體" panose="020B0604030504040204" pitchFamily="34" charset="-120"/>
                <a:ea typeface="微軟正黑體" panose="020B0604030504040204" pitchFamily="34" charset="-120"/>
              </a:rPr>
              <a:t>包</a:t>
            </a:r>
            <a:endParaRPr lang="en-US" altLang="zh-TW" sz="1800" dirty="0" smtClean="0">
              <a:latin typeface="微軟正黑體" panose="020B0604030504040204" pitchFamily="34" charset="-120"/>
              <a:ea typeface="微軟正黑體" panose="020B0604030504040204" pitchFamily="34" charset="-120"/>
            </a:endParaRPr>
          </a:p>
          <a:p>
            <a:pPr lvl="1"/>
            <a:r>
              <a:rPr lang="zh-TW" altLang="en-US" sz="1800" dirty="0" smtClean="0">
                <a:latin typeface="微軟正黑體" panose="020B0604030504040204" pitchFamily="34" charset="-120"/>
                <a:ea typeface="微軟正黑體" panose="020B0604030504040204" pitchFamily="34" charset="-120"/>
              </a:rPr>
              <a:t>開源免費使用</a:t>
            </a:r>
            <a:endParaRPr lang="en-US" altLang="zh-TW" sz="1800" dirty="0" smtClean="0">
              <a:latin typeface="微軟正黑體" panose="020B0604030504040204" pitchFamily="34" charset="-120"/>
              <a:ea typeface="微軟正黑體" panose="020B0604030504040204" pitchFamily="34" charset="-120"/>
            </a:endParaRPr>
          </a:p>
          <a:p>
            <a:pPr marL="0" indent="0">
              <a:buNone/>
            </a:pPr>
            <a:endParaRPr lang="en-US" altLang="zh-TW" dirty="0"/>
          </a:p>
          <a:p>
            <a:pPr marL="342900" indent="-342900"/>
            <a:r>
              <a:rPr lang="zh-TW" altLang="en-US" sz="2000" b="1" dirty="0" smtClean="0"/>
              <a:t>程式</a:t>
            </a:r>
            <a:endParaRPr lang="en-US" altLang="zh-TW" sz="2000" b="1" dirty="0"/>
          </a:p>
          <a:p>
            <a:pPr lvl="1"/>
            <a:endParaRPr lang="zh-TW" altLang="en-US" sz="2800" dirty="0">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3"/>
          <a:stretch>
            <a:fillRect/>
          </a:stretch>
        </p:blipFill>
        <p:spPr>
          <a:xfrm>
            <a:off x="5004048" y="1341562"/>
            <a:ext cx="3024336" cy="1558697"/>
          </a:xfrm>
          <a:prstGeom prst="rect">
            <a:avLst/>
          </a:prstGeom>
        </p:spPr>
      </p:pic>
      <p:graphicFrame>
        <p:nvGraphicFramePr>
          <p:cNvPr id="9" name="表格 8"/>
          <p:cNvGraphicFramePr>
            <a:graphicFrameLocks noGrp="1"/>
          </p:cNvGraphicFramePr>
          <p:nvPr>
            <p:extLst>
              <p:ext uri="{D42A27DB-BD31-4B8C-83A1-F6EECF244321}">
                <p14:modId xmlns:p14="http://schemas.microsoft.com/office/powerpoint/2010/main" val="227507742"/>
              </p:ext>
            </p:extLst>
          </p:nvPr>
        </p:nvGraphicFramePr>
        <p:xfrm>
          <a:off x="1266275" y="4534085"/>
          <a:ext cx="4568058" cy="1115143"/>
        </p:xfrm>
        <a:graphic>
          <a:graphicData uri="http://schemas.openxmlformats.org/drawingml/2006/table">
            <a:tbl>
              <a:tblPr firstRow="1" bandRow="1">
                <a:tableStyleId>{93296810-A885-4BE3-A3E7-6D5BEEA58F35}</a:tableStyleId>
              </a:tblPr>
              <a:tblGrid>
                <a:gridCol w="1522686">
                  <a:extLst>
                    <a:ext uri="{9D8B030D-6E8A-4147-A177-3AD203B41FA5}">
                      <a16:colId xmlns:a16="http://schemas.microsoft.com/office/drawing/2014/main" val="4190362919"/>
                    </a:ext>
                  </a:extLst>
                </a:gridCol>
                <a:gridCol w="1522686">
                  <a:extLst>
                    <a:ext uri="{9D8B030D-6E8A-4147-A177-3AD203B41FA5}">
                      <a16:colId xmlns:a16="http://schemas.microsoft.com/office/drawing/2014/main" val="1834785013"/>
                    </a:ext>
                  </a:extLst>
                </a:gridCol>
                <a:gridCol w="1522686">
                  <a:extLst>
                    <a:ext uri="{9D8B030D-6E8A-4147-A177-3AD203B41FA5}">
                      <a16:colId xmlns:a16="http://schemas.microsoft.com/office/drawing/2014/main" val="4192775326"/>
                    </a:ext>
                  </a:extLst>
                </a:gridCol>
              </a:tblGrid>
              <a:tr h="491070">
                <a:tc>
                  <a:txBody>
                    <a:bodyPr/>
                    <a:lstStyle/>
                    <a:p>
                      <a:pPr algn="ctr"/>
                      <a:r>
                        <a:rPr lang="zh-TW" altLang="en-US" dirty="0" smtClean="0"/>
                        <a:t>深度學習</a:t>
                      </a:r>
                      <a:r>
                        <a:rPr lang="en-US" altLang="zh-TW" dirty="0" smtClean="0"/>
                        <a:t>(X)</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1689613469"/>
                  </a:ext>
                </a:extLst>
              </a:tr>
              <a:tr h="624073">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4293255872"/>
                  </a:ext>
                </a:extLst>
              </a:tr>
            </a:tbl>
          </a:graphicData>
        </a:graphic>
      </p:graphicFrame>
      <p:sp>
        <p:nvSpPr>
          <p:cNvPr id="13"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915751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8" name="矩形 17"/>
          <p:cNvSpPr/>
          <p:nvPr/>
        </p:nvSpPr>
        <p:spPr bwMode="auto">
          <a:xfrm>
            <a:off x="978530" y="1963631"/>
            <a:ext cx="1945588" cy="1299176"/>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a:solidFill>
                  <a:schemeClr val="tx1"/>
                </a:solidFill>
                <a:latin typeface="微軟正黑體" panose="020B0604030504040204" pitchFamily="34" charset="-120"/>
                <a:ea typeface="微軟正黑體" panose="020B0604030504040204" pitchFamily="34" charset="-120"/>
              </a:rPr>
              <a:t>S</a:t>
            </a:r>
            <a:r>
              <a:rPr lang="en-US" altLang="zh-TW" u="none" dirty="0" smtClean="0">
                <a:solidFill>
                  <a:schemeClr val="tx1"/>
                </a:solidFill>
                <a:latin typeface="微軟正黑體" panose="020B0604030504040204" pitchFamily="34" charset="-120"/>
                <a:ea typeface="微軟正黑體" panose="020B0604030504040204" pitchFamily="34" charset="-120"/>
              </a:rPr>
              <a:t>tep1</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設定</a:t>
            </a:r>
            <a:r>
              <a:rPr lang="zh-TW" altLang="en-US" u="none" dirty="0">
                <a:solidFill>
                  <a:schemeClr val="tx1"/>
                </a:solidFill>
                <a:latin typeface="微軟正黑體" panose="020B0604030504040204" pitchFamily="34" charset="-120"/>
                <a:ea typeface="微軟正黑體" panose="020B0604030504040204" pitchFamily="34" charset="-120"/>
              </a:rPr>
              <a:t>目標</a:t>
            </a:r>
          </a:p>
        </p:txBody>
      </p:sp>
      <p:sp>
        <p:nvSpPr>
          <p:cNvPr id="64" name="矩形 63"/>
          <p:cNvSpPr/>
          <p:nvPr/>
        </p:nvSpPr>
        <p:spPr bwMode="auto">
          <a:xfrm>
            <a:off x="3779912" y="1950406"/>
            <a:ext cx="2099593" cy="1335372"/>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Step2</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資料收集</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與</a:t>
            </a:r>
            <a:r>
              <a:rPr lang="zh-TW" altLang="en-US" u="none" dirty="0">
                <a:solidFill>
                  <a:schemeClr val="tx1"/>
                </a:solidFill>
                <a:latin typeface="微軟正黑體" panose="020B0604030504040204" pitchFamily="34" charset="-120"/>
                <a:ea typeface="微軟正黑體" panose="020B0604030504040204" pitchFamily="34" charset="-120"/>
              </a:rPr>
              <a:t>分析</a:t>
            </a:r>
          </a:p>
        </p:txBody>
      </p:sp>
      <p:sp>
        <p:nvSpPr>
          <p:cNvPr id="65" name="矩形 64"/>
          <p:cNvSpPr/>
          <p:nvPr/>
        </p:nvSpPr>
        <p:spPr bwMode="auto">
          <a:xfrm>
            <a:off x="6701830" y="1955168"/>
            <a:ext cx="2092965" cy="1330610"/>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Step3</a:t>
            </a:r>
            <a:endParaRPr lang="en-US" altLang="zh-TW" u="none" dirty="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選擇</a:t>
            </a:r>
            <a:r>
              <a:rPr lang="zh-TW" altLang="en-US" u="none" dirty="0">
                <a:solidFill>
                  <a:schemeClr val="tx1"/>
                </a:solidFill>
                <a:latin typeface="微軟正黑體" panose="020B0604030504040204" pitchFamily="34" charset="-120"/>
                <a:ea typeface="微軟正黑體" panose="020B0604030504040204" pitchFamily="34" charset="-120"/>
              </a:rPr>
              <a:t>及</a:t>
            </a:r>
            <a:r>
              <a:rPr lang="zh-TW" altLang="en-US" u="none" dirty="0" smtClean="0">
                <a:solidFill>
                  <a:schemeClr val="tx1"/>
                </a:solidFill>
                <a:latin typeface="微軟正黑體" panose="020B0604030504040204" pitchFamily="34" charset="-120"/>
                <a:ea typeface="微軟正黑體" panose="020B0604030504040204" pitchFamily="34" charset="-120"/>
              </a:rPr>
              <a:t>建立</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模型</a:t>
            </a:r>
            <a:endParaRPr lang="zh-TW" altLang="en-US" u="none" dirty="0">
              <a:solidFill>
                <a:schemeClr val="tx1"/>
              </a:solidFill>
              <a:latin typeface="微軟正黑體" panose="020B0604030504040204" pitchFamily="34" charset="-120"/>
              <a:ea typeface="微軟正黑體" panose="020B0604030504040204" pitchFamily="34" charset="-120"/>
            </a:endParaRPr>
          </a:p>
        </p:txBody>
      </p:sp>
      <p:sp>
        <p:nvSpPr>
          <p:cNvPr id="66" name="矩形 65"/>
          <p:cNvSpPr/>
          <p:nvPr/>
        </p:nvSpPr>
        <p:spPr bwMode="auto">
          <a:xfrm>
            <a:off x="2310912" y="4179256"/>
            <a:ext cx="2082205" cy="1345120"/>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Step4</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分析</a:t>
            </a:r>
            <a:r>
              <a:rPr lang="zh-TW" altLang="en-US" u="none" dirty="0">
                <a:solidFill>
                  <a:schemeClr val="tx1"/>
                </a:solidFill>
                <a:latin typeface="微軟正黑體" panose="020B0604030504040204" pitchFamily="34" charset="-120"/>
                <a:ea typeface="微軟正黑體" panose="020B0604030504040204" pitchFamily="34" charset="-120"/>
              </a:rPr>
              <a:t>結果</a:t>
            </a:r>
            <a:r>
              <a:rPr lang="zh-TW" altLang="en-US" u="none" dirty="0" smtClean="0">
                <a:solidFill>
                  <a:schemeClr val="tx1"/>
                </a:solidFill>
                <a:latin typeface="微軟正黑體" panose="020B0604030504040204" pitchFamily="34" charset="-120"/>
                <a:ea typeface="微軟正黑體" panose="020B0604030504040204" pitchFamily="34" charset="-120"/>
              </a:rPr>
              <a:t>及</a:t>
            </a:r>
            <a:endParaRPr lang="en-US" altLang="zh-TW" u="none" dirty="0" smtClean="0">
              <a:solidFill>
                <a:schemeClr val="tx1"/>
              </a:solidFill>
              <a:latin typeface="微軟正黑體" panose="020B0604030504040204" pitchFamily="34" charset="-120"/>
              <a:ea typeface="微軟正黑體" panose="020B0604030504040204" pitchFamily="34" charset="-120"/>
            </a:endParaRP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修正</a:t>
            </a:r>
            <a:r>
              <a:rPr lang="zh-TW" altLang="en-US" u="none" dirty="0">
                <a:solidFill>
                  <a:schemeClr val="tx1"/>
                </a:solidFill>
                <a:latin typeface="微軟正黑體" panose="020B0604030504040204" pitchFamily="34" charset="-120"/>
                <a:ea typeface="微軟正黑體" panose="020B0604030504040204" pitchFamily="34" charset="-120"/>
              </a:rPr>
              <a:t>模型</a:t>
            </a:r>
          </a:p>
        </p:txBody>
      </p:sp>
      <p:sp>
        <p:nvSpPr>
          <p:cNvPr id="67" name="矩形 66"/>
          <p:cNvSpPr/>
          <p:nvPr/>
        </p:nvSpPr>
        <p:spPr bwMode="auto">
          <a:xfrm>
            <a:off x="5879505" y="4179256"/>
            <a:ext cx="1944688" cy="1345120"/>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en-US" altLang="zh-TW" u="none" dirty="0" smtClean="0">
                <a:solidFill>
                  <a:schemeClr val="tx1"/>
                </a:solidFill>
                <a:latin typeface="微軟正黑體" panose="020B0604030504040204" pitchFamily="34" charset="-120"/>
                <a:ea typeface="微軟正黑體" panose="020B0604030504040204" pitchFamily="34" charset="-120"/>
              </a:rPr>
              <a:t>Step5</a:t>
            </a:r>
          </a:p>
          <a:p>
            <a:pPr algn="ctr" eaLnBrk="1" hangingPunct="1">
              <a:defRPr/>
            </a:pPr>
            <a:r>
              <a:rPr lang="zh-TW" altLang="en-US" u="none" dirty="0" smtClean="0">
                <a:solidFill>
                  <a:schemeClr val="tx1"/>
                </a:solidFill>
                <a:latin typeface="微軟正黑體" panose="020B0604030504040204" pitchFamily="34" charset="-120"/>
                <a:ea typeface="微軟正黑體" panose="020B0604030504040204" pitchFamily="34" charset="-120"/>
              </a:rPr>
              <a:t>顯示</a:t>
            </a:r>
            <a:r>
              <a:rPr lang="zh-TW" altLang="en-US" u="none" dirty="0">
                <a:solidFill>
                  <a:schemeClr val="tx1"/>
                </a:solidFill>
                <a:latin typeface="微軟正黑體" panose="020B0604030504040204" pitchFamily="34" charset="-120"/>
                <a:ea typeface="微軟正黑體" panose="020B0604030504040204" pitchFamily="34" charset="-120"/>
              </a:rPr>
              <a:t>預測值</a:t>
            </a:r>
          </a:p>
        </p:txBody>
      </p:sp>
      <p:cxnSp>
        <p:nvCxnSpPr>
          <p:cNvPr id="32777" name="直線單箭頭接點 19"/>
          <p:cNvCxnSpPr>
            <a:cxnSpLocks noChangeShapeType="1"/>
            <a:stCxn id="18" idx="3"/>
            <a:endCxn id="64" idx="1"/>
          </p:cNvCxnSpPr>
          <p:nvPr/>
        </p:nvCxnSpPr>
        <p:spPr bwMode="auto">
          <a:xfrm>
            <a:off x="2924118" y="2613219"/>
            <a:ext cx="855794" cy="4873"/>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879505" y="2618092"/>
            <a:ext cx="822325" cy="2381"/>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4246594" y="1350097"/>
            <a:ext cx="1566038" cy="5437401"/>
          </a:xfrm>
          <a:prstGeom prst="bentConnector4">
            <a:avLst>
              <a:gd name="adj1" fmla="val 28527"/>
              <a:gd name="adj2" fmla="val 104204"/>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4393117" y="4851816"/>
            <a:ext cx="1486388" cy="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765559" y="1555793"/>
            <a:ext cx="3569208" cy="4396298"/>
          </a:xfrm>
          <a:prstGeom prst="bentConnector5">
            <a:avLst>
              <a:gd name="adj1" fmla="val -15872"/>
              <a:gd name="adj2" fmla="val -68526"/>
              <a:gd name="adj3" fmla="val 118378"/>
            </a:avLst>
          </a:prstGeom>
          <a:ln w="28575" cap="flat" cmpd="sng" algn="ctr">
            <a:solidFill>
              <a:srgbClr val="FF0000"/>
            </a:solidFill>
            <a:prstDash val="dash"/>
            <a:round/>
            <a:headEnd type="none" w="med" len="med"/>
            <a:tailEnd type="arrow" w="med" len="med"/>
          </a:ln>
          <a:extLst/>
        </p:spPr>
        <p:style>
          <a:lnRef idx="0">
            <a:scrgbClr r="0" g="0" b="0"/>
          </a:lnRef>
          <a:fillRef idx="0">
            <a:scrgbClr r="0" g="0" b="0"/>
          </a:fillRef>
          <a:effectRef idx="0">
            <a:scrgbClr r="0" g="0" b="0"/>
          </a:effectRef>
          <a:fontRef idx="minor">
            <a:schemeClr val="tx1"/>
          </a:fontRef>
        </p:style>
      </p:cxnSp>
      <p:cxnSp>
        <p:nvCxnSpPr>
          <p:cNvPr id="32796" name="肘形接點 32795"/>
          <p:cNvCxnSpPr>
            <a:stCxn id="64" idx="0"/>
            <a:endCxn id="66" idx="2"/>
          </p:cNvCxnSpPr>
          <p:nvPr/>
        </p:nvCxnSpPr>
        <p:spPr bwMode="auto">
          <a:xfrm rot="16200000" flipH="1" flipV="1">
            <a:off x="2303877" y="2998544"/>
            <a:ext cx="3573970" cy="1477694"/>
          </a:xfrm>
          <a:prstGeom prst="bentConnector5">
            <a:avLst>
              <a:gd name="adj1" fmla="val -11402"/>
              <a:gd name="adj2" fmla="val 274037"/>
              <a:gd name="adj3" fmla="val 106396"/>
            </a:avLst>
          </a:prstGeom>
          <a:ln w="28575" cap="flat" cmpd="sng" algn="ctr">
            <a:solidFill>
              <a:srgbClr val="FF0000"/>
            </a:solidFill>
            <a:prstDash val="dash"/>
            <a:round/>
            <a:headEnd type="arrow" w="med" len="med"/>
            <a:tailEnd type="none" w="med" len="med"/>
          </a:ln>
          <a:extLst/>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smtClean="0"/>
              <a:t>預測</a:t>
            </a:r>
            <a:r>
              <a:rPr lang="zh-TW" altLang="en-US" sz="2000" b="1" dirty="0"/>
              <a:t>房價</a:t>
            </a:r>
            <a:endParaRPr lang="en-US" altLang="zh-TW" sz="2000" b="1" dirty="0"/>
          </a:p>
          <a:p>
            <a:pPr marL="857250" lvl="1" indent="-457200"/>
            <a:r>
              <a:rPr lang="zh-TW" altLang="en-US" sz="1800" dirty="0">
                <a:latin typeface="微軟正黑體" panose="020B0604030504040204" pitchFamily="34" charset="-120"/>
                <a:ea typeface="微軟正黑體" panose="020B0604030504040204" pitchFamily="34" charset="-120"/>
              </a:rPr>
              <a:t>練習</a:t>
            </a:r>
            <a:r>
              <a:rPr lang="en-US" altLang="zh-TW" sz="1800" dirty="0">
                <a:latin typeface="微軟正黑體" panose="020B0604030504040204" pitchFamily="34" charset="-120"/>
                <a:ea typeface="微軟正黑體" panose="020B0604030504040204" pitchFamily="34" charset="-120"/>
              </a:rPr>
              <a:t>1:</a:t>
            </a:r>
            <a:r>
              <a:rPr lang="zh-TW" altLang="en-US" sz="1800" dirty="0">
                <a:latin typeface="微軟正黑體" panose="020B0604030504040204" pitchFamily="34" charset="-120"/>
                <a:ea typeface="微軟正黑體" panose="020B0604030504040204" pitchFamily="34" charset="-120"/>
              </a:rPr>
              <a:t>利用</a:t>
            </a:r>
            <a:r>
              <a:rPr lang="en-US" altLang="zh-TW" sz="1800" b="1" dirty="0" err="1">
                <a:solidFill>
                  <a:srgbClr val="0033CC"/>
                </a:solidFill>
                <a:latin typeface="微軟正黑體" panose="020B0604030504040204" pitchFamily="34" charset="-120"/>
                <a:ea typeface="微軟正黑體" panose="020B0604030504040204" pitchFamily="34" charset="-120"/>
              </a:rPr>
              <a:t>Kaggle</a:t>
            </a:r>
            <a:r>
              <a:rPr lang="zh-TW" altLang="en-US" sz="1800" b="1" dirty="0">
                <a:solidFill>
                  <a:srgbClr val="0033CC"/>
                </a:solidFill>
                <a:latin typeface="微軟正黑體" panose="020B0604030504040204" pitchFamily="34" charset="-120"/>
                <a:ea typeface="微軟正黑體" panose="020B0604030504040204" pitchFamily="34" charset="-120"/>
              </a:rPr>
              <a:t>網站</a:t>
            </a:r>
            <a:r>
              <a:rPr lang="zh-TW" altLang="en-US" sz="1800" dirty="0">
                <a:latin typeface="微軟正黑體" panose="020B0604030504040204" pitchFamily="34" charset="-120"/>
                <a:ea typeface="微軟正黑體" panose="020B0604030504040204" pitchFamily="34" charset="-120"/>
              </a:rPr>
              <a:t>上的美國房價資料，進行房價模型</a:t>
            </a:r>
            <a:r>
              <a:rPr lang="zh-TW" altLang="en-US" sz="1800" dirty="0" smtClean="0">
                <a:latin typeface="微軟正黑體" panose="020B0604030504040204" pitchFamily="34" charset="-120"/>
                <a:ea typeface="微軟正黑體" panose="020B0604030504040204" pitchFamily="34" charset="-120"/>
              </a:rPr>
              <a:t>建置</a:t>
            </a:r>
            <a:endParaRPr lang="en-US" altLang="zh-TW" sz="1800" dirty="0">
              <a:latin typeface="微軟正黑體" panose="020B0604030504040204" pitchFamily="34" charset="-120"/>
              <a:ea typeface="微軟正黑體" panose="020B0604030504040204" pitchFamily="34" charset="-120"/>
            </a:endParaRPr>
          </a:p>
          <a:p>
            <a:pPr marL="857250" lvl="1" indent="-457200"/>
            <a:r>
              <a:rPr lang="zh-TW" altLang="en-US" sz="1800" dirty="0">
                <a:latin typeface="微軟正黑體" panose="020B0604030504040204" pitchFamily="34" charset="-120"/>
                <a:ea typeface="微軟正黑體" panose="020B0604030504040204" pitchFamily="34" charset="-120"/>
              </a:rPr>
              <a:t>練習</a:t>
            </a:r>
            <a:r>
              <a:rPr lang="en-US" altLang="zh-TW" sz="1800" dirty="0">
                <a:latin typeface="微軟正黑體" panose="020B0604030504040204" pitchFamily="34" charset="-120"/>
                <a:ea typeface="微軟正黑體" panose="020B0604030504040204" pitchFamily="34" charset="-120"/>
              </a:rPr>
              <a:t>2:</a:t>
            </a:r>
            <a:r>
              <a:rPr lang="zh-TW" altLang="en-US" sz="1800" dirty="0">
                <a:latin typeface="微軟正黑體" panose="020B0604030504040204" pitchFamily="34" charset="-120"/>
                <a:ea typeface="微軟正黑體" panose="020B0604030504040204" pitchFamily="34" charset="-120"/>
              </a:rPr>
              <a:t>利用</a:t>
            </a:r>
            <a:r>
              <a:rPr lang="zh-TW" altLang="en-US" sz="1800" b="1" dirty="0">
                <a:solidFill>
                  <a:srgbClr val="0033CC"/>
                </a:solidFill>
                <a:latin typeface="微軟正黑體" panose="020B0604030504040204" pitchFamily="34" charset="-120"/>
                <a:ea typeface="微軟正黑體" panose="020B0604030504040204" pitchFamily="34" charset="-120"/>
              </a:rPr>
              <a:t>放款現有資料</a:t>
            </a:r>
            <a:r>
              <a:rPr lang="zh-TW" altLang="en-US" sz="1800" dirty="0">
                <a:latin typeface="微軟正黑體" panose="020B0604030504040204" pitchFamily="34" charset="-120"/>
                <a:ea typeface="微軟正黑體" panose="020B0604030504040204" pitchFamily="34" charset="-120"/>
              </a:rPr>
              <a:t>進行模型建置與</a:t>
            </a:r>
            <a:r>
              <a:rPr lang="zh-TW" altLang="en-US" sz="1800" dirty="0" smtClean="0">
                <a:latin typeface="微軟正黑體" panose="020B0604030504040204" pitchFamily="34" charset="-120"/>
                <a:ea typeface="微軟正黑體" panose="020B0604030504040204" pitchFamily="34" charset="-120"/>
              </a:rPr>
              <a:t>預測</a:t>
            </a:r>
            <a:endParaRPr lang="en-US" altLang="zh-TW" sz="1800" dirty="0">
              <a:latin typeface="微軟正黑體" panose="020B0604030504040204" pitchFamily="34" charset="-120"/>
              <a:ea typeface="微軟正黑體" panose="020B0604030504040204" pitchFamily="34" charset="-120"/>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547615"/>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b="1" dirty="0" smtClean="0">
                <a:solidFill>
                  <a:srgbClr val="002060"/>
                </a:solidFill>
              </a:rPr>
              <a:t>研究目的 </a:t>
            </a:r>
            <a:endParaRPr lang="en-US" altLang="zh-TW" sz="2200" b="1" dirty="0" smtClean="0">
              <a:solidFill>
                <a:srgbClr val="002060"/>
              </a:solidFill>
            </a:endParaRPr>
          </a:p>
          <a:p>
            <a:pPr>
              <a:buFont typeface="Wingdings" panose="05000000000000000000" pitchFamily="2" charset="2"/>
              <a:buChar char="l"/>
            </a:pPr>
            <a:r>
              <a:rPr lang="zh-TW" altLang="en-US" sz="2200" b="1" dirty="0" smtClean="0">
                <a:solidFill>
                  <a:srgbClr val="002060"/>
                </a:solidFill>
              </a:rPr>
              <a:t>研究方法</a:t>
            </a:r>
            <a:endParaRPr lang="en-US" altLang="zh-TW" sz="2200" b="1" dirty="0" smtClean="0">
              <a:solidFill>
                <a:srgbClr val="002060"/>
              </a:solidFill>
            </a:endParaRPr>
          </a:p>
          <a:p>
            <a:pPr lvl="1"/>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b="1" dirty="0" smtClean="0">
                <a:solidFill>
                  <a:srgbClr val="002060"/>
                </a:solidFill>
              </a:rPr>
              <a:t>模型建置</a:t>
            </a:r>
            <a:endParaRPr lang="en-US" altLang="zh-TW" sz="2200" b="1" dirty="0" smtClean="0">
              <a:solidFill>
                <a:srgbClr val="002060"/>
              </a:solidFill>
            </a:endParaRPr>
          </a:p>
          <a:p>
            <a:pPr lvl="1"/>
            <a:r>
              <a:rPr lang="zh-TW" altLang="en-US" sz="1600" dirty="0">
                <a:latin typeface="微軟正黑體" panose="020B0604030504040204" pitchFamily="34" charset="-120"/>
                <a:ea typeface="微軟正黑體" panose="020B0604030504040204" pitchFamily="34" charset="-120"/>
              </a:rPr>
              <a:t>開發環境</a:t>
            </a:r>
            <a:r>
              <a:rPr lang="en-US" altLang="zh-TW" sz="1600" dirty="0">
                <a:latin typeface="微軟正黑體" panose="020B0604030504040204" pitchFamily="34" charset="-120"/>
                <a:ea typeface="微軟正黑體" panose="020B0604030504040204" pitchFamily="34" charset="-120"/>
              </a:rPr>
              <a:t>&amp;</a:t>
            </a:r>
            <a:r>
              <a:rPr lang="zh-TW" altLang="en-US" sz="1600" dirty="0">
                <a:latin typeface="微軟正黑體" panose="020B0604030504040204" pitchFamily="34" charset="-120"/>
                <a:ea typeface="微軟正黑體" panose="020B0604030504040204" pitchFamily="34" charset="-120"/>
              </a:rPr>
              <a:t>程式</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流程圖</a:t>
            </a:r>
          </a:p>
          <a:p>
            <a:pPr lvl="1"/>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模型評估指標</a:t>
            </a:r>
          </a:p>
          <a:p>
            <a:pPr lvl="1"/>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b="1" dirty="0" smtClean="0">
                <a:solidFill>
                  <a:srgbClr val="002060"/>
                </a:solidFill>
              </a:rPr>
              <a:t>結論分析</a:t>
            </a:r>
            <a:endParaRPr lang="en-US" altLang="zh-TW" sz="2200" b="1" dirty="0" smtClean="0">
              <a:solidFill>
                <a:srgbClr val="002060"/>
              </a:solidFill>
            </a:endParaRPr>
          </a:p>
          <a:p>
            <a:pPr lvl="1"/>
            <a:r>
              <a:rPr lang="zh-TW" altLang="en-US" sz="1600" dirty="0" smtClean="0">
                <a:latin typeface="微軟正黑體" panose="020B0604030504040204" pitchFamily="34" charset="-120"/>
                <a:ea typeface="微軟正黑體" panose="020B0604030504040204" pitchFamily="34" charset="-120"/>
              </a:rPr>
              <a:t>波士頓房價</a:t>
            </a:r>
            <a:r>
              <a:rPr lang="en-US" altLang="zh-TW" sz="1600" dirty="0" smtClean="0">
                <a:latin typeface="微軟正黑體" panose="020B0604030504040204" pitchFamily="34" charset="-120"/>
                <a:ea typeface="微軟正黑體" panose="020B0604030504040204" pitchFamily="34" charset="-120"/>
              </a:rPr>
              <a:t>vs</a:t>
            </a:r>
            <a:r>
              <a:rPr lang="zh-TW" altLang="en-US" sz="1600" dirty="0" smtClean="0">
                <a:latin typeface="微軟正黑體" panose="020B0604030504040204" pitchFamily="34" charset="-120"/>
                <a:ea typeface="微軟正黑體" panose="020B0604030504040204" pitchFamily="34" charset="-120"/>
              </a:rPr>
              <a:t>放款資料</a:t>
            </a:r>
            <a:endParaRPr lang="en-US" altLang="zh-TW" sz="1600" dirty="0" smtClean="0">
              <a:latin typeface="微軟正黑體" panose="020B0604030504040204" pitchFamily="34" charset="-120"/>
              <a:ea typeface="微軟正黑體" panose="020B0604030504040204" pitchFamily="34" charset="-120"/>
            </a:endParaRPr>
          </a:p>
          <a:p>
            <a:pPr lvl="1"/>
            <a:r>
              <a:rPr lang="zh-TW" altLang="en-US" sz="1600" dirty="0" smtClean="0">
                <a:latin typeface="微軟正黑體" panose="020B0604030504040204" pitchFamily="34" charset="-120"/>
                <a:ea typeface="微軟正黑體" panose="020B0604030504040204" pitchFamily="34" charset="-120"/>
              </a:rPr>
              <a:t>總</a:t>
            </a:r>
            <a:r>
              <a:rPr lang="zh-TW" altLang="en-US" sz="1600" dirty="0">
                <a:latin typeface="微軟正黑體" panose="020B0604030504040204" pitchFamily="34" charset="-120"/>
                <a:ea typeface="微軟正黑體" panose="020B0604030504040204" pitchFamily="34" charset="-120"/>
              </a:rPr>
              <a:t>結</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b="1" dirty="0" smtClean="0">
                <a:solidFill>
                  <a:srgbClr val="002060"/>
                </a:solidFill>
              </a:rPr>
              <a:t>未來</a:t>
            </a:r>
            <a:r>
              <a:rPr lang="zh-TW" altLang="en-US" sz="2200" b="1" dirty="0">
                <a:solidFill>
                  <a:srgbClr val="002060"/>
                </a:solidFill>
              </a:rPr>
              <a:t>期許</a:t>
            </a:r>
            <a:endParaRPr lang="en-US" altLang="zh-TW" sz="1600" b="1" dirty="0" smtClean="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sz="2000" b="1" dirty="0" smtClean="0"/>
              <a:t>評估標準</a:t>
            </a:r>
            <a:endParaRPr lang="en-US" altLang="zh-TW" sz="2000" b="1" dirty="0"/>
          </a:p>
          <a:p>
            <a:pPr lvl="1"/>
            <a:r>
              <a:rPr lang="zh-TW" altLang="en-US" sz="1600" dirty="0" smtClean="0">
                <a:latin typeface="微軟正黑體" panose="020B0604030504040204" pitchFamily="34" charset="-120"/>
                <a:ea typeface="微軟正黑體" panose="020B0604030504040204" pitchFamily="34" charset="-120"/>
              </a:rPr>
              <a:t>均</a:t>
            </a:r>
            <a:r>
              <a:rPr lang="zh-TW" altLang="en-US" sz="1600" dirty="0">
                <a:latin typeface="微軟正黑體" panose="020B0604030504040204" pitchFamily="34" charset="-120"/>
                <a:ea typeface="微軟正黑體" panose="020B0604030504040204" pitchFamily="34" charset="-120"/>
              </a:rPr>
              <a:t>方</a:t>
            </a:r>
            <a:r>
              <a:rPr lang="zh-TW" altLang="en-US" sz="1600" dirty="0" smtClean="0">
                <a:latin typeface="微軟正黑體" panose="020B0604030504040204" pitchFamily="34" charset="-120"/>
                <a:ea typeface="微軟正黑體" panose="020B0604030504040204" pitchFamily="34" charset="-120"/>
              </a:rPr>
              <a:t>誤差</a:t>
            </a:r>
            <a:r>
              <a:rPr lang="en-US" altLang="zh-TW" sz="1600" dirty="0" smtClean="0">
                <a:latin typeface="微軟正黑體" panose="020B0604030504040204" pitchFamily="34" charset="-120"/>
                <a:ea typeface="微軟正黑體" panose="020B0604030504040204" pitchFamily="34" charset="-120"/>
              </a:rPr>
              <a:t>(MSE)</a:t>
            </a:r>
            <a:r>
              <a:rPr lang="zh-TW" altLang="en-US" sz="1600" dirty="0" smtClean="0">
                <a:latin typeface="微軟正黑體" panose="020B0604030504040204" pitchFamily="34" charset="-120"/>
                <a:ea typeface="微軟正黑體" panose="020B0604030504040204" pitchFamily="34" charset="-120"/>
              </a:rPr>
              <a:t>：用真實</a:t>
            </a:r>
            <a:r>
              <a:rPr lang="zh-TW" altLang="en-US" sz="1600" dirty="0">
                <a:latin typeface="微軟正黑體" panose="020B0604030504040204" pitchFamily="34" charset="-120"/>
                <a:ea typeface="微軟正黑體" panose="020B0604030504040204" pitchFamily="34" charset="-120"/>
              </a:rPr>
              <a:t>值</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預測</a:t>
            </a:r>
            <a:r>
              <a:rPr lang="zh-TW" altLang="en-US" sz="1600" dirty="0" smtClean="0">
                <a:latin typeface="微軟正黑體" panose="020B0604030504040204" pitchFamily="34" charset="-120"/>
                <a:ea typeface="微軟正黑體" panose="020B0604030504040204" pitchFamily="34" charset="-120"/>
              </a:rPr>
              <a:t>值，然後</a:t>
            </a:r>
            <a:r>
              <a:rPr lang="zh-TW" altLang="en-US" sz="1600" dirty="0">
                <a:latin typeface="微軟正黑體" panose="020B0604030504040204" pitchFamily="34" charset="-120"/>
                <a:ea typeface="微軟正黑體" panose="020B0604030504040204" pitchFamily="34" charset="-120"/>
              </a:rPr>
              <a:t>平方之後求和</a:t>
            </a:r>
            <a:r>
              <a:rPr lang="zh-TW" altLang="en-US" sz="1600" dirty="0" smtClean="0">
                <a:latin typeface="微軟正黑體" panose="020B0604030504040204" pitchFamily="34" charset="-120"/>
                <a:ea typeface="微軟正黑體" panose="020B0604030504040204" pitchFamily="34" charset="-120"/>
              </a:rPr>
              <a:t>平均，計算</a:t>
            </a:r>
            <a:r>
              <a:rPr lang="zh-TW" altLang="en-US" sz="1600" dirty="0">
                <a:latin typeface="微軟正黑體" panose="020B0604030504040204" pitchFamily="34" charset="-120"/>
                <a:ea typeface="微軟正黑體" panose="020B0604030504040204" pitchFamily="34" charset="-120"/>
              </a:rPr>
              <a:t>損失</a:t>
            </a:r>
            <a:r>
              <a:rPr lang="zh-TW" altLang="en-US" sz="1600" dirty="0" smtClean="0">
                <a:latin typeface="微軟正黑體" panose="020B0604030504040204" pitchFamily="34" charset="-120"/>
                <a:ea typeface="微軟正黑體" panose="020B0604030504040204" pitchFamily="34" charset="-120"/>
              </a:rPr>
              <a:t>值</a:t>
            </a:r>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pPr lvl="1"/>
            <a:endParaRPr lang="en-US" altLang="zh-TW" dirty="0" smtClean="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pPr lvl="1"/>
            <a:r>
              <a:rPr lang="zh-TW" altLang="en-US" sz="1600" b="1" dirty="0" smtClean="0">
                <a:solidFill>
                  <a:srgbClr val="FF0000"/>
                </a:solidFill>
                <a:latin typeface="微軟正黑體" panose="020B0604030504040204" pitchFamily="34" charset="-120"/>
                <a:ea typeface="微軟正黑體" panose="020B0604030504040204" pitchFamily="34" charset="-120"/>
              </a:rPr>
              <a:t>均方根誤差</a:t>
            </a:r>
            <a:r>
              <a:rPr lang="en-US" altLang="zh-TW" sz="1600" b="1" dirty="0">
                <a:solidFill>
                  <a:srgbClr val="FF0000"/>
                </a:solidFill>
                <a:latin typeface="微軟正黑體" panose="020B0604030504040204" pitchFamily="34" charset="-120"/>
                <a:ea typeface="微軟正黑體" panose="020B0604030504040204" pitchFamily="34" charset="-120"/>
              </a:rPr>
              <a:t>(</a:t>
            </a:r>
            <a:r>
              <a:rPr lang="en-US" altLang="zh-TW" sz="1600" b="1" dirty="0" smtClean="0">
                <a:solidFill>
                  <a:srgbClr val="FF0000"/>
                </a:solidFill>
                <a:latin typeface="微軟正黑體" panose="020B0604030504040204" pitchFamily="34" charset="-120"/>
                <a:ea typeface="微軟正黑體" panose="020B0604030504040204" pitchFamily="34" charset="-120"/>
              </a:rPr>
              <a:t>RMSE)</a:t>
            </a:r>
            <a:r>
              <a:rPr lang="zh-TW" altLang="en-US" sz="1600" dirty="0" smtClean="0">
                <a:solidFill>
                  <a:srgbClr val="FF0000"/>
                </a:solidFill>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MSE</a:t>
            </a:r>
            <a:r>
              <a:rPr lang="zh-TW" altLang="en-US" sz="1600" dirty="0" smtClean="0">
                <a:latin typeface="微軟正黑體" panose="020B0604030504040204" pitchFamily="34" charset="-120"/>
                <a:ea typeface="微軟正黑體" panose="020B0604030504040204" pitchFamily="34" charset="-120"/>
              </a:rPr>
              <a:t>開根號，使得與預測結果同一級別</a:t>
            </a:r>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r>
              <a:rPr lang="zh-TW" altLang="en-US" sz="1600" b="1" dirty="0" smtClean="0">
                <a:solidFill>
                  <a:srgbClr val="FF0000"/>
                </a:solidFill>
                <a:latin typeface="微軟正黑體" panose="020B0604030504040204" pitchFamily="34" charset="-120"/>
                <a:ea typeface="微軟正黑體" panose="020B0604030504040204" pitchFamily="34" charset="-120"/>
              </a:rPr>
              <a:t>決定係數</a:t>
            </a:r>
            <a:r>
              <a:rPr lang="en-US" altLang="zh-TW" sz="1600" b="1" dirty="0">
                <a:solidFill>
                  <a:srgbClr val="FF0000"/>
                </a:solidFill>
                <a:latin typeface="微軟正黑體" panose="020B0604030504040204" pitchFamily="34" charset="-120"/>
                <a:ea typeface="微軟正黑體" panose="020B0604030504040204" pitchFamily="34" charset="-120"/>
              </a:rPr>
              <a:t>(</a:t>
            </a:r>
            <a:r>
              <a:rPr lang="en-US" altLang="zh-TW" sz="1600" b="1" dirty="0" smtClean="0">
                <a:solidFill>
                  <a:srgbClr val="FF0000"/>
                </a:solidFill>
                <a:latin typeface="微軟正黑體" panose="020B0604030504040204" pitchFamily="34" charset="-120"/>
                <a:ea typeface="微軟正黑體" panose="020B0604030504040204" pitchFamily="34" charset="-120"/>
              </a:rPr>
              <a:t>R Squared)</a:t>
            </a:r>
            <a:r>
              <a:rPr lang="zh-TW" altLang="en-US" sz="1600" dirty="0" smtClean="0">
                <a:solidFill>
                  <a:srgbClr val="FF0000"/>
                </a:solidFill>
                <a:latin typeface="微軟正黑體" panose="020B0604030504040204" pitchFamily="34" charset="-120"/>
                <a:ea typeface="微軟正黑體" panose="020B0604030504040204" pitchFamily="34" charset="-120"/>
              </a:rPr>
              <a:t>：</a:t>
            </a:r>
            <a:r>
              <a:rPr lang="zh-TW" altLang="en-US" sz="1600" dirty="0" smtClean="0">
                <a:latin typeface="微軟正黑體" panose="020B0604030504040204" pitchFamily="34" charset="-120"/>
                <a:ea typeface="微軟正黑體" panose="020B0604030504040204" pitchFamily="34" charset="-120"/>
              </a:rPr>
              <a:t>主要作用是評估模型對因變量</a:t>
            </a:r>
            <a:r>
              <a:rPr lang="en-US" altLang="zh-TW" sz="1600" dirty="0" smtClean="0">
                <a:latin typeface="微軟正黑體" panose="020B0604030504040204" pitchFamily="34" charset="-120"/>
                <a:ea typeface="微軟正黑體" panose="020B0604030504040204" pitchFamily="34" charset="-120"/>
              </a:rPr>
              <a:t>y</a:t>
            </a:r>
            <a:r>
              <a:rPr lang="zh-TW" altLang="en-US" sz="1600" dirty="0" smtClean="0">
                <a:latin typeface="微軟正黑體" panose="020B0604030504040204" pitchFamily="34" charset="-120"/>
                <a:ea typeface="微軟正黑體" panose="020B0604030504040204" pitchFamily="34" charset="-120"/>
              </a:rPr>
              <a:t>產生變化的解釋程度，取值範圍為</a:t>
            </a:r>
            <a:r>
              <a:rPr lang="en-US" altLang="zh-TW" sz="1600" dirty="0" smtClean="0">
                <a:latin typeface="微軟正黑體" panose="020B0604030504040204" pitchFamily="34" charset="-120"/>
                <a:ea typeface="微軟正黑體" panose="020B0604030504040204" pitchFamily="34" charset="-120"/>
              </a:rPr>
              <a:t>0~1</a:t>
            </a:r>
            <a:r>
              <a:rPr lang="zh-TW" altLang="en-US" sz="1600" dirty="0" smtClean="0">
                <a:latin typeface="微軟正黑體" panose="020B0604030504040204" pitchFamily="34" charset="-120"/>
                <a:ea typeface="微軟正黑體" panose="020B0604030504040204" pitchFamily="34" charset="-120"/>
              </a:rPr>
              <a:t>，愈接近</a:t>
            </a:r>
            <a:r>
              <a:rPr lang="en-US" altLang="zh-TW" sz="1600" dirty="0" smtClean="0">
                <a:latin typeface="微軟正黑體" panose="020B0604030504040204" pitchFamily="34" charset="-120"/>
                <a:ea typeface="微軟正黑體" panose="020B0604030504040204" pitchFamily="34" charset="-120"/>
              </a:rPr>
              <a:t>1</a:t>
            </a:r>
            <a:r>
              <a:rPr lang="zh-TW" altLang="en-US" sz="1600" dirty="0" smtClean="0">
                <a:latin typeface="微軟正黑體" panose="020B0604030504040204" pitchFamily="34" charset="-120"/>
                <a:ea typeface="微軟正黑體" panose="020B0604030504040204" pitchFamily="34" charset="-120"/>
              </a:rPr>
              <a:t>，代表此模型愈有解釋能力</a:t>
            </a:r>
          </a:p>
          <a:p>
            <a:pPr lvl="1"/>
            <a:endParaRPr lang="zh-TW" altLang="en-US"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en-US" altLang="zh-TW" sz="1600" dirty="0">
              <a:latin typeface="微軟正黑體" panose="020B0604030504040204" pitchFamily="34" charset="-120"/>
              <a:ea typeface="微軟正黑體" panose="020B0604030504040204" pitchFamily="34" charset="-120"/>
            </a:endParaRPr>
          </a:p>
          <a:p>
            <a:pPr lvl="1"/>
            <a:endParaRPr lang="en-US" altLang="zh-TW" sz="1600" dirty="0" smtClean="0">
              <a:latin typeface="微軟正黑體" panose="020B0604030504040204" pitchFamily="34" charset="-120"/>
              <a:ea typeface="微軟正黑體" panose="020B0604030504040204" pitchFamily="34" charset="-120"/>
            </a:endParaRPr>
          </a:p>
          <a:p>
            <a:pPr lvl="1"/>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內容版面配置區 2"/>
          <p:cNvSpPr>
            <a:spLocks noGrp="1"/>
          </p:cNvSpPr>
          <p:nvPr>
            <p:ph sz="quarter" idx="10"/>
          </p:nvPr>
        </p:nvSpPr>
        <p:spPr bwMode="auto">
          <a:xfrm>
            <a:off x="601662" y="1196975"/>
            <a:ext cx="8290817"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sz="2000" b="1" dirty="0" err="1" smtClean="0"/>
              <a:t>Kaggle</a:t>
            </a:r>
            <a:r>
              <a:rPr lang="zh-TW" altLang="en-US" sz="2000" b="1" dirty="0" smtClean="0"/>
              <a:t>：一個</a:t>
            </a:r>
            <a:r>
              <a:rPr lang="zh-TW" altLang="en-US" sz="2000" b="1" dirty="0"/>
              <a:t>資料探勘與預測競賽的</a:t>
            </a:r>
            <a:r>
              <a:rPr lang="zh-TW" altLang="en-US" sz="2000" b="1" dirty="0" smtClean="0"/>
              <a:t>平台</a:t>
            </a:r>
            <a:endParaRPr lang="en-US" altLang="zh-TW" sz="2000" b="1" dirty="0" smtClean="0"/>
          </a:p>
          <a:p>
            <a:pPr marL="622300" lvl="1" indent="-239713"/>
            <a:r>
              <a:rPr lang="zh-TW" altLang="en-US" sz="1800" dirty="0">
                <a:latin typeface="微軟正黑體" panose="020B0604030504040204" pitchFamily="34" charset="-120"/>
                <a:ea typeface="微軟正黑體" panose="020B0604030504040204" pitchFamily="34" charset="-120"/>
              </a:rPr>
              <a:t>時常會提供一些高額</a:t>
            </a:r>
            <a:r>
              <a:rPr lang="zh-TW" altLang="en-US" sz="1800" dirty="0" smtClean="0">
                <a:latin typeface="微軟正黑體" panose="020B0604030504040204" pitchFamily="34" charset="-120"/>
                <a:ea typeface="微軟正黑體" panose="020B0604030504040204" pitchFamily="34" charset="-120"/>
              </a:rPr>
              <a:t>獎金</a:t>
            </a:r>
            <a:endParaRPr lang="en-US" altLang="zh-TW" dirty="0" smtClean="0"/>
          </a:p>
          <a:p>
            <a:pPr marL="622300" lvl="1" indent="-239713"/>
            <a:r>
              <a:rPr lang="zh-TW" altLang="en-US" sz="1800" dirty="0">
                <a:latin typeface="微軟正黑體" panose="020B0604030504040204" pitchFamily="34" charset="-120"/>
                <a:ea typeface="微軟正黑體" panose="020B0604030504040204" pitchFamily="34" charset="-120"/>
              </a:rPr>
              <a:t>可依據上面的資料進行</a:t>
            </a:r>
            <a:r>
              <a:rPr lang="zh-TW" altLang="en-US" sz="1800" dirty="0" smtClean="0">
                <a:latin typeface="微軟正黑體" panose="020B0604030504040204" pitchFamily="34" charset="-120"/>
                <a:ea typeface="微軟正黑體" panose="020B0604030504040204" pitchFamily="34" charset="-120"/>
              </a:rPr>
              <a:t>學習</a:t>
            </a:r>
            <a:endParaRPr lang="en-US" altLang="zh-TW" sz="1800" dirty="0" smtClean="0">
              <a:latin typeface="微軟正黑體" panose="020B0604030504040204" pitchFamily="34" charset="-120"/>
              <a:ea typeface="微軟正黑體" panose="020B0604030504040204" pitchFamily="34" charset="-120"/>
            </a:endParaRPr>
          </a:p>
          <a:p>
            <a:pPr marL="382587" lvl="1" indent="0">
              <a:buNone/>
            </a:pPr>
            <a:endParaRPr lang="en-US" altLang="zh-TW" sz="1800" dirty="0">
              <a:latin typeface="微軟正黑體" panose="020B0604030504040204" pitchFamily="34" charset="-120"/>
              <a:ea typeface="微軟正黑體" panose="020B0604030504040204" pitchFamily="34" charset="-120"/>
            </a:endParaRPr>
          </a:p>
          <a:p>
            <a:pPr marL="622300" lvl="1" indent="-239713"/>
            <a:endParaRPr lang="en-US" altLang="zh-TW" sz="1800" dirty="0" smtClean="0">
              <a:latin typeface="微軟正黑體" panose="020B0604030504040204" pitchFamily="34" charset="-120"/>
              <a:ea typeface="微軟正黑體" panose="020B0604030504040204" pitchFamily="34" charset="-120"/>
            </a:endParaRPr>
          </a:p>
          <a:p>
            <a:pPr marL="382587" lvl="1" indent="0">
              <a:buNone/>
            </a:pPr>
            <a:endParaRPr lang="en-US" altLang="zh-TW" sz="1800" dirty="0">
              <a:latin typeface="微軟正黑體" panose="020B0604030504040204" pitchFamily="34" charset="-120"/>
              <a:ea typeface="微軟正黑體" panose="020B0604030504040204" pitchFamily="34" charset="-120"/>
            </a:endParaRPr>
          </a:p>
          <a:p>
            <a:r>
              <a:rPr lang="zh-TW" altLang="en-US" sz="2000" b="1" dirty="0"/>
              <a:t>利用</a:t>
            </a:r>
            <a:r>
              <a:rPr lang="en-US" altLang="zh-TW" sz="2000" b="1" dirty="0" err="1"/>
              <a:t>Kaggle</a:t>
            </a:r>
            <a:r>
              <a:rPr lang="zh-TW" altLang="en-US" sz="2000" b="1" dirty="0"/>
              <a:t>上面的美國波士頓房價資料進行預測。</a:t>
            </a:r>
          </a:p>
        </p:txBody>
      </p:sp>
      <p:pic>
        <p:nvPicPr>
          <p:cNvPr id="11269" name="圖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0406" y="3645818"/>
            <a:ext cx="5266891" cy="302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4"/>
          <a:stretch>
            <a:fillRect/>
          </a:stretch>
        </p:blipFill>
        <p:spPr>
          <a:xfrm>
            <a:off x="1252765" y="2379808"/>
            <a:ext cx="6566866" cy="762774"/>
          </a:xfrm>
          <a:prstGeom prst="rect">
            <a:avLst/>
          </a:prstGeom>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smtClean="0"/>
              <a:t>資料集內共</a:t>
            </a:r>
            <a:r>
              <a:rPr lang="en-US" altLang="zh-TW" sz="2000" b="1" dirty="0"/>
              <a:t>81</a:t>
            </a:r>
            <a:r>
              <a:rPr lang="zh-TW" altLang="en-US" sz="2000" b="1" dirty="0"/>
              <a:t>個特徵值</a:t>
            </a:r>
            <a:r>
              <a:rPr lang="zh-TW" altLang="en-US" sz="2000" b="1" dirty="0" smtClean="0"/>
              <a:t>，列出</a:t>
            </a:r>
            <a:r>
              <a:rPr lang="en-US" altLang="zh-TW" sz="2000" b="1" dirty="0"/>
              <a:t>24</a:t>
            </a:r>
            <a:r>
              <a:rPr lang="zh-TW" altLang="en-US" sz="2000" b="1" dirty="0"/>
              <a:t>個常見</a:t>
            </a:r>
            <a:r>
              <a:rPr lang="zh-TW" altLang="en-US" sz="2000" b="1" dirty="0" smtClean="0"/>
              <a:t>的特徵值</a:t>
            </a:r>
            <a:endParaRPr lang="zh-TW" altLang="en-US" sz="2000" b="1" dirty="0"/>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437420581"/>
              </p:ext>
            </p:extLst>
          </p:nvPr>
        </p:nvGraphicFramePr>
        <p:xfrm>
          <a:off x="611188" y="1604961"/>
          <a:ext cx="3673475" cy="4600317"/>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682360108"/>
                  </a:ext>
                </a:extLst>
              </a:tr>
              <a:tr h="32134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總面積</a:t>
                      </a:r>
                    </a:p>
                  </a:txBody>
                  <a:tcPr marL="91470" marR="91470" marT="45719" marB="45719"/>
                </a:tc>
                <a:extLst>
                  <a:ext uri="{0D108BD9-81ED-4DB2-BD59-A6C34878D82A}">
                    <a16:rowId xmlns:a16="http://schemas.microsoft.com/office/drawing/2014/main" val="4251809650"/>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134134593"/>
              </p:ext>
            </p:extLst>
          </p:nvPr>
        </p:nvGraphicFramePr>
        <p:xfrm>
          <a:off x="4607719" y="1593558"/>
          <a:ext cx="3842945" cy="4622895"/>
        </p:xfrm>
        <a:graphic>
          <a:graphicData uri="http://schemas.openxmlformats.org/drawingml/2006/table">
            <a:tbl>
              <a:tblPr firstRow="1" bandRow="1">
                <a:tableStyleId>{5C22544A-7EE6-4342-B048-85BDC9FD1C3A}</a:tableStyleId>
              </a:tblPr>
              <a:tblGrid>
                <a:gridCol w="1434450">
                  <a:extLst>
                    <a:ext uri="{9D8B030D-6E8A-4147-A177-3AD203B41FA5}">
                      <a16:colId xmlns:a16="http://schemas.microsoft.com/office/drawing/2014/main" val="696999527"/>
                    </a:ext>
                  </a:extLst>
                </a:gridCol>
                <a:gridCol w="2408495">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18667">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40">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微軟正黑體" panose="020B0604030504040204" pitchFamily="34" charset="-120"/>
                          <a:ea typeface="微軟正黑體" panose="020B0604030504040204" pitchFamily="34" charset="-120"/>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r h="385262">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Functional</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實用等級</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14475693"/>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400" b="1" dirty="0"/>
              <a:t>處理特徵值</a:t>
            </a:r>
            <a:endParaRPr lang="en-US" altLang="zh-TW" sz="2400" b="1" dirty="0"/>
          </a:p>
          <a:p>
            <a:pPr lvl="1"/>
            <a:r>
              <a:rPr lang="zh-CN" altLang="en-US" sz="2000" b="1" dirty="0" smtClean="0">
                <a:solidFill>
                  <a:srgbClr val="0033CC"/>
                </a:solidFill>
                <a:latin typeface="微軟正黑體" panose="020B0604030504040204" pitchFamily="34" charset="-120"/>
                <a:ea typeface="微軟正黑體" panose="020B0604030504040204" pitchFamily="34" charset="-120"/>
              </a:rPr>
              <a:t>查看</a:t>
            </a:r>
            <a:r>
              <a:rPr lang="zh-TW" altLang="en-US" sz="2000" b="1" dirty="0" smtClean="0">
                <a:solidFill>
                  <a:srgbClr val="0033CC"/>
                </a:solidFill>
                <a:latin typeface="微軟正黑體" panose="020B0604030504040204" pitchFamily="34" charset="-120"/>
                <a:ea typeface="微軟正黑體" panose="020B0604030504040204" pitchFamily="34" charset="-120"/>
              </a:rPr>
              <a:t>每個特徵值的構成</a:t>
            </a:r>
            <a:r>
              <a:rPr lang="en-US" altLang="zh-TW" sz="2000" b="1" dirty="0" smtClean="0">
                <a:solidFill>
                  <a:srgbClr val="0033CC"/>
                </a:solidFill>
                <a:latin typeface="微軟正黑體" panose="020B0604030504040204" pitchFamily="34" charset="-120"/>
                <a:ea typeface="微軟正黑體" panose="020B0604030504040204" pitchFamily="34" charset="-120"/>
              </a:rPr>
              <a:t>(</a:t>
            </a:r>
            <a:r>
              <a:rPr lang="zh-TW" altLang="en-US" sz="2000" b="1" dirty="0" smtClean="0">
                <a:solidFill>
                  <a:srgbClr val="0033CC"/>
                </a:solidFill>
                <a:latin typeface="微軟正黑體" panose="020B0604030504040204" pitchFamily="34" charset="-120"/>
                <a:ea typeface="微軟正黑體" panose="020B0604030504040204" pitchFamily="34" charset="-120"/>
              </a:rPr>
              <a:t>數字、字串</a:t>
            </a:r>
            <a:r>
              <a:rPr lang="en-US" altLang="zh-TW" sz="2000" b="1" dirty="0" smtClean="0">
                <a:solidFill>
                  <a:srgbClr val="0033CC"/>
                </a:solidFill>
                <a:latin typeface="微軟正黑體" panose="020B0604030504040204" pitchFamily="34" charset="-120"/>
                <a:ea typeface="微軟正黑體" panose="020B0604030504040204" pitchFamily="34" charset="-120"/>
              </a:rPr>
              <a:t>)</a:t>
            </a:r>
            <a:endParaRPr lang="zh-CN" altLang="en-US" sz="2000" b="1" dirty="0">
              <a:solidFill>
                <a:srgbClr val="0033CC"/>
              </a:solidFill>
              <a:latin typeface="微軟正黑體" panose="020B0604030504040204" pitchFamily="34" charset="-120"/>
              <a:ea typeface="微軟正黑體" panose="020B0604030504040204" pitchFamily="34" charset="-120"/>
            </a:endParaRPr>
          </a:p>
          <a:p>
            <a:pPr lvl="1"/>
            <a:r>
              <a:rPr lang="zh-CN" altLang="en-US" sz="2000" b="1" dirty="0">
                <a:solidFill>
                  <a:srgbClr val="0033CC"/>
                </a:solidFill>
                <a:latin typeface="微軟正黑體" panose="020B0604030504040204" pitchFamily="34" charset="-120"/>
                <a:ea typeface="微軟正黑體" panose="020B0604030504040204" pitchFamily="34" charset="-120"/>
              </a:rPr>
              <a:t>查看</a:t>
            </a:r>
            <a:r>
              <a:rPr lang="zh-CN" altLang="en-US" sz="2000" b="1" dirty="0" smtClean="0">
                <a:solidFill>
                  <a:srgbClr val="0033CC"/>
                </a:solidFill>
                <a:latin typeface="微軟正黑體" panose="020B0604030504040204" pitchFamily="34" charset="-120"/>
                <a:ea typeface="微軟正黑體" panose="020B0604030504040204" pitchFamily="34" charset="-120"/>
              </a:rPr>
              <a:t>每</a:t>
            </a:r>
            <a:r>
              <a:rPr lang="zh-TW" altLang="en-US" sz="2000" b="1" dirty="0" smtClean="0">
                <a:solidFill>
                  <a:srgbClr val="0033CC"/>
                </a:solidFill>
                <a:latin typeface="微軟正黑體" panose="020B0604030504040204" pitchFamily="34" charset="-120"/>
                <a:ea typeface="微軟正黑體" panose="020B0604030504040204" pitchFamily="34" charset="-120"/>
              </a:rPr>
              <a:t>個特徵</a:t>
            </a:r>
            <a:r>
              <a:rPr lang="zh-TW" altLang="en-US" sz="2000" b="1" dirty="0">
                <a:solidFill>
                  <a:srgbClr val="0033CC"/>
                </a:solidFill>
                <a:latin typeface="微軟正黑體" panose="020B0604030504040204" pitchFamily="34" charset="-120"/>
                <a:ea typeface="微軟正黑體" panose="020B0604030504040204" pitchFamily="34" charset="-120"/>
              </a:rPr>
              <a:t>值</a:t>
            </a:r>
            <a:r>
              <a:rPr lang="zh-CN" altLang="en-US" sz="2000" b="1" dirty="0" smtClean="0">
                <a:solidFill>
                  <a:srgbClr val="0033CC"/>
                </a:solidFill>
                <a:latin typeface="微軟正黑體" panose="020B0604030504040204" pitchFamily="34" charset="-120"/>
                <a:ea typeface="微軟正黑體" panose="020B0604030504040204" pitchFamily="34" charset="-120"/>
              </a:rPr>
              <a:t>的</a:t>
            </a:r>
            <a:r>
              <a:rPr lang="zh-CN" altLang="en-US" sz="2000" b="1" dirty="0">
                <a:solidFill>
                  <a:srgbClr val="0033CC"/>
                </a:solidFill>
                <a:latin typeface="微軟正黑體" panose="020B0604030504040204" pitchFamily="34" charset="-120"/>
                <a:ea typeface="微軟正黑體" panose="020B0604030504040204" pitchFamily="34" charset="-120"/>
              </a:rPr>
              <a:t>分布</a:t>
            </a:r>
          </a:p>
          <a:p>
            <a:pPr lvl="1"/>
            <a:r>
              <a:rPr lang="zh-TW" altLang="en-US" sz="2000" b="1" dirty="0" smtClean="0">
                <a:solidFill>
                  <a:srgbClr val="0033CC"/>
                </a:solidFill>
                <a:latin typeface="微軟正黑體" panose="020B0604030504040204" pitchFamily="34" charset="-120"/>
                <a:ea typeface="微軟正黑體" panose="020B0604030504040204" pitchFamily="34" charset="-120"/>
              </a:rPr>
              <a:t>填補缺失值</a:t>
            </a:r>
            <a:endParaRPr lang="en-US" altLang="zh-TW" sz="2000" b="1" dirty="0">
              <a:solidFill>
                <a:srgbClr val="0033CC"/>
              </a:solidFill>
              <a:latin typeface="微軟正黑體" panose="020B0604030504040204" pitchFamily="34" charset="-120"/>
              <a:ea typeface="微軟正黑體" panose="020B0604030504040204" pitchFamily="34" charset="-120"/>
            </a:endParaRPr>
          </a:p>
          <a:p>
            <a:pPr lvl="2"/>
            <a:r>
              <a:rPr lang="zh-TW" altLang="en-US" sz="1800" dirty="0" smtClean="0">
                <a:latin typeface="微軟正黑體" panose="020B0604030504040204" pitchFamily="34" charset="-120"/>
                <a:ea typeface="微軟正黑體" panose="020B0604030504040204" pitchFamily="34" charset="-120"/>
              </a:rPr>
              <a:t>資料夾內有</a:t>
            </a:r>
            <a:r>
              <a:rPr lang="en-US" altLang="zh-TW" sz="1800" dirty="0" smtClean="0">
                <a:latin typeface="微軟正黑體" panose="020B0604030504040204" pitchFamily="34" charset="-120"/>
                <a:ea typeface="微軟正黑體" panose="020B0604030504040204" pitchFamily="34" charset="-120"/>
              </a:rPr>
              <a:t>35</a:t>
            </a:r>
            <a:r>
              <a:rPr lang="zh-TW" altLang="en-US" sz="1800" dirty="0" smtClean="0">
                <a:latin typeface="微軟正黑體" panose="020B0604030504040204" pitchFamily="34" charset="-120"/>
                <a:ea typeface="微軟正黑體" panose="020B0604030504040204" pitchFamily="34" charset="-120"/>
              </a:rPr>
              <a:t>個特徵值須處理空值問題</a:t>
            </a:r>
            <a:endParaRPr lang="en-US" altLang="zh-TW" sz="1800" dirty="0" smtClean="0">
              <a:latin typeface="微軟正黑體" panose="020B0604030504040204" pitchFamily="34" charset="-120"/>
              <a:ea typeface="微軟正黑體" panose="020B0604030504040204" pitchFamily="34" charset="-120"/>
            </a:endParaRPr>
          </a:p>
          <a:p>
            <a:pPr lvl="3">
              <a:buFont typeface="Wingdings" panose="05000000000000000000" pitchFamily="2" charset="2"/>
              <a:buChar char="ü"/>
            </a:pPr>
            <a:r>
              <a:rPr lang="zh-TW" altLang="en-US" sz="1800" dirty="0" smtClean="0">
                <a:latin typeface="微軟正黑體" panose="020B0604030504040204" pitchFamily="34" charset="-120"/>
                <a:ea typeface="微軟正黑體" panose="020B0604030504040204" pitchFamily="34" charset="-120"/>
              </a:rPr>
              <a:t>數字：平均值寫入</a:t>
            </a:r>
            <a:endParaRPr lang="en-US" altLang="zh-TW" sz="1800" dirty="0">
              <a:latin typeface="微軟正黑體" panose="020B0604030504040204" pitchFamily="34" charset="-120"/>
              <a:ea typeface="微軟正黑體" panose="020B0604030504040204" pitchFamily="34" charset="-120"/>
            </a:endParaRPr>
          </a:p>
          <a:p>
            <a:pPr lvl="3">
              <a:buFont typeface="Wingdings" panose="05000000000000000000" pitchFamily="2" charset="2"/>
              <a:buChar char="ü"/>
            </a:pPr>
            <a:r>
              <a:rPr lang="zh-TW" altLang="en-US" sz="1800" dirty="0" smtClean="0">
                <a:latin typeface="微軟正黑體" panose="020B0604030504040204" pitchFamily="34" charset="-120"/>
                <a:ea typeface="微軟正黑體" panose="020B0604030504040204" pitchFamily="34" charset="-120"/>
              </a:rPr>
              <a:t>字串：以</a:t>
            </a:r>
            <a:r>
              <a:rPr lang="zh-TW" altLang="en-US" sz="1800" dirty="0">
                <a:latin typeface="微軟正黑體" panose="020B0604030504040204" pitchFamily="34" charset="-120"/>
                <a:ea typeface="微軟正黑體" panose="020B0604030504040204" pitchFamily="34" charset="-120"/>
              </a:rPr>
              <a:t>最常出現的字回</a:t>
            </a:r>
            <a:r>
              <a:rPr lang="zh-TW" altLang="en-US" sz="1800" dirty="0" smtClean="0">
                <a:latin typeface="微軟正黑體" panose="020B0604030504040204" pitchFamily="34" charset="-120"/>
                <a:ea typeface="微軟正黑體" panose="020B0604030504040204" pitchFamily="34" charset="-120"/>
              </a:rPr>
              <a:t>寫</a:t>
            </a:r>
            <a:endParaRPr lang="en-US" altLang="zh-TW" sz="1800" dirty="0" smtClean="0">
              <a:latin typeface="微軟正黑體" panose="020B0604030504040204" pitchFamily="34" charset="-120"/>
              <a:ea typeface="微軟正黑體" panose="020B0604030504040204" pitchFamily="34" charset="-120"/>
            </a:endParaRPr>
          </a:p>
          <a:p>
            <a:pPr lvl="1"/>
            <a:r>
              <a:rPr lang="zh-TW" altLang="en-US" sz="2000" b="1" dirty="0" smtClean="0">
                <a:solidFill>
                  <a:srgbClr val="0033CC"/>
                </a:solidFill>
                <a:latin typeface="微軟正黑體" panose="020B0604030504040204" pitchFamily="34" charset="-120"/>
                <a:ea typeface="微軟正黑體" panose="020B0604030504040204" pitchFamily="34" charset="-120"/>
              </a:rPr>
              <a:t>刪除異常值</a:t>
            </a:r>
            <a:endParaRPr lang="en-US" altLang="zh-TW" sz="2000" b="1" dirty="0" smtClean="0">
              <a:solidFill>
                <a:srgbClr val="0033CC"/>
              </a:solidFill>
              <a:latin typeface="微軟正黑體" panose="020B0604030504040204" pitchFamily="34" charset="-120"/>
              <a:ea typeface="微軟正黑體" panose="020B0604030504040204" pitchFamily="34" charset="-120"/>
            </a:endParaRPr>
          </a:p>
          <a:p>
            <a:pPr lvl="2"/>
            <a:r>
              <a:rPr lang="zh-TW" altLang="en-US" sz="1800" dirty="0" smtClean="0">
                <a:latin typeface="微軟正黑體" panose="020B0604030504040204" pitchFamily="34" charset="-120"/>
                <a:ea typeface="微軟正黑體" panose="020B0604030504040204" pitchFamily="34" charset="-120"/>
              </a:rPr>
              <a:t>刪除</a:t>
            </a:r>
            <a:r>
              <a:rPr lang="en-US" altLang="zh-TW" sz="1800" kern="1200" dirty="0" err="1" smtClean="0">
                <a:latin typeface="微軟正黑體" panose="020B0604030504040204" pitchFamily="34" charset="-120"/>
                <a:ea typeface="微軟正黑體" panose="020B0604030504040204" pitchFamily="34" charset="-120"/>
              </a:rPr>
              <a:t>GrLivArea</a:t>
            </a:r>
            <a:r>
              <a:rPr lang="en-US" altLang="zh-TW" sz="1800" kern="1200" dirty="0" smtClean="0">
                <a:latin typeface="微軟正黑體" panose="020B0604030504040204" pitchFamily="34" charset="-120"/>
                <a:ea typeface="微軟正黑體" panose="020B0604030504040204" pitchFamily="34" charset="-120"/>
              </a:rPr>
              <a:t>(</a:t>
            </a:r>
            <a:r>
              <a:rPr lang="zh-TW" altLang="zh-TW" sz="1800" kern="1200" dirty="0">
                <a:latin typeface="微軟正黑體" panose="020B0604030504040204" pitchFamily="34" charset="-120"/>
                <a:ea typeface="微軟正黑體" panose="020B0604030504040204" pitchFamily="34" charset="-120"/>
              </a:rPr>
              <a:t>地面上可</a:t>
            </a:r>
            <a:r>
              <a:rPr lang="zh-TW" altLang="zh-TW" sz="1800" kern="1200" dirty="0" smtClean="0">
                <a:latin typeface="微軟正黑體" panose="020B0604030504040204" pitchFamily="34" charset="-120"/>
                <a:ea typeface="微軟正黑體" panose="020B0604030504040204" pitchFamily="34" charset="-120"/>
              </a:rPr>
              <a:t>居住</a:t>
            </a:r>
            <a:r>
              <a:rPr lang="en-US" altLang="zh-TW" sz="1800" kern="1200" dirty="0" smtClean="0">
                <a:latin typeface="微軟正黑體" panose="020B0604030504040204" pitchFamily="34" charset="-120"/>
                <a:ea typeface="微軟正黑體" panose="020B0604030504040204" pitchFamily="34" charset="-120"/>
              </a:rPr>
              <a:t/>
            </a:r>
            <a:br>
              <a:rPr lang="en-US" altLang="zh-TW" sz="1800" kern="1200" dirty="0" smtClean="0">
                <a:latin typeface="微軟正黑體" panose="020B0604030504040204" pitchFamily="34" charset="-120"/>
                <a:ea typeface="微軟正黑體" panose="020B0604030504040204" pitchFamily="34" charset="-120"/>
              </a:rPr>
            </a:br>
            <a:r>
              <a:rPr lang="zh-TW" altLang="zh-TW" sz="1800" kern="1200" dirty="0" smtClean="0">
                <a:latin typeface="微軟正黑體" panose="020B0604030504040204" pitchFamily="34" charset="-120"/>
                <a:ea typeface="微軟正黑體" panose="020B0604030504040204" pitchFamily="34" charset="-120"/>
              </a:rPr>
              <a:t>面積</a:t>
            </a:r>
            <a:r>
              <a:rPr lang="en-US" altLang="zh-TW" sz="1800" kern="1200" dirty="0" smtClean="0">
                <a:latin typeface="微軟正黑體" panose="020B0604030504040204" pitchFamily="34" charset="-120"/>
                <a:ea typeface="微軟正黑體" panose="020B0604030504040204" pitchFamily="34" charset="-120"/>
              </a:rPr>
              <a:t>)</a:t>
            </a:r>
            <a:r>
              <a:rPr lang="zh-TW" altLang="en-US" sz="1800" kern="1200" dirty="0" smtClean="0">
                <a:latin typeface="微軟正黑體" panose="020B0604030504040204" pitchFamily="34" charset="-120"/>
                <a:ea typeface="微軟正黑體" panose="020B0604030504040204" pitchFamily="34" charset="-120"/>
              </a:rPr>
              <a:t>上的離群值</a:t>
            </a:r>
            <a:endParaRPr lang="en-US" altLang="zh-TW" sz="1800" dirty="0" smtClean="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5292080" y="3631918"/>
            <a:ext cx="3630390" cy="2831954"/>
          </a:xfrm>
          <a:prstGeom prst="rect">
            <a:avLst/>
          </a:prstGeom>
        </p:spPr>
      </p:pic>
      <p:sp>
        <p:nvSpPr>
          <p:cNvPr id="6" name="橢圓 5"/>
          <p:cNvSpPr/>
          <p:nvPr/>
        </p:nvSpPr>
        <p:spPr bwMode="auto">
          <a:xfrm>
            <a:off x="7997665"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sz="2000" b="1" dirty="0"/>
              <a:t>列出特徵值與房價的相關性</a:t>
            </a:r>
            <a:endParaRPr lang="en-US" altLang="zh-TW" sz="2000" b="1" dirty="0"/>
          </a:p>
          <a:p>
            <a:r>
              <a:rPr lang="zh-TW" altLang="en-US" sz="2000" b="1" dirty="0">
                <a:solidFill>
                  <a:srgbClr val="0033CC"/>
                </a:solidFill>
              </a:rPr>
              <a:t>數值越接近</a:t>
            </a:r>
            <a:r>
              <a:rPr lang="en-US" altLang="zh-TW" sz="2000" b="1" dirty="0">
                <a:solidFill>
                  <a:srgbClr val="0033CC"/>
                </a:solidFill>
              </a:rPr>
              <a:t>1</a:t>
            </a:r>
            <a:r>
              <a:rPr lang="zh-TW" altLang="en-US" sz="2000" b="1" dirty="0">
                <a:solidFill>
                  <a:srgbClr val="0033CC"/>
                </a:solidFill>
              </a:rPr>
              <a:t>相關性越高</a:t>
            </a:r>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4269384796"/>
              </p:ext>
            </p:extLst>
          </p:nvPr>
        </p:nvGraphicFramePr>
        <p:xfrm>
          <a:off x="6066540" y="1154435"/>
          <a:ext cx="3077460" cy="5595615"/>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nchor="ctr"/>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總面積</a:t>
                      </a:r>
                      <a:r>
                        <a:rPr lang="en-US" altLang="zh-TW" sz="1200" dirty="0" err="1" smtClean="0">
                          <a:latin typeface="微軟正黑體" panose="020B0604030504040204" pitchFamily="34" charset="-120"/>
                          <a:ea typeface="微軟正黑體" panose="020B0604030504040204" pitchFamily="34" charset="-120"/>
                        </a:rPr>
                        <a:t>totalArea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64726202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0.82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車庫數量</a:t>
                      </a:r>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0.68</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建造年分</a:t>
                      </a:r>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097007977"/>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0.59</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797501867"/>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624427046"/>
                  </a:ext>
                </a:extLst>
              </a:tr>
              <a:tr h="360091">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 </a:t>
                      </a:r>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857185032"/>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859432940"/>
                  </a:ext>
                </a:extLst>
              </a:tr>
              <a:tr h="360091">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51797562"/>
                  </a:ext>
                </a:extLst>
              </a:tr>
              <a:tr h="360091">
                <a:tc>
                  <a:txBody>
                    <a:bodyPr/>
                    <a:lstStyle/>
                    <a:p>
                      <a:pPr marL="0" marR="0" lvl="0" indent="0" algn="l" defTabSz="914400" rtl="0" eaLnBrk="1" fontAlgn="auto" latinLnBrk="0" hangingPunct="1">
                        <a:lnSpc>
                          <a:spcPct val="115000"/>
                        </a:lnSpc>
                        <a:spcBef>
                          <a:spcPts val="600"/>
                        </a:spcBef>
                        <a:spcAft>
                          <a:spcPts val="0"/>
                        </a:spcAft>
                        <a:buClrTx/>
                        <a:buSzPts val="3000"/>
                        <a:buFontTx/>
                        <a:buNone/>
                        <a:tabLst/>
                        <a:defRPr/>
                      </a:pPr>
                      <a:r>
                        <a:rPr lang="zh-TW" altLang="en-US" sz="1200" dirty="0" smtClean="0">
                          <a:latin typeface="微軟正黑體" panose="020B0604030504040204" pitchFamily="34" charset="-120"/>
                          <a:ea typeface="微軟正黑體" panose="020B0604030504040204" pitchFamily="34" charset="-120"/>
                        </a:rPr>
                        <a:t>開放式門廊面積</a:t>
                      </a: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092770663"/>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0.46</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0.42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604321030"/>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5" name="圖片 4"/>
          <p:cNvPicPr>
            <a:picLocks noChangeAspect="1"/>
          </p:cNvPicPr>
          <p:nvPr/>
        </p:nvPicPr>
        <p:blipFill>
          <a:blip r:embed="rId2"/>
          <a:stretch>
            <a:fillRect/>
          </a:stretch>
        </p:blipFill>
        <p:spPr>
          <a:xfrm>
            <a:off x="214511" y="1919017"/>
            <a:ext cx="5774395" cy="4967161"/>
          </a:xfrm>
          <a:prstGeom prst="rect">
            <a:avLst/>
          </a:prstGeom>
        </p:spPr>
      </p:pic>
      <p:sp>
        <p:nvSpPr>
          <p:cNvPr id="7" name="矩形 6"/>
          <p:cNvSpPr/>
          <p:nvPr/>
        </p:nvSpPr>
        <p:spPr bwMode="auto">
          <a:xfrm>
            <a:off x="683568" y="1845618"/>
            <a:ext cx="360040" cy="4904432"/>
          </a:xfrm>
          <a:prstGeom prst="rect">
            <a:avLst/>
          </a:prstGeom>
          <a:noFill/>
          <a:ln w="2857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rgbClr val="FFFF00"/>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sz="2000" b="1" dirty="0"/>
              <a:t>採用線性回歸建立</a:t>
            </a:r>
            <a:r>
              <a:rPr lang="zh-TW" altLang="en-US" sz="2000" b="1" dirty="0" smtClean="0"/>
              <a:t>模型</a:t>
            </a:r>
            <a:endParaRPr lang="en-US" altLang="zh-TW" dirty="0" smtClean="0"/>
          </a:p>
          <a:p>
            <a:endParaRPr lang="en-US" altLang="zh-TW" sz="2000" b="1" dirty="0"/>
          </a:p>
          <a:p>
            <a:r>
              <a:rPr lang="zh-TW" altLang="en-US" sz="2000" b="1" dirty="0" smtClean="0"/>
              <a:t>結果分析</a:t>
            </a:r>
            <a:endParaRPr lang="en-US" altLang="zh-TW" sz="2000" b="1" dirty="0"/>
          </a:p>
          <a:p>
            <a:pPr lvl="1"/>
            <a:r>
              <a:rPr lang="zh-TW" altLang="en-US" sz="1800" dirty="0" smtClean="0">
                <a:latin typeface="微軟正黑體" panose="020B0604030504040204" pitchFamily="34" charset="-120"/>
                <a:ea typeface="微軟正黑體" panose="020B0604030504040204" pitchFamily="34" charset="-120"/>
              </a:rPr>
              <a:t>均方根誤差</a:t>
            </a:r>
            <a:r>
              <a:rPr lang="en-US" altLang="zh-TW" sz="1800" dirty="0" smtClean="0">
                <a:latin typeface="微軟正黑體" panose="020B0604030504040204" pitchFamily="34" charset="-120"/>
                <a:ea typeface="微軟正黑體" panose="020B0604030504040204" pitchFamily="34" charset="-120"/>
              </a:rPr>
              <a:t>(RMSE)</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35638</a:t>
            </a:r>
          </a:p>
          <a:p>
            <a:pPr lvl="1"/>
            <a:r>
              <a:rPr lang="zh-TW" altLang="en-US" sz="1800" dirty="0" smtClean="0">
                <a:latin typeface="微軟正黑體" panose="020B0604030504040204" pitchFamily="34" charset="-120"/>
                <a:ea typeface="微軟正黑體" panose="020B0604030504040204" pitchFamily="34" charset="-120"/>
              </a:rPr>
              <a:t>決定係數</a:t>
            </a:r>
            <a:r>
              <a:rPr lang="en-US" altLang="zh-TW" sz="1800" dirty="0" smtClean="0">
                <a:latin typeface="微軟正黑體" panose="020B0604030504040204" pitchFamily="34" charset="-120"/>
                <a:ea typeface="微軟正黑體" panose="020B0604030504040204" pitchFamily="34" charset="-120"/>
              </a:rPr>
              <a:t>(R Squared)</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0.82</a:t>
            </a:r>
            <a:endParaRPr lang="en-US" altLang="zh-TW" sz="1800" dirty="0" smtClean="0">
              <a:latin typeface="微軟正黑體" panose="020B0604030504040204" pitchFamily="34" charset="-120"/>
              <a:ea typeface="微軟正黑體" panose="020B0604030504040204" pitchFamily="34" charset="-120"/>
            </a:endParaRP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clrChange>
              <a:clrFrom>
                <a:srgbClr val="FFFFFF"/>
              </a:clrFrom>
              <a:clrTo>
                <a:srgbClr val="FFFFFF">
                  <a:alpha val="0"/>
                </a:srgbClr>
              </a:clrTo>
            </a:clrChange>
          </a:blip>
          <a:stretch>
            <a:fillRect/>
          </a:stretch>
        </p:blipFill>
        <p:spPr>
          <a:xfrm>
            <a:off x="2555776" y="2820731"/>
            <a:ext cx="5535091" cy="363339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clrChange>
              <a:clrFrom>
                <a:srgbClr val="FFFFFF"/>
              </a:clrFrom>
              <a:clrTo>
                <a:srgbClr val="FFFFFF">
                  <a:alpha val="0"/>
                </a:srgbClr>
              </a:clrTo>
            </a:clrChange>
          </a:blip>
          <a:stretch>
            <a:fillRect/>
          </a:stretch>
        </p:blipFill>
        <p:spPr>
          <a:xfrm>
            <a:off x="2407917" y="2735114"/>
            <a:ext cx="5980507" cy="3768686"/>
          </a:xfrm>
          <a:prstGeom prst="rect">
            <a:avLst/>
          </a:prstGeom>
        </p:spPr>
      </p:pic>
      <p:sp>
        <p:nvSpPr>
          <p:cNvPr id="3" name="內容版面配置區 2"/>
          <p:cNvSpPr>
            <a:spLocks noGrp="1"/>
          </p:cNvSpPr>
          <p:nvPr>
            <p:ph sz="quarter" idx="10"/>
          </p:nvPr>
        </p:nvSpPr>
        <p:spPr/>
        <p:txBody>
          <a:bodyPr/>
          <a:lstStyle/>
          <a:p>
            <a:r>
              <a:rPr lang="zh-TW" altLang="en-US" sz="2000" b="1" dirty="0"/>
              <a:t>採用</a:t>
            </a:r>
            <a:r>
              <a:rPr lang="en-US" altLang="zh-TW" sz="2000" b="1" dirty="0" err="1" smtClean="0"/>
              <a:t>XGBoost</a:t>
            </a:r>
            <a:r>
              <a:rPr lang="zh-TW" altLang="en-US" sz="2000" b="1" dirty="0" smtClean="0"/>
              <a:t>演算</a:t>
            </a:r>
            <a:r>
              <a:rPr lang="zh-TW" altLang="en-US" sz="2000" b="1" dirty="0"/>
              <a:t>法</a:t>
            </a:r>
            <a:endParaRPr lang="en-US" altLang="zh-TW" sz="2000" b="1" dirty="0"/>
          </a:p>
          <a:p>
            <a:endParaRPr lang="en-US" altLang="zh-TW" sz="2000" b="1" dirty="0"/>
          </a:p>
          <a:p>
            <a:r>
              <a:rPr lang="zh-TW" altLang="en-US" sz="2000" b="1" dirty="0" smtClean="0"/>
              <a:t>結果分析</a:t>
            </a:r>
            <a:endParaRPr lang="en-US" altLang="zh-TW" sz="2000" b="1" dirty="0"/>
          </a:p>
          <a:p>
            <a:pPr lvl="1"/>
            <a:r>
              <a:rPr lang="zh-TW" altLang="en-US" sz="1800" dirty="0">
                <a:latin typeface="微軟正黑體" panose="020B0604030504040204" pitchFamily="34" charset="-120"/>
                <a:ea typeface="微軟正黑體" panose="020B0604030504040204" pitchFamily="34" charset="-120"/>
              </a:rPr>
              <a:t>均方根誤差</a:t>
            </a:r>
            <a:r>
              <a:rPr lang="en-US" altLang="zh-TW"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RMSE)</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30263</a:t>
            </a:r>
            <a:endParaRPr lang="en-US" altLang="zh-TW" sz="1800" dirty="0">
              <a:solidFill>
                <a:srgbClr val="FF0000"/>
              </a:solidFill>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決定係數</a:t>
            </a:r>
            <a:r>
              <a:rPr lang="en-US" altLang="zh-TW" sz="1800" dirty="0">
                <a:latin typeface="微軟正黑體" panose="020B0604030504040204" pitchFamily="34" charset="-120"/>
                <a:ea typeface="微軟正黑體" panose="020B0604030504040204" pitchFamily="34" charset="-120"/>
              </a:rPr>
              <a:t>(R </a:t>
            </a:r>
            <a:r>
              <a:rPr lang="en-US" altLang="zh-TW" sz="1800" dirty="0" smtClean="0">
                <a:latin typeface="微軟正黑體" panose="020B0604030504040204" pitchFamily="34" charset="-120"/>
                <a:ea typeface="微軟正黑體" panose="020B0604030504040204" pitchFamily="34" charset="-120"/>
              </a:rPr>
              <a:t>Squared)</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0.87</a:t>
            </a:r>
            <a:endParaRPr lang="en-US" altLang="zh-TW" sz="1800" dirty="0">
              <a:solidFill>
                <a:srgbClr val="FF0000"/>
              </a:solidFill>
              <a:latin typeface="微軟正黑體" panose="020B0604030504040204" pitchFamily="34" charset="-120"/>
              <a:ea typeface="微軟正黑體" panose="020B0604030504040204" pitchFamily="34" charset="-120"/>
            </a:endParaRPr>
          </a:p>
        </p:txBody>
      </p:sp>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9815" y="3702541"/>
            <a:ext cx="7200800" cy="951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sz="2000" b="1" dirty="0"/>
              <a:t>顯示預測</a:t>
            </a:r>
            <a:r>
              <a:rPr lang="zh-TW" altLang="en-US" sz="2000" b="1" dirty="0" smtClean="0"/>
              <a:t>值</a:t>
            </a:r>
            <a:endParaRPr lang="en-US" altLang="zh-TW" sz="2000"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sz="2000" b="1" dirty="0">
                <a:solidFill>
                  <a:srgbClr val="0033CC"/>
                </a:solidFill>
              </a:rPr>
              <a:t>線性回歸</a:t>
            </a:r>
            <a:r>
              <a:rPr lang="zh-TW" altLang="en-US" sz="2000" b="1" dirty="0"/>
              <a:t>上傳</a:t>
            </a:r>
            <a:r>
              <a:rPr lang="en-US" altLang="zh-TW" sz="2000" b="1" dirty="0" err="1"/>
              <a:t>Kaggle</a:t>
            </a:r>
            <a:r>
              <a:rPr lang="zh-TW" altLang="en-US" sz="2000" b="1" dirty="0" smtClean="0"/>
              <a:t>結果</a:t>
            </a:r>
            <a:r>
              <a:rPr lang="zh-TW" altLang="en-US" dirty="0"/>
              <a:t>：</a:t>
            </a:r>
            <a:r>
              <a:rPr lang="zh-TW" altLang="en-US" dirty="0" smtClean="0"/>
              <a:t>排名</a:t>
            </a:r>
            <a:r>
              <a:rPr lang="en-US" altLang="zh-TW" dirty="0" smtClean="0"/>
              <a:t>:</a:t>
            </a:r>
            <a:r>
              <a:rPr lang="en-US" altLang="zh-TW" dirty="0" smtClean="0">
                <a:solidFill>
                  <a:srgbClr val="FF0000"/>
                </a:solidFill>
              </a:rPr>
              <a:t>3257</a:t>
            </a:r>
            <a:r>
              <a:rPr lang="en-US" altLang="zh-TW" dirty="0" smtClean="0"/>
              <a:t>/5021</a:t>
            </a:r>
            <a:r>
              <a:rPr lang="zh-TW" altLang="en-US" dirty="0" smtClean="0"/>
              <a:t>，</a:t>
            </a:r>
            <a:r>
              <a:rPr lang="zh-TW" altLang="en-US" dirty="0"/>
              <a:t>分數</a:t>
            </a:r>
            <a:r>
              <a:rPr lang="en-US" altLang="zh-TW" dirty="0"/>
              <a:t>:</a:t>
            </a:r>
            <a:r>
              <a:rPr lang="en-US" altLang="zh-TW" dirty="0" smtClean="0">
                <a:solidFill>
                  <a:srgbClr val="FF0000"/>
                </a:solidFill>
              </a:rPr>
              <a:t>0.15158</a:t>
            </a:r>
            <a:r>
              <a:rPr lang="zh-TW" altLang="en-US" dirty="0" smtClean="0"/>
              <a:t>。</a:t>
            </a:r>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sz="2000" b="1" dirty="0" err="1">
                <a:solidFill>
                  <a:srgbClr val="0033CC"/>
                </a:solidFill>
              </a:rPr>
              <a:t>XGBoost</a:t>
            </a:r>
            <a:r>
              <a:rPr lang="zh-TW" altLang="en-US" sz="2000" b="1" dirty="0"/>
              <a:t>上傳</a:t>
            </a:r>
            <a:r>
              <a:rPr lang="en-US" altLang="zh-TW" sz="2000" b="1" dirty="0" err="1"/>
              <a:t>Kaggle</a:t>
            </a:r>
            <a:r>
              <a:rPr lang="zh-TW" altLang="en-US" sz="2000" b="1" dirty="0" smtClean="0"/>
              <a:t>結果</a:t>
            </a:r>
            <a:r>
              <a:rPr lang="zh-TW" altLang="en-US" dirty="0"/>
              <a:t>：</a:t>
            </a:r>
            <a:r>
              <a:rPr lang="zh-TW" altLang="en-US" dirty="0" smtClean="0"/>
              <a:t>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4"/>
          <a:stretch>
            <a:fillRect/>
          </a:stretch>
        </p:blipFill>
        <p:spPr>
          <a:xfrm>
            <a:off x="2843808" y="1177310"/>
            <a:ext cx="2808312" cy="1895227"/>
          </a:xfrm>
          <a:prstGeom prst="rect">
            <a:avLst/>
          </a:prstGeom>
        </p:spPr>
      </p:pic>
      <p:pic>
        <p:nvPicPr>
          <p:cNvPr id="6" name="圖片 5"/>
          <p:cNvPicPr>
            <a:picLocks noChangeAspect="1"/>
          </p:cNvPicPr>
          <p:nvPr/>
        </p:nvPicPr>
        <p:blipFill>
          <a:blip r:embed="rId5"/>
          <a:stretch>
            <a:fillRect/>
          </a:stretch>
        </p:blipFill>
        <p:spPr>
          <a:xfrm>
            <a:off x="1053374" y="5343136"/>
            <a:ext cx="7200800" cy="1038986"/>
          </a:xfrm>
          <a:prstGeom prst="rect">
            <a:avLst/>
          </a:prstGeom>
        </p:spPr>
      </p:pic>
      <p:sp>
        <p:nvSpPr>
          <p:cNvPr id="8" name="矩形 7"/>
          <p:cNvSpPr/>
          <p:nvPr/>
        </p:nvSpPr>
        <p:spPr bwMode="auto">
          <a:xfrm>
            <a:off x="1115616" y="3769571"/>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9" name="矩形 8"/>
          <p:cNvSpPr/>
          <p:nvPr/>
        </p:nvSpPr>
        <p:spPr bwMode="auto">
          <a:xfrm>
            <a:off x="6012160" y="3783426"/>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10" name="矩形 9"/>
          <p:cNvSpPr/>
          <p:nvPr/>
        </p:nvSpPr>
        <p:spPr bwMode="auto">
          <a:xfrm>
            <a:off x="1150616" y="5374010"/>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12" name="矩形 11"/>
          <p:cNvSpPr/>
          <p:nvPr/>
        </p:nvSpPr>
        <p:spPr bwMode="auto">
          <a:xfrm>
            <a:off x="6047160" y="5387865"/>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a:t>利用</a:t>
            </a:r>
            <a:r>
              <a:rPr lang="zh-TW" altLang="en-US" sz="2000" b="1" dirty="0">
                <a:solidFill>
                  <a:srgbClr val="0033CC"/>
                </a:solidFill>
              </a:rPr>
              <a:t>放款現行的資料</a:t>
            </a:r>
            <a:r>
              <a:rPr lang="zh-TW" altLang="en-US" sz="2000" b="1" dirty="0"/>
              <a:t>進行分析與模型</a:t>
            </a:r>
            <a:r>
              <a:rPr lang="zh-TW" altLang="en-US" sz="2000" b="1" dirty="0" smtClean="0"/>
              <a:t>建置</a:t>
            </a:r>
            <a:endParaRPr lang="en-US" altLang="zh-TW" dirty="0" smtClean="0"/>
          </a:p>
          <a:p>
            <a:pPr lvl="1"/>
            <a:r>
              <a:rPr lang="zh-TW" altLang="en-US" sz="1800" dirty="0">
                <a:latin typeface="微軟正黑體" panose="020B0604030504040204" pitchFamily="34" charset="-120"/>
                <a:ea typeface="微軟正黑體" panose="020B0604030504040204" pitchFamily="34" charset="-120"/>
              </a:rPr>
              <a:t>預測鑑定價格</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資料</a:t>
            </a:r>
            <a:r>
              <a:rPr lang="zh-TW" altLang="en-US" sz="1800" dirty="0" smtClean="0">
                <a:latin typeface="微軟正黑體" panose="020B0604030504040204" pitchFamily="34" charset="-120"/>
                <a:ea typeface="微軟正黑體" panose="020B0604030504040204" pitchFamily="34" charset="-120"/>
              </a:rPr>
              <a:t>來源：徵</a:t>
            </a:r>
            <a:r>
              <a:rPr lang="zh-TW" altLang="en-US" sz="1800" dirty="0">
                <a:latin typeface="微軟正黑體" panose="020B0604030504040204" pitchFamily="34" charset="-120"/>
                <a:ea typeface="微軟正黑體" panose="020B0604030504040204" pitchFamily="34" charset="-120"/>
              </a:rPr>
              <a:t>授信系統資料</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不動產估價</a:t>
            </a:r>
            <a:r>
              <a:rPr lang="zh-TW" altLang="en-US" sz="1800" dirty="0" smtClean="0">
                <a:latin typeface="微軟正黑體" panose="020B0604030504040204" pitchFamily="34" charset="-120"/>
                <a:ea typeface="微軟正黑體" panose="020B0604030504040204" pitchFamily="34" charset="-120"/>
              </a:rPr>
              <a:t>報告書</a:t>
            </a:r>
            <a:endParaRPr lang="en-US" altLang="zh-TW" sz="1800" dirty="0">
              <a:latin typeface="微軟正黑體" panose="020B0604030504040204" pitchFamily="34" charset="-120"/>
              <a:ea typeface="微軟正黑體" panose="020B0604030504040204" pitchFamily="34" charset="-120"/>
            </a:endParaRPr>
          </a:p>
          <a:p>
            <a:pPr lvl="2"/>
            <a:r>
              <a:rPr lang="zh-TW" altLang="en-US" sz="1700" dirty="0">
                <a:solidFill>
                  <a:srgbClr val="0033CC"/>
                </a:solidFill>
                <a:latin typeface="微軟正黑體" panose="020B0604030504040204" pitchFamily="34" charset="-120"/>
                <a:ea typeface="微軟正黑體" panose="020B0604030504040204" pitchFamily="34" charset="-120"/>
              </a:rPr>
              <a:t>訓練</a:t>
            </a:r>
            <a:r>
              <a:rPr lang="zh-TW" altLang="en-US" sz="1700" dirty="0" smtClean="0">
                <a:solidFill>
                  <a:srgbClr val="0033CC"/>
                </a:solidFill>
                <a:latin typeface="微軟正黑體" panose="020B0604030504040204" pitchFamily="34" charset="-120"/>
                <a:ea typeface="微軟正黑體" panose="020B0604030504040204" pitchFamily="34" charset="-120"/>
              </a:rPr>
              <a:t>資料：</a:t>
            </a:r>
            <a:r>
              <a:rPr lang="en-US" altLang="zh-TW" sz="1700" dirty="0" smtClean="0">
                <a:solidFill>
                  <a:srgbClr val="0033CC"/>
                </a:solidFill>
                <a:latin typeface="微軟正黑體" panose="020B0604030504040204" pitchFamily="34" charset="-120"/>
                <a:ea typeface="微軟正黑體" panose="020B0604030504040204" pitchFamily="34" charset="-120"/>
              </a:rPr>
              <a:t>2017/07/01</a:t>
            </a:r>
            <a:r>
              <a:rPr lang="zh-TW" altLang="en-US" sz="1700" dirty="0">
                <a:solidFill>
                  <a:srgbClr val="0033CC"/>
                </a:solidFill>
                <a:latin typeface="微軟正黑體" panose="020B0604030504040204" pitchFamily="34" charset="-120"/>
                <a:ea typeface="微軟正黑體" panose="020B0604030504040204" pitchFamily="34" charset="-120"/>
              </a:rPr>
              <a:t>～</a:t>
            </a:r>
            <a:r>
              <a:rPr lang="en-US" altLang="zh-TW" sz="1700" dirty="0" smtClean="0">
                <a:solidFill>
                  <a:srgbClr val="0033CC"/>
                </a:solidFill>
                <a:latin typeface="微軟正黑體" panose="020B0604030504040204" pitchFamily="34" charset="-120"/>
                <a:ea typeface="微軟正黑體" panose="020B0604030504040204" pitchFamily="34" charset="-120"/>
              </a:rPr>
              <a:t>2019/12/31</a:t>
            </a:r>
            <a:r>
              <a:rPr lang="zh-TW" altLang="en-US" sz="1700" dirty="0" smtClean="0">
                <a:solidFill>
                  <a:srgbClr val="0033CC"/>
                </a:solidFill>
                <a:latin typeface="微軟正黑體" panose="020B0604030504040204" pitchFamily="34" charset="-120"/>
                <a:ea typeface="微軟正黑體" panose="020B0604030504040204" pitchFamily="34" charset="-120"/>
              </a:rPr>
              <a:t>，筆</a:t>
            </a:r>
            <a:r>
              <a:rPr lang="zh-TW" altLang="en-US" sz="1700" dirty="0">
                <a:solidFill>
                  <a:srgbClr val="0033CC"/>
                </a:solidFill>
                <a:latin typeface="微軟正黑體" panose="020B0604030504040204" pitchFamily="34" charset="-120"/>
                <a:ea typeface="微軟正黑體" panose="020B0604030504040204" pitchFamily="34" charset="-120"/>
              </a:rPr>
              <a:t>數</a:t>
            </a:r>
            <a:r>
              <a:rPr lang="en-US" altLang="zh-TW" sz="1700" dirty="0">
                <a:solidFill>
                  <a:srgbClr val="0033CC"/>
                </a:solidFill>
                <a:latin typeface="微軟正黑體" panose="020B0604030504040204" pitchFamily="34" charset="-120"/>
                <a:ea typeface="微軟正黑體" panose="020B0604030504040204" pitchFamily="34" charset="-120"/>
              </a:rPr>
              <a:t>:</a:t>
            </a:r>
            <a:r>
              <a:rPr lang="en-US" altLang="zh-TW" sz="1700" dirty="0" smtClean="0">
                <a:solidFill>
                  <a:srgbClr val="0033CC"/>
                </a:solidFill>
                <a:latin typeface="微軟正黑體" panose="020B0604030504040204" pitchFamily="34" charset="-120"/>
                <a:ea typeface="微軟正黑體" panose="020B0604030504040204" pitchFamily="34" charset="-120"/>
              </a:rPr>
              <a:t>4413</a:t>
            </a:r>
          </a:p>
          <a:p>
            <a:pPr lvl="2"/>
            <a:r>
              <a:rPr lang="zh-TW" altLang="en-US" sz="1700" dirty="0" smtClean="0">
                <a:solidFill>
                  <a:srgbClr val="0033CC"/>
                </a:solidFill>
                <a:latin typeface="微軟正黑體" panose="020B0604030504040204" pitchFamily="34" charset="-120"/>
                <a:ea typeface="微軟正黑體" panose="020B0604030504040204" pitchFamily="34" charset="-120"/>
              </a:rPr>
              <a:t>驗證資料：</a:t>
            </a:r>
            <a:r>
              <a:rPr lang="en-US" altLang="zh-TW" sz="1700" dirty="0" smtClean="0">
                <a:solidFill>
                  <a:srgbClr val="0033CC"/>
                </a:solidFill>
                <a:latin typeface="微軟正黑體" panose="020B0604030504040204" pitchFamily="34" charset="-120"/>
                <a:ea typeface="微軟正黑體" panose="020B0604030504040204" pitchFamily="34" charset="-120"/>
              </a:rPr>
              <a:t>2020/01/01</a:t>
            </a:r>
            <a:r>
              <a:rPr lang="zh-TW" altLang="en-US" sz="1700" dirty="0" smtClean="0">
                <a:solidFill>
                  <a:srgbClr val="0033CC"/>
                </a:solidFill>
                <a:latin typeface="微軟正黑體" panose="020B0604030504040204" pitchFamily="34" charset="-120"/>
                <a:ea typeface="微軟正黑體" panose="020B0604030504040204" pitchFamily="34" charset="-120"/>
              </a:rPr>
              <a:t>～</a:t>
            </a:r>
            <a:r>
              <a:rPr lang="en-US" altLang="zh-TW" sz="1700" dirty="0" smtClean="0">
                <a:solidFill>
                  <a:srgbClr val="0033CC"/>
                </a:solidFill>
                <a:latin typeface="微軟正黑體" panose="020B0604030504040204" pitchFamily="34" charset="-120"/>
                <a:ea typeface="微軟正黑體" panose="020B0604030504040204" pitchFamily="34" charset="-120"/>
              </a:rPr>
              <a:t>2020/7/20</a:t>
            </a:r>
            <a:r>
              <a:rPr lang="zh-TW" altLang="en-US" sz="1700" dirty="0" smtClean="0">
                <a:solidFill>
                  <a:srgbClr val="0033CC"/>
                </a:solidFill>
                <a:latin typeface="微軟正黑體" panose="020B0604030504040204" pitchFamily="34" charset="-120"/>
                <a:ea typeface="微軟正黑體" panose="020B0604030504040204" pitchFamily="34" charset="-120"/>
              </a:rPr>
              <a:t>，筆數</a:t>
            </a:r>
            <a:r>
              <a:rPr lang="en-US" altLang="zh-TW" sz="1700" dirty="0" smtClean="0">
                <a:solidFill>
                  <a:srgbClr val="0033CC"/>
                </a:solidFill>
                <a:latin typeface="微軟正黑體" panose="020B0604030504040204" pitchFamily="34" charset="-120"/>
                <a:ea typeface="微軟正黑體" panose="020B0604030504040204" pitchFamily="34" charset="-120"/>
              </a:rPr>
              <a:t>:831</a:t>
            </a:r>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2925738"/>
            <a:ext cx="7977879" cy="3656101"/>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smtClean="0"/>
              <a:t>資料集內共</a:t>
            </a:r>
            <a:r>
              <a:rPr lang="en-US" altLang="zh-TW" sz="2000" b="1" dirty="0"/>
              <a:t>21</a:t>
            </a:r>
            <a:r>
              <a:rPr lang="zh-TW" altLang="en-US" sz="2000" b="1" dirty="0"/>
              <a:t>個</a:t>
            </a:r>
            <a:r>
              <a:rPr lang="zh-TW" altLang="en-US" sz="2000" b="1" dirty="0" smtClean="0"/>
              <a:t>特徵值</a:t>
            </a:r>
            <a:endParaRPr lang="zh-TW" altLang="en-US" dirty="0" smtClean="0"/>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3392252586"/>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nchor="ctr"/>
                </a:tc>
                <a:tc>
                  <a:txBody>
                    <a:bodyPr/>
                    <a:lstStyle/>
                    <a:p>
                      <a:pPr algn="ctr"/>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nchor="ctr"/>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UseYear</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RoadWide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RegisterReason</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MaterialCode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BuildTotalLevel</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BuildLevel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所在樓層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buildRate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UsedState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StallPrice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3901495798"/>
              </p:ext>
            </p:extLst>
          </p:nvPr>
        </p:nvGraphicFramePr>
        <p:xfrm>
          <a:off x="4623991" y="1604961"/>
          <a:ext cx="3673475" cy="4554423"/>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nchor="ctr"/>
                </a:tc>
                <a:tc>
                  <a:txBody>
                    <a:bodyPr/>
                    <a:lstStyle/>
                    <a:p>
                      <a:pPr algn="ctr"/>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nchor="ctr"/>
                </a:tc>
                <a:extLst>
                  <a:ext uri="{0D108BD9-81ED-4DB2-BD59-A6C34878D82A}">
                    <a16:rowId xmlns:a16="http://schemas.microsoft.com/office/drawing/2014/main" val="1734248258"/>
                  </a:ext>
                </a:extLst>
              </a:tr>
              <a:tr h="319099">
                <a:tc>
                  <a:txBody>
                    <a:bodyPr/>
                    <a:lstStyle/>
                    <a:p>
                      <a:r>
                        <a:rPr lang="en-US" altLang="zh-TW" sz="1200" dirty="0" err="1" smtClean="0">
                          <a:latin typeface="微軟正黑體" panose="020B0604030504040204" pitchFamily="34" charset="-120"/>
                          <a:ea typeface="微軟正黑體" panose="020B0604030504040204" pitchFamily="34" charset="-120"/>
                        </a:rPr>
                        <a:t>StallNum</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latin typeface="微軟正黑體" panose="020B0604030504040204" pitchFamily="34" charset="-120"/>
                          <a:ea typeface="微軟正黑體" panose="020B0604030504040204" pitchFamily="34" charset="-120"/>
                        </a:rPr>
                        <a:t>StallAreaSize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latin typeface="微軟正黑體" panose="020B0604030504040204" pitchFamily="34" charset="-120"/>
                          <a:ea typeface="微軟正黑體" panose="020B0604030504040204" pitchFamily="34" charset="-120"/>
                        </a:rPr>
                        <a:t>ColAreaCode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TotalAreaSize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landSize</a:t>
                      </a:r>
                      <a:r>
                        <a:rPr lang="en-US" altLang="zh-TW" sz="1200" dirty="0" smtClean="0">
                          <a:latin typeface="微軟正黑體" panose="020B0604030504040204" pitchFamily="34" charset="-120"/>
                          <a:ea typeface="微軟正黑體" panose="020B0604030504040204" pitchFamily="34" charset="-120"/>
                        </a:rPr>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3"/>
          <a:stretch>
            <a:fillRect/>
          </a:stretch>
        </p:blipFill>
        <p:spPr>
          <a:xfrm>
            <a:off x="4972645" y="2795718"/>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pPr marL="342900" indent="-342900"/>
            <a:r>
              <a:rPr lang="zh-TW" altLang="en-US" sz="2400" b="1" dirty="0"/>
              <a:t>處理特徵值</a:t>
            </a:r>
            <a:endParaRPr lang="en-US" altLang="zh-TW" sz="2400" b="1" dirty="0"/>
          </a:p>
          <a:p>
            <a:pPr marL="742950" lvl="1" indent="-285750"/>
            <a:r>
              <a:rPr lang="zh-CN" altLang="en-US" sz="2000" b="1" dirty="0">
                <a:solidFill>
                  <a:srgbClr val="0033CC"/>
                </a:solidFill>
                <a:latin typeface="微軟正黑體" panose="020B0604030504040204" pitchFamily="34" charset="-120"/>
                <a:ea typeface="微軟正黑體" panose="020B0604030504040204" pitchFamily="34" charset="-120"/>
              </a:rPr>
              <a:t>查看</a:t>
            </a:r>
            <a:r>
              <a:rPr lang="zh-TW" altLang="en-US" sz="2000" b="1" dirty="0">
                <a:solidFill>
                  <a:srgbClr val="0033CC"/>
                </a:solidFill>
                <a:latin typeface="微軟正黑體" panose="020B0604030504040204" pitchFamily="34" charset="-120"/>
                <a:ea typeface="微軟正黑體" panose="020B0604030504040204" pitchFamily="34" charset="-120"/>
              </a:rPr>
              <a:t>每個特徵值的構成</a:t>
            </a:r>
            <a:r>
              <a:rPr lang="en-US" altLang="zh-TW" sz="2000" b="1" dirty="0">
                <a:solidFill>
                  <a:srgbClr val="0033CC"/>
                </a:solidFill>
                <a:latin typeface="微軟正黑體" panose="020B0604030504040204" pitchFamily="34" charset="-120"/>
                <a:ea typeface="微軟正黑體" panose="020B0604030504040204" pitchFamily="34" charset="-120"/>
              </a:rPr>
              <a:t>(</a:t>
            </a:r>
            <a:r>
              <a:rPr lang="zh-TW" altLang="en-US" sz="2000" b="1" dirty="0">
                <a:solidFill>
                  <a:srgbClr val="0033CC"/>
                </a:solidFill>
                <a:latin typeface="微軟正黑體" panose="020B0604030504040204" pitchFamily="34" charset="-120"/>
                <a:ea typeface="微軟正黑體" panose="020B0604030504040204" pitchFamily="34" charset="-120"/>
              </a:rPr>
              <a:t>數字、字串</a:t>
            </a:r>
            <a:r>
              <a:rPr lang="en-US" altLang="zh-TW" sz="2000" b="1" dirty="0">
                <a:solidFill>
                  <a:srgbClr val="0033CC"/>
                </a:solidFill>
                <a:latin typeface="微軟正黑體" panose="020B0604030504040204" pitchFamily="34" charset="-120"/>
                <a:ea typeface="微軟正黑體" panose="020B0604030504040204" pitchFamily="34" charset="-120"/>
              </a:rPr>
              <a:t>)</a:t>
            </a:r>
            <a:endParaRPr lang="zh-CN" altLang="en-US" sz="2000" b="1" dirty="0">
              <a:solidFill>
                <a:srgbClr val="0033CC"/>
              </a:solidFill>
              <a:latin typeface="微軟正黑體" panose="020B0604030504040204" pitchFamily="34" charset="-120"/>
              <a:ea typeface="微軟正黑體" panose="020B0604030504040204" pitchFamily="34" charset="-120"/>
            </a:endParaRPr>
          </a:p>
          <a:p>
            <a:pPr marL="742950" lvl="1" indent="-285750"/>
            <a:r>
              <a:rPr lang="zh-CN" altLang="en-US" sz="2000" b="1" dirty="0">
                <a:solidFill>
                  <a:srgbClr val="0033CC"/>
                </a:solidFill>
                <a:latin typeface="微軟正黑體" panose="020B0604030504040204" pitchFamily="34" charset="-120"/>
                <a:ea typeface="微軟正黑體" panose="020B0604030504040204" pitchFamily="34" charset="-120"/>
              </a:rPr>
              <a:t>查看每</a:t>
            </a:r>
            <a:r>
              <a:rPr lang="zh-TW" altLang="en-US" sz="2000" b="1" dirty="0">
                <a:solidFill>
                  <a:srgbClr val="0033CC"/>
                </a:solidFill>
                <a:latin typeface="微軟正黑體" panose="020B0604030504040204" pitchFamily="34" charset="-120"/>
                <a:ea typeface="微軟正黑體" panose="020B0604030504040204" pitchFamily="34" charset="-120"/>
              </a:rPr>
              <a:t>個特徵值</a:t>
            </a:r>
            <a:r>
              <a:rPr lang="zh-CN" altLang="en-US" sz="2000" b="1" dirty="0">
                <a:solidFill>
                  <a:srgbClr val="0033CC"/>
                </a:solidFill>
                <a:latin typeface="微軟正黑體" panose="020B0604030504040204" pitchFamily="34" charset="-120"/>
                <a:ea typeface="微軟正黑體" panose="020B0604030504040204" pitchFamily="34" charset="-120"/>
              </a:rPr>
              <a:t>的分布</a:t>
            </a:r>
          </a:p>
          <a:p>
            <a:pPr marL="742950" lvl="1" indent="-285750"/>
            <a:r>
              <a:rPr lang="zh-TW" altLang="en-US" sz="2000" b="1" dirty="0">
                <a:solidFill>
                  <a:srgbClr val="0033CC"/>
                </a:solidFill>
                <a:latin typeface="微軟正黑體" panose="020B0604030504040204" pitchFamily="34" charset="-120"/>
                <a:ea typeface="微軟正黑體" panose="020B0604030504040204" pitchFamily="34" charset="-120"/>
              </a:rPr>
              <a:t>填補缺失值</a:t>
            </a:r>
            <a:endParaRPr lang="en-US" altLang="zh-TW" sz="2000" b="1" dirty="0">
              <a:solidFill>
                <a:srgbClr val="0033CC"/>
              </a:solidFill>
              <a:latin typeface="微軟正黑體" panose="020B0604030504040204" pitchFamily="34" charset="-120"/>
              <a:ea typeface="微軟正黑體" panose="020B0604030504040204" pitchFamily="34" charset="-120"/>
            </a:endParaRPr>
          </a:p>
          <a:p>
            <a:pPr marL="1143000" lvl="2" indent="-228600"/>
            <a:r>
              <a:rPr lang="zh-TW" altLang="en-US" sz="1800" dirty="0">
                <a:latin typeface="微軟正黑體" panose="020B0604030504040204" pitchFamily="34" charset="-120"/>
                <a:ea typeface="微軟正黑體" panose="020B0604030504040204" pitchFamily="34" charset="-120"/>
              </a:rPr>
              <a:t>徵授信</a:t>
            </a:r>
            <a:r>
              <a:rPr lang="zh-TW" altLang="en-US" sz="1800" dirty="0" smtClean="0">
                <a:latin typeface="微軟正黑體" panose="020B0604030504040204" pitchFamily="34" charset="-120"/>
                <a:ea typeface="微軟正黑體" panose="020B0604030504040204" pitchFamily="34" charset="-120"/>
              </a:rPr>
              <a:t>系統</a:t>
            </a:r>
            <a:r>
              <a:rPr lang="en-US" altLang="zh-TW" sz="1800" dirty="0" smtClean="0">
                <a:latin typeface="微軟正黑體" panose="020B0604030504040204" pitchFamily="34" charset="-120"/>
                <a:ea typeface="微軟正黑體" panose="020B0604030504040204" pitchFamily="34" charset="-120"/>
              </a:rPr>
              <a:t>2017/07</a:t>
            </a:r>
            <a:r>
              <a:rPr lang="zh-TW" altLang="en-US" sz="1800" dirty="0" smtClean="0">
                <a:latin typeface="微軟正黑體" panose="020B0604030504040204" pitchFamily="34" charset="-120"/>
                <a:ea typeface="微軟正黑體" panose="020B0604030504040204" pitchFamily="34" charset="-120"/>
              </a:rPr>
              <a:t>上線</a:t>
            </a:r>
            <a:r>
              <a:rPr lang="zh-TW" altLang="en-US" sz="1800" dirty="0">
                <a:latin typeface="微軟正黑體" panose="020B0604030504040204" pitchFamily="34" charset="-120"/>
                <a:ea typeface="微軟正黑體" panose="020B0604030504040204" pitchFamily="34" charset="-120"/>
              </a:rPr>
              <a:t>，欄</a:t>
            </a:r>
            <a:r>
              <a:rPr lang="en-US" altLang="zh-TW" sz="1800" dirty="0">
                <a:latin typeface="微軟正黑體" panose="020B0604030504040204" pitchFamily="34" charset="-120"/>
                <a:ea typeface="微軟正黑體" panose="020B0604030504040204" pitchFamily="34" charset="-120"/>
              </a:rPr>
              <a:t/>
            </a:r>
            <a:br>
              <a:rPr lang="en-US" altLang="zh-TW" sz="1800" dirty="0">
                <a:latin typeface="微軟正黑體" panose="020B0604030504040204" pitchFamily="34" charset="-120"/>
                <a:ea typeface="微軟正黑體" panose="020B0604030504040204" pitchFamily="34" charset="-120"/>
              </a:rPr>
            </a:br>
            <a:r>
              <a:rPr lang="zh-TW" altLang="en-US" sz="1800" dirty="0">
                <a:latin typeface="微軟正黑體" panose="020B0604030504040204" pitchFamily="34" charset="-120"/>
                <a:ea typeface="微軟正黑體" panose="020B0604030504040204" pitchFamily="34" charset="-120"/>
              </a:rPr>
              <a:t>位設計</a:t>
            </a:r>
            <a:r>
              <a:rPr lang="zh-TW" altLang="en-US" sz="1800" dirty="0" smtClean="0">
                <a:latin typeface="微軟正黑體" panose="020B0604030504040204" pitchFamily="34" charset="-120"/>
                <a:ea typeface="微軟正黑體" panose="020B0604030504040204" pitchFamily="34" charset="-120"/>
              </a:rPr>
              <a:t>完整</a:t>
            </a:r>
            <a:r>
              <a:rPr lang="zh-TW" altLang="en-US" sz="1800" dirty="0">
                <a:latin typeface="微軟正黑體" panose="020B0604030504040204" pitchFamily="34" charset="-120"/>
                <a:ea typeface="微軟正黑體" panose="020B0604030504040204" pitchFamily="34" charset="-120"/>
              </a:rPr>
              <a:t>無</a:t>
            </a:r>
            <a:r>
              <a:rPr lang="zh-TW" altLang="en-US" sz="1800" dirty="0" smtClean="0">
                <a:latin typeface="微軟正黑體" panose="020B0604030504040204" pitchFamily="34" charset="-120"/>
                <a:ea typeface="微軟正黑體" panose="020B0604030504040204" pitchFamily="34" charset="-120"/>
              </a:rPr>
              <a:t>缺失</a:t>
            </a:r>
            <a:r>
              <a:rPr lang="zh-TW" altLang="en-US" sz="1800" dirty="0">
                <a:latin typeface="微軟正黑體" panose="020B0604030504040204" pitchFamily="34" charset="-120"/>
                <a:ea typeface="微軟正黑體" panose="020B0604030504040204" pitchFamily="34" charset="-120"/>
              </a:rPr>
              <a:t>值的</a:t>
            </a:r>
            <a:r>
              <a:rPr lang="zh-TW" altLang="en-US" sz="1800" dirty="0" smtClean="0">
                <a:latin typeface="微軟正黑體" panose="020B0604030504040204" pitchFamily="34" charset="-120"/>
                <a:ea typeface="微軟正黑體" panose="020B0604030504040204" pitchFamily="34" charset="-120"/>
              </a:rPr>
              <a:t>情況</a:t>
            </a:r>
            <a:endParaRPr lang="en-US" altLang="zh-TW" sz="1800" dirty="0">
              <a:latin typeface="微軟正黑體" panose="020B0604030504040204" pitchFamily="34" charset="-120"/>
              <a:ea typeface="微軟正黑體" panose="020B0604030504040204" pitchFamily="34" charset="-120"/>
            </a:endParaRPr>
          </a:p>
          <a:p>
            <a:pPr marL="742950" lvl="1" indent="-285750"/>
            <a:r>
              <a:rPr lang="zh-TW" altLang="en-US" sz="2000" b="1" dirty="0">
                <a:solidFill>
                  <a:srgbClr val="0033CC"/>
                </a:solidFill>
                <a:latin typeface="微軟正黑體" panose="020B0604030504040204" pitchFamily="34" charset="-120"/>
                <a:ea typeface="微軟正黑體" panose="020B0604030504040204" pitchFamily="34" charset="-120"/>
              </a:rPr>
              <a:t>刪除異常值</a:t>
            </a:r>
            <a:endParaRPr lang="en-US" altLang="zh-TW" sz="2000" b="1" dirty="0">
              <a:solidFill>
                <a:srgbClr val="0033CC"/>
              </a:solidFill>
              <a:latin typeface="微軟正黑體" panose="020B0604030504040204" pitchFamily="34" charset="-120"/>
              <a:ea typeface="微軟正黑體" panose="020B0604030504040204" pitchFamily="34" charset="-120"/>
            </a:endParaRPr>
          </a:p>
          <a:p>
            <a:pPr marL="1143000" lvl="2" indent="-228600"/>
            <a:r>
              <a:rPr lang="zh-TW" altLang="en-US" sz="1800" dirty="0">
                <a:latin typeface="微軟正黑體" panose="020B0604030504040204" pitchFamily="34" charset="-120"/>
                <a:ea typeface="微軟正黑體" panose="020B0604030504040204" pitchFamily="34" charset="-120"/>
              </a:rPr>
              <a:t>刪除</a:t>
            </a:r>
            <a:r>
              <a:rPr lang="en-US" altLang="zh-TW" sz="1800" dirty="0" err="1">
                <a:latin typeface="微軟正黑體" panose="020B0604030504040204" pitchFamily="34" charset="-120"/>
                <a:ea typeface="微軟正黑體" panose="020B0604030504040204" pitchFamily="34" charset="-120"/>
              </a:rPr>
              <a:t>CityCode</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都市別</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的離群</a:t>
            </a:r>
            <a:r>
              <a:rPr lang="zh-TW" altLang="en-US" sz="1800" dirty="0" smtClean="0">
                <a:latin typeface="微軟正黑體" panose="020B0604030504040204" pitchFamily="34" charset="-120"/>
                <a:ea typeface="微軟正黑體" panose="020B0604030504040204" pitchFamily="34" charset="-120"/>
              </a:rPr>
              <a:t>值</a:t>
            </a:r>
            <a:endParaRPr lang="en-US" altLang="zh-TW" sz="1800" dirty="0">
              <a:latin typeface="微軟正黑體" panose="020B0604030504040204" pitchFamily="34" charset="-120"/>
              <a:ea typeface="微軟正黑體" panose="020B0604030504040204" pitchFamily="34" charset="-120"/>
            </a:endParaRPr>
          </a:p>
          <a:p>
            <a:pPr marL="742950" lvl="1" indent="-285750"/>
            <a:endParaRPr lang="zh-TW" altLang="en-US" sz="2000" b="1" dirty="0">
              <a:solidFill>
                <a:srgbClr val="0033CC"/>
              </a:solidFill>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836741" y="3000758"/>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
        <p:nvSpPr>
          <p:cNvPr id="8" name="橢圓 7"/>
          <p:cNvSpPr/>
          <p:nvPr/>
        </p:nvSpPr>
        <p:spPr bwMode="auto">
          <a:xfrm>
            <a:off x="8619988" y="297279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b="1" dirty="0">
                <a:solidFill>
                  <a:srgbClr val="0033CC"/>
                </a:solidFill>
              </a:rPr>
              <a:t>數值越接近</a:t>
            </a:r>
            <a:r>
              <a:rPr lang="en-US" altLang="zh-TW" b="1" dirty="0">
                <a:solidFill>
                  <a:srgbClr val="0033CC"/>
                </a:solidFill>
              </a:rPr>
              <a:t>1</a:t>
            </a:r>
            <a:r>
              <a:rPr lang="zh-TW" altLang="en-US" b="1" dirty="0">
                <a:solidFill>
                  <a:srgbClr val="0033CC"/>
                </a:solidFill>
              </a:rPr>
              <a:t>相關性越高</a:t>
            </a:r>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2717902046"/>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nchor="ctr"/>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nchor="ctr"/>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err="1" smtClean="0">
                          <a:latin typeface="微軟正黑體" panose="020B0604030504040204" pitchFamily="34" charset="-120"/>
                          <a:ea typeface="微軟正黑體" panose="020B0604030504040204" pitchFamily="34" charset="-120"/>
                        </a:rPr>
                        <a:t>CityCode</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endPar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
        <p:nvSpPr>
          <p:cNvPr id="7" name="矩形 6"/>
          <p:cNvSpPr/>
          <p:nvPr/>
        </p:nvSpPr>
        <p:spPr bwMode="auto">
          <a:xfrm>
            <a:off x="755576" y="1824336"/>
            <a:ext cx="360040" cy="4904432"/>
          </a:xfrm>
          <a:prstGeom prst="rect">
            <a:avLst/>
          </a:prstGeom>
          <a:noFill/>
          <a:ln w="28575" cap="flat" cmpd="sng" algn="ctr">
            <a:solidFill>
              <a:srgbClr val="00B0F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rgbClr val="FFFF00"/>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05100" y="2709714"/>
            <a:ext cx="6112974" cy="3888432"/>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pPr marL="342900" indent="-342900"/>
            <a:r>
              <a:rPr lang="zh-TW" altLang="en-US" sz="2000" b="1" dirty="0"/>
              <a:t>採用線性回歸建立模型</a:t>
            </a:r>
            <a:endParaRPr lang="en-US" altLang="zh-TW" sz="2000" b="1" dirty="0"/>
          </a:p>
          <a:p>
            <a:pPr marL="342900" indent="-342900"/>
            <a:endParaRPr lang="en-US" altLang="zh-TW" sz="2000" b="1" dirty="0"/>
          </a:p>
          <a:p>
            <a:pPr marL="342900" indent="-342900"/>
            <a:r>
              <a:rPr lang="zh-TW" altLang="en-US" sz="2000" b="1" dirty="0"/>
              <a:t>結果分析</a:t>
            </a:r>
            <a:endParaRPr lang="en-US" altLang="zh-TW" sz="2000" b="1" dirty="0"/>
          </a:p>
          <a:p>
            <a:pPr marL="742950" lvl="1" indent="-285750"/>
            <a:r>
              <a:rPr lang="zh-TW" altLang="en-US" sz="1800" dirty="0">
                <a:latin typeface="微軟正黑體" panose="020B0604030504040204" pitchFamily="34" charset="-120"/>
                <a:ea typeface="微軟正黑體" panose="020B0604030504040204" pitchFamily="34" charset="-120"/>
              </a:rPr>
              <a:t>均方根誤差</a:t>
            </a:r>
            <a:r>
              <a:rPr lang="en-US" altLang="zh-TW"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RMSE)</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10353629</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一千多萬</a:t>
            </a:r>
            <a:r>
              <a:rPr lang="en-US" altLang="zh-TW" sz="1800" dirty="0">
                <a:latin typeface="微軟正黑體" panose="020B0604030504040204" pitchFamily="34" charset="-120"/>
                <a:ea typeface="微軟正黑體" panose="020B0604030504040204" pitchFamily="34" charset="-120"/>
              </a:rPr>
              <a:t>)</a:t>
            </a:r>
          </a:p>
          <a:p>
            <a:pPr marL="742950" lvl="1" indent="-285750"/>
            <a:r>
              <a:rPr lang="zh-TW" altLang="en-US" sz="1800" dirty="0">
                <a:latin typeface="微軟正黑體" panose="020B0604030504040204" pitchFamily="34" charset="-120"/>
                <a:ea typeface="微軟正黑體" panose="020B0604030504040204" pitchFamily="34" charset="-120"/>
              </a:rPr>
              <a:t>決定係數</a:t>
            </a:r>
            <a:r>
              <a:rPr lang="en-US" altLang="zh-TW" sz="1800" dirty="0">
                <a:latin typeface="微軟正黑體" panose="020B0604030504040204" pitchFamily="34" charset="-120"/>
                <a:ea typeface="微軟正黑體" panose="020B0604030504040204" pitchFamily="34" charset="-120"/>
              </a:rPr>
              <a:t>(R </a:t>
            </a:r>
            <a:r>
              <a:rPr lang="en-US" altLang="zh-TW" sz="1800" dirty="0" smtClean="0">
                <a:latin typeface="微軟正黑體" panose="020B0604030504040204" pitchFamily="34" charset="-120"/>
                <a:ea typeface="微軟正黑體" panose="020B0604030504040204" pitchFamily="34" charset="-120"/>
              </a:rPr>
              <a:t>Squared)</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0.35</a:t>
            </a:r>
            <a:endParaRPr lang="zh-TW" altLang="en-US" sz="1800" dirty="0">
              <a:solidFill>
                <a:srgbClr val="FF0000"/>
              </a:solidFill>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clrChange>
              <a:clrFrom>
                <a:srgbClr val="FFFFFF"/>
              </a:clrFrom>
              <a:clrTo>
                <a:srgbClr val="FFFFFF">
                  <a:alpha val="0"/>
                </a:srgbClr>
              </a:clrTo>
            </a:clrChange>
          </a:blip>
          <a:stretch>
            <a:fillRect/>
          </a:stretch>
        </p:blipFill>
        <p:spPr>
          <a:xfrm>
            <a:off x="2975124" y="2612306"/>
            <a:ext cx="5956371" cy="3888432"/>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lIns="76782" tIns="38391" rIns="76782" bIns="38391"/>
          <a:lstStyle/>
          <a:p>
            <a:pPr marL="342900" indent="-342900"/>
            <a:r>
              <a:rPr lang="zh-TW" altLang="en-US" sz="2000" b="1" dirty="0"/>
              <a:t>採用</a:t>
            </a:r>
            <a:r>
              <a:rPr lang="en-US" altLang="zh-TW" sz="2000" b="1" dirty="0" err="1" smtClean="0"/>
              <a:t>XGBoost</a:t>
            </a:r>
            <a:r>
              <a:rPr lang="zh-TW" altLang="en-US" sz="2000" b="1" dirty="0" smtClean="0"/>
              <a:t>演算法</a:t>
            </a:r>
            <a:endParaRPr lang="en-US" altLang="zh-TW" sz="2000" b="1" dirty="0"/>
          </a:p>
          <a:p>
            <a:pPr marL="342900" indent="-342900"/>
            <a:endParaRPr lang="en-US" altLang="zh-TW" sz="2000" b="1" dirty="0"/>
          </a:p>
          <a:p>
            <a:pPr marL="342900" indent="-342900"/>
            <a:r>
              <a:rPr lang="zh-TW" altLang="en-US" sz="2000" b="1" dirty="0"/>
              <a:t>結果</a:t>
            </a:r>
            <a:r>
              <a:rPr lang="zh-TW" altLang="en-US" sz="2000" b="1" dirty="0" smtClean="0"/>
              <a:t>分析</a:t>
            </a:r>
            <a:endParaRPr lang="en-US" altLang="zh-TW" sz="2000" b="1" dirty="0"/>
          </a:p>
          <a:p>
            <a:pPr marL="742950" lvl="1" indent="-285750"/>
            <a:r>
              <a:rPr lang="zh-TW" altLang="en-US" sz="1800" dirty="0">
                <a:latin typeface="微軟正黑體" panose="020B0604030504040204" pitchFamily="34" charset="-120"/>
                <a:ea typeface="微軟正黑體" panose="020B0604030504040204" pitchFamily="34" charset="-120"/>
              </a:rPr>
              <a:t>均方根誤差</a:t>
            </a:r>
            <a:r>
              <a:rPr lang="en-US" altLang="zh-TW" sz="1800" dirty="0">
                <a:latin typeface="微軟正黑體" panose="020B0604030504040204" pitchFamily="34" charset="-120"/>
                <a:ea typeface="微軟正黑體" panose="020B0604030504040204" pitchFamily="34" charset="-120"/>
              </a:rPr>
              <a:t>(RMSE</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6765913</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六百萬多萬</a:t>
            </a:r>
            <a:r>
              <a:rPr lang="en-US" altLang="zh-TW" sz="1800" dirty="0">
                <a:latin typeface="微軟正黑體" panose="020B0604030504040204" pitchFamily="34" charset="-120"/>
                <a:ea typeface="微軟正黑體" panose="020B0604030504040204" pitchFamily="34" charset="-120"/>
              </a:rPr>
              <a:t>)</a:t>
            </a:r>
          </a:p>
          <a:p>
            <a:pPr marL="742950" lvl="1" indent="-285750"/>
            <a:r>
              <a:rPr lang="zh-TW" altLang="en-US" sz="1800" dirty="0">
                <a:latin typeface="微軟正黑體" panose="020B0604030504040204" pitchFamily="34" charset="-120"/>
                <a:ea typeface="微軟正黑體" panose="020B0604030504040204" pitchFamily="34" charset="-120"/>
              </a:rPr>
              <a:t>決定係數</a:t>
            </a:r>
            <a:r>
              <a:rPr lang="en-US" altLang="zh-TW" sz="1800" dirty="0">
                <a:latin typeface="微軟正黑體" panose="020B0604030504040204" pitchFamily="34" charset="-120"/>
                <a:ea typeface="微軟正黑體" panose="020B0604030504040204" pitchFamily="34" charset="-120"/>
              </a:rPr>
              <a:t>(R </a:t>
            </a:r>
            <a:r>
              <a:rPr lang="en-US" altLang="zh-TW" sz="1800" dirty="0" smtClean="0">
                <a:latin typeface="微軟正黑體" panose="020B0604030504040204" pitchFamily="34" charset="-120"/>
                <a:ea typeface="微軟正黑體" panose="020B0604030504040204" pitchFamily="34" charset="-120"/>
              </a:rPr>
              <a:t>Squared)</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0.59</a:t>
            </a:r>
            <a:endParaRPr lang="en-US" altLang="zh-TW" sz="1800" dirty="0">
              <a:solidFill>
                <a:srgbClr val="FF0000"/>
              </a:solidFill>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3563888" y="3303300"/>
            <a:ext cx="5459189" cy="3509479"/>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a:solidFill>
                  <a:schemeClr val="tx1"/>
                </a:solidFill>
              </a:rPr>
              <a:t>建立與分析模型</a:t>
            </a:r>
            <a:r>
              <a:rPr lang="en-US" altLang="zh-TW" sz="2800" b="1" dirty="0" smtClean="0">
                <a:solidFill>
                  <a:schemeClr val="tx1"/>
                </a:solidFill>
              </a:rPr>
              <a:t>-3</a:t>
            </a:r>
            <a:endParaRPr lang="zh-TW" altLang="en-US" sz="2800" dirty="0"/>
          </a:p>
        </p:txBody>
      </p:sp>
      <p:sp>
        <p:nvSpPr>
          <p:cNvPr id="3" name="內容版面配置區 2"/>
          <p:cNvSpPr>
            <a:spLocks noGrp="1"/>
          </p:cNvSpPr>
          <p:nvPr>
            <p:ph sz="quarter" idx="10"/>
          </p:nvPr>
        </p:nvSpPr>
        <p:spPr/>
        <p:txBody>
          <a:bodyPr lIns="76782" tIns="38391" rIns="76782" bIns="38391"/>
          <a:lstStyle/>
          <a:p>
            <a:pPr marL="342900" indent="-342900"/>
            <a:r>
              <a:rPr lang="zh-TW" altLang="en-US" sz="2000" b="1" dirty="0"/>
              <a:t>採用</a:t>
            </a:r>
            <a:r>
              <a:rPr lang="en-US" altLang="zh-TW" sz="2000" b="1" dirty="0" err="1"/>
              <a:t>XGBoost</a:t>
            </a:r>
            <a:r>
              <a:rPr lang="zh-TW" altLang="en-US" sz="2000" b="1" dirty="0"/>
              <a:t>算法。</a:t>
            </a:r>
            <a:endParaRPr lang="en-US" altLang="zh-TW" sz="2000" b="1" dirty="0"/>
          </a:p>
          <a:p>
            <a:pPr lvl="1"/>
            <a:r>
              <a:rPr lang="zh-TW" altLang="en-US" sz="1800" dirty="0" smtClean="0">
                <a:solidFill>
                  <a:srgbClr val="0033CC"/>
                </a:solidFill>
                <a:latin typeface="微軟正黑體" panose="020B0604030504040204" pitchFamily="34" charset="-120"/>
                <a:ea typeface="微軟正黑體" panose="020B0604030504040204" pitchFamily="34" charset="-120"/>
              </a:rPr>
              <a:t>排除房價高於</a:t>
            </a:r>
            <a:r>
              <a:rPr lang="en-US" altLang="zh-TW" sz="1800" dirty="0">
                <a:solidFill>
                  <a:srgbClr val="0033CC"/>
                </a:solidFill>
                <a:latin typeface="微軟正黑體" panose="020B0604030504040204" pitchFamily="34" charset="-120"/>
                <a:ea typeface="微軟正黑體" panose="020B0604030504040204" pitchFamily="34" charset="-120"/>
              </a:rPr>
              <a:t>8000</a:t>
            </a:r>
            <a:r>
              <a:rPr lang="zh-TW" altLang="en-US" sz="1800" dirty="0">
                <a:solidFill>
                  <a:srgbClr val="0033CC"/>
                </a:solidFill>
                <a:latin typeface="微軟正黑體" panose="020B0604030504040204" pitchFamily="34" charset="-120"/>
                <a:ea typeface="微軟正黑體" panose="020B0604030504040204" pitchFamily="34" charset="-120"/>
              </a:rPr>
              <a:t>萬及低於</a:t>
            </a:r>
            <a:r>
              <a:rPr lang="en-US" altLang="zh-TW" sz="1800" dirty="0">
                <a:solidFill>
                  <a:srgbClr val="0033CC"/>
                </a:solidFill>
                <a:latin typeface="微軟正黑體" panose="020B0604030504040204" pitchFamily="34" charset="-120"/>
                <a:ea typeface="微軟正黑體" panose="020B0604030504040204" pitchFamily="34" charset="-120"/>
              </a:rPr>
              <a:t>300</a:t>
            </a:r>
            <a:r>
              <a:rPr lang="zh-TW" altLang="en-US" sz="1800" dirty="0">
                <a:solidFill>
                  <a:srgbClr val="0033CC"/>
                </a:solidFill>
                <a:latin typeface="微軟正黑體" panose="020B0604030504040204" pitchFamily="34" charset="-120"/>
                <a:ea typeface="微軟正黑體" panose="020B0604030504040204" pitchFamily="34" charset="-120"/>
              </a:rPr>
              <a:t>萬的</a:t>
            </a:r>
            <a:r>
              <a:rPr lang="zh-TW" altLang="en-US" sz="1800" dirty="0" smtClean="0">
                <a:solidFill>
                  <a:srgbClr val="0033CC"/>
                </a:solidFill>
                <a:latin typeface="微軟正黑體" panose="020B0604030504040204" pitchFamily="34" charset="-120"/>
                <a:ea typeface="微軟正黑體" panose="020B0604030504040204" pitchFamily="34" charset="-120"/>
              </a:rPr>
              <a:t>資料</a:t>
            </a:r>
            <a:endParaRPr lang="en-US" altLang="zh-TW" sz="1800" dirty="0">
              <a:solidFill>
                <a:srgbClr val="0033CC"/>
              </a:solidFill>
              <a:latin typeface="微軟正黑體" panose="020B0604030504040204" pitchFamily="34" charset="-120"/>
              <a:ea typeface="微軟正黑體" panose="020B0604030504040204" pitchFamily="34" charset="-120"/>
            </a:endParaRPr>
          </a:p>
          <a:p>
            <a:pPr lvl="1"/>
            <a:r>
              <a:rPr lang="zh-TW" altLang="en-US" sz="1800" dirty="0">
                <a:solidFill>
                  <a:srgbClr val="0033CC"/>
                </a:solidFill>
                <a:latin typeface="微軟正黑體" panose="020B0604030504040204" pitchFamily="34" charset="-120"/>
                <a:ea typeface="微軟正黑體" panose="020B0604030504040204" pitchFamily="34" charset="-120"/>
              </a:rPr>
              <a:t>增加都市別權</a:t>
            </a:r>
            <a:r>
              <a:rPr lang="zh-TW" altLang="en-US" sz="1800" dirty="0" smtClean="0">
                <a:solidFill>
                  <a:srgbClr val="0033CC"/>
                </a:solidFill>
                <a:latin typeface="微軟正黑體" panose="020B0604030504040204" pitchFamily="34" charset="-120"/>
                <a:ea typeface="微軟正黑體" panose="020B0604030504040204" pitchFamily="34" charset="-120"/>
              </a:rPr>
              <a:t>重：提升</a:t>
            </a:r>
            <a:r>
              <a:rPr lang="zh-TW" altLang="en-US" sz="1800" dirty="0">
                <a:solidFill>
                  <a:srgbClr val="0033CC"/>
                </a:solidFill>
                <a:latin typeface="微軟正黑體" panose="020B0604030504040204" pitchFamily="34" charset="-120"/>
                <a:ea typeface="微軟正黑體" panose="020B0604030504040204" pitchFamily="34" charset="-120"/>
              </a:rPr>
              <a:t>六</a:t>
            </a:r>
            <a:r>
              <a:rPr lang="zh-TW" altLang="en-US" sz="1800" dirty="0" smtClean="0">
                <a:solidFill>
                  <a:srgbClr val="0033CC"/>
                </a:solidFill>
                <a:latin typeface="微軟正黑體" panose="020B0604030504040204" pitchFamily="34" charset="-120"/>
                <a:ea typeface="微軟正黑體" panose="020B0604030504040204" pitchFamily="34" charset="-120"/>
              </a:rPr>
              <a:t>都</a:t>
            </a:r>
            <a:endParaRPr lang="en-US" altLang="zh-TW" sz="2000" b="1" dirty="0">
              <a:solidFill>
                <a:srgbClr val="0033CC"/>
              </a:solidFill>
            </a:endParaRPr>
          </a:p>
          <a:p>
            <a:pPr marL="342900" indent="-342900"/>
            <a:endParaRPr lang="en-US" altLang="zh-TW" sz="2000" b="1" dirty="0"/>
          </a:p>
          <a:p>
            <a:pPr marL="342900" indent="-342900"/>
            <a:r>
              <a:rPr lang="zh-TW" altLang="en-US" sz="2000" b="1" dirty="0"/>
              <a:t>結果分析</a:t>
            </a:r>
            <a:r>
              <a:rPr lang="en-US" altLang="zh-TW" sz="2000" b="1" dirty="0"/>
              <a:t>:</a:t>
            </a:r>
          </a:p>
          <a:p>
            <a:pPr marL="742950" lvl="1" indent="-285750"/>
            <a:r>
              <a:rPr lang="zh-TW" altLang="en-US" sz="1800" dirty="0">
                <a:latin typeface="微軟正黑體" panose="020B0604030504040204" pitchFamily="34" charset="-120"/>
                <a:ea typeface="微軟正黑體" panose="020B0604030504040204" pitchFamily="34" charset="-120"/>
              </a:rPr>
              <a:t>均方根誤差</a:t>
            </a:r>
            <a:r>
              <a:rPr lang="en-US" altLang="zh-TW" sz="1800" dirty="0">
                <a:latin typeface="微軟正黑體" panose="020B0604030504040204" pitchFamily="34" charset="-120"/>
                <a:ea typeface="微軟正黑體" panose="020B0604030504040204" pitchFamily="34" charset="-120"/>
              </a:rPr>
              <a:t>(</a:t>
            </a:r>
            <a:r>
              <a:rPr lang="en-US" altLang="zh-TW" sz="1800" dirty="0" smtClean="0">
                <a:latin typeface="微軟正黑體" panose="020B0604030504040204" pitchFamily="34" charset="-120"/>
                <a:ea typeface="微軟正黑體" panose="020B0604030504040204" pitchFamily="34" charset="-120"/>
              </a:rPr>
              <a:t>RMSE)</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1244003</a:t>
            </a:r>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一百二十多萬</a:t>
            </a:r>
            <a:r>
              <a:rPr lang="en-US" altLang="zh-TW" sz="1800" dirty="0">
                <a:latin typeface="微軟正黑體" panose="020B0604030504040204" pitchFamily="34" charset="-120"/>
                <a:ea typeface="微軟正黑體" panose="020B0604030504040204" pitchFamily="34" charset="-120"/>
              </a:rPr>
              <a:t>)</a:t>
            </a:r>
          </a:p>
          <a:p>
            <a:pPr marL="742950" lvl="1" indent="-285750"/>
            <a:r>
              <a:rPr lang="zh-TW" altLang="en-US" sz="1800" dirty="0">
                <a:latin typeface="微軟正黑體" panose="020B0604030504040204" pitchFamily="34" charset="-120"/>
                <a:ea typeface="微軟正黑體" panose="020B0604030504040204" pitchFamily="34" charset="-120"/>
              </a:rPr>
              <a:t>決定係數</a:t>
            </a:r>
            <a:r>
              <a:rPr lang="en-US" altLang="zh-TW" sz="1800" dirty="0">
                <a:latin typeface="微軟正黑體" panose="020B0604030504040204" pitchFamily="34" charset="-120"/>
                <a:ea typeface="微軟正黑體" panose="020B0604030504040204" pitchFamily="34" charset="-120"/>
              </a:rPr>
              <a:t>(R </a:t>
            </a:r>
            <a:r>
              <a:rPr lang="en-US" altLang="zh-TW" sz="1800" dirty="0" smtClean="0">
                <a:latin typeface="微軟正黑體" panose="020B0604030504040204" pitchFamily="34" charset="-120"/>
                <a:ea typeface="微軟正黑體" panose="020B0604030504040204" pitchFamily="34" charset="-120"/>
              </a:rPr>
              <a:t>Squared)</a:t>
            </a:r>
            <a:r>
              <a:rPr lang="zh-TW" altLang="en-US" sz="1800" dirty="0" smtClean="0">
                <a:latin typeface="微軟正黑體" panose="020B0604030504040204" pitchFamily="34" charset="-120"/>
                <a:ea typeface="微軟正黑體" panose="020B0604030504040204" pitchFamily="34" charset="-120"/>
              </a:rPr>
              <a:t>：</a:t>
            </a:r>
            <a:r>
              <a:rPr lang="en-US" altLang="zh-TW" sz="1800" dirty="0" smtClean="0">
                <a:solidFill>
                  <a:srgbClr val="FF0000"/>
                </a:solidFill>
                <a:latin typeface="微軟正黑體" panose="020B0604030504040204" pitchFamily="34" charset="-120"/>
                <a:ea typeface="微軟正黑體" panose="020B0604030504040204" pitchFamily="34" charset="-120"/>
              </a:rPr>
              <a:t>0.79</a:t>
            </a:r>
            <a:endParaRPr lang="en-US" altLang="zh-TW" sz="1800" dirty="0">
              <a:solidFill>
                <a:srgbClr val="FF0000"/>
              </a:solidFill>
              <a:latin typeface="微軟正黑體" panose="020B0604030504040204" pitchFamily="34" charset="-120"/>
              <a:ea typeface="微軟正黑體" panose="020B0604030504040204" pitchFamily="34" charset="-120"/>
            </a:endParaRPr>
          </a:p>
          <a:p>
            <a:pPr marL="342900" indent="-342900"/>
            <a:endParaRPr lang="zh-TW" altLang="en-US" sz="2000" b="1"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60320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2000" b="1" dirty="0"/>
              <a:t>依據測試資料預測</a:t>
            </a:r>
            <a:r>
              <a:rPr lang="zh-TW" altLang="en-US" sz="2000" b="1" dirty="0" smtClean="0"/>
              <a:t>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a:p>
          <a:p>
            <a:r>
              <a:rPr lang="zh-TW" altLang="en-US" sz="2000" b="1" dirty="0" smtClean="0"/>
              <a:t>與驗證</a:t>
            </a:r>
            <a:r>
              <a:rPr lang="zh-TW" altLang="en-US" sz="2000" b="1" dirty="0"/>
              <a:t>資料</a:t>
            </a:r>
            <a:r>
              <a:rPr lang="en-US" altLang="zh-TW" sz="2000" b="1" dirty="0"/>
              <a:t>(2020/01/01</a:t>
            </a:r>
            <a:r>
              <a:rPr lang="zh-TW" altLang="en-US" sz="2000" b="1" dirty="0" smtClean="0"/>
              <a:t>～</a:t>
            </a:r>
            <a:r>
              <a:rPr lang="en-US" altLang="zh-TW" sz="2000" b="1" dirty="0" smtClean="0"/>
              <a:t>2020/07/20)</a:t>
            </a:r>
            <a:r>
              <a:rPr lang="zh-TW" altLang="en-US" sz="2000" b="1" dirty="0"/>
              <a:t>比對</a:t>
            </a:r>
            <a:endParaRPr lang="en-US" altLang="zh-TW" sz="2000" b="1" dirty="0"/>
          </a:p>
          <a:p>
            <a:pPr lvl="1"/>
            <a:r>
              <a:rPr lang="zh-TW" altLang="en-US" sz="1600" dirty="0" smtClean="0">
                <a:latin typeface="微軟正黑體" panose="020B0604030504040204" pitchFamily="34" charset="-120"/>
                <a:ea typeface="微軟正黑體" panose="020B0604030504040204" pitchFamily="34" charset="-120"/>
              </a:rPr>
              <a:t>筆數</a:t>
            </a:r>
            <a:r>
              <a:rPr lang="zh-TW" altLang="en-US" sz="1600" dirty="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831</a:t>
            </a:r>
            <a:endParaRPr lang="en-US" altLang="zh-TW" sz="1600" dirty="0">
              <a:latin typeface="微軟正黑體" panose="020B0604030504040204" pitchFamily="34" charset="-120"/>
              <a:ea typeface="微軟正黑體" panose="020B0604030504040204" pitchFamily="34" charset="-120"/>
            </a:endParaRPr>
          </a:p>
          <a:p>
            <a:pPr lvl="1"/>
            <a:r>
              <a:rPr lang="zh-TW" altLang="en-US" sz="1600" dirty="0">
                <a:latin typeface="微軟正黑體" panose="020B0604030504040204" pitchFamily="34" charset="-120"/>
                <a:ea typeface="微軟正黑體" panose="020B0604030504040204" pitchFamily="34" charset="-120"/>
              </a:rPr>
              <a:t>均方根誤差</a:t>
            </a:r>
            <a:r>
              <a:rPr lang="en-US" altLang="zh-TW" sz="1600" dirty="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RMSE)</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1625863</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一百六十多萬</a:t>
            </a:r>
            <a:r>
              <a:rPr lang="en-US" altLang="zh-TW" sz="1600" dirty="0">
                <a:latin typeface="微軟正黑體" panose="020B0604030504040204" pitchFamily="34" charset="-120"/>
                <a:ea typeface="微軟正黑體" panose="020B0604030504040204" pitchFamily="34" charset="-120"/>
              </a:rPr>
              <a:t>)</a:t>
            </a:r>
          </a:p>
          <a:p>
            <a:pPr lvl="1"/>
            <a:r>
              <a:rPr lang="zh-TW" altLang="en-US" sz="1600" dirty="0" smtClean="0">
                <a:latin typeface="微軟正黑體" panose="020B0604030504040204" pitchFamily="34" charset="-120"/>
                <a:ea typeface="微軟正黑體" panose="020B0604030504040204" pitchFamily="34" charset="-120"/>
              </a:rPr>
              <a:t>決定係數</a:t>
            </a:r>
            <a:r>
              <a:rPr lang="en-US" altLang="zh-TW" sz="1600" dirty="0">
                <a:latin typeface="微軟正黑體" panose="020B0604030504040204" pitchFamily="34" charset="-120"/>
                <a:ea typeface="微軟正黑體" panose="020B0604030504040204" pitchFamily="34" charset="-120"/>
              </a:rPr>
              <a:t>(</a:t>
            </a:r>
            <a:r>
              <a:rPr lang="en-US" altLang="zh-TW" sz="1600" dirty="0" smtClean="0">
                <a:latin typeface="微軟正黑體" panose="020B0604030504040204" pitchFamily="34" charset="-120"/>
                <a:ea typeface="微軟正黑體" panose="020B0604030504040204" pitchFamily="34" charset="-120"/>
              </a:rPr>
              <a:t>R Squared)</a:t>
            </a:r>
            <a:r>
              <a:rPr lang="zh-TW" altLang="en-US" sz="1600" dirty="0" smtClean="0">
                <a:latin typeface="微軟正黑體" panose="020B0604030504040204" pitchFamily="34" charset="-120"/>
                <a:ea typeface="微軟正黑體" panose="020B0604030504040204" pitchFamily="34" charset="-120"/>
              </a:rPr>
              <a:t>：</a:t>
            </a:r>
            <a:r>
              <a:rPr lang="en-US" altLang="zh-TW" sz="1600" dirty="0" smtClean="0">
                <a:solidFill>
                  <a:srgbClr val="FF0000"/>
                </a:solidFill>
                <a:latin typeface="微軟正黑體" panose="020B0604030504040204" pitchFamily="34" charset="-120"/>
                <a:ea typeface="微軟正黑體" panose="020B0604030504040204" pitchFamily="34" charset="-120"/>
              </a:rPr>
              <a:t>0.77</a:t>
            </a:r>
            <a:endParaRPr lang="en-US" altLang="zh-TW" dirty="0">
              <a:latin typeface="微軟正黑體" panose="020B0604030504040204" pitchFamily="34" charset="-120"/>
              <a:ea typeface="微軟正黑體" panose="020B0604030504040204" pitchFamily="34" charset="-120"/>
            </a:endParaRPr>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pic>
        <p:nvPicPr>
          <p:cNvPr id="5" name="圖片 4"/>
          <p:cNvPicPr>
            <a:picLocks noChangeAspect="1"/>
          </p:cNvPicPr>
          <p:nvPr/>
        </p:nvPicPr>
        <p:blipFill>
          <a:blip r:embed="rId3">
            <a:clrChange>
              <a:clrFrom>
                <a:srgbClr val="FFFFFF"/>
              </a:clrFrom>
              <a:clrTo>
                <a:srgbClr val="FFFFFF">
                  <a:alpha val="0"/>
                </a:srgbClr>
              </a:clrTo>
            </a:clrChange>
          </a:blip>
          <a:stretch>
            <a:fillRect/>
          </a:stretch>
        </p:blipFill>
        <p:spPr>
          <a:xfrm>
            <a:off x="4252119" y="909514"/>
            <a:ext cx="4229472" cy="3892013"/>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pPr>
            <a:r>
              <a:rPr lang="zh-TW" altLang="en-US" sz="3600" b="1" dirty="0"/>
              <a:t>結論分析</a:t>
            </a:r>
            <a:endParaRPr lang="en-US" altLang="zh-TW" sz="3600" b="1" dirty="0"/>
          </a:p>
          <a:p>
            <a:pPr marL="742950" lvl="1" indent="-285750">
              <a:lnSpc>
                <a:spcPct val="150000"/>
              </a:lnSpc>
              <a:buFontTx/>
              <a:buChar char="–"/>
              <a:defRPr/>
            </a:pPr>
            <a:r>
              <a:rPr lang="zh-TW" altLang="en-US" sz="2000" dirty="0">
                <a:solidFill>
                  <a:srgbClr val="0033CC"/>
                </a:solidFill>
                <a:latin typeface="微軟正黑體" panose="020B0604030504040204" pitchFamily="34" charset="-120"/>
                <a:ea typeface="微軟正黑體" panose="020B0604030504040204" pitchFamily="34" charset="-120"/>
              </a:rPr>
              <a:t>波士頓房價</a:t>
            </a:r>
            <a:r>
              <a:rPr lang="en-US" altLang="zh-TW" sz="2000" dirty="0">
                <a:solidFill>
                  <a:srgbClr val="0033CC"/>
                </a:solidFill>
                <a:latin typeface="微軟正黑體" panose="020B0604030504040204" pitchFamily="34" charset="-120"/>
                <a:ea typeface="微軟正黑體" panose="020B0604030504040204" pitchFamily="34" charset="-120"/>
              </a:rPr>
              <a:t>vs</a:t>
            </a:r>
            <a:r>
              <a:rPr lang="zh-TW" altLang="en-US" sz="2000" dirty="0">
                <a:solidFill>
                  <a:srgbClr val="0033CC"/>
                </a:solidFill>
                <a:latin typeface="微軟正黑體" panose="020B0604030504040204" pitchFamily="34" charset="-120"/>
                <a:ea typeface="微軟正黑體" panose="020B0604030504040204" pitchFamily="34" charset="-120"/>
              </a:rPr>
              <a:t>放款資料</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buFontTx/>
              <a:buChar char="–"/>
              <a:defRPr/>
            </a:pPr>
            <a:r>
              <a:rPr lang="zh-TW" altLang="en-US" sz="2000" dirty="0">
                <a:solidFill>
                  <a:srgbClr val="0033CC"/>
                </a:solidFill>
                <a:latin typeface="微軟正黑體" panose="020B0604030504040204" pitchFamily="34" charset="-120"/>
                <a:ea typeface="微軟正黑體" panose="020B0604030504040204" pitchFamily="34" charset="-120"/>
              </a:rPr>
              <a:t>總結</a:t>
            </a:r>
            <a:endParaRPr lang="en-US" altLang="zh-TW" sz="2000" dirty="0">
              <a:solidFill>
                <a:srgbClr val="0033CC"/>
              </a:solidFill>
              <a:latin typeface="微軟正黑體" panose="020B0604030504040204" pitchFamily="34" charset="-120"/>
              <a:ea typeface="微軟正黑體" panose="020B0604030504040204" pitchFamily="34" charset="-120"/>
            </a:endParaRPr>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2000" b="1" dirty="0"/>
              <a:t>預測結果</a:t>
            </a:r>
            <a:r>
              <a:rPr lang="zh-TW" altLang="en-US" sz="2000" b="1" dirty="0" smtClean="0"/>
              <a:t>比較</a:t>
            </a:r>
            <a:endParaRPr lang="en-US" altLang="zh-TW" sz="2000" b="1"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endParaRPr lang="en-US" altLang="zh-TW" dirty="0" smtClean="0"/>
          </a:p>
          <a:p>
            <a:r>
              <a:rPr lang="zh-TW" altLang="en-US" sz="2000" b="1" dirty="0"/>
              <a:t>特徵值</a:t>
            </a:r>
            <a:r>
              <a:rPr lang="zh-TW" altLang="en-US" sz="2000" b="1" dirty="0" smtClean="0"/>
              <a:t>比較</a:t>
            </a:r>
            <a:endParaRPr lang="en-US" altLang="zh-TW" sz="2000" b="1" dirty="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282250819"/>
              </p:ext>
            </p:extLst>
          </p:nvPr>
        </p:nvGraphicFramePr>
        <p:xfrm>
          <a:off x="971600" y="1629594"/>
          <a:ext cx="6696744" cy="3151316"/>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sz="1600" dirty="0" smtClean="0">
                          <a:latin typeface="微軟正黑體" panose="020B0604030504040204" pitchFamily="34" charset="-120"/>
                          <a:ea typeface="微軟正黑體" panose="020B0604030504040204" pitchFamily="34" charset="-120"/>
                        </a:rPr>
                        <a:t>調整</a:t>
                      </a:r>
                      <a:r>
                        <a:rPr lang="en-US" altLang="zh-TW" sz="1600" dirty="0" smtClean="0">
                          <a:latin typeface="微軟正黑體" panose="020B0604030504040204" pitchFamily="34" charset="-120"/>
                          <a:ea typeface="微軟正黑體" panose="020B0604030504040204" pitchFamily="34" charset="-120"/>
                        </a:rPr>
                        <a:t>&amp;</a:t>
                      </a:r>
                      <a:r>
                        <a:rPr lang="zh-TW" altLang="en-US" sz="1600" dirty="0" smtClean="0">
                          <a:latin typeface="微軟正黑體" panose="020B0604030504040204" pitchFamily="34" charset="-120"/>
                          <a:ea typeface="微軟正黑體" panose="020B0604030504040204" pitchFamily="34" charset="-120"/>
                        </a:rPr>
                        <a:t>模型</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評估方式</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波士頓房價</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放款資料</a:t>
                      </a: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35230608"/>
                  </a:ext>
                </a:extLst>
              </a:tr>
              <a:tr h="450188">
                <a:tc rowSpan="2">
                  <a:txBody>
                    <a:bodyPr/>
                    <a:lstStyle/>
                    <a:p>
                      <a:pPr algn="ctr"/>
                      <a:r>
                        <a:rPr lang="zh-TW" altLang="en-US" sz="1600" dirty="0" smtClean="0">
                          <a:latin typeface="微軟正黑體" panose="020B0604030504040204" pitchFamily="34" charset="-120"/>
                          <a:ea typeface="微軟正黑體" panose="020B0604030504040204" pitchFamily="34" charset="-120"/>
                        </a:rPr>
                        <a:t>線性回歸</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35638</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10353629</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b="1" dirty="0" smtClean="0">
                          <a:latin typeface="微軟正黑體" panose="020B0604030504040204" pitchFamily="34" charset="-120"/>
                          <a:ea typeface="微軟正黑體" panose="020B0604030504040204" pitchFamily="34" charset="-120"/>
                        </a:rPr>
                        <a:t>0.82</a:t>
                      </a:r>
                      <a:endParaRPr lang="zh-TW" altLang="en-US" sz="1400" b="1"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0.35</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600" dirty="0" err="1" smtClean="0">
                          <a:latin typeface="微軟正黑體" panose="020B0604030504040204" pitchFamily="34" charset="-120"/>
                          <a:ea typeface="微軟正黑體" panose="020B0604030504040204" pitchFamily="34" charset="-120"/>
                        </a:rPr>
                        <a:t>XGBoost</a:t>
                      </a:r>
                      <a:endParaRPr lang="zh-TW" altLang="en-US" sz="1600" dirty="0" smtClean="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30263</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6765913</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b="1" dirty="0" smtClean="0">
                          <a:latin typeface="微軟正黑體" panose="020B0604030504040204" pitchFamily="34" charset="-120"/>
                          <a:ea typeface="微軟正黑體" panose="020B0604030504040204" pitchFamily="34" charset="-120"/>
                        </a:rPr>
                        <a:t>0.87</a:t>
                      </a:r>
                      <a:endParaRPr lang="zh-TW" altLang="en-US" sz="1400" b="1"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0.59</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284916780"/>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b="1" dirty="0" smtClean="0">
                          <a:solidFill>
                            <a:srgbClr val="FF3300"/>
                          </a:solidFill>
                          <a:latin typeface="微軟正黑體" panose="020B0604030504040204" pitchFamily="34" charset="-120"/>
                          <a:ea typeface="微軟正黑體" panose="020B0604030504040204" pitchFamily="34" charset="-120"/>
                        </a:rPr>
                        <a:t>調整資料</a:t>
                      </a:r>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均方根誤差</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n/a</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1244003</a:t>
                      </a:r>
                      <a:endParaRPr lang="zh-TW" altLang="en-US" sz="14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1009266926"/>
                  </a:ext>
                </a:extLst>
              </a:tr>
              <a:tr h="450188">
                <a:tc vMerge="1">
                  <a:txBody>
                    <a:bodyPr/>
                    <a:lstStyle/>
                    <a:p>
                      <a:pPr marL="0" marR="0" indent="0" algn="ctr" defTabSz="767822" rtl="0" eaLnBrk="1" fontAlgn="auto" latinLnBrk="0" hangingPunct="1">
                        <a:lnSpc>
                          <a:spcPct val="100000"/>
                        </a:lnSpc>
                        <a:spcBef>
                          <a:spcPts val="0"/>
                        </a:spcBef>
                        <a:spcAft>
                          <a:spcPts val="0"/>
                        </a:spcAft>
                        <a:buClrTx/>
                        <a:buSzTx/>
                        <a:buFontTx/>
                        <a:buNone/>
                        <a:tabLst/>
                        <a:defRPr/>
                      </a:pPr>
                      <a:endParaRPr lang="zh-TW" altLang="en-US" dirty="0" smtClean="0"/>
                    </a:p>
                  </a:txBody>
                  <a:tcPr anchor="ctr"/>
                </a:tc>
                <a:tc>
                  <a:txBody>
                    <a:bodyPr/>
                    <a:lstStyle/>
                    <a:p>
                      <a:pPr algn="ctr"/>
                      <a:r>
                        <a:rPr lang="zh-TW" altLang="en-US" sz="1400" dirty="0" smtClean="0">
                          <a:latin typeface="微軟正黑體" panose="020B0604030504040204" pitchFamily="34" charset="-120"/>
                          <a:ea typeface="微軟正黑體" panose="020B0604030504040204" pitchFamily="34" charset="-120"/>
                        </a:rPr>
                        <a:t>決定係數</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dirty="0" smtClean="0">
                          <a:latin typeface="微軟正黑體" panose="020B0604030504040204" pitchFamily="34" charset="-120"/>
                          <a:ea typeface="微軟正黑體" panose="020B0604030504040204" pitchFamily="34" charset="-120"/>
                        </a:rPr>
                        <a:t>n/a</a:t>
                      </a:r>
                      <a:endParaRPr lang="zh-TW" altLang="en-US" sz="1400"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400" b="1" dirty="0" smtClean="0">
                          <a:solidFill>
                            <a:srgbClr val="FF3300"/>
                          </a:solidFill>
                          <a:latin typeface="微軟正黑體" panose="020B0604030504040204" pitchFamily="34" charset="-120"/>
                          <a:ea typeface="微軟正黑體" panose="020B0604030504040204" pitchFamily="34" charset="-120"/>
                        </a:rPr>
                        <a:t>0.79</a:t>
                      </a:r>
                      <a:endParaRPr lang="zh-TW" altLang="en-US" sz="1400" b="1" dirty="0">
                        <a:solidFill>
                          <a:srgbClr val="FF3300"/>
                        </a:solidFill>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44451180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214769382"/>
              </p:ext>
            </p:extLst>
          </p:nvPr>
        </p:nvGraphicFramePr>
        <p:xfrm>
          <a:off x="971600" y="5302002"/>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資料筆數</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特徵值數量</a:t>
                      </a: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最高相關性</a:t>
                      </a:r>
                      <a:endParaRPr lang="zh-TW" altLang="en-US" sz="1600" dirty="0">
                        <a:latin typeface="微軟正黑體" panose="020B0604030504040204" pitchFamily="34" charset="-120"/>
                        <a:ea typeface="微軟正黑體" panose="020B0604030504040204" pitchFamily="34" charset="-120"/>
                      </a:endParaRPr>
                    </a:p>
                  </a:txBody>
                  <a:tcPr anchor="ctr"/>
                </a:tc>
                <a:tc>
                  <a:txBody>
                    <a:bodyPr/>
                    <a:lstStyle/>
                    <a:p>
                      <a:pPr algn="ctr"/>
                      <a:r>
                        <a:rPr lang="zh-TW" altLang="en-US" sz="1600" dirty="0" smtClean="0">
                          <a:latin typeface="微軟正黑體" panose="020B0604030504040204" pitchFamily="34" charset="-120"/>
                          <a:ea typeface="微軟正黑體" panose="020B0604030504040204" pitchFamily="34" charset="-120"/>
                        </a:rPr>
                        <a:t>相關性</a:t>
                      </a:r>
                      <a:r>
                        <a:rPr lang="en-US" altLang="zh-TW" sz="1600" dirty="0" smtClean="0">
                          <a:latin typeface="微軟正黑體" panose="020B0604030504040204" pitchFamily="34" charset="-120"/>
                          <a:ea typeface="微軟正黑體" panose="020B0604030504040204" pitchFamily="34" charset="-120"/>
                        </a:rPr>
                        <a:t>&gt;0.5</a:t>
                      </a:r>
                      <a:endParaRPr lang="zh-TW" altLang="en-US" sz="1600"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波士頓房價</a:t>
                      </a: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1460</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sz="1500" b="0" i="0" kern="1200" dirty="0" smtClean="0">
                          <a:solidFill>
                            <a:schemeClr val="dk1"/>
                          </a:solidFill>
                          <a:effectLst/>
                          <a:latin typeface="微軟正黑體" panose="020B0604030504040204" pitchFamily="34" charset="-120"/>
                          <a:ea typeface="微軟正黑體" panose="020B0604030504040204" pitchFamily="34" charset="-120"/>
                          <a:cs typeface="+mn-cs"/>
                        </a:rPr>
                        <a:t>81</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0.84</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10</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sz="1600" dirty="0" smtClean="0">
                          <a:latin typeface="微軟正黑體" panose="020B0604030504040204" pitchFamily="34" charset="-120"/>
                          <a:ea typeface="微軟正黑體" panose="020B0604030504040204" pitchFamily="34" charset="-120"/>
                        </a:rPr>
                        <a:t>放款資料</a:t>
                      </a: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4413</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21</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0.55</a:t>
                      </a:r>
                      <a:endParaRPr lang="zh-TW" altLang="en-US" dirty="0">
                        <a:latin typeface="微軟正黑體" panose="020B0604030504040204" pitchFamily="34" charset="-120"/>
                        <a:ea typeface="微軟正黑體" panose="020B0604030504040204" pitchFamily="34" charset="-120"/>
                      </a:endParaRPr>
                    </a:p>
                  </a:txBody>
                  <a:tcPr anchor="ctr"/>
                </a:tc>
                <a:tc>
                  <a:txBody>
                    <a:bodyPr/>
                    <a:lstStyle/>
                    <a:p>
                      <a:pPr algn="r"/>
                      <a:r>
                        <a:rPr lang="en-US" altLang="zh-TW" dirty="0" smtClean="0">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研究目的</a:t>
            </a:r>
            <a:endParaRPr lang="zh-TW" altLang="en-US" sz="2800"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grpSp>
        <p:nvGrpSpPr>
          <p:cNvPr id="5" name="组合 76"/>
          <p:cNvGrpSpPr/>
          <p:nvPr/>
        </p:nvGrpSpPr>
        <p:grpSpPr>
          <a:xfrm>
            <a:off x="1849450" y="1269554"/>
            <a:ext cx="5546268" cy="5162015"/>
            <a:chOff x="5655101" y="1329876"/>
            <a:chExt cx="5546268" cy="5162015"/>
          </a:xfrm>
        </p:grpSpPr>
        <p:sp>
          <p:nvSpPr>
            <p:cNvPr id="6" name="Freeform 30"/>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nvGrpSpPr>
            <p:cNvPr id="7" name="组合 75"/>
            <p:cNvGrpSpPr/>
            <p:nvPr/>
          </p:nvGrpSpPr>
          <p:grpSpPr>
            <a:xfrm>
              <a:off x="5968248" y="1329876"/>
              <a:ext cx="5233121" cy="5162015"/>
              <a:chOff x="5968248" y="1329876"/>
              <a:chExt cx="5233121" cy="5162015"/>
            </a:xfrm>
          </p:grpSpPr>
          <p:sp>
            <p:nvSpPr>
              <p:cNvPr id="8" name="Freeform 27"/>
              <p:cNvSpPr>
                <a:spLocks/>
              </p:cNvSpPr>
              <p:nvPr/>
            </p:nvSpPr>
            <p:spPr bwMode="auto">
              <a:xfrm>
                <a:off x="7717360" y="1329876"/>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9" name="Freeform 28"/>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0" name="Freeform 29"/>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1" name="Freeform 30"/>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2" name="Freeform 31"/>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3" name="Freeform 32"/>
              <p:cNvSpPr>
                <a:spLocks noEditPoints="1"/>
              </p:cNvSpPr>
              <p:nvPr/>
            </p:nvSpPr>
            <p:spPr bwMode="auto">
              <a:xfrm>
                <a:off x="7020559" y="2225763"/>
                <a:ext cx="319962" cy="447946"/>
              </a:xfrm>
              <a:custGeom>
                <a:avLst/>
                <a:gdLst>
                  <a:gd name="T0" fmla="*/ 126 w 252"/>
                  <a:gd name="T1" fmla="*/ 0 h 346"/>
                  <a:gd name="T2" fmla="*/ 169 w 252"/>
                  <a:gd name="T3" fmla="*/ 6 h 346"/>
                  <a:gd name="T4" fmla="*/ 202 w 252"/>
                  <a:gd name="T5" fmla="*/ 24 h 346"/>
                  <a:gd name="T6" fmla="*/ 226 w 252"/>
                  <a:gd name="T7" fmla="*/ 52 h 346"/>
                  <a:gd name="T8" fmla="*/ 241 w 252"/>
                  <a:gd name="T9" fmla="*/ 88 h 346"/>
                  <a:gd name="T10" fmla="*/ 250 w 252"/>
                  <a:gd name="T11" fmla="*/ 129 h 346"/>
                  <a:gd name="T12" fmla="*/ 252 w 252"/>
                  <a:gd name="T13" fmla="*/ 173 h 346"/>
                  <a:gd name="T14" fmla="*/ 250 w 252"/>
                  <a:gd name="T15" fmla="*/ 217 h 346"/>
                  <a:gd name="T16" fmla="*/ 241 w 252"/>
                  <a:gd name="T17" fmla="*/ 258 h 346"/>
                  <a:gd name="T18" fmla="*/ 226 w 252"/>
                  <a:gd name="T19" fmla="*/ 294 h 346"/>
                  <a:gd name="T20" fmla="*/ 202 w 252"/>
                  <a:gd name="T21" fmla="*/ 322 h 346"/>
                  <a:gd name="T22" fmla="*/ 169 w 252"/>
                  <a:gd name="T23" fmla="*/ 340 h 346"/>
                  <a:gd name="T24" fmla="*/ 126 w 252"/>
                  <a:gd name="T25" fmla="*/ 346 h 346"/>
                  <a:gd name="T26" fmla="*/ 83 w 252"/>
                  <a:gd name="T27" fmla="*/ 340 h 346"/>
                  <a:gd name="T28" fmla="*/ 50 w 252"/>
                  <a:gd name="T29" fmla="*/ 322 h 346"/>
                  <a:gd name="T30" fmla="*/ 27 w 252"/>
                  <a:gd name="T31" fmla="*/ 294 h 346"/>
                  <a:gd name="T32" fmla="*/ 11 w 252"/>
                  <a:gd name="T33" fmla="*/ 258 h 346"/>
                  <a:gd name="T34" fmla="*/ 3 w 252"/>
                  <a:gd name="T35" fmla="*/ 217 h 346"/>
                  <a:gd name="T36" fmla="*/ 0 w 252"/>
                  <a:gd name="T37" fmla="*/ 173 h 346"/>
                  <a:gd name="T38" fmla="*/ 3 w 252"/>
                  <a:gd name="T39" fmla="*/ 129 h 346"/>
                  <a:gd name="T40" fmla="*/ 11 w 252"/>
                  <a:gd name="T41" fmla="*/ 88 h 346"/>
                  <a:gd name="T42" fmla="*/ 27 w 252"/>
                  <a:gd name="T43" fmla="*/ 52 h 346"/>
                  <a:gd name="T44" fmla="*/ 50 w 252"/>
                  <a:gd name="T45" fmla="*/ 24 h 346"/>
                  <a:gd name="T46" fmla="*/ 83 w 252"/>
                  <a:gd name="T47" fmla="*/ 6 h 346"/>
                  <a:gd name="T48" fmla="*/ 126 w 252"/>
                  <a:gd name="T49" fmla="*/ 0 h 346"/>
                  <a:gd name="T50" fmla="*/ 126 w 252"/>
                  <a:gd name="T51" fmla="*/ 45 h 346"/>
                  <a:gd name="T52" fmla="*/ 102 w 252"/>
                  <a:gd name="T53" fmla="*/ 50 h 346"/>
                  <a:gd name="T54" fmla="*/ 85 w 252"/>
                  <a:gd name="T55" fmla="*/ 65 h 346"/>
                  <a:gd name="T56" fmla="*/ 74 w 252"/>
                  <a:gd name="T57" fmla="*/ 86 h 346"/>
                  <a:gd name="T58" fmla="*/ 67 w 252"/>
                  <a:gd name="T59" fmla="*/ 113 h 346"/>
                  <a:gd name="T60" fmla="*/ 64 w 252"/>
                  <a:gd name="T61" fmla="*/ 142 h 346"/>
                  <a:gd name="T62" fmla="*/ 63 w 252"/>
                  <a:gd name="T63" fmla="*/ 173 h 346"/>
                  <a:gd name="T64" fmla="*/ 64 w 252"/>
                  <a:gd name="T65" fmla="*/ 204 h 346"/>
                  <a:gd name="T66" fmla="*/ 67 w 252"/>
                  <a:gd name="T67" fmla="*/ 233 h 346"/>
                  <a:gd name="T68" fmla="*/ 74 w 252"/>
                  <a:gd name="T69" fmla="*/ 260 h 346"/>
                  <a:gd name="T70" fmla="*/ 85 w 252"/>
                  <a:gd name="T71" fmla="*/ 281 h 346"/>
                  <a:gd name="T72" fmla="*/ 102 w 252"/>
                  <a:gd name="T73" fmla="*/ 296 h 346"/>
                  <a:gd name="T74" fmla="*/ 126 w 252"/>
                  <a:gd name="T75" fmla="*/ 301 h 346"/>
                  <a:gd name="T76" fmla="*/ 150 w 252"/>
                  <a:gd name="T77" fmla="*/ 296 h 346"/>
                  <a:gd name="T78" fmla="*/ 167 w 252"/>
                  <a:gd name="T79" fmla="*/ 281 h 346"/>
                  <a:gd name="T80" fmla="*/ 179 w 252"/>
                  <a:gd name="T81" fmla="*/ 260 h 346"/>
                  <a:gd name="T82" fmla="*/ 185 w 252"/>
                  <a:gd name="T83" fmla="*/ 233 h 346"/>
                  <a:gd name="T84" fmla="*/ 189 w 252"/>
                  <a:gd name="T85" fmla="*/ 204 h 346"/>
                  <a:gd name="T86" fmla="*/ 189 w 252"/>
                  <a:gd name="T87" fmla="*/ 173 h 346"/>
                  <a:gd name="T88" fmla="*/ 189 w 252"/>
                  <a:gd name="T89" fmla="*/ 142 h 346"/>
                  <a:gd name="T90" fmla="*/ 185 w 252"/>
                  <a:gd name="T91" fmla="*/ 113 h 346"/>
                  <a:gd name="T92" fmla="*/ 179 w 252"/>
                  <a:gd name="T93" fmla="*/ 86 h 346"/>
                  <a:gd name="T94" fmla="*/ 167 w 252"/>
                  <a:gd name="T95" fmla="*/ 65 h 346"/>
                  <a:gd name="T96" fmla="*/ 150 w 252"/>
                  <a:gd name="T97" fmla="*/ 50 h 346"/>
                  <a:gd name="T98" fmla="*/ 126 w 252"/>
                  <a:gd name="T99" fmla="*/ 45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6">
                    <a:moveTo>
                      <a:pt x="126" y="0"/>
                    </a:moveTo>
                    <a:cubicBezTo>
                      <a:pt x="142" y="0"/>
                      <a:pt x="157" y="2"/>
                      <a:pt x="169" y="6"/>
                    </a:cubicBezTo>
                    <a:cubicBezTo>
                      <a:pt x="182" y="11"/>
                      <a:pt x="193" y="17"/>
                      <a:pt x="202" y="24"/>
                    </a:cubicBezTo>
                    <a:cubicBezTo>
                      <a:pt x="211" y="32"/>
                      <a:pt x="219" y="41"/>
                      <a:pt x="226" y="52"/>
                    </a:cubicBezTo>
                    <a:cubicBezTo>
                      <a:pt x="232" y="63"/>
                      <a:pt x="237" y="75"/>
                      <a:pt x="241" y="88"/>
                    </a:cubicBezTo>
                    <a:cubicBezTo>
                      <a:pt x="245" y="101"/>
                      <a:pt x="248" y="114"/>
                      <a:pt x="250" y="129"/>
                    </a:cubicBezTo>
                    <a:cubicBezTo>
                      <a:pt x="251" y="143"/>
                      <a:pt x="252" y="158"/>
                      <a:pt x="252" y="173"/>
                    </a:cubicBezTo>
                    <a:cubicBezTo>
                      <a:pt x="252" y="188"/>
                      <a:pt x="251" y="203"/>
                      <a:pt x="250" y="217"/>
                    </a:cubicBezTo>
                    <a:cubicBezTo>
                      <a:pt x="248" y="232"/>
                      <a:pt x="245" y="246"/>
                      <a:pt x="241" y="258"/>
                    </a:cubicBezTo>
                    <a:cubicBezTo>
                      <a:pt x="237" y="271"/>
                      <a:pt x="232" y="283"/>
                      <a:pt x="226" y="294"/>
                    </a:cubicBezTo>
                    <a:cubicBezTo>
                      <a:pt x="219" y="304"/>
                      <a:pt x="211" y="314"/>
                      <a:pt x="202" y="322"/>
                    </a:cubicBezTo>
                    <a:cubicBezTo>
                      <a:pt x="193" y="329"/>
                      <a:pt x="182" y="336"/>
                      <a:pt x="169" y="340"/>
                    </a:cubicBezTo>
                    <a:cubicBezTo>
                      <a:pt x="157" y="344"/>
                      <a:pt x="142" y="346"/>
                      <a:pt x="126" y="346"/>
                    </a:cubicBezTo>
                    <a:cubicBezTo>
                      <a:pt x="110" y="346"/>
                      <a:pt x="96" y="344"/>
                      <a:pt x="83" y="340"/>
                    </a:cubicBezTo>
                    <a:cubicBezTo>
                      <a:pt x="71" y="336"/>
                      <a:pt x="60" y="329"/>
                      <a:pt x="50" y="322"/>
                    </a:cubicBezTo>
                    <a:cubicBezTo>
                      <a:pt x="41" y="314"/>
                      <a:pt x="33" y="304"/>
                      <a:pt x="27" y="294"/>
                    </a:cubicBezTo>
                    <a:cubicBezTo>
                      <a:pt x="20" y="283"/>
                      <a:pt x="15" y="271"/>
                      <a:pt x="11" y="258"/>
                    </a:cubicBezTo>
                    <a:cubicBezTo>
                      <a:pt x="7" y="246"/>
                      <a:pt x="4" y="232"/>
                      <a:pt x="3" y="217"/>
                    </a:cubicBezTo>
                    <a:cubicBezTo>
                      <a:pt x="1" y="203"/>
                      <a:pt x="0" y="188"/>
                      <a:pt x="0" y="173"/>
                    </a:cubicBezTo>
                    <a:cubicBezTo>
                      <a:pt x="0" y="158"/>
                      <a:pt x="1" y="143"/>
                      <a:pt x="3" y="129"/>
                    </a:cubicBezTo>
                    <a:cubicBezTo>
                      <a:pt x="4" y="114"/>
                      <a:pt x="7" y="101"/>
                      <a:pt x="11" y="88"/>
                    </a:cubicBezTo>
                    <a:cubicBezTo>
                      <a:pt x="15" y="75"/>
                      <a:pt x="20" y="63"/>
                      <a:pt x="27" y="52"/>
                    </a:cubicBezTo>
                    <a:cubicBezTo>
                      <a:pt x="33" y="41"/>
                      <a:pt x="41" y="32"/>
                      <a:pt x="50" y="24"/>
                    </a:cubicBezTo>
                    <a:cubicBezTo>
                      <a:pt x="60" y="17"/>
                      <a:pt x="71" y="11"/>
                      <a:pt x="83" y="6"/>
                    </a:cubicBezTo>
                    <a:cubicBezTo>
                      <a:pt x="96" y="2"/>
                      <a:pt x="110" y="0"/>
                      <a:pt x="126" y="0"/>
                    </a:cubicBezTo>
                    <a:close/>
                    <a:moveTo>
                      <a:pt x="126" y="45"/>
                    </a:moveTo>
                    <a:cubicBezTo>
                      <a:pt x="117" y="45"/>
                      <a:pt x="109" y="47"/>
                      <a:pt x="102" y="50"/>
                    </a:cubicBezTo>
                    <a:cubicBezTo>
                      <a:pt x="96" y="54"/>
                      <a:pt x="90" y="58"/>
                      <a:pt x="85" y="65"/>
                    </a:cubicBezTo>
                    <a:cubicBezTo>
                      <a:pt x="80" y="71"/>
                      <a:pt x="77" y="78"/>
                      <a:pt x="74" y="86"/>
                    </a:cubicBezTo>
                    <a:cubicBezTo>
                      <a:pt x="71" y="94"/>
                      <a:pt x="69" y="103"/>
                      <a:pt x="67" y="113"/>
                    </a:cubicBezTo>
                    <a:cubicBezTo>
                      <a:pt x="66" y="122"/>
                      <a:pt x="65" y="132"/>
                      <a:pt x="64" y="142"/>
                    </a:cubicBezTo>
                    <a:cubicBezTo>
                      <a:pt x="63" y="153"/>
                      <a:pt x="63" y="163"/>
                      <a:pt x="63" y="173"/>
                    </a:cubicBezTo>
                    <a:cubicBezTo>
                      <a:pt x="63" y="183"/>
                      <a:pt x="63" y="193"/>
                      <a:pt x="64" y="204"/>
                    </a:cubicBezTo>
                    <a:cubicBezTo>
                      <a:pt x="65" y="214"/>
                      <a:pt x="66" y="224"/>
                      <a:pt x="67" y="233"/>
                    </a:cubicBezTo>
                    <a:cubicBezTo>
                      <a:pt x="69" y="243"/>
                      <a:pt x="71" y="252"/>
                      <a:pt x="74" y="260"/>
                    </a:cubicBezTo>
                    <a:cubicBezTo>
                      <a:pt x="77" y="268"/>
                      <a:pt x="80" y="275"/>
                      <a:pt x="85" y="281"/>
                    </a:cubicBezTo>
                    <a:cubicBezTo>
                      <a:pt x="90" y="288"/>
                      <a:pt x="96" y="292"/>
                      <a:pt x="102" y="296"/>
                    </a:cubicBezTo>
                    <a:cubicBezTo>
                      <a:pt x="109" y="299"/>
                      <a:pt x="117" y="301"/>
                      <a:pt x="126" y="301"/>
                    </a:cubicBezTo>
                    <a:cubicBezTo>
                      <a:pt x="135" y="301"/>
                      <a:pt x="143" y="299"/>
                      <a:pt x="150" y="296"/>
                    </a:cubicBezTo>
                    <a:cubicBezTo>
                      <a:pt x="157" y="292"/>
                      <a:pt x="163" y="288"/>
                      <a:pt x="167" y="281"/>
                    </a:cubicBezTo>
                    <a:cubicBezTo>
                      <a:pt x="172" y="275"/>
                      <a:pt x="176" y="268"/>
                      <a:pt x="179" y="260"/>
                    </a:cubicBezTo>
                    <a:cubicBezTo>
                      <a:pt x="182" y="252"/>
                      <a:pt x="184" y="243"/>
                      <a:pt x="185" y="233"/>
                    </a:cubicBezTo>
                    <a:cubicBezTo>
                      <a:pt x="187" y="224"/>
                      <a:pt x="188" y="214"/>
                      <a:pt x="189" y="204"/>
                    </a:cubicBezTo>
                    <a:cubicBezTo>
                      <a:pt x="189" y="193"/>
                      <a:pt x="189" y="183"/>
                      <a:pt x="189" y="173"/>
                    </a:cubicBezTo>
                    <a:cubicBezTo>
                      <a:pt x="189" y="163"/>
                      <a:pt x="189" y="153"/>
                      <a:pt x="189" y="142"/>
                    </a:cubicBezTo>
                    <a:cubicBezTo>
                      <a:pt x="188" y="132"/>
                      <a:pt x="187" y="122"/>
                      <a:pt x="185" y="113"/>
                    </a:cubicBezTo>
                    <a:cubicBezTo>
                      <a:pt x="184" y="103"/>
                      <a:pt x="182" y="94"/>
                      <a:pt x="179" y="86"/>
                    </a:cubicBezTo>
                    <a:cubicBezTo>
                      <a:pt x="176" y="78"/>
                      <a:pt x="172" y="71"/>
                      <a:pt x="167" y="65"/>
                    </a:cubicBezTo>
                    <a:cubicBezTo>
                      <a:pt x="163" y="58"/>
                      <a:pt x="157"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4" name="Freeform 33"/>
              <p:cNvSpPr>
                <a:spLocks/>
              </p:cNvSpPr>
              <p:nvPr/>
            </p:nvSpPr>
            <p:spPr bwMode="auto">
              <a:xfrm>
                <a:off x="7397403" y="2232871"/>
                <a:ext cx="177758" cy="433725"/>
              </a:xfrm>
              <a:custGeom>
                <a:avLst/>
                <a:gdLst>
                  <a:gd name="T0" fmla="*/ 33 w 142"/>
                  <a:gd name="T1" fmla="*/ 93 h 341"/>
                  <a:gd name="T2" fmla="*/ 22 w 142"/>
                  <a:gd name="T3" fmla="*/ 96 h 341"/>
                  <a:gd name="T4" fmla="*/ 13 w 142"/>
                  <a:gd name="T5" fmla="*/ 94 h 341"/>
                  <a:gd name="T6" fmla="*/ 6 w 142"/>
                  <a:gd name="T7" fmla="*/ 89 h 341"/>
                  <a:gd name="T8" fmla="*/ 2 w 142"/>
                  <a:gd name="T9" fmla="*/ 82 h 341"/>
                  <a:gd name="T10" fmla="*/ 0 w 142"/>
                  <a:gd name="T11" fmla="*/ 74 h 341"/>
                  <a:gd name="T12" fmla="*/ 2 w 142"/>
                  <a:gd name="T13" fmla="*/ 64 h 341"/>
                  <a:gd name="T14" fmla="*/ 11 w 142"/>
                  <a:gd name="T15" fmla="*/ 56 h 341"/>
                  <a:gd name="T16" fmla="*/ 96 w 142"/>
                  <a:gd name="T17" fmla="*/ 5 h 341"/>
                  <a:gd name="T18" fmla="*/ 104 w 142"/>
                  <a:gd name="T19" fmla="*/ 2 h 341"/>
                  <a:gd name="T20" fmla="*/ 112 w 142"/>
                  <a:gd name="T21" fmla="*/ 0 h 341"/>
                  <a:gd name="T22" fmla="*/ 123 w 142"/>
                  <a:gd name="T23" fmla="*/ 2 h 341"/>
                  <a:gd name="T24" fmla="*/ 133 w 142"/>
                  <a:gd name="T25" fmla="*/ 8 h 341"/>
                  <a:gd name="T26" fmla="*/ 140 w 142"/>
                  <a:gd name="T27" fmla="*/ 18 h 341"/>
                  <a:gd name="T28" fmla="*/ 142 w 142"/>
                  <a:gd name="T29" fmla="*/ 31 h 341"/>
                  <a:gd name="T30" fmla="*/ 142 w 142"/>
                  <a:gd name="T31" fmla="*/ 311 h 341"/>
                  <a:gd name="T32" fmla="*/ 140 w 142"/>
                  <a:gd name="T33" fmla="*/ 325 h 341"/>
                  <a:gd name="T34" fmla="*/ 133 w 142"/>
                  <a:gd name="T35" fmla="*/ 334 h 341"/>
                  <a:gd name="T36" fmla="*/ 123 w 142"/>
                  <a:gd name="T37" fmla="*/ 339 h 341"/>
                  <a:gd name="T38" fmla="*/ 111 w 142"/>
                  <a:gd name="T39" fmla="*/ 341 h 341"/>
                  <a:gd name="T40" fmla="*/ 100 w 142"/>
                  <a:gd name="T41" fmla="*/ 339 h 341"/>
                  <a:gd name="T42" fmla="*/ 90 w 142"/>
                  <a:gd name="T43" fmla="*/ 334 h 341"/>
                  <a:gd name="T44" fmla="*/ 83 w 142"/>
                  <a:gd name="T45" fmla="*/ 325 h 341"/>
                  <a:gd name="T46" fmla="*/ 80 w 142"/>
                  <a:gd name="T47" fmla="*/ 311 h 341"/>
                  <a:gd name="T48" fmla="*/ 80 w 142"/>
                  <a:gd name="T49" fmla="*/ 63 h 341"/>
                  <a:gd name="T50" fmla="*/ 33 w 142"/>
                  <a:gd name="T51" fmla="*/ 93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2" h="341">
                    <a:moveTo>
                      <a:pt x="33" y="93"/>
                    </a:moveTo>
                    <a:cubicBezTo>
                      <a:pt x="29" y="95"/>
                      <a:pt x="25" y="96"/>
                      <a:pt x="22" y="96"/>
                    </a:cubicBezTo>
                    <a:cubicBezTo>
                      <a:pt x="19" y="96"/>
                      <a:pt x="16" y="96"/>
                      <a:pt x="13" y="94"/>
                    </a:cubicBezTo>
                    <a:cubicBezTo>
                      <a:pt x="11" y="93"/>
                      <a:pt x="8" y="91"/>
                      <a:pt x="6" y="89"/>
                    </a:cubicBezTo>
                    <a:cubicBezTo>
                      <a:pt x="4" y="87"/>
                      <a:pt x="3" y="85"/>
                      <a:pt x="2" y="82"/>
                    </a:cubicBezTo>
                    <a:cubicBezTo>
                      <a:pt x="1" y="80"/>
                      <a:pt x="0" y="77"/>
                      <a:pt x="0" y="74"/>
                    </a:cubicBezTo>
                    <a:cubicBezTo>
                      <a:pt x="0" y="71"/>
                      <a:pt x="1" y="68"/>
                      <a:pt x="2" y="64"/>
                    </a:cubicBezTo>
                    <a:cubicBezTo>
                      <a:pt x="4" y="61"/>
                      <a:pt x="7" y="58"/>
                      <a:pt x="11" y="56"/>
                    </a:cubicBezTo>
                    <a:cubicBezTo>
                      <a:pt x="96" y="5"/>
                      <a:pt x="96" y="5"/>
                      <a:pt x="96" y="5"/>
                    </a:cubicBezTo>
                    <a:cubicBezTo>
                      <a:pt x="99" y="3"/>
                      <a:pt x="101" y="2"/>
                      <a:pt x="104" y="2"/>
                    </a:cubicBezTo>
                    <a:cubicBezTo>
                      <a:pt x="107" y="1"/>
                      <a:pt x="110" y="1"/>
                      <a:pt x="112" y="0"/>
                    </a:cubicBezTo>
                    <a:cubicBezTo>
                      <a:pt x="116" y="0"/>
                      <a:pt x="120" y="1"/>
                      <a:pt x="123" y="2"/>
                    </a:cubicBezTo>
                    <a:cubicBezTo>
                      <a:pt x="127" y="4"/>
                      <a:pt x="130" y="6"/>
                      <a:pt x="133" y="8"/>
                    </a:cubicBezTo>
                    <a:cubicBezTo>
                      <a:pt x="136" y="11"/>
                      <a:pt x="138" y="14"/>
                      <a:pt x="140" y="18"/>
                    </a:cubicBezTo>
                    <a:cubicBezTo>
                      <a:pt x="141" y="22"/>
                      <a:pt x="142" y="26"/>
                      <a:pt x="142" y="31"/>
                    </a:cubicBezTo>
                    <a:cubicBezTo>
                      <a:pt x="142" y="311"/>
                      <a:pt x="142" y="311"/>
                      <a:pt x="142" y="311"/>
                    </a:cubicBezTo>
                    <a:cubicBezTo>
                      <a:pt x="142" y="316"/>
                      <a:pt x="141" y="321"/>
                      <a:pt x="140" y="325"/>
                    </a:cubicBezTo>
                    <a:cubicBezTo>
                      <a:pt x="138" y="328"/>
                      <a:pt x="135" y="331"/>
                      <a:pt x="133" y="334"/>
                    </a:cubicBezTo>
                    <a:cubicBezTo>
                      <a:pt x="130" y="336"/>
                      <a:pt x="126" y="338"/>
                      <a:pt x="123" y="339"/>
                    </a:cubicBezTo>
                    <a:cubicBezTo>
                      <a:pt x="119" y="341"/>
                      <a:pt x="115" y="341"/>
                      <a:pt x="111" y="341"/>
                    </a:cubicBezTo>
                    <a:cubicBezTo>
                      <a:pt x="107" y="341"/>
                      <a:pt x="104" y="341"/>
                      <a:pt x="100" y="339"/>
                    </a:cubicBezTo>
                    <a:cubicBezTo>
                      <a:pt x="96" y="338"/>
                      <a:pt x="93" y="336"/>
                      <a:pt x="90" y="334"/>
                    </a:cubicBezTo>
                    <a:cubicBezTo>
                      <a:pt x="87" y="331"/>
                      <a:pt x="85" y="328"/>
                      <a:pt x="83" y="325"/>
                    </a:cubicBezTo>
                    <a:cubicBezTo>
                      <a:pt x="81" y="321"/>
                      <a:pt x="80" y="316"/>
                      <a:pt x="80" y="311"/>
                    </a:cubicBezTo>
                    <a:cubicBezTo>
                      <a:pt x="80" y="63"/>
                      <a:pt x="80" y="63"/>
                      <a:pt x="80" y="63"/>
                    </a:cubicBezTo>
                    <a:lnTo>
                      <a:pt x="33" y="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5" name="Freeform 34"/>
              <p:cNvSpPr>
                <a:spLocks noEditPoints="1"/>
              </p:cNvSpPr>
              <p:nvPr/>
            </p:nvSpPr>
            <p:spPr bwMode="auto">
              <a:xfrm>
                <a:off x="9331381" y="2175989"/>
                <a:ext cx="319962" cy="440833"/>
              </a:xfrm>
              <a:custGeom>
                <a:avLst/>
                <a:gdLst>
                  <a:gd name="T0" fmla="*/ 127 w 253"/>
                  <a:gd name="T1" fmla="*/ 0 h 347"/>
                  <a:gd name="T2" fmla="*/ 170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70 w 253"/>
                  <a:gd name="T23" fmla="*/ 340 h 347"/>
                  <a:gd name="T24" fmla="*/ 127 w 253"/>
                  <a:gd name="T25" fmla="*/ 347 h 347"/>
                  <a:gd name="T26" fmla="*/ 84 w 253"/>
                  <a:gd name="T27" fmla="*/ 340 h 347"/>
                  <a:gd name="T28" fmla="*/ 51 w 253"/>
                  <a:gd name="T29" fmla="*/ 322 h 347"/>
                  <a:gd name="T30" fmla="*/ 27 w 253"/>
                  <a:gd name="T31" fmla="*/ 294 h 347"/>
                  <a:gd name="T32" fmla="*/ 12 w 253"/>
                  <a:gd name="T33" fmla="*/ 259 h 347"/>
                  <a:gd name="T34" fmla="*/ 3 w 253"/>
                  <a:gd name="T35" fmla="*/ 218 h 347"/>
                  <a:gd name="T36" fmla="*/ 0 w 253"/>
                  <a:gd name="T37" fmla="*/ 173 h 347"/>
                  <a:gd name="T38" fmla="*/ 3 w 253"/>
                  <a:gd name="T39" fmla="*/ 129 h 347"/>
                  <a:gd name="T40" fmla="*/ 12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6 w 253"/>
                  <a:gd name="T55" fmla="*/ 65 h 347"/>
                  <a:gd name="T56" fmla="*/ 74 w 253"/>
                  <a:gd name="T57" fmla="*/ 86 h 347"/>
                  <a:gd name="T58" fmla="*/ 68 w 253"/>
                  <a:gd name="T59" fmla="*/ 113 h 347"/>
                  <a:gd name="T60" fmla="*/ 64 w 253"/>
                  <a:gd name="T61" fmla="*/ 142 h 347"/>
                  <a:gd name="T62" fmla="*/ 64 w 253"/>
                  <a:gd name="T63" fmla="*/ 173 h 347"/>
                  <a:gd name="T64" fmla="*/ 64 w 253"/>
                  <a:gd name="T65" fmla="*/ 204 h 347"/>
                  <a:gd name="T66" fmla="*/ 68 w 253"/>
                  <a:gd name="T67" fmla="*/ 233 h 347"/>
                  <a:gd name="T68" fmla="*/ 74 w 253"/>
                  <a:gd name="T69" fmla="*/ 260 h 347"/>
                  <a:gd name="T70" fmla="*/ 86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70" y="6"/>
                    </a:cubicBezTo>
                    <a:cubicBezTo>
                      <a:pt x="182" y="11"/>
                      <a:pt x="193" y="17"/>
                      <a:pt x="202" y="25"/>
                    </a:cubicBezTo>
                    <a:cubicBezTo>
                      <a:pt x="212" y="32"/>
                      <a:pt x="220"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20" y="305"/>
                      <a:pt x="212" y="314"/>
                      <a:pt x="202" y="322"/>
                    </a:cubicBezTo>
                    <a:cubicBezTo>
                      <a:pt x="193" y="330"/>
                      <a:pt x="182" y="336"/>
                      <a:pt x="170" y="340"/>
                    </a:cubicBezTo>
                    <a:cubicBezTo>
                      <a:pt x="157" y="344"/>
                      <a:pt x="143" y="347"/>
                      <a:pt x="127" y="347"/>
                    </a:cubicBezTo>
                    <a:cubicBezTo>
                      <a:pt x="111" y="347"/>
                      <a:pt x="96" y="344"/>
                      <a:pt x="84" y="340"/>
                    </a:cubicBezTo>
                    <a:cubicBezTo>
                      <a:pt x="71" y="336"/>
                      <a:pt x="60" y="330"/>
                      <a:pt x="51" y="322"/>
                    </a:cubicBezTo>
                    <a:cubicBezTo>
                      <a:pt x="41" y="314"/>
                      <a:pt x="34" y="305"/>
                      <a:pt x="27" y="294"/>
                    </a:cubicBezTo>
                    <a:cubicBezTo>
                      <a:pt x="21" y="283"/>
                      <a:pt x="16" y="271"/>
                      <a:pt x="12" y="259"/>
                    </a:cubicBezTo>
                    <a:cubicBezTo>
                      <a:pt x="8" y="246"/>
                      <a:pt x="5" y="232"/>
                      <a:pt x="3" y="218"/>
                    </a:cubicBezTo>
                    <a:cubicBezTo>
                      <a:pt x="1" y="203"/>
                      <a:pt x="0" y="188"/>
                      <a:pt x="0" y="173"/>
                    </a:cubicBezTo>
                    <a:cubicBezTo>
                      <a:pt x="0" y="158"/>
                      <a:pt x="1" y="143"/>
                      <a:pt x="3" y="129"/>
                    </a:cubicBezTo>
                    <a:cubicBezTo>
                      <a:pt x="5" y="114"/>
                      <a:pt x="8" y="101"/>
                      <a:pt x="12" y="88"/>
                    </a:cubicBezTo>
                    <a:cubicBezTo>
                      <a:pt x="16" y="75"/>
                      <a:pt x="21" y="63"/>
                      <a:pt x="27" y="52"/>
                    </a:cubicBezTo>
                    <a:cubicBezTo>
                      <a:pt x="34"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6" y="65"/>
                    </a:cubicBezTo>
                    <a:cubicBezTo>
                      <a:pt x="81" y="71"/>
                      <a:pt x="77" y="78"/>
                      <a:pt x="74" y="86"/>
                    </a:cubicBezTo>
                    <a:cubicBezTo>
                      <a:pt x="71" y="94"/>
                      <a:pt x="69" y="103"/>
                      <a:pt x="68" y="113"/>
                    </a:cubicBezTo>
                    <a:cubicBezTo>
                      <a:pt x="66" y="122"/>
                      <a:pt x="65" y="132"/>
                      <a:pt x="64" y="142"/>
                    </a:cubicBezTo>
                    <a:cubicBezTo>
                      <a:pt x="64" y="153"/>
                      <a:pt x="64" y="163"/>
                      <a:pt x="64" y="173"/>
                    </a:cubicBezTo>
                    <a:cubicBezTo>
                      <a:pt x="64" y="183"/>
                      <a:pt x="64" y="193"/>
                      <a:pt x="64" y="204"/>
                    </a:cubicBezTo>
                    <a:cubicBezTo>
                      <a:pt x="65" y="214"/>
                      <a:pt x="66" y="224"/>
                      <a:pt x="68" y="233"/>
                    </a:cubicBezTo>
                    <a:cubicBezTo>
                      <a:pt x="69" y="243"/>
                      <a:pt x="71" y="252"/>
                      <a:pt x="74" y="260"/>
                    </a:cubicBezTo>
                    <a:cubicBezTo>
                      <a:pt x="77" y="268"/>
                      <a:pt x="81" y="275"/>
                      <a:pt x="86"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4"/>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6" name="Freeform 35"/>
              <p:cNvSpPr>
                <a:spLocks/>
              </p:cNvSpPr>
              <p:nvPr/>
            </p:nvSpPr>
            <p:spPr bwMode="auto">
              <a:xfrm>
                <a:off x="9708220" y="2183102"/>
                <a:ext cx="298629" cy="433725"/>
              </a:xfrm>
              <a:custGeom>
                <a:avLst/>
                <a:gdLst>
                  <a:gd name="T0" fmla="*/ 115 w 234"/>
                  <a:gd name="T1" fmla="*/ 48 h 339"/>
                  <a:gd name="T2" fmla="*/ 97 w 234"/>
                  <a:gd name="T3" fmla="*/ 50 h 339"/>
                  <a:gd name="T4" fmla="*/ 80 w 234"/>
                  <a:gd name="T5" fmla="*/ 54 h 339"/>
                  <a:gd name="T6" fmla="*/ 64 w 234"/>
                  <a:gd name="T7" fmla="*/ 60 h 339"/>
                  <a:gd name="T8" fmla="*/ 49 w 234"/>
                  <a:gd name="T9" fmla="*/ 66 h 339"/>
                  <a:gd name="T10" fmla="*/ 43 w 234"/>
                  <a:gd name="T11" fmla="*/ 68 h 339"/>
                  <a:gd name="T12" fmla="*/ 37 w 234"/>
                  <a:gd name="T13" fmla="*/ 69 h 339"/>
                  <a:gd name="T14" fmla="*/ 22 w 234"/>
                  <a:gd name="T15" fmla="*/ 62 h 339"/>
                  <a:gd name="T16" fmla="*/ 16 w 234"/>
                  <a:gd name="T17" fmla="*/ 47 h 339"/>
                  <a:gd name="T18" fmla="*/ 19 w 234"/>
                  <a:gd name="T19" fmla="*/ 35 h 339"/>
                  <a:gd name="T20" fmla="*/ 32 w 234"/>
                  <a:gd name="T21" fmla="*/ 24 h 339"/>
                  <a:gd name="T22" fmla="*/ 53 w 234"/>
                  <a:gd name="T23" fmla="*/ 15 h 339"/>
                  <a:gd name="T24" fmla="*/ 76 w 234"/>
                  <a:gd name="T25" fmla="*/ 7 h 339"/>
                  <a:gd name="T26" fmla="*/ 100 w 234"/>
                  <a:gd name="T27" fmla="*/ 2 h 339"/>
                  <a:gd name="T28" fmla="*/ 122 w 234"/>
                  <a:gd name="T29" fmla="*/ 0 h 339"/>
                  <a:gd name="T30" fmla="*/ 165 w 234"/>
                  <a:gd name="T31" fmla="*/ 6 h 339"/>
                  <a:gd name="T32" fmla="*/ 200 w 234"/>
                  <a:gd name="T33" fmla="*/ 22 h 339"/>
                  <a:gd name="T34" fmla="*/ 223 w 234"/>
                  <a:gd name="T35" fmla="*/ 49 h 339"/>
                  <a:gd name="T36" fmla="*/ 231 w 234"/>
                  <a:gd name="T37" fmla="*/ 85 h 339"/>
                  <a:gd name="T38" fmla="*/ 224 w 234"/>
                  <a:gd name="T39" fmla="*/ 121 h 339"/>
                  <a:gd name="T40" fmla="*/ 206 w 234"/>
                  <a:gd name="T41" fmla="*/ 158 h 339"/>
                  <a:gd name="T42" fmla="*/ 178 w 234"/>
                  <a:gd name="T43" fmla="*/ 195 h 339"/>
                  <a:gd name="T44" fmla="*/ 145 w 234"/>
                  <a:gd name="T45" fmla="*/ 230 h 339"/>
                  <a:gd name="T46" fmla="*/ 109 w 234"/>
                  <a:gd name="T47" fmla="*/ 263 h 339"/>
                  <a:gd name="T48" fmla="*/ 74 w 234"/>
                  <a:gd name="T49" fmla="*/ 292 h 339"/>
                  <a:gd name="T50" fmla="*/ 211 w 234"/>
                  <a:gd name="T51" fmla="*/ 292 h 339"/>
                  <a:gd name="T52" fmla="*/ 221 w 234"/>
                  <a:gd name="T53" fmla="*/ 294 h 339"/>
                  <a:gd name="T54" fmla="*/ 228 w 234"/>
                  <a:gd name="T55" fmla="*/ 300 h 339"/>
                  <a:gd name="T56" fmla="*/ 233 w 234"/>
                  <a:gd name="T57" fmla="*/ 307 h 339"/>
                  <a:gd name="T58" fmla="*/ 234 w 234"/>
                  <a:gd name="T59" fmla="*/ 316 h 339"/>
                  <a:gd name="T60" fmla="*/ 233 w 234"/>
                  <a:gd name="T61" fmla="*/ 325 h 339"/>
                  <a:gd name="T62" fmla="*/ 228 w 234"/>
                  <a:gd name="T63" fmla="*/ 332 h 339"/>
                  <a:gd name="T64" fmla="*/ 221 w 234"/>
                  <a:gd name="T65" fmla="*/ 337 h 339"/>
                  <a:gd name="T66" fmla="*/ 211 w 234"/>
                  <a:gd name="T67" fmla="*/ 339 h 339"/>
                  <a:gd name="T68" fmla="*/ 33 w 234"/>
                  <a:gd name="T69" fmla="*/ 339 h 339"/>
                  <a:gd name="T70" fmla="*/ 8 w 234"/>
                  <a:gd name="T71" fmla="*/ 331 h 339"/>
                  <a:gd name="T72" fmla="*/ 0 w 234"/>
                  <a:gd name="T73" fmla="*/ 312 h 339"/>
                  <a:gd name="T74" fmla="*/ 4 w 234"/>
                  <a:gd name="T75" fmla="*/ 295 h 339"/>
                  <a:gd name="T76" fmla="*/ 17 w 234"/>
                  <a:gd name="T77" fmla="*/ 278 h 339"/>
                  <a:gd name="T78" fmla="*/ 25 w 234"/>
                  <a:gd name="T79" fmla="*/ 272 h 339"/>
                  <a:gd name="T80" fmla="*/ 36 w 234"/>
                  <a:gd name="T81" fmla="*/ 262 h 339"/>
                  <a:gd name="T82" fmla="*/ 49 w 234"/>
                  <a:gd name="T83" fmla="*/ 251 h 339"/>
                  <a:gd name="T84" fmla="*/ 62 w 234"/>
                  <a:gd name="T85" fmla="*/ 238 h 339"/>
                  <a:gd name="T86" fmla="*/ 75 w 234"/>
                  <a:gd name="T87" fmla="*/ 226 h 339"/>
                  <a:gd name="T88" fmla="*/ 86 w 234"/>
                  <a:gd name="T89" fmla="*/ 216 h 339"/>
                  <a:gd name="T90" fmla="*/ 118 w 234"/>
                  <a:gd name="T91" fmla="*/ 182 h 339"/>
                  <a:gd name="T92" fmla="*/ 145 w 234"/>
                  <a:gd name="T93" fmla="*/ 149 h 339"/>
                  <a:gd name="T94" fmla="*/ 163 w 234"/>
                  <a:gd name="T95" fmla="*/ 118 h 339"/>
                  <a:gd name="T96" fmla="*/ 170 w 234"/>
                  <a:gd name="T97" fmla="*/ 91 h 339"/>
                  <a:gd name="T98" fmla="*/ 165 w 234"/>
                  <a:gd name="T99" fmla="*/ 72 h 339"/>
                  <a:gd name="T100" fmla="*/ 153 w 234"/>
                  <a:gd name="T101" fmla="*/ 59 h 339"/>
                  <a:gd name="T102" fmla="*/ 135 w 234"/>
                  <a:gd name="T103" fmla="*/ 51 h 339"/>
                  <a:gd name="T104" fmla="*/ 115 w 234"/>
                  <a:gd name="T105" fmla="*/ 48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34" h="339">
                    <a:moveTo>
                      <a:pt x="115" y="48"/>
                    </a:moveTo>
                    <a:cubicBezTo>
                      <a:pt x="109" y="48"/>
                      <a:pt x="103" y="48"/>
                      <a:pt x="97" y="50"/>
                    </a:cubicBezTo>
                    <a:cubicBezTo>
                      <a:pt x="91" y="51"/>
                      <a:pt x="85" y="52"/>
                      <a:pt x="80" y="54"/>
                    </a:cubicBezTo>
                    <a:cubicBezTo>
                      <a:pt x="74" y="56"/>
                      <a:pt x="69" y="58"/>
                      <a:pt x="64" y="60"/>
                    </a:cubicBezTo>
                    <a:cubicBezTo>
                      <a:pt x="58" y="62"/>
                      <a:pt x="54" y="64"/>
                      <a:pt x="49" y="66"/>
                    </a:cubicBezTo>
                    <a:cubicBezTo>
                      <a:pt x="47" y="67"/>
                      <a:pt x="45" y="68"/>
                      <a:pt x="43" y="68"/>
                    </a:cubicBezTo>
                    <a:cubicBezTo>
                      <a:pt x="41" y="69"/>
                      <a:pt x="39" y="69"/>
                      <a:pt x="37" y="69"/>
                    </a:cubicBezTo>
                    <a:cubicBezTo>
                      <a:pt x="31" y="69"/>
                      <a:pt x="25" y="67"/>
                      <a:pt x="22" y="62"/>
                    </a:cubicBezTo>
                    <a:cubicBezTo>
                      <a:pt x="18" y="58"/>
                      <a:pt x="16" y="53"/>
                      <a:pt x="16" y="47"/>
                    </a:cubicBezTo>
                    <a:cubicBezTo>
                      <a:pt x="16" y="43"/>
                      <a:pt x="17" y="39"/>
                      <a:pt x="19" y="35"/>
                    </a:cubicBezTo>
                    <a:cubicBezTo>
                      <a:pt x="22" y="31"/>
                      <a:pt x="26" y="27"/>
                      <a:pt x="32" y="24"/>
                    </a:cubicBezTo>
                    <a:cubicBezTo>
                      <a:pt x="39" y="21"/>
                      <a:pt x="45" y="17"/>
                      <a:pt x="53" y="15"/>
                    </a:cubicBezTo>
                    <a:cubicBezTo>
                      <a:pt x="60" y="12"/>
                      <a:pt x="68" y="9"/>
                      <a:pt x="76" y="7"/>
                    </a:cubicBezTo>
                    <a:cubicBezTo>
                      <a:pt x="84" y="5"/>
                      <a:pt x="92" y="3"/>
                      <a:pt x="100" y="2"/>
                    </a:cubicBezTo>
                    <a:cubicBezTo>
                      <a:pt x="108" y="1"/>
                      <a:pt x="115" y="0"/>
                      <a:pt x="122" y="0"/>
                    </a:cubicBezTo>
                    <a:cubicBezTo>
                      <a:pt x="138" y="0"/>
                      <a:pt x="152" y="2"/>
                      <a:pt x="165" y="6"/>
                    </a:cubicBezTo>
                    <a:cubicBezTo>
                      <a:pt x="179" y="9"/>
                      <a:pt x="190" y="15"/>
                      <a:pt x="200" y="22"/>
                    </a:cubicBezTo>
                    <a:cubicBezTo>
                      <a:pt x="210" y="29"/>
                      <a:pt x="217" y="38"/>
                      <a:pt x="223" y="49"/>
                    </a:cubicBezTo>
                    <a:cubicBezTo>
                      <a:pt x="228" y="59"/>
                      <a:pt x="231" y="71"/>
                      <a:pt x="231" y="85"/>
                    </a:cubicBezTo>
                    <a:cubicBezTo>
                      <a:pt x="231" y="97"/>
                      <a:pt x="229" y="109"/>
                      <a:pt x="224" y="121"/>
                    </a:cubicBezTo>
                    <a:cubicBezTo>
                      <a:pt x="220" y="133"/>
                      <a:pt x="213" y="145"/>
                      <a:pt x="206" y="158"/>
                    </a:cubicBezTo>
                    <a:cubicBezTo>
                      <a:pt x="198" y="170"/>
                      <a:pt x="189" y="182"/>
                      <a:pt x="178" y="195"/>
                    </a:cubicBezTo>
                    <a:cubicBezTo>
                      <a:pt x="168" y="207"/>
                      <a:pt x="157" y="219"/>
                      <a:pt x="145" y="230"/>
                    </a:cubicBezTo>
                    <a:cubicBezTo>
                      <a:pt x="133" y="242"/>
                      <a:pt x="122" y="253"/>
                      <a:pt x="109" y="263"/>
                    </a:cubicBezTo>
                    <a:cubicBezTo>
                      <a:pt x="97" y="274"/>
                      <a:pt x="85" y="283"/>
                      <a:pt x="74" y="292"/>
                    </a:cubicBezTo>
                    <a:cubicBezTo>
                      <a:pt x="211" y="292"/>
                      <a:pt x="211" y="292"/>
                      <a:pt x="211" y="292"/>
                    </a:cubicBezTo>
                    <a:cubicBezTo>
                      <a:pt x="215" y="292"/>
                      <a:pt x="218" y="293"/>
                      <a:pt x="221" y="294"/>
                    </a:cubicBezTo>
                    <a:cubicBezTo>
                      <a:pt x="224" y="296"/>
                      <a:pt x="227" y="298"/>
                      <a:pt x="228" y="300"/>
                    </a:cubicBezTo>
                    <a:cubicBezTo>
                      <a:pt x="230" y="302"/>
                      <a:pt x="232" y="305"/>
                      <a:pt x="233" y="307"/>
                    </a:cubicBezTo>
                    <a:cubicBezTo>
                      <a:pt x="234" y="310"/>
                      <a:pt x="234" y="313"/>
                      <a:pt x="234" y="316"/>
                    </a:cubicBezTo>
                    <a:cubicBezTo>
                      <a:pt x="234" y="319"/>
                      <a:pt x="234" y="322"/>
                      <a:pt x="233" y="325"/>
                    </a:cubicBezTo>
                    <a:cubicBezTo>
                      <a:pt x="232" y="328"/>
                      <a:pt x="230" y="330"/>
                      <a:pt x="228" y="332"/>
                    </a:cubicBezTo>
                    <a:cubicBezTo>
                      <a:pt x="227" y="334"/>
                      <a:pt x="224" y="336"/>
                      <a:pt x="221" y="337"/>
                    </a:cubicBezTo>
                    <a:cubicBezTo>
                      <a:pt x="218" y="339"/>
                      <a:pt x="215" y="339"/>
                      <a:pt x="211" y="339"/>
                    </a:cubicBezTo>
                    <a:cubicBezTo>
                      <a:pt x="33" y="339"/>
                      <a:pt x="33" y="339"/>
                      <a:pt x="33" y="339"/>
                    </a:cubicBezTo>
                    <a:cubicBezTo>
                      <a:pt x="22" y="339"/>
                      <a:pt x="13" y="337"/>
                      <a:pt x="8" y="331"/>
                    </a:cubicBezTo>
                    <a:cubicBezTo>
                      <a:pt x="3" y="326"/>
                      <a:pt x="0" y="319"/>
                      <a:pt x="0" y="312"/>
                    </a:cubicBezTo>
                    <a:cubicBezTo>
                      <a:pt x="0" y="306"/>
                      <a:pt x="1" y="300"/>
                      <a:pt x="4" y="295"/>
                    </a:cubicBezTo>
                    <a:cubicBezTo>
                      <a:pt x="7" y="289"/>
                      <a:pt x="12" y="284"/>
                      <a:pt x="17" y="278"/>
                    </a:cubicBezTo>
                    <a:cubicBezTo>
                      <a:pt x="19" y="277"/>
                      <a:pt x="21" y="275"/>
                      <a:pt x="25" y="272"/>
                    </a:cubicBezTo>
                    <a:cubicBezTo>
                      <a:pt x="28" y="269"/>
                      <a:pt x="32" y="266"/>
                      <a:pt x="36" y="262"/>
                    </a:cubicBezTo>
                    <a:cubicBezTo>
                      <a:pt x="40" y="258"/>
                      <a:pt x="44" y="255"/>
                      <a:pt x="49" y="251"/>
                    </a:cubicBezTo>
                    <a:cubicBezTo>
                      <a:pt x="53" y="247"/>
                      <a:pt x="58" y="243"/>
                      <a:pt x="62" y="238"/>
                    </a:cubicBezTo>
                    <a:cubicBezTo>
                      <a:pt x="67" y="234"/>
                      <a:pt x="71" y="230"/>
                      <a:pt x="75" y="226"/>
                    </a:cubicBezTo>
                    <a:cubicBezTo>
                      <a:pt x="79" y="222"/>
                      <a:pt x="83" y="219"/>
                      <a:pt x="86" y="216"/>
                    </a:cubicBezTo>
                    <a:cubicBezTo>
                      <a:pt x="97" y="205"/>
                      <a:pt x="108" y="193"/>
                      <a:pt x="118" y="182"/>
                    </a:cubicBezTo>
                    <a:cubicBezTo>
                      <a:pt x="129" y="171"/>
                      <a:pt x="138" y="159"/>
                      <a:pt x="145" y="149"/>
                    </a:cubicBezTo>
                    <a:cubicBezTo>
                      <a:pt x="153" y="138"/>
                      <a:pt x="159" y="127"/>
                      <a:pt x="163" y="118"/>
                    </a:cubicBezTo>
                    <a:cubicBezTo>
                      <a:pt x="168" y="108"/>
                      <a:pt x="170" y="99"/>
                      <a:pt x="170" y="91"/>
                    </a:cubicBezTo>
                    <a:cubicBezTo>
                      <a:pt x="170" y="84"/>
                      <a:pt x="168" y="77"/>
                      <a:pt x="165" y="72"/>
                    </a:cubicBezTo>
                    <a:cubicBezTo>
                      <a:pt x="162" y="67"/>
                      <a:pt x="158" y="62"/>
                      <a:pt x="153" y="59"/>
                    </a:cubicBezTo>
                    <a:cubicBezTo>
                      <a:pt x="148" y="55"/>
                      <a:pt x="142" y="52"/>
                      <a:pt x="135" y="51"/>
                    </a:cubicBezTo>
                    <a:cubicBezTo>
                      <a:pt x="129" y="49"/>
                      <a:pt x="122" y="48"/>
                      <a:pt x="115" y="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7" name="Freeform 36"/>
              <p:cNvSpPr>
                <a:spLocks noEditPoints="1"/>
              </p:cNvSpPr>
              <p:nvPr/>
            </p:nvSpPr>
            <p:spPr bwMode="auto">
              <a:xfrm>
                <a:off x="9992628" y="4074419"/>
                <a:ext cx="319962" cy="440833"/>
              </a:xfrm>
              <a:custGeom>
                <a:avLst/>
                <a:gdLst>
                  <a:gd name="T0" fmla="*/ 126 w 252"/>
                  <a:gd name="T1" fmla="*/ 0 h 347"/>
                  <a:gd name="T2" fmla="*/ 169 w 252"/>
                  <a:gd name="T3" fmla="*/ 7 h 347"/>
                  <a:gd name="T4" fmla="*/ 202 w 252"/>
                  <a:gd name="T5" fmla="*/ 25 h 347"/>
                  <a:gd name="T6" fmla="*/ 225 w 252"/>
                  <a:gd name="T7" fmla="*/ 53 h 347"/>
                  <a:gd name="T8" fmla="*/ 241 w 252"/>
                  <a:gd name="T9" fmla="*/ 88 h 347"/>
                  <a:gd name="T10" fmla="*/ 249 w 252"/>
                  <a:gd name="T11" fmla="*/ 129 h 347"/>
                  <a:gd name="T12" fmla="*/ 252 w 252"/>
                  <a:gd name="T13" fmla="*/ 174 h 347"/>
                  <a:gd name="T14" fmla="*/ 249 w 252"/>
                  <a:gd name="T15" fmla="*/ 218 h 347"/>
                  <a:gd name="T16" fmla="*/ 241 w 252"/>
                  <a:gd name="T17" fmla="*/ 259 h 347"/>
                  <a:gd name="T18" fmla="*/ 225 w 252"/>
                  <a:gd name="T19" fmla="*/ 294 h 347"/>
                  <a:gd name="T20" fmla="*/ 202 w 252"/>
                  <a:gd name="T21" fmla="*/ 322 h 347"/>
                  <a:gd name="T22" fmla="*/ 169 w 252"/>
                  <a:gd name="T23" fmla="*/ 341 h 347"/>
                  <a:gd name="T24" fmla="*/ 126 w 252"/>
                  <a:gd name="T25" fmla="*/ 347 h 347"/>
                  <a:gd name="T26" fmla="*/ 83 w 252"/>
                  <a:gd name="T27" fmla="*/ 341 h 347"/>
                  <a:gd name="T28" fmla="*/ 50 w 252"/>
                  <a:gd name="T29" fmla="*/ 322 h 347"/>
                  <a:gd name="T30" fmla="*/ 27 w 252"/>
                  <a:gd name="T31" fmla="*/ 294 h 347"/>
                  <a:gd name="T32" fmla="*/ 11 w 252"/>
                  <a:gd name="T33" fmla="*/ 259 h 347"/>
                  <a:gd name="T34" fmla="*/ 2 w 252"/>
                  <a:gd name="T35" fmla="*/ 218 h 347"/>
                  <a:gd name="T36" fmla="*/ 0 w 252"/>
                  <a:gd name="T37" fmla="*/ 174 h 347"/>
                  <a:gd name="T38" fmla="*/ 2 w 252"/>
                  <a:gd name="T39" fmla="*/ 129 h 347"/>
                  <a:gd name="T40" fmla="*/ 11 w 252"/>
                  <a:gd name="T41" fmla="*/ 88 h 347"/>
                  <a:gd name="T42" fmla="*/ 27 w 252"/>
                  <a:gd name="T43" fmla="*/ 53 h 347"/>
                  <a:gd name="T44" fmla="*/ 50 w 252"/>
                  <a:gd name="T45" fmla="*/ 25 h 347"/>
                  <a:gd name="T46" fmla="*/ 83 w 252"/>
                  <a:gd name="T47" fmla="*/ 7 h 347"/>
                  <a:gd name="T48" fmla="*/ 126 w 252"/>
                  <a:gd name="T49" fmla="*/ 0 h 347"/>
                  <a:gd name="T50" fmla="*/ 126 w 252"/>
                  <a:gd name="T51" fmla="*/ 46 h 347"/>
                  <a:gd name="T52" fmla="*/ 102 w 252"/>
                  <a:gd name="T53" fmla="*/ 51 h 347"/>
                  <a:gd name="T54" fmla="*/ 85 w 252"/>
                  <a:gd name="T55" fmla="*/ 65 h 347"/>
                  <a:gd name="T56" fmla="*/ 74 w 252"/>
                  <a:gd name="T57" fmla="*/ 87 h 347"/>
                  <a:gd name="T58" fmla="*/ 67 w 252"/>
                  <a:gd name="T59" fmla="*/ 113 h 347"/>
                  <a:gd name="T60" fmla="*/ 64 w 252"/>
                  <a:gd name="T61" fmla="*/ 143 h 347"/>
                  <a:gd name="T62" fmla="*/ 63 w 252"/>
                  <a:gd name="T63" fmla="*/ 174 h 347"/>
                  <a:gd name="T64" fmla="*/ 64 w 252"/>
                  <a:gd name="T65" fmla="*/ 204 h 347"/>
                  <a:gd name="T66" fmla="*/ 67 w 252"/>
                  <a:gd name="T67" fmla="*/ 234 h 347"/>
                  <a:gd name="T68" fmla="*/ 74 w 252"/>
                  <a:gd name="T69" fmla="*/ 261 h 347"/>
                  <a:gd name="T70" fmla="*/ 85 w 252"/>
                  <a:gd name="T71" fmla="*/ 282 h 347"/>
                  <a:gd name="T72" fmla="*/ 102 w 252"/>
                  <a:gd name="T73" fmla="*/ 297 h 347"/>
                  <a:gd name="T74" fmla="*/ 126 w 252"/>
                  <a:gd name="T75" fmla="*/ 302 h 347"/>
                  <a:gd name="T76" fmla="*/ 150 w 252"/>
                  <a:gd name="T77" fmla="*/ 297 h 347"/>
                  <a:gd name="T78" fmla="*/ 167 w 252"/>
                  <a:gd name="T79" fmla="*/ 282 h 347"/>
                  <a:gd name="T80" fmla="*/ 178 w 252"/>
                  <a:gd name="T81" fmla="*/ 261 h 347"/>
                  <a:gd name="T82" fmla="*/ 185 w 252"/>
                  <a:gd name="T83" fmla="*/ 234 h 347"/>
                  <a:gd name="T84" fmla="*/ 188 w 252"/>
                  <a:gd name="T85" fmla="*/ 204 h 347"/>
                  <a:gd name="T86" fmla="*/ 189 w 252"/>
                  <a:gd name="T87" fmla="*/ 174 h 347"/>
                  <a:gd name="T88" fmla="*/ 188 w 252"/>
                  <a:gd name="T89" fmla="*/ 143 h 347"/>
                  <a:gd name="T90" fmla="*/ 185 w 252"/>
                  <a:gd name="T91" fmla="*/ 113 h 347"/>
                  <a:gd name="T92" fmla="*/ 178 w 252"/>
                  <a:gd name="T93" fmla="*/ 87 h 347"/>
                  <a:gd name="T94" fmla="*/ 167 w 252"/>
                  <a:gd name="T95" fmla="*/ 65 h 347"/>
                  <a:gd name="T96" fmla="*/ 150 w 252"/>
                  <a:gd name="T97" fmla="*/ 51 h 347"/>
                  <a:gd name="T98" fmla="*/ 126 w 252"/>
                  <a:gd name="T99" fmla="*/ 46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3"/>
                      <a:pt x="169" y="7"/>
                    </a:cubicBezTo>
                    <a:cubicBezTo>
                      <a:pt x="181" y="11"/>
                      <a:pt x="192" y="17"/>
                      <a:pt x="202" y="25"/>
                    </a:cubicBezTo>
                    <a:cubicBezTo>
                      <a:pt x="211" y="33"/>
                      <a:pt x="219" y="42"/>
                      <a:pt x="225" y="53"/>
                    </a:cubicBezTo>
                    <a:cubicBezTo>
                      <a:pt x="232" y="64"/>
                      <a:pt x="237" y="75"/>
                      <a:pt x="241" y="88"/>
                    </a:cubicBezTo>
                    <a:cubicBezTo>
                      <a:pt x="245" y="101"/>
                      <a:pt x="248" y="115"/>
                      <a:pt x="249" y="129"/>
                    </a:cubicBezTo>
                    <a:cubicBezTo>
                      <a:pt x="251" y="144"/>
                      <a:pt x="252" y="158"/>
                      <a:pt x="252" y="174"/>
                    </a:cubicBezTo>
                    <a:cubicBezTo>
                      <a:pt x="252" y="189"/>
                      <a:pt x="251" y="204"/>
                      <a:pt x="249" y="218"/>
                    </a:cubicBezTo>
                    <a:cubicBezTo>
                      <a:pt x="248" y="233"/>
                      <a:pt x="245" y="246"/>
                      <a:pt x="241" y="259"/>
                    </a:cubicBezTo>
                    <a:cubicBezTo>
                      <a:pt x="237" y="272"/>
                      <a:pt x="232" y="284"/>
                      <a:pt x="225" y="294"/>
                    </a:cubicBezTo>
                    <a:cubicBezTo>
                      <a:pt x="219" y="305"/>
                      <a:pt x="211" y="314"/>
                      <a:pt x="202" y="322"/>
                    </a:cubicBezTo>
                    <a:cubicBezTo>
                      <a:pt x="192" y="330"/>
                      <a:pt x="181" y="336"/>
                      <a:pt x="169" y="341"/>
                    </a:cubicBezTo>
                    <a:cubicBezTo>
                      <a:pt x="156" y="345"/>
                      <a:pt x="142" y="347"/>
                      <a:pt x="126" y="347"/>
                    </a:cubicBezTo>
                    <a:cubicBezTo>
                      <a:pt x="110" y="347"/>
                      <a:pt x="96" y="345"/>
                      <a:pt x="83" y="341"/>
                    </a:cubicBezTo>
                    <a:cubicBezTo>
                      <a:pt x="70" y="336"/>
                      <a:pt x="59" y="330"/>
                      <a:pt x="50" y="322"/>
                    </a:cubicBezTo>
                    <a:cubicBezTo>
                      <a:pt x="41" y="314"/>
                      <a:pt x="33" y="305"/>
                      <a:pt x="27" y="294"/>
                    </a:cubicBezTo>
                    <a:cubicBezTo>
                      <a:pt x="20" y="284"/>
                      <a:pt x="15" y="272"/>
                      <a:pt x="11" y="259"/>
                    </a:cubicBezTo>
                    <a:cubicBezTo>
                      <a:pt x="7" y="246"/>
                      <a:pt x="4" y="233"/>
                      <a:pt x="2" y="218"/>
                    </a:cubicBezTo>
                    <a:cubicBezTo>
                      <a:pt x="1" y="204"/>
                      <a:pt x="0" y="189"/>
                      <a:pt x="0" y="174"/>
                    </a:cubicBezTo>
                    <a:cubicBezTo>
                      <a:pt x="0" y="158"/>
                      <a:pt x="1" y="144"/>
                      <a:pt x="2" y="129"/>
                    </a:cubicBezTo>
                    <a:cubicBezTo>
                      <a:pt x="4" y="115"/>
                      <a:pt x="7" y="101"/>
                      <a:pt x="11" y="88"/>
                    </a:cubicBezTo>
                    <a:cubicBezTo>
                      <a:pt x="15" y="75"/>
                      <a:pt x="20" y="64"/>
                      <a:pt x="27" y="53"/>
                    </a:cubicBezTo>
                    <a:cubicBezTo>
                      <a:pt x="33" y="42"/>
                      <a:pt x="41" y="33"/>
                      <a:pt x="50" y="25"/>
                    </a:cubicBezTo>
                    <a:cubicBezTo>
                      <a:pt x="59" y="17"/>
                      <a:pt x="70" y="11"/>
                      <a:pt x="83" y="7"/>
                    </a:cubicBezTo>
                    <a:cubicBezTo>
                      <a:pt x="95" y="3"/>
                      <a:pt x="110" y="0"/>
                      <a:pt x="126" y="0"/>
                    </a:cubicBezTo>
                    <a:close/>
                    <a:moveTo>
                      <a:pt x="126" y="46"/>
                    </a:moveTo>
                    <a:cubicBezTo>
                      <a:pt x="117" y="46"/>
                      <a:pt x="109" y="47"/>
                      <a:pt x="102" y="51"/>
                    </a:cubicBezTo>
                    <a:cubicBezTo>
                      <a:pt x="95" y="54"/>
                      <a:pt x="90" y="59"/>
                      <a:pt x="85" y="65"/>
                    </a:cubicBezTo>
                    <a:cubicBezTo>
                      <a:pt x="80" y="71"/>
                      <a:pt x="76" y="79"/>
                      <a:pt x="74" y="87"/>
                    </a:cubicBezTo>
                    <a:cubicBezTo>
                      <a:pt x="71" y="95"/>
                      <a:pt x="69" y="104"/>
                      <a:pt x="67" y="113"/>
                    </a:cubicBezTo>
                    <a:cubicBezTo>
                      <a:pt x="65" y="123"/>
                      <a:pt x="64" y="133"/>
                      <a:pt x="64" y="143"/>
                    </a:cubicBezTo>
                    <a:cubicBezTo>
                      <a:pt x="63" y="153"/>
                      <a:pt x="63" y="164"/>
                      <a:pt x="63" y="174"/>
                    </a:cubicBezTo>
                    <a:cubicBezTo>
                      <a:pt x="63" y="184"/>
                      <a:pt x="63" y="194"/>
                      <a:pt x="64" y="204"/>
                    </a:cubicBezTo>
                    <a:cubicBezTo>
                      <a:pt x="64" y="215"/>
                      <a:pt x="65" y="224"/>
                      <a:pt x="67" y="234"/>
                    </a:cubicBezTo>
                    <a:cubicBezTo>
                      <a:pt x="69" y="243"/>
                      <a:pt x="71" y="252"/>
                      <a:pt x="74" y="261"/>
                    </a:cubicBezTo>
                    <a:cubicBezTo>
                      <a:pt x="76" y="269"/>
                      <a:pt x="80" y="276"/>
                      <a:pt x="85" y="282"/>
                    </a:cubicBezTo>
                    <a:cubicBezTo>
                      <a:pt x="90" y="288"/>
                      <a:pt x="95" y="293"/>
                      <a:pt x="102" y="297"/>
                    </a:cubicBezTo>
                    <a:cubicBezTo>
                      <a:pt x="109" y="300"/>
                      <a:pt x="117" y="302"/>
                      <a:pt x="126" y="302"/>
                    </a:cubicBezTo>
                    <a:cubicBezTo>
                      <a:pt x="135" y="302"/>
                      <a:pt x="143" y="300"/>
                      <a:pt x="150" y="297"/>
                    </a:cubicBezTo>
                    <a:cubicBezTo>
                      <a:pt x="157" y="293"/>
                      <a:pt x="162" y="288"/>
                      <a:pt x="167" y="282"/>
                    </a:cubicBezTo>
                    <a:cubicBezTo>
                      <a:pt x="172" y="276"/>
                      <a:pt x="176" y="269"/>
                      <a:pt x="178" y="261"/>
                    </a:cubicBezTo>
                    <a:cubicBezTo>
                      <a:pt x="181" y="252"/>
                      <a:pt x="184" y="243"/>
                      <a:pt x="185" y="234"/>
                    </a:cubicBezTo>
                    <a:cubicBezTo>
                      <a:pt x="187" y="224"/>
                      <a:pt x="188" y="215"/>
                      <a:pt x="188" y="204"/>
                    </a:cubicBezTo>
                    <a:cubicBezTo>
                      <a:pt x="189" y="194"/>
                      <a:pt x="189" y="184"/>
                      <a:pt x="189" y="174"/>
                    </a:cubicBezTo>
                    <a:cubicBezTo>
                      <a:pt x="189" y="164"/>
                      <a:pt x="189" y="153"/>
                      <a:pt x="188" y="143"/>
                    </a:cubicBezTo>
                    <a:cubicBezTo>
                      <a:pt x="188" y="133"/>
                      <a:pt x="187" y="123"/>
                      <a:pt x="185" y="113"/>
                    </a:cubicBezTo>
                    <a:cubicBezTo>
                      <a:pt x="184" y="104"/>
                      <a:pt x="181" y="95"/>
                      <a:pt x="178" y="87"/>
                    </a:cubicBezTo>
                    <a:cubicBezTo>
                      <a:pt x="176" y="79"/>
                      <a:pt x="172" y="71"/>
                      <a:pt x="167" y="65"/>
                    </a:cubicBezTo>
                    <a:cubicBezTo>
                      <a:pt x="162" y="59"/>
                      <a:pt x="157" y="54"/>
                      <a:pt x="150" y="51"/>
                    </a:cubicBezTo>
                    <a:cubicBezTo>
                      <a:pt x="143" y="47"/>
                      <a:pt x="135" y="46"/>
                      <a:pt x="126" y="4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8" name="Freeform 37"/>
              <p:cNvSpPr>
                <a:spLocks/>
              </p:cNvSpPr>
              <p:nvPr/>
            </p:nvSpPr>
            <p:spPr bwMode="auto">
              <a:xfrm>
                <a:off x="10390800" y="4067306"/>
                <a:ext cx="291521" cy="447946"/>
              </a:xfrm>
              <a:custGeom>
                <a:avLst/>
                <a:gdLst>
                  <a:gd name="T0" fmla="*/ 115 w 224"/>
                  <a:gd name="T1" fmla="*/ 148 h 350"/>
                  <a:gd name="T2" fmla="*/ 151 w 224"/>
                  <a:gd name="T3" fmla="*/ 121 h 350"/>
                  <a:gd name="T4" fmla="*/ 151 w 224"/>
                  <a:gd name="T5" fmla="*/ 76 h 350"/>
                  <a:gd name="T6" fmla="*/ 119 w 224"/>
                  <a:gd name="T7" fmla="*/ 52 h 350"/>
                  <a:gd name="T8" fmla="*/ 72 w 224"/>
                  <a:gd name="T9" fmla="*/ 51 h 350"/>
                  <a:gd name="T10" fmla="*/ 33 w 224"/>
                  <a:gd name="T11" fmla="*/ 60 h 350"/>
                  <a:gd name="T12" fmla="*/ 13 w 224"/>
                  <a:gd name="T13" fmla="*/ 60 h 350"/>
                  <a:gd name="T14" fmla="*/ 2 w 224"/>
                  <a:gd name="T15" fmla="*/ 47 h 350"/>
                  <a:gd name="T16" fmla="*/ 5 w 224"/>
                  <a:gd name="T17" fmla="*/ 25 h 350"/>
                  <a:gd name="T18" fmla="*/ 56 w 224"/>
                  <a:gd name="T19" fmla="*/ 4 h 350"/>
                  <a:gd name="T20" fmla="*/ 147 w 224"/>
                  <a:gd name="T21" fmla="*/ 6 h 350"/>
                  <a:gd name="T22" fmla="*/ 209 w 224"/>
                  <a:gd name="T23" fmla="*/ 53 h 350"/>
                  <a:gd name="T24" fmla="*/ 213 w 224"/>
                  <a:gd name="T25" fmla="*/ 121 h 350"/>
                  <a:gd name="T26" fmla="*/ 179 w 224"/>
                  <a:gd name="T27" fmla="*/ 160 h 350"/>
                  <a:gd name="T28" fmla="*/ 155 w 224"/>
                  <a:gd name="T29" fmla="*/ 170 h 350"/>
                  <a:gd name="T30" fmla="*/ 206 w 224"/>
                  <a:gd name="T31" fmla="*/ 199 h 350"/>
                  <a:gd name="T32" fmla="*/ 224 w 224"/>
                  <a:gd name="T33" fmla="*/ 255 h 350"/>
                  <a:gd name="T34" fmla="*/ 188 w 224"/>
                  <a:gd name="T35" fmla="*/ 328 h 350"/>
                  <a:gd name="T36" fmla="*/ 102 w 224"/>
                  <a:gd name="T37" fmla="*/ 350 h 350"/>
                  <a:gd name="T38" fmla="*/ 59 w 224"/>
                  <a:gd name="T39" fmla="*/ 345 h 350"/>
                  <a:gd name="T40" fmla="*/ 18 w 224"/>
                  <a:gd name="T41" fmla="*/ 331 h 350"/>
                  <a:gd name="T42" fmla="*/ 2 w 224"/>
                  <a:gd name="T43" fmla="*/ 310 h 350"/>
                  <a:gd name="T44" fmla="*/ 8 w 224"/>
                  <a:gd name="T45" fmla="*/ 294 h 350"/>
                  <a:gd name="T46" fmla="*/ 25 w 224"/>
                  <a:gd name="T47" fmla="*/ 287 h 350"/>
                  <a:gd name="T48" fmla="*/ 30 w 224"/>
                  <a:gd name="T49" fmla="*/ 288 h 350"/>
                  <a:gd name="T50" fmla="*/ 59 w 224"/>
                  <a:gd name="T51" fmla="*/ 297 h 350"/>
                  <a:gd name="T52" fmla="*/ 99 w 224"/>
                  <a:gd name="T53" fmla="*/ 303 h 350"/>
                  <a:gd name="T54" fmla="*/ 144 w 224"/>
                  <a:gd name="T55" fmla="*/ 290 h 350"/>
                  <a:gd name="T56" fmla="*/ 161 w 224"/>
                  <a:gd name="T57" fmla="*/ 252 h 350"/>
                  <a:gd name="T58" fmla="*/ 141 w 224"/>
                  <a:gd name="T59" fmla="*/ 209 h 350"/>
                  <a:gd name="T60" fmla="*/ 91 w 224"/>
                  <a:gd name="T61" fmla="*/ 193 h 350"/>
                  <a:gd name="T62" fmla="*/ 65 w 224"/>
                  <a:gd name="T63" fmla="*/ 191 h 350"/>
                  <a:gd name="T64" fmla="*/ 54 w 224"/>
                  <a:gd name="T65" fmla="*/ 180 h 350"/>
                  <a:gd name="T66" fmla="*/ 58 w 224"/>
                  <a:gd name="T67" fmla="*/ 158 h 350"/>
                  <a:gd name="T68" fmla="*/ 89 w 224"/>
                  <a:gd name="T69" fmla="*/ 15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4" h="350">
                    <a:moveTo>
                      <a:pt x="89" y="151"/>
                    </a:moveTo>
                    <a:cubicBezTo>
                      <a:pt x="99" y="151"/>
                      <a:pt x="107" y="150"/>
                      <a:pt x="115" y="148"/>
                    </a:cubicBezTo>
                    <a:cubicBezTo>
                      <a:pt x="124" y="145"/>
                      <a:pt x="131" y="142"/>
                      <a:pt x="137" y="138"/>
                    </a:cubicBezTo>
                    <a:cubicBezTo>
                      <a:pt x="143" y="133"/>
                      <a:pt x="147" y="128"/>
                      <a:pt x="151" y="121"/>
                    </a:cubicBezTo>
                    <a:cubicBezTo>
                      <a:pt x="154" y="115"/>
                      <a:pt x="156" y="107"/>
                      <a:pt x="156" y="98"/>
                    </a:cubicBezTo>
                    <a:cubicBezTo>
                      <a:pt x="156" y="90"/>
                      <a:pt x="154" y="83"/>
                      <a:pt x="151" y="76"/>
                    </a:cubicBezTo>
                    <a:cubicBezTo>
                      <a:pt x="148" y="70"/>
                      <a:pt x="143" y="65"/>
                      <a:pt x="138" y="61"/>
                    </a:cubicBezTo>
                    <a:cubicBezTo>
                      <a:pt x="132" y="57"/>
                      <a:pt x="126" y="54"/>
                      <a:pt x="119" y="52"/>
                    </a:cubicBezTo>
                    <a:cubicBezTo>
                      <a:pt x="111" y="50"/>
                      <a:pt x="103" y="49"/>
                      <a:pt x="95" y="49"/>
                    </a:cubicBezTo>
                    <a:cubicBezTo>
                      <a:pt x="88" y="49"/>
                      <a:pt x="80" y="49"/>
                      <a:pt x="72" y="51"/>
                    </a:cubicBezTo>
                    <a:cubicBezTo>
                      <a:pt x="64" y="52"/>
                      <a:pt x="57" y="54"/>
                      <a:pt x="50" y="55"/>
                    </a:cubicBezTo>
                    <a:cubicBezTo>
                      <a:pt x="43" y="57"/>
                      <a:pt x="38" y="58"/>
                      <a:pt x="33" y="60"/>
                    </a:cubicBezTo>
                    <a:cubicBezTo>
                      <a:pt x="28" y="61"/>
                      <a:pt x="24" y="62"/>
                      <a:pt x="22" y="62"/>
                    </a:cubicBezTo>
                    <a:cubicBezTo>
                      <a:pt x="19" y="62"/>
                      <a:pt x="16" y="61"/>
                      <a:pt x="13" y="60"/>
                    </a:cubicBezTo>
                    <a:cubicBezTo>
                      <a:pt x="10" y="59"/>
                      <a:pt x="8" y="57"/>
                      <a:pt x="6" y="55"/>
                    </a:cubicBezTo>
                    <a:cubicBezTo>
                      <a:pt x="4" y="53"/>
                      <a:pt x="3" y="50"/>
                      <a:pt x="2" y="47"/>
                    </a:cubicBezTo>
                    <a:cubicBezTo>
                      <a:pt x="1" y="45"/>
                      <a:pt x="0" y="42"/>
                      <a:pt x="0" y="39"/>
                    </a:cubicBezTo>
                    <a:cubicBezTo>
                      <a:pt x="0" y="34"/>
                      <a:pt x="2" y="30"/>
                      <a:pt x="5" y="25"/>
                    </a:cubicBezTo>
                    <a:cubicBezTo>
                      <a:pt x="7" y="21"/>
                      <a:pt x="12" y="18"/>
                      <a:pt x="19" y="16"/>
                    </a:cubicBezTo>
                    <a:cubicBezTo>
                      <a:pt x="30" y="11"/>
                      <a:pt x="42" y="7"/>
                      <a:pt x="56" y="4"/>
                    </a:cubicBezTo>
                    <a:cubicBezTo>
                      <a:pt x="69" y="1"/>
                      <a:pt x="83" y="0"/>
                      <a:pt x="98" y="0"/>
                    </a:cubicBezTo>
                    <a:cubicBezTo>
                      <a:pt x="116" y="0"/>
                      <a:pt x="132" y="2"/>
                      <a:pt x="147" y="6"/>
                    </a:cubicBezTo>
                    <a:cubicBezTo>
                      <a:pt x="161" y="10"/>
                      <a:pt x="174" y="16"/>
                      <a:pt x="185" y="24"/>
                    </a:cubicBezTo>
                    <a:cubicBezTo>
                      <a:pt x="195" y="32"/>
                      <a:pt x="203" y="42"/>
                      <a:pt x="209" y="53"/>
                    </a:cubicBezTo>
                    <a:cubicBezTo>
                      <a:pt x="215" y="65"/>
                      <a:pt x="218" y="78"/>
                      <a:pt x="218" y="93"/>
                    </a:cubicBezTo>
                    <a:cubicBezTo>
                      <a:pt x="218" y="103"/>
                      <a:pt x="216" y="112"/>
                      <a:pt x="213" y="121"/>
                    </a:cubicBezTo>
                    <a:cubicBezTo>
                      <a:pt x="210" y="129"/>
                      <a:pt x="205" y="137"/>
                      <a:pt x="199" y="143"/>
                    </a:cubicBezTo>
                    <a:cubicBezTo>
                      <a:pt x="194" y="150"/>
                      <a:pt x="187" y="155"/>
                      <a:pt x="179" y="160"/>
                    </a:cubicBezTo>
                    <a:cubicBezTo>
                      <a:pt x="172" y="164"/>
                      <a:pt x="164" y="167"/>
                      <a:pt x="155" y="169"/>
                    </a:cubicBezTo>
                    <a:cubicBezTo>
                      <a:pt x="155" y="170"/>
                      <a:pt x="155" y="170"/>
                      <a:pt x="155" y="170"/>
                    </a:cubicBezTo>
                    <a:cubicBezTo>
                      <a:pt x="166" y="172"/>
                      <a:pt x="176" y="176"/>
                      <a:pt x="184" y="180"/>
                    </a:cubicBezTo>
                    <a:cubicBezTo>
                      <a:pt x="193" y="185"/>
                      <a:pt x="200" y="191"/>
                      <a:pt x="206" y="199"/>
                    </a:cubicBezTo>
                    <a:cubicBezTo>
                      <a:pt x="212" y="206"/>
                      <a:pt x="217" y="215"/>
                      <a:pt x="220" y="224"/>
                    </a:cubicBezTo>
                    <a:cubicBezTo>
                      <a:pt x="223" y="234"/>
                      <a:pt x="224" y="244"/>
                      <a:pt x="224" y="255"/>
                    </a:cubicBezTo>
                    <a:cubicBezTo>
                      <a:pt x="224" y="272"/>
                      <a:pt x="221" y="286"/>
                      <a:pt x="215" y="298"/>
                    </a:cubicBezTo>
                    <a:cubicBezTo>
                      <a:pt x="208" y="310"/>
                      <a:pt x="199" y="320"/>
                      <a:pt x="188" y="328"/>
                    </a:cubicBezTo>
                    <a:cubicBezTo>
                      <a:pt x="176" y="336"/>
                      <a:pt x="163" y="341"/>
                      <a:pt x="149" y="345"/>
                    </a:cubicBezTo>
                    <a:cubicBezTo>
                      <a:pt x="134" y="349"/>
                      <a:pt x="118" y="350"/>
                      <a:pt x="102" y="350"/>
                    </a:cubicBezTo>
                    <a:cubicBezTo>
                      <a:pt x="95" y="350"/>
                      <a:pt x="88" y="350"/>
                      <a:pt x="81" y="349"/>
                    </a:cubicBezTo>
                    <a:cubicBezTo>
                      <a:pt x="74" y="348"/>
                      <a:pt x="66" y="347"/>
                      <a:pt x="59" y="345"/>
                    </a:cubicBezTo>
                    <a:cubicBezTo>
                      <a:pt x="52" y="344"/>
                      <a:pt x="45" y="342"/>
                      <a:pt x="38" y="339"/>
                    </a:cubicBezTo>
                    <a:cubicBezTo>
                      <a:pt x="31" y="337"/>
                      <a:pt x="24" y="334"/>
                      <a:pt x="18" y="331"/>
                    </a:cubicBezTo>
                    <a:cubicBezTo>
                      <a:pt x="12" y="329"/>
                      <a:pt x="8" y="326"/>
                      <a:pt x="6" y="322"/>
                    </a:cubicBezTo>
                    <a:cubicBezTo>
                      <a:pt x="3" y="318"/>
                      <a:pt x="2" y="314"/>
                      <a:pt x="2" y="310"/>
                    </a:cubicBezTo>
                    <a:cubicBezTo>
                      <a:pt x="2" y="307"/>
                      <a:pt x="3" y="304"/>
                      <a:pt x="4" y="301"/>
                    </a:cubicBezTo>
                    <a:cubicBezTo>
                      <a:pt x="5" y="299"/>
                      <a:pt x="6" y="296"/>
                      <a:pt x="8" y="294"/>
                    </a:cubicBezTo>
                    <a:cubicBezTo>
                      <a:pt x="10" y="292"/>
                      <a:pt x="13" y="291"/>
                      <a:pt x="15" y="289"/>
                    </a:cubicBezTo>
                    <a:cubicBezTo>
                      <a:pt x="18" y="288"/>
                      <a:pt x="21" y="287"/>
                      <a:pt x="25" y="287"/>
                    </a:cubicBezTo>
                    <a:cubicBezTo>
                      <a:pt x="26" y="287"/>
                      <a:pt x="27" y="287"/>
                      <a:pt x="27" y="288"/>
                    </a:cubicBezTo>
                    <a:cubicBezTo>
                      <a:pt x="28" y="288"/>
                      <a:pt x="29" y="288"/>
                      <a:pt x="30" y="288"/>
                    </a:cubicBezTo>
                    <a:cubicBezTo>
                      <a:pt x="34" y="289"/>
                      <a:pt x="38" y="291"/>
                      <a:pt x="43" y="292"/>
                    </a:cubicBezTo>
                    <a:cubicBezTo>
                      <a:pt x="48" y="294"/>
                      <a:pt x="53" y="296"/>
                      <a:pt x="59" y="297"/>
                    </a:cubicBezTo>
                    <a:cubicBezTo>
                      <a:pt x="65" y="299"/>
                      <a:pt x="71" y="300"/>
                      <a:pt x="78" y="301"/>
                    </a:cubicBezTo>
                    <a:cubicBezTo>
                      <a:pt x="85" y="302"/>
                      <a:pt x="92" y="303"/>
                      <a:pt x="99" y="303"/>
                    </a:cubicBezTo>
                    <a:cubicBezTo>
                      <a:pt x="108" y="303"/>
                      <a:pt x="117" y="302"/>
                      <a:pt x="124" y="299"/>
                    </a:cubicBezTo>
                    <a:cubicBezTo>
                      <a:pt x="132" y="297"/>
                      <a:pt x="138" y="294"/>
                      <a:pt x="144" y="290"/>
                    </a:cubicBezTo>
                    <a:cubicBezTo>
                      <a:pt x="149" y="286"/>
                      <a:pt x="154" y="280"/>
                      <a:pt x="157" y="274"/>
                    </a:cubicBezTo>
                    <a:cubicBezTo>
                      <a:pt x="160" y="268"/>
                      <a:pt x="161" y="261"/>
                      <a:pt x="161" y="252"/>
                    </a:cubicBezTo>
                    <a:cubicBezTo>
                      <a:pt x="161" y="243"/>
                      <a:pt x="159" y="235"/>
                      <a:pt x="156" y="227"/>
                    </a:cubicBezTo>
                    <a:cubicBezTo>
                      <a:pt x="152" y="220"/>
                      <a:pt x="148" y="214"/>
                      <a:pt x="141" y="209"/>
                    </a:cubicBezTo>
                    <a:cubicBezTo>
                      <a:pt x="135" y="204"/>
                      <a:pt x="128" y="200"/>
                      <a:pt x="119" y="197"/>
                    </a:cubicBezTo>
                    <a:cubicBezTo>
                      <a:pt x="110" y="195"/>
                      <a:pt x="101" y="193"/>
                      <a:pt x="91" y="193"/>
                    </a:cubicBezTo>
                    <a:cubicBezTo>
                      <a:pt x="74" y="193"/>
                      <a:pt x="74" y="193"/>
                      <a:pt x="74" y="193"/>
                    </a:cubicBezTo>
                    <a:cubicBezTo>
                      <a:pt x="70" y="193"/>
                      <a:pt x="67" y="193"/>
                      <a:pt x="65" y="191"/>
                    </a:cubicBezTo>
                    <a:cubicBezTo>
                      <a:pt x="62" y="190"/>
                      <a:pt x="60" y="189"/>
                      <a:pt x="58" y="187"/>
                    </a:cubicBezTo>
                    <a:cubicBezTo>
                      <a:pt x="57" y="185"/>
                      <a:pt x="55" y="183"/>
                      <a:pt x="54" y="180"/>
                    </a:cubicBezTo>
                    <a:cubicBezTo>
                      <a:pt x="54" y="178"/>
                      <a:pt x="53" y="175"/>
                      <a:pt x="53" y="172"/>
                    </a:cubicBezTo>
                    <a:cubicBezTo>
                      <a:pt x="53" y="167"/>
                      <a:pt x="55" y="162"/>
                      <a:pt x="58" y="158"/>
                    </a:cubicBezTo>
                    <a:cubicBezTo>
                      <a:pt x="62" y="154"/>
                      <a:pt x="67" y="151"/>
                      <a:pt x="74" y="151"/>
                    </a:cubicBezTo>
                    <a:lnTo>
                      <a:pt x="89" y="1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19" name="Freeform 38"/>
              <p:cNvSpPr>
                <a:spLocks noEditPoints="1"/>
              </p:cNvSpPr>
              <p:nvPr/>
            </p:nvSpPr>
            <p:spPr bwMode="auto">
              <a:xfrm>
                <a:off x="8222188" y="5610225"/>
                <a:ext cx="327070" cy="440833"/>
              </a:xfrm>
              <a:custGeom>
                <a:avLst/>
                <a:gdLst>
                  <a:gd name="T0" fmla="*/ 127 w 253"/>
                  <a:gd name="T1" fmla="*/ 0 h 347"/>
                  <a:gd name="T2" fmla="*/ 169 w 253"/>
                  <a:gd name="T3" fmla="*/ 6 h 347"/>
                  <a:gd name="T4" fmla="*/ 202 w 253"/>
                  <a:gd name="T5" fmla="*/ 25 h 347"/>
                  <a:gd name="T6" fmla="*/ 226 w 253"/>
                  <a:gd name="T7" fmla="*/ 52 h 347"/>
                  <a:gd name="T8" fmla="*/ 241 w 253"/>
                  <a:gd name="T9" fmla="*/ 88 h 347"/>
                  <a:gd name="T10" fmla="*/ 250 w 253"/>
                  <a:gd name="T11" fmla="*/ 129 h 347"/>
                  <a:gd name="T12" fmla="*/ 253 w 253"/>
                  <a:gd name="T13" fmla="*/ 173 h 347"/>
                  <a:gd name="T14" fmla="*/ 250 w 253"/>
                  <a:gd name="T15" fmla="*/ 218 h 347"/>
                  <a:gd name="T16" fmla="*/ 241 w 253"/>
                  <a:gd name="T17" fmla="*/ 259 h 347"/>
                  <a:gd name="T18" fmla="*/ 226 w 253"/>
                  <a:gd name="T19" fmla="*/ 294 h 347"/>
                  <a:gd name="T20" fmla="*/ 202 w 253"/>
                  <a:gd name="T21" fmla="*/ 322 h 347"/>
                  <a:gd name="T22" fmla="*/ 169 w 253"/>
                  <a:gd name="T23" fmla="*/ 340 h 347"/>
                  <a:gd name="T24" fmla="*/ 127 w 253"/>
                  <a:gd name="T25" fmla="*/ 347 h 347"/>
                  <a:gd name="T26" fmla="*/ 83 w 253"/>
                  <a:gd name="T27" fmla="*/ 340 h 347"/>
                  <a:gd name="T28" fmla="*/ 51 w 253"/>
                  <a:gd name="T29" fmla="*/ 322 h 347"/>
                  <a:gd name="T30" fmla="*/ 27 w 253"/>
                  <a:gd name="T31" fmla="*/ 294 h 347"/>
                  <a:gd name="T32" fmla="*/ 11 w 253"/>
                  <a:gd name="T33" fmla="*/ 259 h 347"/>
                  <a:gd name="T34" fmla="*/ 3 w 253"/>
                  <a:gd name="T35" fmla="*/ 218 h 347"/>
                  <a:gd name="T36" fmla="*/ 0 w 253"/>
                  <a:gd name="T37" fmla="*/ 173 h 347"/>
                  <a:gd name="T38" fmla="*/ 3 w 253"/>
                  <a:gd name="T39" fmla="*/ 129 h 347"/>
                  <a:gd name="T40" fmla="*/ 11 w 253"/>
                  <a:gd name="T41" fmla="*/ 88 h 347"/>
                  <a:gd name="T42" fmla="*/ 27 w 253"/>
                  <a:gd name="T43" fmla="*/ 52 h 347"/>
                  <a:gd name="T44" fmla="*/ 51 w 253"/>
                  <a:gd name="T45" fmla="*/ 25 h 347"/>
                  <a:gd name="T46" fmla="*/ 83 w 253"/>
                  <a:gd name="T47" fmla="*/ 6 h 347"/>
                  <a:gd name="T48" fmla="*/ 127 w 253"/>
                  <a:gd name="T49" fmla="*/ 0 h 347"/>
                  <a:gd name="T50" fmla="*/ 127 w 253"/>
                  <a:gd name="T51" fmla="*/ 45 h 347"/>
                  <a:gd name="T52" fmla="*/ 103 w 253"/>
                  <a:gd name="T53" fmla="*/ 50 h 347"/>
                  <a:gd name="T54" fmla="*/ 85 w 253"/>
                  <a:gd name="T55" fmla="*/ 65 h 347"/>
                  <a:gd name="T56" fmla="*/ 74 w 253"/>
                  <a:gd name="T57" fmla="*/ 86 h 347"/>
                  <a:gd name="T58" fmla="*/ 67 w 253"/>
                  <a:gd name="T59" fmla="*/ 113 h 347"/>
                  <a:gd name="T60" fmla="*/ 64 w 253"/>
                  <a:gd name="T61" fmla="*/ 142 h 347"/>
                  <a:gd name="T62" fmla="*/ 63 w 253"/>
                  <a:gd name="T63" fmla="*/ 173 h 347"/>
                  <a:gd name="T64" fmla="*/ 64 w 253"/>
                  <a:gd name="T65" fmla="*/ 204 h 347"/>
                  <a:gd name="T66" fmla="*/ 67 w 253"/>
                  <a:gd name="T67" fmla="*/ 233 h 347"/>
                  <a:gd name="T68" fmla="*/ 74 w 253"/>
                  <a:gd name="T69" fmla="*/ 260 h 347"/>
                  <a:gd name="T70" fmla="*/ 85 w 253"/>
                  <a:gd name="T71" fmla="*/ 282 h 347"/>
                  <a:gd name="T72" fmla="*/ 103 w 253"/>
                  <a:gd name="T73" fmla="*/ 296 h 347"/>
                  <a:gd name="T74" fmla="*/ 127 w 253"/>
                  <a:gd name="T75" fmla="*/ 301 h 347"/>
                  <a:gd name="T76" fmla="*/ 150 w 253"/>
                  <a:gd name="T77" fmla="*/ 296 h 347"/>
                  <a:gd name="T78" fmla="*/ 168 w 253"/>
                  <a:gd name="T79" fmla="*/ 282 h 347"/>
                  <a:gd name="T80" fmla="*/ 179 w 253"/>
                  <a:gd name="T81" fmla="*/ 260 h 347"/>
                  <a:gd name="T82" fmla="*/ 186 w 253"/>
                  <a:gd name="T83" fmla="*/ 233 h 347"/>
                  <a:gd name="T84" fmla="*/ 189 w 253"/>
                  <a:gd name="T85" fmla="*/ 204 h 347"/>
                  <a:gd name="T86" fmla="*/ 190 w 253"/>
                  <a:gd name="T87" fmla="*/ 173 h 347"/>
                  <a:gd name="T88" fmla="*/ 189 w 253"/>
                  <a:gd name="T89" fmla="*/ 142 h 347"/>
                  <a:gd name="T90" fmla="*/ 186 w 253"/>
                  <a:gd name="T91" fmla="*/ 113 h 347"/>
                  <a:gd name="T92" fmla="*/ 179 w 253"/>
                  <a:gd name="T93" fmla="*/ 86 h 347"/>
                  <a:gd name="T94" fmla="*/ 168 w 253"/>
                  <a:gd name="T95" fmla="*/ 65 h 347"/>
                  <a:gd name="T96" fmla="*/ 150 w 253"/>
                  <a:gd name="T97" fmla="*/ 50 h 347"/>
                  <a:gd name="T98" fmla="*/ 127 w 253"/>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3" h="347">
                    <a:moveTo>
                      <a:pt x="127" y="0"/>
                    </a:moveTo>
                    <a:cubicBezTo>
                      <a:pt x="143" y="0"/>
                      <a:pt x="157" y="2"/>
                      <a:pt x="169" y="6"/>
                    </a:cubicBezTo>
                    <a:cubicBezTo>
                      <a:pt x="182" y="11"/>
                      <a:pt x="193" y="17"/>
                      <a:pt x="202" y="25"/>
                    </a:cubicBezTo>
                    <a:cubicBezTo>
                      <a:pt x="212" y="32"/>
                      <a:pt x="219" y="42"/>
                      <a:pt x="226" y="52"/>
                    </a:cubicBezTo>
                    <a:cubicBezTo>
                      <a:pt x="232" y="63"/>
                      <a:pt x="237" y="75"/>
                      <a:pt x="241" y="88"/>
                    </a:cubicBezTo>
                    <a:cubicBezTo>
                      <a:pt x="245" y="101"/>
                      <a:pt x="248" y="114"/>
                      <a:pt x="250" y="129"/>
                    </a:cubicBezTo>
                    <a:cubicBezTo>
                      <a:pt x="252" y="143"/>
                      <a:pt x="253" y="158"/>
                      <a:pt x="253" y="173"/>
                    </a:cubicBezTo>
                    <a:cubicBezTo>
                      <a:pt x="253" y="188"/>
                      <a:pt x="252" y="203"/>
                      <a:pt x="250" y="218"/>
                    </a:cubicBezTo>
                    <a:cubicBezTo>
                      <a:pt x="248" y="232"/>
                      <a:pt x="245" y="246"/>
                      <a:pt x="241" y="259"/>
                    </a:cubicBezTo>
                    <a:cubicBezTo>
                      <a:pt x="237" y="271"/>
                      <a:pt x="232" y="283"/>
                      <a:pt x="226" y="294"/>
                    </a:cubicBezTo>
                    <a:cubicBezTo>
                      <a:pt x="219" y="305"/>
                      <a:pt x="212" y="314"/>
                      <a:pt x="202" y="322"/>
                    </a:cubicBezTo>
                    <a:cubicBezTo>
                      <a:pt x="193" y="330"/>
                      <a:pt x="182" y="336"/>
                      <a:pt x="169" y="340"/>
                    </a:cubicBezTo>
                    <a:cubicBezTo>
                      <a:pt x="157" y="344"/>
                      <a:pt x="143" y="347"/>
                      <a:pt x="127" y="347"/>
                    </a:cubicBezTo>
                    <a:cubicBezTo>
                      <a:pt x="110" y="347"/>
                      <a:pt x="96" y="344"/>
                      <a:pt x="83" y="340"/>
                    </a:cubicBezTo>
                    <a:cubicBezTo>
                      <a:pt x="71" y="336"/>
                      <a:pt x="60" y="330"/>
                      <a:pt x="51" y="322"/>
                    </a:cubicBezTo>
                    <a:cubicBezTo>
                      <a:pt x="41" y="314"/>
                      <a:pt x="33" y="305"/>
                      <a:pt x="27" y="294"/>
                    </a:cubicBezTo>
                    <a:cubicBezTo>
                      <a:pt x="21" y="283"/>
                      <a:pt x="15" y="271"/>
                      <a:pt x="11" y="259"/>
                    </a:cubicBezTo>
                    <a:cubicBezTo>
                      <a:pt x="8" y="246"/>
                      <a:pt x="5" y="232"/>
                      <a:pt x="3" y="218"/>
                    </a:cubicBezTo>
                    <a:cubicBezTo>
                      <a:pt x="1" y="203"/>
                      <a:pt x="0" y="188"/>
                      <a:pt x="0" y="173"/>
                    </a:cubicBezTo>
                    <a:cubicBezTo>
                      <a:pt x="0" y="158"/>
                      <a:pt x="1" y="143"/>
                      <a:pt x="3" y="129"/>
                    </a:cubicBezTo>
                    <a:cubicBezTo>
                      <a:pt x="5" y="114"/>
                      <a:pt x="8" y="101"/>
                      <a:pt x="11" y="88"/>
                    </a:cubicBezTo>
                    <a:cubicBezTo>
                      <a:pt x="15" y="75"/>
                      <a:pt x="21" y="63"/>
                      <a:pt x="27" y="52"/>
                    </a:cubicBezTo>
                    <a:cubicBezTo>
                      <a:pt x="33" y="42"/>
                      <a:pt x="41" y="32"/>
                      <a:pt x="51" y="25"/>
                    </a:cubicBezTo>
                    <a:cubicBezTo>
                      <a:pt x="60" y="17"/>
                      <a:pt x="71" y="11"/>
                      <a:pt x="83" y="6"/>
                    </a:cubicBezTo>
                    <a:cubicBezTo>
                      <a:pt x="96" y="2"/>
                      <a:pt x="110" y="0"/>
                      <a:pt x="127" y="0"/>
                    </a:cubicBezTo>
                    <a:close/>
                    <a:moveTo>
                      <a:pt x="127" y="45"/>
                    </a:moveTo>
                    <a:cubicBezTo>
                      <a:pt x="117" y="45"/>
                      <a:pt x="109" y="47"/>
                      <a:pt x="103" y="50"/>
                    </a:cubicBezTo>
                    <a:cubicBezTo>
                      <a:pt x="96" y="54"/>
                      <a:pt x="90" y="59"/>
                      <a:pt x="85" y="65"/>
                    </a:cubicBezTo>
                    <a:cubicBezTo>
                      <a:pt x="81" y="71"/>
                      <a:pt x="77" y="78"/>
                      <a:pt x="74" y="86"/>
                    </a:cubicBezTo>
                    <a:cubicBezTo>
                      <a:pt x="71" y="95"/>
                      <a:pt x="69" y="103"/>
                      <a:pt x="67" y="113"/>
                    </a:cubicBezTo>
                    <a:cubicBezTo>
                      <a:pt x="66" y="122"/>
                      <a:pt x="65" y="132"/>
                      <a:pt x="64" y="142"/>
                    </a:cubicBezTo>
                    <a:cubicBezTo>
                      <a:pt x="64" y="153"/>
                      <a:pt x="63" y="163"/>
                      <a:pt x="63" y="173"/>
                    </a:cubicBezTo>
                    <a:cubicBezTo>
                      <a:pt x="63" y="183"/>
                      <a:pt x="64" y="193"/>
                      <a:pt x="64" y="204"/>
                    </a:cubicBezTo>
                    <a:cubicBezTo>
                      <a:pt x="65" y="214"/>
                      <a:pt x="66" y="224"/>
                      <a:pt x="67" y="233"/>
                    </a:cubicBezTo>
                    <a:cubicBezTo>
                      <a:pt x="69" y="243"/>
                      <a:pt x="71" y="252"/>
                      <a:pt x="74" y="260"/>
                    </a:cubicBezTo>
                    <a:cubicBezTo>
                      <a:pt x="77" y="268"/>
                      <a:pt x="81" y="275"/>
                      <a:pt x="85" y="282"/>
                    </a:cubicBezTo>
                    <a:cubicBezTo>
                      <a:pt x="90" y="288"/>
                      <a:pt x="96" y="293"/>
                      <a:pt x="103" y="296"/>
                    </a:cubicBezTo>
                    <a:cubicBezTo>
                      <a:pt x="109" y="299"/>
                      <a:pt x="117" y="301"/>
                      <a:pt x="127" y="301"/>
                    </a:cubicBezTo>
                    <a:cubicBezTo>
                      <a:pt x="136" y="301"/>
                      <a:pt x="144" y="299"/>
                      <a:pt x="150" y="296"/>
                    </a:cubicBezTo>
                    <a:cubicBezTo>
                      <a:pt x="157" y="293"/>
                      <a:pt x="163" y="288"/>
                      <a:pt x="168" y="282"/>
                    </a:cubicBezTo>
                    <a:cubicBezTo>
                      <a:pt x="172" y="275"/>
                      <a:pt x="176" y="268"/>
                      <a:pt x="179" y="260"/>
                    </a:cubicBezTo>
                    <a:cubicBezTo>
                      <a:pt x="182" y="252"/>
                      <a:pt x="184" y="243"/>
                      <a:pt x="186" y="233"/>
                    </a:cubicBezTo>
                    <a:cubicBezTo>
                      <a:pt x="187" y="224"/>
                      <a:pt x="188" y="214"/>
                      <a:pt x="189" y="204"/>
                    </a:cubicBezTo>
                    <a:cubicBezTo>
                      <a:pt x="189" y="193"/>
                      <a:pt x="190" y="183"/>
                      <a:pt x="190" y="173"/>
                    </a:cubicBezTo>
                    <a:cubicBezTo>
                      <a:pt x="190" y="163"/>
                      <a:pt x="189" y="153"/>
                      <a:pt x="189" y="142"/>
                    </a:cubicBezTo>
                    <a:cubicBezTo>
                      <a:pt x="188" y="132"/>
                      <a:pt x="187" y="122"/>
                      <a:pt x="186" y="113"/>
                    </a:cubicBezTo>
                    <a:cubicBezTo>
                      <a:pt x="184" y="103"/>
                      <a:pt x="182" y="95"/>
                      <a:pt x="179" y="86"/>
                    </a:cubicBezTo>
                    <a:cubicBezTo>
                      <a:pt x="176" y="78"/>
                      <a:pt x="172" y="71"/>
                      <a:pt x="168" y="65"/>
                    </a:cubicBezTo>
                    <a:cubicBezTo>
                      <a:pt x="163" y="59"/>
                      <a:pt x="157" y="54"/>
                      <a:pt x="150" y="50"/>
                    </a:cubicBezTo>
                    <a:cubicBezTo>
                      <a:pt x="144" y="47"/>
                      <a:pt x="136" y="45"/>
                      <a:pt x="127"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0" name="Freeform 39"/>
              <p:cNvSpPr>
                <a:spLocks noEditPoints="1"/>
              </p:cNvSpPr>
              <p:nvPr/>
            </p:nvSpPr>
            <p:spPr bwMode="auto">
              <a:xfrm>
                <a:off x="8584806" y="5610225"/>
                <a:ext cx="348403" cy="440833"/>
              </a:xfrm>
              <a:custGeom>
                <a:avLst/>
                <a:gdLst>
                  <a:gd name="T0" fmla="*/ 126 w 271"/>
                  <a:gd name="T1" fmla="*/ 31 h 341"/>
                  <a:gd name="T2" fmla="*/ 149 w 271"/>
                  <a:gd name="T3" fmla="*/ 6 h 341"/>
                  <a:gd name="T4" fmla="*/ 178 w 271"/>
                  <a:gd name="T5" fmla="*/ 0 h 341"/>
                  <a:gd name="T6" fmla="*/ 194 w 271"/>
                  <a:gd name="T7" fmla="*/ 2 h 341"/>
                  <a:gd name="T8" fmla="*/ 208 w 271"/>
                  <a:gd name="T9" fmla="*/ 9 h 341"/>
                  <a:gd name="T10" fmla="*/ 217 w 271"/>
                  <a:gd name="T11" fmla="*/ 23 h 341"/>
                  <a:gd name="T12" fmla="*/ 221 w 271"/>
                  <a:gd name="T13" fmla="*/ 42 h 341"/>
                  <a:gd name="T14" fmla="*/ 221 w 271"/>
                  <a:gd name="T15" fmla="*/ 227 h 341"/>
                  <a:gd name="T16" fmla="*/ 250 w 271"/>
                  <a:gd name="T17" fmla="*/ 227 h 341"/>
                  <a:gd name="T18" fmla="*/ 259 w 271"/>
                  <a:gd name="T19" fmla="*/ 229 h 341"/>
                  <a:gd name="T20" fmla="*/ 266 w 271"/>
                  <a:gd name="T21" fmla="*/ 234 h 341"/>
                  <a:gd name="T22" fmla="*/ 270 w 271"/>
                  <a:gd name="T23" fmla="*/ 241 h 341"/>
                  <a:gd name="T24" fmla="*/ 271 w 271"/>
                  <a:gd name="T25" fmla="*/ 249 h 341"/>
                  <a:gd name="T26" fmla="*/ 270 w 271"/>
                  <a:gd name="T27" fmla="*/ 257 h 341"/>
                  <a:gd name="T28" fmla="*/ 266 w 271"/>
                  <a:gd name="T29" fmla="*/ 264 h 341"/>
                  <a:gd name="T30" fmla="*/ 259 w 271"/>
                  <a:gd name="T31" fmla="*/ 269 h 341"/>
                  <a:gd name="T32" fmla="*/ 250 w 271"/>
                  <a:gd name="T33" fmla="*/ 271 h 341"/>
                  <a:gd name="T34" fmla="*/ 221 w 271"/>
                  <a:gd name="T35" fmla="*/ 271 h 341"/>
                  <a:gd name="T36" fmla="*/ 221 w 271"/>
                  <a:gd name="T37" fmla="*/ 314 h 341"/>
                  <a:gd name="T38" fmla="*/ 218 w 271"/>
                  <a:gd name="T39" fmla="*/ 326 h 341"/>
                  <a:gd name="T40" fmla="*/ 211 w 271"/>
                  <a:gd name="T41" fmla="*/ 334 h 341"/>
                  <a:gd name="T42" fmla="*/ 202 w 271"/>
                  <a:gd name="T43" fmla="*/ 340 h 341"/>
                  <a:gd name="T44" fmla="*/ 191 w 271"/>
                  <a:gd name="T45" fmla="*/ 341 h 341"/>
                  <a:gd name="T46" fmla="*/ 181 w 271"/>
                  <a:gd name="T47" fmla="*/ 340 h 341"/>
                  <a:gd name="T48" fmla="*/ 171 w 271"/>
                  <a:gd name="T49" fmla="*/ 334 h 341"/>
                  <a:gd name="T50" fmla="*/ 164 w 271"/>
                  <a:gd name="T51" fmla="*/ 326 h 341"/>
                  <a:gd name="T52" fmla="*/ 161 w 271"/>
                  <a:gd name="T53" fmla="*/ 314 h 341"/>
                  <a:gd name="T54" fmla="*/ 161 w 271"/>
                  <a:gd name="T55" fmla="*/ 271 h 341"/>
                  <a:gd name="T56" fmla="*/ 30 w 271"/>
                  <a:gd name="T57" fmla="*/ 271 h 341"/>
                  <a:gd name="T58" fmla="*/ 8 w 271"/>
                  <a:gd name="T59" fmla="*/ 263 h 341"/>
                  <a:gd name="T60" fmla="*/ 0 w 271"/>
                  <a:gd name="T61" fmla="*/ 244 h 341"/>
                  <a:gd name="T62" fmla="*/ 2 w 271"/>
                  <a:gd name="T63" fmla="*/ 236 h 341"/>
                  <a:gd name="T64" fmla="*/ 6 w 271"/>
                  <a:gd name="T65" fmla="*/ 227 h 341"/>
                  <a:gd name="T66" fmla="*/ 126 w 271"/>
                  <a:gd name="T67" fmla="*/ 31 h 341"/>
                  <a:gd name="T68" fmla="*/ 54 w 271"/>
                  <a:gd name="T69" fmla="*/ 227 h 341"/>
                  <a:gd name="T70" fmla="*/ 161 w 271"/>
                  <a:gd name="T71" fmla="*/ 227 h 341"/>
                  <a:gd name="T72" fmla="*/ 161 w 271"/>
                  <a:gd name="T73" fmla="*/ 50 h 341"/>
                  <a:gd name="T74" fmla="*/ 54 w 271"/>
                  <a:gd name="T75" fmla="*/ 227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71" h="341">
                    <a:moveTo>
                      <a:pt x="126" y="31"/>
                    </a:moveTo>
                    <a:cubicBezTo>
                      <a:pt x="133" y="19"/>
                      <a:pt x="140" y="11"/>
                      <a:pt x="149" y="6"/>
                    </a:cubicBezTo>
                    <a:cubicBezTo>
                      <a:pt x="158" y="2"/>
                      <a:pt x="167" y="0"/>
                      <a:pt x="178" y="0"/>
                    </a:cubicBezTo>
                    <a:cubicBezTo>
                      <a:pt x="183" y="0"/>
                      <a:pt x="189" y="0"/>
                      <a:pt x="194" y="2"/>
                    </a:cubicBezTo>
                    <a:cubicBezTo>
                      <a:pt x="199" y="3"/>
                      <a:pt x="204" y="6"/>
                      <a:pt x="208" y="9"/>
                    </a:cubicBezTo>
                    <a:cubicBezTo>
                      <a:pt x="212" y="13"/>
                      <a:pt x="215" y="17"/>
                      <a:pt x="217" y="23"/>
                    </a:cubicBezTo>
                    <a:cubicBezTo>
                      <a:pt x="220" y="28"/>
                      <a:pt x="221" y="34"/>
                      <a:pt x="221" y="42"/>
                    </a:cubicBezTo>
                    <a:cubicBezTo>
                      <a:pt x="221" y="227"/>
                      <a:pt x="221" y="227"/>
                      <a:pt x="221" y="227"/>
                    </a:cubicBezTo>
                    <a:cubicBezTo>
                      <a:pt x="250" y="227"/>
                      <a:pt x="250" y="227"/>
                      <a:pt x="250" y="227"/>
                    </a:cubicBezTo>
                    <a:cubicBezTo>
                      <a:pt x="253" y="227"/>
                      <a:pt x="256" y="228"/>
                      <a:pt x="259" y="229"/>
                    </a:cubicBezTo>
                    <a:cubicBezTo>
                      <a:pt x="262" y="230"/>
                      <a:pt x="264" y="232"/>
                      <a:pt x="266" y="234"/>
                    </a:cubicBezTo>
                    <a:cubicBezTo>
                      <a:pt x="268" y="236"/>
                      <a:pt x="269" y="238"/>
                      <a:pt x="270" y="241"/>
                    </a:cubicBezTo>
                    <a:cubicBezTo>
                      <a:pt x="271" y="244"/>
                      <a:pt x="271" y="246"/>
                      <a:pt x="271" y="249"/>
                    </a:cubicBezTo>
                    <a:cubicBezTo>
                      <a:pt x="271" y="252"/>
                      <a:pt x="271" y="254"/>
                      <a:pt x="270" y="257"/>
                    </a:cubicBezTo>
                    <a:cubicBezTo>
                      <a:pt x="269" y="260"/>
                      <a:pt x="268" y="262"/>
                      <a:pt x="266" y="264"/>
                    </a:cubicBezTo>
                    <a:cubicBezTo>
                      <a:pt x="264" y="266"/>
                      <a:pt x="262" y="268"/>
                      <a:pt x="259" y="269"/>
                    </a:cubicBezTo>
                    <a:cubicBezTo>
                      <a:pt x="256" y="270"/>
                      <a:pt x="253" y="271"/>
                      <a:pt x="250" y="271"/>
                    </a:cubicBezTo>
                    <a:cubicBezTo>
                      <a:pt x="221" y="271"/>
                      <a:pt x="221" y="271"/>
                      <a:pt x="221" y="271"/>
                    </a:cubicBezTo>
                    <a:cubicBezTo>
                      <a:pt x="221" y="314"/>
                      <a:pt x="221" y="314"/>
                      <a:pt x="221" y="314"/>
                    </a:cubicBezTo>
                    <a:cubicBezTo>
                      <a:pt x="221" y="318"/>
                      <a:pt x="220" y="322"/>
                      <a:pt x="218" y="326"/>
                    </a:cubicBezTo>
                    <a:cubicBezTo>
                      <a:pt x="216" y="329"/>
                      <a:pt x="214" y="332"/>
                      <a:pt x="211" y="334"/>
                    </a:cubicBezTo>
                    <a:cubicBezTo>
                      <a:pt x="208" y="337"/>
                      <a:pt x="205" y="338"/>
                      <a:pt x="202" y="340"/>
                    </a:cubicBezTo>
                    <a:cubicBezTo>
                      <a:pt x="198" y="341"/>
                      <a:pt x="195" y="341"/>
                      <a:pt x="191" y="341"/>
                    </a:cubicBezTo>
                    <a:cubicBezTo>
                      <a:pt x="188" y="341"/>
                      <a:pt x="184" y="341"/>
                      <a:pt x="181" y="340"/>
                    </a:cubicBezTo>
                    <a:cubicBezTo>
                      <a:pt x="177" y="338"/>
                      <a:pt x="174" y="337"/>
                      <a:pt x="171" y="334"/>
                    </a:cubicBezTo>
                    <a:cubicBezTo>
                      <a:pt x="168" y="332"/>
                      <a:pt x="166" y="329"/>
                      <a:pt x="164" y="326"/>
                    </a:cubicBezTo>
                    <a:cubicBezTo>
                      <a:pt x="162" y="322"/>
                      <a:pt x="161" y="318"/>
                      <a:pt x="161" y="314"/>
                    </a:cubicBezTo>
                    <a:cubicBezTo>
                      <a:pt x="161" y="271"/>
                      <a:pt x="161" y="271"/>
                      <a:pt x="161" y="271"/>
                    </a:cubicBezTo>
                    <a:cubicBezTo>
                      <a:pt x="30" y="271"/>
                      <a:pt x="30" y="271"/>
                      <a:pt x="30" y="271"/>
                    </a:cubicBezTo>
                    <a:cubicBezTo>
                      <a:pt x="21" y="271"/>
                      <a:pt x="14" y="268"/>
                      <a:pt x="8" y="263"/>
                    </a:cubicBezTo>
                    <a:cubicBezTo>
                      <a:pt x="3" y="258"/>
                      <a:pt x="0" y="252"/>
                      <a:pt x="0" y="244"/>
                    </a:cubicBezTo>
                    <a:cubicBezTo>
                      <a:pt x="0" y="242"/>
                      <a:pt x="1" y="239"/>
                      <a:pt x="2" y="236"/>
                    </a:cubicBezTo>
                    <a:cubicBezTo>
                      <a:pt x="2" y="233"/>
                      <a:pt x="4" y="230"/>
                      <a:pt x="6" y="227"/>
                    </a:cubicBezTo>
                    <a:lnTo>
                      <a:pt x="126" y="31"/>
                    </a:lnTo>
                    <a:close/>
                    <a:moveTo>
                      <a:pt x="54" y="227"/>
                    </a:moveTo>
                    <a:cubicBezTo>
                      <a:pt x="161" y="227"/>
                      <a:pt x="161" y="227"/>
                      <a:pt x="161" y="227"/>
                    </a:cubicBezTo>
                    <a:cubicBezTo>
                      <a:pt x="161" y="50"/>
                      <a:pt x="161" y="50"/>
                      <a:pt x="161" y="50"/>
                    </a:cubicBezTo>
                    <a:lnTo>
                      <a:pt x="54" y="2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1" name="Freeform 40"/>
              <p:cNvSpPr>
                <a:spLocks noEditPoints="1"/>
              </p:cNvSpPr>
              <p:nvPr/>
            </p:nvSpPr>
            <p:spPr bwMode="auto">
              <a:xfrm>
                <a:off x="6565506" y="4259284"/>
                <a:ext cx="327070" cy="447946"/>
              </a:xfrm>
              <a:custGeom>
                <a:avLst/>
                <a:gdLst>
                  <a:gd name="T0" fmla="*/ 126 w 252"/>
                  <a:gd name="T1" fmla="*/ 0 h 347"/>
                  <a:gd name="T2" fmla="*/ 169 w 252"/>
                  <a:gd name="T3" fmla="*/ 7 h 347"/>
                  <a:gd name="T4" fmla="*/ 201 w 252"/>
                  <a:gd name="T5" fmla="*/ 25 h 347"/>
                  <a:gd name="T6" fmla="*/ 225 w 252"/>
                  <a:gd name="T7" fmla="*/ 53 h 347"/>
                  <a:gd name="T8" fmla="*/ 241 w 252"/>
                  <a:gd name="T9" fmla="*/ 88 h 347"/>
                  <a:gd name="T10" fmla="*/ 249 w 252"/>
                  <a:gd name="T11" fmla="*/ 129 h 347"/>
                  <a:gd name="T12" fmla="*/ 252 w 252"/>
                  <a:gd name="T13" fmla="*/ 173 h 347"/>
                  <a:gd name="T14" fmla="*/ 249 w 252"/>
                  <a:gd name="T15" fmla="*/ 218 h 347"/>
                  <a:gd name="T16" fmla="*/ 241 w 252"/>
                  <a:gd name="T17" fmla="*/ 259 h 347"/>
                  <a:gd name="T18" fmla="*/ 225 w 252"/>
                  <a:gd name="T19" fmla="*/ 294 h 347"/>
                  <a:gd name="T20" fmla="*/ 201 w 252"/>
                  <a:gd name="T21" fmla="*/ 322 h 347"/>
                  <a:gd name="T22" fmla="*/ 169 w 252"/>
                  <a:gd name="T23" fmla="*/ 340 h 347"/>
                  <a:gd name="T24" fmla="*/ 126 w 252"/>
                  <a:gd name="T25" fmla="*/ 347 h 347"/>
                  <a:gd name="T26" fmla="*/ 83 w 252"/>
                  <a:gd name="T27" fmla="*/ 340 h 347"/>
                  <a:gd name="T28" fmla="*/ 50 w 252"/>
                  <a:gd name="T29" fmla="*/ 322 h 347"/>
                  <a:gd name="T30" fmla="*/ 26 w 252"/>
                  <a:gd name="T31" fmla="*/ 294 h 347"/>
                  <a:gd name="T32" fmla="*/ 11 w 252"/>
                  <a:gd name="T33" fmla="*/ 259 h 347"/>
                  <a:gd name="T34" fmla="*/ 2 w 252"/>
                  <a:gd name="T35" fmla="*/ 218 h 347"/>
                  <a:gd name="T36" fmla="*/ 0 w 252"/>
                  <a:gd name="T37" fmla="*/ 173 h 347"/>
                  <a:gd name="T38" fmla="*/ 2 w 252"/>
                  <a:gd name="T39" fmla="*/ 129 h 347"/>
                  <a:gd name="T40" fmla="*/ 11 w 252"/>
                  <a:gd name="T41" fmla="*/ 88 h 347"/>
                  <a:gd name="T42" fmla="*/ 26 w 252"/>
                  <a:gd name="T43" fmla="*/ 53 h 347"/>
                  <a:gd name="T44" fmla="*/ 50 w 252"/>
                  <a:gd name="T45" fmla="*/ 25 h 347"/>
                  <a:gd name="T46" fmla="*/ 83 w 252"/>
                  <a:gd name="T47" fmla="*/ 7 h 347"/>
                  <a:gd name="T48" fmla="*/ 126 w 252"/>
                  <a:gd name="T49" fmla="*/ 0 h 347"/>
                  <a:gd name="T50" fmla="*/ 126 w 252"/>
                  <a:gd name="T51" fmla="*/ 45 h 347"/>
                  <a:gd name="T52" fmla="*/ 102 w 252"/>
                  <a:gd name="T53" fmla="*/ 50 h 347"/>
                  <a:gd name="T54" fmla="*/ 85 w 252"/>
                  <a:gd name="T55" fmla="*/ 65 h 347"/>
                  <a:gd name="T56" fmla="*/ 73 w 252"/>
                  <a:gd name="T57" fmla="*/ 87 h 347"/>
                  <a:gd name="T58" fmla="*/ 67 w 252"/>
                  <a:gd name="T59" fmla="*/ 113 h 347"/>
                  <a:gd name="T60" fmla="*/ 64 w 252"/>
                  <a:gd name="T61" fmla="*/ 143 h 347"/>
                  <a:gd name="T62" fmla="*/ 63 w 252"/>
                  <a:gd name="T63" fmla="*/ 173 h 347"/>
                  <a:gd name="T64" fmla="*/ 64 w 252"/>
                  <a:gd name="T65" fmla="*/ 204 h 347"/>
                  <a:gd name="T66" fmla="*/ 67 w 252"/>
                  <a:gd name="T67" fmla="*/ 234 h 347"/>
                  <a:gd name="T68" fmla="*/ 73 w 252"/>
                  <a:gd name="T69" fmla="*/ 260 h 347"/>
                  <a:gd name="T70" fmla="*/ 85 w 252"/>
                  <a:gd name="T71" fmla="*/ 282 h 347"/>
                  <a:gd name="T72" fmla="*/ 102 w 252"/>
                  <a:gd name="T73" fmla="*/ 296 h 347"/>
                  <a:gd name="T74" fmla="*/ 126 w 252"/>
                  <a:gd name="T75" fmla="*/ 301 h 347"/>
                  <a:gd name="T76" fmla="*/ 150 w 252"/>
                  <a:gd name="T77" fmla="*/ 296 h 347"/>
                  <a:gd name="T78" fmla="*/ 167 w 252"/>
                  <a:gd name="T79" fmla="*/ 282 h 347"/>
                  <a:gd name="T80" fmla="*/ 178 w 252"/>
                  <a:gd name="T81" fmla="*/ 260 h 347"/>
                  <a:gd name="T82" fmla="*/ 185 w 252"/>
                  <a:gd name="T83" fmla="*/ 234 h 347"/>
                  <a:gd name="T84" fmla="*/ 188 w 252"/>
                  <a:gd name="T85" fmla="*/ 204 h 347"/>
                  <a:gd name="T86" fmla="*/ 189 w 252"/>
                  <a:gd name="T87" fmla="*/ 173 h 347"/>
                  <a:gd name="T88" fmla="*/ 188 w 252"/>
                  <a:gd name="T89" fmla="*/ 143 h 347"/>
                  <a:gd name="T90" fmla="*/ 185 w 252"/>
                  <a:gd name="T91" fmla="*/ 113 h 347"/>
                  <a:gd name="T92" fmla="*/ 178 w 252"/>
                  <a:gd name="T93" fmla="*/ 87 h 347"/>
                  <a:gd name="T94" fmla="*/ 167 w 252"/>
                  <a:gd name="T95" fmla="*/ 65 h 347"/>
                  <a:gd name="T96" fmla="*/ 150 w 252"/>
                  <a:gd name="T97" fmla="*/ 50 h 347"/>
                  <a:gd name="T98" fmla="*/ 126 w 252"/>
                  <a:gd name="T99" fmla="*/ 4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2" h="347">
                    <a:moveTo>
                      <a:pt x="126" y="0"/>
                    </a:moveTo>
                    <a:cubicBezTo>
                      <a:pt x="142" y="0"/>
                      <a:pt x="156" y="2"/>
                      <a:pt x="169" y="7"/>
                    </a:cubicBezTo>
                    <a:cubicBezTo>
                      <a:pt x="181" y="11"/>
                      <a:pt x="192" y="17"/>
                      <a:pt x="201" y="25"/>
                    </a:cubicBezTo>
                    <a:cubicBezTo>
                      <a:pt x="211" y="33"/>
                      <a:pt x="219" y="42"/>
                      <a:pt x="225" y="53"/>
                    </a:cubicBezTo>
                    <a:cubicBezTo>
                      <a:pt x="231" y="63"/>
                      <a:pt x="237" y="75"/>
                      <a:pt x="241" y="88"/>
                    </a:cubicBezTo>
                    <a:cubicBezTo>
                      <a:pt x="245" y="101"/>
                      <a:pt x="247" y="115"/>
                      <a:pt x="249" y="129"/>
                    </a:cubicBezTo>
                    <a:cubicBezTo>
                      <a:pt x="251" y="143"/>
                      <a:pt x="252" y="158"/>
                      <a:pt x="252" y="173"/>
                    </a:cubicBezTo>
                    <a:cubicBezTo>
                      <a:pt x="252" y="189"/>
                      <a:pt x="251" y="203"/>
                      <a:pt x="249" y="218"/>
                    </a:cubicBezTo>
                    <a:cubicBezTo>
                      <a:pt x="247" y="232"/>
                      <a:pt x="245" y="246"/>
                      <a:pt x="241" y="259"/>
                    </a:cubicBezTo>
                    <a:cubicBezTo>
                      <a:pt x="237" y="272"/>
                      <a:pt x="231" y="283"/>
                      <a:pt x="225" y="294"/>
                    </a:cubicBezTo>
                    <a:cubicBezTo>
                      <a:pt x="219" y="305"/>
                      <a:pt x="211" y="314"/>
                      <a:pt x="201" y="322"/>
                    </a:cubicBezTo>
                    <a:cubicBezTo>
                      <a:pt x="192" y="330"/>
                      <a:pt x="181" y="336"/>
                      <a:pt x="169" y="340"/>
                    </a:cubicBezTo>
                    <a:cubicBezTo>
                      <a:pt x="156" y="345"/>
                      <a:pt x="142" y="347"/>
                      <a:pt x="126" y="347"/>
                    </a:cubicBezTo>
                    <a:cubicBezTo>
                      <a:pt x="110" y="347"/>
                      <a:pt x="95" y="345"/>
                      <a:pt x="83" y="340"/>
                    </a:cubicBezTo>
                    <a:cubicBezTo>
                      <a:pt x="70" y="336"/>
                      <a:pt x="59" y="330"/>
                      <a:pt x="50" y="322"/>
                    </a:cubicBezTo>
                    <a:cubicBezTo>
                      <a:pt x="41" y="314"/>
                      <a:pt x="33" y="305"/>
                      <a:pt x="26" y="294"/>
                    </a:cubicBezTo>
                    <a:cubicBezTo>
                      <a:pt x="20" y="283"/>
                      <a:pt x="15" y="272"/>
                      <a:pt x="11" y="259"/>
                    </a:cubicBezTo>
                    <a:cubicBezTo>
                      <a:pt x="7" y="246"/>
                      <a:pt x="4" y="232"/>
                      <a:pt x="2" y="218"/>
                    </a:cubicBezTo>
                    <a:cubicBezTo>
                      <a:pt x="0" y="203"/>
                      <a:pt x="0" y="189"/>
                      <a:pt x="0" y="173"/>
                    </a:cubicBezTo>
                    <a:cubicBezTo>
                      <a:pt x="0" y="158"/>
                      <a:pt x="0" y="143"/>
                      <a:pt x="2" y="129"/>
                    </a:cubicBezTo>
                    <a:cubicBezTo>
                      <a:pt x="4" y="115"/>
                      <a:pt x="7" y="101"/>
                      <a:pt x="11" y="88"/>
                    </a:cubicBezTo>
                    <a:cubicBezTo>
                      <a:pt x="15" y="75"/>
                      <a:pt x="20" y="63"/>
                      <a:pt x="26" y="53"/>
                    </a:cubicBezTo>
                    <a:cubicBezTo>
                      <a:pt x="33" y="42"/>
                      <a:pt x="41" y="33"/>
                      <a:pt x="50" y="25"/>
                    </a:cubicBezTo>
                    <a:cubicBezTo>
                      <a:pt x="59" y="17"/>
                      <a:pt x="70" y="11"/>
                      <a:pt x="83" y="7"/>
                    </a:cubicBezTo>
                    <a:cubicBezTo>
                      <a:pt x="95" y="2"/>
                      <a:pt x="110" y="0"/>
                      <a:pt x="126" y="0"/>
                    </a:cubicBezTo>
                    <a:close/>
                    <a:moveTo>
                      <a:pt x="126" y="45"/>
                    </a:moveTo>
                    <a:cubicBezTo>
                      <a:pt x="116" y="45"/>
                      <a:pt x="108" y="47"/>
                      <a:pt x="102" y="50"/>
                    </a:cubicBezTo>
                    <a:cubicBezTo>
                      <a:pt x="95" y="54"/>
                      <a:pt x="89" y="59"/>
                      <a:pt x="85" y="65"/>
                    </a:cubicBezTo>
                    <a:cubicBezTo>
                      <a:pt x="80" y="71"/>
                      <a:pt x="76" y="78"/>
                      <a:pt x="73" y="87"/>
                    </a:cubicBezTo>
                    <a:cubicBezTo>
                      <a:pt x="70" y="95"/>
                      <a:pt x="68" y="104"/>
                      <a:pt x="67" y="113"/>
                    </a:cubicBezTo>
                    <a:cubicBezTo>
                      <a:pt x="65" y="123"/>
                      <a:pt x="64" y="132"/>
                      <a:pt x="64" y="143"/>
                    </a:cubicBezTo>
                    <a:cubicBezTo>
                      <a:pt x="63" y="153"/>
                      <a:pt x="63" y="163"/>
                      <a:pt x="63" y="173"/>
                    </a:cubicBezTo>
                    <a:cubicBezTo>
                      <a:pt x="63" y="183"/>
                      <a:pt x="63" y="194"/>
                      <a:pt x="64" y="204"/>
                    </a:cubicBezTo>
                    <a:cubicBezTo>
                      <a:pt x="64" y="214"/>
                      <a:pt x="65" y="224"/>
                      <a:pt x="67" y="234"/>
                    </a:cubicBezTo>
                    <a:cubicBezTo>
                      <a:pt x="68" y="243"/>
                      <a:pt x="70" y="252"/>
                      <a:pt x="73" y="260"/>
                    </a:cubicBezTo>
                    <a:cubicBezTo>
                      <a:pt x="76" y="268"/>
                      <a:pt x="80" y="276"/>
                      <a:pt x="85" y="282"/>
                    </a:cubicBezTo>
                    <a:cubicBezTo>
                      <a:pt x="89" y="288"/>
                      <a:pt x="95" y="293"/>
                      <a:pt x="102" y="296"/>
                    </a:cubicBezTo>
                    <a:cubicBezTo>
                      <a:pt x="108" y="300"/>
                      <a:pt x="116" y="301"/>
                      <a:pt x="126" y="301"/>
                    </a:cubicBezTo>
                    <a:cubicBezTo>
                      <a:pt x="135" y="301"/>
                      <a:pt x="143" y="300"/>
                      <a:pt x="150" y="296"/>
                    </a:cubicBezTo>
                    <a:cubicBezTo>
                      <a:pt x="156" y="293"/>
                      <a:pt x="162" y="288"/>
                      <a:pt x="167" y="282"/>
                    </a:cubicBezTo>
                    <a:cubicBezTo>
                      <a:pt x="172" y="276"/>
                      <a:pt x="175" y="268"/>
                      <a:pt x="178" y="260"/>
                    </a:cubicBezTo>
                    <a:cubicBezTo>
                      <a:pt x="181" y="252"/>
                      <a:pt x="183" y="243"/>
                      <a:pt x="185" y="234"/>
                    </a:cubicBezTo>
                    <a:cubicBezTo>
                      <a:pt x="186" y="224"/>
                      <a:pt x="188" y="214"/>
                      <a:pt x="188" y="204"/>
                    </a:cubicBezTo>
                    <a:cubicBezTo>
                      <a:pt x="189" y="194"/>
                      <a:pt x="189" y="183"/>
                      <a:pt x="189" y="173"/>
                    </a:cubicBezTo>
                    <a:cubicBezTo>
                      <a:pt x="189" y="163"/>
                      <a:pt x="189" y="153"/>
                      <a:pt x="188" y="143"/>
                    </a:cubicBezTo>
                    <a:cubicBezTo>
                      <a:pt x="188" y="132"/>
                      <a:pt x="186" y="123"/>
                      <a:pt x="185" y="113"/>
                    </a:cubicBezTo>
                    <a:cubicBezTo>
                      <a:pt x="183" y="104"/>
                      <a:pt x="181" y="95"/>
                      <a:pt x="178" y="87"/>
                    </a:cubicBezTo>
                    <a:cubicBezTo>
                      <a:pt x="175" y="78"/>
                      <a:pt x="172" y="71"/>
                      <a:pt x="167" y="65"/>
                    </a:cubicBezTo>
                    <a:cubicBezTo>
                      <a:pt x="162" y="59"/>
                      <a:pt x="156" y="54"/>
                      <a:pt x="150" y="50"/>
                    </a:cubicBezTo>
                    <a:cubicBezTo>
                      <a:pt x="143" y="47"/>
                      <a:pt x="135" y="45"/>
                      <a:pt x="126" y="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2" name="Freeform 41"/>
              <p:cNvSpPr>
                <a:spLocks/>
              </p:cNvSpPr>
              <p:nvPr/>
            </p:nvSpPr>
            <p:spPr bwMode="auto">
              <a:xfrm>
                <a:off x="6963678" y="4266392"/>
                <a:ext cx="298629" cy="440833"/>
              </a:xfrm>
              <a:custGeom>
                <a:avLst/>
                <a:gdLst>
                  <a:gd name="T0" fmla="*/ 5 w 234"/>
                  <a:gd name="T1" fmla="*/ 28 h 347"/>
                  <a:gd name="T2" fmla="*/ 13 w 234"/>
                  <a:gd name="T3" fmla="*/ 7 h 347"/>
                  <a:gd name="T4" fmla="*/ 37 w 234"/>
                  <a:gd name="T5" fmla="*/ 0 h 347"/>
                  <a:gd name="T6" fmla="*/ 198 w 234"/>
                  <a:gd name="T7" fmla="*/ 0 h 347"/>
                  <a:gd name="T8" fmla="*/ 207 w 234"/>
                  <a:gd name="T9" fmla="*/ 2 h 347"/>
                  <a:gd name="T10" fmla="*/ 214 w 234"/>
                  <a:gd name="T11" fmla="*/ 7 h 347"/>
                  <a:gd name="T12" fmla="*/ 218 w 234"/>
                  <a:gd name="T13" fmla="*/ 14 h 347"/>
                  <a:gd name="T14" fmla="*/ 219 w 234"/>
                  <a:gd name="T15" fmla="*/ 22 h 347"/>
                  <a:gd name="T16" fmla="*/ 218 w 234"/>
                  <a:gd name="T17" fmla="*/ 31 h 347"/>
                  <a:gd name="T18" fmla="*/ 214 w 234"/>
                  <a:gd name="T19" fmla="*/ 38 h 347"/>
                  <a:gd name="T20" fmla="*/ 207 w 234"/>
                  <a:gd name="T21" fmla="*/ 43 h 347"/>
                  <a:gd name="T22" fmla="*/ 198 w 234"/>
                  <a:gd name="T23" fmla="*/ 45 h 347"/>
                  <a:gd name="T24" fmla="*/ 56 w 234"/>
                  <a:gd name="T25" fmla="*/ 45 h 347"/>
                  <a:gd name="T26" fmla="*/ 55 w 234"/>
                  <a:gd name="T27" fmla="*/ 153 h 347"/>
                  <a:gd name="T28" fmla="*/ 90 w 234"/>
                  <a:gd name="T29" fmla="*/ 129 h 347"/>
                  <a:gd name="T30" fmla="*/ 132 w 234"/>
                  <a:gd name="T31" fmla="*/ 121 h 347"/>
                  <a:gd name="T32" fmla="*/ 174 w 234"/>
                  <a:gd name="T33" fmla="*/ 129 h 347"/>
                  <a:gd name="T34" fmla="*/ 206 w 234"/>
                  <a:gd name="T35" fmla="*/ 153 h 347"/>
                  <a:gd name="T36" fmla="*/ 227 w 234"/>
                  <a:gd name="T37" fmla="*/ 189 h 347"/>
                  <a:gd name="T38" fmla="*/ 234 w 234"/>
                  <a:gd name="T39" fmla="*/ 234 h 347"/>
                  <a:gd name="T40" fmla="*/ 225 w 234"/>
                  <a:gd name="T41" fmla="*/ 281 h 347"/>
                  <a:gd name="T42" fmla="*/ 199 w 234"/>
                  <a:gd name="T43" fmla="*/ 316 h 347"/>
                  <a:gd name="T44" fmla="*/ 159 w 234"/>
                  <a:gd name="T45" fmla="*/ 339 h 347"/>
                  <a:gd name="T46" fmla="*/ 110 w 234"/>
                  <a:gd name="T47" fmla="*/ 347 h 347"/>
                  <a:gd name="T48" fmla="*/ 77 w 234"/>
                  <a:gd name="T49" fmla="*/ 344 h 347"/>
                  <a:gd name="T50" fmla="*/ 48 w 234"/>
                  <a:gd name="T51" fmla="*/ 335 h 347"/>
                  <a:gd name="T52" fmla="*/ 24 w 234"/>
                  <a:gd name="T53" fmla="*/ 319 h 347"/>
                  <a:gd name="T54" fmla="*/ 6 w 234"/>
                  <a:gd name="T55" fmla="*/ 297 h 347"/>
                  <a:gd name="T56" fmla="*/ 2 w 234"/>
                  <a:gd name="T57" fmla="*/ 289 h 347"/>
                  <a:gd name="T58" fmla="*/ 0 w 234"/>
                  <a:gd name="T59" fmla="*/ 281 h 347"/>
                  <a:gd name="T60" fmla="*/ 6 w 234"/>
                  <a:gd name="T61" fmla="*/ 267 h 347"/>
                  <a:gd name="T62" fmla="*/ 19 w 234"/>
                  <a:gd name="T63" fmla="*/ 261 h 347"/>
                  <a:gd name="T64" fmla="*/ 27 w 234"/>
                  <a:gd name="T65" fmla="*/ 263 h 347"/>
                  <a:gd name="T66" fmla="*/ 35 w 234"/>
                  <a:gd name="T67" fmla="*/ 268 h 347"/>
                  <a:gd name="T68" fmla="*/ 64 w 234"/>
                  <a:gd name="T69" fmla="*/ 294 h 347"/>
                  <a:gd name="T70" fmla="*/ 105 w 234"/>
                  <a:gd name="T71" fmla="*/ 303 h 347"/>
                  <a:gd name="T72" fmla="*/ 134 w 234"/>
                  <a:gd name="T73" fmla="*/ 298 h 347"/>
                  <a:gd name="T74" fmla="*/ 155 w 234"/>
                  <a:gd name="T75" fmla="*/ 283 h 347"/>
                  <a:gd name="T76" fmla="*/ 167 w 234"/>
                  <a:gd name="T77" fmla="*/ 260 h 347"/>
                  <a:gd name="T78" fmla="*/ 172 w 234"/>
                  <a:gd name="T79" fmla="*/ 231 h 347"/>
                  <a:gd name="T80" fmla="*/ 168 w 234"/>
                  <a:gd name="T81" fmla="*/ 203 h 347"/>
                  <a:gd name="T82" fmla="*/ 156 w 234"/>
                  <a:gd name="T83" fmla="*/ 181 h 347"/>
                  <a:gd name="T84" fmla="*/ 138 w 234"/>
                  <a:gd name="T85" fmla="*/ 167 h 347"/>
                  <a:gd name="T86" fmla="*/ 114 w 234"/>
                  <a:gd name="T87" fmla="*/ 162 h 347"/>
                  <a:gd name="T88" fmla="*/ 94 w 234"/>
                  <a:gd name="T89" fmla="*/ 164 h 347"/>
                  <a:gd name="T90" fmla="*/ 78 w 234"/>
                  <a:gd name="T91" fmla="*/ 171 h 347"/>
                  <a:gd name="T92" fmla="*/ 66 w 234"/>
                  <a:gd name="T93" fmla="*/ 181 h 347"/>
                  <a:gd name="T94" fmla="*/ 59 w 234"/>
                  <a:gd name="T95" fmla="*/ 191 h 347"/>
                  <a:gd name="T96" fmla="*/ 47 w 234"/>
                  <a:gd name="T97" fmla="*/ 203 h 347"/>
                  <a:gd name="T98" fmla="*/ 30 w 234"/>
                  <a:gd name="T99" fmla="*/ 208 h 347"/>
                  <a:gd name="T100" fmla="*/ 21 w 234"/>
                  <a:gd name="T101" fmla="*/ 207 h 347"/>
                  <a:gd name="T102" fmla="*/ 13 w 234"/>
                  <a:gd name="T103" fmla="*/ 202 h 347"/>
                  <a:gd name="T104" fmla="*/ 8 w 234"/>
                  <a:gd name="T105" fmla="*/ 194 h 347"/>
                  <a:gd name="T106" fmla="*/ 5 w 234"/>
                  <a:gd name="T107" fmla="*/ 182 h 347"/>
                  <a:gd name="T108" fmla="*/ 5 w 234"/>
                  <a:gd name="T109" fmla="*/ 2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34" h="347">
                    <a:moveTo>
                      <a:pt x="5" y="28"/>
                    </a:moveTo>
                    <a:cubicBezTo>
                      <a:pt x="5" y="18"/>
                      <a:pt x="8" y="11"/>
                      <a:pt x="13" y="7"/>
                    </a:cubicBezTo>
                    <a:cubicBezTo>
                      <a:pt x="18" y="2"/>
                      <a:pt x="26" y="0"/>
                      <a:pt x="37" y="0"/>
                    </a:cubicBezTo>
                    <a:cubicBezTo>
                      <a:pt x="198" y="0"/>
                      <a:pt x="198" y="0"/>
                      <a:pt x="198" y="0"/>
                    </a:cubicBezTo>
                    <a:cubicBezTo>
                      <a:pt x="202" y="0"/>
                      <a:pt x="205" y="1"/>
                      <a:pt x="207" y="2"/>
                    </a:cubicBezTo>
                    <a:cubicBezTo>
                      <a:pt x="210" y="3"/>
                      <a:pt x="212" y="5"/>
                      <a:pt x="214" y="7"/>
                    </a:cubicBezTo>
                    <a:cubicBezTo>
                      <a:pt x="216" y="9"/>
                      <a:pt x="217" y="12"/>
                      <a:pt x="218" y="14"/>
                    </a:cubicBezTo>
                    <a:cubicBezTo>
                      <a:pt x="219" y="17"/>
                      <a:pt x="219" y="19"/>
                      <a:pt x="219" y="22"/>
                    </a:cubicBezTo>
                    <a:cubicBezTo>
                      <a:pt x="219" y="25"/>
                      <a:pt x="219" y="28"/>
                      <a:pt x="218" y="31"/>
                    </a:cubicBezTo>
                    <a:cubicBezTo>
                      <a:pt x="217" y="33"/>
                      <a:pt x="216" y="36"/>
                      <a:pt x="214" y="38"/>
                    </a:cubicBezTo>
                    <a:cubicBezTo>
                      <a:pt x="212" y="40"/>
                      <a:pt x="210" y="41"/>
                      <a:pt x="207" y="43"/>
                    </a:cubicBezTo>
                    <a:cubicBezTo>
                      <a:pt x="205" y="44"/>
                      <a:pt x="202" y="45"/>
                      <a:pt x="198" y="45"/>
                    </a:cubicBezTo>
                    <a:cubicBezTo>
                      <a:pt x="56" y="45"/>
                      <a:pt x="56" y="45"/>
                      <a:pt x="56" y="45"/>
                    </a:cubicBezTo>
                    <a:cubicBezTo>
                      <a:pt x="55" y="153"/>
                      <a:pt x="55" y="153"/>
                      <a:pt x="55" y="153"/>
                    </a:cubicBezTo>
                    <a:cubicBezTo>
                      <a:pt x="65" y="142"/>
                      <a:pt x="77" y="134"/>
                      <a:pt x="90" y="129"/>
                    </a:cubicBezTo>
                    <a:cubicBezTo>
                      <a:pt x="103" y="124"/>
                      <a:pt x="117" y="121"/>
                      <a:pt x="132" y="121"/>
                    </a:cubicBezTo>
                    <a:cubicBezTo>
                      <a:pt x="147" y="121"/>
                      <a:pt x="161" y="124"/>
                      <a:pt x="174" y="129"/>
                    </a:cubicBezTo>
                    <a:cubicBezTo>
                      <a:pt x="186" y="135"/>
                      <a:pt x="197" y="143"/>
                      <a:pt x="206" y="153"/>
                    </a:cubicBezTo>
                    <a:cubicBezTo>
                      <a:pt x="215" y="163"/>
                      <a:pt x="222" y="175"/>
                      <a:pt x="227" y="189"/>
                    </a:cubicBezTo>
                    <a:cubicBezTo>
                      <a:pt x="232" y="202"/>
                      <a:pt x="234" y="217"/>
                      <a:pt x="234" y="234"/>
                    </a:cubicBezTo>
                    <a:cubicBezTo>
                      <a:pt x="234" y="251"/>
                      <a:pt x="231" y="267"/>
                      <a:pt x="225" y="281"/>
                    </a:cubicBezTo>
                    <a:cubicBezTo>
                      <a:pt x="219" y="295"/>
                      <a:pt x="210" y="307"/>
                      <a:pt x="199" y="316"/>
                    </a:cubicBezTo>
                    <a:cubicBezTo>
                      <a:pt x="188" y="326"/>
                      <a:pt x="175" y="334"/>
                      <a:pt x="159" y="339"/>
                    </a:cubicBezTo>
                    <a:cubicBezTo>
                      <a:pt x="144" y="345"/>
                      <a:pt x="128" y="347"/>
                      <a:pt x="110" y="347"/>
                    </a:cubicBezTo>
                    <a:cubicBezTo>
                      <a:pt x="99" y="347"/>
                      <a:pt x="88" y="346"/>
                      <a:pt x="77" y="344"/>
                    </a:cubicBezTo>
                    <a:cubicBezTo>
                      <a:pt x="67" y="342"/>
                      <a:pt x="57" y="339"/>
                      <a:pt x="48" y="335"/>
                    </a:cubicBezTo>
                    <a:cubicBezTo>
                      <a:pt x="39" y="331"/>
                      <a:pt x="31" y="326"/>
                      <a:pt x="24" y="319"/>
                    </a:cubicBezTo>
                    <a:cubicBezTo>
                      <a:pt x="17" y="313"/>
                      <a:pt x="11" y="306"/>
                      <a:pt x="6" y="297"/>
                    </a:cubicBezTo>
                    <a:cubicBezTo>
                      <a:pt x="4" y="294"/>
                      <a:pt x="3" y="292"/>
                      <a:pt x="2" y="289"/>
                    </a:cubicBezTo>
                    <a:cubicBezTo>
                      <a:pt x="1" y="287"/>
                      <a:pt x="0" y="284"/>
                      <a:pt x="0" y="281"/>
                    </a:cubicBezTo>
                    <a:cubicBezTo>
                      <a:pt x="0" y="276"/>
                      <a:pt x="2" y="271"/>
                      <a:pt x="6" y="267"/>
                    </a:cubicBezTo>
                    <a:cubicBezTo>
                      <a:pt x="10" y="263"/>
                      <a:pt x="14" y="261"/>
                      <a:pt x="19" y="261"/>
                    </a:cubicBezTo>
                    <a:cubicBezTo>
                      <a:pt x="22" y="261"/>
                      <a:pt x="25" y="262"/>
                      <a:pt x="27" y="263"/>
                    </a:cubicBezTo>
                    <a:cubicBezTo>
                      <a:pt x="30" y="264"/>
                      <a:pt x="32" y="266"/>
                      <a:pt x="35" y="268"/>
                    </a:cubicBezTo>
                    <a:cubicBezTo>
                      <a:pt x="42" y="280"/>
                      <a:pt x="51" y="289"/>
                      <a:pt x="64" y="294"/>
                    </a:cubicBezTo>
                    <a:cubicBezTo>
                      <a:pt x="76" y="300"/>
                      <a:pt x="90" y="303"/>
                      <a:pt x="105" y="303"/>
                    </a:cubicBezTo>
                    <a:cubicBezTo>
                      <a:pt x="116" y="303"/>
                      <a:pt x="126" y="301"/>
                      <a:pt x="134" y="298"/>
                    </a:cubicBezTo>
                    <a:cubicBezTo>
                      <a:pt x="142" y="294"/>
                      <a:pt x="149" y="289"/>
                      <a:pt x="155" y="283"/>
                    </a:cubicBezTo>
                    <a:cubicBezTo>
                      <a:pt x="160" y="277"/>
                      <a:pt x="164" y="269"/>
                      <a:pt x="167" y="260"/>
                    </a:cubicBezTo>
                    <a:cubicBezTo>
                      <a:pt x="170" y="251"/>
                      <a:pt x="172" y="242"/>
                      <a:pt x="172" y="231"/>
                    </a:cubicBezTo>
                    <a:cubicBezTo>
                      <a:pt x="172" y="221"/>
                      <a:pt x="170" y="212"/>
                      <a:pt x="168" y="203"/>
                    </a:cubicBezTo>
                    <a:cubicBezTo>
                      <a:pt x="165" y="195"/>
                      <a:pt x="161" y="187"/>
                      <a:pt x="156" y="181"/>
                    </a:cubicBezTo>
                    <a:cubicBezTo>
                      <a:pt x="151" y="175"/>
                      <a:pt x="145" y="170"/>
                      <a:pt x="138" y="167"/>
                    </a:cubicBezTo>
                    <a:cubicBezTo>
                      <a:pt x="131" y="163"/>
                      <a:pt x="123" y="162"/>
                      <a:pt x="114" y="162"/>
                    </a:cubicBezTo>
                    <a:cubicBezTo>
                      <a:pt x="106" y="162"/>
                      <a:pt x="100" y="163"/>
                      <a:pt x="94" y="164"/>
                    </a:cubicBezTo>
                    <a:cubicBezTo>
                      <a:pt x="88" y="166"/>
                      <a:pt x="83" y="168"/>
                      <a:pt x="78" y="171"/>
                    </a:cubicBezTo>
                    <a:cubicBezTo>
                      <a:pt x="73" y="174"/>
                      <a:pt x="69" y="177"/>
                      <a:pt x="66" y="181"/>
                    </a:cubicBezTo>
                    <a:cubicBezTo>
                      <a:pt x="63" y="184"/>
                      <a:pt x="61" y="187"/>
                      <a:pt x="59" y="191"/>
                    </a:cubicBezTo>
                    <a:cubicBezTo>
                      <a:pt x="56" y="196"/>
                      <a:pt x="52" y="200"/>
                      <a:pt x="47" y="203"/>
                    </a:cubicBezTo>
                    <a:cubicBezTo>
                      <a:pt x="42" y="207"/>
                      <a:pt x="36" y="208"/>
                      <a:pt x="30" y="208"/>
                    </a:cubicBezTo>
                    <a:cubicBezTo>
                      <a:pt x="27" y="208"/>
                      <a:pt x="24" y="208"/>
                      <a:pt x="21" y="207"/>
                    </a:cubicBezTo>
                    <a:cubicBezTo>
                      <a:pt x="18" y="206"/>
                      <a:pt x="15" y="204"/>
                      <a:pt x="13" y="202"/>
                    </a:cubicBezTo>
                    <a:cubicBezTo>
                      <a:pt x="11" y="200"/>
                      <a:pt x="9" y="197"/>
                      <a:pt x="8" y="194"/>
                    </a:cubicBezTo>
                    <a:cubicBezTo>
                      <a:pt x="6" y="190"/>
                      <a:pt x="5" y="187"/>
                      <a:pt x="5" y="182"/>
                    </a:cubicBezTo>
                    <a:lnTo>
                      <a:pt x="5"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grpSp>
      <p:sp>
        <p:nvSpPr>
          <p:cNvPr id="23" name="文本框 106"/>
          <p:cNvSpPr txBox="1"/>
          <p:nvPr/>
        </p:nvSpPr>
        <p:spPr>
          <a:xfrm>
            <a:off x="963113" y="1503206"/>
            <a:ext cx="2031325" cy="830997"/>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學習資料分析</a:t>
            </a:r>
            <a:endParaRPr lang="en-US" altLang="zh-TW" u="none" dirty="0">
              <a:latin typeface="微軟正黑體" panose="020B0604030504040204" pitchFamily="34" charset="-120"/>
              <a:ea typeface="微軟正黑體" panose="020B0604030504040204" pitchFamily="34" charset="-120"/>
            </a:endParaRPr>
          </a:p>
          <a:p>
            <a:pPr algn="ctr"/>
            <a:r>
              <a:rPr lang="zh-TW" altLang="en-US" u="none" dirty="0">
                <a:latin typeface="微軟正黑體" panose="020B0604030504040204" pitchFamily="34" charset="-120"/>
                <a:ea typeface="微軟正黑體" panose="020B0604030504040204" pitchFamily="34" charset="-120"/>
              </a:rPr>
              <a:t>與處理</a:t>
            </a:r>
          </a:p>
        </p:txBody>
      </p:sp>
      <p:sp>
        <p:nvSpPr>
          <p:cNvPr id="24" name="Freeform 3824"/>
          <p:cNvSpPr>
            <a:spLocks/>
          </p:cNvSpPr>
          <p:nvPr/>
        </p:nvSpPr>
        <p:spPr bwMode="auto">
          <a:xfrm>
            <a:off x="619684" y="4033308"/>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5" name="Freeform 3824"/>
          <p:cNvSpPr>
            <a:spLocks/>
          </p:cNvSpPr>
          <p:nvPr/>
        </p:nvSpPr>
        <p:spPr bwMode="auto">
          <a:xfrm>
            <a:off x="1276014" y="1927912"/>
            <a:ext cx="1980708"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6" name="文本框 109"/>
          <p:cNvSpPr txBox="1"/>
          <p:nvPr/>
        </p:nvSpPr>
        <p:spPr>
          <a:xfrm>
            <a:off x="238084" y="3612151"/>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了解</a:t>
            </a:r>
            <a:r>
              <a:rPr lang="zh-TW" altLang="en-US" u="none" dirty="0" smtClean="0">
                <a:latin typeface="微軟正黑體" panose="020B0604030504040204" pitchFamily="34" charset="-120"/>
                <a:ea typeface="微軟正黑體" panose="020B0604030504040204" pitchFamily="34" charset="-120"/>
              </a:rPr>
              <a:t>放款知識</a:t>
            </a:r>
            <a:endParaRPr lang="zh-CN" altLang="en-US" u="none" dirty="0">
              <a:latin typeface="微軟正黑體" panose="020B0604030504040204" pitchFamily="34" charset="-120"/>
              <a:ea typeface="微軟正黑體" panose="020B0604030504040204" pitchFamily="34" charset="-120"/>
            </a:endParaRPr>
          </a:p>
        </p:txBody>
      </p:sp>
      <p:sp>
        <p:nvSpPr>
          <p:cNvPr id="27" name="Freeform 3824"/>
          <p:cNvSpPr>
            <a:spLocks/>
          </p:cNvSpPr>
          <p:nvPr/>
        </p:nvSpPr>
        <p:spPr bwMode="auto">
          <a:xfrm flipH="1" flipV="1">
            <a:off x="5467628" y="5770318"/>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latin typeface="微軟正黑體" panose="020B0604030504040204" pitchFamily="34" charset="-120"/>
              <a:ea typeface="微軟正黑體" panose="020B0604030504040204" pitchFamily="34" charset="-120"/>
            </a:endParaRPr>
          </a:p>
        </p:txBody>
      </p:sp>
      <p:sp>
        <p:nvSpPr>
          <p:cNvPr id="28" name="文本框 111"/>
          <p:cNvSpPr txBox="1"/>
          <p:nvPr/>
        </p:nvSpPr>
        <p:spPr>
          <a:xfrm>
            <a:off x="6076849" y="6087831"/>
            <a:ext cx="2339103"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29" name="Freeform 3824"/>
          <p:cNvSpPr>
            <a:spLocks/>
          </p:cNvSpPr>
          <p:nvPr/>
        </p:nvSpPr>
        <p:spPr bwMode="auto">
          <a:xfrm flipH="1" flipV="1">
            <a:off x="6314353" y="4646903"/>
            <a:ext cx="2290707"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a:extLst/>
        </p:spPr>
        <p:txBody>
          <a:bodyPr vert="horz" wrap="square" lIns="91440" tIns="45720" rIns="91440" bIns="45720" numCol="1" anchor="t" anchorCtr="0" compatLnSpc="1">
            <a:prstTxWarp prst="textNoShape">
              <a:avLst/>
            </a:prstTxWarp>
          </a:bodyPr>
          <a:lstStyle/>
          <a:p>
            <a:endParaRPr lang="zh-CN" altLang="en-US">
              <a:solidFill>
                <a:srgbClr val="CC4209"/>
              </a:solidFill>
              <a:latin typeface="微軟正黑體" panose="020B0604030504040204" pitchFamily="34" charset="-120"/>
              <a:ea typeface="微軟正黑體" panose="020B0604030504040204" pitchFamily="34" charset="-120"/>
            </a:endParaRPr>
          </a:p>
        </p:txBody>
      </p:sp>
      <p:sp>
        <p:nvSpPr>
          <p:cNvPr id="30" name="文本框 113"/>
          <p:cNvSpPr txBox="1"/>
          <p:nvPr/>
        </p:nvSpPr>
        <p:spPr>
          <a:xfrm>
            <a:off x="6961580" y="4915065"/>
            <a:ext cx="2031326" cy="461665"/>
          </a:xfrm>
          <a:prstGeom prst="rect">
            <a:avLst/>
          </a:prstGeom>
          <a:noFill/>
        </p:spPr>
        <p:txBody>
          <a:bodyPr wrap="none" rtlCol="0">
            <a:spAutoFit/>
          </a:bodyPr>
          <a:lstStyle/>
          <a:p>
            <a:pPr algn="ctr"/>
            <a:r>
              <a:rPr lang="zh-TW" altLang="en-US" u="none" dirty="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31" name="Freeform 3824"/>
          <p:cNvSpPr>
            <a:spLocks/>
          </p:cNvSpPr>
          <p:nvPr/>
        </p:nvSpPr>
        <p:spPr bwMode="auto">
          <a:xfrm flipH="1">
            <a:off x="6252280" y="1970570"/>
            <a:ext cx="2045120"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2" name="文本框 115"/>
          <p:cNvSpPr txBox="1"/>
          <p:nvPr/>
        </p:nvSpPr>
        <p:spPr>
          <a:xfrm>
            <a:off x="6848229" y="1512049"/>
            <a:ext cx="2031325" cy="461665"/>
          </a:xfrm>
          <a:prstGeom prst="rect">
            <a:avLst/>
          </a:prstGeom>
          <a:noFill/>
        </p:spPr>
        <p:txBody>
          <a:bodyPr wrap="none" rtlCol="0">
            <a:spAutoFit/>
          </a:bodyPr>
          <a:lstStyle/>
          <a:p>
            <a:r>
              <a:rPr lang="zh-TW" altLang="en-US" u="none" dirty="0">
                <a:latin typeface="微軟正黑體" panose="020B0604030504040204" pitchFamily="34" charset="-120"/>
                <a:ea typeface="微軟正黑體" panose="020B0604030504040204" pitchFamily="34" charset="-120"/>
              </a:rPr>
              <a:t>學習建置模型</a:t>
            </a:r>
            <a:endParaRPr lang="zh-CN" altLang="en-US"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33" name="Freeform 29"/>
          <p:cNvSpPr>
            <a:spLocks noEditPoints="1"/>
          </p:cNvSpPr>
          <p:nvPr/>
        </p:nvSpPr>
        <p:spPr bwMode="auto">
          <a:xfrm>
            <a:off x="3939835" y="3023056"/>
            <a:ext cx="1442646"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0754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latin typeface="微軟正黑體" panose="020B0604030504040204" pitchFamily="34" charset="-120"/>
                <a:ea typeface="微軟正黑體" panose="020B0604030504040204" pitchFamily="34" charset="-120"/>
              </a:endParaRPr>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1861233" y="3409726"/>
            <a:ext cx="1839652" cy="461665"/>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調整模型</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微軟正黑體" panose="020B0604030504040204" pitchFamily="34" charset="-120"/>
                <a:ea typeface="微軟正黑體" panose="020B0604030504040204" pitchFamily="34" charset="-120"/>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latin typeface="微軟正黑體" panose="020B0604030504040204" pitchFamily="34" charset="-120"/>
                <a:ea typeface="微軟正黑體" panose="020B0604030504040204" pitchFamily="34" charset="-120"/>
              </a:endParaRPr>
            </a:p>
          </p:txBody>
        </p:sp>
      </p:grpSp>
      <p:sp>
        <p:nvSpPr>
          <p:cNvPr id="72" name="文本框 92"/>
          <p:cNvSpPr txBox="1"/>
          <p:nvPr/>
        </p:nvSpPr>
        <p:spPr>
          <a:xfrm>
            <a:off x="3670701" y="1949304"/>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2530395" y="5277257"/>
            <a:ext cx="1795250" cy="830997"/>
          </a:xfrm>
          <a:prstGeom prst="rect">
            <a:avLst/>
          </a:prstGeom>
        </p:spPr>
        <p:txBody>
          <a:bodyPr wrap="square">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
        <p:nvSpPr>
          <p:cNvPr id="34" name="矩形 33"/>
          <p:cNvSpPr/>
          <p:nvPr/>
        </p:nvSpPr>
        <p:spPr>
          <a:xfrm>
            <a:off x="4825850" y="5437261"/>
            <a:ext cx="1795250" cy="461665"/>
          </a:xfrm>
          <a:prstGeom prst="rect">
            <a:avLst/>
          </a:prstGeom>
        </p:spPr>
        <p:txBody>
          <a:bodyPr wrap="square">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國情不同</a:t>
            </a:r>
            <a:endPar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a:t>
            </a:r>
            <a:r>
              <a:rPr lang="zh-TW" altLang="en-US" sz="3600" b="1" dirty="0"/>
              <a:t>期許</a:t>
            </a:r>
            <a:endParaRPr lang="zh-TW" altLang="en-US" sz="3600" b="1" dirty="0" smtClean="0"/>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未來期</a:t>
            </a:r>
            <a:r>
              <a:rPr lang="zh-TW" altLang="en-US" b="1" dirty="0"/>
              <a:t>許</a:t>
            </a:r>
            <a:endParaRPr lang="zh-TW" altLang="en-US" b="1" dirty="0" smtClean="0"/>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sz="2000" b="1" dirty="0"/>
              <a:t>模型未來</a:t>
            </a:r>
            <a:r>
              <a:rPr lang="zh-TW" altLang="en-US" sz="2000" b="1" dirty="0" smtClean="0"/>
              <a:t>規劃</a:t>
            </a:r>
            <a:endParaRPr lang="en-US" altLang="zh-TW" sz="2600" dirty="0"/>
          </a:p>
          <a:p>
            <a:pPr lvl="1">
              <a:lnSpc>
                <a:spcPct val="150000"/>
              </a:lnSpc>
              <a:defRPr/>
            </a:pPr>
            <a:r>
              <a:rPr lang="zh-TW" altLang="en-US" sz="1800" dirty="0" smtClean="0">
                <a:latin typeface="微軟正黑體" panose="020B0604030504040204" pitchFamily="34" charset="-120"/>
                <a:ea typeface="微軟正黑體" panose="020B0604030504040204" pitchFamily="34" charset="-120"/>
              </a:rPr>
              <a:t>未來</a:t>
            </a:r>
            <a:r>
              <a:rPr lang="zh-TW" altLang="en-US" sz="1800" dirty="0">
                <a:latin typeface="微軟正黑體" panose="020B0604030504040204" pitchFamily="34" charset="-120"/>
                <a:ea typeface="微軟正黑體" panose="020B0604030504040204" pitchFamily="34" charset="-120"/>
              </a:rPr>
              <a:t>利用實價登錄</a:t>
            </a:r>
            <a:r>
              <a:rPr lang="zh-TW" altLang="en-US" sz="1800" dirty="0" smtClean="0">
                <a:latin typeface="微軟正黑體" panose="020B0604030504040204" pitchFamily="34" charset="-120"/>
                <a:ea typeface="微軟正黑體" panose="020B0604030504040204" pitchFamily="34" charset="-120"/>
              </a:rPr>
              <a:t>資料分析</a:t>
            </a:r>
            <a:endParaRPr lang="en-US" altLang="zh-TW" dirty="0">
              <a:latin typeface="微軟正黑體" panose="020B0604030504040204" pitchFamily="34" charset="-120"/>
              <a:ea typeface="微軟正黑體" panose="020B0604030504040204" pitchFamily="34" charset="-120"/>
            </a:endParaRPr>
          </a:p>
          <a:p>
            <a:pPr lvl="1">
              <a:lnSpc>
                <a:spcPct val="150000"/>
              </a:lnSpc>
              <a:defRPr/>
            </a:pPr>
            <a:r>
              <a:rPr lang="zh-TW" altLang="en-US" sz="1800" dirty="0" smtClean="0">
                <a:latin typeface="微軟正黑體" panose="020B0604030504040204" pitchFamily="34" charset="-120"/>
                <a:ea typeface="微軟正黑體" panose="020B0604030504040204" pitchFamily="34" charset="-120"/>
              </a:rPr>
              <a:t>持續提升準確度降低誤差值</a:t>
            </a:r>
            <a:endParaRPr lang="en-US" altLang="zh-TW" dirty="0">
              <a:latin typeface="微軟正黑體" panose="020B0604030504040204" pitchFamily="34" charset="-120"/>
              <a:ea typeface="微軟正黑體" panose="020B0604030504040204" pitchFamily="34" charset="-120"/>
            </a:endParaRPr>
          </a:p>
          <a:p>
            <a:pPr lvl="1">
              <a:lnSpc>
                <a:spcPct val="150000"/>
              </a:lnSpc>
              <a:defRPr/>
            </a:pPr>
            <a:r>
              <a:rPr lang="zh-TW" altLang="en-US" sz="1800" dirty="0" smtClean="0">
                <a:latin typeface="微軟正黑體" panose="020B0604030504040204" pitchFamily="34" charset="-120"/>
                <a:ea typeface="微軟正黑體" panose="020B0604030504040204" pitchFamily="34" charset="-120"/>
              </a:rPr>
              <a:t>提供放款鑑價專員作參考依據</a:t>
            </a:r>
            <a:endParaRPr lang="en-US" altLang="zh-TW" dirty="0" smtClean="0">
              <a:latin typeface="微軟正黑體" panose="020B0604030504040204" pitchFamily="34" charset="-120"/>
              <a:ea typeface="微軟正黑體" panose="020B0604030504040204" pitchFamily="34" charset="-120"/>
            </a:endParaRPr>
          </a:p>
          <a:p>
            <a:pPr lvl="1">
              <a:lnSpc>
                <a:spcPct val="150000"/>
              </a:lnSpc>
              <a:defRPr/>
            </a:pPr>
            <a:r>
              <a:rPr lang="zh-TW" altLang="en-US" sz="1800" dirty="0" smtClean="0">
                <a:latin typeface="微軟正黑體" panose="020B0604030504040204" pitchFamily="34" charset="-120"/>
                <a:ea typeface="微軟正黑體" panose="020B0604030504040204" pitchFamily="34" charset="-120"/>
              </a:rPr>
              <a:t>與現行房貸違約機率</a:t>
            </a:r>
            <a:r>
              <a:rPr lang="en-US" altLang="zh-TW" sz="1800" dirty="0" smtClean="0">
                <a:latin typeface="微軟正黑體" panose="020B0604030504040204" pitchFamily="34" charset="-120"/>
                <a:ea typeface="微軟正黑體" panose="020B0604030504040204" pitchFamily="34" charset="-120"/>
              </a:rPr>
              <a:t>(PD)</a:t>
            </a:r>
            <a:r>
              <a:rPr lang="zh-TW" altLang="en-US" sz="1800" dirty="0" smtClean="0">
                <a:latin typeface="微軟正黑體" panose="020B0604030504040204" pitchFamily="34" charset="-120"/>
                <a:ea typeface="微軟正黑體" panose="020B0604030504040204" pitchFamily="34" charset="-120"/>
              </a:rPr>
              <a:t>模型</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進件、行為</a:t>
            </a:r>
            <a:r>
              <a:rPr lang="en-US" altLang="zh-TW" sz="1800" dirty="0" smtClean="0">
                <a:latin typeface="微軟正黑體" panose="020B0604030504040204" pitchFamily="34" charset="-120"/>
                <a:ea typeface="微軟正黑體" panose="020B0604030504040204" pitchFamily="34" charset="-120"/>
              </a:rPr>
              <a:t>)</a:t>
            </a:r>
            <a:r>
              <a:rPr lang="zh-TW" altLang="en-US" sz="1800" dirty="0" smtClean="0">
                <a:latin typeface="微軟正黑體" panose="020B0604030504040204" pitchFamily="34" charset="-120"/>
                <a:ea typeface="微軟正黑體" panose="020B0604030504040204" pitchFamily="34" charset="-120"/>
              </a:rPr>
              <a:t>進行結合</a:t>
            </a:r>
            <a:endParaRPr lang="en-US" altLang="zh-TW" sz="1800" dirty="0">
              <a:latin typeface="微軟正黑體" panose="020B0604030504040204" pitchFamily="34" charset="-120"/>
              <a:ea typeface="微軟正黑體" panose="020B0604030504040204" pitchFamily="34" charset="-120"/>
            </a:endParaRPr>
          </a:p>
          <a:p>
            <a:pPr marL="0" indent="0">
              <a:buFontTx/>
              <a:buNone/>
              <a:defRPr/>
            </a:pPr>
            <a:endParaRPr lang="en-US" altLang="zh-TW" dirty="0"/>
          </a:p>
          <a:p>
            <a:pPr marL="0" indent="0">
              <a:buFontTx/>
              <a:buNone/>
              <a:defRPr/>
            </a:pPr>
            <a:endParaRPr lang="zh-TW" altLang="en-US" dirty="0" smtClean="0"/>
          </a:p>
          <a:p>
            <a:pPr>
              <a:defRPr/>
            </a:pPr>
            <a:r>
              <a:rPr lang="zh-TW" altLang="en-US" sz="2000" b="1" dirty="0"/>
              <a:t>持續性</a:t>
            </a:r>
            <a:r>
              <a:rPr lang="zh-TW" altLang="en-US" sz="2000" b="1" dirty="0" smtClean="0"/>
              <a:t>專案</a:t>
            </a:r>
            <a:endParaRPr lang="en-US" altLang="zh-TW" sz="2600" dirty="0" smtClean="0"/>
          </a:p>
          <a:p>
            <a:pPr lvl="1">
              <a:lnSpc>
                <a:spcPct val="150000"/>
              </a:lnSpc>
              <a:defRPr/>
            </a:pPr>
            <a:r>
              <a:rPr lang="zh-TW" altLang="en-US" sz="1800" dirty="0" smtClean="0">
                <a:latin typeface="微軟正黑體" panose="020B0604030504040204" pitchFamily="34" charset="-120"/>
                <a:ea typeface="微軟正黑體" panose="020B0604030504040204" pitchFamily="34" charset="-120"/>
              </a:rPr>
              <a:t>未來有招募新的實習生可持續完善模型</a:t>
            </a:r>
            <a:endParaRPr lang="en-US" altLang="zh-TW" sz="1800" dirty="0">
              <a:latin typeface="微軟正黑體" panose="020B0604030504040204" pitchFamily="34" charset="-120"/>
              <a:ea typeface="微軟正黑體" panose="020B0604030504040204" pitchFamily="34" charset="-120"/>
            </a:endParaRPr>
          </a:p>
          <a:p>
            <a:pPr lvl="1">
              <a:lnSpc>
                <a:spcPct val="150000"/>
              </a:lnSpc>
              <a:defRPr/>
            </a:pPr>
            <a:r>
              <a:rPr lang="zh-TW" altLang="en-US" sz="1800" dirty="0" smtClean="0">
                <a:latin typeface="微軟正黑體" panose="020B0604030504040204" pitchFamily="34" charset="-120"/>
                <a:ea typeface="微軟正黑體" panose="020B0604030504040204" pitchFamily="34" charset="-120"/>
                <a:cs typeface="+mn-cs"/>
              </a:rPr>
              <a:t>請</a:t>
            </a:r>
            <a:r>
              <a:rPr lang="zh-TW" altLang="en-US" sz="1800" dirty="0">
                <a:latin typeface="微軟正黑體" panose="020B0604030504040204" pitchFamily="34" charset="-120"/>
                <a:ea typeface="微軟正黑體" panose="020B0604030504040204" pitchFamily="34" charset="-120"/>
                <a:cs typeface="+mn-cs"/>
              </a:rPr>
              <a:t>實習生將資訊帶回學校分享，若有興趣同學</a:t>
            </a:r>
            <a:r>
              <a:rPr lang="zh-TW" altLang="en-US" sz="1800" dirty="0" smtClean="0">
                <a:latin typeface="微軟正黑體" panose="020B0604030504040204" pitchFamily="34" charset="-120"/>
                <a:ea typeface="微軟正黑體" panose="020B0604030504040204" pitchFamily="34" charset="-120"/>
                <a:cs typeface="+mn-cs"/>
              </a:rPr>
              <a:t>可進來持續優化</a:t>
            </a:r>
            <a:r>
              <a:rPr lang="zh-TW" altLang="en-US" sz="1800" dirty="0">
                <a:latin typeface="微軟正黑體" panose="020B0604030504040204" pitchFamily="34" charset="-120"/>
                <a:ea typeface="微軟正黑體" panose="020B0604030504040204" pitchFamily="34" charset="-120"/>
                <a:cs typeface="+mn-cs"/>
              </a:rPr>
              <a:t>此</a:t>
            </a:r>
            <a:r>
              <a:rPr lang="zh-TW" altLang="en-US" sz="1800" dirty="0" smtClean="0">
                <a:latin typeface="微軟正黑體" panose="020B0604030504040204" pitchFamily="34" charset="-120"/>
                <a:ea typeface="微軟正黑體" panose="020B0604030504040204" pitchFamily="34" charset="-120"/>
                <a:cs typeface="+mn-cs"/>
              </a:rPr>
              <a:t>專案</a:t>
            </a:r>
            <a:endParaRPr lang="zh-TW" altLang="en-US" sz="1800" dirty="0">
              <a:latin typeface="微軟正黑體" panose="020B0604030504040204" pitchFamily="34" charset="-120"/>
              <a:ea typeface="微軟正黑體" panose="020B0604030504040204" pitchFamily="34" charset="-120"/>
              <a:cs typeface="+mn-cs"/>
            </a:endParaRPr>
          </a:p>
          <a:p>
            <a:pPr lvl="3">
              <a:defRPr/>
            </a:pPr>
            <a:endParaRPr lang="en-US" altLang="zh-TW" dirty="0" smtClean="0">
              <a:latin typeface="微軟正黑體" panose="020B0604030504040204" pitchFamily="34" charset="-120"/>
              <a:ea typeface="微軟正黑體" panose="020B0604030504040204" pitchFamily="34" charset="-120"/>
            </a:endParaRPr>
          </a:p>
          <a:p>
            <a:pPr>
              <a:defRPr/>
            </a:pPr>
            <a:endParaRPr lang="en-US" altLang="zh-TW" dirty="0" smtClean="0"/>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機器學習</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zh-TW" altLang="en-US" sz="2000" dirty="0">
                <a:solidFill>
                  <a:srgbClr val="0033CC"/>
                </a:solidFill>
                <a:latin typeface="微軟正黑體" panose="020B0604030504040204" pitchFamily="34" charset="-120"/>
                <a:ea typeface="微軟正黑體" panose="020B0604030504040204" pitchFamily="34" charset="-120"/>
              </a:rPr>
              <a:t>線性回歸介紹</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742950" lvl="1" indent="-285750">
              <a:lnSpc>
                <a:spcPct val="150000"/>
              </a:lnSpc>
              <a:defRPr/>
            </a:pPr>
            <a:r>
              <a:rPr lang="en-US" altLang="zh-TW" sz="2000" dirty="0" err="1">
                <a:solidFill>
                  <a:srgbClr val="0033CC"/>
                </a:solidFill>
                <a:latin typeface="微軟正黑體" panose="020B0604030504040204" pitchFamily="34" charset="-120"/>
                <a:ea typeface="微軟正黑體" panose="020B0604030504040204" pitchFamily="34" charset="-120"/>
              </a:rPr>
              <a:t>XGBoost</a:t>
            </a:r>
            <a:r>
              <a:rPr lang="zh-TW" altLang="en-US" sz="2000" dirty="0">
                <a:solidFill>
                  <a:srgbClr val="0033CC"/>
                </a:solidFill>
                <a:latin typeface="微軟正黑體" panose="020B0604030504040204" pitchFamily="34" charset="-120"/>
                <a:ea typeface="微軟正黑體" panose="020B0604030504040204" pitchFamily="34" charset="-120"/>
              </a:rPr>
              <a:t>介紹</a:t>
            </a:r>
            <a:endParaRPr lang="en-US" altLang="zh-TW" sz="2000" dirty="0">
              <a:solidFill>
                <a:srgbClr val="0033CC"/>
              </a:solidFill>
              <a:latin typeface="微軟正黑體" panose="020B0604030504040204" pitchFamily="34" charset="-120"/>
              <a:ea typeface="微軟正黑體" panose="020B0604030504040204" pitchFamily="34" charset="-120"/>
            </a:endParaRPr>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決策樹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2200" b="1" u="none" kern="0" dirty="0" smtClean="0">
                <a:solidFill>
                  <a:srgbClr val="0033CC"/>
                </a:solidFill>
              </a:rPr>
              <a:t>今天想賣房子</a:t>
            </a:r>
            <a:r>
              <a:rPr lang="zh-TW" altLang="en-US" sz="2200" b="1" u="none" kern="0" dirty="0">
                <a:solidFill>
                  <a:srgbClr val="0033CC"/>
                </a:solidFill>
              </a:rPr>
              <a:t>，</a:t>
            </a:r>
            <a:r>
              <a:rPr lang="zh-TW" altLang="en-US" sz="2200" b="1" u="none" kern="0" dirty="0" smtClean="0">
                <a:solidFill>
                  <a:srgbClr val="0033CC"/>
                </a:solidFill>
              </a:rPr>
              <a:t>如何預測房子售價？</a:t>
            </a:r>
            <a:endParaRPr lang="en-US" altLang="zh-TW" sz="2200" b="1" u="none" kern="0" dirty="0" smtClean="0">
              <a:solidFill>
                <a:srgbClr val="0033CC"/>
              </a:solidFill>
            </a:endParaRP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539552" y="1667694"/>
            <a:ext cx="8496945" cy="459534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z="2000" b="1" dirty="0" smtClean="0"/>
              <a:t>依照</a:t>
            </a:r>
            <a:r>
              <a:rPr lang="zh-TW" altLang="en-US" sz="2000" b="1" dirty="0" smtClean="0">
                <a:solidFill>
                  <a:srgbClr val="0033CC"/>
                </a:solidFill>
              </a:rPr>
              <a:t>坪數</a:t>
            </a:r>
            <a:r>
              <a:rPr lang="zh-TW" altLang="en-US" sz="2000" b="1" dirty="0" smtClean="0"/>
              <a:t>與</a:t>
            </a:r>
            <a:r>
              <a:rPr lang="zh-TW" altLang="en-US" sz="2000" b="1" dirty="0" smtClean="0">
                <a:solidFill>
                  <a:srgbClr val="0033CC"/>
                </a:solidFill>
              </a:rPr>
              <a:t>成交價</a:t>
            </a:r>
            <a:r>
              <a:rPr lang="zh-TW" altLang="en-US" sz="2000" b="1" dirty="0" smtClean="0"/>
              <a:t>繪製分佈圖；</a:t>
            </a:r>
            <a:r>
              <a:rPr lang="zh-TW" altLang="en-US" sz="2000" b="1" dirty="0" smtClean="0">
                <a:solidFill>
                  <a:srgbClr val="0033CC"/>
                </a:solidFill>
              </a:rPr>
              <a:t>每一個點代表一間房子的成交價</a:t>
            </a:r>
            <a:endParaRPr lang="en-US" altLang="zh-TW" dirty="0" smtClean="0">
              <a:solidFill>
                <a:srgbClr val="0033CC"/>
              </a:solidFill>
            </a:endParaRP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pPr marL="0" indent="0">
              <a:buNone/>
            </a:pPr>
            <a:endParaRPr lang="en-US" altLang="zh-TW" dirty="0" smtClean="0"/>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2014984"/>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字方塊 1"/>
          <p:cNvSpPr txBox="1"/>
          <p:nvPr/>
        </p:nvSpPr>
        <p:spPr>
          <a:xfrm>
            <a:off x="6444208" y="5724758"/>
            <a:ext cx="1723549" cy="369332"/>
          </a:xfrm>
          <a:prstGeom prst="rect">
            <a:avLst/>
          </a:prstGeom>
          <a:solidFill>
            <a:schemeClr val="accent5">
              <a:lumMod val="60000"/>
              <a:lumOff val="40000"/>
            </a:schemeClr>
          </a:solidFill>
        </p:spPr>
        <p:txBody>
          <a:bodyPr wrap="none" rtlCol="0">
            <a:spAutoFit/>
          </a:bodyPr>
          <a:lstStyle/>
          <a:p>
            <a:r>
              <a:rPr lang="en-US" altLang="zh-TW" sz="1800" b="1" u="none" dirty="0">
                <a:latin typeface="微軟正黑體" panose="020B0604030504040204" pitchFamily="34" charset="-120"/>
                <a:ea typeface="微軟正黑體" panose="020B0604030504040204" pitchFamily="34" charset="-120"/>
              </a:rPr>
              <a:t>X:</a:t>
            </a:r>
            <a:r>
              <a:rPr lang="zh-TW" altLang="en-US" sz="1800" b="1" u="none" dirty="0">
                <a:latin typeface="微軟正黑體" panose="020B0604030504040204" pitchFamily="34" charset="-120"/>
                <a:ea typeface="微軟正黑體" panose="020B0604030504040204" pitchFamily="34" charset="-120"/>
              </a:rPr>
              <a:t>坪數</a:t>
            </a:r>
            <a:r>
              <a:rPr lang="en-US" altLang="zh-TW" sz="1800" b="1" u="none" dirty="0">
                <a:latin typeface="微軟正黑體" panose="020B0604030504040204" pitchFamily="34" charset="-120"/>
                <a:ea typeface="微軟正黑體" panose="020B0604030504040204" pitchFamily="34" charset="-120"/>
              </a:rPr>
              <a:t>(</a:t>
            </a:r>
            <a:r>
              <a:rPr lang="zh-TW" altLang="en-US" sz="1800" b="1" u="none" dirty="0">
                <a:latin typeface="微軟正黑體" panose="020B0604030504040204" pitchFamily="34" charset="-120"/>
                <a:ea typeface="微軟正黑體" panose="020B0604030504040204" pitchFamily="34" charset="-120"/>
              </a:rPr>
              <a:t>特徵值</a:t>
            </a:r>
            <a:r>
              <a:rPr lang="en-US" altLang="zh-TW" sz="1800" b="1" u="none" dirty="0">
                <a:latin typeface="微軟正黑體" panose="020B0604030504040204" pitchFamily="34" charset="-120"/>
                <a:ea typeface="微軟正黑體" panose="020B0604030504040204" pitchFamily="34" charset="-120"/>
              </a:rPr>
              <a:t>)</a:t>
            </a:r>
          </a:p>
        </p:txBody>
      </p:sp>
      <p:sp>
        <p:nvSpPr>
          <p:cNvPr id="7" name="文字方塊 6"/>
          <p:cNvSpPr txBox="1"/>
          <p:nvPr/>
        </p:nvSpPr>
        <p:spPr>
          <a:xfrm>
            <a:off x="116575" y="2628414"/>
            <a:ext cx="1935145" cy="369332"/>
          </a:xfrm>
          <a:prstGeom prst="rect">
            <a:avLst/>
          </a:prstGeom>
          <a:solidFill>
            <a:schemeClr val="accent5">
              <a:lumMod val="60000"/>
              <a:lumOff val="40000"/>
            </a:schemeClr>
          </a:solidFill>
        </p:spPr>
        <p:txBody>
          <a:bodyPr wrap="none" rtlCol="0">
            <a:spAutoFit/>
          </a:bodyPr>
          <a:lstStyle>
            <a:defPPr>
              <a:defRPr lang="zh-TW"/>
            </a:defPPr>
            <a:lvl1pPr>
              <a:defRPr sz="1800" b="1" u="none">
                <a:latin typeface="微軟正黑體" panose="020B0604030504040204" pitchFamily="34" charset="-120"/>
                <a:ea typeface="微軟正黑體" panose="020B0604030504040204" pitchFamily="34" charset="-120"/>
              </a:defRPr>
            </a:lvl1pPr>
          </a:lstStyle>
          <a:p>
            <a:r>
              <a:rPr lang="en-US" altLang="zh-TW" dirty="0"/>
              <a:t>Y:</a:t>
            </a:r>
            <a:r>
              <a:rPr lang="zh-TW" altLang="en-US" dirty="0"/>
              <a:t>成交價</a:t>
            </a:r>
            <a:r>
              <a:rPr lang="en-US" altLang="zh-TW" dirty="0"/>
              <a:t>(</a:t>
            </a:r>
            <a:r>
              <a:rPr lang="zh-TW" altLang="en-US" dirty="0"/>
              <a:t>觀察值</a:t>
            </a:r>
            <a:r>
              <a:rPr lang="en-US" altLang="zh-TW" dirty="0"/>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2.xml><?xml version="1.0" encoding="utf-8"?>
<ds:datastoreItem xmlns:ds="http://schemas.openxmlformats.org/officeDocument/2006/customXml" ds:itemID="{2644028D-06C8-4BE5-961F-162173EF2CF0}">
  <ds:schemaRefs>
    <ds:schemaRef ds:uri="http://purl.org/dc/elements/1.1/"/>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4622</TotalTime>
  <Words>3529</Words>
  <Application>Microsoft Office PowerPoint</Application>
  <PresentationFormat>自訂</PresentationFormat>
  <Paragraphs>655</Paragraphs>
  <Slides>43</Slides>
  <Notes>23</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43</vt:i4>
      </vt:variant>
    </vt:vector>
  </HeadingPairs>
  <TitlesOfParts>
    <vt:vector size="55"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開發環境&amp;程式</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放款資料-建立與分析模型-3</vt:lpstr>
      <vt:lpstr>放款資料-預測資料</vt:lpstr>
      <vt:lpstr>PowerPoint 簡報</vt:lpstr>
      <vt:lpstr>波士頓房價vs放款資料</vt:lpstr>
      <vt:lpstr>總結</vt:lpstr>
      <vt:lpstr>PowerPoint 簡報</vt:lpstr>
      <vt:lpstr>未來期許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325</cp:revision>
  <dcterms:created xsi:type="dcterms:W3CDTF">2006-01-17T02:14:02Z</dcterms:created>
  <dcterms:modified xsi:type="dcterms:W3CDTF">2021-03-02T12:07:23Z</dcterms:modified>
</cp:coreProperties>
</file>