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21" r:id="rId4"/>
    <p:sldId id="317" r:id="rId5"/>
    <p:sldId id="307" r:id="rId6"/>
    <p:sldId id="311" r:id="rId7"/>
    <p:sldId id="312" r:id="rId8"/>
    <p:sldId id="325" r:id="rId9"/>
    <p:sldId id="327" r:id="rId10"/>
    <p:sldId id="320" r:id="rId11"/>
    <p:sldId id="306" r:id="rId12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E7C463"/>
    <a:srgbClr val="FFFFCC"/>
    <a:srgbClr val="D0DA00"/>
    <a:srgbClr val="FFCCFF"/>
    <a:srgbClr val="6600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6015" autoAdjust="0"/>
  </p:normalViewPr>
  <p:slideViewPr>
    <p:cSldViewPr>
      <p:cViewPr varScale="1">
        <p:scale>
          <a:sx n="72" d="100"/>
          <a:sy n="72" d="100"/>
        </p:scale>
        <p:origin x="16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C97EEA-961F-4528-A24B-5DC94B7EE37E}" type="datetimeFigureOut">
              <a:rPr lang="zh-TW" altLang="en-US"/>
              <a:pPr>
                <a:defRPr/>
              </a:pPr>
              <a:t>2021/4/25</a:t>
            </a:fld>
            <a:endParaRPr lang="en-US" altLang="zh-TW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3EF060-3C7E-441A-8480-8CDBC6FD87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986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AB6F73-3B5B-4650-AB27-97F4CA6D504A}" type="datetimeFigureOut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A071BD-0A94-4DBE-8289-FA9E0DEE86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14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BF9BE-B16A-46C1-8B89-6870A0BF4FE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3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8A01B-A080-41EA-BB15-4229366B696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9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EA82D2-D93D-408D-BD1F-5094B6F61C6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9BDAD26-41DF-4BAF-8770-8EBA72FB0708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2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A62B0E-9FC3-462F-B7E9-057387FF8CB1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2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6BB3743-3D3D-4952-BEBE-D0F678830C0E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56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D9C384-CE42-4569-962F-E3D40C8AF229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20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12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896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071BD-0A94-4DBE-8289-FA9E0DEE867E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7ED7F-97B4-4523-9E0A-3261E4655E62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1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45238D0-12D9-42EC-BBF0-5466F450D75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40E4-50D8-4039-8E0A-6137F5C3F081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41AC-2D8A-4875-949E-81EEB4402121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8741-F549-4D20-94B1-547AA6A75452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0558-E4D9-4B49-B4FE-C8E536A22BA9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D281-9D59-4A52-8229-EE71BA9ED968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CCD9-8D03-40C9-BB97-AB33FFF6778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25451-A5F1-4097-B1F8-D75E76A03820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AD5A8B3-4DFD-4F46-B1BE-6A09E75D6B8C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48A6-F2C8-4F94-9DC9-B6E944CB6FE2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69E6-660D-4670-8B2E-2379E1AC9605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7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3844A-17E9-4726-92B7-1FA929D16B38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DD65232-28D9-4B45-B65B-F14C37D41037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9D1B5-6814-4AAD-BA4C-1DFDEB2ED10E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CE2D-BAC4-4A5D-A914-9D2CE50206B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4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1002-3345-4E90-B435-0B9513FA873C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A996D-F44F-40A7-A3DE-10857E8BE006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376DDDA-3D79-4099-976E-F2917F648670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7DA60-B864-4253-8607-0F78BEBA358E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0CC79-1217-4803-B6FE-A3A11E029843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355F-5574-4229-A7E9-085F1DB03609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BF63F5-A914-4720-B13C-293E80ADC642}" type="datetime1">
              <a:rPr lang="zh-TW" altLang="en-US"/>
              <a:pPr>
                <a:defRPr/>
              </a:pPr>
              <a:t>2021/4/25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A281C5A-6675-4D0A-9122-5F782E3647B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03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3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30" r:id="rId10"/>
    <p:sldLayoutId id="21474837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DDA821FE-FA91-44E7-B4E3-EC1DEC91ED52}" type="slidenum">
              <a:rPr lang="zh-TW" altLang="en-US" smtClean="0"/>
              <a:pPr/>
              <a:t>1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2291" name="標題 1"/>
          <p:cNvSpPr>
            <a:spLocks noGrp="1"/>
          </p:cNvSpPr>
          <p:nvPr>
            <p:ph type="ctrTitle" idx="4294967295"/>
          </p:nvPr>
        </p:nvSpPr>
        <p:spPr>
          <a:xfrm>
            <a:off x="323850" y="1052736"/>
            <a:ext cx="8604250" cy="1331689"/>
          </a:xfrm>
        </p:spPr>
        <p:txBody>
          <a:bodyPr/>
          <a:lstStyle/>
          <a:p>
            <a:pPr eaLnBrk="1" hangingPunct="1"/>
            <a:r>
              <a:rPr lang="zh-TW" altLang="zh-TW" sz="3600" b="1" dirty="0">
                <a:solidFill>
                  <a:schemeClr val="tx1"/>
                </a:solidFill>
                <a:latin typeface="+mj-ea"/>
              </a:rPr>
              <a:t>中華電信公司</a:t>
            </a:r>
            <a:r>
              <a:rPr lang="en-US" altLang="zh-TW" sz="3600" b="1" dirty="0" smtClean="0">
                <a:solidFill>
                  <a:schemeClr val="tx1"/>
                </a:solidFill>
                <a:latin typeface="+mj-ea"/>
              </a:rPr>
              <a:t>110</a:t>
            </a:r>
            <a:r>
              <a:rPr lang="zh-TW" altLang="en-US" sz="3600" b="1" dirty="0" smtClean="0">
                <a:solidFill>
                  <a:schemeClr val="tx1"/>
                </a:solidFill>
                <a:latin typeface="+mj-ea"/>
              </a:rPr>
              <a:t>年第</a:t>
            </a:r>
            <a:r>
              <a:rPr lang="en-US" altLang="zh-TW" sz="3600" b="1" dirty="0" smtClean="0">
                <a:solidFill>
                  <a:schemeClr val="tx1"/>
                </a:solidFill>
                <a:latin typeface="+mj-ea"/>
              </a:rPr>
              <a:t>8</a:t>
            </a:r>
            <a:r>
              <a:rPr lang="zh-TW" altLang="en-US" sz="3600" b="1" dirty="0" smtClean="0">
                <a:solidFill>
                  <a:schemeClr val="tx1"/>
                </a:solidFill>
                <a:latin typeface="+mj-ea"/>
              </a:rPr>
              <a:t>次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3600" b="1" dirty="0">
                <a:solidFill>
                  <a:schemeClr val="tx1"/>
                </a:solidFill>
                <a:latin typeface="+mj-ea"/>
              </a:rPr>
            </a:b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從業人員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具工作經驗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>)</a:t>
            </a: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遴選簡報</a:t>
            </a:r>
          </a:p>
        </p:txBody>
      </p:sp>
      <p:sp>
        <p:nvSpPr>
          <p:cNvPr id="12292" name="副標題 2"/>
          <p:cNvSpPr>
            <a:spLocks noGrp="1"/>
          </p:cNvSpPr>
          <p:nvPr>
            <p:ph type="subTitle" idx="4294967295"/>
          </p:nvPr>
        </p:nvSpPr>
        <p:spPr>
          <a:xfrm>
            <a:off x="1258888" y="4292600"/>
            <a:ext cx="6172200" cy="151288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110.04.27(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報告人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：涂宇欣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10</a:t>
            </a:fld>
            <a:r>
              <a:rPr lang="en-US" altLang="zh-TW"/>
              <a:t>/11</a:t>
            </a:r>
            <a:endParaRPr lang="zh-TW" altLang="en-US" dirty="0"/>
          </a:p>
        </p:txBody>
      </p:sp>
      <p:pic>
        <p:nvPicPr>
          <p:cNvPr id="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196752"/>
            <a:ext cx="866388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533400" y="365689"/>
            <a:ext cx="8215064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lang="zh-TW" altLang="en-US" sz="3900" b="1" dirty="0"/>
              <a:t>自我發展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521499" y="1471243"/>
            <a:ext cx="8078080" cy="42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</a:rPr>
              <a:t>    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去年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考取的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PMP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的證照，希望自己可以利用所學的專案管理知識套用在未來的工作上，讓專案可以如期如質的完成。期待新工作接觸不同領域的系統並了解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其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</a:rPr>
              <a:t>nowhow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，增加自己的專業知識，擁有了專業知識後在執行系統分析相關工作時能更得心應手。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3" y="3718669"/>
            <a:ext cx="2448271" cy="2289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98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E414D32A-8374-4142-A2C2-DBC981AF6F8E}" type="slidenum">
              <a:rPr lang="zh-TW" altLang="en-US" smtClean="0"/>
              <a:pPr/>
              <a:t>11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2150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04850" y="1773238"/>
            <a:ext cx="7467600" cy="25923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報告完畢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敬請指教</a:t>
            </a:r>
            <a:endParaRPr lang="zh-TW" altLang="en-US" sz="1800" b="1" dirty="0"/>
          </a:p>
        </p:txBody>
      </p:sp>
      <p:sp>
        <p:nvSpPr>
          <p:cNvPr id="4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9CC74A-2395-483B-917D-B6219BC22C44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F7DB1E8C-FA02-47A8-93D3-2412B7CB6B37}" type="slidenum">
              <a:rPr lang="zh-TW" altLang="en-US" smtClean="0"/>
              <a:pPr/>
              <a:t>2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title" idx="4294967295"/>
          </p:nvPr>
        </p:nvSpPr>
        <p:spPr>
          <a:xfrm>
            <a:off x="827088" y="620713"/>
            <a:ext cx="7467600" cy="652462"/>
          </a:xfrm>
        </p:spPr>
        <p:txBody>
          <a:bodyPr/>
          <a:lstStyle/>
          <a:p>
            <a:pPr eaLnBrk="1" hangingPunct="1"/>
            <a:r>
              <a:rPr lang="zh-TW" altLang="en-US" sz="3200" b="1" dirty="0">
                <a:solidFill>
                  <a:schemeClr val="tx1"/>
                </a:solidFill>
                <a:latin typeface="微軟正黑體" pitchFamily="34" charset="-120"/>
              </a:rPr>
              <a:t>大綱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580BD2-985B-4963-BEBF-7C68E559EE66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683568" y="1556792"/>
            <a:ext cx="7742068" cy="4429156"/>
          </a:xfrm>
          <a:prstGeom prst="roundRect">
            <a:avLst>
              <a:gd name="adj" fmla="val 11905"/>
            </a:avLst>
          </a:prstGeom>
          <a:gradFill flip="none" rotWithShape="1">
            <a:gsLst>
              <a:gs pos="0">
                <a:srgbClr val="FFC000"/>
              </a:gs>
              <a:gs pos="80000">
                <a:srgbClr val="F8FFF7"/>
              </a:gs>
              <a:gs pos="100000">
                <a:srgbClr val="FFC000"/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36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057400" lvl="4" indent="-228600">
              <a:buFont typeface="Times New Roman" pitchFamily="18" charset="0"/>
              <a:buNone/>
              <a:defRPr/>
            </a:pPr>
            <a:endParaRPr kumimoji="0" lang="zh-TW" altLang="en-US" sz="2000" dirty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80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55650" y="1988840"/>
            <a:ext cx="7467600" cy="399710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家庭介紹 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個人工作學</a:t>
            </a:r>
            <a:r>
              <a:rPr lang="en-US" altLang="zh-TW" sz="2800" b="1" dirty="0">
                <a:latin typeface="+mj-ea"/>
                <a:ea typeface="+mj-ea"/>
              </a:rPr>
              <a:t>/</a:t>
            </a:r>
            <a:r>
              <a:rPr lang="zh-TW" altLang="en-US" sz="2800" b="1" dirty="0">
                <a:latin typeface="+mj-ea"/>
                <a:ea typeface="+mj-ea"/>
              </a:rPr>
              <a:t>經歷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專長與興趣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證照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專業報告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自我發展</a:t>
            </a:r>
          </a:p>
          <a:p>
            <a:pPr marL="0" indent="0" eaLnBrk="1" fontAlgn="auto" hangingPunct="1">
              <a:spcAft>
                <a:spcPts val="0"/>
              </a:spcAft>
              <a:buSzTx/>
              <a:buFont typeface="Wingdings 2" pitchFamily="18" charset="2"/>
              <a:buNone/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3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684211" y="764704"/>
            <a:ext cx="77755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kumimoji="0" lang="zh-TW" altLang="en-US" sz="3900" b="1" dirty="0">
                <a:latin typeface="微軟正黑體" pitchFamily="34" charset="-120"/>
              </a:rPr>
              <a:t>家庭介紹</a:t>
            </a:r>
          </a:p>
        </p:txBody>
      </p:sp>
      <p:pic>
        <p:nvPicPr>
          <p:cNvPr id="5" name="圓角矩形 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18" y="1772816"/>
            <a:ext cx="818356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86897"/>
              </p:ext>
            </p:extLst>
          </p:nvPr>
        </p:nvGraphicFramePr>
        <p:xfrm>
          <a:off x="684211" y="2154196"/>
          <a:ext cx="7775575" cy="237648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親屬別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服務機關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是否在職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父親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涂翠賡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中華科技大學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資管系教授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母親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何碧琴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東陽耳鼻喉科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護理師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CB4132F-90B0-4369-AF64-99023FC2803E}" type="slidenum">
              <a:rPr lang="zh-TW" altLang="en-US" smtClean="0"/>
              <a:pPr/>
              <a:t>4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10F7E5A-875F-4F05-A370-307F038794DD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624816" y="823693"/>
            <a:ext cx="7809572" cy="725488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900" b="1" dirty="0">
                <a:solidFill>
                  <a:schemeClr val="accent3">
                    <a:shade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學歷</a:t>
            </a:r>
          </a:p>
        </p:txBody>
      </p:sp>
      <p:sp>
        <p:nvSpPr>
          <p:cNvPr id="9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2203671-8448-4FB5-82D8-4907CFCB9439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536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6409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39733"/>
              </p:ext>
            </p:extLst>
          </p:nvPr>
        </p:nvGraphicFramePr>
        <p:xfrm>
          <a:off x="395538" y="2270056"/>
          <a:ext cx="8343650" cy="2545341"/>
        </p:xfrm>
        <a:graphic>
          <a:graphicData uri="http://schemas.openxmlformats.org/drawingml/2006/table">
            <a:tbl>
              <a:tblPr/>
              <a:tblGrid>
                <a:gridCol w="92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8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科系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平均成績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碩士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資訊經營所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2012/09~2014/07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83.56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1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2010/09~2012/06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華梵大學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資訊管理系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2009/09~2010/06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96094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C85DD993-2A1A-44B8-A5EF-1953EA5A11BE}" type="slidenum">
              <a:rPr lang="zh-TW" altLang="en-US" smtClean="0"/>
              <a:pPr/>
              <a:t>5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6387" name="標題 1"/>
          <p:cNvSpPr>
            <a:spLocks noGrp="1"/>
          </p:cNvSpPr>
          <p:nvPr>
            <p:ph type="title" idx="4294967295"/>
          </p:nvPr>
        </p:nvSpPr>
        <p:spPr>
          <a:xfrm>
            <a:off x="251520" y="333375"/>
            <a:ext cx="8712967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經歷</a:t>
            </a:r>
            <a:endParaRPr lang="zh-TW" altLang="en-US" sz="1800" b="1" dirty="0">
              <a:solidFill>
                <a:srgbClr val="FF0000"/>
              </a:solidFill>
              <a:latin typeface="微軟正黑體" pitchFamily="34" charset="-120"/>
            </a:endParaRP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6E5ECF-11DA-4556-A834-E1B25B0AF31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8863"/>
            <a:ext cx="8712967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59018"/>
              </p:ext>
            </p:extLst>
          </p:nvPr>
        </p:nvGraphicFramePr>
        <p:xfrm>
          <a:off x="503548" y="1371136"/>
          <a:ext cx="8235639" cy="4722160"/>
        </p:xfrm>
        <a:graphic>
          <a:graphicData uri="http://schemas.openxmlformats.org/drawingml/2006/table">
            <a:tbl>
              <a:tblPr/>
              <a:tblGrid>
                <a:gridCol w="132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5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公司名稱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擔任職務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年平均薪資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新光人壽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系統分析師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系統分析、專案管理、規格撰寫、系統維運。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2014/10~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在職中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大同大學電算中心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助教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協助架設電腦環境與處理學生電腦問題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2014/02~2014/04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聯瑞科技公司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行政助理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處理公司交辦之業務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2012/01~2012/02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F7B619C-A994-4048-96F8-3502035960DB}" type="slidenum">
              <a:rPr lang="zh-TW" altLang="en-US" smtClean="0"/>
              <a:pPr/>
              <a:t>6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7411" name="標題 1"/>
          <p:cNvSpPr>
            <a:spLocks noGrp="1"/>
          </p:cNvSpPr>
          <p:nvPr>
            <p:ph type="title" idx="4294967295"/>
          </p:nvPr>
        </p:nvSpPr>
        <p:spPr>
          <a:xfrm>
            <a:off x="467545" y="530696"/>
            <a:ext cx="8136904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專長與興趣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8F8D7B1-2F8D-4A1C-93A1-F544DD15590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741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40768"/>
            <a:ext cx="859187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555875" y="1196975"/>
            <a:ext cx="7542213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 algn="l">
              <a:buFont typeface="Times New Roman" pitchFamily="18" charset="0"/>
              <a:buNone/>
            </a:pPr>
            <a:endParaRPr kumimoji="0" lang="zh-TW" altLang="en-US" sz="200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122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29473"/>
              </p:ext>
            </p:extLst>
          </p:nvPr>
        </p:nvGraphicFramePr>
        <p:xfrm>
          <a:off x="503548" y="1718792"/>
          <a:ext cx="8136904" cy="4015258"/>
        </p:xfrm>
        <a:graphic>
          <a:graphicData uri="http://schemas.openxmlformats.org/drawingml/2006/table">
            <a:tbl>
              <a:tblPr/>
              <a:tblGrid>
                <a:gridCol w="150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4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工作專長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擔任使用者與工程師之間的橋樑</a:t>
                      </a: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擔任系統分析師，分析及撰寫系統規格文件。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參與專案管理，監督各階段的交付內容。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系統開發維運作業。</a:t>
                      </a:r>
                      <a:endParaRPr kumimoji="0" lang="zh-TW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熟悉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系統工具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oracle DB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AS400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手工藝、瑜珈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62FA5083-26C7-434E-962F-555C6A66A29B}" type="slidenum">
              <a:rPr lang="zh-TW" altLang="en-US" smtClean="0"/>
              <a:pPr/>
              <a:t>7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8435" name="標題 1"/>
          <p:cNvSpPr>
            <a:spLocks noGrp="1"/>
          </p:cNvSpPr>
          <p:nvPr>
            <p:ph type="title" idx="4294967295"/>
          </p:nvPr>
        </p:nvSpPr>
        <p:spPr>
          <a:xfrm>
            <a:off x="759617" y="681743"/>
            <a:ext cx="7775575" cy="725487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證照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E8666C-DDDA-4E8F-9F40-4531F9066DA3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8437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25" y="1844824"/>
            <a:ext cx="818356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25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85988"/>
              </p:ext>
            </p:extLst>
          </p:nvPr>
        </p:nvGraphicFramePr>
        <p:xfrm>
          <a:off x="759618" y="2241883"/>
          <a:ext cx="7775575" cy="2628266"/>
        </p:xfrm>
        <a:graphic>
          <a:graphicData uri="http://schemas.openxmlformats.org/drawingml/2006/table">
            <a:tbl>
              <a:tblPr/>
              <a:tblGrid>
                <a:gridCol w="244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證照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檢定機構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測驗日期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PMP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國際專案管理師認證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美國專案管理學會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PMI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2020/09/14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JLPT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日本語檢定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語言訓練測驗中心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N5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8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539750" y="476250"/>
            <a:ext cx="7467600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86554"/>
            <a:ext cx="866388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641349" y="1556792"/>
            <a:ext cx="748823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/>
            <a:r>
              <a:rPr lang="zh-TW" altLang="en-US" sz="2800" b="1" dirty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一個好的客服中心系統應該如何規劃</a:t>
            </a:r>
            <a:r>
              <a:rPr lang="zh-TW" altLang="en-US" sz="2800" b="1" dirty="0" smtClean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？</a:t>
            </a:r>
            <a:endParaRPr lang="en-US" altLang="zh-TW" sz="2800" b="1" dirty="0" smtClean="0">
              <a:solidFill>
                <a:srgbClr val="0000CC"/>
              </a:solidFill>
              <a:latin typeface="+mj-ea"/>
              <a:cs typeface="新細明體" panose="02020500000000000000" pitchFamily="18" charset="-120"/>
            </a:endParaRPr>
          </a:p>
          <a:p>
            <a:pPr marL="514350" indent="-514350" algn="l">
              <a:buFont typeface="+mj-ea"/>
              <a:buAutoNum type="ea1Cht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 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外部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顧客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使用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:</a:t>
            </a:r>
          </a:p>
          <a:p>
            <a:pPr marL="971550" lvl="1" indent="-51435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多管道提供顧客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使用，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ex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電話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APP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71550" lvl="1" indent="-51435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電話進線分流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71550" lvl="1" indent="-51435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語音辨識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lvl="1" algn="l"/>
            <a:endParaRPr lang="en-US" altLang="zh-TW" sz="2400" dirty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514350" indent="-514350" algn="l">
              <a:buFont typeface="+mj-ea"/>
              <a:buAutoNum type="ea1ChtPeriod"/>
            </a:pP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內部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客服人員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使用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問題事後分析，報表呈現每日問題。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即時顯示進線人數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客服人員問題處理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SOP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zh-TW" altLang="zh-TW" sz="2400" dirty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4119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9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539750" y="476250"/>
            <a:ext cx="7467600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86554"/>
            <a:ext cx="866388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641349" y="1556792"/>
            <a:ext cx="748823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/>
            <a:r>
              <a:rPr lang="zh-TW" altLang="en-US" sz="2800" b="1" dirty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面對客戶要求提供創新的技術，您會建議導入哪些技術增加其效益</a:t>
            </a:r>
            <a:r>
              <a:rPr lang="zh-TW" altLang="en-US" sz="2800" b="1" dirty="0" smtClean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？</a:t>
            </a:r>
            <a:endParaRPr lang="en-US" altLang="zh-TW" sz="2800" b="1" dirty="0" smtClean="0">
              <a:solidFill>
                <a:srgbClr val="0000CC"/>
              </a:solidFill>
              <a:latin typeface="+mj-ea"/>
              <a:cs typeface="新細明體" panose="02020500000000000000" pitchFamily="18" charset="-120"/>
            </a:endParaRPr>
          </a:p>
          <a:p>
            <a:pPr algn="l"/>
            <a:endParaRPr lang="en-US" altLang="zh-TW" sz="2800" b="1" dirty="0" smtClean="0">
              <a:solidFill>
                <a:srgbClr val="0000CC"/>
              </a:solidFill>
              <a:latin typeface="+mj-ea"/>
              <a:cs typeface="新細明體" panose="02020500000000000000" pitchFamily="18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84758"/>
              </p:ext>
            </p:extLst>
          </p:nvPr>
        </p:nvGraphicFramePr>
        <p:xfrm>
          <a:off x="726613" y="2461424"/>
          <a:ext cx="7983611" cy="38739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79721">
                  <a:extLst>
                    <a:ext uri="{9D8B030D-6E8A-4147-A177-3AD203B41FA5}">
                      <a16:colId xmlns:a16="http://schemas.microsoft.com/office/drawing/2014/main" val="3230495397"/>
                    </a:ext>
                  </a:extLst>
                </a:gridCol>
                <a:gridCol w="1192487">
                  <a:extLst>
                    <a:ext uri="{9D8B030D-6E8A-4147-A177-3AD203B41FA5}">
                      <a16:colId xmlns:a16="http://schemas.microsoft.com/office/drawing/2014/main" val="2836628503"/>
                    </a:ext>
                  </a:extLst>
                </a:gridCol>
                <a:gridCol w="2044465">
                  <a:extLst>
                    <a:ext uri="{9D8B030D-6E8A-4147-A177-3AD203B41FA5}">
                      <a16:colId xmlns:a16="http://schemas.microsoft.com/office/drawing/2014/main" val="1618959940"/>
                    </a:ext>
                  </a:extLst>
                </a:gridCol>
                <a:gridCol w="2157967">
                  <a:extLst>
                    <a:ext uri="{9D8B030D-6E8A-4147-A177-3AD203B41FA5}">
                      <a16:colId xmlns:a16="http://schemas.microsoft.com/office/drawing/2014/main" val="2845504073"/>
                    </a:ext>
                  </a:extLst>
                </a:gridCol>
                <a:gridCol w="1908971">
                  <a:extLst>
                    <a:ext uri="{9D8B030D-6E8A-4147-A177-3AD203B41FA5}">
                      <a16:colId xmlns:a16="http://schemas.microsoft.com/office/drawing/2014/main" val="347613028"/>
                    </a:ext>
                  </a:extLst>
                </a:gridCol>
              </a:tblGrid>
              <a:tr h="582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</a:rPr>
                        <a:t>技術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</a:rPr>
                        <a:t>說明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效益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effectLst/>
                          <a:latin typeface="+mj-ea"/>
                          <a:ea typeface="+mj-ea"/>
                        </a:rPr>
                        <a:t>衍生問題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134225"/>
                  </a:ext>
                </a:extLst>
              </a:tr>
              <a:tr h="1453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外部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即時語音問題辨識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電話進線時，辨識及分析問題並於系統顯示問題處理方式。</a:t>
                      </a:r>
                      <a:endParaRPr kumimoji="0" lang="zh-TW" altLang="zh-TW" sz="16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加速客服人員處理速度 。</a:t>
                      </a:r>
                      <a:endParaRPr lang="en-US" altLang="zh-TW" sz="1600" dirty="0" smtClean="0">
                        <a:latin typeface="+mj-ea"/>
                        <a:ea typeface="+mj-ea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增加處理問題的準確性。</a:t>
                      </a:r>
                      <a:endParaRPr lang="zh-TW" sz="17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系統誤判給予錯誤方式。</a:t>
                      </a:r>
                      <a:endParaRPr lang="zh-TW" sz="17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92994"/>
                  </a:ext>
                </a:extLst>
              </a:tr>
              <a:tr h="1827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</a:rPr>
                        <a:t>內部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客服人員語音評分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與顧客談話內容進行分析，利用語氣、關鍵字，來評量每次的顧客滿意度。</a:t>
                      </a:r>
                      <a:endParaRPr lang="zh-TW" sz="17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讓主管多一種方式替客服人員評分 。</a:t>
                      </a:r>
                      <a:endParaRPr lang="en-US" altLang="zh-TW" sz="1600" dirty="0" smtClean="0">
                        <a:latin typeface="+mj-ea"/>
                        <a:ea typeface="+mj-ea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不斷改進客服人員應對方式。 </a:t>
                      </a:r>
                      <a:endParaRPr lang="en-US" altLang="zh-TW" sz="1600" dirty="0" smtClean="0">
                        <a:latin typeface="+mj-ea"/>
                        <a:ea typeface="+mj-ea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提升顧客滿意度。</a:t>
                      </a:r>
                      <a:endParaRPr lang="zh-TW" sz="17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latin typeface="+mj-ea"/>
                          <a:ea typeface="+mj-ea"/>
                        </a:rPr>
                        <a:t>每個顧客語氣、問題不同，評分方式需先收集大量資料進行分析。</a:t>
                      </a:r>
                      <a:endParaRPr lang="zh-TW" sz="17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929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048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7321</TotalTime>
  <Words>499</Words>
  <Application>Microsoft Office PowerPoint</Application>
  <PresentationFormat>如螢幕大小 (4:3)</PresentationFormat>
  <Paragraphs>158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Arial Unicode MS</vt:lpstr>
      <vt:lpstr>微軟正黑體</vt:lpstr>
      <vt:lpstr>新細明體</vt:lpstr>
      <vt:lpstr>Arial</vt:lpstr>
      <vt:lpstr>Calibri</vt:lpstr>
      <vt:lpstr>Georgia</vt:lpstr>
      <vt:lpstr>Times New Roman</vt:lpstr>
      <vt:lpstr>Wingdings</vt:lpstr>
      <vt:lpstr>Wingdings 2</vt:lpstr>
      <vt:lpstr>市鎮</vt:lpstr>
      <vt:lpstr>中華電信公司110年第8次 從業人員(具工作經驗)遴選簡報</vt:lpstr>
      <vt:lpstr>大綱</vt:lpstr>
      <vt:lpstr>PowerPoint 簡報</vt:lpstr>
      <vt:lpstr>PowerPoint 簡報</vt:lpstr>
      <vt:lpstr>經歷</vt:lpstr>
      <vt:lpstr>專長與興趣</vt:lpstr>
      <vt:lpstr>證照</vt:lpstr>
      <vt:lpstr>專業報告</vt:lpstr>
      <vt:lpstr>專業報告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judy</dc:creator>
  <cp:lastModifiedBy>林清河</cp:lastModifiedBy>
  <cp:revision>981</cp:revision>
  <cp:lastPrinted>2017-05-03T04:21:48Z</cp:lastPrinted>
  <dcterms:modified xsi:type="dcterms:W3CDTF">2021-04-25T14:58:10Z</dcterms:modified>
</cp:coreProperties>
</file>