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321" r:id="rId4"/>
    <p:sldId id="317" r:id="rId5"/>
    <p:sldId id="307" r:id="rId6"/>
    <p:sldId id="311" r:id="rId7"/>
    <p:sldId id="312" r:id="rId8"/>
    <p:sldId id="325" r:id="rId9"/>
    <p:sldId id="327" r:id="rId10"/>
    <p:sldId id="320" r:id="rId11"/>
    <p:sldId id="306" r:id="rId12"/>
  </p:sldIdLst>
  <p:sldSz cx="9144000" cy="6858000" type="screen4x3"/>
  <p:notesSz cx="6797675" cy="9926638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E7C463"/>
    <a:srgbClr val="FFFFCC"/>
    <a:srgbClr val="D0DA00"/>
    <a:srgbClr val="FFCCFF"/>
    <a:srgbClr val="660066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6015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2C97EEA-961F-4528-A24B-5DC94B7EE37E}" type="datetimeFigureOut">
              <a:rPr lang="zh-TW" altLang="en-US"/>
              <a:pPr>
                <a:defRPr/>
              </a:pPr>
              <a:t>2021/4/26</a:t>
            </a:fld>
            <a:endParaRPr lang="en-US" altLang="zh-TW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3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03EF060-3C7E-441A-8480-8CDBC6FD87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7986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4AB6F73-3B5B-4650-AB27-97F4CA6D504A}" type="datetimeFigureOut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CA071BD-0A94-4DBE-8289-FA9E0DEE86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214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dirty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8BF9BE-B16A-46C1-8B89-6870A0BF4FE7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33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98A01B-A080-41EA-BB15-4229366B6966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49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EA82D2-D93D-408D-BD1F-5094B6F61C61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2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9BDAD26-41DF-4BAF-8770-8EBA72FB0708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26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0A62B0E-9FC3-462F-B7E9-057387FF8CB1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28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6BB3743-3D3D-4952-BEBE-D0F678830C0E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156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ED9C384-CE42-4569-962F-E3D40C8AF229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209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4CFE7E-421E-4DBE-9BC8-7659F660D4A7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12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4CFE7E-421E-4DBE-9BC8-7659F660D4A7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8968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071BD-0A94-4DBE-8289-FA9E0DEE867E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6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7ED7F-97B4-4523-9E0A-3261E4655E62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1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45238D0-12D9-42EC-BBF0-5466F450D75F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940E4-50D8-4039-8E0A-6137F5C3F081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841AC-2D8A-4875-949E-81EEB4402121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28741-F549-4D20-94B1-547AA6A75452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90558-E4D9-4B49-B4FE-C8E536A22BA9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5D281-9D59-4A52-8229-EE71BA9ED968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4CCD9-8D03-40C9-BB97-AB33FFF6778A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25451-A5F1-4097-B1F8-D75E76A03820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AD5A8B3-4DFD-4F46-B1BE-6A09E75D6B8C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F48A6-F2C8-4F94-9DC9-B6E944CB6FE2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69E6-660D-4670-8B2E-2379E1AC9605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2" name="矩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7" name="橢圓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3844A-17E9-4726-92B7-1FA929D16B38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19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DD65232-28D9-4B45-B65B-F14C37D41037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9D1B5-6814-4AAD-BA4C-1DFDEB2ED10E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FCE2D-BAC4-4A5D-A914-9D2CE50206BA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3" name="矩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4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8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D1002-3345-4E90-B435-0B9513FA873C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3A996D-F44F-40A7-A3DE-10857E8BE006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6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376DDDA-3D79-4099-976E-F2917F648670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7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7DA60-B864-4253-8607-0F78BEBA358E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18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0CC79-1217-4803-B6FE-A3A11E029843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7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355F-5574-4229-A7E9-085F1DB03609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18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BF63F5-A914-4720-B13C-293E80ADC642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A281C5A-6675-4D0A-9122-5F782E3647BF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03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3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30" r:id="rId10"/>
    <p:sldLayoutId id="214748374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DDA821FE-FA91-44E7-B4E3-EC1DEC91ED52}" type="slidenum">
              <a:rPr lang="zh-TW" altLang="en-US" smtClean="0"/>
              <a:pPr/>
              <a:t>1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12291" name="標題 1"/>
          <p:cNvSpPr>
            <a:spLocks noGrp="1"/>
          </p:cNvSpPr>
          <p:nvPr>
            <p:ph type="ctrTitle" idx="4294967295"/>
          </p:nvPr>
        </p:nvSpPr>
        <p:spPr>
          <a:xfrm>
            <a:off x="323850" y="1052736"/>
            <a:ext cx="8604250" cy="1331689"/>
          </a:xfrm>
        </p:spPr>
        <p:txBody>
          <a:bodyPr/>
          <a:lstStyle/>
          <a:p>
            <a:pPr eaLnBrk="1" hangingPunct="1"/>
            <a:r>
              <a:rPr lang="zh-TW" altLang="zh-TW" sz="3600" b="1" dirty="0">
                <a:solidFill>
                  <a:schemeClr val="tx1"/>
                </a:solidFill>
                <a:latin typeface="+mj-ea"/>
              </a:rPr>
              <a:t>中華電信公司</a:t>
            </a:r>
            <a:r>
              <a:rPr lang="en-US" altLang="zh-TW" sz="3600" b="1" dirty="0" smtClean="0">
                <a:solidFill>
                  <a:schemeClr val="tx1"/>
                </a:solidFill>
                <a:latin typeface="+mj-ea"/>
              </a:rPr>
              <a:t>110</a:t>
            </a:r>
            <a:r>
              <a:rPr lang="zh-TW" altLang="en-US" sz="3600" b="1" dirty="0" smtClean="0">
                <a:solidFill>
                  <a:schemeClr val="tx1"/>
                </a:solidFill>
                <a:latin typeface="+mj-ea"/>
              </a:rPr>
              <a:t>年第</a:t>
            </a:r>
            <a:r>
              <a:rPr lang="en-US" altLang="zh-TW" sz="3600" b="1" dirty="0" smtClean="0">
                <a:solidFill>
                  <a:schemeClr val="tx1"/>
                </a:solidFill>
                <a:latin typeface="+mj-ea"/>
              </a:rPr>
              <a:t>8</a:t>
            </a:r>
            <a:r>
              <a:rPr lang="zh-TW" altLang="en-US" sz="3600" b="1" dirty="0" smtClean="0">
                <a:solidFill>
                  <a:schemeClr val="tx1"/>
                </a:solidFill>
                <a:latin typeface="+mj-ea"/>
              </a:rPr>
              <a:t>次</a:t>
            </a:r>
            <a:r>
              <a:rPr lang="en-US" altLang="zh-TW" sz="3600" b="1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3600" b="1" dirty="0">
                <a:solidFill>
                  <a:schemeClr val="tx1"/>
                </a:solidFill>
                <a:latin typeface="+mj-ea"/>
              </a:rPr>
            </a:br>
            <a:r>
              <a:rPr lang="zh-TW" altLang="en-US" sz="3600" b="1" dirty="0">
                <a:solidFill>
                  <a:schemeClr val="tx1"/>
                </a:solidFill>
                <a:latin typeface="+mj-ea"/>
              </a:rPr>
              <a:t>從業人員</a:t>
            </a:r>
            <a:r>
              <a:rPr lang="en-US" altLang="zh-TW" sz="36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zh-TW" altLang="en-US" sz="3600" b="1" dirty="0">
                <a:solidFill>
                  <a:schemeClr val="tx1"/>
                </a:solidFill>
                <a:latin typeface="+mj-ea"/>
              </a:rPr>
              <a:t>具工作經驗</a:t>
            </a:r>
            <a:r>
              <a:rPr lang="en-US" altLang="zh-TW" sz="3600" b="1" dirty="0">
                <a:solidFill>
                  <a:schemeClr val="tx1"/>
                </a:solidFill>
                <a:latin typeface="+mj-ea"/>
              </a:rPr>
              <a:t>)</a:t>
            </a:r>
            <a:r>
              <a:rPr lang="zh-TW" altLang="en-US" sz="3600" b="1" dirty="0">
                <a:solidFill>
                  <a:schemeClr val="tx1"/>
                </a:solidFill>
                <a:latin typeface="+mj-ea"/>
              </a:rPr>
              <a:t>遴選簡報</a:t>
            </a:r>
          </a:p>
        </p:txBody>
      </p:sp>
      <p:sp>
        <p:nvSpPr>
          <p:cNvPr id="12292" name="副標題 2"/>
          <p:cNvSpPr>
            <a:spLocks noGrp="1"/>
          </p:cNvSpPr>
          <p:nvPr>
            <p:ph type="subTitle" idx="4294967295"/>
          </p:nvPr>
        </p:nvSpPr>
        <p:spPr>
          <a:xfrm>
            <a:off x="1258888" y="4292600"/>
            <a:ext cx="6172200" cy="151288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日期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110.04.27(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報告人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：涂宇欣</a:t>
            </a:r>
            <a:endParaRPr lang="en-US" altLang="zh-TW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A996D-F44F-40A7-A3DE-10857E8BE006}" type="slidenum">
              <a:rPr lang="zh-TW" altLang="en-US" smtClean="0"/>
              <a:pPr>
                <a:defRPr/>
              </a:pPr>
              <a:t>10</a:t>
            </a:fld>
            <a:r>
              <a:rPr lang="en-US" altLang="zh-TW"/>
              <a:t>/11</a:t>
            </a:r>
            <a:endParaRPr lang="zh-TW" altLang="en-US" dirty="0"/>
          </a:p>
        </p:txBody>
      </p:sp>
      <p:pic>
        <p:nvPicPr>
          <p:cNvPr id="3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1196752"/>
            <a:ext cx="866388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標題 1"/>
          <p:cNvSpPr txBox="1">
            <a:spLocks/>
          </p:cNvSpPr>
          <p:nvPr/>
        </p:nvSpPr>
        <p:spPr bwMode="auto">
          <a:xfrm>
            <a:off x="533400" y="365689"/>
            <a:ext cx="8215064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eaLnBrk="1" hangingPunct="1"/>
            <a:r>
              <a:rPr lang="zh-TW" altLang="en-US" sz="3900" b="1" dirty="0"/>
              <a:t>自我發展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521499" y="1471243"/>
            <a:ext cx="8078080" cy="42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+mj-ea"/>
              </a:rPr>
              <a:t>    </a:t>
            </a:r>
            <a:r>
              <a:rPr lang="zh-TW" altLang="zh-TW" sz="2400" dirty="0" smtClean="0">
                <a:solidFill>
                  <a:schemeClr val="tx1"/>
                </a:solidFill>
                <a:latin typeface="+mj-ea"/>
              </a:rPr>
              <a:t>去年</a:t>
            </a:r>
            <a:r>
              <a:rPr lang="zh-TW" altLang="zh-TW" sz="2400" dirty="0">
                <a:solidFill>
                  <a:schemeClr val="tx1"/>
                </a:solidFill>
                <a:latin typeface="+mj-ea"/>
              </a:rPr>
              <a:t>考取的</a:t>
            </a:r>
            <a:r>
              <a:rPr lang="en-US" altLang="zh-TW" sz="2400" dirty="0">
                <a:solidFill>
                  <a:schemeClr val="tx1"/>
                </a:solidFill>
                <a:latin typeface="+mj-ea"/>
              </a:rPr>
              <a:t>PMP</a:t>
            </a:r>
            <a:r>
              <a:rPr lang="zh-TW" altLang="zh-TW" sz="2400" dirty="0">
                <a:solidFill>
                  <a:schemeClr val="tx1"/>
                </a:solidFill>
                <a:latin typeface="+mj-ea"/>
              </a:rPr>
              <a:t>的證照，希望自己可以利用所學的專案管理知識套用在未來的工作上，讓專案可以如期如質的完成。期待新工作接觸不同領域的系統並了解</a:t>
            </a:r>
            <a:r>
              <a:rPr lang="zh-TW" altLang="zh-TW" sz="2400" dirty="0" smtClean="0">
                <a:solidFill>
                  <a:schemeClr val="tx1"/>
                </a:solidFill>
                <a:latin typeface="+mj-ea"/>
              </a:rPr>
              <a:t>其</a:t>
            </a:r>
            <a:r>
              <a:rPr lang="en-US" altLang="zh-TW" sz="2400" dirty="0">
                <a:solidFill>
                  <a:schemeClr val="tx1"/>
                </a:solidFill>
                <a:latin typeface="+mj-ea"/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</a:rPr>
              <a:t>nowhow</a:t>
            </a:r>
            <a:r>
              <a:rPr lang="zh-TW" altLang="zh-TW" sz="2400" dirty="0">
                <a:solidFill>
                  <a:schemeClr val="tx1"/>
                </a:solidFill>
                <a:latin typeface="+mj-ea"/>
              </a:rPr>
              <a:t>，增加自己的專業知識，擁有了專業知識後在執行系統分析相關工作時能更得心應手。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3" y="3718669"/>
            <a:ext cx="2448271" cy="2289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98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E414D32A-8374-4142-A2C2-DBC981AF6F8E}" type="slidenum">
              <a:rPr lang="zh-TW" altLang="en-US" smtClean="0"/>
              <a:pPr/>
              <a:t>11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21507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704850" y="1773238"/>
            <a:ext cx="7467600" cy="259238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報告完畢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 敬請指教</a:t>
            </a:r>
            <a:endParaRPr lang="zh-TW" altLang="en-US" sz="1800" b="1" dirty="0"/>
          </a:p>
        </p:txBody>
      </p:sp>
      <p:sp>
        <p:nvSpPr>
          <p:cNvPr id="4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E9CC74A-2395-483B-917D-B6219BC22C44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F7DB1E8C-FA02-47A8-93D3-2412B7CB6B37}" type="slidenum">
              <a:rPr lang="zh-TW" altLang="en-US" smtClean="0"/>
              <a:pPr/>
              <a:t>2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13315" name="標題 1"/>
          <p:cNvSpPr>
            <a:spLocks noGrp="1"/>
          </p:cNvSpPr>
          <p:nvPr>
            <p:ph type="title" idx="4294967295"/>
          </p:nvPr>
        </p:nvSpPr>
        <p:spPr>
          <a:xfrm>
            <a:off x="827088" y="620713"/>
            <a:ext cx="7467600" cy="652462"/>
          </a:xfrm>
        </p:spPr>
        <p:txBody>
          <a:bodyPr/>
          <a:lstStyle/>
          <a:p>
            <a:pPr eaLnBrk="1" hangingPunct="1"/>
            <a:r>
              <a:rPr lang="zh-TW" altLang="en-US" sz="3200" b="1" dirty="0">
                <a:solidFill>
                  <a:schemeClr val="tx1"/>
                </a:solidFill>
                <a:latin typeface="微軟正黑體" pitchFamily="34" charset="-120"/>
              </a:rPr>
              <a:t>大綱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0580BD2-985B-4963-BEBF-7C68E559EE66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683568" y="1556792"/>
            <a:ext cx="7742068" cy="4429156"/>
          </a:xfrm>
          <a:prstGeom prst="roundRect">
            <a:avLst>
              <a:gd name="adj" fmla="val 11905"/>
            </a:avLst>
          </a:prstGeom>
          <a:gradFill flip="none" rotWithShape="1">
            <a:gsLst>
              <a:gs pos="0">
                <a:srgbClr val="FFC000"/>
              </a:gs>
              <a:gs pos="80000">
                <a:srgbClr val="F8FFF7"/>
              </a:gs>
              <a:gs pos="100000">
                <a:srgbClr val="FFC000"/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36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2057400" lvl="4" indent="-228600">
              <a:buFont typeface="Times New Roman" pitchFamily="18" charset="0"/>
              <a:buNone/>
              <a:defRPr/>
            </a:pPr>
            <a:endParaRPr kumimoji="0" lang="zh-TW" altLang="en-US" sz="2000" dirty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080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755650" y="1988840"/>
            <a:ext cx="7467600" cy="399710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家庭介紹 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個人工作學</a:t>
            </a:r>
            <a:r>
              <a:rPr lang="en-US" altLang="zh-TW" sz="2800" b="1" dirty="0">
                <a:latin typeface="+mj-ea"/>
                <a:ea typeface="+mj-ea"/>
              </a:rPr>
              <a:t>/</a:t>
            </a:r>
            <a:r>
              <a:rPr lang="zh-TW" altLang="en-US" sz="2800" b="1" dirty="0">
                <a:latin typeface="+mj-ea"/>
                <a:ea typeface="+mj-ea"/>
              </a:rPr>
              <a:t>經歷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專長與興趣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證照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專業報告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自我發展</a:t>
            </a:r>
          </a:p>
          <a:p>
            <a:pPr marL="0" indent="0" eaLnBrk="1" fontAlgn="auto" hangingPunct="1">
              <a:spcAft>
                <a:spcPts val="0"/>
              </a:spcAft>
              <a:buSzTx/>
              <a:buFont typeface="Wingdings 2" pitchFamily="18" charset="2"/>
              <a:buNone/>
              <a:defRPr/>
            </a:pP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A996D-F44F-40A7-A3DE-10857E8BE006}" type="slidenum">
              <a:rPr lang="zh-TW" altLang="en-US" smtClean="0"/>
              <a:pPr>
                <a:defRPr/>
              </a:pPr>
              <a:t>3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3" name="標題 1"/>
          <p:cNvSpPr txBox="1">
            <a:spLocks/>
          </p:cNvSpPr>
          <p:nvPr/>
        </p:nvSpPr>
        <p:spPr bwMode="auto">
          <a:xfrm>
            <a:off x="684211" y="764704"/>
            <a:ext cx="777557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eaLnBrk="1" hangingPunct="1"/>
            <a:r>
              <a:rPr kumimoji="0" lang="zh-TW" altLang="en-US" sz="3900" b="1" dirty="0">
                <a:latin typeface="微軟正黑體" pitchFamily="34" charset="-120"/>
              </a:rPr>
              <a:t>家庭介紹</a:t>
            </a:r>
          </a:p>
        </p:txBody>
      </p:sp>
      <p:pic>
        <p:nvPicPr>
          <p:cNvPr id="5" name="圓角矩形 3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218" y="1772816"/>
            <a:ext cx="818356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86897"/>
              </p:ext>
            </p:extLst>
          </p:nvPr>
        </p:nvGraphicFramePr>
        <p:xfrm>
          <a:off x="684211" y="2154196"/>
          <a:ext cx="7775575" cy="2376489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0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親屬別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服務機關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是否在職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父親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涂翠賡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中華科技大學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資管系教授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母親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何碧琴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東陽耳鼻喉科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護理師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8CB4132F-90B0-4369-AF64-99023FC2803E}" type="slidenum">
              <a:rPr lang="zh-TW" altLang="en-US" smtClean="0"/>
              <a:pPr/>
              <a:t>4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10F7E5A-875F-4F05-A370-307F038794DD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624816" y="823693"/>
            <a:ext cx="7809572" cy="725488"/>
          </a:xfrm>
          <a:prstGeom prst="rect">
            <a:avLst/>
          </a:prstGeom>
          <a:noFill/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zh-TW" altLang="en-US" sz="3900" b="1" dirty="0">
                <a:solidFill>
                  <a:schemeClr val="accent3">
                    <a:shade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學歷</a:t>
            </a:r>
          </a:p>
        </p:txBody>
      </p:sp>
      <p:sp>
        <p:nvSpPr>
          <p:cNvPr id="9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2203671-8448-4FB5-82D8-4907CFCB9439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536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6832"/>
            <a:ext cx="864096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39733"/>
              </p:ext>
            </p:extLst>
          </p:nvPr>
        </p:nvGraphicFramePr>
        <p:xfrm>
          <a:off x="395538" y="2270056"/>
          <a:ext cx="8343650" cy="2545341"/>
        </p:xfrm>
        <a:graphic>
          <a:graphicData uri="http://schemas.openxmlformats.org/drawingml/2006/table">
            <a:tbl>
              <a:tblPr/>
              <a:tblGrid>
                <a:gridCol w="92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6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8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學校名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科系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起訖時間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平均成績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9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碩士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資訊經營所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2012/09~2014/07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83.56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14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大學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資訊經營系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2010/09~2012/06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5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華梵大學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資訊管理系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2009/09~2010/06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96094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C85DD993-2A1A-44B8-A5EF-1953EA5A11BE}" type="slidenum">
              <a:rPr lang="zh-TW" altLang="en-US" smtClean="0"/>
              <a:pPr/>
              <a:t>5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16387" name="標題 1"/>
          <p:cNvSpPr>
            <a:spLocks noGrp="1"/>
          </p:cNvSpPr>
          <p:nvPr>
            <p:ph type="title" idx="4294967295"/>
          </p:nvPr>
        </p:nvSpPr>
        <p:spPr>
          <a:xfrm>
            <a:off x="251520" y="333375"/>
            <a:ext cx="8712967" cy="725488"/>
          </a:xfrm>
        </p:spPr>
        <p:txBody>
          <a:bodyPr/>
          <a:lstStyle/>
          <a:p>
            <a:pPr eaLnBrk="1" hangingPunct="1"/>
            <a:r>
              <a:rPr lang="zh-TW" altLang="en-US" sz="3900" b="1" dirty="0">
                <a:latin typeface="微軟正黑體" pitchFamily="34" charset="-120"/>
              </a:rPr>
              <a:t>經歷</a:t>
            </a:r>
            <a:endParaRPr lang="zh-TW" altLang="en-US" sz="1800" b="1" dirty="0">
              <a:solidFill>
                <a:srgbClr val="FF0000"/>
              </a:solidFill>
              <a:latin typeface="微軟正黑體" pitchFamily="34" charset="-120"/>
            </a:endParaRP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F6E5ECF-11DA-4556-A834-E1B25B0AF31C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8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058863"/>
            <a:ext cx="8712967" cy="519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59018"/>
              </p:ext>
            </p:extLst>
          </p:nvPr>
        </p:nvGraphicFramePr>
        <p:xfrm>
          <a:off x="503548" y="1371136"/>
          <a:ext cx="8235639" cy="4722160"/>
        </p:xfrm>
        <a:graphic>
          <a:graphicData uri="http://schemas.openxmlformats.org/drawingml/2006/table">
            <a:tbl>
              <a:tblPr/>
              <a:tblGrid>
                <a:gridCol w="132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85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公司名稱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擔任職務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工作內容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起訖時間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年平均薪資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新光人壽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系統分析師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系統分析、專案管理、規格撰寫、系統維運。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2014/10~</a:t>
                      </a: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在職中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65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大同大學電算中心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助教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協助架設電腦環境與處理學生電腦問題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2014/02~2014/04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聯瑞科技公司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行政助理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處理公司交辦之業務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2012/01~2012/02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F7B619C-A994-4048-96F8-3502035960DB}" type="slidenum">
              <a:rPr lang="zh-TW" altLang="en-US" smtClean="0"/>
              <a:pPr/>
              <a:t>6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17411" name="標題 1"/>
          <p:cNvSpPr>
            <a:spLocks noGrp="1"/>
          </p:cNvSpPr>
          <p:nvPr>
            <p:ph type="title" idx="4294967295"/>
          </p:nvPr>
        </p:nvSpPr>
        <p:spPr>
          <a:xfrm>
            <a:off x="467545" y="530696"/>
            <a:ext cx="8136904" cy="725488"/>
          </a:xfrm>
        </p:spPr>
        <p:txBody>
          <a:bodyPr/>
          <a:lstStyle/>
          <a:p>
            <a:pPr eaLnBrk="1" hangingPunct="1"/>
            <a:r>
              <a:rPr lang="zh-TW" altLang="en-US" sz="3900" b="1" dirty="0">
                <a:latin typeface="微軟正黑體" pitchFamily="34" charset="-120"/>
              </a:rPr>
              <a:t>專長與興趣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8F8D7B1-2F8D-4A1C-93A1-F544DD15590C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7413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40768"/>
            <a:ext cx="8591873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2555875" y="1196975"/>
            <a:ext cx="7542213" cy="357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057400" lvl="4" indent="-228600" algn="l">
              <a:buFont typeface="Times New Roman" pitchFamily="18" charset="0"/>
              <a:buNone/>
            </a:pPr>
            <a:endParaRPr kumimoji="0" lang="zh-TW" altLang="en-US" sz="200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9122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29473"/>
              </p:ext>
            </p:extLst>
          </p:nvPr>
        </p:nvGraphicFramePr>
        <p:xfrm>
          <a:off x="503548" y="1718792"/>
          <a:ext cx="8136904" cy="4015258"/>
        </p:xfrm>
        <a:graphic>
          <a:graphicData uri="http://schemas.openxmlformats.org/drawingml/2006/table">
            <a:tbl>
              <a:tblPr/>
              <a:tblGrid>
                <a:gridCol w="150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4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工作專長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擔任使用者與工程師之間的橋樑</a:t>
                      </a: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擔任系統分析師，分析及撰寫系統規格文件。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參與專案管理，監督各階段的交付內容。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系統開發維運作業。</a:t>
                      </a:r>
                      <a:endParaRPr kumimoji="0" lang="zh-TW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熟悉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系統工具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oracle DB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AS400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0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手工藝、瑜珈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29" name="Rectangle 73"/>
          <p:cNvSpPr>
            <a:spLocks noChangeArrowheads="1"/>
          </p:cNvSpPr>
          <p:nvPr/>
        </p:nvSpPr>
        <p:spPr bwMode="auto">
          <a:xfrm>
            <a:off x="228600" y="435927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62FA5083-26C7-434E-962F-555C6A66A29B}" type="slidenum">
              <a:rPr lang="zh-TW" altLang="en-US" smtClean="0"/>
              <a:pPr/>
              <a:t>7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18435" name="標題 1"/>
          <p:cNvSpPr>
            <a:spLocks noGrp="1"/>
          </p:cNvSpPr>
          <p:nvPr>
            <p:ph type="title" idx="4294967295"/>
          </p:nvPr>
        </p:nvSpPr>
        <p:spPr>
          <a:xfrm>
            <a:off x="759617" y="681743"/>
            <a:ext cx="7775575" cy="725487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證照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E8666C-DDDA-4E8F-9F40-4531F9066DA3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8437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625" y="1844824"/>
            <a:ext cx="818356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325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85988"/>
              </p:ext>
            </p:extLst>
          </p:nvPr>
        </p:nvGraphicFramePr>
        <p:xfrm>
          <a:off x="759618" y="2241883"/>
          <a:ext cx="7775575" cy="2628266"/>
        </p:xfrm>
        <a:graphic>
          <a:graphicData uri="http://schemas.openxmlformats.org/drawingml/2006/table">
            <a:tbl>
              <a:tblPr/>
              <a:tblGrid>
                <a:gridCol w="244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0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證照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檢定機構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測驗日期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PMP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國際專案管理師認證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美國專案管理學會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PMI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2020/09/14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JLPT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日本語檢定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語言訓練測驗中心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2013/07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N5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7C39959-0C84-4C53-A323-ED996860EFEA}" type="slidenum">
              <a:rPr lang="zh-TW" altLang="en-US" smtClean="0"/>
              <a:pPr/>
              <a:t>8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20483" name="標題 1"/>
          <p:cNvSpPr>
            <a:spLocks noGrp="1"/>
          </p:cNvSpPr>
          <p:nvPr>
            <p:ph type="title" idx="4294967295"/>
          </p:nvPr>
        </p:nvSpPr>
        <p:spPr>
          <a:xfrm>
            <a:off x="228599" y="333441"/>
            <a:ext cx="8663881" cy="725488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專業報告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5BDD76-E668-403C-A856-1395583E0EB2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485" name="Rectangle 107"/>
          <p:cNvSpPr>
            <a:spLocks noChangeArrowheads="1"/>
          </p:cNvSpPr>
          <p:nvPr/>
        </p:nvSpPr>
        <p:spPr bwMode="auto">
          <a:xfrm>
            <a:off x="228600" y="417512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2048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640" y="1071640"/>
            <a:ext cx="8663880" cy="518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641349" y="1252527"/>
            <a:ext cx="809783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2400" b="1" dirty="0">
                <a:solidFill>
                  <a:srgbClr val="0000CC"/>
                </a:solidFill>
                <a:latin typeface="+mj-ea"/>
                <a:cs typeface="新細明體" panose="02020500000000000000" pitchFamily="18" charset="-120"/>
              </a:rPr>
              <a:t>一個好的客服中心系統應該如何規劃</a:t>
            </a:r>
            <a:r>
              <a:rPr lang="zh-TW" altLang="en-US" sz="2400" b="1" dirty="0" smtClean="0">
                <a:solidFill>
                  <a:srgbClr val="0000CC"/>
                </a:solidFill>
                <a:latin typeface="+mj-ea"/>
                <a:cs typeface="新細明體" panose="02020500000000000000" pitchFamily="18" charset="-120"/>
              </a:rPr>
              <a:t>？</a:t>
            </a:r>
            <a:endParaRPr lang="en-US" altLang="zh-TW" sz="2400" b="1" dirty="0">
              <a:solidFill>
                <a:srgbClr val="0000CC"/>
              </a:solidFill>
              <a:latin typeface="+mj-ea"/>
              <a:cs typeface="新細明體" panose="02020500000000000000" pitchFamily="18" charset="-12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 </a:t>
            </a:r>
            <a:r>
              <a:rPr lang="zh-TW" altLang="en-US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外部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顧客</a:t>
            </a:r>
            <a:r>
              <a:rPr lang="zh-TW" altLang="en-US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使用</a:t>
            </a:r>
            <a:r>
              <a:rPr lang="en-US" altLang="zh-TW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: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多管道提供顧客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使用，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ex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:</a:t>
            </a: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電話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、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APP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en-US" altLang="zh-TW" sz="2400" dirty="0" smtClean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電話進線分流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en-US" altLang="zh-TW" sz="2400" dirty="0" smtClean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語音辨識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en-US" altLang="zh-TW" sz="2400" dirty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內部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客服人員</a:t>
            </a:r>
            <a:r>
              <a:rPr lang="zh-TW" altLang="en-US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使用</a:t>
            </a:r>
            <a:r>
              <a:rPr lang="en-US" altLang="zh-TW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: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問題</a:t>
            </a: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事後分析，報表呈現每日問題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en-US" altLang="zh-TW" sz="2400" dirty="0" smtClean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即時</a:t>
            </a: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顯示進線人數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en-US" altLang="zh-TW" sz="2400" dirty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客</a:t>
            </a: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服人員問題處理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SOP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zh-TW" altLang="zh-TW" sz="2400" dirty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54119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7C39959-0C84-4C53-A323-ED996860EFEA}" type="slidenum">
              <a:rPr lang="zh-TW" altLang="en-US" smtClean="0"/>
              <a:pPr/>
              <a:t>9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20483" name="標題 1"/>
          <p:cNvSpPr>
            <a:spLocks noGrp="1"/>
          </p:cNvSpPr>
          <p:nvPr>
            <p:ph type="title" idx="4294967295"/>
          </p:nvPr>
        </p:nvSpPr>
        <p:spPr>
          <a:xfrm>
            <a:off x="228599" y="209550"/>
            <a:ext cx="8663881" cy="725488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專業報告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5BDD76-E668-403C-A856-1395583E0EB2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485" name="Rectangle 107"/>
          <p:cNvSpPr>
            <a:spLocks noChangeArrowheads="1"/>
          </p:cNvSpPr>
          <p:nvPr/>
        </p:nvSpPr>
        <p:spPr bwMode="auto">
          <a:xfrm>
            <a:off x="228600" y="417512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2048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935038"/>
            <a:ext cx="8663880" cy="541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403195" y="1080993"/>
            <a:ext cx="831468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l"/>
            <a:r>
              <a:rPr lang="zh-TW" altLang="en-US" sz="2400" b="1" dirty="0">
                <a:solidFill>
                  <a:srgbClr val="0000CC"/>
                </a:solidFill>
                <a:latin typeface="+mj-ea"/>
                <a:cs typeface="新細明體" panose="02020500000000000000" pitchFamily="18" charset="-120"/>
              </a:rPr>
              <a:t>面對客戶要求提供創新的技術，您會建議導入哪些技術增加其效益</a:t>
            </a:r>
            <a:r>
              <a:rPr lang="zh-TW" altLang="en-US" sz="2400" b="1" dirty="0" smtClean="0">
                <a:solidFill>
                  <a:srgbClr val="0000CC"/>
                </a:solidFill>
                <a:latin typeface="+mj-ea"/>
                <a:cs typeface="新細明體" panose="02020500000000000000" pitchFamily="18" charset="-120"/>
              </a:rPr>
              <a:t>？</a:t>
            </a:r>
            <a:endParaRPr lang="en-US" altLang="zh-TW" sz="2400" b="1" dirty="0" smtClean="0">
              <a:solidFill>
                <a:srgbClr val="0000CC"/>
              </a:solidFill>
              <a:latin typeface="+mj-ea"/>
              <a:cs typeface="新細明體" panose="02020500000000000000" pitchFamily="18" charset="-120"/>
            </a:endParaRPr>
          </a:p>
          <a:p>
            <a:pPr algn="l"/>
            <a:endParaRPr lang="en-US" altLang="zh-TW" sz="2800" b="1" dirty="0" smtClean="0">
              <a:solidFill>
                <a:srgbClr val="0000CC"/>
              </a:solidFill>
              <a:latin typeface="+mj-ea"/>
              <a:cs typeface="新細明體" panose="02020500000000000000" pitchFamily="18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38585"/>
              </p:ext>
            </p:extLst>
          </p:nvPr>
        </p:nvGraphicFramePr>
        <p:xfrm>
          <a:off x="323528" y="1932776"/>
          <a:ext cx="8415660" cy="41605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32047">
                  <a:extLst>
                    <a:ext uri="{9D8B030D-6E8A-4147-A177-3AD203B41FA5}">
                      <a16:colId xmlns:a16="http://schemas.microsoft.com/office/drawing/2014/main" val="32304953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8366285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618959940"/>
                    </a:ext>
                  </a:extLst>
                </a:gridCol>
                <a:gridCol w="2401361">
                  <a:extLst>
                    <a:ext uri="{9D8B030D-6E8A-4147-A177-3AD203B41FA5}">
                      <a16:colId xmlns:a16="http://schemas.microsoft.com/office/drawing/2014/main" val="2845504073"/>
                    </a:ext>
                  </a:extLst>
                </a:gridCol>
                <a:gridCol w="1981852">
                  <a:extLst>
                    <a:ext uri="{9D8B030D-6E8A-4147-A177-3AD203B41FA5}">
                      <a16:colId xmlns:a16="http://schemas.microsoft.com/office/drawing/2014/main" val="347613028"/>
                    </a:ext>
                  </a:extLst>
                </a:gridCol>
              </a:tblGrid>
              <a:tr h="3934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</a:rPr>
                        <a:t>技術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</a:rPr>
                        <a:t>說明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效益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 smtClean="0">
                          <a:effectLst/>
                          <a:latin typeface="+mj-ea"/>
                          <a:ea typeface="+mj-ea"/>
                        </a:rPr>
                        <a:t>衍生問題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2134225"/>
                  </a:ext>
                </a:extLst>
              </a:tr>
              <a:tr h="14310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外部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即時語音問題辨識</a:t>
                      </a:r>
                      <a:endParaRPr lang="zh-TW" sz="1800" b="1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電話進線時，辨識及分析問題並於系統顯示問題處理方式。</a:t>
                      </a:r>
                      <a:endParaRPr kumimoji="0" lang="zh-TW" altLang="zh-TW" sz="180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加速客服人員處理速度 。</a:t>
                      </a:r>
                      <a:endParaRPr lang="en-US" altLang="zh-TW" sz="1800" dirty="0" smtClean="0">
                        <a:latin typeface="+mj-ea"/>
                        <a:ea typeface="+mj-ea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增加處理問題的準確性。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系統誤判給予錯誤方式。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592994"/>
                  </a:ext>
                </a:extLst>
              </a:tr>
              <a:tr h="17887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</a:rPr>
                        <a:t>內部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zh-TW" altLang="zh-TW" sz="1800" kern="12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顧客不滿意度語音分析與應用</a:t>
                      </a:r>
                      <a:endParaRPr kumimoji="0" lang="zh-TW" altLang="zh-TW" sz="1800" kern="12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建立顧客不滿意語句資料庫</a:t>
                      </a: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，當電話結束後，分析此次電話顧客是否滿意。</a:t>
                      </a:r>
                      <a:endParaRPr lang="zh-TW" sz="1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讓主管多一種方式替客服人員評分 。</a:t>
                      </a:r>
                      <a:endParaRPr lang="en-US" altLang="zh-TW" sz="1800" dirty="0" smtClean="0">
                        <a:latin typeface="+mj-ea"/>
                        <a:ea typeface="+mj-ea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不斷改進客服人員應對方式。 </a:t>
                      </a:r>
                      <a:endParaRPr lang="en-US" altLang="zh-TW" sz="1800" dirty="0" smtClean="0">
                        <a:latin typeface="+mj-ea"/>
                        <a:ea typeface="+mj-ea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提升顧客滿意度。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因顧客每人的語氣表達方式有所不同，導致欲建立完整的語句資料庫內容面臨挑戰。</a:t>
                      </a:r>
                      <a:endParaRPr kumimoji="0" lang="zh-TW" altLang="zh-TW" sz="18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9292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048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7331</TotalTime>
  <Words>504</Words>
  <Application>Microsoft Office PowerPoint</Application>
  <PresentationFormat>如螢幕大小 (4:3)</PresentationFormat>
  <Paragraphs>157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Arial Unicode MS</vt:lpstr>
      <vt:lpstr>微軟正黑體</vt:lpstr>
      <vt:lpstr>新細明體</vt:lpstr>
      <vt:lpstr>Arial</vt:lpstr>
      <vt:lpstr>Calibri</vt:lpstr>
      <vt:lpstr>Georgia</vt:lpstr>
      <vt:lpstr>Times New Roman</vt:lpstr>
      <vt:lpstr>Wingdings</vt:lpstr>
      <vt:lpstr>Wingdings 2</vt:lpstr>
      <vt:lpstr>市鎮</vt:lpstr>
      <vt:lpstr>中華電信公司110年第8次 從業人員(具工作經驗)遴選簡報</vt:lpstr>
      <vt:lpstr>大綱</vt:lpstr>
      <vt:lpstr>PowerPoint 簡報</vt:lpstr>
      <vt:lpstr>PowerPoint 簡報</vt:lpstr>
      <vt:lpstr>經歷</vt:lpstr>
      <vt:lpstr>專長與興趣</vt:lpstr>
      <vt:lpstr>證照</vt:lpstr>
      <vt:lpstr>專業報告</vt:lpstr>
      <vt:lpstr>專業報告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judy</dc:creator>
  <cp:lastModifiedBy>user</cp:lastModifiedBy>
  <cp:revision>984</cp:revision>
  <cp:lastPrinted>2017-05-03T04:21:48Z</cp:lastPrinted>
  <dcterms:modified xsi:type="dcterms:W3CDTF">2021-04-25T16:30:21Z</dcterms:modified>
</cp:coreProperties>
</file>