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6"/>
  </p:notesMasterIdLst>
  <p:sldIdLst>
    <p:sldId id="256" r:id="rId6"/>
    <p:sldId id="268" r:id="rId7"/>
    <p:sldId id="316" r:id="rId8"/>
    <p:sldId id="341"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19" r:id="rId32"/>
    <p:sldId id="367" r:id="rId33"/>
    <p:sldId id="357" r:id="rId34"/>
    <p:sldId id="358" r:id="rId35"/>
    <p:sldId id="359" r:id="rId36"/>
    <p:sldId id="360" r:id="rId37"/>
    <p:sldId id="363" r:id="rId38"/>
    <p:sldId id="365" r:id="rId39"/>
    <p:sldId id="370" r:id="rId40"/>
    <p:sldId id="372" r:id="rId41"/>
    <p:sldId id="371" r:id="rId42"/>
    <p:sldId id="322" r:id="rId43"/>
    <p:sldId id="314" r:id="rId44"/>
    <p:sldId id="266" r:id="rId45"/>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95320" autoAdjust="0"/>
  </p:normalViewPr>
  <p:slideViewPr>
    <p:cSldViewPr>
      <p:cViewPr varScale="1">
        <p:scale>
          <a:sx n="110" d="100"/>
          <a:sy n="110" d="100"/>
        </p:scale>
        <p:origin x="2022" y="96"/>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2020/7/20</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的技術應用越來越廣泛，公司也保留可觀的資料，希望透過此次機會看是否可以建置一個可以實際應用的模型且幫助放款部門在判斷上多一個依據，也希望可以藉此吸引實習生留下。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36</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37</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39</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38863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mtClean="0"/>
              <a:t>將每一條的值給透過殘值平方和給求出來。</a:t>
            </a:r>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$house 1 </a:t>
            </a:r>
            <a:r>
              <a:rPr lang="zh-TW" altLang="en-US" smtClean="0"/>
              <a:t>：第一間房子的真實價格</a:t>
            </a:r>
          </a:p>
          <a:p>
            <a:r>
              <a:rPr lang="en-US" altLang="zh-TW" smtClean="0"/>
              <a:t>w0+w1sq.ft.house 1</a:t>
            </a:r>
            <a:r>
              <a:rPr lang="zh-TW" altLang="en-US" smtClean="0"/>
              <a:t>：第一間房子透過回歸求出的價格</a:t>
            </a:r>
          </a:p>
          <a:p>
            <a:endParaRPr lang="zh-TW" altLang="en-US"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5618"/>
            <a:ext cx="6321119" cy="28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得到一條讓殘值平方和為最小的直線，即可計算合理價格。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算法思想</a:t>
            </a:r>
            <a:r>
              <a:rPr lang="en-US" altLang="zh-TW" dirty="0" smtClean="0"/>
              <a:t>:</a:t>
            </a:r>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t>第</a:t>
            </a:r>
            <a:r>
              <a:rPr lang="en-US" altLang="zh-TW" u="none" dirty="0" smtClean="0"/>
              <a:t>t</a:t>
            </a:r>
            <a:r>
              <a:rPr lang="zh-TW" altLang="en-US" u="none" dirty="0" smtClean="0"/>
              <a:t>輪模型</a:t>
            </a:r>
            <a:r>
              <a:rPr lang="zh-TW" altLang="en-US" u="none" dirty="0"/>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t>保留前面</a:t>
            </a:r>
            <a:r>
              <a:rPr lang="en-US" altLang="zh-TW" u="none" dirty="0" smtClean="0"/>
              <a:t>t-1</a:t>
            </a:r>
            <a:r>
              <a:rPr lang="zh-TW" altLang="en-US" u="none" dirty="0" smtClean="0"/>
              <a:t>輪的模型預測</a:t>
            </a:r>
            <a:endParaRPr lang="zh-TW" altLang="en-US" u="none" dirty="0"/>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t>加入一個新的函數</a:t>
            </a:r>
            <a:endParaRPr lang="zh-TW" altLang="en-US" u="none" dirty="0"/>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a:t>
            </a:r>
            <a:r>
              <a:rPr lang="zh-TW" altLang="en-US" dirty="0" smtClean="0"/>
              <a:t>如下。</a:t>
            </a:r>
            <a:endParaRPr lang="en-US" altLang="zh-TW" dirty="0" smtClean="0"/>
          </a:p>
          <a:p>
            <a:r>
              <a:rPr lang="zh-TW" altLang="en-US" dirty="0" smtClean="0"/>
              <a:t>小</a:t>
            </a:r>
            <a:r>
              <a:rPr lang="zh-TW" altLang="en-US" dirty="0" smtClean="0"/>
              <a:t>男孩和老人的預測值為兩棵樹預測值的</a:t>
            </a:r>
            <a:r>
              <a:rPr lang="zh-TW" altLang="en-US" dirty="0" smtClean="0"/>
              <a:t>加總。</a:t>
            </a:r>
            <a:endParaRPr lang="zh-TW" altLang="en-US"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流程圖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目標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模型評估指標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a:t>
            </a:r>
            <a:r>
              <a:rPr lang="zh-TW" altLang="en-US" dirty="0" smtClean="0"/>
              <a:t>房價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放款資料</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1691680" y="1937706"/>
            <a:ext cx="6734175" cy="3178175"/>
            <a:chOff x="1028700" y="1966913"/>
            <a:chExt cx="6734175" cy="3178175"/>
          </a:xfrm>
        </p:grpSpPr>
        <p:sp>
          <p:nvSpPr>
            <p:cNvPr id="18" name="矩形 17"/>
            <p:cNvSpPr/>
            <p:nvPr/>
          </p:nvSpPr>
          <p:spPr bwMode="auto">
            <a:xfrm>
              <a:off x="1028700" y="1966913"/>
              <a:ext cx="1671638" cy="962025"/>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設定目標</a:t>
              </a:r>
            </a:p>
          </p:txBody>
        </p:sp>
        <p:sp>
          <p:nvSpPr>
            <p:cNvPr id="64" name="矩形 63"/>
            <p:cNvSpPr/>
            <p:nvPr/>
          </p:nvSpPr>
          <p:spPr bwMode="auto">
            <a:xfrm>
              <a:off x="3549650" y="1979613"/>
              <a:ext cx="1670050" cy="936625"/>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資料收集與分析</a:t>
              </a:r>
            </a:p>
          </p:txBody>
        </p:sp>
        <p:sp>
          <p:nvSpPr>
            <p:cNvPr id="65" name="矩形 64"/>
            <p:cNvSpPr/>
            <p:nvPr/>
          </p:nvSpPr>
          <p:spPr bwMode="auto">
            <a:xfrm>
              <a:off x="6038850" y="1984375"/>
              <a:ext cx="1724025" cy="936625"/>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選擇及建立模型</a:t>
              </a:r>
            </a:p>
          </p:txBody>
        </p:sp>
        <p:sp>
          <p:nvSpPr>
            <p:cNvPr id="66" name="矩形 65"/>
            <p:cNvSpPr/>
            <p:nvPr/>
          </p:nvSpPr>
          <p:spPr bwMode="auto">
            <a:xfrm>
              <a:off x="1627188" y="4202113"/>
              <a:ext cx="1901825" cy="936625"/>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分析結果及修正模型</a:t>
              </a:r>
            </a:p>
          </p:txBody>
        </p:sp>
        <p:sp>
          <p:nvSpPr>
            <p:cNvPr id="67" name="矩形 66"/>
            <p:cNvSpPr/>
            <p:nvPr/>
          </p:nvSpPr>
          <p:spPr bwMode="auto">
            <a:xfrm>
              <a:off x="5216525" y="4208463"/>
              <a:ext cx="1944688" cy="936625"/>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顯示預測值</a:t>
              </a:r>
            </a:p>
          </p:txBody>
        </p:sp>
        <p:cxnSp>
          <p:nvCxnSpPr>
            <p:cNvPr id="32777" name="直線單箭頭接點 19"/>
            <p:cNvCxnSpPr>
              <a:cxnSpLocks noChangeShapeType="1"/>
              <a:stCxn id="18" idx="3"/>
              <a:endCxn id="64" idx="1"/>
            </p:cNvCxnSpPr>
            <p:nvPr/>
          </p:nvCxnSpPr>
          <p:spPr bwMode="auto">
            <a:xfrm flipV="1">
              <a:off x="2700338" y="2447925"/>
              <a:ext cx="849312"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219700" y="2447926"/>
              <a:ext cx="819150" cy="4762"/>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3389313" y="1158876"/>
              <a:ext cx="1749426" cy="5273675"/>
            </a:xfrm>
            <a:prstGeom prst="bentConnector4">
              <a:avLst>
                <a:gd name="adj1" fmla="val 36615"/>
                <a:gd name="adj2" fmla="val 104335"/>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3529013" y="4670426"/>
              <a:ext cx="1687512" cy="635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2" name="肘形接點 11"/>
            <p:cNvCxnSpPr>
              <a:stCxn id="66" idx="2"/>
              <a:endCxn id="64" idx="0"/>
            </p:cNvCxnSpPr>
            <p:nvPr/>
          </p:nvCxnSpPr>
          <p:spPr bwMode="auto">
            <a:xfrm rot="5400000" flipH="1" flipV="1">
              <a:off x="1901825" y="2655889"/>
              <a:ext cx="3159125" cy="1806574"/>
            </a:xfrm>
            <a:prstGeom prst="bentConnector5">
              <a:avLst>
                <a:gd name="adj1" fmla="val -7236"/>
                <a:gd name="adj2" fmla="val -95264"/>
                <a:gd name="adj3" fmla="val 107236"/>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302320" y="1400175"/>
              <a:ext cx="3154363" cy="4322762"/>
            </a:xfrm>
            <a:prstGeom prst="bentConnector5">
              <a:avLst>
                <a:gd name="adj1" fmla="val -18842"/>
                <a:gd name="adj2" fmla="val -53680"/>
                <a:gd name="adj3" fmla="val 116427"/>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a:t>
            </a:r>
            <a:r>
              <a:rPr lang="zh-TW" altLang="en-US" b="1" dirty="0" smtClean="0"/>
              <a:t>評估</a:t>
            </a:r>
            <a:r>
              <a:rPr lang="zh-TW" altLang="en-US" b="1" dirty="0"/>
              <a:t>指標</a:t>
            </a:r>
            <a:endParaRPr lang="zh-TW" altLang="en-US" b="1" dirty="0"/>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t>均</a:t>
            </a:r>
            <a:r>
              <a:rPr lang="zh-TW" altLang="en-US" sz="1600" dirty="0"/>
              <a:t>方</a:t>
            </a:r>
            <a:r>
              <a:rPr lang="zh-TW" altLang="en-US" sz="1600" dirty="0" smtClean="0"/>
              <a:t>誤差</a:t>
            </a:r>
            <a:r>
              <a:rPr lang="en-US" altLang="zh-TW" sz="1600" dirty="0" smtClean="0"/>
              <a:t>(MSE):</a:t>
            </a:r>
            <a:r>
              <a:rPr lang="zh-TW" altLang="en-US" sz="1600" dirty="0" smtClean="0"/>
              <a:t>用真實</a:t>
            </a:r>
            <a:r>
              <a:rPr lang="zh-TW" altLang="en-US" sz="1600" dirty="0"/>
              <a:t>值</a:t>
            </a:r>
            <a:r>
              <a:rPr lang="en-US" altLang="zh-TW" sz="1600" dirty="0"/>
              <a:t>-</a:t>
            </a:r>
            <a:r>
              <a:rPr lang="zh-TW" altLang="en-US" sz="1600" dirty="0"/>
              <a:t>預測</a:t>
            </a:r>
            <a:r>
              <a:rPr lang="zh-TW" altLang="en-US" sz="1600" dirty="0" smtClean="0"/>
              <a:t>值，然後</a:t>
            </a:r>
            <a:r>
              <a:rPr lang="zh-TW" altLang="en-US" sz="1600" dirty="0"/>
              <a:t>平方之後求和</a:t>
            </a:r>
            <a:r>
              <a:rPr lang="zh-TW" altLang="en-US" sz="1600" dirty="0" smtClean="0"/>
              <a:t>平均，計算</a:t>
            </a:r>
            <a:r>
              <a:rPr lang="zh-TW" altLang="en-US" sz="1600" dirty="0"/>
              <a:t>損失值</a:t>
            </a:r>
            <a:r>
              <a:rPr lang="zh-TW" altLang="en-US" sz="1600" dirty="0" smtClean="0"/>
              <a:t>。</a:t>
            </a:r>
            <a:endParaRPr lang="en-US" altLang="zh-TW" sz="1600" dirty="0" smtClean="0"/>
          </a:p>
          <a:p>
            <a:pPr lvl="1"/>
            <a:endParaRPr lang="en-US" altLang="zh-TW" dirty="0"/>
          </a:p>
          <a:p>
            <a:pPr lvl="1"/>
            <a:endParaRPr lang="en-US" altLang="zh-TW" dirty="0" smtClean="0"/>
          </a:p>
          <a:p>
            <a:pPr lvl="1"/>
            <a:endParaRPr lang="en-US" altLang="zh-TW" dirty="0"/>
          </a:p>
          <a:p>
            <a:pPr lvl="1"/>
            <a:r>
              <a:rPr lang="zh-TW" altLang="en-US" sz="1600" dirty="0" smtClean="0">
                <a:solidFill>
                  <a:srgbClr val="FF0000"/>
                </a:solidFill>
              </a:rPr>
              <a:t>均方根誤差</a:t>
            </a:r>
            <a:r>
              <a:rPr lang="en-US" altLang="zh-TW" sz="1600" dirty="0">
                <a:solidFill>
                  <a:srgbClr val="FF0000"/>
                </a:solidFill>
              </a:rPr>
              <a:t>(</a:t>
            </a:r>
            <a:r>
              <a:rPr lang="en-US" altLang="zh-TW" sz="1600" dirty="0" smtClean="0">
                <a:solidFill>
                  <a:srgbClr val="FF0000"/>
                </a:solidFill>
              </a:rPr>
              <a:t>RMSE):</a:t>
            </a:r>
            <a:r>
              <a:rPr lang="en-US" altLang="zh-TW" sz="1600" dirty="0" smtClean="0"/>
              <a:t>MSE</a:t>
            </a:r>
            <a:r>
              <a:rPr lang="zh-TW" altLang="en-US" sz="1600" dirty="0" smtClean="0"/>
              <a:t>開根號，使得與預測結果同一級別。</a:t>
            </a:r>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zh-TW" altLang="en-US" sz="1600" dirty="0" smtClean="0"/>
              <a:t>主要作用是評估模型對因變量</a:t>
            </a:r>
            <a:r>
              <a:rPr lang="en-US" altLang="zh-TW" sz="1600" dirty="0" smtClean="0"/>
              <a:t>y</a:t>
            </a:r>
            <a:r>
              <a:rPr lang="zh-TW" altLang="en-US" sz="1600" dirty="0" smtClean="0"/>
              <a:t>產生變化的解釋程度，取值範圍為</a:t>
            </a:r>
            <a:r>
              <a:rPr lang="en-US" altLang="zh-TW" sz="1600" dirty="0" smtClean="0"/>
              <a:t>0~1</a:t>
            </a:r>
            <a:r>
              <a:rPr lang="zh-TW" altLang="en-US" sz="1600" dirty="0" smtClean="0"/>
              <a:t>，愈接近</a:t>
            </a:r>
            <a:r>
              <a:rPr lang="en-US" altLang="zh-TW" sz="1600" dirty="0" smtClean="0"/>
              <a:t>1</a:t>
            </a:r>
            <a:r>
              <a:rPr lang="zh-TW" altLang="en-US" sz="1600" dirty="0" smtClean="0"/>
              <a:t>，代表此模型愈有解釋能力。</a:t>
            </a:r>
          </a:p>
          <a:p>
            <a:pPr lvl="1"/>
            <a:endParaRPr lang="zh-TW" altLang="en-US"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模型評估指標</a:t>
            </a:r>
            <a:endParaRPr lang="zh-TW" altLang="en-US"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結論分析</a:t>
            </a:r>
            <a:endParaRPr lang="en-US" altLang="zh-TW" sz="2200" dirty="0" smtClean="0"/>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是一個數據建模和數據分析競賽平台。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133650"/>
            <a:ext cx="7272337" cy="4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1913585834"/>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817235034"/>
              </p:ext>
            </p:extLst>
          </p:nvPr>
        </p:nvGraphicFramePr>
        <p:xfrm>
          <a:off x="4623991"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60025">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25">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數字補</a:t>
            </a:r>
            <a:r>
              <a:rPr lang="en-US" altLang="zh-TW" sz="2000" dirty="0">
                <a:latin typeface="微軟正黑體" panose="020B0604030504040204" pitchFamily="34" charset="-120"/>
                <a:ea typeface="微軟正黑體" panose="020B0604030504040204" pitchFamily="34" charset="-120"/>
              </a:rPr>
              <a:t>0</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字串以最常出現的字回寫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zh-TW" altLang="en-US" sz="2600"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列出特徵值與房價的相關性</a:t>
            </a:r>
            <a:r>
              <a:rPr lang="zh-TW" altLang="en-US" dirty="0"/>
              <a:t>。</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574557002"/>
              </p:ext>
            </p:extLst>
          </p:nvPr>
        </p:nvGraphicFramePr>
        <p:xfrm>
          <a:off x="6057076" y="1162836"/>
          <a:ext cx="3077460" cy="5768683"/>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GrLivArea</a:t>
                      </a:r>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GarageCars</a:t>
                      </a:r>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GarageArea</a:t>
                      </a:r>
                      <a:r>
                        <a:rPr lang="zh-TW" altLang="en-US" sz="1200" dirty="0" smtClean="0">
                          <a:latin typeface="微軟正黑體" panose="020B0604030504040204" pitchFamily="34" charset="-120"/>
                          <a:ea typeface="微軟正黑體" panose="020B0604030504040204" pitchFamily="34" charset="-120"/>
                        </a:rPr>
                        <a:t>車庫面積</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0.62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TotalBsmtSF</a:t>
                      </a: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1stFlrSF</a:t>
                      </a: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r>
                        <a:rPr lang="en-US" altLang="zh-TW" sz="1200" dirty="0" err="1" smtClean="0">
                          <a:latin typeface="微軟正黑體" panose="020B0604030504040204" pitchFamily="34" charset="-120"/>
                          <a:ea typeface="微軟正黑體" panose="020B0604030504040204" pitchFamily="34" charset="-120"/>
                        </a:rPr>
                        <a:t>FullBath</a:t>
                      </a:r>
                      <a:r>
                        <a:rPr lang="zh-TW" altLang="en-US" sz="1200" dirty="0" smtClean="0">
                          <a:latin typeface="微軟正黑體" panose="020B0604030504040204" pitchFamily="34" charset="-120"/>
                          <a:ea typeface="微軟正黑體" panose="020B0604030504040204" pitchFamily="34" charset="-120"/>
                        </a:rPr>
                        <a:t>浴室數量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0.56</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YearBuilt</a:t>
                      </a: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YearRemodAdd</a:t>
                      </a: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Fireplaces</a:t>
                      </a: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r>
                        <a:rPr lang="en-US" altLang="zh-TW" sz="1200" dirty="0" smtClean="0">
                          <a:latin typeface="微軟正黑體" panose="020B0604030504040204" pitchFamily="34" charset="-120"/>
                          <a:ea typeface="微軟正黑體" panose="020B0604030504040204" pitchFamily="34" charset="-120"/>
                        </a:rPr>
                        <a:t>BsmtFinSF1</a:t>
                      </a:r>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0.39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7" name="圖片 6"/>
          <p:cNvPicPr>
            <a:picLocks noChangeAspect="1"/>
          </p:cNvPicPr>
          <p:nvPr/>
        </p:nvPicPr>
        <p:blipFill>
          <a:blip r:embed="rId2"/>
          <a:stretch>
            <a:fillRect/>
          </a:stretch>
        </p:blipFill>
        <p:spPr>
          <a:xfrm>
            <a:off x="346420" y="1881166"/>
            <a:ext cx="5634456" cy="5039169"/>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35638.024160526395</a:t>
            </a:r>
          </a:p>
          <a:p>
            <a:pPr lvl="1"/>
            <a:r>
              <a:rPr lang="zh-TW" altLang="en-US" sz="1600" dirty="0" smtClean="0"/>
              <a:t>決定係數</a:t>
            </a:r>
            <a:r>
              <a:rPr lang="en-US" altLang="zh-TW" sz="1600" dirty="0" smtClean="0"/>
              <a:t>(R Squared):</a:t>
            </a:r>
            <a:r>
              <a:rPr lang="en-US" altLang="zh-TW" sz="1600" dirty="0" smtClean="0">
                <a:solidFill>
                  <a:srgbClr val="FF0000"/>
                </a:solidFill>
              </a:rPr>
              <a:t>0.8219182768266571</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pic>
        <p:nvPicPr>
          <p:cNvPr id="5" name="圖片 4"/>
          <p:cNvPicPr>
            <a:picLocks noChangeAspect="1"/>
          </p:cNvPicPr>
          <p:nvPr/>
        </p:nvPicPr>
        <p:blipFill>
          <a:blip r:embed="rId2"/>
          <a:stretch>
            <a:fillRect/>
          </a:stretch>
        </p:blipFill>
        <p:spPr>
          <a:xfrm>
            <a:off x="899592" y="1557586"/>
            <a:ext cx="5880748" cy="366323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043609" y="1485578"/>
            <a:ext cx="6033288" cy="3744416"/>
          </a:xfrm>
          <a:prstGeom prst="rect">
            <a:avLst/>
          </a:prstGeom>
        </p:spPr>
      </p:pic>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30263.75222688286</a:t>
            </a:r>
          </a:p>
          <a:p>
            <a:pPr lvl="1"/>
            <a:r>
              <a:rPr lang="zh-TW" altLang="en-US" sz="1600" dirty="0" smtClean="0"/>
              <a:t>決定係數</a:t>
            </a:r>
            <a:r>
              <a:rPr lang="en-US" altLang="zh-TW" sz="1600" dirty="0" smtClean="0"/>
              <a:t>(R Squared):</a:t>
            </a:r>
            <a:r>
              <a:rPr lang="en-US" altLang="zh-TW" sz="1600" dirty="0" smtClean="0">
                <a:solidFill>
                  <a:srgbClr val="FF0000"/>
                </a:solidFill>
              </a:rPr>
              <a:t>0.8715785234828328</a:t>
            </a:r>
            <a:endParaRPr lang="en-US" altLang="zh-TW" dirty="0" smtClean="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t>徵授信系統</a:t>
            </a:r>
            <a:r>
              <a:rPr lang="zh-TW" altLang="en-US" sz="1600" dirty="0" smtClean="0"/>
              <a:t>資料</a:t>
            </a:r>
            <a:r>
              <a:rPr lang="en-US" altLang="zh-TW" sz="1600" dirty="0" smtClean="0"/>
              <a:t>-</a:t>
            </a:r>
            <a:r>
              <a:rPr lang="zh-TW" altLang="en-US" sz="1600" dirty="0" smtClean="0"/>
              <a:t>不動產估價報告。</a:t>
            </a:r>
            <a:endParaRPr lang="en-US" altLang="zh-TW" sz="1600" dirty="0" smtClean="0"/>
          </a:p>
          <a:p>
            <a:pPr lvl="1"/>
            <a:r>
              <a:rPr lang="zh-TW" altLang="en-US" sz="1600" dirty="0" smtClean="0"/>
              <a:t>訓練資料</a:t>
            </a:r>
            <a:r>
              <a:rPr lang="en-US" altLang="zh-TW" sz="1600" dirty="0" smtClean="0"/>
              <a:t>:2017/07/01</a:t>
            </a:r>
            <a:r>
              <a:rPr lang="zh-TW" altLang="en-US" sz="1600" dirty="0" smtClean="0"/>
              <a:t>～</a:t>
            </a:r>
            <a:r>
              <a:rPr lang="en-US" altLang="zh-TW" sz="1600" dirty="0" smtClean="0"/>
              <a:t>2019/12/31</a:t>
            </a:r>
          </a:p>
          <a:p>
            <a:pPr lvl="1"/>
            <a:r>
              <a:rPr lang="zh-TW" altLang="en-US" sz="1600" dirty="0" smtClean="0"/>
              <a:t>測試資料</a:t>
            </a:r>
            <a:r>
              <a:rPr lang="en-US" altLang="zh-TW" sz="1600" dirty="0" smtClean="0"/>
              <a:t>:2020/01/01</a:t>
            </a:r>
            <a:r>
              <a:rPr lang="zh-TW" altLang="en-US" sz="1600" dirty="0" smtClean="0"/>
              <a:t> ～至今</a:t>
            </a:r>
            <a:endParaRPr lang="en-US" altLang="zh-TW" sz="1600" dirty="0" smtClean="0"/>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3181414"/>
            <a:ext cx="7419975" cy="3400425"/>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1393739007"/>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1500933976"/>
              </p:ext>
            </p:extLst>
          </p:nvPr>
        </p:nvGraphicFramePr>
        <p:xfrm>
          <a:off x="4623991" y="1604961"/>
          <a:ext cx="3673475" cy="391306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數字補</a:t>
            </a:r>
            <a:r>
              <a:rPr lang="en-US" altLang="zh-TW" dirty="0">
                <a:latin typeface="微軟正黑體" panose="020B0604030504040204" pitchFamily="34" charset="-120"/>
                <a:ea typeface="微軟正黑體" panose="020B0604030504040204" pitchFamily="34" charset="-120"/>
              </a:rPr>
              <a:t>0</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CityCode</a:t>
                      </a:r>
                      <a:r>
                        <a:rPr lang="zh-TW" altLang="en-US" sz="1200" dirty="0" smtClean="0">
                          <a:latin typeface="微軟正黑體" panose="020B0604030504040204" pitchFamily="34" charset="-120"/>
                          <a:ea typeface="微軟正黑體" panose="020B0604030504040204" pitchFamily="34" charset="-120"/>
                        </a:rPr>
                        <a:t>都市別</a:t>
                      </a: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建立模型</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採用線性回歸</a:t>
            </a:r>
            <a:r>
              <a:rPr lang="en-US" altLang="zh-TW" dirty="0" smtClean="0"/>
              <a:t>(</a:t>
            </a:r>
            <a:r>
              <a:rPr lang="en-US" altLang="zh-TW" dirty="0" err="1" smtClean="0"/>
              <a:t>LinearRegression</a:t>
            </a:r>
            <a:r>
              <a:rPr lang="en-US" altLang="zh-TW" dirty="0" smtClean="0"/>
              <a:t>)</a:t>
            </a:r>
            <a:r>
              <a:rPr lang="zh-TW" altLang="en-US" dirty="0" smtClean="0"/>
              <a:t>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11134449.034585163</a:t>
            </a:r>
          </a:p>
          <a:p>
            <a:pPr lvl="1"/>
            <a:r>
              <a:rPr lang="zh-TW" altLang="en-US" sz="1600" dirty="0" smtClean="0"/>
              <a:t>決定係數</a:t>
            </a:r>
            <a:r>
              <a:rPr lang="en-US" altLang="zh-TW" sz="1600" dirty="0" smtClean="0"/>
              <a:t>(R Squared):</a:t>
            </a:r>
            <a:r>
              <a:rPr lang="en-US" altLang="zh-TW" sz="1600" dirty="0" smtClean="0">
                <a:solidFill>
                  <a:srgbClr val="FF0000"/>
                </a:solidFill>
              </a:rPr>
              <a:t>0.2926889673932246</a:t>
            </a:r>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8" name="圖片 7"/>
          <p:cNvPicPr>
            <a:picLocks noChangeAspect="1"/>
          </p:cNvPicPr>
          <p:nvPr/>
        </p:nvPicPr>
        <p:blipFill>
          <a:blip r:embed="rId2"/>
          <a:stretch>
            <a:fillRect/>
          </a:stretch>
        </p:blipFill>
        <p:spPr>
          <a:xfrm>
            <a:off x="1331640" y="1557586"/>
            <a:ext cx="5328592" cy="3224896"/>
          </a:xfrm>
          <a:prstGeom prst="rect">
            <a:avLst/>
          </a:prstGeom>
        </p:spPr>
      </p:pic>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換模</a:t>
            </a:r>
            <a:r>
              <a:rPr lang="zh-TW" altLang="en-US" sz="2800" b="1" dirty="0">
                <a:solidFill>
                  <a:schemeClr val="tx1"/>
                </a:solidFill>
              </a:rPr>
              <a:t>型</a:t>
            </a: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5890080.367241798</a:t>
            </a:r>
          </a:p>
          <a:p>
            <a:pPr lvl="1"/>
            <a:r>
              <a:rPr lang="zh-TW" altLang="en-US" sz="1600" dirty="0" smtClean="0"/>
              <a:t>決定係數</a:t>
            </a:r>
            <a:r>
              <a:rPr lang="en-US" altLang="zh-TW" sz="1600" dirty="0" smtClean="0"/>
              <a:t>(R Squared):</a:t>
            </a:r>
            <a:r>
              <a:rPr lang="en-US" altLang="zh-TW" sz="1600" dirty="0">
                <a:solidFill>
                  <a:srgbClr val="FF0000"/>
                </a:solidFill>
              </a:rPr>
              <a:t>0.8020682748637776</a:t>
            </a:r>
            <a:endParaRPr lang="en-US" altLang="zh-TW" dirty="0" smtClean="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6" name="圖片 5"/>
          <p:cNvPicPr>
            <a:picLocks noChangeAspect="1"/>
          </p:cNvPicPr>
          <p:nvPr/>
        </p:nvPicPr>
        <p:blipFill>
          <a:blip r:embed="rId2"/>
          <a:stretch>
            <a:fillRect/>
          </a:stretch>
        </p:blipFill>
        <p:spPr>
          <a:xfrm>
            <a:off x="3131840" y="1215728"/>
            <a:ext cx="5798133" cy="4165035"/>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與</a:t>
            </a:r>
            <a:r>
              <a:rPr lang="zh-TW" altLang="en-US" dirty="0" smtClean="0"/>
              <a:t>測試資料</a:t>
            </a:r>
            <a:r>
              <a:rPr lang="en-US" altLang="zh-TW" dirty="0" smtClean="0"/>
              <a:t>(2020/01/01</a:t>
            </a:r>
            <a:r>
              <a:rPr lang="zh-TW" altLang="en-US" dirty="0" smtClean="0"/>
              <a:t>～至今</a:t>
            </a:r>
            <a:r>
              <a:rPr lang="en-US" altLang="zh-TW" dirty="0" smtClean="0"/>
              <a:t>)</a:t>
            </a:r>
            <a:r>
              <a:rPr lang="zh-TW" altLang="en-US" dirty="0" smtClean="0"/>
              <a:t>比對，筆數</a:t>
            </a:r>
            <a:r>
              <a:rPr lang="en-US" altLang="zh-TW" dirty="0" smtClean="0"/>
              <a:t>:831</a:t>
            </a:r>
            <a:r>
              <a:rPr lang="zh-TW" altLang="en-US" dirty="0" smtClean="0"/>
              <a:t>。</a:t>
            </a:r>
            <a:endParaRPr lang="en-US" altLang="zh-TW" dirty="0" smtClean="0"/>
          </a:p>
          <a:p>
            <a:pPr lvl="1"/>
            <a:r>
              <a:rPr lang="zh-TW" altLang="en-US" sz="1600" dirty="0" smtClean="0">
                <a:solidFill>
                  <a:srgbClr val="FF0000"/>
                </a:solidFill>
              </a:rPr>
              <a:t>均方根誤差</a:t>
            </a:r>
            <a:r>
              <a:rPr lang="en-US" altLang="zh-TW" sz="1600" dirty="0" smtClean="0">
                <a:solidFill>
                  <a:srgbClr val="FF0000"/>
                </a:solidFill>
              </a:rPr>
              <a:t>(RMSE</a:t>
            </a:r>
            <a:r>
              <a:rPr lang="en-US" altLang="zh-TW" sz="1600" dirty="0">
                <a:solidFill>
                  <a:srgbClr val="FF0000"/>
                </a:solidFill>
              </a:rPr>
              <a:t>):</a:t>
            </a:r>
            <a:r>
              <a:rPr lang="en-US" altLang="zh-TW" sz="1600" dirty="0" smtClean="0">
                <a:solidFill>
                  <a:srgbClr val="FF0000"/>
                </a:solidFill>
              </a:rPr>
              <a:t>4585202.496181172</a:t>
            </a:r>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en-US" altLang="zh-TW" sz="1600" dirty="0">
                <a:solidFill>
                  <a:srgbClr val="FF0000"/>
                </a:solidFill>
              </a:rPr>
              <a:t>):0.7644754642669672</a:t>
            </a:r>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結論分析</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630835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特徵值比較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378036084"/>
              </p:ext>
            </p:extLst>
          </p:nvPr>
        </p:nvGraphicFramePr>
        <p:xfrm>
          <a:off x="971600" y="1629594"/>
          <a:ext cx="6696744" cy="2250940"/>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dirty="0" smtClean="0"/>
                        <a:t>模型</a:t>
                      </a:r>
                      <a:endParaRPr lang="zh-TW" altLang="en-US" dirty="0"/>
                    </a:p>
                  </a:txBody>
                  <a:tcPr/>
                </a:tc>
                <a:tc>
                  <a:txBody>
                    <a:bodyPr/>
                    <a:lstStyle/>
                    <a:p>
                      <a:pPr algn="ctr"/>
                      <a:r>
                        <a:rPr lang="zh-TW" altLang="en-US" dirty="0" smtClean="0"/>
                        <a:t>評價方式</a:t>
                      </a:r>
                      <a:endParaRPr lang="zh-TW" altLang="en-US" dirty="0"/>
                    </a:p>
                  </a:txBody>
                  <a:tcPr/>
                </a:tc>
                <a:tc>
                  <a:txBody>
                    <a:bodyPr/>
                    <a:lstStyle/>
                    <a:p>
                      <a:pPr algn="ctr"/>
                      <a:r>
                        <a:rPr lang="zh-TW" altLang="en-US" dirty="0" smtClean="0"/>
                        <a:t>波士頓房價</a:t>
                      </a:r>
                      <a:endParaRPr lang="zh-TW" altLang="en-US" dirty="0"/>
                    </a:p>
                  </a:txBody>
                  <a:tcPr/>
                </a:tc>
                <a:tc>
                  <a:txBody>
                    <a:bodyPr/>
                    <a:lstStyle/>
                    <a:p>
                      <a:pPr algn="ctr"/>
                      <a:r>
                        <a:rPr lang="zh-TW" altLang="en-US" dirty="0" smtClean="0"/>
                        <a:t>放款資料</a:t>
                      </a:r>
                      <a:endParaRPr lang="zh-TW" altLang="en-US" dirty="0"/>
                    </a:p>
                  </a:txBody>
                  <a:tcPr/>
                </a:tc>
                <a:extLst>
                  <a:ext uri="{0D108BD9-81ED-4DB2-BD59-A6C34878D82A}">
                    <a16:rowId xmlns:a16="http://schemas.microsoft.com/office/drawing/2014/main" val="435230608"/>
                  </a:ext>
                </a:extLst>
              </a:tr>
              <a:tr h="450188">
                <a:tc rowSpan="2">
                  <a:txBody>
                    <a:bodyPr/>
                    <a:lstStyle/>
                    <a:p>
                      <a:pPr algn="ctr"/>
                      <a:r>
                        <a:rPr lang="zh-TW" altLang="en-US" dirty="0" smtClean="0"/>
                        <a:t>線性回歸</a:t>
                      </a:r>
                      <a:endParaRPr lang="zh-TW" altLang="en-US" dirty="0"/>
                    </a:p>
                  </a:txBody>
                  <a:tcPr anchor="ctr"/>
                </a:tc>
                <a:tc>
                  <a:txBody>
                    <a:bodyPr/>
                    <a:lstStyle/>
                    <a:p>
                      <a:pPr algn="ctr"/>
                      <a:r>
                        <a:rPr lang="zh-TW" altLang="en-US" sz="1400" dirty="0" smtClean="0"/>
                        <a:t>均方根誤差</a:t>
                      </a:r>
                      <a:endParaRPr lang="zh-TW" altLang="en-US" dirty="0"/>
                    </a:p>
                  </a:txBody>
                  <a:tcPr/>
                </a:tc>
                <a:tc>
                  <a:txBody>
                    <a:bodyPr/>
                    <a:lstStyle/>
                    <a:p>
                      <a:pPr algn="r"/>
                      <a:r>
                        <a:rPr lang="en-US" altLang="zh-TW" dirty="0" smtClean="0"/>
                        <a:t>35638</a:t>
                      </a:r>
                      <a:endParaRPr lang="zh-TW" altLang="en-US" dirty="0"/>
                    </a:p>
                  </a:txBody>
                  <a:tcPr/>
                </a:tc>
                <a:tc>
                  <a:txBody>
                    <a:bodyPr/>
                    <a:lstStyle/>
                    <a:p>
                      <a:pPr algn="r"/>
                      <a:r>
                        <a:rPr lang="en-US" altLang="zh-TW" dirty="0" smtClean="0"/>
                        <a:t>11134449</a:t>
                      </a:r>
                      <a:endParaRPr lang="zh-TW" altLang="en-US" dirty="0"/>
                    </a:p>
                  </a:txBody>
                  <a:tcP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tc>
                <a:tc>
                  <a:txBody>
                    <a:bodyPr/>
                    <a:lstStyle/>
                    <a:p>
                      <a:pPr algn="r"/>
                      <a:r>
                        <a:rPr lang="en-US" altLang="zh-TW" dirty="0" smtClean="0"/>
                        <a:t>0.82</a:t>
                      </a:r>
                      <a:endParaRPr lang="zh-TW" altLang="en-US" dirty="0"/>
                    </a:p>
                  </a:txBody>
                  <a:tcPr/>
                </a:tc>
                <a:tc>
                  <a:txBody>
                    <a:bodyPr/>
                    <a:lstStyle/>
                    <a:p>
                      <a:pPr algn="r"/>
                      <a:r>
                        <a:rPr lang="en-US" altLang="zh-TW" dirty="0" smtClean="0"/>
                        <a:t>0.29</a:t>
                      </a:r>
                      <a:endParaRPr lang="zh-TW" altLang="en-US" dirty="0"/>
                    </a:p>
                  </a:txBody>
                  <a:tcP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dirty="0" err="1" smtClean="0"/>
                        <a:t>XGBoost</a:t>
                      </a:r>
                      <a:endParaRPr lang="zh-TW" altLang="en-US" dirty="0" smtClean="0"/>
                    </a:p>
                  </a:txBody>
                  <a:tcPr anchor="ctr"/>
                </a:tc>
                <a:tc>
                  <a:txBody>
                    <a:bodyPr/>
                    <a:lstStyle/>
                    <a:p>
                      <a:pPr algn="ctr"/>
                      <a:r>
                        <a:rPr lang="zh-TW" altLang="en-US" sz="1400" dirty="0" smtClean="0"/>
                        <a:t>均方根誤差</a:t>
                      </a:r>
                      <a:endParaRPr lang="zh-TW" altLang="en-US" dirty="0"/>
                    </a:p>
                  </a:txBody>
                  <a:tcPr/>
                </a:tc>
                <a:tc>
                  <a:txBody>
                    <a:bodyPr/>
                    <a:lstStyle/>
                    <a:p>
                      <a:pPr algn="r"/>
                      <a:r>
                        <a:rPr lang="en-US" altLang="zh-TW" dirty="0" smtClean="0"/>
                        <a:t>30263</a:t>
                      </a:r>
                      <a:endParaRPr lang="zh-TW" altLang="en-US" dirty="0"/>
                    </a:p>
                  </a:txBody>
                  <a:tcPr/>
                </a:tc>
                <a:tc>
                  <a:txBody>
                    <a:bodyPr/>
                    <a:lstStyle/>
                    <a:p>
                      <a:pPr algn="r"/>
                      <a:r>
                        <a:rPr lang="en-US" altLang="zh-TW" dirty="0" smtClean="0"/>
                        <a:t>5890080</a:t>
                      </a:r>
                    </a:p>
                  </a:txBody>
                  <a:tcP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tc>
                <a:tc>
                  <a:txBody>
                    <a:bodyPr/>
                    <a:lstStyle/>
                    <a:p>
                      <a:pPr algn="r"/>
                      <a:r>
                        <a:rPr lang="en-US" altLang="zh-TW" dirty="0" smtClean="0"/>
                        <a:t>0.87</a:t>
                      </a:r>
                      <a:endParaRPr lang="zh-TW" altLang="en-US" dirty="0"/>
                    </a:p>
                  </a:txBody>
                  <a:tcPr/>
                </a:tc>
                <a:tc>
                  <a:txBody>
                    <a:bodyPr/>
                    <a:lstStyle/>
                    <a:p>
                      <a:pPr algn="r"/>
                      <a:r>
                        <a:rPr lang="en-US" altLang="zh-TW" dirty="0" smtClean="0"/>
                        <a:t>0.80</a:t>
                      </a:r>
                      <a:endParaRPr lang="zh-TW" altLang="en-US" dirty="0"/>
                    </a:p>
                  </a:txBody>
                  <a:tcPr/>
                </a:tc>
                <a:extLst>
                  <a:ext uri="{0D108BD9-81ED-4DB2-BD59-A6C34878D82A}">
                    <a16:rowId xmlns:a16="http://schemas.microsoft.com/office/drawing/2014/main" val="328491678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512860692"/>
              </p:ext>
            </p:extLst>
          </p:nvPr>
        </p:nvGraphicFramePr>
        <p:xfrm>
          <a:off x="971600" y="4612107"/>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p>
                  </a:txBody>
                  <a:tcPr/>
                </a:tc>
                <a:tc>
                  <a:txBody>
                    <a:bodyPr/>
                    <a:lstStyle/>
                    <a:p>
                      <a:pPr algn="ctr"/>
                      <a:r>
                        <a:rPr lang="zh-TW" altLang="en-US" dirty="0" smtClean="0"/>
                        <a:t>資料筆數</a:t>
                      </a:r>
                      <a:endParaRPr lang="zh-TW" altLang="en-US" dirty="0"/>
                    </a:p>
                  </a:txBody>
                  <a:tcP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特徵值數量</a:t>
                      </a:r>
                    </a:p>
                  </a:txBody>
                  <a:tcPr/>
                </a:tc>
                <a:tc>
                  <a:txBody>
                    <a:bodyPr/>
                    <a:lstStyle/>
                    <a:p>
                      <a:pPr algn="ctr"/>
                      <a:r>
                        <a:rPr lang="zh-TW" altLang="en-US" dirty="0" smtClean="0"/>
                        <a:t>最高相關性</a:t>
                      </a:r>
                      <a:endParaRPr lang="zh-TW" altLang="en-US" dirty="0"/>
                    </a:p>
                  </a:txBody>
                  <a:tcPr/>
                </a:tc>
                <a:tc>
                  <a:txBody>
                    <a:bodyPr/>
                    <a:lstStyle/>
                    <a:p>
                      <a:pPr algn="ctr"/>
                      <a:r>
                        <a:rPr lang="zh-TW" altLang="en-US" dirty="0" smtClean="0"/>
                        <a:t>相關性</a:t>
                      </a:r>
                      <a:r>
                        <a:rPr lang="en-US" altLang="zh-TW" dirty="0" smtClean="0"/>
                        <a:t>&gt;0.5</a:t>
                      </a:r>
                      <a:endParaRPr lang="zh-TW" altLang="en-US" dirty="0"/>
                    </a:p>
                  </a:txBody>
                  <a:tcP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波士頓房價</a:t>
                      </a:r>
                    </a:p>
                  </a:txBody>
                  <a:tcPr/>
                </a:tc>
                <a:tc>
                  <a:txBody>
                    <a:bodyPr/>
                    <a:lstStyle/>
                    <a:p>
                      <a:pPr algn="r"/>
                      <a:r>
                        <a:rPr lang="en-US" altLang="zh-TW" dirty="0" smtClean="0"/>
                        <a:t>1460</a:t>
                      </a:r>
                      <a:endParaRPr lang="zh-TW" altLang="en-US" dirty="0"/>
                    </a:p>
                  </a:txBody>
                  <a:tcPr/>
                </a:tc>
                <a:tc>
                  <a:txBody>
                    <a:bodyPr/>
                    <a:lstStyle/>
                    <a:p>
                      <a:pPr algn="r"/>
                      <a:r>
                        <a:rPr lang="en-US" altLang="zh-TW" sz="1500" b="0" i="0" kern="1200" dirty="0" smtClean="0">
                          <a:solidFill>
                            <a:schemeClr val="dk1"/>
                          </a:solidFill>
                          <a:effectLst/>
                          <a:latin typeface="+mn-lt"/>
                          <a:ea typeface="+mn-ea"/>
                          <a:cs typeface="+mn-cs"/>
                        </a:rPr>
                        <a:t>81</a:t>
                      </a:r>
                      <a:endParaRPr lang="zh-TW" altLang="en-US" dirty="0"/>
                    </a:p>
                  </a:txBody>
                  <a:tcPr/>
                </a:tc>
                <a:tc>
                  <a:txBody>
                    <a:bodyPr/>
                    <a:lstStyle/>
                    <a:p>
                      <a:pPr algn="r"/>
                      <a:r>
                        <a:rPr lang="en-US" altLang="zh-TW" dirty="0" smtClean="0"/>
                        <a:t>0.79</a:t>
                      </a:r>
                      <a:endParaRPr lang="zh-TW" altLang="en-US" dirty="0"/>
                    </a:p>
                  </a:txBody>
                  <a:tcPr/>
                </a:tc>
                <a:tc>
                  <a:txBody>
                    <a:bodyPr/>
                    <a:lstStyle/>
                    <a:p>
                      <a:pPr algn="r"/>
                      <a:r>
                        <a:rPr lang="en-US" altLang="zh-TW" dirty="0" smtClean="0"/>
                        <a:t>10</a:t>
                      </a:r>
                      <a:endParaRPr lang="zh-TW" altLang="en-US" dirty="0"/>
                    </a:p>
                  </a:txBody>
                  <a:tcP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放款資料</a:t>
                      </a:r>
                    </a:p>
                  </a:txBody>
                  <a:tcPr/>
                </a:tc>
                <a:tc>
                  <a:txBody>
                    <a:bodyPr/>
                    <a:lstStyle/>
                    <a:p>
                      <a:pPr algn="r"/>
                      <a:r>
                        <a:rPr lang="en-US" altLang="zh-TW" dirty="0" smtClean="0"/>
                        <a:t>4413</a:t>
                      </a:r>
                      <a:endParaRPr lang="zh-TW" altLang="en-US" dirty="0"/>
                    </a:p>
                  </a:txBody>
                  <a:tcPr/>
                </a:tc>
                <a:tc>
                  <a:txBody>
                    <a:bodyPr/>
                    <a:lstStyle/>
                    <a:p>
                      <a:pPr algn="r"/>
                      <a:r>
                        <a:rPr lang="en-US" altLang="zh-TW" dirty="0" smtClean="0"/>
                        <a:t>20</a:t>
                      </a:r>
                      <a:endParaRPr lang="zh-TW" altLang="en-US" dirty="0"/>
                    </a:p>
                  </a:txBody>
                  <a:tcPr/>
                </a:tc>
                <a:tc>
                  <a:txBody>
                    <a:bodyPr/>
                    <a:lstStyle/>
                    <a:p>
                      <a:pPr algn="r"/>
                      <a:r>
                        <a:rPr lang="en-US" altLang="zh-TW" dirty="0" smtClean="0"/>
                        <a:t>0.55</a:t>
                      </a:r>
                      <a:endParaRPr lang="zh-TW" altLang="en-US" dirty="0"/>
                    </a:p>
                  </a:txBody>
                  <a:tcPr/>
                </a:tc>
                <a:tc>
                  <a:txBody>
                    <a:bodyPr/>
                    <a:lstStyle/>
                    <a:p>
                      <a:pPr algn="r"/>
                      <a:r>
                        <a:rPr lang="en-US" altLang="zh-TW" dirty="0" smtClean="0"/>
                        <a:t>1</a:t>
                      </a:r>
                      <a:endParaRPr lang="zh-TW" altLang="en-US" dirty="0"/>
                    </a:p>
                  </a:txBody>
                  <a:tcP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結論分析</a:t>
            </a:r>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394957" y="5475593"/>
            <a:ext cx="1839652" cy="830997"/>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未找到關鍵</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未來與實價登錄的資料進行分析。</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該專案，藉以吸引更多實習生。</a:t>
            </a:r>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研究目的</a:t>
            </a:r>
            <a:endParaRPr lang="zh-TW" altLang="en-US" sz="2800" b="1" dirty="0">
              <a:solidFill>
                <a:schemeClr val="tx1"/>
              </a:solidFill>
            </a:endParaRPr>
          </a:p>
        </p:txBody>
      </p:sp>
      <p:grpSp>
        <p:nvGrpSpPr>
          <p:cNvPr id="5" name="组合 76">
            <a:extLst>
              <a:ext uri="{FF2B5EF4-FFF2-40B4-BE49-F238E27FC236}">
                <a16:creationId xmlns:a16="http://schemas.microsoft.com/office/drawing/2014/main" id="{B08012D7-A1F0-41E8-88F9-02EBF245318E}"/>
              </a:ext>
            </a:extLst>
          </p:cNvPr>
          <p:cNvGrpSpPr/>
          <p:nvPr/>
        </p:nvGrpSpPr>
        <p:grpSpPr>
          <a:xfrm>
            <a:off x="1655320" y="1202035"/>
            <a:ext cx="5391863" cy="4879732"/>
            <a:chOff x="5655101" y="1312228"/>
            <a:chExt cx="5546268" cy="5179663"/>
          </a:xfrm>
        </p:grpSpPr>
        <p:sp>
          <p:nvSpPr>
            <p:cNvPr id="6" name="Freeform 30">
              <a:extLst>
                <a:ext uri="{FF2B5EF4-FFF2-40B4-BE49-F238E27FC236}">
                  <a16:creationId xmlns:a16="http://schemas.microsoft.com/office/drawing/2014/main" id="{62AEA919-B618-4F04-862A-6AC7A953264E}"/>
                </a:ext>
              </a:extLst>
            </p:cNvPr>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75">
              <a:extLst>
                <a:ext uri="{FF2B5EF4-FFF2-40B4-BE49-F238E27FC236}">
                  <a16:creationId xmlns:a16="http://schemas.microsoft.com/office/drawing/2014/main" id="{6D01ACFE-6236-44B1-9D01-D9D3A5EE5C57}"/>
                </a:ext>
              </a:extLst>
            </p:cNvPr>
            <p:cNvGrpSpPr/>
            <p:nvPr/>
          </p:nvGrpSpPr>
          <p:grpSpPr>
            <a:xfrm>
              <a:off x="5968248" y="1312228"/>
              <a:ext cx="5233121" cy="5179663"/>
              <a:chOff x="5968248" y="1312228"/>
              <a:chExt cx="5233121" cy="5179663"/>
            </a:xfrm>
          </p:grpSpPr>
          <p:sp>
            <p:nvSpPr>
              <p:cNvPr id="8" name="Freeform 27">
                <a:extLst>
                  <a:ext uri="{FF2B5EF4-FFF2-40B4-BE49-F238E27FC236}">
                    <a16:creationId xmlns:a16="http://schemas.microsoft.com/office/drawing/2014/main" id="{9F1212CE-B5CA-4C7D-BD53-3DB99558EFFE}"/>
                  </a:ext>
                </a:extLst>
              </p:cNvPr>
              <p:cNvSpPr>
                <a:spLocks/>
              </p:cNvSpPr>
              <p:nvPr/>
            </p:nvSpPr>
            <p:spPr bwMode="auto">
              <a:xfrm>
                <a:off x="7717360" y="1312228"/>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28">
                <a:extLst>
                  <a:ext uri="{FF2B5EF4-FFF2-40B4-BE49-F238E27FC236}">
                    <a16:creationId xmlns:a16="http://schemas.microsoft.com/office/drawing/2014/main" id="{2D96D54E-35AF-47DB-85DE-65ABBD0117F3}"/>
                  </a:ext>
                </a:extLst>
              </p:cNvPr>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9">
                <a:extLst>
                  <a:ext uri="{FF2B5EF4-FFF2-40B4-BE49-F238E27FC236}">
                    <a16:creationId xmlns:a16="http://schemas.microsoft.com/office/drawing/2014/main" id="{972C17B6-A29B-4A2F-A14A-FB13102CC5FA}"/>
                  </a:ext>
                </a:extLst>
              </p:cNvPr>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0">
                <a:extLst>
                  <a:ext uri="{FF2B5EF4-FFF2-40B4-BE49-F238E27FC236}">
                    <a16:creationId xmlns:a16="http://schemas.microsoft.com/office/drawing/2014/main" id="{53CFB273-E8A8-45B4-8CD6-F95FABAEA654}"/>
                  </a:ext>
                </a:extLst>
              </p:cNvPr>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1">
                <a:extLst>
                  <a:ext uri="{FF2B5EF4-FFF2-40B4-BE49-F238E27FC236}">
                    <a16:creationId xmlns:a16="http://schemas.microsoft.com/office/drawing/2014/main" id="{A66A6536-236D-4C54-9A11-76DA948CED43}"/>
                  </a:ext>
                </a:extLst>
              </p:cNvPr>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文本框 106">
            <a:extLst>
              <a:ext uri="{FF2B5EF4-FFF2-40B4-BE49-F238E27FC236}">
                <a16:creationId xmlns:a16="http://schemas.microsoft.com/office/drawing/2014/main" id="{7B6BCE4D-6DB0-40E6-B84F-DFD39D135B75}"/>
              </a:ext>
            </a:extLst>
          </p:cNvPr>
          <p:cNvSpPr txBox="1"/>
          <p:nvPr/>
        </p:nvSpPr>
        <p:spPr>
          <a:xfrm>
            <a:off x="287905" y="1447992"/>
            <a:ext cx="214191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了解放款業務與流程</a:t>
            </a:r>
            <a:endParaRPr lang="zh-CN" altLang="en-US" u="none" dirty="0">
              <a:latin typeface="微軟正黑體" panose="020B0604030504040204" pitchFamily="34" charset="-120"/>
              <a:ea typeface="微軟正黑體" panose="020B0604030504040204" pitchFamily="34" charset="-120"/>
            </a:endParaRPr>
          </a:p>
        </p:txBody>
      </p:sp>
      <p:sp>
        <p:nvSpPr>
          <p:cNvPr id="14" name="Freeform 3824">
            <a:extLst>
              <a:ext uri="{FF2B5EF4-FFF2-40B4-BE49-F238E27FC236}">
                <a16:creationId xmlns:a16="http://schemas.microsoft.com/office/drawing/2014/main" id="{FAD7ABDC-A35F-4108-B85A-122D16401D4A}"/>
              </a:ext>
            </a:extLst>
          </p:cNvPr>
          <p:cNvSpPr>
            <a:spLocks/>
          </p:cNvSpPr>
          <p:nvPr/>
        </p:nvSpPr>
        <p:spPr bwMode="auto">
          <a:xfrm>
            <a:off x="328084" y="3982414"/>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824">
            <a:extLst>
              <a:ext uri="{FF2B5EF4-FFF2-40B4-BE49-F238E27FC236}">
                <a16:creationId xmlns:a16="http://schemas.microsoft.com/office/drawing/2014/main" id="{2BA28F5B-4FBB-4BA4-87A9-E61BECECA948}"/>
              </a:ext>
            </a:extLst>
          </p:cNvPr>
          <p:cNvSpPr>
            <a:spLocks/>
          </p:cNvSpPr>
          <p:nvPr/>
        </p:nvSpPr>
        <p:spPr bwMode="auto">
          <a:xfrm>
            <a:off x="982622" y="1877018"/>
            <a:ext cx="1925566"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109">
            <a:extLst>
              <a:ext uri="{FF2B5EF4-FFF2-40B4-BE49-F238E27FC236}">
                <a16:creationId xmlns:a16="http://schemas.microsoft.com/office/drawing/2014/main" id="{E9152E73-653B-4492-A4A3-EAE85EF56D3B}"/>
              </a:ext>
            </a:extLst>
          </p:cNvPr>
          <p:cNvSpPr txBox="1"/>
          <p:nvPr/>
        </p:nvSpPr>
        <p:spPr>
          <a:xfrm>
            <a:off x="83683" y="3548976"/>
            <a:ext cx="173095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17" name="Freeform 3824">
            <a:extLst>
              <a:ext uri="{FF2B5EF4-FFF2-40B4-BE49-F238E27FC236}">
                <a16:creationId xmlns:a16="http://schemas.microsoft.com/office/drawing/2014/main" id="{7FEAF59F-DD09-48B6-9C65-B72EA1F3DC3C}"/>
              </a:ext>
            </a:extLst>
          </p:cNvPr>
          <p:cNvSpPr>
            <a:spLocks/>
          </p:cNvSpPr>
          <p:nvPr/>
        </p:nvSpPr>
        <p:spPr bwMode="auto">
          <a:xfrm flipH="1" flipV="1">
            <a:off x="5182865" y="5719423"/>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18" name="文本框 111">
            <a:extLst>
              <a:ext uri="{FF2B5EF4-FFF2-40B4-BE49-F238E27FC236}">
                <a16:creationId xmlns:a16="http://schemas.microsoft.com/office/drawing/2014/main" id="{0525ECC3-ABFD-462E-BB79-28A81420FEA7}"/>
              </a:ext>
            </a:extLst>
          </p:cNvPr>
          <p:cNvSpPr txBox="1"/>
          <p:nvPr/>
        </p:nvSpPr>
        <p:spPr>
          <a:xfrm>
            <a:off x="5675383" y="5979146"/>
            <a:ext cx="2404765" cy="461665"/>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19" name="Freeform 3824">
            <a:extLst>
              <a:ext uri="{FF2B5EF4-FFF2-40B4-BE49-F238E27FC236}">
                <a16:creationId xmlns:a16="http://schemas.microsoft.com/office/drawing/2014/main" id="{54341BA8-FD18-46C1-BFC9-5E8034B6C395}"/>
              </a:ext>
            </a:extLst>
          </p:cNvPr>
          <p:cNvSpPr>
            <a:spLocks/>
          </p:cNvSpPr>
          <p:nvPr/>
        </p:nvSpPr>
        <p:spPr bwMode="auto">
          <a:xfrm flipH="1" flipV="1">
            <a:off x="6029590" y="4596008"/>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20" name="文本框 113">
            <a:extLst>
              <a:ext uri="{FF2B5EF4-FFF2-40B4-BE49-F238E27FC236}">
                <a16:creationId xmlns:a16="http://schemas.microsoft.com/office/drawing/2014/main" id="{B3974B37-C978-4B79-95FE-E188641B79CE}"/>
              </a:ext>
            </a:extLst>
          </p:cNvPr>
          <p:cNvSpPr txBox="1"/>
          <p:nvPr/>
        </p:nvSpPr>
        <p:spPr>
          <a:xfrm>
            <a:off x="6877766" y="4834790"/>
            <a:ext cx="2105774" cy="461665"/>
          </a:xfrm>
          <a:prstGeom prst="rect">
            <a:avLst/>
          </a:prstGeom>
          <a:noFill/>
        </p:spPr>
        <p:txBody>
          <a:bodyPr wrap="square" rtlCol="0">
            <a:spAutoFit/>
          </a:bodyPr>
          <a:lstStyle/>
          <a:p>
            <a:r>
              <a:rPr lang="zh-TW" altLang="en-US" u="none" dirty="0" smtClean="0">
                <a:latin typeface="微軟正黑體" panose="020B0604030504040204" pitchFamily="34" charset="-120"/>
                <a:ea typeface="微軟正黑體" panose="020B0604030504040204" pitchFamily="34" charset="-120"/>
              </a:rPr>
              <a:t>學習建置模型</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1" name="Freeform 3824">
            <a:extLst>
              <a:ext uri="{FF2B5EF4-FFF2-40B4-BE49-F238E27FC236}">
                <a16:creationId xmlns:a16="http://schemas.microsoft.com/office/drawing/2014/main" id="{D34D6C4C-A849-4577-AA99-1A0322AED8D4}"/>
              </a:ext>
            </a:extLst>
          </p:cNvPr>
          <p:cNvSpPr>
            <a:spLocks/>
          </p:cNvSpPr>
          <p:nvPr/>
        </p:nvSpPr>
        <p:spPr bwMode="auto">
          <a:xfrm flipH="1">
            <a:off x="5960680" y="1919676"/>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115">
            <a:extLst>
              <a:ext uri="{FF2B5EF4-FFF2-40B4-BE49-F238E27FC236}">
                <a16:creationId xmlns:a16="http://schemas.microsoft.com/office/drawing/2014/main" id="{3153409B-674A-4624-B730-43C6D9F42FF4}"/>
              </a:ext>
            </a:extLst>
          </p:cNvPr>
          <p:cNvSpPr txBox="1"/>
          <p:nvPr/>
        </p:nvSpPr>
        <p:spPr>
          <a:xfrm>
            <a:off x="6353926" y="1509480"/>
            <a:ext cx="2305536" cy="830997"/>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學習資料分析與處理</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3" name="Freeform 29">
            <a:extLst>
              <a:ext uri="{FF2B5EF4-FFF2-40B4-BE49-F238E27FC236}">
                <a16:creationId xmlns:a16="http://schemas.microsoft.com/office/drawing/2014/main" id="{DD7B8E3C-6EF1-44B2-89D9-794BEB4DB27F}"/>
              </a:ext>
            </a:extLst>
          </p:cNvPr>
          <p:cNvSpPr>
            <a:spLocks noEditPoints="1"/>
          </p:cNvSpPr>
          <p:nvPr/>
        </p:nvSpPr>
        <p:spPr bwMode="auto">
          <a:xfrm>
            <a:off x="3637276" y="2930538"/>
            <a:ext cx="1402484" cy="144943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頁尾版面配置區 3"/>
          <p:cNvSpPr>
            <a:spLocks noGrp="1"/>
          </p:cNvSpPr>
          <p:nvPr>
            <p:ph type="ftr" sz="quarter" idx="11"/>
          </p:nvPr>
        </p:nvSpPr>
        <p:spPr bwMode="auto">
          <a:xfrm>
            <a:off x="61118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62816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機器學習</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線性回歸介紹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t>XGBoost</a:t>
            </a:r>
            <a:r>
              <a:rPr lang="zh-TW" altLang="en-US" dirty="0" smtClean="0"/>
              <a:t>介紹</a:t>
            </a:r>
            <a:endParaRPr lang="en-US" altLang="zh-TW" dirty="0"/>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決策</a:t>
            </a:r>
            <a:r>
              <a:rPr lang="zh-TW" altLang="en-US" sz="1400" b="1" u="none" dirty="0">
                <a:solidFill>
                  <a:srgbClr val="00B050"/>
                </a:solidFill>
                <a:latin typeface="微軟正黑體" panose="020B0604030504040204" pitchFamily="34" charset="-120"/>
                <a:ea typeface="微軟正黑體" panose="020B0604030504040204" pitchFamily="34" charset="-120"/>
              </a:rPr>
              <a:t>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依照坪數</a:t>
            </a:r>
            <a:r>
              <a:rPr lang="zh-TW" altLang="en-US" dirty="0" smtClean="0"/>
              <a:t>與成交價可以繪出下面的圖，每一個點代表一間房子</a:t>
            </a:r>
            <a:r>
              <a:rPr lang="zh-TW" altLang="en-US" dirty="0" smtClean="0"/>
              <a:t>的</a:t>
            </a:r>
            <a:r>
              <a:rPr lang="zh-TW" altLang="en-US" dirty="0" smtClean="0"/>
              <a:t>成交</a:t>
            </a:r>
            <a:r>
              <a:rPr lang="zh-TW" altLang="en-US" dirty="0"/>
              <a:t>價</a:t>
            </a:r>
            <a:r>
              <a:rPr lang="zh-TW" altLang="en-US" dirty="0" smtClean="0"/>
              <a:t>。</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644028D-06C8-4BE5-961F-162173EF2CF0}">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1A161D03-AEAF-454A-9930-BDD74521D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3824</TotalTime>
  <Words>3040</Words>
  <Application>Microsoft Office PowerPoint</Application>
  <PresentationFormat>自訂</PresentationFormat>
  <Paragraphs>608</Paragraphs>
  <Slides>40</Slides>
  <Notes>18</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40</vt:i4>
      </vt:variant>
    </vt:vector>
  </HeadingPairs>
  <TitlesOfParts>
    <vt:vector size="52"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PowerPoint 簡報</vt:lpstr>
      <vt:lpstr>放款資料-資料來源</vt:lpstr>
      <vt:lpstr>放款資料-特徵值說明</vt:lpstr>
      <vt:lpstr>放款資料-資料前處理</vt:lpstr>
      <vt:lpstr>放款資料-相關性分析</vt:lpstr>
      <vt:lpstr>放款資料-建立模型</vt:lpstr>
      <vt:lpstr>放款資料-換模型</vt:lpstr>
      <vt:lpstr>放款資料-預測資料</vt:lpstr>
      <vt:lpstr>PowerPoint 簡報</vt:lpstr>
      <vt:lpstr>波士頓房價vs放款資料</vt:lpstr>
      <vt:lpstr>結論分析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259</cp:revision>
  <dcterms:created xsi:type="dcterms:W3CDTF">2006-01-17T02:14:02Z</dcterms:created>
  <dcterms:modified xsi:type="dcterms:W3CDTF">2020-07-20T07:16:11Z</dcterms:modified>
</cp:coreProperties>
</file>